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60" r:id="rId1"/>
  </p:sldMasterIdLst>
  <p:notesMasterIdLst>
    <p:notesMasterId r:id="rId33"/>
  </p:notesMasterIdLst>
  <p:sldIdLst>
    <p:sldId id="265" r:id="rId2"/>
    <p:sldId id="318" r:id="rId3"/>
    <p:sldId id="319" r:id="rId4"/>
    <p:sldId id="258" r:id="rId5"/>
    <p:sldId id="263" r:id="rId6"/>
    <p:sldId id="272" r:id="rId7"/>
    <p:sldId id="274" r:id="rId8"/>
    <p:sldId id="328" r:id="rId9"/>
    <p:sldId id="320" r:id="rId10"/>
    <p:sldId id="330" r:id="rId11"/>
    <p:sldId id="325" r:id="rId12"/>
    <p:sldId id="277" r:id="rId13"/>
    <p:sldId id="280" r:id="rId14"/>
    <p:sldId id="283" r:id="rId15"/>
    <p:sldId id="284" r:id="rId16"/>
    <p:sldId id="322" r:id="rId17"/>
    <p:sldId id="331" r:id="rId18"/>
    <p:sldId id="287" r:id="rId19"/>
    <p:sldId id="289" r:id="rId20"/>
    <p:sldId id="321" r:id="rId21"/>
    <p:sldId id="293" r:id="rId22"/>
    <p:sldId id="294" r:id="rId23"/>
    <p:sldId id="297" r:id="rId24"/>
    <p:sldId id="295" r:id="rId25"/>
    <p:sldId id="299" r:id="rId26"/>
    <p:sldId id="332" r:id="rId27"/>
    <p:sldId id="329" r:id="rId28"/>
    <p:sldId id="302" r:id="rId29"/>
    <p:sldId id="305" r:id="rId30"/>
    <p:sldId id="323" r:id="rId31"/>
    <p:sldId id="324" r:id="rId3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9DFEF484-F64B-4C50-894B-343F37617444}">
          <p14:sldIdLst>
            <p14:sldId id="265"/>
            <p14:sldId id="318"/>
            <p14:sldId id="319"/>
            <p14:sldId id="258"/>
            <p14:sldId id="263"/>
            <p14:sldId id="272"/>
            <p14:sldId id="274"/>
            <p14:sldId id="328"/>
            <p14:sldId id="320"/>
            <p14:sldId id="330"/>
            <p14:sldId id="325"/>
            <p14:sldId id="277"/>
            <p14:sldId id="280"/>
            <p14:sldId id="283"/>
            <p14:sldId id="284"/>
            <p14:sldId id="322"/>
            <p14:sldId id="331"/>
            <p14:sldId id="287"/>
            <p14:sldId id="289"/>
            <p14:sldId id="321"/>
            <p14:sldId id="293"/>
            <p14:sldId id="294"/>
            <p14:sldId id="297"/>
            <p14:sldId id="295"/>
            <p14:sldId id="299"/>
            <p14:sldId id="332"/>
            <p14:sldId id="329"/>
            <p14:sldId id="302"/>
            <p14:sldId id="305"/>
            <p14:sldId id="323"/>
            <p14:sldId id="324"/>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DC97"/>
    <a:srgbClr val="FEB80A"/>
    <a:srgbClr val="D5DAEB"/>
    <a:srgbClr val="A7B5DD"/>
    <a:srgbClr val="738AC8"/>
    <a:srgbClr val="EBEDF5"/>
    <a:srgbClr val="A3ADEB"/>
    <a:srgbClr val="FFE6CC"/>
    <a:srgbClr val="FFF3E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96" autoAdjust="0"/>
    <p:restoredTop sz="94333" autoAdjust="0"/>
  </p:normalViewPr>
  <p:slideViewPr>
    <p:cSldViewPr snapToGrid="0">
      <p:cViewPr varScale="1">
        <p:scale>
          <a:sx n="68" d="100"/>
          <a:sy n="68" d="100"/>
        </p:scale>
        <p:origin x="1188"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D96CAECD-0D0E-4C91-9E23-D84E88410E9C}" type="datetimeFigureOut">
              <a:rPr kumimoji="1" lang="ja-JP" altLang="en-US" smtClean="0"/>
              <a:t>2024/11/25</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C0BC7E81-6458-4504-99DD-4795EB444A2C}" type="slidenum">
              <a:rPr kumimoji="1" lang="ja-JP" altLang="en-US" smtClean="0"/>
              <a:t>‹#›</a:t>
            </a:fld>
            <a:endParaRPr kumimoji="1" lang="ja-JP" altLang="en-US"/>
          </a:p>
        </p:txBody>
      </p:sp>
    </p:spTree>
    <p:extLst>
      <p:ext uri="{BB962C8B-B14F-4D97-AF65-F5344CB8AC3E}">
        <p14:creationId xmlns:p14="http://schemas.microsoft.com/office/powerpoint/2010/main" val="151446351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0BC7E81-6458-4504-99DD-4795EB444A2C}" type="slidenum">
              <a:rPr kumimoji="1" lang="ja-JP" altLang="en-US" smtClean="0"/>
              <a:t>9</a:t>
            </a:fld>
            <a:endParaRPr kumimoji="1" lang="ja-JP" altLang="en-US"/>
          </a:p>
        </p:txBody>
      </p:sp>
    </p:spTree>
    <p:extLst>
      <p:ext uri="{BB962C8B-B14F-4D97-AF65-F5344CB8AC3E}">
        <p14:creationId xmlns:p14="http://schemas.microsoft.com/office/powerpoint/2010/main" val="6185819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C0BC7E81-6458-4504-99DD-4795EB444A2C}" type="slidenum">
              <a:rPr kumimoji="1" lang="ja-JP" altLang="en-US" smtClean="0"/>
              <a:t>10</a:t>
            </a:fld>
            <a:endParaRPr kumimoji="1" lang="ja-JP" altLang="en-US"/>
          </a:p>
        </p:txBody>
      </p:sp>
    </p:spTree>
    <p:extLst>
      <p:ext uri="{BB962C8B-B14F-4D97-AF65-F5344CB8AC3E}">
        <p14:creationId xmlns:p14="http://schemas.microsoft.com/office/powerpoint/2010/main" val="39536997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E126AB1-FE11-4164-A6E4-1D78569E11BC}" type="datetime1">
              <a:rPr kumimoji="1" lang="ja-JP" altLang="en-US" smtClean="0"/>
              <a:t>2024/11/25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42050047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FCC8A2D-EC8E-4160-AC72-E06CF26805B6}" type="datetime1">
              <a:rPr kumimoji="1" lang="ja-JP" altLang="en-US" smtClean="0"/>
              <a:t>2024/11/25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2009401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55D85A1-8875-4829-9987-94256E29095B}" type="datetime1">
              <a:rPr kumimoji="1" lang="ja-JP" altLang="en-US" smtClean="0"/>
              <a:t>2024/11/25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276404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3666B8BA-7ADB-4BCC-A1F0-B7ED82EB30A5}" type="datetime1">
              <a:rPr kumimoji="1" lang="ja-JP" altLang="en-US" smtClean="0"/>
              <a:t>2024/11/25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578154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308EA9E4-5DF5-4FB9-B241-CE951C631050}" type="datetime1">
              <a:rPr kumimoji="1" lang="ja-JP" altLang="en-US" smtClean="0"/>
              <a:t>2024/11/25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295968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A46B39E-5DF7-43FD-AB1C-C9702C680382}" type="datetime1">
              <a:rPr kumimoji="1" lang="ja-JP" altLang="en-US" smtClean="0"/>
              <a:t>2024/11/25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1133222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367ABA0-4FCD-4FE6-9B6D-61BB459B3F29}" type="datetime1">
              <a:rPr kumimoji="1" lang="ja-JP" altLang="en-US" smtClean="0"/>
              <a:t>2024/11/25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5082790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0BB4D25-6861-4614-BC74-FDC43386F52D}" type="datetime1">
              <a:rPr kumimoji="1" lang="ja-JP" altLang="en-US" smtClean="0"/>
              <a:t>2024/11/25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29753891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290E08-B263-4433-99F7-FB3C5768AD73}" type="datetime1">
              <a:rPr kumimoji="1" lang="ja-JP" altLang="en-US" smtClean="0"/>
              <a:t>2024/11/25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427360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8B8F5A4-A47A-454F-A2BB-A46351E90F15}" type="datetime1">
              <a:rPr kumimoji="1" lang="ja-JP" altLang="en-US" smtClean="0"/>
              <a:t>2024/11/25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60047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71A2805-5025-49F6-8E51-F2C87B91154F}" type="datetime1">
              <a:rPr kumimoji="1" lang="ja-JP" altLang="en-US" smtClean="0"/>
              <a:t>2024/11/25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2242503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E7DAC3-C01F-4415-97C4-66FF884B4B0E}" type="datetime1">
              <a:rPr kumimoji="1" lang="ja-JP" altLang="en-US" smtClean="0"/>
              <a:t>2024/11/25</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4BDDE9A-F6C5-4730-B943-1C83B56C071B}" type="slidenum">
              <a:rPr kumimoji="1" lang="ja-JP" altLang="en-US" smtClean="0"/>
              <a:t>‹#›</a:t>
            </a:fld>
            <a:endParaRPr kumimoji="1" lang="ja-JP" altLang="en-US"/>
          </a:p>
        </p:txBody>
      </p:sp>
    </p:spTree>
    <p:extLst>
      <p:ext uri="{BB962C8B-B14F-4D97-AF65-F5344CB8AC3E}">
        <p14:creationId xmlns:p14="http://schemas.microsoft.com/office/powerpoint/2010/main" val="3689458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slide" Target="slide24.xml"/><Relationship Id="rId13" Type="http://schemas.openxmlformats.org/officeDocument/2006/relationships/slide" Target="slide29.xml"/><Relationship Id="rId18" Type="http://schemas.openxmlformats.org/officeDocument/2006/relationships/slide" Target="slide6.xml"/><Relationship Id="rId26" Type="http://schemas.openxmlformats.org/officeDocument/2006/relationships/slide" Target="slide15.xml"/><Relationship Id="rId3" Type="http://schemas.openxmlformats.org/officeDocument/2006/relationships/slide" Target="slide18.xml"/><Relationship Id="rId21" Type="http://schemas.openxmlformats.org/officeDocument/2006/relationships/slide" Target="slide10.xml"/><Relationship Id="rId7" Type="http://schemas.openxmlformats.org/officeDocument/2006/relationships/slide" Target="slide23.xml"/><Relationship Id="rId12" Type="http://schemas.openxmlformats.org/officeDocument/2006/relationships/slide" Target="slide28.xml"/><Relationship Id="rId17" Type="http://schemas.openxmlformats.org/officeDocument/2006/relationships/slide" Target="slide5.xml"/><Relationship Id="rId25" Type="http://schemas.openxmlformats.org/officeDocument/2006/relationships/slide" Target="slide14.xml"/><Relationship Id="rId2" Type="http://schemas.openxmlformats.org/officeDocument/2006/relationships/slide" Target="slide17.xml"/><Relationship Id="rId16" Type="http://schemas.openxmlformats.org/officeDocument/2006/relationships/slide" Target="slide4.xml"/><Relationship Id="rId20" Type="http://schemas.openxmlformats.org/officeDocument/2006/relationships/slide" Target="slide8.xml"/><Relationship Id="rId1" Type="http://schemas.openxmlformats.org/officeDocument/2006/relationships/slideLayout" Target="../slideLayouts/slideLayout1.xml"/><Relationship Id="rId6" Type="http://schemas.openxmlformats.org/officeDocument/2006/relationships/slide" Target="slide22.xml"/><Relationship Id="rId11" Type="http://schemas.openxmlformats.org/officeDocument/2006/relationships/slide" Target="slide27.xml"/><Relationship Id="rId24" Type="http://schemas.openxmlformats.org/officeDocument/2006/relationships/slide" Target="slide13.xml"/><Relationship Id="rId5" Type="http://schemas.openxmlformats.org/officeDocument/2006/relationships/slide" Target="slide21.xml"/><Relationship Id="rId15" Type="http://schemas.openxmlformats.org/officeDocument/2006/relationships/slide" Target="slide31.xml"/><Relationship Id="rId23" Type="http://schemas.openxmlformats.org/officeDocument/2006/relationships/slide" Target="slide12.xml"/><Relationship Id="rId10" Type="http://schemas.openxmlformats.org/officeDocument/2006/relationships/slide" Target="slide26.xml"/><Relationship Id="rId19" Type="http://schemas.openxmlformats.org/officeDocument/2006/relationships/slide" Target="slide7.xml"/><Relationship Id="rId4" Type="http://schemas.openxmlformats.org/officeDocument/2006/relationships/slide" Target="slide19.xml"/><Relationship Id="rId9" Type="http://schemas.openxmlformats.org/officeDocument/2006/relationships/slide" Target="slide25.xml"/><Relationship Id="rId14" Type="http://schemas.openxmlformats.org/officeDocument/2006/relationships/slide" Target="slide30.xml"/><Relationship Id="rId22" Type="http://schemas.openxmlformats.org/officeDocument/2006/relationships/slide" Target="slide11.xml"/><Relationship Id="rId27" Type="http://schemas.openxmlformats.org/officeDocument/2006/relationships/slide" Target="slide1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444318" y="2626381"/>
            <a:ext cx="9150261" cy="1154162"/>
          </a:xfrm>
          <a:prstGeom prst="rect">
            <a:avLst/>
          </a:prstGeom>
        </p:spPr>
        <p:txBody>
          <a:bodyPr wrap="none">
            <a:spAutoFit/>
          </a:bodyPr>
          <a:lstStyle/>
          <a:p>
            <a:pPr algn="ctr">
              <a:spcBef>
                <a:spcPts val="600"/>
              </a:spcBef>
            </a:pPr>
            <a:r>
              <a:rPr lang="ja-JP" altLang="en-US" sz="3200" b="1" dirty="0">
                <a:latin typeface="Meiryo UI" panose="020B0604030504040204" pitchFamily="50" charset="-128"/>
                <a:ea typeface="Meiryo UI" panose="020B0604030504040204" pitchFamily="50" charset="-128"/>
              </a:rPr>
              <a:t>第２期大阪府まち・ひと・しごと創生総合戦略における</a:t>
            </a:r>
            <a:endParaRPr lang="en-US" altLang="ja-JP" sz="3200" b="1" dirty="0">
              <a:latin typeface="Meiryo UI" panose="020B0604030504040204" pitchFamily="50" charset="-128"/>
              <a:ea typeface="Meiryo UI" panose="020B0604030504040204" pitchFamily="50" charset="-128"/>
            </a:endParaRPr>
          </a:p>
          <a:p>
            <a:pPr algn="ctr">
              <a:spcBef>
                <a:spcPts val="600"/>
              </a:spcBef>
            </a:pPr>
            <a:r>
              <a:rPr lang="ja-JP" altLang="en-US" sz="3200" b="1" dirty="0">
                <a:latin typeface="Meiryo UI" panose="020B0604030504040204" pitchFamily="50" charset="-128"/>
                <a:ea typeface="Meiryo UI" panose="020B0604030504040204" pitchFamily="50" charset="-128"/>
              </a:rPr>
              <a:t>令和６年度の主な取組と指標</a:t>
            </a:r>
          </a:p>
        </p:txBody>
      </p:sp>
      <p:sp>
        <p:nvSpPr>
          <p:cNvPr id="2" name="テキスト ボックス 1"/>
          <p:cNvSpPr txBox="1"/>
          <p:nvPr/>
        </p:nvSpPr>
        <p:spPr>
          <a:xfrm>
            <a:off x="3412503" y="5543981"/>
            <a:ext cx="6376851" cy="830997"/>
          </a:xfrm>
          <a:prstGeom prst="rect">
            <a:avLst/>
          </a:prstGeom>
          <a:noFill/>
          <a:ln>
            <a:solidFill>
              <a:schemeClr val="tx1"/>
            </a:solidFill>
            <a:prstDash val="sysDot"/>
          </a:ln>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「第</a:t>
            </a:r>
            <a:r>
              <a:rPr kumimoji="1" lang="en-US" altLang="ja-JP" sz="1200" dirty="0">
                <a:latin typeface="Meiryo UI" panose="020B0604030504040204" pitchFamily="50" charset="-128"/>
                <a:ea typeface="Meiryo UI" panose="020B0604030504040204" pitchFamily="50" charset="-128"/>
              </a:rPr>
              <a:t>2</a:t>
            </a:r>
            <a:r>
              <a:rPr kumimoji="1" lang="ja-JP" altLang="en-US" sz="1200" dirty="0">
                <a:latin typeface="Meiryo UI" panose="020B0604030504040204" pitchFamily="50" charset="-128"/>
                <a:ea typeface="Meiryo UI" panose="020B0604030504040204" pitchFamily="50" charset="-128"/>
              </a:rPr>
              <a:t>期大阪府まち・ひと・しごと創生総合戦略」の令和</a:t>
            </a:r>
            <a:r>
              <a:rPr kumimoji="1" lang="en-US" altLang="ja-JP" sz="1200" dirty="0">
                <a:latin typeface="Meiryo UI" panose="020B0604030504040204" pitchFamily="50" charset="-128"/>
                <a:ea typeface="Meiryo UI" panose="020B0604030504040204" pitchFamily="50" charset="-128"/>
              </a:rPr>
              <a:t>6</a:t>
            </a:r>
            <a:r>
              <a:rPr kumimoji="1" lang="ja-JP" altLang="en-US" sz="1200" dirty="0">
                <a:latin typeface="Meiryo UI" panose="020B0604030504040204" pitchFamily="50" charset="-128"/>
                <a:ea typeface="Meiryo UI" panose="020B0604030504040204" pitchFamily="50" charset="-128"/>
              </a:rPr>
              <a:t>年度の主な取組として効果検証していく事業は、</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総合戦略の基本目標、基本的方向毎に、以下の事業を中心に選定しています。</a:t>
            </a:r>
          </a:p>
          <a:p>
            <a:r>
              <a:rPr kumimoji="1" lang="ja-JP" altLang="en-US" sz="1200" dirty="0">
                <a:latin typeface="Meiryo UI" panose="020B0604030504040204" pitchFamily="50" charset="-128"/>
                <a:ea typeface="Meiryo UI" panose="020B0604030504040204" pitchFamily="50" charset="-128"/>
              </a:rPr>
              <a:t>　　・　府政運営の基本方針で位置付ける知事重点事業　等</a:t>
            </a:r>
          </a:p>
          <a:p>
            <a:r>
              <a:rPr kumimoji="1" lang="ja-JP" altLang="en-US" sz="1200" dirty="0">
                <a:latin typeface="Meiryo UI" panose="020B0604030504040204" pitchFamily="50" charset="-128"/>
                <a:ea typeface="Meiryo UI" panose="020B0604030504040204" pitchFamily="50" charset="-128"/>
              </a:rPr>
              <a:t>　　・　国のデジタル田園都市国家構想交付金等を活用する事業</a:t>
            </a:r>
            <a:endParaRPr kumimoji="1" lang="en-US" altLang="ja-JP"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591418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180549175"/>
              </p:ext>
            </p:extLst>
          </p:nvPr>
        </p:nvGraphicFramePr>
        <p:xfrm>
          <a:off x="92304" y="782499"/>
          <a:ext cx="9715367" cy="2332264"/>
        </p:xfrm>
        <a:graphic>
          <a:graphicData uri="http://schemas.openxmlformats.org/drawingml/2006/table">
            <a:tbl>
              <a:tblPr firstRow="1" bandRow="1">
                <a:tableStyleId>{F5AB1C69-6EDB-4FF4-983F-18BD219EF322}</a:tableStyleId>
              </a:tblPr>
              <a:tblGrid>
                <a:gridCol w="407882">
                  <a:extLst>
                    <a:ext uri="{9D8B030D-6E8A-4147-A177-3AD203B41FA5}">
                      <a16:colId xmlns:a16="http://schemas.microsoft.com/office/drawing/2014/main" val="830047628"/>
                    </a:ext>
                  </a:extLst>
                </a:gridCol>
                <a:gridCol w="415485">
                  <a:extLst>
                    <a:ext uri="{9D8B030D-6E8A-4147-A177-3AD203B41FA5}">
                      <a16:colId xmlns:a16="http://schemas.microsoft.com/office/drawing/2014/main" val="1297933951"/>
                    </a:ext>
                  </a:extLst>
                </a:gridCol>
                <a:gridCol w="2556000">
                  <a:extLst>
                    <a:ext uri="{9D8B030D-6E8A-4147-A177-3AD203B41FA5}">
                      <a16:colId xmlns:a16="http://schemas.microsoft.com/office/drawing/2014/main" val="325676425"/>
                    </a:ext>
                  </a:extLst>
                </a:gridCol>
                <a:gridCol w="1692000">
                  <a:extLst>
                    <a:ext uri="{9D8B030D-6E8A-4147-A177-3AD203B41FA5}">
                      <a16:colId xmlns:a16="http://schemas.microsoft.com/office/drawing/2014/main" val="3311683934"/>
                    </a:ext>
                  </a:extLst>
                </a:gridCol>
                <a:gridCol w="1692000">
                  <a:extLst>
                    <a:ext uri="{9D8B030D-6E8A-4147-A177-3AD203B41FA5}">
                      <a16:colId xmlns:a16="http://schemas.microsoft.com/office/drawing/2014/main" val="3771864175"/>
                    </a:ext>
                  </a:extLst>
                </a:gridCol>
                <a:gridCol w="1476000">
                  <a:extLst>
                    <a:ext uri="{9D8B030D-6E8A-4147-A177-3AD203B41FA5}">
                      <a16:colId xmlns:a16="http://schemas.microsoft.com/office/drawing/2014/main" val="231418005"/>
                    </a:ext>
                  </a:extLst>
                </a:gridCol>
                <a:gridCol w="1476000">
                  <a:extLst>
                    <a:ext uri="{9D8B030D-6E8A-4147-A177-3AD203B41FA5}">
                      <a16:colId xmlns:a16="http://schemas.microsoft.com/office/drawing/2014/main" val="1393318109"/>
                    </a:ext>
                  </a:extLst>
                </a:gridCol>
              </a:tblGrid>
              <a:tr h="452008">
                <a:tc rowSpan="5">
                  <a:txBody>
                    <a:bodyPr/>
                    <a:lstStyle/>
                    <a:p>
                      <a:pPr algn="ctr"/>
                      <a:r>
                        <a:rPr kumimoji="1" lang="en-US" altLang="ja-JP" sz="900" dirty="0">
                          <a:latin typeface="Meiryo UI" panose="020B0604030504040204" pitchFamily="50" charset="-128"/>
                          <a:ea typeface="Meiryo UI" panose="020B0604030504040204" pitchFamily="50" charset="-128"/>
                        </a:rPr>
                        <a:t>No</a:t>
                      </a:r>
                    </a:p>
                    <a:p>
                      <a:pPr algn="ctr"/>
                      <a:r>
                        <a:rPr kumimoji="1" lang="en-US" altLang="ja-JP" sz="1000" dirty="0">
                          <a:latin typeface="Meiryo UI" panose="020B0604030504040204" pitchFamily="50" charset="-128"/>
                          <a:ea typeface="Meiryo UI" panose="020B0604030504040204" pitchFamily="50" charset="-128"/>
                        </a:rPr>
                        <a:t>12</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B80A"/>
                    </a:solidFill>
                  </a:tcPr>
                </a:tc>
                <a:tc gridSpan="6">
                  <a:txBody>
                    <a:bodyPr/>
                    <a:lstStyle/>
                    <a:p>
                      <a:pPr algn="l"/>
                      <a:r>
                        <a:rPr kumimoji="1" lang="ja-JP" altLang="en-US" sz="1200" b="1" u="sng" dirty="0">
                          <a:latin typeface="Meiryo UI" panose="020B0604030504040204" pitchFamily="50" charset="-128"/>
                          <a:ea typeface="Meiryo UI" panose="020B0604030504040204" pitchFamily="50" charset="-128"/>
                        </a:rPr>
                        <a:t>おおさか健活</a:t>
                      </a:r>
                      <a:r>
                        <a:rPr kumimoji="1" lang="en-US" altLang="ja-JP" sz="1200" b="1" u="sng" dirty="0">
                          <a:latin typeface="Meiryo UI" panose="020B0604030504040204" pitchFamily="50" charset="-128"/>
                          <a:ea typeface="Meiryo UI" panose="020B0604030504040204" pitchFamily="50" charset="-128"/>
                        </a:rPr>
                        <a:t>10</a:t>
                      </a:r>
                      <a:r>
                        <a:rPr kumimoji="1" lang="ja-JP" altLang="en-US" sz="1200" b="1" u="sng" dirty="0">
                          <a:latin typeface="Meiryo UI" panose="020B0604030504040204" pitchFamily="50" charset="-128"/>
                          <a:ea typeface="Meiryo UI" panose="020B0604030504040204" pitchFamily="50" charset="-128"/>
                        </a:rPr>
                        <a:t>推進プロジェクト事業</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府民の健康寿命の延伸と健康格差の縮小に向け、ライフステージに応じた取組を継続・強化する。また、</a:t>
                      </a:r>
                      <a:r>
                        <a:rPr kumimoji="1" lang="en-US" altLang="ja-JP" sz="1050" b="0" u="none" dirty="0">
                          <a:latin typeface="Meiryo UI" panose="020B0604030504040204" pitchFamily="50" charset="-128"/>
                          <a:ea typeface="Meiryo UI" panose="020B0604030504040204" pitchFamily="50" charset="-128"/>
                        </a:rPr>
                        <a:t>2025</a:t>
                      </a:r>
                      <a:r>
                        <a:rPr kumimoji="1" lang="ja-JP" altLang="en-US" sz="1050" b="0" u="none" dirty="0">
                          <a:latin typeface="Meiryo UI" panose="020B0604030504040204" pitchFamily="50" charset="-128"/>
                          <a:ea typeface="Meiryo UI" panose="020B0604030504040204" pitchFamily="50" charset="-128"/>
                        </a:rPr>
                        <a:t>年大阪・関西万博も見据え、健活おおさか推進府民会議を中心に多様な主体との連携を推進するとともに、「人の生涯を経時的に捉えた健康づくり（ライフコースアプローチ）」も踏まえ、全事業において「健活</a:t>
                      </a:r>
                      <a:r>
                        <a:rPr kumimoji="1" lang="en-US" altLang="ja-JP" sz="1050" b="0" u="none" dirty="0">
                          <a:latin typeface="Meiryo UI" panose="020B0604030504040204" pitchFamily="50" charset="-128"/>
                          <a:ea typeface="Meiryo UI" panose="020B0604030504040204" pitchFamily="50" charset="-128"/>
                        </a:rPr>
                        <a:t>10</a:t>
                      </a:r>
                      <a:r>
                        <a:rPr kumimoji="1" lang="ja-JP" altLang="en-US" sz="1050" b="0" u="none" dirty="0">
                          <a:latin typeface="Meiryo UI" panose="020B0604030504040204" pitchFamily="50" charset="-128"/>
                          <a:ea typeface="Meiryo UI" panose="020B0604030504040204" pitchFamily="50" charset="-128"/>
                        </a:rPr>
                        <a:t>」の展開及び「アスマイル」の活用を図り、府民の主体的な健康づくりの実践を促す。</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大阪・関西万博のインパクトを活かした健康づくりの気運醸成に向けた啓発や最新のヘルスケア体験等を通じた健康づくりへの意識向上及び実践力強化を図る。</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tcPr>
                </a:tc>
                <a:extLst>
                  <a:ext uri="{0D108BD9-81ED-4DB2-BD59-A6C34878D82A}">
                    <a16:rowId xmlns:a16="http://schemas.microsoft.com/office/drawing/2014/main" val="3510601419"/>
                  </a:ext>
                </a:extLst>
              </a:tr>
              <a:tr h="252000">
                <a:tc vMerge="1">
                  <a:txBody>
                    <a:bodyPr/>
                    <a:lstStyle/>
                    <a:p>
                      <a:endParaRPr kumimoji="1" lang="ja-JP" altLang="en-US"/>
                    </a:p>
                  </a:txBody>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r>
                        <a:rPr kumimoji="1" lang="ja-JP" altLang="en-US" sz="1050" b="0" dirty="0">
                          <a:solidFill>
                            <a:sysClr val="windowText" lastClr="000000"/>
                          </a:solidFill>
                          <a:latin typeface="Meiryo UI" panose="020B0604030504040204" pitchFamily="50" charset="-128"/>
                          <a:ea typeface="Meiryo UI" panose="020B0604030504040204" pitchFamily="50" charset="-128"/>
                        </a:rPr>
                        <a:t>参考</a:t>
                      </a: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3390174762"/>
                  </a:ext>
                </a:extLst>
              </a:tr>
              <a:tr h="394336">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目標値・予算額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C5E0B4"/>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en-US" altLang="ja-JP" sz="1050" dirty="0">
                          <a:solidFill>
                            <a:sysClr val="windowText" lastClr="000000"/>
                          </a:solidFill>
                          <a:latin typeface="Meiryo UI" panose="020B0604030504040204" pitchFamily="50" charset="-128"/>
                          <a:ea typeface="Meiryo UI" panose="020B0604030504040204" pitchFamily="50" charset="-128"/>
                        </a:rPr>
                        <a:t>R5</a:t>
                      </a:r>
                      <a:r>
                        <a:rPr kumimoji="1" lang="ja-JP" altLang="en-US" sz="105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797969561"/>
                  </a:ext>
                </a:extLst>
              </a:tr>
              <a:tr h="394336">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ヘルスリテラシーの尺度</a:t>
                      </a:r>
                      <a:r>
                        <a:rPr kumimoji="1" lang="en-US" altLang="ja-JP" sz="1050" dirty="0">
                          <a:latin typeface="Meiryo UI" panose="020B0604030504040204" pitchFamily="50" charset="-128"/>
                          <a:ea typeface="Meiryo UI" panose="020B0604030504040204" pitchFamily="50" charset="-128"/>
                        </a:rPr>
                        <a:t>【R6</a:t>
                      </a:r>
                      <a:r>
                        <a:rPr kumimoji="1" lang="ja-JP" altLang="en-US" sz="1050" dirty="0">
                          <a:latin typeface="Meiryo UI" panose="020B0604030504040204" pitchFamily="50" charset="-128"/>
                          <a:ea typeface="Meiryo UI" panose="020B0604030504040204" pitchFamily="50" charset="-128"/>
                        </a:rPr>
                        <a:t>年度から</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rgbClr val="FF0000"/>
                          </a:solidFill>
                          <a:latin typeface="Meiryo UI" panose="020B0604030504040204" pitchFamily="50" charset="-128"/>
                          <a:ea typeface="Meiryo UI" panose="020B0604030504040204" pitchFamily="50" charset="-128"/>
                        </a:rPr>
                        <a:t>増加</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128,192</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3.45</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R6</a:t>
                      </a:r>
                      <a:r>
                        <a:rPr kumimoji="1" lang="ja-JP" altLang="en-US" sz="1050" dirty="0">
                          <a:solidFill>
                            <a:schemeClr val="tx1"/>
                          </a:solidFill>
                          <a:latin typeface="Meiryo UI" panose="020B0604030504040204" pitchFamily="50" charset="-128"/>
                          <a:ea typeface="Meiryo UI" panose="020B0604030504040204" pitchFamily="50" charset="-128"/>
                        </a:rPr>
                        <a:t>新規指標）</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2">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99,489</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571760029"/>
                  </a:ext>
                </a:extLst>
              </a:tr>
              <a:tr h="394336">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府民の健康への関心度</a:t>
                      </a:r>
                      <a:r>
                        <a:rPr kumimoji="1" lang="en-US" altLang="ja-JP" sz="1050" dirty="0">
                          <a:latin typeface="Meiryo UI" panose="020B0604030504040204" pitchFamily="50" charset="-128"/>
                          <a:ea typeface="Meiryo UI" panose="020B0604030504040204" pitchFamily="50" charset="-128"/>
                        </a:rPr>
                        <a:t>【R5</a:t>
                      </a:r>
                      <a:r>
                        <a:rPr kumimoji="1" lang="ja-JP" altLang="en-US" sz="1050" dirty="0">
                          <a:latin typeface="Meiryo UI" panose="020B0604030504040204" pitchFamily="50" charset="-128"/>
                          <a:ea typeface="Meiryo UI" panose="020B0604030504040204" pitchFamily="50" charset="-128"/>
                        </a:rPr>
                        <a:t>年度まで</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rgbClr val="FF0000"/>
                          </a:solidFill>
                          <a:latin typeface="Meiryo UI" panose="020B0604030504040204" pitchFamily="50" charset="-128"/>
                          <a:ea typeface="Meiryo UI" panose="020B0604030504040204" pitchFamily="50" charset="-128"/>
                        </a:rPr>
                        <a:t>ー</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vMerge="1">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177,925</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100</a:t>
                      </a:r>
                      <a:r>
                        <a:rPr kumimoji="1" lang="ja-JP" altLang="en-US" sz="1050" dirty="0">
                          <a:solidFill>
                            <a:schemeClr val="tx1"/>
                          </a:solidFill>
                          <a:latin typeface="Meiryo UI" panose="020B0604030504040204" pitchFamily="50" charset="-128"/>
                          <a:ea typeface="Meiryo UI" panose="020B0604030504040204" pitchFamily="50" charset="-128"/>
                        </a:rPr>
                        <a:t>％</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zh-TW" sz="1050" dirty="0">
                          <a:solidFill>
                            <a:schemeClr val="tx1"/>
                          </a:solidFill>
                          <a:latin typeface="Meiryo UI" panose="020B0604030504040204" pitchFamily="50" charset="-128"/>
                          <a:ea typeface="Meiryo UI" panose="020B0604030504040204" pitchFamily="50" charset="-128"/>
                        </a:rPr>
                        <a:t>100</a:t>
                      </a:r>
                      <a:r>
                        <a:rPr kumimoji="1" lang="ja-JP" altLang="en-US" sz="1050" dirty="0">
                          <a:solidFill>
                            <a:schemeClr val="tx1"/>
                          </a:solidFill>
                          <a:latin typeface="Meiryo UI" panose="020B0604030504040204" pitchFamily="50" charset="-128"/>
                          <a:ea typeface="Meiryo UI" panose="020B0604030504040204" pitchFamily="50" charset="-128"/>
                        </a:rPr>
                        <a:t>％）</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vMerge="1">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99,489</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979966792"/>
                  </a:ext>
                </a:extLst>
              </a:tr>
            </a:tbl>
          </a:graphicData>
        </a:graphic>
      </p:graphicFrame>
      <p:sp>
        <p:nvSpPr>
          <p:cNvPr id="5" name="正方形/長方形 4"/>
          <p:cNvSpPr/>
          <p:nvPr/>
        </p:nvSpPr>
        <p:spPr>
          <a:xfrm>
            <a:off x="0" y="7059"/>
            <a:ext cx="9906000" cy="486216"/>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基本目標③誰もが健康でいきいきと暮らせるまちづくり</a:t>
            </a:r>
            <a:endParaRPr lang="en-US" altLang="ja-JP" sz="1600" b="1"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0" y="493275"/>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基本的方向（１）健康寿命の延伸</a:t>
            </a:r>
            <a:endParaRPr kumimoji="1" lang="ja-JP" altLang="en-US" sz="1400" dirty="0"/>
          </a:p>
        </p:txBody>
      </p:sp>
      <p:sp>
        <p:nvSpPr>
          <p:cNvPr id="9" name="スライド番号プレースホルダー 1">
            <a:extLst>
              <a:ext uri="{FF2B5EF4-FFF2-40B4-BE49-F238E27FC236}">
                <a16:creationId xmlns:a16="http://schemas.microsoft.com/office/drawing/2014/main" id="{601226BA-D7D6-4177-91D6-7430C8A24041}"/>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9</a:t>
            </a:fld>
            <a:endParaRPr kumimoji="1" lang="ja-JP" altLang="en-US" dirty="0"/>
          </a:p>
        </p:txBody>
      </p:sp>
      <p:sp>
        <p:nvSpPr>
          <p:cNvPr id="2" name="テキスト ボックス 1">
            <a:extLst>
              <a:ext uri="{FF2B5EF4-FFF2-40B4-BE49-F238E27FC236}">
                <a16:creationId xmlns:a16="http://schemas.microsoft.com/office/drawing/2014/main" id="{D23AEFAF-5158-41C3-9D3B-7F44131FA0DB}"/>
              </a:ext>
            </a:extLst>
          </p:cNvPr>
          <p:cNvSpPr txBox="1"/>
          <p:nvPr/>
        </p:nvSpPr>
        <p:spPr>
          <a:xfrm>
            <a:off x="941110" y="3078078"/>
            <a:ext cx="8964890" cy="253916"/>
          </a:xfrm>
          <a:prstGeom prst="rect">
            <a:avLst/>
          </a:prstGeom>
          <a:noFill/>
        </p:spPr>
        <p:txBody>
          <a:bodyPr wrap="square" rtlCol="0">
            <a:spAutoFit/>
          </a:bodyPr>
          <a:lstStyle/>
          <a:p>
            <a:r>
              <a:rPr kumimoji="1" lang="en-US" altLang="ja-JP" sz="1050" dirty="0"/>
              <a:t>※</a:t>
            </a:r>
            <a:r>
              <a:rPr kumimoji="1" lang="ja-JP" altLang="en-US" sz="1050" dirty="0"/>
              <a:t>ヘルスリテラシーの尺度：健康に関する</a:t>
            </a:r>
            <a:r>
              <a:rPr kumimoji="1" lang="en-US" altLang="ja-JP" sz="1050" dirty="0"/>
              <a:t>5</a:t>
            </a:r>
            <a:r>
              <a:rPr kumimoji="1" lang="ja-JP" altLang="en-US" sz="1050" dirty="0"/>
              <a:t>つの質問に回答し、「全くそう思わない」を</a:t>
            </a:r>
            <a:r>
              <a:rPr kumimoji="1" lang="en-US" altLang="ja-JP" sz="1050" dirty="0"/>
              <a:t>1</a:t>
            </a:r>
            <a:r>
              <a:rPr kumimoji="1" lang="ja-JP" altLang="en-US" sz="1050" dirty="0"/>
              <a:t>、「強くそう思う」を</a:t>
            </a:r>
            <a:r>
              <a:rPr kumimoji="1" lang="en-US" altLang="ja-JP" sz="1050" dirty="0"/>
              <a:t>5</a:t>
            </a:r>
            <a:r>
              <a:rPr kumimoji="1" lang="ja-JP" altLang="en-US" sz="1050" dirty="0"/>
              <a:t>として、平均を得点としたもの。</a:t>
            </a:r>
          </a:p>
        </p:txBody>
      </p:sp>
      <p:graphicFrame>
        <p:nvGraphicFramePr>
          <p:cNvPr id="3" name="表 2">
            <a:extLst>
              <a:ext uri="{FF2B5EF4-FFF2-40B4-BE49-F238E27FC236}">
                <a16:creationId xmlns:a16="http://schemas.microsoft.com/office/drawing/2014/main" id="{CA18EDC7-85E7-47BF-A32E-EDC3D70C6F8E}"/>
              </a:ext>
            </a:extLst>
          </p:cNvPr>
          <p:cNvGraphicFramePr>
            <a:graphicFrameLocks noGrp="1"/>
          </p:cNvGraphicFramePr>
          <p:nvPr>
            <p:extLst>
              <p:ext uri="{D42A27DB-BD31-4B8C-83A1-F6EECF244321}">
                <p14:modId xmlns:p14="http://schemas.microsoft.com/office/powerpoint/2010/main" val="2721882352"/>
              </p:ext>
            </p:extLst>
          </p:nvPr>
        </p:nvGraphicFramePr>
        <p:xfrm>
          <a:off x="92304" y="3347779"/>
          <a:ext cx="9715367" cy="1617888"/>
        </p:xfrm>
        <a:graphic>
          <a:graphicData uri="http://schemas.openxmlformats.org/drawingml/2006/table">
            <a:tbl>
              <a:tblPr firstRow="1" bandRow="1">
                <a:tableStyleId>{F5AB1C69-6EDB-4FF4-983F-18BD219EF322}</a:tableStyleId>
              </a:tblPr>
              <a:tblGrid>
                <a:gridCol w="407882">
                  <a:extLst>
                    <a:ext uri="{9D8B030D-6E8A-4147-A177-3AD203B41FA5}">
                      <a16:colId xmlns:a16="http://schemas.microsoft.com/office/drawing/2014/main" val="3377653947"/>
                    </a:ext>
                  </a:extLst>
                </a:gridCol>
                <a:gridCol w="415485">
                  <a:extLst>
                    <a:ext uri="{9D8B030D-6E8A-4147-A177-3AD203B41FA5}">
                      <a16:colId xmlns:a16="http://schemas.microsoft.com/office/drawing/2014/main" val="1728801151"/>
                    </a:ext>
                  </a:extLst>
                </a:gridCol>
                <a:gridCol w="2556000">
                  <a:extLst>
                    <a:ext uri="{9D8B030D-6E8A-4147-A177-3AD203B41FA5}">
                      <a16:colId xmlns:a16="http://schemas.microsoft.com/office/drawing/2014/main" val="3254811848"/>
                    </a:ext>
                  </a:extLst>
                </a:gridCol>
                <a:gridCol w="1692000">
                  <a:extLst>
                    <a:ext uri="{9D8B030D-6E8A-4147-A177-3AD203B41FA5}">
                      <a16:colId xmlns:a16="http://schemas.microsoft.com/office/drawing/2014/main" val="1447033083"/>
                    </a:ext>
                  </a:extLst>
                </a:gridCol>
                <a:gridCol w="1692000">
                  <a:extLst>
                    <a:ext uri="{9D8B030D-6E8A-4147-A177-3AD203B41FA5}">
                      <a16:colId xmlns:a16="http://schemas.microsoft.com/office/drawing/2014/main" val="1093778672"/>
                    </a:ext>
                  </a:extLst>
                </a:gridCol>
                <a:gridCol w="1476000">
                  <a:extLst>
                    <a:ext uri="{9D8B030D-6E8A-4147-A177-3AD203B41FA5}">
                      <a16:colId xmlns:a16="http://schemas.microsoft.com/office/drawing/2014/main" val="3289691998"/>
                    </a:ext>
                  </a:extLst>
                </a:gridCol>
                <a:gridCol w="1476000">
                  <a:extLst>
                    <a:ext uri="{9D8B030D-6E8A-4147-A177-3AD203B41FA5}">
                      <a16:colId xmlns:a16="http://schemas.microsoft.com/office/drawing/2014/main" val="765435603"/>
                    </a:ext>
                  </a:extLst>
                </a:gridCol>
              </a:tblGrid>
              <a:tr h="452008">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13</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B80A"/>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健康づくり支援プラットフォーム整備等事業</a:t>
                      </a:r>
                      <a:endParaRPr kumimoji="1" lang="ja-JP" altLang="en-US" sz="11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府民の健康づくりに対する意識の向上と実践を促すことを目的に、ポイント還元を活用した健康づくり事業を実施するための</a:t>
                      </a:r>
                      <a:r>
                        <a:rPr kumimoji="1" lang="en-US" altLang="ja-JP" sz="1050" b="0" kern="1200" dirty="0">
                          <a:solidFill>
                            <a:schemeClr val="lt1"/>
                          </a:solidFill>
                          <a:latin typeface="Meiryo UI" panose="020B0604030504040204" pitchFamily="50" charset="-128"/>
                          <a:ea typeface="Meiryo UI" panose="020B0604030504040204" pitchFamily="50" charset="-128"/>
                          <a:cs typeface="+mn-cs"/>
                        </a:rPr>
                        <a:t>ICT</a:t>
                      </a: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基盤（プラットフォーム）を整備し、府民向けサービスとして「おおさか健活マイレージ　アスマイル」を展開し、府民への普及を図る。</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252469000"/>
                  </a:ext>
                </a:extLst>
              </a:tr>
              <a:tr h="252000">
                <a:tc vMerge="1">
                  <a:txBody>
                    <a:bodyPr/>
                    <a:lstStyle/>
                    <a:p>
                      <a:endParaRPr kumimoji="1" lang="ja-JP" altLang="en-US"/>
                    </a:p>
                  </a:txBody>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ja-JP" altLang="en-US" sz="1050" dirty="0"/>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r>
                        <a:rPr kumimoji="1" lang="ja-JP" altLang="en-US" sz="1050" b="0" dirty="0">
                          <a:solidFill>
                            <a:sysClr val="windowText" lastClr="000000"/>
                          </a:solidFill>
                          <a:latin typeface="Meiryo UI" panose="020B0604030504040204" pitchFamily="50" charset="-128"/>
                          <a:ea typeface="Meiryo UI" panose="020B0604030504040204" pitchFamily="50" charset="-128"/>
                        </a:rPr>
                        <a:t>参考</a:t>
                      </a: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828005390"/>
                  </a:ext>
                </a:extLst>
              </a:tr>
              <a:tr h="394336">
                <a:tc vMerge="1">
                  <a:txBody>
                    <a:bodyPr/>
                    <a:lstStyle/>
                    <a:p>
                      <a:endParaRPr kumimoji="1" lang="ja-JP" altLang="en-US"/>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目標値・予算額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C5E0B4"/>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vMerge="1">
                  <a:txBody>
                    <a:bodyPr/>
                    <a:lstStyle/>
                    <a:p>
                      <a:pPr algn="ctr"/>
                      <a:endParaRPr kumimoji="1" lang="ja-JP" altLang="en-US" sz="90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9D18E"/>
                    </a:solidFill>
                  </a:tcPr>
                </a:tc>
                <a:tc vMerge="1">
                  <a:txBody>
                    <a:bodyPr/>
                    <a:lstStyle/>
                    <a:p>
                      <a:pPr algn="ctr"/>
                      <a:endParaRPr kumimoji="1" lang="ja-JP" altLang="en-US" sz="80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9D18E"/>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en-US" altLang="ja-JP" sz="1050" dirty="0">
                          <a:solidFill>
                            <a:sysClr val="windowText" lastClr="000000"/>
                          </a:solidFill>
                          <a:latin typeface="Meiryo UI" panose="020B0604030504040204" pitchFamily="50" charset="-128"/>
                          <a:ea typeface="Meiryo UI" panose="020B0604030504040204" pitchFamily="50" charset="-128"/>
                        </a:rPr>
                        <a:t>R5</a:t>
                      </a:r>
                      <a:r>
                        <a:rPr kumimoji="1" lang="ja-JP" altLang="en-US" sz="105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381379113"/>
                  </a:ext>
                </a:extLst>
              </a:tr>
              <a:tr h="282846">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tcPr>
                </a:tc>
                <a:tc>
                  <a:txBody>
                    <a:bodyPr/>
                    <a:lstStyle/>
                    <a:p>
                      <a:r>
                        <a:rPr kumimoji="1" lang="ja-JP" altLang="en-US" sz="1050" dirty="0">
                          <a:latin typeface="Meiryo UI" panose="020B0604030504040204" pitchFamily="50" charset="-128"/>
                          <a:ea typeface="Meiryo UI" panose="020B0604030504040204" pitchFamily="50" charset="-128"/>
                        </a:rPr>
                        <a:t>健康アプリ「アスマイル」の参加人数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60</a:t>
                      </a:r>
                      <a:r>
                        <a:rPr kumimoji="1" lang="ja-JP" altLang="en-US" sz="1050" dirty="0">
                          <a:solidFill>
                            <a:srgbClr val="FF0000"/>
                          </a:solidFill>
                          <a:latin typeface="Meiryo UI" panose="020B0604030504040204" pitchFamily="50" charset="-128"/>
                          <a:ea typeface="Meiryo UI" panose="020B0604030504040204" pitchFamily="50" charset="-128"/>
                        </a:rPr>
                        <a:t>万人</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493,010</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50</a:t>
                      </a:r>
                      <a:r>
                        <a:rPr kumimoji="1" lang="ja-JP" altLang="en-US" sz="1050" dirty="0">
                          <a:solidFill>
                            <a:schemeClr val="tx1"/>
                          </a:solidFill>
                          <a:latin typeface="Meiryo UI" panose="020B0604030504040204" pitchFamily="50" charset="-128"/>
                          <a:ea typeface="Meiryo UI" panose="020B0604030504040204" pitchFamily="50" charset="-128"/>
                        </a:rPr>
                        <a:t>万人</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50</a:t>
                      </a:r>
                      <a:r>
                        <a:rPr kumimoji="1" lang="ja-JP" altLang="en-US" sz="1050" dirty="0">
                          <a:solidFill>
                            <a:schemeClr val="tx1"/>
                          </a:solidFill>
                          <a:latin typeface="Meiryo UI" panose="020B0604030504040204" pitchFamily="50" charset="-128"/>
                          <a:ea typeface="Meiryo UI" panose="020B0604030504040204" pitchFamily="50" charset="-128"/>
                        </a:rPr>
                        <a:t>万人）</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492,650</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extLst>
                  <a:ext uri="{0D108BD9-81ED-4DB2-BD59-A6C34878D82A}">
                    <a16:rowId xmlns:a16="http://schemas.microsoft.com/office/drawing/2014/main" val="2334328789"/>
                  </a:ext>
                </a:extLst>
              </a:tr>
            </a:tbl>
          </a:graphicData>
        </a:graphic>
      </p:graphicFrame>
    </p:spTree>
    <p:extLst>
      <p:ext uri="{BB962C8B-B14F-4D97-AF65-F5344CB8AC3E}">
        <p14:creationId xmlns:p14="http://schemas.microsoft.com/office/powerpoint/2010/main" val="40264928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1370283539"/>
              </p:ext>
            </p:extLst>
          </p:nvPr>
        </p:nvGraphicFramePr>
        <p:xfrm>
          <a:off x="30996" y="775016"/>
          <a:ext cx="9844008" cy="5983620"/>
        </p:xfrm>
        <a:graphic>
          <a:graphicData uri="http://schemas.openxmlformats.org/drawingml/2006/table">
            <a:tbl>
              <a:tblPr firstRow="1" bandRow="1">
                <a:tableStyleId>{F5AB1C69-6EDB-4FF4-983F-18BD219EF322}</a:tableStyleId>
              </a:tblPr>
              <a:tblGrid>
                <a:gridCol w="327607">
                  <a:extLst>
                    <a:ext uri="{9D8B030D-6E8A-4147-A177-3AD203B41FA5}">
                      <a16:colId xmlns:a16="http://schemas.microsoft.com/office/drawing/2014/main" val="830047628"/>
                    </a:ext>
                  </a:extLst>
                </a:gridCol>
                <a:gridCol w="455051">
                  <a:extLst>
                    <a:ext uri="{9D8B030D-6E8A-4147-A177-3AD203B41FA5}">
                      <a16:colId xmlns:a16="http://schemas.microsoft.com/office/drawing/2014/main" val="1297933951"/>
                    </a:ext>
                  </a:extLst>
                </a:gridCol>
                <a:gridCol w="2892825">
                  <a:extLst>
                    <a:ext uri="{9D8B030D-6E8A-4147-A177-3AD203B41FA5}">
                      <a16:colId xmlns:a16="http://schemas.microsoft.com/office/drawing/2014/main" val="325676425"/>
                    </a:ext>
                  </a:extLst>
                </a:gridCol>
                <a:gridCol w="1829287">
                  <a:extLst>
                    <a:ext uri="{9D8B030D-6E8A-4147-A177-3AD203B41FA5}">
                      <a16:colId xmlns:a16="http://schemas.microsoft.com/office/drawing/2014/main" val="3311683934"/>
                    </a:ext>
                  </a:extLst>
                </a:gridCol>
                <a:gridCol w="1531496">
                  <a:extLst>
                    <a:ext uri="{9D8B030D-6E8A-4147-A177-3AD203B41FA5}">
                      <a16:colId xmlns:a16="http://schemas.microsoft.com/office/drawing/2014/main" val="3771864175"/>
                    </a:ext>
                  </a:extLst>
                </a:gridCol>
                <a:gridCol w="1403871">
                  <a:extLst>
                    <a:ext uri="{9D8B030D-6E8A-4147-A177-3AD203B41FA5}">
                      <a16:colId xmlns:a16="http://schemas.microsoft.com/office/drawing/2014/main" val="231418005"/>
                    </a:ext>
                  </a:extLst>
                </a:gridCol>
                <a:gridCol w="1403871">
                  <a:extLst>
                    <a:ext uri="{9D8B030D-6E8A-4147-A177-3AD203B41FA5}">
                      <a16:colId xmlns:a16="http://schemas.microsoft.com/office/drawing/2014/main" val="1393318109"/>
                    </a:ext>
                  </a:extLst>
                </a:gridCol>
              </a:tblGrid>
              <a:tr h="513297">
                <a:tc rowSpan="4">
                  <a:txBody>
                    <a:bodyPr/>
                    <a:lstStyle/>
                    <a:p>
                      <a:pPr algn="ctr"/>
                      <a:r>
                        <a:rPr kumimoji="1" lang="en-US" altLang="ja-JP" sz="900" dirty="0">
                          <a:solidFill>
                            <a:schemeClr val="bg1"/>
                          </a:solidFill>
                          <a:latin typeface="Meiryo UI" panose="020B0604030504040204" pitchFamily="50" charset="-128"/>
                          <a:ea typeface="Meiryo UI" panose="020B0604030504040204" pitchFamily="50" charset="-128"/>
                        </a:rPr>
                        <a:t>No</a:t>
                      </a:r>
                    </a:p>
                    <a:p>
                      <a:pPr algn="ctr"/>
                      <a:r>
                        <a:rPr kumimoji="1" lang="en-US" altLang="ja-JP" sz="900" dirty="0">
                          <a:solidFill>
                            <a:schemeClr val="bg1"/>
                          </a:solidFill>
                          <a:latin typeface="Meiryo UI" panose="020B0604030504040204" pitchFamily="50" charset="-128"/>
                          <a:ea typeface="Meiryo UI" panose="020B0604030504040204" pitchFamily="50" charset="-128"/>
                        </a:rPr>
                        <a:t>14</a:t>
                      </a:r>
                      <a:endParaRPr kumimoji="1" lang="ja-JP" altLang="en-US" sz="900"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EB80A"/>
                    </a:solidFill>
                  </a:tcPr>
                </a:tc>
                <a:tc gridSpan="6">
                  <a:txBody>
                    <a:bodyPr/>
                    <a:lstStyle/>
                    <a:p>
                      <a:pPr algn="l"/>
                      <a:r>
                        <a:rPr kumimoji="1" lang="en-US" altLang="ja-JP" sz="1200" b="1" u="sng" dirty="0">
                          <a:solidFill>
                            <a:srgbClr val="FF0000"/>
                          </a:solidFill>
                          <a:latin typeface="Meiryo UI" panose="020B0604030504040204" pitchFamily="50" charset="-128"/>
                          <a:ea typeface="Meiryo UI" panose="020B0604030504040204" pitchFamily="50" charset="-128"/>
                        </a:rPr>
                        <a:t>【</a:t>
                      </a:r>
                      <a:r>
                        <a:rPr kumimoji="1" lang="ja-JP" altLang="en-US" sz="1200" b="1" u="sng" dirty="0">
                          <a:solidFill>
                            <a:srgbClr val="FF0000"/>
                          </a:solidFill>
                          <a:latin typeface="Meiryo UI" panose="020B0604030504040204" pitchFamily="50" charset="-128"/>
                          <a:ea typeface="Meiryo UI" panose="020B0604030504040204" pitchFamily="50" charset="-128"/>
                        </a:rPr>
                        <a:t>新規</a:t>
                      </a:r>
                      <a:r>
                        <a:rPr kumimoji="1" lang="en-US" altLang="ja-JP" sz="1200" b="1" u="sng" dirty="0">
                          <a:solidFill>
                            <a:srgbClr val="FF0000"/>
                          </a:solidFill>
                          <a:latin typeface="Meiryo UI" panose="020B0604030504040204" pitchFamily="50" charset="-128"/>
                          <a:ea typeface="Meiryo UI" panose="020B0604030504040204" pitchFamily="50" charset="-128"/>
                        </a:rPr>
                        <a:t>】</a:t>
                      </a:r>
                      <a:r>
                        <a:rPr kumimoji="1" lang="ja-JP" altLang="en-US" sz="1200" b="1" u="sng" dirty="0">
                          <a:solidFill>
                            <a:schemeClr val="bg1"/>
                          </a:solidFill>
                          <a:latin typeface="Meiryo UI" panose="020B0604030504040204" pitchFamily="50" charset="-128"/>
                          <a:ea typeface="Meiryo UI" panose="020B0604030504040204" pitchFamily="50" charset="-128"/>
                        </a:rPr>
                        <a:t>がん対策基金事業</a:t>
                      </a:r>
                      <a:r>
                        <a:rPr kumimoji="1" lang="ja-JP" altLang="en-US" sz="1200" b="1" u="none" dirty="0">
                          <a:solidFill>
                            <a:schemeClr val="bg1"/>
                          </a:solidFill>
                          <a:latin typeface="Meiryo UI" panose="020B0604030504040204" pitchFamily="50" charset="-128"/>
                          <a:ea typeface="Meiryo UI" panose="020B0604030504040204" pitchFamily="50" charset="-128"/>
                        </a:rPr>
                        <a:t>　</a:t>
                      </a:r>
                      <a:r>
                        <a:rPr kumimoji="1" lang="en-US" altLang="ja-JP" sz="1200" b="1" u="none" dirty="0">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endParaRPr kumimoji="1" lang="ja-JP" altLang="en-US" sz="1200" b="1" u="none"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solidFill>
                            <a:schemeClr val="bg1"/>
                          </a:solidFill>
                          <a:latin typeface="Meiryo UI" panose="020B0604030504040204" pitchFamily="50" charset="-128"/>
                          <a:ea typeface="Meiryo UI" panose="020B0604030504040204" pitchFamily="50" charset="-128"/>
                        </a:rPr>
                        <a:t>がんの予防及び早期発見のため、「がん対策基金」を活用し、広く府民に対してがんに関する正しい知識やがん検診の重要性を普及することを目的とした取組を行い、がん検診の受診率向上をめざす。</a:t>
                      </a:r>
                      <a:endParaRPr kumimoji="1" lang="ja-JP" altLang="en-US" sz="900" b="0" u="none"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254869601"/>
                  </a:ext>
                </a:extLst>
              </a:tr>
              <a:tr h="208369">
                <a:tc vMerge="1">
                  <a:txBody>
                    <a:bodyPr/>
                    <a:lstStyle/>
                    <a:p>
                      <a:endParaRPr kumimoji="1" lang="ja-JP" altLang="en-US" sz="1100"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0AD47"/>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algn="ct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endParaRPr kumimoji="1" lang="ja-JP" altLang="en-US" dirty="0"/>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1665346047"/>
                  </a:ext>
                </a:extLst>
              </a:tr>
              <a:tr h="350669">
                <a:tc v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0AD47"/>
                    </a:solidFill>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en-US" altLang="ja-JP" sz="1050" dirty="0">
                          <a:solidFill>
                            <a:sysClr val="windowText" lastClr="000000"/>
                          </a:solidFill>
                          <a:latin typeface="Meiryo UI" panose="020B0604030504040204" pitchFamily="50" charset="-128"/>
                          <a:ea typeface="Meiryo UI" panose="020B0604030504040204" pitchFamily="50" charset="-128"/>
                        </a:rPr>
                        <a:t>R5</a:t>
                      </a:r>
                      <a:r>
                        <a:rPr kumimoji="1" lang="ja-JP" altLang="en-US" sz="105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62315719"/>
                  </a:ext>
                </a:extLst>
              </a:tr>
              <a:tr h="350669">
                <a:tc v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0AD47"/>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r>
                        <a:rPr kumimoji="1" lang="ja-JP" altLang="en-US" sz="1050" dirty="0">
                          <a:latin typeface="Meiryo UI" panose="020B0604030504040204" pitchFamily="50" charset="-128"/>
                          <a:ea typeface="Meiryo UI" panose="020B0604030504040204" pitchFamily="50" charset="-128"/>
                        </a:rPr>
                        <a:t>がん検診受診率</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50%</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8,867</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40.3%</a:t>
                      </a:r>
                    </a:p>
                    <a:p>
                      <a:pPr algn="ctr"/>
                      <a:r>
                        <a:rPr kumimoji="1" lang="ja-JP" altLang="en-US" sz="1050" dirty="0">
                          <a:solidFill>
                            <a:schemeClr val="tx1"/>
                          </a:solidFill>
                          <a:latin typeface="Meiryo UI" panose="020B0604030504040204" pitchFamily="50" charset="-128"/>
                          <a:ea typeface="Meiryo UI" panose="020B0604030504040204" pitchFamily="50" charset="-128"/>
                        </a:rPr>
                        <a:t>（ー）</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7,204</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2469448066"/>
                  </a:ext>
                </a:extLst>
              </a:tr>
              <a:tr h="513297">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15</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EB80A"/>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ギャンブル等依存症対策基金事業</a:t>
                      </a: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　</a:t>
                      </a: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企業版ふるさと納税活用事業</a:t>
                      </a: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ギャンブル等依存症の本人・家族等が、その抱える課題や困難度に応じた最適な支援を受けられるよう、支援の担い手として活動する民間団体等と協働し、予防、相談、治療、回復支援を切れ目なく行う。（</a:t>
                      </a:r>
                      <a:r>
                        <a:rPr kumimoji="1" lang="en-US" altLang="ja-JP"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R6</a:t>
                      </a:r>
                      <a:r>
                        <a:rPr kumimoji="1" lang="ja-JP" altLang="en-US" sz="1050" b="0"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年度より事業開始）</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434360798"/>
                  </a:ext>
                </a:extLst>
              </a:tr>
              <a:tr h="208369">
                <a:tc v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r>
                        <a:rPr kumimoji="1" lang="ja-JP" altLang="en-US" sz="1050" b="0" dirty="0">
                          <a:solidFill>
                            <a:sysClr val="windowText" lastClr="000000"/>
                          </a:solidFill>
                          <a:latin typeface="Meiryo UI" panose="020B0604030504040204" pitchFamily="50" charset="-128"/>
                          <a:ea typeface="Meiryo UI" panose="020B0604030504040204" pitchFamily="50" charset="-128"/>
                        </a:rPr>
                        <a:t>参考</a:t>
                      </a: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100296674"/>
                  </a:ext>
                </a:extLst>
              </a:tr>
              <a:tr h="350669">
                <a:tc vMerge="1">
                  <a:txBody>
                    <a:bodyPr/>
                    <a:lstStyle/>
                    <a:p>
                      <a:endParaRPr kumimoji="1" lang="ja-JP" altLang="en-US"/>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目標値・予算額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pPr algn="ctr"/>
                      <a:endParaRPr kumimoji="1" lang="ja-JP" altLang="en-US" sz="90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pPr algn="ctr"/>
                      <a:endParaRPr kumimoji="1" lang="ja-JP" altLang="en-US" sz="80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R5</a:t>
                      </a:r>
                      <a:r>
                        <a:rPr kumimoji="1" lang="ja-JP" altLang="en-US" sz="1050" b="0" dirty="0">
                          <a:solidFill>
                            <a:schemeClr val="tx1"/>
                          </a:solidFill>
                          <a:latin typeface="Meiryo UI" panose="020B0604030504040204" pitchFamily="50" charset="-128"/>
                          <a:ea typeface="Meiryo UI" panose="020B0604030504040204" pitchFamily="50" charset="-128"/>
                        </a:rPr>
                        <a:t>年度実績見込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3193814101"/>
                  </a:ext>
                </a:extLst>
              </a:tr>
              <a:tr h="350669">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r>
                        <a:rPr kumimoji="1" lang="ja-JP" altLang="en-US" sz="1050" dirty="0">
                          <a:latin typeface="Meiryo UI" panose="020B0604030504040204" pitchFamily="50" charset="-128"/>
                          <a:ea typeface="Meiryo UI" panose="020B0604030504040204" pitchFamily="50" charset="-128"/>
                        </a:rPr>
                        <a:t>府補助金等を利用する支援団体等の数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a:t>
                      </a:r>
                      <a:r>
                        <a:rPr kumimoji="1" lang="ja-JP" altLang="en-US" sz="1050" dirty="0">
                          <a:solidFill>
                            <a:srgbClr val="FF0000"/>
                          </a:solidFill>
                          <a:latin typeface="Meiryo UI" panose="020B0604030504040204" pitchFamily="50" charset="-128"/>
                          <a:ea typeface="Meiryo UI" panose="020B0604030504040204" pitchFamily="50" charset="-128"/>
                        </a:rPr>
                        <a:t>団体</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11,876</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ー</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5</a:t>
                      </a:r>
                      <a:r>
                        <a:rPr kumimoji="1" lang="ja-JP" altLang="en-US" sz="1050" dirty="0">
                          <a:solidFill>
                            <a:schemeClr val="tx1"/>
                          </a:solidFill>
                          <a:latin typeface="Meiryo UI" panose="020B0604030504040204" pitchFamily="50" charset="-128"/>
                          <a:ea typeface="Meiryo UI" panose="020B0604030504040204" pitchFamily="50" charset="-128"/>
                        </a:rPr>
                        <a:t>団体）</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3561316062"/>
                  </a:ext>
                </a:extLst>
              </a:tr>
              <a:tr h="576000">
                <a:tc rowSpan="7">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16</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B80A"/>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新規</a:t>
                      </a:r>
                      <a:r>
                        <a:rPr kumimoji="1" lang="en-US" altLang="ja-JP"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次世代スマートヘルススタートアップ創出事業</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デジタル田園都市国家構想交付金活用事業</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次世代スマートヘルス分野のスタートアップ支援に係る「エコシステム」を確立し、大阪のスタートアップ支援拠点としてのプレゼンスを万博を通じて世界に示すため、①当該分野のスタートアップの発掘、②同スタートアップの治療・予防アプリ等の社会実装支援、③万博開催の機を捉えたスタートアップの治療・予防アプリ等の社会実装機会の拡大支援に取り組む。</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hMerge="1">
                  <a:txBody>
                    <a:bodyPr/>
                    <a:lstStyle/>
                    <a:p>
                      <a:pPr algn="ct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hMerge="1">
                  <a:txBody>
                    <a:bodyPr/>
                    <a:lstStyle/>
                    <a:p>
                      <a:pPr algn="ct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hMerge="1">
                  <a:txBody>
                    <a:bodyPr/>
                    <a:lstStyle/>
                    <a:p>
                      <a:pPr algn="ct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2277423648"/>
                  </a:ext>
                </a:extLst>
              </a:tr>
              <a:tr h="208369">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EB80A"/>
                    </a:solidFill>
                  </a:tcPr>
                </a:tc>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a:solidFill>
                            <a:sysClr val="windowText" lastClr="000000"/>
                          </a:solidFill>
                          <a:latin typeface="Meiryo UI" panose="020B0604030504040204" pitchFamily="50" charset="-128"/>
                          <a:ea typeface="Meiryo UI" panose="020B0604030504040204" pitchFamily="50" charset="-128"/>
                        </a:rPr>
                        <a:t>R6</a:t>
                      </a:r>
                      <a:r>
                        <a:rPr kumimoji="1" lang="ja-JP" altLang="en-US" sz="1050" b="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a:solidFill>
                            <a:sysClr val="windowText" lastClr="000000"/>
                          </a:solidFill>
                          <a:latin typeface="Meiryo UI" panose="020B0604030504040204" pitchFamily="50" charset="-128"/>
                          <a:ea typeface="Meiryo UI" panose="020B0604030504040204" pitchFamily="50" charset="-128"/>
                        </a:rPr>
                        <a:t>（</a:t>
                      </a:r>
                      <a:r>
                        <a:rPr kumimoji="1" lang="en-US" altLang="ja-JP" sz="1050" b="0">
                          <a:solidFill>
                            <a:sysClr val="windowText" lastClr="000000"/>
                          </a:solidFill>
                          <a:latin typeface="Meiryo UI" panose="020B0604030504040204" pitchFamily="50" charset="-128"/>
                          <a:ea typeface="Meiryo UI" panose="020B0604030504040204" pitchFamily="50" charset="-128"/>
                        </a:rPr>
                        <a:t>R7</a:t>
                      </a:r>
                      <a:r>
                        <a:rPr kumimoji="1" lang="ja-JP" altLang="en-US" sz="1050" b="0">
                          <a:solidFill>
                            <a:sysClr val="windowText" lastClr="000000"/>
                          </a:solidFill>
                          <a:latin typeface="Meiryo UI" panose="020B0604030504040204" pitchFamily="50" charset="-128"/>
                          <a:ea typeface="Meiryo UI" panose="020B0604030504040204" pitchFamily="50" charset="-128"/>
                        </a:rPr>
                        <a:t>年</a:t>
                      </a:r>
                      <a:r>
                        <a:rPr kumimoji="1" lang="en-US" altLang="ja-JP" sz="1050" b="0">
                          <a:solidFill>
                            <a:sysClr val="windowText" lastClr="000000"/>
                          </a:solidFill>
                          <a:latin typeface="Meiryo UI" panose="020B0604030504040204" pitchFamily="50" charset="-128"/>
                          <a:ea typeface="Meiryo UI" panose="020B0604030504040204" pitchFamily="50" charset="-128"/>
                        </a:rPr>
                        <a:t>3</a:t>
                      </a:r>
                      <a:r>
                        <a:rPr kumimoji="1" lang="ja-JP" altLang="en-US" sz="1050" b="0">
                          <a:solidFill>
                            <a:sysClr val="windowText" lastClr="000000"/>
                          </a:solidFill>
                          <a:latin typeface="Meiryo UI" panose="020B0604030504040204" pitchFamily="50" charset="-128"/>
                          <a:ea typeface="Meiryo UI" panose="020B0604030504040204" pitchFamily="50" charset="-128"/>
                        </a:rPr>
                        <a:t>月末時点）</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参考</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3257699341"/>
                  </a:ext>
                </a:extLst>
              </a:tr>
              <a:tr h="350669">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EB80A"/>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vMerge="1">
                  <a:txBody>
                    <a:bodyPr/>
                    <a:lstStyle/>
                    <a:p>
                      <a:pPr algn="ctr"/>
                      <a:endParaRPr kumimoji="1" lang="ja-JP" altLang="en-US" sz="90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vMerge="1">
                  <a:txBody>
                    <a:bodyPr/>
                    <a:lstStyle/>
                    <a:p>
                      <a:pPr algn="ctr"/>
                      <a:endParaRPr kumimoji="1" lang="ja-JP" altLang="en-US" sz="80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R5</a:t>
                      </a:r>
                      <a:r>
                        <a:rPr kumimoji="1" lang="ja-JP" altLang="en-US" sz="1050" b="0" dirty="0">
                          <a:solidFill>
                            <a:schemeClr val="tx1"/>
                          </a:solidFill>
                          <a:latin typeface="Meiryo UI" panose="020B0604030504040204" pitchFamily="50" charset="-128"/>
                          <a:ea typeface="Meiryo UI" panose="020B0604030504040204" pitchFamily="50" charset="-128"/>
                        </a:rPr>
                        <a:t>年度実績見込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554333109"/>
                  </a:ext>
                </a:extLst>
              </a:tr>
              <a:tr h="350669">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B80A"/>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次世代スマートヘルス分野の支援対象スタートアップ発掘数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100</a:t>
                      </a:r>
                      <a:r>
                        <a:rPr kumimoji="1" lang="ja-JP" altLang="en-US" sz="1050" dirty="0">
                          <a:solidFill>
                            <a:srgbClr val="FF0000"/>
                          </a:solidFill>
                          <a:latin typeface="Meiryo UI" panose="020B0604030504040204" pitchFamily="50" charset="-128"/>
                          <a:ea typeface="Meiryo UI" panose="020B0604030504040204" pitchFamily="50" charset="-128"/>
                        </a:rPr>
                        <a:t>社</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60,307</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0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ー</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R6</a:t>
                      </a:r>
                      <a:r>
                        <a:rPr kumimoji="1" lang="ja-JP" altLang="en-US" sz="1050" dirty="0">
                          <a:solidFill>
                            <a:schemeClr val="tx1"/>
                          </a:solidFill>
                          <a:latin typeface="Meiryo UI" panose="020B0604030504040204" pitchFamily="50" charset="-128"/>
                          <a:ea typeface="Meiryo UI" panose="020B0604030504040204" pitchFamily="50" charset="-128"/>
                        </a:rPr>
                        <a:t>新規事業）</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4">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ー</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R6</a:t>
                      </a:r>
                      <a:r>
                        <a:rPr kumimoji="1" lang="ja-JP" altLang="en-US" sz="1050" dirty="0">
                          <a:solidFill>
                            <a:schemeClr val="tx1"/>
                          </a:solidFill>
                          <a:latin typeface="Meiryo UI" panose="020B0604030504040204" pitchFamily="50" charset="-128"/>
                          <a:ea typeface="Meiryo UI" panose="020B0604030504040204" pitchFamily="50" charset="-128"/>
                        </a:rPr>
                        <a:t>新規事業）</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2231923246"/>
                  </a:ext>
                </a:extLst>
              </a:tr>
              <a:tr h="350669">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EB80A"/>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r>
                        <a:rPr kumimoji="1" lang="ja-JP" altLang="en-US" sz="1050" dirty="0">
                          <a:latin typeface="Meiryo UI" panose="020B0604030504040204" pitchFamily="50" charset="-128"/>
                          <a:ea typeface="Meiryo UI" panose="020B0604030504040204" pitchFamily="50" charset="-128"/>
                        </a:rPr>
                        <a:t>万博開催の機を捉えた次世代スマートヘルス分野のスタートアップの世界への発信数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FFF"/>
                    </a:solidFill>
                  </a:tcPr>
                </a:tc>
                <a:tc>
                  <a:txBody>
                    <a:bodyPr/>
                    <a:lstStyle/>
                    <a:p>
                      <a:pPr algn="ct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60</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社</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algn="ctr"/>
                      <a:r>
                        <a:rPr kumimoji="1" lang="en-US" altLang="ja-JP"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※R7</a:t>
                      </a:r>
                      <a:r>
                        <a:rPr kumimoji="1" lang="ja-JP" altLang="en-US"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年度までに</a:t>
                      </a:r>
                      <a:endParaRPr kumimoji="1" lang="en-US" altLang="ja-JP"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FFF"/>
                    </a:solidFill>
                  </a:tcPr>
                </a:tc>
                <a:tc vMerge="1">
                  <a:txBody>
                    <a:bodyPr/>
                    <a:lstStyle/>
                    <a:p>
                      <a:pPr algn="ct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vMerge="1">
                  <a:txBody>
                    <a:bodyPr/>
                    <a:lstStyle/>
                    <a:p>
                      <a:pPr algn="ct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322965814"/>
                  </a:ext>
                </a:extLst>
              </a:tr>
              <a:tr h="350669">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EB80A"/>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次世代スマートヘルス分野のスタートアップの治療・予防アプリ等に係る府民の認知度</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60</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※R7</a:t>
                      </a:r>
                      <a:r>
                        <a:rPr kumimoji="1" lang="ja-JP" altLang="en-US"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年度までに</a:t>
                      </a:r>
                      <a:endParaRPr kumimoji="1" lang="en-US" altLang="ja-JP"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vMerge="1">
                  <a:txBody>
                    <a:bodyPr/>
                    <a:lstStyle/>
                    <a:p>
                      <a:pPr algn="ct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vMerge="1">
                  <a:txBody>
                    <a:bodyPr/>
                    <a:lstStyle/>
                    <a:p>
                      <a:pPr algn="ct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1651600486"/>
                  </a:ext>
                </a:extLst>
              </a:tr>
              <a:tr h="350669">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B80A"/>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r>
                        <a:rPr kumimoji="1" lang="ja-JP" altLang="en-US" sz="1050" dirty="0">
                          <a:latin typeface="Meiryo UI" panose="020B0604030504040204" pitchFamily="50" charset="-128"/>
                          <a:ea typeface="Meiryo UI" panose="020B0604030504040204" pitchFamily="50" charset="-128"/>
                        </a:rPr>
                        <a:t>次世代スマートヘルス分野のスタートアップの治療・予防アプリ等を導入する府内医療機関</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FFF"/>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10</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機関増</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※R7</a:t>
                      </a:r>
                      <a:r>
                        <a:rPr kumimoji="1" lang="ja-JP" altLang="en-US"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年度までに</a:t>
                      </a:r>
                      <a:endParaRPr kumimoji="1" lang="en-US" altLang="ja-JP"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FFF"/>
                    </a:solidFill>
                  </a:tcPr>
                </a:tc>
                <a:tc vMerge="1">
                  <a:txBody>
                    <a:bodyPr/>
                    <a:lstStyle/>
                    <a:p>
                      <a:pPr algn="ct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vMerge="1">
                  <a:txBody>
                    <a:bodyPr/>
                    <a:lstStyle/>
                    <a:p>
                      <a:pPr algn="ct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1195446376"/>
                  </a:ext>
                </a:extLst>
              </a:tr>
            </a:tbl>
          </a:graphicData>
        </a:graphic>
      </p:graphicFrame>
      <p:sp>
        <p:nvSpPr>
          <p:cNvPr id="5" name="正方形/長方形 4"/>
          <p:cNvSpPr/>
          <p:nvPr/>
        </p:nvSpPr>
        <p:spPr>
          <a:xfrm>
            <a:off x="0" y="7059"/>
            <a:ext cx="9906000" cy="486216"/>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基本目標③誰もが健康でいきいきと暮らせるまちづくり</a:t>
            </a:r>
            <a:endParaRPr lang="en-US" altLang="ja-JP" sz="1600" b="1"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0" y="493275"/>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基本的方向（１）健康寿命の延伸</a:t>
            </a:r>
            <a:endParaRPr kumimoji="1" lang="ja-JP" altLang="en-US" sz="1400" dirty="0"/>
          </a:p>
        </p:txBody>
      </p:sp>
      <p:sp>
        <p:nvSpPr>
          <p:cNvPr id="9" name="スライド番号プレースホルダー 1">
            <a:extLst>
              <a:ext uri="{FF2B5EF4-FFF2-40B4-BE49-F238E27FC236}">
                <a16:creationId xmlns:a16="http://schemas.microsoft.com/office/drawing/2014/main" id="{780398D1-82D2-4680-896E-36EC4F0A9E9F}"/>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10</a:t>
            </a:fld>
            <a:endParaRPr kumimoji="1" lang="ja-JP" altLang="en-US" dirty="0"/>
          </a:p>
        </p:txBody>
      </p:sp>
    </p:spTree>
    <p:extLst>
      <p:ext uri="{BB962C8B-B14F-4D97-AF65-F5344CB8AC3E}">
        <p14:creationId xmlns:p14="http://schemas.microsoft.com/office/powerpoint/2010/main" val="37970346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p:cNvSpPr txBox="1"/>
          <p:nvPr/>
        </p:nvSpPr>
        <p:spPr>
          <a:xfrm>
            <a:off x="0" y="493275"/>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基本的方向（２）高齢者等がいきいきと暮らせるまちづくり</a:t>
            </a:r>
          </a:p>
        </p:txBody>
      </p:sp>
      <p:sp>
        <p:nvSpPr>
          <p:cNvPr id="6" name="正方形/長方形 5"/>
          <p:cNvSpPr/>
          <p:nvPr/>
        </p:nvSpPr>
        <p:spPr>
          <a:xfrm>
            <a:off x="0" y="7059"/>
            <a:ext cx="9906000" cy="486216"/>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基本目標③誰もが健康でいきいきと暮らせるまちづくり</a:t>
            </a:r>
            <a:endParaRPr lang="en-US" altLang="ja-JP" sz="1600" b="1" dirty="0">
              <a:latin typeface="Meiryo UI" panose="020B0604030504040204" pitchFamily="50" charset="-128"/>
              <a:ea typeface="Meiryo UI" panose="020B0604030504040204" pitchFamily="50" charset="-128"/>
            </a:endParaRPr>
          </a:p>
        </p:txBody>
      </p:sp>
      <p:sp>
        <p:nvSpPr>
          <p:cNvPr id="7" name="スライド番号プレースホルダー 1">
            <a:extLst>
              <a:ext uri="{FF2B5EF4-FFF2-40B4-BE49-F238E27FC236}">
                <a16:creationId xmlns:a16="http://schemas.microsoft.com/office/drawing/2014/main" id="{D2CA9CC7-1FB6-4BEF-8618-BDFFC54A04F3}"/>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11</a:t>
            </a:fld>
            <a:endParaRPr kumimoji="1" lang="ja-JP" altLang="en-US" dirty="0"/>
          </a:p>
        </p:txBody>
      </p:sp>
      <p:graphicFrame>
        <p:nvGraphicFramePr>
          <p:cNvPr id="8" name="表 7">
            <a:extLst>
              <a:ext uri="{FF2B5EF4-FFF2-40B4-BE49-F238E27FC236}">
                <a16:creationId xmlns:a16="http://schemas.microsoft.com/office/drawing/2014/main" id="{D57E112B-B14E-49A5-830E-98F44FB425CE}"/>
              </a:ext>
            </a:extLst>
          </p:cNvPr>
          <p:cNvGraphicFramePr>
            <a:graphicFrameLocks noGrp="1"/>
          </p:cNvGraphicFramePr>
          <p:nvPr>
            <p:extLst>
              <p:ext uri="{D42A27DB-BD31-4B8C-83A1-F6EECF244321}">
                <p14:modId xmlns:p14="http://schemas.microsoft.com/office/powerpoint/2010/main" val="164683680"/>
              </p:ext>
            </p:extLst>
          </p:nvPr>
        </p:nvGraphicFramePr>
        <p:xfrm>
          <a:off x="169980" y="801052"/>
          <a:ext cx="9610605" cy="4388408"/>
        </p:xfrm>
        <a:graphic>
          <a:graphicData uri="http://schemas.openxmlformats.org/drawingml/2006/table">
            <a:tbl>
              <a:tblPr firstRow="1" bandRow="1">
                <a:tableStyleId>{F5AB1C69-6EDB-4FF4-983F-18BD219EF322}</a:tableStyleId>
              </a:tblPr>
              <a:tblGrid>
                <a:gridCol w="394605">
                  <a:extLst>
                    <a:ext uri="{9D8B030D-6E8A-4147-A177-3AD203B41FA5}">
                      <a16:colId xmlns:a16="http://schemas.microsoft.com/office/drawing/2014/main" val="830047628"/>
                    </a:ext>
                  </a:extLst>
                </a:gridCol>
                <a:gridCol w="360000">
                  <a:extLst>
                    <a:ext uri="{9D8B030D-6E8A-4147-A177-3AD203B41FA5}">
                      <a16:colId xmlns:a16="http://schemas.microsoft.com/office/drawing/2014/main" val="1297933951"/>
                    </a:ext>
                  </a:extLst>
                </a:gridCol>
                <a:gridCol w="2592000">
                  <a:extLst>
                    <a:ext uri="{9D8B030D-6E8A-4147-A177-3AD203B41FA5}">
                      <a16:colId xmlns:a16="http://schemas.microsoft.com/office/drawing/2014/main" val="3942399808"/>
                    </a:ext>
                  </a:extLst>
                </a:gridCol>
                <a:gridCol w="1692000">
                  <a:extLst>
                    <a:ext uri="{9D8B030D-6E8A-4147-A177-3AD203B41FA5}">
                      <a16:colId xmlns:a16="http://schemas.microsoft.com/office/drawing/2014/main" val="300337350"/>
                    </a:ext>
                  </a:extLst>
                </a:gridCol>
                <a:gridCol w="1692000">
                  <a:extLst>
                    <a:ext uri="{9D8B030D-6E8A-4147-A177-3AD203B41FA5}">
                      <a16:colId xmlns:a16="http://schemas.microsoft.com/office/drawing/2014/main" val="2831603746"/>
                    </a:ext>
                  </a:extLst>
                </a:gridCol>
                <a:gridCol w="1440000">
                  <a:extLst>
                    <a:ext uri="{9D8B030D-6E8A-4147-A177-3AD203B41FA5}">
                      <a16:colId xmlns:a16="http://schemas.microsoft.com/office/drawing/2014/main" val="3032677807"/>
                    </a:ext>
                  </a:extLst>
                </a:gridCol>
                <a:gridCol w="1440000">
                  <a:extLst>
                    <a:ext uri="{9D8B030D-6E8A-4147-A177-3AD203B41FA5}">
                      <a16:colId xmlns:a16="http://schemas.microsoft.com/office/drawing/2014/main" val="2963896491"/>
                    </a:ext>
                  </a:extLst>
                </a:gridCol>
              </a:tblGrid>
              <a:tr h="172153">
                <a:tc rowSpan="6">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17</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EB80A"/>
                    </a:solidFill>
                  </a:tcPr>
                </a:tc>
                <a:tc gridSpan="6">
                  <a:txBody>
                    <a:bodyPr/>
                    <a:lstStyle/>
                    <a:p>
                      <a:pPr algn="l"/>
                      <a:r>
                        <a:rPr kumimoji="1" lang="ja-JP" altLang="en-US" sz="1200" b="1" u="sng" dirty="0">
                          <a:latin typeface="Meiryo UI" panose="020B0604030504040204" pitchFamily="50" charset="-128"/>
                          <a:ea typeface="Meiryo UI" panose="020B0604030504040204" pitchFamily="50" charset="-128"/>
                        </a:rPr>
                        <a:t>大阪ええまちプロジェクト</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地域の多様な主体の支え合いによる地域包括ケアシステムを構築するため、府民の「地域の支え合い活動」参加への気運の醸成、先進的な活動を行っているＮＰＯ等の基盤強化等、総合的に市町村を支援する。</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510601419"/>
                  </a:ext>
                </a:extLst>
              </a:tr>
              <a:tr h="103974">
                <a:tc vMerge="1">
                  <a:txBody>
                    <a:bodyPr/>
                    <a:lstStyle/>
                    <a:p>
                      <a:endParaRPr kumimoji="1" lang="ja-JP" altLang="en-US"/>
                    </a:p>
                  </a:txBody>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ja-JP" altLang="en-US" sz="1050" dirty="0"/>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algn="ct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endParaRPr kumimoji="1" lang="ja-JP" altLang="en-US"/>
                    </a:p>
                  </a:txBody>
                  <a:tcPr/>
                </a:tc>
                <a:extLst>
                  <a:ext uri="{0D108BD9-81ED-4DB2-BD59-A6C34878D82A}">
                    <a16:rowId xmlns:a16="http://schemas.microsoft.com/office/drawing/2014/main" val="4142571852"/>
                  </a:ext>
                </a:extLst>
              </a:tr>
              <a:tr h="103974">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C5E0B4"/>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en-US" altLang="ja-JP" sz="1050" dirty="0">
                          <a:solidFill>
                            <a:sysClr val="windowText" lastClr="000000"/>
                          </a:solidFill>
                          <a:latin typeface="Meiryo UI" panose="020B0604030504040204" pitchFamily="50" charset="-128"/>
                          <a:ea typeface="Meiryo UI" panose="020B0604030504040204" pitchFamily="50" charset="-128"/>
                        </a:rPr>
                        <a:t>R5</a:t>
                      </a:r>
                      <a:r>
                        <a:rPr kumimoji="1" lang="ja-JP" altLang="en-US" sz="105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797969561"/>
                  </a:ext>
                </a:extLst>
              </a:tr>
              <a:tr h="117610">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地域団体への伴走型支援数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15</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E6CC"/>
                    </a:solidFill>
                  </a:tcPr>
                </a:tc>
                <a:tc rowSpan="3">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23,789</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13</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15</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E6CC"/>
                    </a:solidFill>
                  </a:tcPr>
                </a:tc>
                <a:tc rowSpan="3">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23,789</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979966792"/>
                  </a:ext>
                </a:extLst>
              </a:tr>
              <a:tr h="396000">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0AD47"/>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C5E0B4"/>
                    </a:solidFill>
                  </a:tcPr>
                </a:tc>
                <a:tc>
                  <a:txBody>
                    <a:bodyPr/>
                    <a:lstStyle/>
                    <a:p>
                      <a:r>
                        <a:rPr kumimoji="1" lang="ja-JP" altLang="en-US" sz="1050" dirty="0">
                          <a:latin typeface="Meiryo UI" panose="020B0604030504040204" pitchFamily="50" charset="-128"/>
                          <a:ea typeface="Meiryo UI" panose="020B0604030504040204" pitchFamily="50" charset="-128"/>
                        </a:rPr>
                        <a:t>研修開催回数</a:t>
                      </a:r>
                      <a:r>
                        <a:rPr kumimoji="1" lang="en-US" altLang="ja-JP" sz="1050" dirty="0">
                          <a:latin typeface="Meiryo UI" panose="020B0604030504040204" pitchFamily="50" charset="-128"/>
                          <a:ea typeface="Meiryo UI" panose="020B0604030504040204" pitchFamily="50" charset="-128"/>
                        </a:rPr>
                        <a:t>【R6</a:t>
                      </a:r>
                      <a:r>
                        <a:rPr kumimoji="1" lang="ja-JP" altLang="en-US" sz="1050" dirty="0">
                          <a:latin typeface="Meiryo UI" panose="020B0604030504040204" pitchFamily="50" charset="-128"/>
                          <a:ea typeface="Meiryo UI" panose="020B0604030504040204" pitchFamily="50" charset="-128"/>
                        </a:rPr>
                        <a:t>年度から</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a:t>
                      </a:r>
                      <a:r>
                        <a:rPr kumimoji="1" lang="ja-JP" altLang="en-US" sz="1050" dirty="0">
                          <a:solidFill>
                            <a:srgbClr val="FF0000"/>
                          </a:solidFill>
                          <a:latin typeface="Meiryo UI" panose="020B0604030504040204" pitchFamily="50" charset="-128"/>
                          <a:ea typeface="Meiryo UI" panose="020B0604030504040204" pitchFamily="50" charset="-128"/>
                        </a:rPr>
                        <a:t>回</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3E7"/>
                    </a:solidFill>
                  </a:tcPr>
                </a:tc>
                <a:tc vMerge="1">
                  <a:txBody>
                    <a:bodyPr/>
                    <a:lstStyle/>
                    <a:p>
                      <a:pPr algn="ctr"/>
                      <a:endParaRPr kumimoji="1" lang="ja-JP" altLang="en-US"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5</a:t>
                      </a:r>
                      <a:r>
                        <a:rPr kumimoji="1" lang="ja-JP" altLang="en-US" sz="1050" dirty="0">
                          <a:solidFill>
                            <a:schemeClr val="tx1"/>
                          </a:solidFill>
                          <a:latin typeface="Meiryo UI" panose="020B0604030504040204" pitchFamily="50" charset="-128"/>
                          <a:ea typeface="Meiryo UI" panose="020B0604030504040204" pitchFamily="50" charset="-128"/>
                        </a:rPr>
                        <a:t>回</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p>
                      <a:pPr algn="ctr"/>
                      <a:r>
                        <a:rPr kumimoji="1" lang="en-US" altLang="ja-JP" sz="1050" dirty="0">
                          <a:solidFill>
                            <a:schemeClr val="tx1"/>
                          </a:solidFill>
                          <a:latin typeface="Meiryo UI" panose="020B0604030504040204" pitchFamily="50" charset="-128"/>
                          <a:ea typeface="Meiryo UI" panose="020B0604030504040204" pitchFamily="50" charset="-128"/>
                        </a:rPr>
                        <a:t>(R6</a:t>
                      </a:r>
                      <a:r>
                        <a:rPr kumimoji="1" lang="ja-JP" altLang="en-US" sz="1050" dirty="0">
                          <a:solidFill>
                            <a:schemeClr val="tx1"/>
                          </a:solidFill>
                          <a:latin typeface="Meiryo UI" panose="020B0604030504040204" pitchFamily="50" charset="-128"/>
                          <a:ea typeface="Meiryo UI" panose="020B0604030504040204" pitchFamily="50" charset="-128"/>
                        </a:rPr>
                        <a:t>新規指標</a:t>
                      </a:r>
                      <a:r>
                        <a:rPr kumimoji="1" lang="en-US" altLang="ja-JP" sz="1050" dirty="0">
                          <a:solidFill>
                            <a:schemeClr val="tx1"/>
                          </a:solidFill>
                          <a:latin typeface="Meiryo UI" panose="020B0604030504040204" pitchFamily="50" charset="-128"/>
                          <a:ea typeface="Meiryo UI" panose="020B0604030504040204" pitchFamily="50" charset="-128"/>
                        </a:rPr>
                        <a:t>)</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FF3E7"/>
                    </a:solidFill>
                  </a:tcPr>
                </a:tc>
                <a:tc vMerge="1">
                  <a:txBody>
                    <a:bodyPr/>
                    <a:lstStyle/>
                    <a:p>
                      <a:pPr algn="ct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bg2"/>
                    </a:solidFill>
                  </a:tcPr>
                </a:tc>
                <a:extLst>
                  <a:ext uri="{0D108BD9-81ED-4DB2-BD59-A6C34878D82A}">
                    <a16:rowId xmlns:a16="http://schemas.microsoft.com/office/drawing/2014/main" val="986820484"/>
                  </a:ext>
                </a:extLst>
              </a:tr>
              <a:tr h="396000">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0AD47"/>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C5E0B4"/>
                    </a:solidFill>
                  </a:tcPr>
                </a:tc>
                <a:tc>
                  <a:txBody>
                    <a:bodyPr/>
                    <a:lstStyle/>
                    <a:p>
                      <a:r>
                        <a:rPr kumimoji="1" lang="ja-JP" altLang="en-US" sz="1050" dirty="0">
                          <a:latin typeface="Meiryo UI" panose="020B0604030504040204" pitchFamily="50" charset="-128"/>
                          <a:ea typeface="Meiryo UI" panose="020B0604030504040204" pitchFamily="50" charset="-128"/>
                        </a:rPr>
                        <a:t>大交流会の開催</a:t>
                      </a:r>
                      <a:r>
                        <a:rPr kumimoji="1" lang="en-US" altLang="ja-JP" sz="1050" dirty="0">
                          <a:latin typeface="Meiryo UI" panose="020B0604030504040204" pitchFamily="50" charset="-128"/>
                          <a:ea typeface="Meiryo UI" panose="020B0604030504040204" pitchFamily="50" charset="-128"/>
                        </a:rPr>
                        <a:t>【R6</a:t>
                      </a:r>
                      <a:r>
                        <a:rPr kumimoji="1" lang="ja-JP" altLang="en-US" sz="1050" dirty="0">
                          <a:latin typeface="Meiryo UI" panose="020B0604030504040204" pitchFamily="50" charset="-128"/>
                          <a:ea typeface="Meiryo UI" panose="020B0604030504040204" pitchFamily="50" charset="-128"/>
                        </a:rPr>
                        <a:t>年度から</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a:t>
                      </a:r>
                      <a:r>
                        <a:rPr kumimoji="1" lang="ja-JP" altLang="en-US" sz="1050" dirty="0">
                          <a:solidFill>
                            <a:srgbClr val="FF0000"/>
                          </a:solidFill>
                          <a:latin typeface="Meiryo UI" panose="020B0604030504040204" pitchFamily="50" charset="-128"/>
                          <a:ea typeface="Meiryo UI" panose="020B0604030504040204" pitchFamily="50" charset="-128"/>
                        </a:rPr>
                        <a:t>回</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E6CC"/>
                    </a:solidFill>
                  </a:tcPr>
                </a:tc>
                <a:tc vMerge="1">
                  <a:txBody>
                    <a:bodyPr/>
                    <a:lstStyle/>
                    <a:p>
                      <a:pPr algn="ctr"/>
                      <a:endParaRPr kumimoji="1" lang="ja-JP" altLang="en-US"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1</a:t>
                      </a:r>
                      <a:r>
                        <a:rPr kumimoji="1" lang="ja-JP" altLang="en-US" sz="1050" dirty="0">
                          <a:solidFill>
                            <a:schemeClr val="tx1"/>
                          </a:solidFill>
                          <a:latin typeface="Meiryo UI" panose="020B0604030504040204" pitchFamily="50" charset="-128"/>
                          <a:ea typeface="Meiryo UI" panose="020B0604030504040204" pitchFamily="50" charset="-128"/>
                        </a:rPr>
                        <a:t>回</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(R6</a:t>
                      </a:r>
                      <a:r>
                        <a:rPr kumimoji="1" lang="ja-JP" altLang="en-US" sz="1050" dirty="0">
                          <a:solidFill>
                            <a:schemeClr val="tx1"/>
                          </a:solidFill>
                          <a:latin typeface="Meiryo UI" panose="020B0604030504040204" pitchFamily="50" charset="-128"/>
                          <a:ea typeface="Meiryo UI" panose="020B0604030504040204" pitchFamily="50" charset="-128"/>
                        </a:rPr>
                        <a:t>新規指標</a:t>
                      </a:r>
                      <a:r>
                        <a:rPr kumimoji="1" lang="en-US" altLang="ja-JP" sz="1050" dirty="0">
                          <a:solidFill>
                            <a:schemeClr val="tx1"/>
                          </a:solidFill>
                          <a:latin typeface="Meiryo UI" panose="020B0604030504040204" pitchFamily="50" charset="-128"/>
                          <a:ea typeface="Meiryo UI" panose="020B0604030504040204" pitchFamily="50" charset="-128"/>
                        </a:rPr>
                        <a:t>)</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E6CC"/>
                    </a:solidFill>
                  </a:tcPr>
                </a:tc>
                <a:tc vMerge="1">
                  <a:txBody>
                    <a:bodyPr/>
                    <a:lstStyle/>
                    <a:p>
                      <a:pPr algn="ct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509960164"/>
                  </a:ext>
                </a:extLst>
              </a:tr>
              <a:tr h="283913">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18</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B80A"/>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生活支援体制整備推進支援事業</a:t>
                      </a:r>
                      <a:endParaRPr kumimoji="1" lang="ja-JP"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kern="1200" dirty="0">
                          <a:solidFill>
                            <a:schemeClr val="bg1"/>
                          </a:solidFill>
                          <a:latin typeface="Meiryo UI" panose="020B0604030504040204" pitchFamily="50" charset="-128"/>
                          <a:ea typeface="Meiryo UI" panose="020B0604030504040204" pitchFamily="50" charset="-128"/>
                          <a:cs typeface="+mn-cs"/>
                        </a:rPr>
                        <a:t>No16</a:t>
                      </a:r>
                      <a:r>
                        <a:rPr kumimoji="1" lang="ja-JP" altLang="en-US" sz="1050" b="0" kern="1200" dirty="0">
                          <a:solidFill>
                            <a:schemeClr val="bg1"/>
                          </a:solidFill>
                          <a:latin typeface="Meiryo UI" panose="020B0604030504040204" pitchFamily="50" charset="-128"/>
                          <a:ea typeface="Meiryo UI" panose="020B0604030504040204" pitchFamily="50" charset="-128"/>
                          <a:cs typeface="+mn-cs"/>
                        </a:rPr>
                        <a:t>の事業を拡充し、自治体の</a:t>
                      </a:r>
                      <a:r>
                        <a:rPr kumimoji="1" lang="en-US" altLang="ja-JP" sz="1050" b="0" kern="1200" dirty="0">
                          <a:solidFill>
                            <a:schemeClr val="bg1"/>
                          </a:solidFill>
                          <a:latin typeface="Meiryo UI" panose="020B0604030504040204" pitchFamily="50" charset="-128"/>
                          <a:ea typeface="Meiryo UI" panose="020B0604030504040204" pitchFamily="50" charset="-128"/>
                          <a:cs typeface="+mn-cs"/>
                        </a:rPr>
                        <a:t>SDG</a:t>
                      </a:r>
                      <a:r>
                        <a:rPr kumimoji="1" lang="ja-JP" altLang="en-US" sz="1050" b="0" kern="1200" dirty="0">
                          <a:solidFill>
                            <a:schemeClr val="bg1"/>
                          </a:solidFill>
                          <a:latin typeface="Meiryo UI" panose="020B0604030504040204" pitchFamily="50" charset="-128"/>
                          <a:ea typeface="Meiryo UI" panose="020B0604030504040204" pitchFamily="50" charset="-128"/>
                          <a:cs typeface="+mn-cs"/>
                        </a:rPr>
                        <a:t>ｓの推進に資する取組として、新たな地域活動の担い手の創出や、市町村が住民主体型サービスの創出等を円滑に実施できるよう支援を実施する</a:t>
                      </a: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950922311"/>
                  </a:ext>
                </a:extLst>
              </a:tr>
              <a:tr h="103974">
                <a:tc vMerge="1">
                  <a:txBody>
                    <a:bodyPr/>
                    <a:lstStyle/>
                    <a:p>
                      <a:endParaRPr kumimoji="1" lang="ja-JP" altLang="en-US"/>
                    </a:p>
                  </a:txBody>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ja-JP" altLang="en-US" sz="1050" dirty="0"/>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B w="19050" cap="flat" cmpd="sng" algn="ctr">
                      <a:solidFill>
                        <a:schemeClr val="bg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2132087738"/>
                  </a:ext>
                </a:extLst>
              </a:tr>
              <a:tr h="103974">
                <a:tc vMerge="1">
                  <a:txBody>
                    <a:bodyPr/>
                    <a:lstStyle/>
                    <a:p>
                      <a:endParaRPr kumimoji="1" lang="ja-JP" altLang="en-US"/>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en-US" altLang="ja-JP" sz="1050" dirty="0">
                          <a:solidFill>
                            <a:sysClr val="windowText" lastClr="000000"/>
                          </a:solidFill>
                          <a:latin typeface="Meiryo UI" panose="020B0604030504040204" pitchFamily="50" charset="-128"/>
                          <a:ea typeface="Meiryo UI" panose="020B0604030504040204" pitchFamily="50" charset="-128"/>
                        </a:rPr>
                        <a:t>R5</a:t>
                      </a:r>
                      <a:r>
                        <a:rPr kumimoji="1" lang="ja-JP" altLang="en-US" sz="105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3704312501"/>
                  </a:ext>
                </a:extLst>
              </a:tr>
              <a:tr h="117610">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r>
                        <a:rPr kumimoji="1" lang="ja-JP" altLang="en-US" sz="1050" dirty="0">
                          <a:latin typeface="Meiryo UI" panose="020B0604030504040204" pitchFamily="50" charset="-128"/>
                          <a:ea typeface="Meiryo UI" panose="020B0604030504040204" pitchFamily="50" charset="-128"/>
                        </a:rPr>
                        <a:t>支援した市町村数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11,633</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3</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3</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2">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14,100</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676951029"/>
                  </a:ext>
                </a:extLst>
              </a:tr>
              <a:tr h="396000">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0AD47"/>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C5E0B4"/>
                    </a:solidFill>
                  </a:tcPr>
                </a:tc>
                <a:tc>
                  <a:txBody>
                    <a:bodyPr/>
                    <a:lstStyle/>
                    <a:p>
                      <a:r>
                        <a:rPr kumimoji="1" lang="ja-JP" altLang="en-US" sz="1050" dirty="0">
                          <a:latin typeface="Meiryo UI" panose="020B0604030504040204" pitchFamily="50" charset="-128"/>
                          <a:ea typeface="Meiryo UI" panose="020B0604030504040204" pitchFamily="50" charset="-128"/>
                        </a:rPr>
                        <a:t>地域活動の創出支援件数</a:t>
                      </a:r>
                      <a:r>
                        <a:rPr kumimoji="1" lang="en-US" altLang="ja-JP" sz="1050" dirty="0">
                          <a:latin typeface="Meiryo UI" panose="020B0604030504040204" pitchFamily="50" charset="-128"/>
                          <a:ea typeface="Meiryo UI" panose="020B0604030504040204" pitchFamily="50" charset="-128"/>
                        </a:rPr>
                        <a:t>【R6</a:t>
                      </a:r>
                      <a:r>
                        <a:rPr kumimoji="1" lang="ja-JP" altLang="en-US" sz="1050" dirty="0">
                          <a:latin typeface="Meiryo UI" panose="020B0604030504040204" pitchFamily="50" charset="-128"/>
                          <a:ea typeface="Meiryo UI" panose="020B0604030504040204" pitchFamily="50" charset="-128"/>
                        </a:rPr>
                        <a:t>年度から</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5</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vMerge="1">
                  <a:txBody>
                    <a:bodyPr/>
                    <a:lstStyle/>
                    <a:p>
                      <a:pPr algn="ctr"/>
                      <a:endParaRPr kumimoji="1" lang="ja-JP" altLang="en-US"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4</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en-US" altLang="ja-JP" sz="1050" dirty="0">
                          <a:solidFill>
                            <a:schemeClr val="tx1"/>
                          </a:solidFill>
                          <a:latin typeface="Meiryo UI" panose="020B0604030504040204" pitchFamily="50" charset="-128"/>
                          <a:ea typeface="Meiryo UI" panose="020B0604030504040204" pitchFamily="50" charset="-128"/>
                        </a:rPr>
                        <a:t>(R6</a:t>
                      </a:r>
                      <a:r>
                        <a:rPr kumimoji="1" lang="ja-JP" altLang="en-US" sz="1050" dirty="0">
                          <a:solidFill>
                            <a:schemeClr val="tx1"/>
                          </a:solidFill>
                          <a:latin typeface="Meiryo UI" panose="020B0604030504040204" pitchFamily="50" charset="-128"/>
                          <a:ea typeface="Meiryo UI" panose="020B0604030504040204" pitchFamily="50" charset="-128"/>
                        </a:rPr>
                        <a:t>新規指標</a:t>
                      </a: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vMerge="1">
                  <a:txBody>
                    <a:bodyPr/>
                    <a:lstStyle/>
                    <a:p>
                      <a:pPr algn="ct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extLst>
                  <a:ext uri="{0D108BD9-81ED-4DB2-BD59-A6C34878D82A}">
                    <a16:rowId xmlns:a16="http://schemas.microsoft.com/office/drawing/2014/main" val="3362066606"/>
                  </a:ext>
                </a:extLst>
              </a:tr>
            </a:tbl>
          </a:graphicData>
        </a:graphic>
      </p:graphicFrame>
    </p:spTree>
    <p:extLst>
      <p:ext uri="{BB962C8B-B14F-4D97-AF65-F5344CB8AC3E}">
        <p14:creationId xmlns:p14="http://schemas.microsoft.com/office/powerpoint/2010/main" val="13084982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7059"/>
            <a:ext cx="9906000" cy="486216"/>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基本目標③誰もが健康でいきいきと暮らせるまちづくり</a:t>
            </a:r>
            <a:endParaRPr lang="en-US" altLang="ja-JP" sz="1600" b="1"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0" y="501898"/>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基本的方向（２）高齢者等がいきいきと暮らせるまちづくり</a:t>
            </a:r>
          </a:p>
        </p:txBody>
      </p:sp>
      <p:sp>
        <p:nvSpPr>
          <p:cNvPr id="8" name="スライド番号プレースホルダー 1">
            <a:extLst>
              <a:ext uri="{FF2B5EF4-FFF2-40B4-BE49-F238E27FC236}">
                <a16:creationId xmlns:a16="http://schemas.microsoft.com/office/drawing/2014/main" id="{FD92C409-1BF6-43C2-B815-024585A3C43A}"/>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12</a:t>
            </a:fld>
            <a:endParaRPr kumimoji="1" lang="ja-JP" altLang="en-US" dirty="0"/>
          </a:p>
        </p:txBody>
      </p:sp>
      <p:graphicFrame>
        <p:nvGraphicFramePr>
          <p:cNvPr id="9" name="表 8">
            <a:extLst>
              <a:ext uri="{FF2B5EF4-FFF2-40B4-BE49-F238E27FC236}">
                <a16:creationId xmlns:a16="http://schemas.microsoft.com/office/drawing/2014/main" id="{10B27F50-5A42-459B-804D-5511DE130171}"/>
              </a:ext>
            </a:extLst>
          </p:cNvPr>
          <p:cNvGraphicFramePr>
            <a:graphicFrameLocks noGrp="1"/>
          </p:cNvGraphicFramePr>
          <p:nvPr>
            <p:extLst>
              <p:ext uri="{D42A27DB-BD31-4B8C-83A1-F6EECF244321}">
                <p14:modId xmlns:p14="http://schemas.microsoft.com/office/powerpoint/2010/main" val="424272194"/>
              </p:ext>
            </p:extLst>
          </p:nvPr>
        </p:nvGraphicFramePr>
        <p:xfrm>
          <a:off x="85311" y="800167"/>
          <a:ext cx="9756000" cy="2928876"/>
        </p:xfrm>
        <a:graphic>
          <a:graphicData uri="http://schemas.openxmlformats.org/drawingml/2006/table">
            <a:tbl>
              <a:tblPr firstRow="1" bandRow="1">
                <a:tableStyleId>{F5AB1C69-6EDB-4FF4-983F-18BD219EF322}</a:tableStyleId>
              </a:tblPr>
              <a:tblGrid>
                <a:gridCol w="396000">
                  <a:extLst>
                    <a:ext uri="{9D8B030D-6E8A-4147-A177-3AD203B41FA5}">
                      <a16:colId xmlns:a16="http://schemas.microsoft.com/office/drawing/2014/main" val="830047628"/>
                    </a:ext>
                  </a:extLst>
                </a:gridCol>
                <a:gridCol w="324000">
                  <a:extLst>
                    <a:ext uri="{9D8B030D-6E8A-4147-A177-3AD203B41FA5}">
                      <a16:colId xmlns:a16="http://schemas.microsoft.com/office/drawing/2014/main" val="1297933951"/>
                    </a:ext>
                  </a:extLst>
                </a:gridCol>
                <a:gridCol w="2988000">
                  <a:extLst>
                    <a:ext uri="{9D8B030D-6E8A-4147-A177-3AD203B41FA5}">
                      <a16:colId xmlns:a16="http://schemas.microsoft.com/office/drawing/2014/main" val="1232791315"/>
                    </a:ext>
                  </a:extLst>
                </a:gridCol>
                <a:gridCol w="1656000">
                  <a:extLst>
                    <a:ext uri="{9D8B030D-6E8A-4147-A177-3AD203B41FA5}">
                      <a16:colId xmlns:a16="http://schemas.microsoft.com/office/drawing/2014/main" val="885638921"/>
                    </a:ext>
                  </a:extLst>
                </a:gridCol>
                <a:gridCol w="1656000">
                  <a:extLst>
                    <a:ext uri="{9D8B030D-6E8A-4147-A177-3AD203B41FA5}">
                      <a16:colId xmlns:a16="http://schemas.microsoft.com/office/drawing/2014/main" val="2868609020"/>
                    </a:ext>
                  </a:extLst>
                </a:gridCol>
                <a:gridCol w="1332000">
                  <a:extLst>
                    <a:ext uri="{9D8B030D-6E8A-4147-A177-3AD203B41FA5}">
                      <a16:colId xmlns:a16="http://schemas.microsoft.com/office/drawing/2014/main" val="1393318109"/>
                    </a:ext>
                  </a:extLst>
                </a:gridCol>
                <a:gridCol w="1404000">
                  <a:extLst>
                    <a:ext uri="{9D8B030D-6E8A-4147-A177-3AD203B41FA5}">
                      <a16:colId xmlns:a16="http://schemas.microsoft.com/office/drawing/2014/main" val="2346348725"/>
                    </a:ext>
                  </a:extLst>
                </a:gridCol>
              </a:tblGrid>
              <a:tr h="519675">
                <a:tc rowSpan="7">
                  <a:txBody>
                    <a:bodyPr/>
                    <a:lstStyle/>
                    <a:p>
                      <a:pPr algn="ctr"/>
                      <a:r>
                        <a:rPr kumimoji="1" lang="en-US" altLang="ja-JP" sz="900" dirty="0">
                          <a:latin typeface="Meiryo UI" panose="020B0604030504040204" pitchFamily="50" charset="-128"/>
                          <a:ea typeface="Meiryo UI" panose="020B0604030504040204" pitchFamily="50" charset="-128"/>
                        </a:rPr>
                        <a:t>No</a:t>
                      </a:r>
                    </a:p>
                    <a:p>
                      <a:pPr algn="ctr"/>
                      <a:r>
                        <a:rPr kumimoji="1" lang="en-US" altLang="ja-JP" sz="1000" dirty="0">
                          <a:latin typeface="Meiryo UI" panose="020B0604030504040204" pitchFamily="50" charset="-128"/>
                          <a:ea typeface="Meiryo UI" panose="020B0604030504040204" pitchFamily="50" charset="-128"/>
                        </a:rPr>
                        <a:t>19</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accent4"/>
                      </a:solidFill>
                      <a:prstDash val="solid"/>
                      <a:round/>
                      <a:headEnd type="none" w="med" len="med"/>
                      <a:tailEnd type="none" w="med" len="med"/>
                    </a:lnL>
                    <a:lnR w="28575" cap="flat" cmpd="sng" algn="ctr">
                      <a:solidFill>
                        <a:schemeClr val="bg1"/>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EB80A"/>
                    </a:solidFill>
                  </a:tcPr>
                </a:tc>
                <a:tc gridSpan="6">
                  <a:txBody>
                    <a:bodyPr/>
                    <a:lstStyle/>
                    <a:p>
                      <a:pPr algn="l"/>
                      <a:r>
                        <a:rPr kumimoji="1" lang="ja-JP" altLang="en-US" sz="1200" b="1" u="sng" dirty="0">
                          <a:solidFill>
                            <a:schemeClr val="bg1"/>
                          </a:solidFill>
                          <a:latin typeface="Meiryo UI" panose="020B0604030504040204" pitchFamily="50" charset="-128"/>
                          <a:ea typeface="Meiryo UI" panose="020B0604030504040204" pitchFamily="50" charset="-128"/>
                        </a:rPr>
                        <a:t>スマートシニアライフ事業</a:t>
                      </a:r>
                      <a:r>
                        <a:rPr kumimoji="1" lang="ja-JP" altLang="en-US" sz="1200" b="1" u="none" dirty="0">
                          <a:solidFill>
                            <a:schemeClr val="bg1"/>
                          </a:solidFill>
                          <a:latin typeface="Meiryo UI" panose="020B0604030504040204" pitchFamily="50" charset="-128"/>
                          <a:ea typeface="Meiryo UI" panose="020B0604030504040204" pitchFamily="50" charset="-128"/>
                        </a:rPr>
                        <a:t>　</a:t>
                      </a:r>
                      <a:r>
                        <a:rPr kumimoji="1" lang="en-US" altLang="ja-JP" sz="1200" b="1" u="none" dirty="0">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endParaRPr kumimoji="1" lang="ja-JP" altLang="en-US" sz="1200" b="1" u="none"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「いのち輝く未来社会」の実現をめざし、住民の生活の質（ＱＯＬ）の向上のために、特に高齢者の課題を</a:t>
                      </a:r>
                      <a:r>
                        <a:rPr kumimoji="1" lang="en-US" altLang="ja-JP" sz="1050" b="0" u="none" dirty="0">
                          <a:latin typeface="Meiryo UI" panose="020B0604030504040204" pitchFamily="50" charset="-128"/>
                          <a:ea typeface="Meiryo UI" panose="020B0604030504040204" pitchFamily="50" charset="-128"/>
                        </a:rPr>
                        <a:t>ICT</a:t>
                      </a:r>
                      <a:r>
                        <a:rPr kumimoji="1" lang="ja-JP" altLang="en-US" sz="1050" b="0" u="none" dirty="0">
                          <a:latin typeface="Meiryo UI" panose="020B0604030504040204" pitchFamily="50" charset="-128"/>
                          <a:ea typeface="Meiryo UI" panose="020B0604030504040204" pitchFamily="50" charset="-128"/>
                        </a:rPr>
                        <a:t>の活用により解決する事業。デジタル端末等になじみのない方にも、</a:t>
                      </a:r>
                      <a:r>
                        <a:rPr kumimoji="1" lang="en-US" altLang="ja-JP" sz="1050" b="0" u="none" dirty="0">
                          <a:latin typeface="Meiryo UI" panose="020B0604030504040204" pitchFamily="50" charset="-128"/>
                          <a:ea typeface="Meiryo UI" panose="020B0604030504040204" pitchFamily="50" charset="-128"/>
                        </a:rPr>
                        <a:t>LINE </a:t>
                      </a:r>
                      <a:r>
                        <a:rPr kumimoji="1" lang="ja-JP" altLang="en-US" sz="1050" b="0" u="none" dirty="0">
                          <a:latin typeface="Meiryo UI" panose="020B0604030504040204" pitchFamily="50" charset="-128"/>
                          <a:ea typeface="Meiryo UI" panose="020B0604030504040204" pitchFamily="50" charset="-128"/>
                        </a:rPr>
                        <a:t>公式アカウント「おおさか楽なび 」を通じて、わかりやすく安心してご利用いただけるサービスをワンストップで提供する。</a:t>
                      </a:r>
                      <a:endParaRPr kumimoji="1" lang="ja-JP" altLang="en-US" sz="900" b="0" u="none" dirty="0">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solidFill>
                        <a:schemeClr val="accent4"/>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16000">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FDC97"/>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algn="ct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2700" cap="flat" cmpd="sng" algn="ctr">
                      <a:solidFill>
                        <a:schemeClr val="accent4"/>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endParaRPr kumimoji="1" lang="ja-JP" altLang="en-US" dirty="0"/>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797969561"/>
                  </a:ext>
                </a:extLst>
              </a:tr>
              <a:tr h="5400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en-US" altLang="ja-JP" sz="1050" dirty="0">
                          <a:solidFill>
                            <a:sysClr val="windowText" lastClr="000000"/>
                          </a:solidFill>
                          <a:latin typeface="Meiryo UI" panose="020B0604030504040204" pitchFamily="50" charset="-128"/>
                          <a:ea typeface="Meiryo UI" panose="020B0604030504040204" pitchFamily="50" charset="-128"/>
                        </a:rPr>
                        <a:t>R5</a:t>
                      </a:r>
                      <a:r>
                        <a:rPr kumimoji="1" lang="ja-JP" altLang="en-US" sz="105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2040081484"/>
                  </a:ext>
                </a:extLst>
              </a:tr>
              <a:tr h="360000">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スマートシニアライフアプリのアクセス数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330,000</a:t>
                      </a:r>
                      <a:r>
                        <a:rPr kumimoji="1" lang="ja-JP" altLang="en-US" sz="1050" dirty="0">
                          <a:solidFill>
                            <a:srgbClr val="FF0000"/>
                          </a:solidFill>
                          <a:latin typeface="Meiryo UI" panose="020B0604030504040204" pitchFamily="50" charset="-128"/>
                          <a:ea typeface="Meiryo UI" panose="020B0604030504040204" pitchFamily="50" charset="-128"/>
                        </a:rPr>
                        <a:t>回</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27,778</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243,919</a:t>
                      </a:r>
                      <a:r>
                        <a:rPr kumimoji="1" lang="ja-JP" altLang="en-US" sz="1050" dirty="0">
                          <a:solidFill>
                            <a:schemeClr val="tx1"/>
                          </a:solidFill>
                          <a:latin typeface="Meiryo UI" panose="020B0604030504040204" pitchFamily="50" charset="-128"/>
                          <a:ea typeface="Meiryo UI" panose="020B0604030504040204" pitchFamily="50" charset="-128"/>
                        </a:rPr>
                        <a:t>回</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250,000</a:t>
                      </a:r>
                      <a:r>
                        <a:rPr kumimoji="1" lang="ja-JP" altLang="en-US" sz="1050" dirty="0">
                          <a:solidFill>
                            <a:schemeClr val="tx1"/>
                          </a:solidFill>
                          <a:latin typeface="Meiryo UI" panose="020B0604030504040204" pitchFamily="50" charset="-128"/>
                          <a:ea typeface="Meiryo UI" panose="020B0604030504040204" pitchFamily="50" charset="-128"/>
                        </a:rPr>
                        <a:t>回）</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105,403</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2700" cap="flat" cmpd="sng" algn="ctr">
                      <a:solidFill>
                        <a:schemeClr val="accent4"/>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FE6CC"/>
                    </a:solidFill>
                  </a:tcPr>
                </a:tc>
                <a:extLst>
                  <a:ext uri="{0D108BD9-81ED-4DB2-BD59-A6C34878D82A}">
                    <a16:rowId xmlns:a16="http://schemas.microsoft.com/office/drawing/2014/main" val="979966792"/>
                  </a:ext>
                </a:extLst>
              </a:tr>
              <a:tr h="36000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スマートシニアライフ事業によるサービス提供数</a:t>
                      </a:r>
                      <a:r>
                        <a:rPr kumimoji="1" lang="en-US" altLang="ja-JP" sz="1050" dirty="0">
                          <a:latin typeface="Meiryo UI" panose="020B0604030504040204" pitchFamily="50" charset="-128"/>
                          <a:ea typeface="Meiryo UI" panose="020B0604030504040204" pitchFamily="50" charset="-128"/>
                        </a:rPr>
                        <a:t>【R5</a:t>
                      </a:r>
                      <a:r>
                        <a:rPr kumimoji="1" lang="ja-JP" altLang="en-US" sz="1050" dirty="0">
                          <a:latin typeface="Meiryo UI" panose="020B0604030504040204" pitchFamily="50" charset="-128"/>
                          <a:ea typeface="Meiryo UI" panose="020B0604030504040204" pitchFamily="50" charset="-128"/>
                        </a:rPr>
                        <a:t>年度まで</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ー（</a:t>
                      </a:r>
                      <a:r>
                        <a:rPr kumimoji="1" lang="en-US" altLang="ja-JP" sz="1050" dirty="0">
                          <a:solidFill>
                            <a:srgbClr val="FF0000"/>
                          </a:solidFill>
                          <a:latin typeface="Meiryo UI" panose="020B0604030504040204" pitchFamily="50" charset="-128"/>
                          <a:ea typeface="Meiryo UI" panose="020B0604030504040204" pitchFamily="50" charset="-128"/>
                        </a:rPr>
                        <a:t>R5</a:t>
                      </a:r>
                      <a:r>
                        <a:rPr kumimoji="1" lang="ja-JP" altLang="en-US" sz="1050" dirty="0">
                          <a:solidFill>
                            <a:srgbClr val="FF0000"/>
                          </a:solidFill>
                          <a:latin typeface="Meiryo UI" panose="020B0604030504040204" pitchFamily="50" charset="-128"/>
                          <a:ea typeface="Meiryo UI" panose="020B0604030504040204" pitchFamily="50" charset="-128"/>
                        </a:rPr>
                        <a:t>年度まで）</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F3E7"/>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rgbClr val="FF0000"/>
                          </a:solidFill>
                          <a:latin typeface="Meiryo UI" panose="020B0604030504040204" pitchFamily="50" charset="-128"/>
                          <a:ea typeface="Meiryo UI" panose="020B0604030504040204" pitchFamily="50" charset="-128"/>
                        </a:rPr>
                        <a:t>ー（</a:t>
                      </a:r>
                      <a:r>
                        <a:rPr kumimoji="1" lang="en-US" altLang="ja-JP" sz="1050" dirty="0">
                          <a:solidFill>
                            <a:srgbClr val="FF0000"/>
                          </a:solidFill>
                          <a:latin typeface="Meiryo UI" panose="020B0604030504040204" pitchFamily="50" charset="-128"/>
                          <a:ea typeface="Meiryo UI" panose="020B0604030504040204" pitchFamily="50" charset="-128"/>
                        </a:rPr>
                        <a:t>R5</a:t>
                      </a:r>
                      <a:r>
                        <a:rPr kumimoji="1" lang="ja-JP" altLang="en-US" sz="1050" dirty="0">
                          <a:solidFill>
                            <a:srgbClr val="FF0000"/>
                          </a:solidFill>
                          <a:latin typeface="Meiryo UI" panose="020B0604030504040204" pitchFamily="50" charset="-128"/>
                          <a:ea typeface="Meiryo UI" panose="020B0604030504040204" pitchFamily="50" charset="-128"/>
                        </a:rPr>
                        <a:t>年度まで）</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FF3E7"/>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3</a:t>
                      </a:r>
                      <a:r>
                        <a:rPr kumimoji="1" lang="ja-JP" altLang="en-US" sz="1050" dirty="0">
                          <a:solidFill>
                            <a:schemeClr val="tx1"/>
                          </a:solidFill>
                          <a:latin typeface="Meiryo UI" panose="020B0604030504040204" pitchFamily="50" charset="-128"/>
                          <a:ea typeface="Meiryo UI" panose="020B0604030504040204" pitchFamily="50" charset="-128"/>
                        </a:rPr>
                        <a:t>本</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8</a:t>
                      </a:r>
                      <a:r>
                        <a:rPr kumimoji="1" lang="ja-JP" altLang="en-US" sz="1050" dirty="0">
                          <a:solidFill>
                            <a:schemeClr val="tx1"/>
                          </a:solidFill>
                          <a:latin typeface="Meiryo UI" panose="020B0604030504040204" pitchFamily="50" charset="-128"/>
                          <a:ea typeface="Meiryo UI" panose="020B0604030504040204" pitchFamily="50" charset="-128"/>
                        </a:rPr>
                        <a:t>本</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105,403</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extLst>
                  <a:ext uri="{0D108BD9-81ED-4DB2-BD59-A6C34878D82A}">
                    <a16:rowId xmlns:a16="http://schemas.microsoft.com/office/drawing/2014/main" val="2182973969"/>
                  </a:ext>
                </a:extLst>
              </a:tr>
              <a:tr h="36000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スマートシニアライフ事業プラットフォームを通じて就労を希望する高齢者数</a:t>
                      </a:r>
                      <a:r>
                        <a:rPr kumimoji="1" lang="en-US" altLang="ja-JP" sz="1050" dirty="0">
                          <a:latin typeface="Meiryo UI" panose="020B0604030504040204" pitchFamily="50" charset="-128"/>
                          <a:ea typeface="Meiryo UI" panose="020B0604030504040204" pitchFamily="50" charset="-128"/>
                        </a:rPr>
                        <a:t>【R5</a:t>
                      </a:r>
                      <a:r>
                        <a:rPr kumimoji="1" lang="ja-JP" altLang="en-US" sz="1050" dirty="0">
                          <a:latin typeface="Meiryo UI" panose="020B0604030504040204" pitchFamily="50" charset="-128"/>
                          <a:ea typeface="Meiryo UI" panose="020B0604030504040204" pitchFamily="50" charset="-128"/>
                        </a:rPr>
                        <a:t>年度まで</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ー（</a:t>
                      </a:r>
                      <a:r>
                        <a:rPr kumimoji="1" lang="en-US" altLang="ja-JP" sz="1050" dirty="0">
                          <a:solidFill>
                            <a:srgbClr val="FF0000"/>
                          </a:solidFill>
                          <a:latin typeface="Meiryo UI" panose="020B0604030504040204" pitchFamily="50" charset="-128"/>
                          <a:ea typeface="Meiryo UI" panose="020B0604030504040204" pitchFamily="50" charset="-128"/>
                        </a:rPr>
                        <a:t>R5</a:t>
                      </a:r>
                      <a:r>
                        <a:rPr kumimoji="1" lang="ja-JP" altLang="en-US" sz="1050" dirty="0">
                          <a:solidFill>
                            <a:srgbClr val="FF0000"/>
                          </a:solidFill>
                          <a:latin typeface="Meiryo UI" panose="020B0604030504040204" pitchFamily="50" charset="-128"/>
                          <a:ea typeface="Meiryo UI" panose="020B0604030504040204" pitchFamily="50" charset="-128"/>
                        </a:rPr>
                        <a:t>年度まで）</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vMerge="1">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ー（</a:t>
                      </a:r>
                      <a:r>
                        <a:rPr kumimoji="1" lang="en-US" altLang="ja-JP" sz="1050" dirty="0">
                          <a:solidFill>
                            <a:srgbClr val="FF0000"/>
                          </a:solidFill>
                          <a:latin typeface="Meiryo UI" panose="020B0604030504040204" pitchFamily="50" charset="-128"/>
                          <a:ea typeface="Meiryo UI" panose="020B0604030504040204" pitchFamily="50" charset="-128"/>
                        </a:rPr>
                        <a:t>R5</a:t>
                      </a:r>
                      <a:r>
                        <a:rPr kumimoji="1" lang="ja-JP" altLang="en-US" sz="1050" dirty="0">
                          <a:solidFill>
                            <a:srgbClr val="FF0000"/>
                          </a:solidFill>
                          <a:latin typeface="Meiryo UI" panose="020B0604030504040204" pitchFamily="50" charset="-128"/>
                          <a:ea typeface="Meiryo UI" panose="020B0604030504040204" pitchFamily="50" charset="-128"/>
                        </a:rPr>
                        <a:t>年度まで）</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399</a:t>
                      </a:r>
                      <a:r>
                        <a:rPr kumimoji="1" lang="ja-JP" altLang="en-US" sz="1050" dirty="0">
                          <a:solidFill>
                            <a:schemeClr val="tx1"/>
                          </a:solidFill>
                          <a:latin typeface="Meiryo UI" panose="020B0604030504040204" pitchFamily="50" charset="-128"/>
                          <a:ea typeface="Meiryo UI" panose="020B0604030504040204" pitchFamily="50" charset="-128"/>
                        </a:rPr>
                        <a:t>人</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250</a:t>
                      </a:r>
                      <a:r>
                        <a:rPr kumimoji="1" lang="ja-JP" altLang="en-US" sz="1050" dirty="0">
                          <a:solidFill>
                            <a:schemeClr val="tx1"/>
                          </a:solidFill>
                          <a:latin typeface="Meiryo UI" panose="020B0604030504040204" pitchFamily="50" charset="-128"/>
                          <a:ea typeface="Meiryo UI" panose="020B0604030504040204" pitchFamily="50" charset="-128"/>
                        </a:rPr>
                        <a:t>人）</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ー（</a:t>
                      </a:r>
                      <a:r>
                        <a:rPr kumimoji="1" lang="en-US" altLang="ja-JP" sz="105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R5</a:t>
                      </a:r>
                      <a:r>
                        <a:rPr kumimoji="1" lang="ja-JP" altLang="en-US" sz="105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年度まで）</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extLst>
                  <a:ext uri="{0D108BD9-81ED-4DB2-BD59-A6C34878D82A}">
                    <a16:rowId xmlns:a16="http://schemas.microsoft.com/office/drawing/2014/main" val="3474200890"/>
                  </a:ext>
                </a:extLst>
              </a:tr>
              <a:tr h="36000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事業実施自治体</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市町村</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数</a:t>
                      </a:r>
                      <a:r>
                        <a:rPr kumimoji="1" lang="en-US" altLang="ja-JP" sz="1050" dirty="0">
                          <a:latin typeface="Meiryo UI" panose="020B0604030504040204" pitchFamily="50" charset="-128"/>
                          <a:ea typeface="Meiryo UI" panose="020B0604030504040204" pitchFamily="50" charset="-128"/>
                        </a:rPr>
                        <a:t>【R5</a:t>
                      </a:r>
                      <a:r>
                        <a:rPr kumimoji="1" lang="ja-JP" altLang="en-US" sz="1050" dirty="0">
                          <a:latin typeface="Meiryo UI" panose="020B0604030504040204" pitchFamily="50" charset="-128"/>
                          <a:ea typeface="Meiryo UI" panose="020B0604030504040204" pitchFamily="50" charset="-128"/>
                        </a:rPr>
                        <a:t>年度まで</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FF3E7"/>
                    </a:solidFill>
                  </a:tcPr>
                </a:tc>
                <a:tc>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ー（</a:t>
                      </a:r>
                      <a:r>
                        <a:rPr kumimoji="1" lang="en-US" altLang="ja-JP" sz="1050" dirty="0">
                          <a:solidFill>
                            <a:srgbClr val="FF0000"/>
                          </a:solidFill>
                          <a:latin typeface="Meiryo UI" panose="020B0604030504040204" pitchFamily="50" charset="-128"/>
                          <a:ea typeface="Meiryo UI" panose="020B0604030504040204" pitchFamily="50" charset="-128"/>
                        </a:rPr>
                        <a:t>R5</a:t>
                      </a:r>
                      <a:r>
                        <a:rPr kumimoji="1" lang="ja-JP" altLang="en-US" sz="1050" dirty="0">
                          <a:solidFill>
                            <a:srgbClr val="FF0000"/>
                          </a:solidFill>
                          <a:latin typeface="Meiryo UI" panose="020B0604030504040204" pitchFamily="50" charset="-128"/>
                          <a:ea typeface="Meiryo UI" panose="020B0604030504040204" pitchFamily="50" charset="-128"/>
                        </a:rPr>
                        <a:t>年度まで）</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FF3E7"/>
                    </a:solidFill>
                  </a:tcPr>
                </a:tc>
                <a:tc vMerge="1">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ー（</a:t>
                      </a:r>
                      <a:r>
                        <a:rPr kumimoji="1" lang="en-US" altLang="ja-JP" sz="1050" dirty="0">
                          <a:solidFill>
                            <a:srgbClr val="FF0000"/>
                          </a:solidFill>
                          <a:latin typeface="Meiryo UI" panose="020B0604030504040204" pitchFamily="50" charset="-128"/>
                          <a:ea typeface="Meiryo UI" panose="020B0604030504040204" pitchFamily="50" charset="-128"/>
                        </a:rPr>
                        <a:t>R5</a:t>
                      </a:r>
                      <a:r>
                        <a:rPr kumimoji="1" lang="ja-JP" altLang="en-US" sz="1050" dirty="0">
                          <a:solidFill>
                            <a:srgbClr val="FF0000"/>
                          </a:solidFill>
                          <a:latin typeface="Meiryo UI" panose="020B0604030504040204" pitchFamily="50" charset="-128"/>
                          <a:ea typeface="Meiryo UI" panose="020B0604030504040204" pitchFamily="50" charset="-128"/>
                        </a:rPr>
                        <a:t>年度まで）</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43</a:t>
                      </a:r>
                      <a:r>
                        <a:rPr kumimoji="1" lang="ja-JP" altLang="en-US" sz="1050" dirty="0">
                          <a:solidFill>
                            <a:schemeClr val="tx1"/>
                          </a:solidFill>
                          <a:latin typeface="Meiryo UI" panose="020B0604030504040204" pitchFamily="50" charset="-128"/>
                          <a:ea typeface="Meiryo UI" panose="020B0604030504040204" pitchFamily="50" charset="-128"/>
                        </a:rPr>
                        <a:t>市町村</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7</a:t>
                      </a:r>
                      <a:r>
                        <a:rPr kumimoji="1" lang="ja-JP" altLang="en-US" sz="1050" dirty="0">
                          <a:solidFill>
                            <a:schemeClr val="tx1"/>
                          </a:solidFill>
                          <a:latin typeface="Meiryo UI" panose="020B0604030504040204" pitchFamily="50" charset="-128"/>
                          <a:ea typeface="Meiryo UI" panose="020B0604030504040204" pitchFamily="50" charset="-128"/>
                        </a:rPr>
                        <a:t>市町村）</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accent4"/>
                      </a:solidFill>
                      <a:prstDash val="solid"/>
                      <a:round/>
                      <a:headEnd type="none" w="med" len="med"/>
                      <a:tailEnd type="none" w="med" len="med"/>
                    </a:lnB>
                    <a:solidFill>
                      <a:srgbClr val="FFF3E7"/>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ー（</a:t>
                      </a: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R5</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年度まで）</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extLst>
                  <a:ext uri="{0D108BD9-81ED-4DB2-BD59-A6C34878D82A}">
                    <a16:rowId xmlns:a16="http://schemas.microsoft.com/office/drawing/2014/main" val="282532261"/>
                  </a:ext>
                </a:extLst>
              </a:tr>
            </a:tbl>
          </a:graphicData>
        </a:graphic>
      </p:graphicFrame>
    </p:spTree>
    <p:extLst>
      <p:ext uri="{BB962C8B-B14F-4D97-AF65-F5344CB8AC3E}">
        <p14:creationId xmlns:p14="http://schemas.microsoft.com/office/powerpoint/2010/main" val="37198889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7059"/>
            <a:ext cx="9906000" cy="486216"/>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基本目標③誰もが健康でいきいきと暮らせるまちづくり</a:t>
            </a:r>
            <a:endParaRPr lang="en-US" altLang="ja-JP" sz="1600" b="1"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0" y="493275"/>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基本的方向（３）あらゆる人が活躍できる「全員参画社会」の実現</a:t>
            </a:r>
          </a:p>
        </p:txBody>
      </p:sp>
      <p:sp>
        <p:nvSpPr>
          <p:cNvPr id="10" name="スライド番号プレースホルダー 1">
            <a:extLst>
              <a:ext uri="{FF2B5EF4-FFF2-40B4-BE49-F238E27FC236}">
                <a16:creationId xmlns:a16="http://schemas.microsoft.com/office/drawing/2014/main" id="{A07234EE-8DA7-4D81-9D6F-C6BC3359789C}"/>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13</a:t>
            </a:fld>
            <a:endParaRPr kumimoji="1" lang="ja-JP" altLang="en-US" dirty="0"/>
          </a:p>
        </p:txBody>
      </p:sp>
      <p:graphicFrame>
        <p:nvGraphicFramePr>
          <p:cNvPr id="8" name="表 7">
            <a:extLst>
              <a:ext uri="{FF2B5EF4-FFF2-40B4-BE49-F238E27FC236}">
                <a16:creationId xmlns:a16="http://schemas.microsoft.com/office/drawing/2014/main" id="{A6502891-2937-4072-B77B-6057504CC519}"/>
              </a:ext>
            </a:extLst>
          </p:cNvPr>
          <p:cNvGraphicFramePr>
            <a:graphicFrameLocks noGrp="1"/>
          </p:cNvGraphicFramePr>
          <p:nvPr>
            <p:extLst>
              <p:ext uri="{D42A27DB-BD31-4B8C-83A1-F6EECF244321}">
                <p14:modId xmlns:p14="http://schemas.microsoft.com/office/powerpoint/2010/main" val="3414411525"/>
              </p:ext>
            </p:extLst>
          </p:nvPr>
        </p:nvGraphicFramePr>
        <p:xfrm>
          <a:off x="138410" y="885046"/>
          <a:ext cx="9648000" cy="4191111"/>
        </p:xfrm>
        <a:graphic>
          <a:graphicData uri="http://schemas.openxmlformats.org/drawingml/2006/table">
            <a:tbl>
              <a:tblPr firstRow="1" bandRow="1">
                <a:tableStyleId>{F5AB1C69-6EDB-4FF4-983F-18BD219EF322}</a:tableStyleId>
              </a:tblPr>
              <a:tblGrid>
                <a:gridCol w="396000">
                  <a:extLst>
                    <a:ext uri="{9D8B030D-6E8A-4147-A177-3AD203B41FA5}">
                      <a16:colId xmlns:a16="http://schemas.microsoft.com/office/drawing/2014/main" val="830047628"/>
                    </a:ext>
                  </a:extLst>
                </a:gridCol>
                <a:gridCol w="360000">
                  <a:extLst>
                    <a:ext uri="{9D8B030D-6E8A-4147-A177-3AD203B41FA5}">
                      <a16:colId xmlns:a16="http://schemas.microsoft.com/office/drawing/2014/main" val="1297933951"/>
                    </a:ext>
                  </a:extLst>
                </a:gridCol>
                <a:gridCol w="3132000">
                  <a:extLst>
                    <a:ext uri="{9D8B030D-6E8A-4147-A177-3AD203B41FA5}">
                      <a16:colId xmlns:a16="http://schemas.microsoft.com/office/drawing/2014/main" val="3367541063"/>
                    </a:ext>
                  </a:extLst>
                </a:gridCol>
                <a:gridCol w="1620000">
                  <a:extLst>
                    <a:ext uri="{9D8B030D-6E8A-4147-A177-3AD203B41FA5}">
                      <a16:colId xmlns:a16="http://schemas.microsoft.com/office/drawing/2014/main" val="744746045"/>
                    </a:ext>
                  </a:extLst>
                </a:gridCol>
                <a:gridCol w="1620000">
                  <a:extLst>
                    <a:ext uri="{9D8B030D-6E8A-4147-A177-3AD203B41FA5}">
                      <a16:colId xmlns:a16="http://schemas.microsoft.com/office/drawing/2014/main" val="4076089769"/>
                    </a:ext>
                  </a:extLst>
                </a:gridCol>
                <a:gridCol w="1260000">
                  <a:extLst>
                    <a:ext uri="{9D8B030D-6E8A-4147-A177-3AD203B41FA5}">
                      <a16:colId xmlns:a16="http://schemas.microsoft.com/office/drawing/2014/main" val="181636426"/>
                    </a:ext>
                  </a:extLst>
                </a:gridCol>
                <a:gridCol w="1260000">
                  <a:extLst>
                    <a:ext uri="{9D8B030D-6E8A-4147-A177-3AD203B41FA5}">
                      <a16:colId xmlns:a16="http://schemas.microsoft.com/office/drawing/2014/main" val="2343276413"/>
                    </a:ext>
                  </a:extLst>
                </a:gridCol>
              </a:tblGrid>
              <a:tr h="334328">
                <a:tc rowSpan="4">
                  <a:txBody>
                    <a:bodyPr/>
                    <a:lstStyle/>
                    <a:p>
                      <a:pPr algn="ctr"/>
                      <a:r>
                        <a:rPr kumimoji="1" lang="en-US" altLang="ja-JP" sz="900" dirty="0">
                          <a:latin typeface="Meiryo UI" panose="020B0604030504040204" pitchFamily="50" charset="-128"/>
                          <a:ea typeface="Meiryo UI" panose="020B0604030504040204" pitchFamily="50" charset="-128"/>
                        </a:rPr>
                        <a:t>No</a:t>
                      </a:r>
                    </a:p>
                    <a:p>
                      <a:pPr algn="ctr"/>
                      <a:r>
                        <a:rPr kumimoji="1" lang="en-US" altLang="ja-JP" sz="1000" dirty="0">
                          <a:latin typeface="Meiryo UI" panose="020B0604030504040204" pitchFamily="50" charset="-128"/>
                          <a:ea typeface="Meiryo UI" panose="020B0604030504040204" pitchFamily="50" charset="-128"/>
                        </a:rPr>
                        <a:t>20</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EB80A"/>
                    </a:solidFill>
                  </a:tcPr>
                </a:tc>
                <a:tc gridSpan="6">
                  <a:txBody>
                    <a:bodyPr/>
                    <a:lstStyle/>
                    <a:p>
                      <a:pPr algn="l"/>
                      <a:r>
                        <a:rPr kumimoji="1" lang="ja-JP" altLang="en-US" sz="1200" b="1" u="sng" dirty="0">
                          <a:latin typeface="Meiryo UI" panose="020B0604030504040204" pitchFamily="50" charset="-128"/>
                          <a:ea typeface="Meiryo UI" panose="020B0604030504040204" pitchFamily="50" charset="-128"/>
                        </a:rPr>
                        <a:t>外国人留学生就職支援事業</a:t>
                      </a:r>
                      <a:r>
                        <a:rPr kumimoji="1" lang="ja-JP" altLang="en-US" sz="1200" b="1" u="none" dirty="0">
                          <a:latin typeface="Meiryo UI" panose="020B0604030504040204" pitchFamily="50" charset="-128"/>
                          <a:ea typeface="Meiryo UI" panose="020B0604030504040204" pitchFamily="50" charset="-128"/>
                        </a:rPr>
                        <a:t>　</a:t>
                      </a:r>
                      <a:r>
                        <a:rPr kumimoji="1" lang="en-US" altLang="ja-JP" sz="1200" b="1" u="none" dirty="0">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endParaRPr kumimoji="1" lang="ja-JP" altLang="en-US" sz="1100" b="1" u="none"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府内の大学の外国人留学生を対象に、就職活動やインターンシップ、ビジネス日本語等に関するセミナーや企業見学会を実施し、外国人留学生の大阪企業での就職・活躍を支援する。</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510601419"/>
                  </a:ext>
                </a:extLst>
              </a:tr>
              <a:tr h="276327">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B w="19050" cap="flat" cmpd="sng" algn="ctr">
                      <a:solidFill>
                        <a:schemeClr val="bg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797969561"/>
                  </a:ext>
                </a:extLst>
              </a:tr>
              <a:tr h="276327">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ysClr val="windowText" lastClr="000000"/>
                          </a:solidFill>
                          <a:latin typeface="Meiryo UI" panose="020B0604030504040204" pitchFamily="50" charset="-128"/>
                          <a:ea typeface="Meiryo UI" panose="020B0604030504040204" pitchFamily="50" charset="-128"/>
                        </a:rPr>
                        <a:t>R5</a:t>
                      </a:r>
                      <a:r>
                        <a:rPr kumimoji="1" lang="ja-JP" altLang="en-US" sz="105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28899748"/>
                  </a:ext>
                </a:extLst>
              </a:tr>
              <a:tr h="406093">
                <a:tc vMerge="1">
                  <a:txBody>
                    <a:bodyPr/>
                    <a:lstStyle/>
                    <a:p>
                      <a:endParaRPr kumimoji="1" lang="ja-JP" altLang="en-US"/>
                    </a:p>
                  </a:txBody>
                  <a:tcPr>
                    <a:lnT w="28575" cap="flat" cmpd="sng" algn="ctr">
                      <a:solidFill>
                        <a:schemeClr val="bg1"/>
                      </a:solidFill>
                      <a:prstDash val="solid"/>
                      <a:round/>
                      <a:headEnd type="none" w="med" len="med"/>
                      <a:tailEnd type="none" w="med" len="med"/>
                    </a:lnT>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a:txBody>
                    <a:bodyPr/>
                    <a:lstStyle/>
                    <a:p>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府内企業に対する理解が深まった外国人留学生の割合</a:t>
                      </a:r>
                      <a:endParaRPr kumimoji="1" lang="en-US" altLang="ja-JP" sz="1050" dirty="0">
                        <a:latin typeface="Meiryo UI" panose="020B0604030504040204" pitchFamily="50" charset="-128"/>
                        <a:ea typeface="Meiryo UI" panose="020B0604030504040204" pitchFamily="50" charset="-128"/>
                      </a:endParaRPr>
                    </a:p>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90</a:t>
                      </a:r>
                      <a:r>
                        <a:rPr kumimoji="1" lang="ja-JP" altLang="en-US" sz="1050" dirty="0">
                          <a:solidFill>
                            <a:srgbClr val="FF0000"/>
                          </a:solidFill>
                          <a:latin typeface="Meiryo UI" panose="020B0604030504040204" pitchFamily="50" charset="-128"/>
                          <a:ea typeface="Meiryo UI" panose="020B0604030504040204" pitchFamily="50" charset="-128"/>
                        </a:rPr>
                        <a:t>％</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2,178</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96</a:t>
                      </a:r>
                      <a:r>
                        <a:rPr kumimoji="1" lang="ja-JP" altLang="en-US" sz="1050" dirty="0">
                          <a:solidFill>
                            <a:schemeClr val="tx1"/>
                          </a:solidFill>
                          <a:latin typeface="Meiryo UI" panose="020B0604030504040204" pitchFamily="50" charset="-128"/>
                          <a:ea typeface="Meiryo UI" panose="020B0604030504040204" pitchFamily="50" charset="-128"/>
                        </a:rPr>
                        <a:t>％</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90</a:t>
                      </a:r>
                      <a:r>
                        <a:rPr kumimoji="1" lang="ja-JP" altLang="en-US" sz="1050" dirty="0">
                          <a:solidFill>
                            <a:schemeClr val="tx1"/>
                          </a:solidFill>
                          <a:latin typeface="Meiryo UI" panose="020B0604030504040204" pitchFamily="50" charset="-128"/>
                          <a:ea typeface="Meiryo UI" panose="020B0604030504040204" pitchFamily="50" charset="-128"/>
                        </a:rPr>
                        <a:t>％）</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2,186</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979966792"/>
                  </a:ext>
                </a:extLst>
              </a:tr>
              <a:tr h="380250">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21</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就職氷河期世代集中支援プロジェクト事業</a:t>
                      </a: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　</a:t>
                      </a: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地域就職氷河期世代支援加速化交付金活用事業</a:t>
                      </a: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就職氷河期世代のうち、長期無業者等を中心に、大阪府の総合就業支援拠点である「</a:t>
                      </a:r>
                      <a:r>
                        <a:rPr kumimoji="1" lang="en-US" altLang="ja-JP" sz="1050" b="0" kern="1200" dirty="0">
                          <a:solidFill>
                            <a:schemeClr val="lt1"/>
                          </a:solidFill>
                          <a:latin typeface="Meiryo UI" panose="020B0604030504040204" pitchFamily="50" charset="-128"/>
                          <a:ea typeface="Meiryo UI" panose="020B0604030504040204" pitchFamily="50" charset="-128"/>
                          <a:cs typeface="+mn-cs"/>
                        </a:rPr>
                        <a:t>OSAKA</a:t>
                      </a: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しごとフィールド」で実施する様々な支援メニューに関する情報を発信し、支援対象者としての掘り起こしを行うとともに、就業意欲の喚起を図りながら就職に向けた支援を行うことで、就職氷河期世代の経済的な自立の促進を図る。</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950922311"/>
                  </a:ext>
                </a:extLst>
              </a:tr>
              <a:tr h="174308">
                <a:tc vMerge="1">
                  <a:txBody>
                    <a:bodyPr/>
                    <a:lstStyle/>
                    <a:p>
                      <a:endParaRPr kumimoji="1" lang="ja-JP" altLang="en-US"/>
                    </a:p>
                  </a:txBody>
                  <a:tcPr>
                    <a:lnT w="28575" cap="flat" cmpd="sng" algn="ctr">
                      <a:solidFill>
                        <a:schemeClr val="bg1"/>
                      </a:solidFill>
                      <a:prstDash val="solid"/>
                      <a:round/>
                      <a:headEnd type="none" w="med" len="med"/>
                      <a:tailEnd type="none" w="med" len="med"/>
                    </a:lnT>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endParaRPr kumimoji="1" lang="ja-JP" altLang="en-US" dirty="0"/>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ja-JP" altLang="en-US" dirty="0"/>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rgbClr val="FFDC97"/>
                    </a:solidFill>
                  </a:tcPr>
                </a:tc>
                <a:tc gridSpan="2">
                  <a:txBody>
                    <a:bodyPr/>
                    <a:lstStyle/>
                    <a:p>
                      <a:pPr algn="ct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endParaRPr kumimoji="1" lang="ja-JP" altLang="en-US" dirty="0"/>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endParaRPr kumimoji="1" lang="ja-JP" altLang="en-US"/>
                    </a:p>
                  </a:txBody>
                  <a:tcPr/>
                </a:tc>
                <a:extLst>
                  <a:ext uri="{0D108BD9-81ED-4DB2-BD59-A6C34878D82A}">
                    <a16:rowId xmlns:a16="http://schemas.microsoft.com/office/drawing/2014/main" val="3704312501"/>
                  </a:ext>
                </a:extLst>
              </a:tr>
              <a:tr h="17430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R5</a:t>
                      </a:r>
                      <a:r>
                        <a:rPr kumimoji="1" lang="ja-JP" altLang="en-US" sz="1050" b="0" dirty="0">
                          <a:solidFill>
                            <a:schemeClr val="tx1"/>
                          </a:solidFill>
                          <a:latin typeface="Meiryo UI" panose="020B0604030504040204" pitchFamily="50" charset="-128"/>
                          <a:ea typeface="Meiryo UI" panose="020B0604030504040204" pitchFamily="50" charset="-128"/>
                        </a:rPr>
                        <a:t>年度実績見込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endParaRPr kumimoji="1" lang="ja-JP" altLang="en-US" dirty="0">
                        <a:solidFill>
                          <a:schemeClr val="tx1"/>
                        </a:solidFill>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ja-JP" altLang="en-US" dirty="0">
                        <a:solidFill>
                          <a:schemeClr val="tx1"/>
                        </a:solidFill>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3824776864"/>
                  </a:ext>
                </a:extLst>
              </a:tr>
              <a:tr h="0">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R w="28575"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tcPr>
                </a:tc>
                <a:tc>
                  <a:txBody>
                    <a:bodyPr/>
                    <a:lstStyle/>
                    <a:p>
                      <a:r>
                        <a:rPr kumimoji="1" lang="ja-JP" altLang="en-US" sz="1050" dirty="0">
                          <a:latin typeface="Meiryo UI" panose="020B0604030504040204" pitchFamily="50" charset="-128"/>
                          <a:ea typeface="Meiryo UI" panose="020B0604030504040204" pitchFamily="50" charset="-128"/>
                        </a:rPr>
                        <a:t>本事業による新規就業者数</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（就職氷河期世代）</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1,300</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3">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16,530</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700</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700</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ja-JP" altLang="en-US" dirty="0">
                        <a:solidFill>
                          <a:schemeClr val="tx1"/>
                        </a:solidFill>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3">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16,138</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676951029"/>
                  </a:ext>
                </a:extLst>
              </a:tr>
              <a:tr h="0">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新規就業者数のうち正規雇用</a:t>
                      </a:r>
                      <a:endParaRPr kumimoji="1" lang="en-US" altLang="ja-JP" sz="1050"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（就職氷河期世代）</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400</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vMerge="1">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400</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400</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ja-JP" altLang="en-US" dirty="0">
                        <a:solidFill>
                          <a:schemeClr val="tx1"/>
                        </a:solidFill>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vMerge="1">
                  <a:txBody>
                    <a:bodyPr/>
                    <a:lstStyle/>
                    <a:p>
                      <a:endParaRPr kumimoji="1" lang="ja-JP" altLang="en-US"/>
                    </a:p>
                  </a:txBody>
                  <a:tcPr/>
                </a:tc>
                <a:extLst>
                  <a:ext uri="{0D108BD9-81ED-4DB2-BD59-A6C34878D82A}">
                    <a16:rowId xmlns:a16="http://schemas.microsoft.com/office/drawing/2014/main" val="4258074968"/>
                  </a:ext>
                </a:extLst>
              </a:tr>
              <a:tr h="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掘り起こしによる</a:t>
                      </a:r>
                      <a:r>
                        <a:rPr kumimoji="1" lang="en-US" altLang="ja-JP" sz="1050" dirty="0">
                          <a:latin typeface="Meiryo UI" panose="020B0604030504040204" pitchFamily="50" charset="-128"/>
                          <a:ea typeface="Meiryo UI" panose="020B0604030504040204" pitchFamily="50" charset="-128"/>
                        </a:rPr>
                        <a:t>OSAKA</a:t>
                      </a:r>
                      <a:r>
                        <a:rPr kumimoji="1" lang="ja-JP" altLang="en-US" sz="1050" dirty="0">
                          <a:latin typeface="Meiryo UI" panose="020B0604030504040204" pitchFamily="50" charset="-128"/>
                          <a:ea typeface="Meiryo UI" panose="020B0604030504040204" pitchFamily="50" charset="-128"/>
                        </a:rPr>
                        <a:t>しごとフィールドの新規登録者数（就職氷河期世代）</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2,800</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vMerge="1">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1,460</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1,460</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ja-JP" altLang="en-US" dirty="0">
                        <a:solidFill>
                          <a:schemeClr val="tx1"/>
                        </a:solidFill>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vMerge="1">
                  <a:txBody>
                    <a:bodyPr/>
                    <a:lstStyle/>
                    <a:p>
                      <a:endParaRPr kumimoji="1" lang="ja-JP" altLang="en-US"/>
                    </a:p>
                  </a:txBody>
                  <a:tcPr/>
                </a:tc>
                <a:extLst>
                  <a:ext uri="{0D108BD9-81ED-4DB2-BD59-A6C34878D82A}">
                    <a16:rowId xmlns:a16="http://schemas.microsoft.com/office/drawing/2014/main" val="3459099178"/>
                  </a:ext>
                </a:extLst>
              </a:tr>
            </a:tbl>
          </a:graphicData>
        </a:graphic>
      </p:graphicFrame>
    </p:spTree>
    <p:extLst>
      <p:ext uri="{BB962C8B-B14F-4D97-AF65-F5344CB8AC3E}">
        <p14:creationId xmlns:p14="http://schemas.microsoft.com/office/powerpoint/2010/main" val="39479799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7059"/>
            <a:ext cx="9906000" cy="486216"/>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基本目標③誰もが健康でいきいきと暮らせるまちづくり</a:t>
            </a:r>
            <a:endParaRPr lang="en-US" altLang="ja-JP" sz="1600" b="1"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0" y="493275"/>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基本的方向（３）あらゆる人が活躍できる「全員参画社会」の実現</a:t>
            </a:r>
          </a:p>
        </p:txBody>
      </p:sp>
      <p:sp>
        <p:nvSpPr>
          <p:cNvPr id="9" name="スライド番号プレースホルダー 1">
            <a:extLst>
              <a:ext uri="{FF2B5EF4-FFF2-40B4-BE49-F238E27FC236}">
                <a16:creationId xmlns:a16="http://schemas.microsoft.com/office/drawing/2014/main" id="{85166636-3862-47FC-87A7-6851AAFBC9A1}"/>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14</a:t>
            </a:fld>
            <a:endParaRPr kumimoji="1" lang="ja-JP" altLang="en-US" dirty="0"/>
          </a:p>
        </p:txBody>
      </p:sp>
      <p:graphicFrame>
        <p:nvGraphicFramePr>
          <p:cNvPr id="10" name="表 9">
            <a:extLst>
              <a:ext uri="{FF2B5EF4-FFF2-40B4-BE49-F238E27FC236}">
                <a16:creationId xmlns:a16="http://schemas.microsoft.com/office/drawing/2014/main" id="{DFB7537A-A1DF-46C5-B6FD-973E9BAD2FFA}"/>
              </a:ext>
            </a:extLst>
          </p:cNvPr>
          <p:cNvGraphicFramePr>
            <a:graphicFrameLocks noGrp="1"/>
          </p:cNvGraphicFramePr>
          <p:nvPr>
            <p:extLst>
              <p:ext uri="{D42A27DB-BD31-4B8C-83A1-F6EECF244321}">
                <p14:modId xmlns:p14="http://schemas.microsoft.com/office/powerpoint/2010/main" val="503224309"/>
              </p:ext>
            </p:extLst>
          </p:nvPr>
        </p:nvGraphicFramePr>
        <p:xfrm>
          <a:off x="157290" y="801052"/>
          <a:ext cx="9688269" cy="5214112"/>
        </p:xfrm>
        <a:graphic>
          <a:graphicData uri="http://schemas.openxmlformats.org/drawingml/2006/table">
            <a:tbl>
              <a:tblPr firstRow="1" bandRow="1">
                <a:tableStyleId>{F5AB1C69-6EDB-4FF4-983F-18BD219EF322}</a:tableStyleId>
              </a:tblPr>
              <a:tblGrid>
                <a:gridCol w="360000">
                  <a:extLst>
                    <a:ext uri="{9D8B030D-6E8A-4147-A177-3AD203B41FA5}">
                      <a16:colId xmlns:a16="http://schemas.microsoft.com/office/drawing/2014/main" val="830047628"/>
                    </a:ext>
                  </a:extLst>
                </a:gridCol>
                <a:gridCol w="364269">
                  <a:extLst>
                    <a:ext uri="{9D8B030D-6E8A-4147-A177-3AD203B41FA5}">
                      <a16:colId xmlns:a16="http://schemas.microsoft.com/office/drawing/2014/main" val="1297933951"/>
                    </a:ext>
                  </a:extLst>
                </a:gridCol>
                <a:gridCol w="2772000">
                  <a:extLst>
                    <a:ext uri="{9D8B030D-6E8A-4147-A177-3AD203B41FA5}">
                      <a16:colId xmlns:a16="http://schemas.microsoft.com/office/drawing/2014/main" val="1232791315"/>
                    </a:ext>
                  </a:extLst>
                </a:gridCol>
                <a:gridCol w="1584000">
                  <a:extLst>
                    <a:ext uri="{9D8B030D-6E8A-4147-A177-3AD203B41FA5}">
                      <a16:colId xmlns:a16="http://schemas.microsoft.com/office/drawing/2014/main" val="885638921"/>
                    </a:ext>
                  </a:extLst>
                </a:gridCol>
                <a:gridCol w="1584000">
                  <a:extLst>
                    <a:ext uri="{9D8B030D-6E8A-4147-A177-3AD203B41FA5}">
                      <a16:colId xmlns:a16="http://schemas.microsoft.com/office/drawing/2014/main" val="2868609020"/>
                    </a:ext>
                  </a:extLst>
                </a:gridCol>
                <a:gridCol w="1512000">
                  <a:extLst>
                    <a:ext uri="{9D8B030D-6E8A-4147-A177-3AD203B41FA5}">
                      <a16:colId xmlns:a16="http://schemas.microsoft.com/office/drawing/2014/main" val="1393318109"/>
                    </a:ext>
                  </a:extLst>
                </a:gridCol>
                <a:gridCol w="1512000">
                  <a:extLst>
                    <a:ext uri="{9D8B030D-6E8A-4147-A177-3AD203B41FA5}">
                      <a16:colId xmlns:a16="http://schemas.microsoft.com/office/drawing/2014/main" val="2346348725"/>
                    </a:ext>
                  </a:extLst>
                </a:gridCol>
              </a:tblGrid>
              <a:tr h="334328">
                <a:tc rowSpan="6">
                  <a:txBody>
                    <a:bodyPr/>
                    <a:lstStyle/>
                    <a:p>
                      <a:pPr algn="ctr"/>
                      <a:r>
                        <a:rPr kumimoji="1" lang="en-US" altLang="ja-JP" sz="900" dirty="0">
                          <a:latin typeface="Meiryo UI" panose="020B0604030504040204" pitchFamily="50" charset="-128"/>
                          <a:ea typeface="Meiryo UI" panose="020B0604030504040204" pitchFamily="50" charset="-128"/>
                        </a:rPr>
                        <a:t>No22</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B80A"/>
                    </a:solidFill>
                  </a:tcPr>
                </a:tc>
                <a:tc gridSpan="6">
                  <a:txBody>
                    <a:bodyPr/>
                    <a:lstStyle/>
                    <a:p>
                      <a:pPr algn="l"/>
                      <a:r>
                        <a:rPr kumimoji="1" lang="ja-JP" altLang="en-US" sz="1200" b="1" u="sng" dirty="0">
                          <a:latin typeface="Meiryo UI" panose="020B0604030504040204" pitchFamily="50" charset="-128"/>
                          <a:ea typeface="Meiryo UI" panose="020B0604030504040204" pitchFamily="50" charset="-128"/>
                        </a:rPr>
                        <a:t>潜在求職者活躍支援プロジェクト事業</a:t>
                      </a:r>
                      <a:r>
                        <a:rPr kumimoji="1" lang="ja-JP" altLang="en-US" sz="1200" b="1" u="none" dirty="0">
                          <a:latin typeface="Meiryo UI" panose="020B0604030504040204" pitchFamily="50" charset="-128"/>
                          <a:ea typeface="Meiryo UI" panose="020B0604030504040204" pitchFamily="50" charset="-128"/>
                        </a:rPr>
                        <a:t>　</a:t>
                      </a:r>
                      <a:r>
                        <a:rPr kumimoji="1" lang="en-US" altLang="ja-JP" sz="1200" b="1" u="none" dirty="0">
                          <a:latin typeface="Meiryo UI" panose="020B0604030504040204" pitchFamily="50" charset="-128"/>
                          <a:ea typeface="Meiryo UI" panose="020B0604030504040204" pitchFamily="50" charset="-128"/>
                        </a:rPr>
                        <a:t>【</a:t>
                      </a:r>
                      <a:r>
                        <a:rPr kumimoji="1" lang="ja-JP" altLang="en-US" sz="1200" b="1" u="none" dirty="0">
                          <a:latin typeface="Meiryo UI" panose="020B0604030504040204" pitchFamily="50" charset="-128"/>
                          <a:ea typeface="Meiryo UI" panose="020B0604030504040204" pitchFamily="50" charset="-128"/>
                        </a:rPr>
                        <a:t>デジタル田園都市国家構想交付金活用事業</a:t>
                      </a:r>
                      <a:r>
                        <a:rPr kumimoji="1" lang="en-US" altLang="ja-JP" sz="1200" b="1" u="none" dirty="0">
                          <a:latin typeface="Meiryo UI" panose="020B0604030504040204" pitchFamily="50" charset="-128"/>
                          <a:ea typeface="Meiryo UI" panose="020B0604030504040204" pitchFamily="50" charset="-128"/>
                        </a:rPr>
                        <a:t>】</a:t>
                      </a:r>
                      <a:endParaRPr kumimoji="1" lang="ja-JP" altLang="en-US" sz="1200" b="1" u="none"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女性、高年齢者、障がい者を対象に潜在求職者の掘り起こしを行い、就業意欲の喚起から研修等によるスキルアップやマッチング、就職後の定着までの一貫した支援を行う。また、今後成長が見込まれる分野や人材不足が顕著な分野等を中心に、雇う側の企業に対し職場環境の改善支援を行い、雇用した後の定着までを見据えた取組を実施する。</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52000">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ja-JP" altLang="en-US" sz="1050" dirty="0"/>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797969561"/>
                  </a:ext>
                </a:extLst>
              </a:tr>
              <a:tr h="3960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ysClr val="windowText" lastClr="000000"/>
                          </a:solidFill>
                          <a:latin typeface="Meiryo UI" panose="020B0604030504040204" pitchFamily="50" charset="-128"/>
                          <a:ea typeface="Meiryo UI" panose="020B0604030504040204" pitchFamily="50" charset="-128"/>
                        </a:rPr>
                        <a:t>R5</a:t>
                      </a:r>
                      <a:r>
                        <a:rPr kumimoji="1" lang="ja-JP" altLang="en-US" sz="105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521683048"/>
                  </a:ext>
                </a:extLst>
              </a:tr>
              <a:tr h="396000">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本事業による新規就業者数</a:t>
                      </a:r>
                      <a:endParaRPr kumimoji="1" lang="en-US" altLang="ja-JP" sz="1050" dirty="0">
                        <a:latin typeface="Meiryo UI" panose="020B0604030504040204" pitchFamily="50" charset="-128"/>
                        <a:ea typeface="Meiryo UI" panose="020B0604030504040204" pitchFamily="50" charset="-128"/>
                      </a:endParaRPr>
                    </a:p>
                    <a:p>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女性</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高年齢者</a:t>
                      </a:r>
                      <a:r>
                        <a:rPr kumimoji="1" lang="en-US" altLang="ja-JP" sz="1050" dirty="0">
                          <a:latin typeface="Meiryo UI" panose="020B0604030504040204" pitchFamily="50" charset="-128"/>
                          <a:ea typeface="Meiryo UI" panose="020B0604030504040204" pitchFamily="50" charset="-128"/>
                        </a:rPr>
                        <a:t>,</a:t>
                      </a:r>
                      <a:r>
                        <a:rPr kumimoji="1" lang="ja-JP" altLang="en-US" sz="1050" dirty="0" err="1">
                          <a:latin typeface="Meiryo UI" panose="020B0604030504040204" pitchFamily="50" charset="-128"/>
                          <a:ea typeface="Meiryo UI" panose="020B0604030504040204" pitchFamily="50" charset="-128"/>
                        </a:rPr>
                        <a:t>障がい</a:t>
                      </a:r>
                      <a:r>
                        <a:rPr kumimoji="1" lang="ja-JP" altLang="en-US" sz="1050" dirty="0">
                          <a:latin typeface="Meiryo UI" panose="020B0604030504040204" pitchFamily="50" charset="-128"/>
                          <a:ea typeface="Meiryo UI" panose="020B0604030504040204" pitchFamily="50" charset="-128"/>
                        </a:rPr>
                        <a:t>者</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3,225</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63,500</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2,320</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2,320</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3">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61,473</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979966792"/>
                  </a:ext>
                </a:extLst>
              </a:tr>
              <a:tr h="39600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掘り起こしによる</a:t>
                      </a:r>
                      <a:r>
                        <a:rPr kumimoji="1" lang="en-US" altLang="ja-JP" sz="1050" dirty="0">
                          <a:latin typeface="Meiryo UI" panose="020B0604030504040204" pitchFamily="50" charset="-128"/>
                          <a:ea typeface="Meiryo UI" panose="020B0604030504040204" pitchFamily="50" charset="-128"/>
                        </a:rPr>
                        <a:t>OSAKA</a:t>
                      </a:r>
                      <a:r>
                        <a:rPr kumimoji="1" lang="ja-JP" altLang="en-US" sz="1050" dirty="0">
                          <a:latin typeface="Meiryo UI" panose="020B0604030504040204" pitchFamily="50" charset="-128"/>
                          <a:ea typeface="Meiryo UI" panose="020B0604030504040204" pitchFamily="50" charset="-128"/>
                        </a:rPr>
                        <a:t>しごとフィールドの新規登録者数</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女性</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高年齢者</a:t>
                      </a:r>
                      <a:r>
                        <a:rPr kumimoji="1" lang="en-US" altLang="ja-JP" sz="1050" dirty="0">
                          <a:latin typeface="Meiryo UI" panose="020B0604030504040204" pitchFamily="50" charset="-128"/>
                          <a:ea typeface="Meiryo UI" panose="020B0604030504040204" pitchFamily="50" charset="-128"/>
                        </a:rPr>
                        <a:t>,</a:t>
                      </a:r>
                      <a:r>
                        <a:rPr kumimoji="1" lang="ja-JP" altLang="en-US" sz="1050" dirty="0" err="1">
                          <a:latin typeface="Meiryo UI" panose="020B0604030504040204" pitchFamily="50" charset="-128"/>
                          <a:ea typeface="Meiryo UI" panose="020B0604030504040204" pitchFamily="50" charset="-128"/>
                        </a:rPr>
                        <a:t>障がい</a:t>
                      </a:r>
                      <a:r>
                        <a:rPr kumimoji="1" lang="ja-JP" altLang="en-US" sz="1050" dirty="0">
                          <a:latin typeface="Meiryo UI" panose="020B0604030504040204" pitchFamily="50" charset="-128"/>
                          <a:ea typeface="Meiryo UI" panose="020B0604030504040204" pitchFamily="50" charset="-128"/>
                        </a:rPr>
                        <a:t>者</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7,090</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5,840</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5,840</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vMerge="1">
                  <a:txBody>
                    <a:bodyPr/>
                    <a:lstStyle/>
                    <a:p>
                      <a:endParaRPr kumimoji="1" lang="ja-JP" altLang="en-US"/>
                    </a:p>
                  </a:txBody>
                  <a:tcPr/>
                </a:tc>
                <a:extLst>
                  <a:ext uri="{0D108BD9-81ED-4DB2-BD59-A6C34878D82A}">
                    <a16:rowId xmlns:a16="http://schemas.microsoft.com/office/drawing/2014/main" val="3793414552"/>
                  </a:ext>
                </a:extLst>
              </a:tr>
              <a:tr h="39600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職場環境改善を受けた企業数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900</a:t>
                      </a:r>
                      <a:r>
                        <a:rPr kumimoji="1" lang="ja-JP" altLang="en-US" sz="1050" dirty="0">
                          <a:solidFill>
                            <a:srgbClr val="FF0000"/>
                          </a:solidFill>
                          <a:latin typeface="Meiryo UI" panose="020B0604030504040204" pitchFamily="50" charset="-128"/>
                          <a:ea typeface="Meiryo UI" panose="020B0604030504040204" pitchFamily="50" charset="-128"/>
                        </a:rPr>
                        <a:t>社</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900</a:t>
                      </a:r>
                      <a:r>
                        <a:rPr kumimoji="1" lang="ja-JP" altLang="en-US" sz="1050" dirty="0">
                          <a:solidFill>
                            <a:schemeClr val="tx1"/>
                          </a:solidFill>
                          <a:latin typeface="Meiryo UI" panose="020B0604030504040204" pitchFamily="50" charset="-128"/>
                          <a:ea typeface="Meiryo UI" panose="020B0604030504040204" pitchFamily="50" charset="-128"/>
                        </a:rPr>
                        <a:t>社</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900</a:t>
                      </a:r>
                      <a:r>
                        <a:rPr kumimoji="1" lang="ja-JP" altLang="en-US" sz="1050" dirty="0">
                          <a:solidFill>
                            <a:schemeClr val="tx1"/>
                          </a:solidFill>
                          <a:latin typeface="Meiryo UI" panose="020B0604030504040204" pitchFamily="50" charset="-128"/>
                          <a:ea typeface="Meiryo UI" panose="020B0604030504040204" pitchFamily="50" charset="-128"/>
                        </a:rPr>
                        <a:t>社</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vMerge="1">
                  <a:txBody>
                    <a:bodyPr/>
                    <a:lstStyle/>
                    <a:p>
                      <a:endParaRPr kumimoji="1" lang="ja-JP" altLang="en-US"/>
                    </a:p>
                  </a:txBody>
                  <a:tcPr/>
                </a:tc>
                <a:extLst>
                  <a:ext uri="{0D108BD9-81ED-4DB2-BD59-A6C34878D82A}">
                    <a16:rowId xmlns:a16="http://schemas.microsoft.com/office/drawing/2014/main" val="681430499"/>
                  </a:ext>
                </a:extLst>
              </a:tr>
              <a:tr h="0">
                <a:tc rowSpan="7">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No23</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gridSpan="6">
                  <a:txBody>
                    <a:bodyPr/>
                    <a:lstStyle/>
                    <a:p>
                      <a:pPr algn="l"/>
                      <a:r>
                        <a:rPr kumimoji="1" lang="ja-JP" altLang="en-US" sz="1200" b="1" u="sng" dirty="0">
                          <a:solidFill>
                            <a:schemeClr val="bg1"/>
                          </a:solidFill>
                          <a:latin typeface="Meiryo UI" panose="020B0604030504040204" pitchFamily="50" charset="-128"/>
                          <a:ea typeface="Meiryo UI" panose="020B0604030504040204" pitchFamily="50" charset="-128"/>
                        </a:rPr>
                        <a:t>持続可能な大阪の成長を支えるダイバーシティ推進事業</a:t>
                      </a:r>
                      <a:r>
                        <a:rPr kumimoji="1" lang="ja-JP" altLang="en-US" sz="1200" b="1" u="none" dirty="0">
                          <a:solidFill>
                            <a:schemeClr val="bg1"/>
                          </a:solidFill>
                          <a:latin typeface="Meiryo UI" panose="020B0604030504040204" pitchFamily="50" charset="-128"/>
                          <a:ea typeface="Meiryo UI" panose="020B0604030504040204" pitchFamily="50" charset="-128"/>
                        </a:rPr>
                        <a:t>　</a:t>
                      </a:r>
                      <a:r>
                        <a:rPr kumimoji="1" lang="en-US" altLang="ja-JP" sz="1200" b="1" u="none" dirty="0">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デジタル田園都市国家構想交付金活用事業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endParaRPr kumimoji="1" lang="ja-JP" altLang="en-US" sz="1200" b="1" u="none"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solidFill>
                            <a:schemeClr val="bg1"/>
                          </a:solidFill>
                          <a:latin typeface="Meiryo UI" panose="020B0604030504040204" pitchFamily="50" charset="-128"/>
                          <a:ea typeface="Meiryo UI" panose="020B0604030504040204" pitchFamily="50" charset="-128"/>
                        </a:rPr>
                        <a:t>府内大学との連携を強化し、就職困難性の高い学生への支援に取り組むとともに、府内企業におけるダイバーシティへの理解を促進することで府内企業の人材確保を図り、多様な人材が府内で活躍できるよう支援する。</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57527621"/>
                  </a:ext>
                </a:extLst>
              </a:tr>
              <a:tr h="252000">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0AD47"/>
                    </a:solidFill>
                  </a:tcPr>
                </a:tc>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ja-JP" altLang="en-US" sz="1050" dirty="0"/>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338382578"/>
                  </a:ext>
                </a:extLst>
              </a:tr>
              <a:tr h="39433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vMerge="1">
                  <a:txBody>
                    <a:bodyPr/>
                    <a:lstStyle/>
                    <a:p>
                      <a:endParaRPr kumimoji="1" lang="ja-JP" altLang="en-US"/>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vMerge="1">
                  <a:txBody>
                    <a:bodyPr/>
                    <a:lstStyle/>
                    <a:p>
                      <a:endParaRPr kumimoji="1" lang="ja-JP" altLang="en-US"/>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ysClr val="windowText" lastClr="000000"/>
                          </a:solidFill>
                          <a:latin typeface="Meiryo UI" panose="020B0604030504040204" pitchFamily="50" charset="-128"/>
                          <a:ea typeface="Meiryo UI" panose="020B0604030504040204" pitchFamily="50" charset="-128"/>
                        </a:rPr>
                        <a:t>R5</a:t>
                      </a:r>
                      <a:r>
                        <a:rPr kumimoji="1" lang="ja-JP" altLang="en-US" sz="105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3136977184"/>
                  </a:ext>
                </a:extLst>
              </a:tr>
              <a:tr h="394336">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0AD47"/>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r>
                        <a:rPr kumimoji="1" lang="ja-JP" altLang="en-US" sz="1050" dirty="0">
                          <a:latin typeface="Meiryo UI" panose="020B0604030504040204" pitchFamily="50" charset="-128"/>
                          <a:ea typeface="Meiryo UI" panose="020B0604030504040204" pitchFamily="50" charset="-128"/>
                        </a:rPr>
                        <a:t>参加企業のうち、ダイバーシティ経営に取り組む（予定含む）企業</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270</a:t>
                      </a:r>
                      <a:r>
                        <a:rPr kumimoji="1" lang="ja-JP" altLang="en-US" sz="1050" dirty="0">
                          <a:solidFill>
                            <a:srgbClr val="FF0000"/>
                          </a:solidFill>
                          <a:latin typeface="Meiryo UI" panose="020B0604030504040204" pitchFamily="50" charset="-128"/>
                          <a:ea typeface="Meiryo UI" panose="020B0604030504040204" pitchFamily="50" charset="-128"/>
                        </a:rPr>
                        <a:t>社</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29,486</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250</a:t>
                      </a:r>
                      <a:r>
                        <a:rPr kumimoji="1" lang="ja-JP" altLang="en-US" sz="1050" dirty="0">
                          <a:solidFill>
                            <a:schemeClr val="tx1"/>
                          </a:solidFill>
                          <a:latin typeface="Meiryo UI" panose="020B0604030504040204" pitchFamily="50" charset="-128"/>
                          <a:ea typeface="Meiryo UI" panose="020B0604030504040204" pitchFamily="50" charset="-128"/>
                        </a:rPr>
                        <a:t>社</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250</a:t>
                      </a:r>
                      <a:r>
                        <a:rPr kumimoji="1" lang="ja-JP" altLang="en-US" sz="1050" dirty="0">
                          <a:solidFill>
                            <a:schemeClr val="tx1"/>
                          </a:solidFill>
                          <a:latin typeface="Meiryo UI" panose="020B0604030504040204" pitchFamily="50" charset="-128"/>
                          <a:ea typeface="Meiryo UI" panose="020B0604030504040204" pitchFamily="50" charset="-128"/>
                        </a:rPr>
                        <a:t>社</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rowSpan="4">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29,486</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3271216766"/>
                  </a:ext>
                </a:extLst>
              </a:tr>
              <a:tr h="394336">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0AD47"/>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r>
                        <a:rPr kumimoji="1" lang="ja-JP" altLang="en-US" sz="1050" dirty="0">
                          <a:latin typeface="Meiryo UI" panose="020B0604030504040204" pitchFamily="50" charset="-128"/>
                          <a:ea typeface="Meiryo UI" panose="020B0604030504040204" pitchFamily="50" charset="-128"/>
                        </a:rPr>
                        <a:t>参加企業数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460</a:t>
                      </a:r>
                      <a:r>
                        <a:rPr kumimoji="1" lang="ja-JP" altLang="en-US" sz="1050" dirty="0">
                          <a:solidFill>
                            <a:srgbClr val="FF0000"/>
                          </a:solidFill>
                          <a:latin typeface="Meiryo UI" panose="020B0604030504040204" pitchFamily="50" charset="-128"/>
                          <a:ea typeface="Meiryo UI" panose="020B0604030504040204" pitchFamily="50" charset="-128"/>
                        </a:rPr>
                        <a:t>社</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460</a:t>
                      </a:r>
                      <a:r>
                        <a:rPr kumimoji="1" lang="ja-JP" altLang="en-US" sz="1050" dirty="0">
                          <a:solidFill>
                            <a:schemeClr val="tx1"/>
                          </a:solidFill>
                          <a:latin typeface="Meiryo UI" panose="020B0604030504040204" pitchFamily="50" charset="-128"/>
                          <a:ea typeface="Meiryo UI" panose="020B0604030504040204" pitchFamily="50" charset="-128"/>
                        </a:rPr>
                        <a:t>社</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460</a:t>
                      </a:r>
                      <a:r>
                        <a:rPr kumimoji="1" lang="ja-JP" altLang="en-US" sz="1050" dirty="0">
                          <a:solidFill>
                            <a:schemeClr val="tx1"/>
                          </a:solidFill>
                          <a:latin typeface="Meiryo UI" panose="020B0604030504040204" pitchFamily="50" charset="-128"/>
                          <a:ea typeface="Meiryo UI" panose="020B0604030504040204" pitchFamily="50" charset="-128"/>
                        </a:rPr>
                        <a:t>社</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753309684"/>
                  </a:ext>
                </a:extLst>
              </a:tr>
              <a:tr h="394336">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0AD47"/>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r>
                        <a:rPr kumimoji="1" lang="ja-JP" altLang="en-US" sz="1050" dirty="0">
                          <a:latin typeface="Meiryo UI" panose="020B0604030504040204" pitchFamily="50" charset="-128"/>
                          <a:ea typeface="Meiryo UI" panose="020B0604030504040204" pitchFamily="50" charset="-128"/>
                        </a:rPr>
                        <a:t>参加企業が正社員採用した人数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330</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300</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300</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217146918"/>
                  </a:ext>
                </a:extLst>
              </a:tr>
              <a:tr h="394336">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0AD47"/>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r>
                        <a:rPr kumimoji="1" lang="ja-JP" altLang="en-US" sz="1050" dirty="0">
                          <a:latin typeface="Meiryo UI" panose="020B0604030504040204" pitchFamily="50" charset="-128"/>
                          <a:ea typeface="Meiryo UI" panose="020B0604030504040204" pitchFamily="50" charset="-128"/>
                        </a:rPr>
                        <a:t>参加した学生数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2,120</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2,120</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2,120</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vMerge="1">
                  <a:txBody>
                    <a:bodyPr/>
                    <a:lstStyle/>
                    <a:p>
                      <a:endParaRPr kumimoji="1" lang="ja-JP" altLang="en-US" dirty="0"/>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2007938635"/>
                  </a:ext>
                </a:extLst>
              </a:tr>
            </a:tbl>
          </a:graphicData>
        </a:graphic>
      </p:graphicFrame>
    </p:spTree>
    <p:extLst>
      <p:ext uri="{BB962C8B-B14F-4D97-AF65-F5344CB8AC3E}">
        <p14:creationId xmlns:p14="http://schemas.microsoft.com/office/powerpoint/2010/main" val="3711883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7059"/>
            <a:ext cx="9906000" cy="486216"/>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基本目標③誰もが健康でいきいきと暮らせるまちづくり</a:t>
            </a:r>
            <a:endParaRPr lang="en-US" altLang="ja-JP" sz="1600" b="1"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0" y="493275"/>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基本的方向（３）あらゆる人が活躍できる「全員参画社会」の実現</a:t>
            </a:r>
          </a:p>
        </p:txBody>
      </p:sp>
      <p:sp>
        <p:nvSpPr>
          <p:cNvPr id="11" name="スライド番号プレースホルダー 1">
            <a:extLst>
              <a:ext uri="{FF2B5EF4-FFF2-40B4-BE49-F238E27FC236}">
                <a16:creationId xmlns:a16="http://schemas.microsoft.com/office/drawing/2014/main" id="{4759D596-A206-4A47-B4EA-837C4912F1CE}"/>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15</a:t>
            </a:fld>
            <a:endParaRPr kumimoji="1" lang="ja-JP" altLang="en-US" dirty="0"/>
          </a:p>
        </p:txBody>
      </p:sp>
      <p:graphicFrame>
        <p:nvGraphicFramePr>
          <p:cNvPr id="8" name="表 7">
            <a:extLst>
              <a:ext uri="{FF2B5EF4-FFF2-40B4-BE49-F238E27FC236}">
                <a16:creationId xmlns:a16="http://schemas.microsoft.com/office/drawing/2014/main" id="{FF2526AC-C2E6-4FBD-836B-78D03A74D3C3}"/>
              </a:ext>
            </a:extLst>
          </p:cNvPr>
          <p:cNvGraphicFramePr>
            <a:graphicFrameLocks noGrp="1"/>
          </p:cNvGraphicFramePr>
          <p:nvPr>
            <p:extLst>
              <p:ext uri="{D42A27DB-BD31-4B8C-83A1-F6EECF244321}">
                <p14:modId xmlns:p14="http://schemas.microsoft.com/office/powerpoint/2010/main" val="2882972209"/>
              </p:ext>
            </p:extLst>
          </p:nvPr>
        </p:nvGraphicFramePr>
        <p:xfrm>
          <a:off x="121290" y="775765"/>
          <a:ext cx="9664398" cy="3397460"/>
        </p:xfrm>
        <a:graphic>
          <a:graphicData uri="http://schemas.openxmlformats.org/drawingml/2006/table">
            <a:tbl>
              <a:tblPr firstRow="1" bandRow="1">
                <a:tableStyleId>{F5AB1C69-6EDB-4FF4-983F-18BD219EF322}</a:tableStyleId>
              </a:tblPr>
              <a:tblGrid>
                <a:gridCol w="376398">
                  <a:extLst>
                    <a:ext uri="{9D8B030D-6E8A-4147-A177-3AD203B41FA5}">
                      <a16:colId xmlns:a16="http://schemas.microsoft.com/office/drawing/2014/main" val="830047628"/>
                    </a:ext>
                  </a:extLst>
                </a:gridCol>
                <a:gridCol w="360000">
                  <a:extLst>
                    <a:ext uri="{9D8B030D-6E8A-4147-A177-3AD203B41FA5}">
                      <a16:colId xmlns:a16="http://schemas.microsoft.com/office/drawing/2014/main" val="1297933951"/>
                    </a:ext>
                  </a:extLst>
                </a:gridCol>
                <a:gridCol w="3240000">
                  <a:extLst>
                    <a:ext uri="{9D8B030D-6E8A-4147-A177-3AD203B41FA5}">
                      <a16:colId xmlns:a16="http://schemas.microsoft.com/office/drawing/2014/main" val="1232791315"/>
                    </a:ext>
                  </a:extLst>
                </a:gridCol>
                <a:gridCol w="1548000">
                  <a:extLst>
                    <a:ext uri="{9D8B030D-6E8A-4147-A177-3AD203B41FA5}">
                      <a16:colId xmlns:a16="http://schemas.microsoft.com/office/drawing/2014/main" val="885638921"/>
                    </a:ext>
                  </a:extLst>
                </a:gridCol>
                <a:gridCol w="1548000">
                  <a:extLst>
                    <a:ext uri="{9D8B030D-6E8A-4147-A177-3AD203B41FA5}">
                      <a16:colId xmlns:a16="http://schemas.microsoft.com/office/drawing/2014/main" val="2868609020"/>
                    </a:ext>
                  </a:extLst>
                </a:gridCol>
                <a:gridCol w="1296000">
                  <a:extLst>
                    <a:ext uri="{9D8B030D-6E8A-4147-A177-3AD203B41FA5}">
                      <a16:colId xmlns:a16="http://schemas.microsoft.com/office/drawing/2014/main" val="1393318109"/>
                    </a:ext>
                  </a:extLst>
                </a:gridCol>
                <a:gridCol w="1296000">
                  <a:extLst>
                    <a:ext uri="{9D8B030D-6E8A-4147-A177-3AD203B41FA5}">
                      <a16:colId xmlns:a16="http://schemas.microsoft.com/office/drawing/2014/main" val="2346348725"/>
                    </a:ext>
                  </a:extLst>
                </a:gridCol>
              </a:tblGrid>
              <a:tr h="334328">
                <a:tc rowSpan="4">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24</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B80A"/>
                    </a:solidFill>
                  </a:tcPr>
                </a:tc>
                <a:tc gridSpan="6">
                  <a:txBody>
                    <a:bodyPr/>
                    <a:lstStyle/>
                    <a:p>
                      <a:pPr algn="l"/>
                      <a:r>
                        <a:rPr kumimoji="1" lang="ja-JP" altLang="en-US" sz="1200" b="1" u="sng" dirty="0">
                          <a:solidFill>
                            <a:schemeClr val="bg1"/>
                          </a:solidFill>
                          <a:latin typeface="Meiryo UI" panose="020B0604030504040204" pitchFamily="50" charset="-128"/>
                          <a:ea typeface="Meiryo UI" panose="020B0604030504040204" pitchFamily="50" charset="-128"/>
                        </a:rPr>
                        <a:t>障がい者雇用の促進</a:t>
                      </a:r>
                      <a:r>
                        <a:rPr kumimoji="1" lang="ja-JP" altLang="en-US" sz="1200" b="1" u="none" dirty="0">
                          <a:solidFill>
                            <a:schemeClr val="bg1"/>
                          </a:solidFill>
                          <a:latin typeface="Meiryo UI" panose="020B0604030504040204" pitchFamily="50" charset="-128"/>
                          <a:ea typeface="Meiryo UI" panose="020B0604030504040204" pitchFamily="50" charset="-128"/>
                        </a:rPr>
                        <a:t>　</a:t>
                      </a:r>
                      <a:r>
                        <a:rPr kumimoji="1" lang="en-US" altLang="ja-JP" sz="1200" b="1" u="none" dirty="0">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endParaRPr kumimoji="1" lang="ja-JP" altLang="en-US" sz="1200" b="1" u="none"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大阪府ハートフル条例に基づき、中小事業主等に対する雇用機会の拡大と職場定着を図るため、障がい者雇用に関する理解促進や、障がい者の職場定着に関する支援など、障がい者雇用に取り組む事業主の支援を行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52000">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endParaRPr kumimoji="1" lang="ja-JP" altLang="en-US" sz="1050" b="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797969561"/>
                  </a:ext>
                </a:extLst>
              </a:tr>
              <a:tr h="3960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521683048"/>
                  </a:ext>
                </a:extLst>
              </a:tr>
              <a:tr h="540000">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民間企業（大阪府に本社がある</a:t>
                      </a:r>
                      <a:r>
                        <a:rPr kumimoji="1" lang="en-US" altLang="ja-JP" sz="1050" dirty="0">
                          <a:latin typeface="Meiryo UI" panose="020B0604030504040204" pitchFamily="50" charset="-128"/>
                          <a:ea typeface="Meiryo UI" panose="020B0604030504040204" pitchFamily="50" charset="-128"/>
                        </a:rPr>
                        <a:t>43.5</a:t>
                      </a:r>
                      <a:r>
                        <a:rPr kumimoji="1" lang="ja-JP" altLang="en-US" sz="1050" dirty="0">
                          <a:latin typeface="Meiryo UI" panose="020B0604030504040204" pitchFamily="50" charset="-128"/>
                          <a:ea typeface="Meiryo UI" panose="020B0604030504040204" pitchFamily="50" charset="-128"/>
                        </a:rPr>
                        <a:t>人以上規模の企業：法定雇用率</a:t>
                      </a:r>
                      <a:r>
                        <a:rPr kumimoji="1" lang="en-US" altLang="ja-JP" sz="1050" dirty="0">
                          <a:latin typeface="Meiryo UI" panose="020B0604030504040204" pitchFamily="50" charset="-128"/>
                          <a:ea typeface="Meiryo UI" panose="020B0604030504040204" pitchFamily="50" charset="-128"/>
                        </a:rPr>
                        <a:t>2.3</a:t>
                      </a:r>
                      <a:r>
                        <a:rPr kumimoji="1" lang="ja-JP" altLang="en-US" sz="1050" dirty="0">
                          <a:latin typeface="Meiryo UI" panose="020B0604030504040204" pitchFamily="50" charset="-128"/>
                          <a:ea typeface="Meiryo UI" panose="020B0604030504040204" pitchFamily="50" charset="-128"/>
                        </a:rPr>
                        <a:t>％）に雇用されている障がい者の数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68,000</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人</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algn="ct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※R9.6.1</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時点</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49,017</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58,282</a:t>
                      </a:r>
                      <a:r>
                        <a:rPr kumimoji="1" lang="ja-JP" altLang="en-US" sz="1050" dirty="0">
                          <a:solidFill>
                            <a:schemeClr val="tx1"/>
                          </a:solidFill>
                          <a:latin typeface="Meiryo UI" panose="020B0604030504040204" pitchFamily="50" charset="-128"/>
                          <a:ea typeface="Meiryo UI" panose="020B0604030504040204" pitchFamily="50" charset="-128"/>
                        </a:rPr>
                        <a:t>人</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57,400</a:t>
                      </a:r>
                      <a:r>
                        <a:rPr kumimoji="1" lang="ja-JP" altLang="en-US" sz="1050" dirty="0">
                          <a:solidFill>
                            <a:schemeClr val="tx1"/>
                          </a:solidFill>
                          <a:latin typeface="Meiryo UI" panose="020B0604030504040204" pitchFamily="50" charset="-128"/>
                          <a:ea typeface="Meiryo UI" panose="020B0604030504040204" pitchFamily="50" charset="-128"/>
                        </a:rPr>
                        <a:t>人）</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R5.6.1</a:t>
                      </a:r>
                      <a:r>
                        <a:rPr kumimoji="1" lang="ja-JP" altLang="en-US" sz="1050" b="0" dirty="0">
                          <a:solidFill>
                            <a:schemeClr val="tx1"/>
                          </a:solidFill>
                          <a:latin typeface="Meiryo UI" panose="020B0604030504040204" pitchFamily="50" charset="-128"/>
                          <a:ea typeface="Meiryo UI" panose="020B0604030504040204" pitchFamily="50" charset="-128"/>
                        </a:rPr>
                        <a:t>時点</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46,844</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979966792"/>
                  </a:ext>
                </a:extLst>
              </a:tr>
              <a:tr h="0">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dirty="0">
                          <a:solidFill>
                            <a:schemeClr val="bg1"/>
                          </a:solidFill>
                          <a:latin typeface="Meiryo UI" panose="020B0604030504040204" pitchFamily="50" charset="-128"/>
                          <a:ea typeface="Meiryo UI" panose="020B0604030504040204" pitchFamily="50" charset="-128"/>
                        </a:rPr>
                        <a:t>No25</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gridSpan="6">
                  <a:txBody>
                    <a:bodyPr/>
                    <a:lstStyle/>
                    <a:p>
                      <a:pPr algn="l"/>
                      <a:r>
                        <a:rPr kumimoji="1" lang="ja-JP" altLang="en-US" sz="1200" b="1" u="sng" dirty="0">
                          <a:solidFill>
                            <a:schemeClr val="bg1"/>
                          </a:solidFill>
                          <a:latin typeface="Meiryo UI" panose="020B0604030504040204" pitchFamily="50" charset="-128"/>
                          <a:ea typeface="Meiryo UI" panose="020B0604030504040204" pitchFamily="50" charset="-128"/>
                        </a:rPr>
                        <a:t>地域福祉振興助成金事業</a:t>
                      </a:r>
                      <a:r>
                        <a:rPr kumimoji="1" lang="ja-JP" altLang="en-US" sz="1200" b="1" u="none" dirty="0">
                          <a:solidFill>
                            <a:schemeClr val="bg1"/>
                          </a:solidFill>
                          <a:latin typeface="Meiryo UI" panose="020B0604030504040204" pitchFamily="50" charset="-128"/>
                          <a:ea typeface="Meiryo UI" panose="020B0604030504040204" pitchFamily="50" charset="-128"/>
                        </a:rPr>
                        <a:t>　</a:t>
                      </a:r>
                      <a:r>
                        <a:rPr kumimoji="1" lang="en-US" altLang="ja-JP" sz="1200" b="1" u="none" dirty="0">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endParaRPr kumimoji="1" lang="ja-JP" altLang="en-US" sz="1200" b="1" u="none"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solidFill>
                            <a:schemeClr val="bg1"/>
                          </a:solidFill>
                          <a:latin typeface="Meiryo UI" panose="020B0604030504040204" pitchFamily="50" charset="-128"/>
                          <a:ea typeface="Meiryo UI" panose="020B0604030504040204" pitchFamily="50" charset="-128"/>
                        </a:rPr>
                        <a:t>府民の社会福祉活動の振興に資するため、府民が自主的に行う社会福祉活動や社会福祉活動への参加を促進するための基盤となる事業、また府が選定した事業に対し助成を行う。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857527621"/>
                  </a:ext>
                </a:extLst>
              </a:tr>
              <a:tr h="252000">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0AD47"/>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338382578"/>
                  </a:ext>
                </a:extLst>
              </a:tr>
              <a:tr h="39433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vMerge="1">
                  <a:txBody>
                    <a:bodyPr/>
                    <a:lstStyle/>
                    <a:p>
                      <a:endParaRPr kumimoji="1" lang="ja-JP" altLang="en-US"/>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vMerge="1">
                  <a:txBody>
                    <a:bodyPr/>
                    <a:lstStyle/>
                    <a:p>
                      <a:endParaRPr kumimoji="1" lang="ja-JP" altLang="en-US"/>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3136977184"/>
                  </a:ext>
                </a:extLst>
              </a:tr>
              <a:tr h="360000">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0AD47"/>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tc>
                  <a:txBody>
                    <a:bodyPr/>
                    <a:lstStyle/>
                    <a:p>
                      <a:r>
                        <a:rPr kumimoji="1" lang="zh-TW" altLang="en-US" sz="1050" dirty="0">
                          <a:latin typeface="Meiryo UI" panose="020B0604030504040204" pitchFamily="50" charset="-128"/>
                          <a:ea typeface="Meiryo UI" panose="020B0604030504040204" pitchFamily="50" charset="-128"/>
                        </a:rPr>
                        <a:t>地域福祉振興助成金交付決定数</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70</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140,000</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52</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60</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140,000</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3271216766"/>
                  </a:ext>
                </a:extLst>
              </a:tr>
            </a:tbl>
          </a:graphicData>
        </a:graphic>
      </p:graphicFrame>
    </p:spTree>
    <p:extLst>
      <p:ext uri="{BB962C8B-B14F-4D97-AF65-F5344CB8AC3E}">
        <p14:creationId xmlns:p14="http://schemas.microsoft.com/office/powerpoint/2010/main" val="1524128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表 12">
            <a:extLst>
              <a:ext uri="{FF2B5EF4-FFF2-40B4-BE49-F238E27FC236}">
                <a16:creationId xmlns:a16="http://schemas.microsoft.com/office/drawing/2014/main" id="{7B3CDD11-92AD-45F4-9391-6BC689F81DB0}"/>
              </a:ext>
            </a:extLst>
          </p:cNvPr>
          <p:cNvGraphicFramePr>
            <a:graphicFrameLocks noGrp="1"/>
          </p:cNvGraphicFramePr>
          <p:nvPr/>
        </p:nvGraphicFramePr>
        <p:xfrm>
          <a:off x="129000" y="4631252"/>
          <a:ext cx="9684000" cy="1937928"/>
        </p:xfrm>
        <a:graphic>
          <a:graphicData uri="http://schemas.openxmlformats.org/drawingml/2006/table">
            <a:tbl>
              <a:tblPr firstRow="1" bandRow="1">
                <a:tableStyleId>{F5AB1C69-6EDB-4FF4-983F-18BD219EF322}</a:tableStyleId>
              </a:tblPr>
              <a:tblGrid>
                <a:gridCol w="360000">
                  <a:extLst>
                    <a:ext uri="{9D8B030D-6E8A-4147-A177-3AD203B41FA5}">
                      <a16:colId xmlns:a16="http://schemas.microsoft.com/office/drawing/2014/main" val="1622358477"/>
                    </a:ext>
                  </a:extLst>
                </a:gridCol>
                <a:gridCol w="360000">
                  <a:extLst>
                    <a:ext uri="{9D8B030D-6E8A-4147-A177-3AD203B41FA5}">
                      <a16:colId xmlns:a16="http://schemas.microsoft.com/office/drawing/2014/main" val="1239623678"/>
                    </a:ext>
                  </a:extLst>
                </a:gridCol>
                <a:gridCol w="3060000">
                  <a:extLst>
                    <a:ext uri="{9D8B030D-6E8A-4147-A177-3AD203B41FA5}">
                      <a16:colId xmlns:a16="http://schemas.microsoft.com/office/drawing/2014/main" val="780827944"/>
                    </a:ext>
                  </a:extLst>
                </a:gridCol>
                <a:gridCol w="1548000">
                  <a:extLst>
                    <a:ext uri="{9D8B030D-6E8A-4147-A177-3AD203B41FA5}">
                      <a16:colId xmlns:a16="http://schemas.microsoft.com/office/drawing/2014/main" val="297705696"/>
                    </a:ext>
                  </a:extLst>
                </a:gridCol>
                <a:gridCol w="1548000">
                  <a:extLst>
                    <a:ext uri="{9D8B030D-6E8A-4147-A177-3AD203B41FA5}">
                      <a16:colId xmlns:a16="http://schemas.microsoft.com/office/drawing/2014/main" val="2206049551"/>
                    </a:ext>
                  </a:extLst>
                </a:gridCol>
                <a:gridCol w="1404000">
                  <a:extLst>
                    <a:ext uri="{9D8B030D-6E8A-4147-A177-3AD203B41FA5}">
                      <a16:colId xmlns:a16="http://schemas.microsoft.com/office/drawing/2014/main" val="3474597453"/>
                    </a:ext>
                  </a:extLst>
                </a:gridCol>
                <a:gridCol w="1404000">
                  <a:extLst>
                    <a:ext uri="{9D8B030D-6E8A-4147-A177-3AD203B41FA5}">
                      <a16:colId xmlns:a16="http://schemas.microsoft.com/office/drawing/2014/main" val="3613364607"/>
                    </a:ext>
                  </a:extLst>
                </a:gridCol>
              </a:tblGrid>
              <a:tr h="864000">
                <a:tc rowSpan="4">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28</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FEB80A"/>
                    </a:solidFill>
                  </a:tcPr>
                </a:tc>
                <a:tc gridSpan="6">
                  <a:txBody>
                    <a:bodyPr/>
                    <a:lstStyle/>
                    <a:p>
                      <a:pPr algn="l"/>
                      <a:r>
                        <a:rPr kumimoji="1" lang="ja-JP" altLang="en-US" sz="1200" b="1" u="sng" dirty="0">
                          <a:latin typeface="Meiryo UI" panose="020B0604030504040204" pitchFamily="50" charset="-128"/>
                          <a:ea typeface="Meiryo UI" panose="020B0604030504040204" pitchFamily="50" charset="-128"/>
                        </a:rPr>
                        <a:t>使い捨てプラスチックごみ対策推進事業</a:t>
                      </a:r>
                      <a:endParaRPr kumimoji="1" lang="ja-JP" altLang="en-US" sz="1200" b="1" u="sng"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solidFill>
                            <a:schemeClr val="bg1"/>
                          </a:solidFill>
                          <a:latin typeface="Meiryo UI" panose="020B0604030504040204" pitchFamily="50" charset="-128"/>
                          <a:ea typeface="Meiryo UI" panose="020B0604030504040204" pitchFamily="50" charset="-128"/>
                        </a:rPr>
                        <a:t>プラスチックごみ削減の一層の機運醸成を図り、府民の行動変容を促すため、マイ容器等の利用可能な店舗を検索できる「</a:t>
                      </a:r>
                      <a:r>
                        <a:rPr kumimoji="1" lang="en-US" altLang="ja-JP" sz="1050" b="0" u="none" dirty="0">
                          <a:solidFill>
                            <a:schemeClr val="bg1"/>
                          </a:solidFill>
                          <a:latin typeface="Meiryo UI" panose="020B0604030504040204" pitchFamily="50" charset="-128"/>
                          <a:ea typeface="Meiryo UI" panose="020B0604030504040204" pitchFamily="50" charset="-128"/>
                        </a:rPr>
                        <a:t>Osaka</a:t>
                      </a:r>
                      <a:r>
                        <a:rPr kumimoji="1" lang="ja-JP" altLang="en-US" sz="1050" b="0" u="none" dirty="0">
                          <a:solidFill>
                            <a:schemeClr val="bg1"/>
                          </a:solidFill>
                          <a:latin typeface="Meiryo UI" panose="020B0604030504040204" pitchFamily="50" charset="-128"/>
                          <a:ea typeface="Meiryo UI" panose="020B0604030504040204" pitchFamily="50" charset="-128"/>
                        </a:rPr>
                        <a:t>ほかさんマップ（</a:t>
                      </a:r>
                      <a:r>
                        <a:rPr kumimoji="1" lang="en-US" altLang="ja-JP" sz="1050" b="0" u="none" dirty="0">
                          <a:solidFill>
                            <a:schemeClr val="bg1"/>
                          </a:solidFill>
                          <a:latin typeface="Meiryo UI" panose="020B0604030504040204" pitchFamily="50" charset="-128"/>
                          <a:ea typeface="Meiryo UI" panose="020B0604030504040204" pitchFamily="50" charset="-128"/>
                        </a:rPr>
                        <a:t>2021</a:t>
                      </a:r>
                      <a:r>
                        <a:rPr kumimoji="1" lang="ja-JP" altLang="en-US" sz="1050" b="0" u="none" dirty="0">
                          <a:solidFill>
                            <a:schemeClr val="bg1"/>
                          </a:solidFill>
                          <a:latin typeface="Meiryo UI" panose="020B0604030504040204" pitchFamily="50" charset="-128"/>
                          <a:ea typeface="Meiryo UI" panose="020B0604030504040204" pitchFamily="50" charset="-128"/>
                        </a:rPr>
                        <a:t>年</a:t>
                      </a:r>
                      <a:r>
                        <a:rPr kumimoji="1" lang="en-US" altLang="ja-JP" sz="1050" b="0" u="none" dirty="0">
                          <a:solidFill>
                            <a:schemeClr val="bg1"/>
                          </a:solidFill>
                          <a:latin typeface="Meiryo UI" panose="020B0604030504040204" pitchFamily="50" charset="-128"/>
                          <a:ea typeface="Meiryo UI" panose="020B0604030504040204" pitchFamily="50" charset="-128"/>
                        </a:rPr>
                        <a:t>10</a:t>
                      </a:r>
                      <a:r>
                        <a:rPr kumimoji="1" lang="ja-JP" altLang="en-US" sz="1050" b="0" u="none" dirty="0">
                          <a:solidFill>
                            <a:schemeClr val="bg1"/>
                          </a:solidFill>
                          <a:latin typeface="Meiryo UI" panose="020B0604030504040204" pitchFamily="50" charset="-128"/>
                          <a:ea typeface="Meiryo UI" panose="020B0604030504040204" pitchFamily="50" charset="-128"/>
                        </a:rPr>
                        <a:t>月開設）」による情報発信の強化を図るとともに、日常生活で実践できる３</a:t>
                      </a:r>
                      <a:r>
                        <a:rPr kumimoji="1" lang="en-US" altLang="ja-JP" sz="1050" b="0" u="none" dirty="0">
                          <a:solidFill>
                            <a:schemeClr val="bg1"/>
                          </a:solidFill>
                          <a:latin typeface="Meiryo UI" panose="020B0604030504040204" pitchFamily="50" charset="-128"/>
                          <a:ea typeface="Meiryo UI" panose="020B0604030504040204" pitchFamily="50" charset="-128"/>
                        </a:rPr>
                        <a:t>R</a:t>
                      </a:r>
                      <a:r>
                        <a:rPr kumimoji="1" lang="ja-JP" altLang="en-US" sz="1050" b="0" u="none" dirty="0">
                          <a:solidFill>
                            <a:schemeClr val="bg1"/>
                          </a:solidFill>
                          <a:latin typeface="Meiryo UI" panose="020B0604030504040204" pitchFamily="50" charset="-128"/>
                          <a:ea typeface="Meiryo UI" panose="020B0604030504040204" pitchFamily="50" charset="-128"/>
                        </a:rPr>
                        <a:t>の取組を</a:t>
                      </a:r>
                      <a:r>
                        <a:rPr kumimoji="1" lang="en-US" altLang="ja-JP" sz="1050" b="0" u="none" dirty="0">
                          <a:solidFill>
                            <a:schemeClr val="bg1"/>
                          </a:solidFill>
                          <a:latin typeface="Meiryo UI" panose="020B0604030504040204" pitchFamily="50" charset="-128"/>
                          <a:ea typeface="Meiryo UI" panose="020B0604030504040204" pitchFamily="50" charset="-128"/>
                        </a:rPr>
                        <a:t>SNS</a:t>
                      </a:r>
                      <a:r>
                        <a:rPr kumimoji="1" lang="ja-JP" altLang="en-US" sz="1050" b="0" u="none" dirty="0">
                          <a:solidFill>
                            <a:schemeClr val="bg1"/>
                          </a:solidFill>
                          <a:latin typeface="Meiryo UI" panose="020B0604030504040204" pitchFamily="50" charset="-128"/>
                          <a:ea typeface="Meiryo UI" panose="020B0604030504040204" pitchFamily="50" charset="-128"/>
                        </a:rPr>
                        <a:t>募集・表彰する「ほかさん</a:t>
                      </a:r>
                      <a:r>
                        <a:rPr kumimoji="1" lang="en-US" altLang="ja-JP" sz="1050" b="0" u="none" dirty="0">
                          <a:solidFill>
                            <a:schemeClr val="bg1"/>
                          </a:solidFill>
                          <a:latin typeface="Meiryo UI" panose="020B0604030504040204" pitchFamily="50" charset="-128"/>
                          <a:ea typeface="Meiryo UI" panose="020B0604030504040204" pitchFamily="50" charset="-128"/>
                        </a:rPr>
                        <a:t>style</a:t>
                      </a:r>
                      <a:r>
                        <a:rPr kumimoji="1" lang="ja-JP" altLang="en-US" sz="1050" b="0" u="none" dirty="0">
                          <a:solidFill>
                            <a:schemeClr val="bg1"/>
                          </a:solidFill>
                          <a:latin typeface="Meiryo UI" panose="020B0604030504040204" pitchFamily="50" charset="-128"/>
                          <a:ea typeface="Meiryo UI" panose="020B0604030504040204" pitchFamily="50" charset="-128"/>
                        </a:rPr>
                        <a:t>コレクション（仮称）」を実施する。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solidFill>
                            <a:schemeClr val="bg1"/>
                          </a:solidFill>
                          <a:latin typeface="Meiryo UI" panose="020B0604030504040204" pitchFamily="50" charset="-128"/>
                          <a:ea typeface="Meiryo UI" panose="020B0604030504040204" pitchFamily="50" charset="-128"/>
                        </a:rPr>
                        <a:t>また、オフィス街等でリユースカップ</a:t>
                      </a:r>
                      <a:r>
                        <a:rPr kumimoji="1" lang="ja-JP" altLang="en-US" sz="1050" b="0" u="none" dirty="0">
                          <a:latin typeface="Meiryo UI" panose="020B0604030504040204" pitchFamily="50" charset="-128"/>
                          <a:ea typeface="Meiryo UI" panose="020B0604030504040204" pitchFamily="50" charset="-128"/>
                        </a:rPr>
                        <a:t>やリユース食器等を利用できる場を新たに創出し、府民、企業等、あらゆる主体と連携・協働し、地域全体で使い捨てプラスチック削減の取組を進めるモデル事業を実施する。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8861961"/>
                  </a:ext>
                </a:extLst>
              </a:tr>
              <a:tr h="252000">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ja-JP" altLang="en-US" sz="1050" dirty="0"/>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extLst>
                  <a:ext uri="{0D108BD9-81ED-4DB2-BD59-A6C34878D82A}">
                    <a16:rowId xmlns:a16="http://schemas.microsoft.com/office/drawing/2014/main" val="1039835407"/>
                  </a:ext>
                </a:extLst>
              </a:tr>
              <a:tr h="3600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R5</a:t>
                      </a:r>
                      <a:r>
                        <a:rPr kumimoji="1" lang="ja-JP" altLang="en-US" sz="1050" b="0" dirty="0">
                          <a:solidFill>
                            <a:schemeClr val="tx1"/>
                          </a:solidFill>
                          <a:latin typeface="Meiryo UI" panose="020B0604030504040204" pitchFamily="50" charset="-128"/>
                          <a:ea typeface="Meiryo UI" panose="020B0604030504040204" pitchFamily="50" charset="-128"/>
                        </a:rPr>
                        <a:t>年度実績見込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2839797365"/>
                  </a:ext>
                </a:extLst>
              </a:tr>
              <a:tr h="360000">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マップ掲載店舗数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900</a:t>
                      </a:r>
                      <a:r>
                        <a:rPr kumimoji="1" lang="ja-JP" altLang="en-US" sz="1050" dirty="0">
                          <a:solidFill>
                            <a:srgbClr val="FF0000"/>
                          </a:solidFill>
                          <a:latin typeface="Meiryo UI" panose="020B0604030504040204" pitchFamily="50" charset="-128"/>
                          <a:ea typeface="Meiryo UI" panose="020B0604030504040204" pitchFamily="50" charset="-128"/>
                        </a:rPr>
                        <a:t>店舗</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8,870</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775</a:t>
                      </a:r>
                      <a:r>
                        <a:rPr kumimoji="1" lang="ja-JP" altLang="en-US" sz="1050" dirty="0">
                          <a:solidFill>
                            <a:schemeClr val="tx1"/>
                          </a:solidFill>
                          <a:latin typeface="Meiryo UI" panose="020B0604030504040204" pitchFamily="50" charset="-128"/>
                          <a:ea typeface="Meiryo UI" panose="020B0604030504040204" pitchFamily="50" charset="-128"/>
                        </a:rPr>
                        <a:t>店舗</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800</a:t>
                      </a:r>
                      <a:r>
                        <a:rPr kumimoji="1" lang="ja-JP" altLang="en-US" sz="1050" dirty="0">
                          <a:solidFill>
                            <a:schemeClr val="tx1"/>
                          </a:solidFill>
                          <a:latin typeface="Meiryo UI" panose="020B0604030504040204" pitchFamily="50" charset="-128"/>
                          <a:ea typeface="Meiryo UI" panose="020B0604030504040204" pitchFamily="50" charset="-128"/>
                        </a:rPr>
                        <a:t>店舗）</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5,263</a:t>
                      </a: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68770476"/>
                  </a:ext>
                </a:extLst>
              </a:tr>
            </a:tbl>
          </a:graphicData>
        </a:graphic>
      </p:graphicFrame>
      <p:sp>
        <p:nvSpPr>
          <p:cNvPr id="8" name="正方形/長方形 7"/>
          <p:cNvSpPr/>
          <p:nvPr/>
        </p:nvSpPr>
        <p:spPr>
          <a:xfrm>
            <a:off x="0" y="7059"/>
            <a:ext cx="9906000" cy="486216"/>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基本目標④安全・安心な地域をつくる</a:t>
            </a:r>
          </a:p>
        </p:txBody>
      </p:sp>
      <p:sp>
        <p:nvSpPr>
          <p:cNvPr id="10" name="テキスト ボックス 9">
            <a:extLst>
              <a:ext uri="{FF2B5EF4-FFF2-40B4-BE49-F238E27FC236}">
                <a16:creationId xmlns:a16="http://schemas.microsoft.com/office/drawing/2014/main" id="{5BA75590-7D48-43D4-955B-8DF72FC24D54}"/>
              </a:ext>
            </a:extLst>
          </p:cNvPr>
          <p:cNvSpPr txBox="1"/>
          <p:nvPr/>
        </p:nvSpPr>
        <p:spPr>
          <a:xfrm>
            <a:off x="0" y="2402625"/>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基本的方向（２）都市基盤の再構築</a:t>
            </a:r>
          </a:p>
        </p:txBody>
      </p:sp>
      <p:graphicFrame>
        <p:nvGraphicFramePr>
          <p:cNvPr id="11" name="表 10">
            <a:extLst>
              <a:ext uri="{FF2B5EF4-FFF2-40B4-BE49-F238E27FC236}">
                <a16:creationId xmlns:a16="http://schemas.microsoft.com/office/drawing/2014/main" id="{A028208F-CB52-492B-841D-088526879F52}"/>
              </a:ext>
            </a:extLst>
          </p:cNvPr>
          <p:cNvGraphicFramePr>
            <a:graphicFrameLocks noGrp="1"/>
          </p:cNvGraphicFramePr>
          <p:nvPr/>
        </p:nvGraphicFramePr>
        <p:xfrm>
          <a:off x="129000" y="2699822"/>
          <a:ext cx="9684000" cy="1634233"/>
        </p:xfrm>
        <a:graphic>
          <a:graphicData uri="http://schemas.openxmlformats.org/drawingml/2006/table">
            <a:tbl>
              <a:tblPr firstRow="1" bandRow="1">
                <a:tableStyleId>{F5AB1C69-6EDB-4FF4-983F-18BD219EF322}</a:tableStyleId>
              </a:tblPr>
              <a:tblGrid>
                <a:gridCol w="360000">
                  <a:extLst>
                    <a:ext uri="{9D8B030D-6E8A-4147-A177-3AD203B41FA5}">
                      <a16:colId xmlns:a16="http://schemas.microsoft.com/office/drawing/2014/main" val="830047628"/>
                    </a:ext>
                  </a:extLst>
                </a:gridCol>
                <a:gridCol w="360000">
                  <a:extLst>
                    <a:ext uri="{9D8B030D-6E8A-4147-A177-3AD203B41FA5}">
                      <a16:colId xmlns:a16="http://schemas.microsoft.com/office/drawing/2014/main" val="1297933951"/>
                    </a:ext>
                  </a:extLst>
                </a:gridCol>
                <a:gridCol w="3060000">
                  <a:extLst>
                    <a:ext uri="{9D8B030D-6E8A-4147-A177-3AD203B41FA5}">
                      <a16:colId xmlns:a16="http://schemas.microsoft.com/office/drawing/2014/main" val="1232791315"/>
                    </a:ext>
                  </a:extLst>
                </a:gridCol>
                <a:gridCol w="1548000">
                  <a:extLst>
                    <a:ext uri="{9D8B030D-6E8A-4147-A177-3AD203B41FA5}">
                      <a16:colId xmlns:a16="http://schemas.microsoft.com/office/drawing/2014/main" val="885638921"/>
                    </a:ext>
                  </a:extLst>
                </a:gridCol>
                <a:gridCol w="1548000">
                  <a:extLst>
                    <a:ext uri="{9D8B030D-6E8A-4147-A177-3AD203B41FA5}">
                      <a16:colId xmlns:a16="http://schemas.microsoft.com/office/drawing/2014/main" val="2868609020"/>
                    </a:ext>
                  </a:extLst>
                </a:gridCol>
                <a:gridCol w="1404000">
                  <a:extLst>
                    <a:ext uri="{9D8B030D-6E8A-4147-A177-3AD203B41FA5}">
                      <a16:colId xmlns:a16="http://schemas.microsoft.com/office/drawing/2014/main" val="1393318109"/>
                    </a:ext>
                  </a:extLst>
                </a:gridCol>
                <a:gridCol w="1404000">
                  <a:extLst>
                    <a:ext uri="{9D8B030D-6E8A-4147-A177-3AD203B41FA5}">
                      <a16:colId xmlns:a16="http://schemas.microsoft.com/office/drawing/2014/main" val="2346348725"/>
                    </a:ext>
                  </a:extLst>
                </a:gridCol>
              </a:tblGrid>
              <a:tr h="444308">
                <a:tc rowSpan="4">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27</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FEB80A"/>
                    </a:solidFill>
                  </a:tcPr>
                </a:tc>
                <a:tc gridSpan="6">
                  <a:txBody>
                    <a:bodyPr/>
                    <a:lstStyle/>
                    <a:p>
                      <a:pPr algn="l"/>
                      <a:r>
                        <a:rPr kumimoji="1" lang="ja-JP" altLang="en-US" sz="1200" b="1" u="sng" dirty="0">
                          <a:latin typeface="Meiryo UI" panose="020B0604030504040204" pitchFamily="50" charset="-128"/>
                          <a:ea typeface="Meiryo UI" panose="020B0604030504040204" pitchFamily="50" charset="-128"/>
                        </a:rPr>
                        <a:t>ファシリティマネジメントの推進</a:t>
                      </a:r>
                      <a:endParaRPr kumimoji="1" lang="ja-JP" altLang="en-US" sz="1200" b="1" u="sng"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「大阪府ファシリティマネジメント基本方針」に基づき、府民が安全・安心に公共施設等を利用できるよう、劣化度調査等の結果を踏まえ、計画的に改修工事を実施する。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（劣化度調査：</a:t>
                      </a:r>
                      <a:r>
                        <a:rPr kumimoji="1" lang="en-US" altLang="ja-JP" sz="1050" b="0" u="none" dirty="0">
                          <a:latin typeface="Meiryo UI" panose="020B0604030504040204" pitchFamily="50" charset="-128"/>
                          <a:ea typeface="Meiryo UI" panose="020B0604030504040204" pitchFamily="50" charset="-128"/>
                        </a:rPr>
                        <a:t>H28</a:t>
                      </a:r>
                      <a:r>
                        <a:rPr kumimoji="1" lang="ja-JP" altLang="en-US" sz="1050" b="0" u="none" dirty="0">
                          <a:latin typeface="Meiryo UI" panose="020B0604030504040204" pitchFamily="50" charset="-128"/>
                          <a:ea typeface="Meiryo UI" panose="020B0604030504040204" pitchFamily="50" charset="-128"/>
                        </a:rPr>
                        <a:t>～</a:t>
                      </a:r>
                      <a:r>
                        <a:rPr kumimoji="1" lang="en-US" altLang="ja-JP" sz="1050" b="0" u="none" dirty="0">
                          <a:latin typeface="Meiryo UI" panose="020B0604030504040204" pitchFamily="50" charset="-128"/>
                          <a:ea typeface="Meiryo UI" panose="020B0604030504040204" pitchFamily="50" charset="-128"/>
                        </a:rPr>
                        <a:t>30</a:t>
                      </a:r>
                      <a:r>
                        <a:rPr kumimoji="1" lang="ja-JP" altLang="en-US" sz="1050" b="0" u="none" dirty="0">
                          <a:latin typeface="Meiryo UI" panose="020B0604030504040204" pitchFamily="50" charset="-128"/>
                          <a:ea typeface="Meiryo UI" panose="020B0604030504040204" pitchFamily="50" charset="-128"/>
                        </a:rPr>
                        <a:t>　約</a:t>
                      </a:r>
                      <a:r>
                        <a:rPr kumimoji="1" lang="en-US" altLang="ja-JP" sz="1050" b="0" u="none" dirty="0">
                          <a:latin typeface="Meiryo UI" panose="020B0604030504040204" pitchFamily="50" charset="-128"/>
                          <a:ea typeface="Meiryo UI" panose="020B0604030504040204" pitchFamily="50" charset="-128"/>
                        </a:rPr>
                        <a:t>950</a:t>
                      </a:r>
                      <a:r>
                        <a:rPr kumimoji="1" lang="ja-JP" altLang="en-US" sz="1050" b="0" u="none" dirty="0">
                          <a:latin typeface="Meiryo UI" panose="020B0604030504040204" pitchFamily="50" charset="-128"/>
                          <a:ea typeface="Meiryo UI" panose="020B0604030504040204" pitchFamily="50" charset="-128"/>
                        </a:rPr>
                        <a:t>棟実施）</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FEB80A"/>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68345">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ja-JP" altLang="en-US" sz="1050" dirty="0"/>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797969561"/>
                  </a:ext>
                </a:extLst>
              </a:tr>
              <a:tr h="30488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ysClr val="windowText" lastClr="000000"/>
                          </a:solidFill>
                          <a:latin typeface="Meiryo UI" panose="020B0604030504040204" pitchFamily="50" charset="-128"/>
                          <a:ea typeface="Meiryo UI" panose="020B0604030504040204" pitchFamily="50" charset="-128"/>
                        </a:rPr>
                        <a:t>R5</a:t>
                      </a:r>
                      <a:r>
                        <a:rPr kumimoji="1" lang="ja-JP" altLang="en-US" sz="105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3080455109"/>
                  </a:ext>
                </a:extLst>
              </a:tr>
              <a:tr h="304880">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公共施設等（建物）の長寿命化</a:t>
                      </a:r>
                      <a:r>
                        <a:rPr kumimoji="1" lang="ja-JP" altLang="en-US" sz="1050" dirty="0">
                          <a:solidFill>
                            <a:schemeClr val="tx1"/>
                          </a:solidFill>
                          <a:latin typeface="Meiryo UI" panose="020B0604030504040204" pitchFamily="50" charset="-128"/>
                          <a:ea typeface="Meiryo UI" panose="020B0604030504040204" pitchFamily="50" charset="-128"/>
                        </a:rPr>
                        <a:t>対策工事の実施状況（延床面積</a:t>
                      </a:r>
                      <a:r>
                        <a:rPr kumimoji="1" lang="en-US" altLang="ja-JP" sz="1050" dirty="0">
                          <a:solidFill>
                            <a:schemeClr val="tx1"/>
                          </a:solidFill>
                          <a:latin typeface="Meiryo UI" panose="020B0604030504040204" pitchFamily="50" charset="-128"/>
                          <a:ea typeface="Meiryo UI" panose="020B0604030504040204" pitchFamily="50" charset="-128"/>
                        </a:rPr>
                        <a:t>1,000m</a:t>
                      </a:r>
                      <a:r>
                        <a:rPr kumimoji="1" lang="en-US" altLang="ja-JP" sz="1050" baseline="30000" dirty="0">
                          <a:solidFill>
                            <a:schemeClr val="tx1"/>
                          </a:solidFill>
                          <a:latin typeface="Meiryo UI" panose="020B0604030504040204" pitchFamily="50" charset="-128"/>
                          <a:ea typeface="Meiryo UI" panose="020B0604030504040204" pitchFamily="50" charset="-128"/>
                        </a:rPr>
                        <a:t>2</a:t>
                      </a:r>
                      <a:r>
                        <a:rPr kumimoji="1" lang="ja-JP" altLang="en-US" sz="1050" dirty="0">
                          <a:latin typeface="Meiryo UI" panose="020B0604030504040204" pitchFamily="50" charset="-128"/>
                          <a:ea typeface="Meiryo UI" panose="020B0604030504040204" pitchFamily="50" charset="-128"/>
                        </a:rPr>
                        <a:t>以上の建物）（累計）</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532</a:t>
                      </a:r>
                      <a:r>
                        <a:rPr kumimoji="1" lang="ja-JP" altLang="en-US" sz="1050" dirty="0">
                          <a:solidFill>
                            <a:srgbClr val="FF0000"/>
                          </a:solidFill>
                          <a:latin typeface="Meiryo UI" panose="020B0604030504040204" pitchFamily="50" charset="-128"/>
                          <a:ea typeface="Meiryo UI" panose="020B0604030504040204" pitchFamily="50" charset="-128"/>
                        </a:rPr>
                        <a:t>施設</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endPar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429</a:t>
                      </a:r>
                      <a:r>
                        <a:rPr kumimoji="1" lang="ja-JP" altLang="en-US" sz="1050" dirty="0">
                          <a:solidFill>
                            <a:schemeClr val="tx1"/>
                          </a:solidFill>
                          <a:latin typeface="Meiryo UI" panose="020B0604030504040204" pitchFamily="50" charset="-128"/>
                          <a:ea typeface="Meiryo UI" panose="020B0604030504040204" pitchFamily="50" charset="-128"/>
                        </a:rPr>
                        <a:t>施設</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438</a:t>
                      </a:r>
                      <a:r>
                        <a:rPr kumimoji="1" lang="ja-JP" altLang="en-US" sz="1050" dirty="0">
                          <a:solidFill>
                            <a:schemeClr val="tx1"/>
                          </a:solidFill>
                          <a:latin typeface="Meiryo UI" panose="020B0604030504040204" pitchFamily="50" charset="-128"/>
                          <a:ea typeface="Meiryo UI" panose="020B0604030504040204" pitchFamily="50" charset="-128"/>
                        </a:rPr>
                        <a:t>施設）</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979966792"/>
                  </a:ext>
                </a:extLst>
              </a:tr>
            </a:tbl>
          </a:graphicData>
        </a:graphic>
      </p:graphicFrame>
      <p:sp>
        <p:nvSpPr>
          <p:cNvPr id="12" name="テキスト ボックス 11">
            <a:extLst>
              <a:ext uri="{FF2B5EF4-FFF2-40B4-BE49-F238E27FC236}">
                <a16:creationId xmlns:a16="http://schemas.microsoft.com/office/drawing/2014/main" id="{3699B16C-CEEB-41FE-8A98-49078D0CDC51}"/>
              </a:ext>
            </a:extLst>
          </p:cNvPr>
          <p:cNvSpPr txBox="1"/>
          <p:nvPr/>
        </p:nvSpPr>
        <p:spPr>
          <a:xfrm>
            <a:off x="0" y="4334055"/>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基本的方向（３）環境にやさしい都市の実現</a:t>
            </a:r>
          </a:p>
        </p:txBody>
      </p:sp>
      <p:sp>
        <p:nvSpPr>
          <p:cNvPr id="9" name="テキスト ボックス 8">
            <a:extLst>
              <a:ext uri="{FF2B5EF4-FFF2-40B4-BE49-F238E27FC236}">
                <a16:creationId xmlns:a16="http://schemas.microsoft.com/office/drawing/2014/main" id="{85C5DEDF-635D-48A1-BC0D-429DB8EE5825}"/>
              </a:ext>
            </a:extLst>
          </p:cNvPr>
          <p:cNvSpPr txBox="1"/>
          <p:nvPr/>
        </p:nvSpPr>
        <p:spPr>
          <a:xfrm>
            <a:off x="0" y="493275"/>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基本的方向（１）安全・安心の確保</a:t>
            </a:r>
          </a:p>
        </p:txBody>
      </p:sp>
      <p:graphicFrame>
        <p:nvGraphicFramePr>
          <p:cNvPr id="14" name="表 13">
            <a:extLst>
              <a:ext uri="{FF2B5EF4-FFF2-40B4-BE49-F238E27FC236}">
                <a16:creationId xmlns:a16="http://schemas.microsoft.com/office/drawing/2014/main" id="{915A47AD-6E1C-4205-A95E-91A4CE87D719}"/>
              </a:ext>
            </a:extLst>
          </p:cNvPr>
          <p:cNvGraphicFramePr>
            <a:graphicFrameLocks noGrp="1"/>
          </p:cNvGraphicFramePr>
          <p:nvPr/>
        </p:nvGraphicFramePr>
        <p:xfrm>
          <a:off x="129000" y="762652"/>
          <a:ext cx="9684000" cy="1629393"/>
        </p:xfrm>
        <a:graphic>
          <a:graphicData uri="http://schemas.openxmlformats.org/drawingml/2006/table">
            <a:tbl>
              <a:tblPr firstRow="1" bandRow="1">
                <a:tableStyleId>{F5AB1C69-6EDB-4FF4-983F-18BD219EF322}</a:tableStyleId>
              </a:tblPr>
              <a:tblGrid>
                <a:gridCol w="360000">
                  <a:extLst>
                    <a:ext uri="{9D8B030D-6E8A-4147-A177-3AD203B41FA5}">
                      <a16:colId xmlns:a16="http://schemas.microsoft.com/office/drawing/2014/main" val="277939394"/>
                    </a:ext>
                  </a:extLst>
                </a:gridCol>
                <a:gridCol w="360000">
                  <a:extLst>
                    <a:ext uri="{9D8B030D-6E8A-4147-A177-3AD203B41FA5}">
                      <a16:colId xmlns:a16="http://schemas.microsoft.com/office/drawing/2014/main" val="639469827"/>
                    </a:ext>
                  </a:extLst>
                </a:gridCol>
                <a:gridCol w="3060000">
                  <a:extLst>
                    <a:ext uri="{9D8B030D-6E8A-4147-A177-3AD203B41FA5}">
                      <a16:colId xmlns:a16="http://schemas.microsoft.com/office/drawing/2014/main" val="1275853911"/>
                    </a:ext>
                  </a:extLst>
                </a:gridCol>
                <a:gridCol w="1548000">
                  <a:extLst>
                    <a:ext uri="{9D8B030D-6E8A-4147-A177-3AD203B41FA5}">
                      <a16:colId xmlns:a16="http://schemas.microsoft.com/office/drawing/2014/main" val="877015875"/>
                    </a:ext>
                  </a:extLst>
                </a:gridCol>
                <a:gridCol w="1548000">
                  <a:extLst>
                    <a:ext uri="{9D8B030D-6E8A-4147-A177-3AD203B41FA5}">
                      <a16:colId xmlns:a16="http://schemas.microsoft.com/office/drawing/2014/main" val="3725558133"/>
                    </a:ext>
                  </a:extLst>
                </a:gridCol>
                <a:gridCol w="1404000">
                  <a:extLst>
                    <a:ext uri="{9D8B030D-6E8A-4147-A177-3AD203B41FA5}">
                      <a16:colId xmlns:a16="http://schemas.microsoft.com/office/drawing/2014/main" val="4188916890"/>
                    </a:ext>
                  </a:extLst>
                </a:gridCol>
                <a:gridCol w="1404000">
                  <a:extLst>
                    <a:ext uri="{9D8B030D-6E8A-4147-A177-3AD203B41FA5}">
                      <a16:colId xmlns:a16="http://schemas.microsoft.com/office/drawing/2014/main" val="2736158715"/>
                    </a:ext>
                  </a:extLst>
                </a:gridCol>
              </a:tblGrid>
              <a:tr h="436295">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26</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密集住宅市街地整備促進事業</a:t>
                      </a:r>
                      <a:endParaRPr kumimoji="1" lang="ja-JP" altLang="en-US" sz="11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地震時等に大きな被害が想定される密集市街地の防災性の向上や住環境の改善のため、事業主体による道路・公園などの地区公共施設の整備、老朽建築物の除却等を促進するための支援を行うとともに、密集市街地での延焼を遮断する効果を有する延焼遮断帯の整備を推進する。</a:t>
                      </a:r>
                      <a:endParaRPr kumimoji="1" lang="ja-JP" altLang="en-US" sz="900" b="0" kern="1200" dirty="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tcPr>
                </a:tc>
                <a:tc hMerge="1">
                  <a:txBody>
                    <a:bodyPr/>
                    <a:lstStyle/>
                    <a:p>
                      <a:endParaRPr kumimoji="1" lang="ja-JP" altLang="en-US" dirty="0"/>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kern="1200" dirty="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2121674511"/>
                  </a:ext>
                </a:extLst>
              </a:tr>
              <a:tr h="263505">
                <a:tc vMerge="1">
                  <a:txBody>
                    <a:bodyPr/>
                    <a:lstStyle/>
                    <a:p>
                      <a:endParaRPr kumimoji="1" lang="ja-JP" altLang="en-US"/>
                    </a:p>
                  </a:txBody>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ja-JP" altLang="en-US" sz="1050" dirty="0"/>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extLst>
                  <a:ext uri="{0D108BD9-81ED-4DB2-BD59-A6C34878D82A}">
                    <a16:rowId xmlns:a16="http://schemas.microsoft.com/office/drawing/2014/main" val="1408014940"/>
                  </a:ext>
                </a:extLst>
              </a:tr>
              <a:tr h="29806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R5</a:t>
                      </a:r>
                      <a:r>
                        <a:rPr kumimoji="1" lang="ja-JP" altLang="en-US" sz="1050" b="0" dirty="0">
                          <a:solidFill>
                            <a:schemeClr val="tx1"/>
                          </a:solidFill>
                          <a:latin typeface="Meiryo UI" panose="020B0604030504040204" pitchFamily="50" charset="-128"/>
                          <a:ea typeface="Meiryo UI" panose="020B0604030504040204" pitchFamily="50" charset="-128"/>
                        </a:rPr>
                        <a:t>年度実績見込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432143958"/>
                  </a:ext>
                </a:extLst>
              </a:tr>
              <a:tr h="298063">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延焼遮断帯整備工事の着手延長</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（府施行の都市計画道路：片側延長）</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b="0" dirty="0">
                          <a:solidFill>
                            <a:srgbClr val="FF0000"/>
                          </a:solidFill>
                          <a:latin typeface="Meiryo UI" panose="020B0604030504040204" pitchFamily="50" charset="-128"/>
                          <a:ea typeface="Meiryo UI" panose="020B0604030504040204" pitchFamily="50" charset="-128"/>
                        </a:rPr>
                        <a:t>1,770</a:t>
                      </a:r>
                      <a:r>
                        <a:rPr kumimoji="1" lang="ja-JP" altLang="en-US" sz="1050" b="0" dirty="0">
                          <a:solidFill>
                            <a:srgbClr val="FF0000"/>
                          </a:solidFill>
                          <a:latin typeface="Meiryo UI" panose="020B0604030504040204" pitchFamily="50" charset="-128"/>
                          <a:ea typeface="Meiryo UI" panose="020B0604030504040204" pitchFamily="50" charset="-128"/>
                        </a:rPr>
                        <a:t>ｍ</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2,262,615</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dirty="0">
                          <a:solidFill>
                            <a:schemeClr val="tx1"/>
                          </a:solidFill>
                          <a:latin typeface="Meiryo UI" panose="020B0604030504040204" pitchFamily="50" charset="-128"/>
                          <a:ea typeface="Meiryo UI" panose="020B0604030504040204" pitchFamily="50" charset="-128"/>
                        </a:rPr>
                        <a:t>1,295</a:t>
                      </a:r>
                      <a:r>
                        <a:rPr kumimoji="1" lang="ja-JP" altLang="en-US" sz="1050" b="0" dirty="0">
                          <a:solidFill>
                            <a:schemeClr val="tx1"/>
                          </a:solidFill>
                          <a:latin typeface="Meiryo UI" panose="020B0604030504040204" pitchFamily="50" charset="-128"/>
                          <a:ea typeface="Meiryo UI" panose="020B0604030504040204" pitchFamily="50" charset="-128"/>
                        </a:rPr>
                        <a:t>ｍ</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1,295m</a:t>
                      </a:r>
                      <a:r>
                        <a:rPr kumimoji="1" lang="ja-JP" altLang="en-US"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2,978,263</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3021673549"/>
                  </a:ext>
                </a:extLst>
              </a:tr>
            </a:tbl>
          </a:graphicData>
        </a:graphic>
      </p:graphicFrame>
      <p:sp>
        <p:nvSpPr>
          <p:cNvPr id="15" name="スライド番号プレースホルダー 1">
            <a:extLst>
              <a:ext uri="{FF2B5EF4-FFF2-40B4-BE49-F238E27FC236}">
                <a16:creationId xmlns:a16="http://schemas.microsoft.com/office/drawing/2014/main" id="{17A621EC-9FE9-407F-8464-0CC2CEAD27EC}"/>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16</a:t>
            </a:fld>
            <a:endParaRPr kumimoji="1" lang="ja-JP" altLang="en-US" dirty="0"/>
          </a:p>
        </p:txBody>
      </p:sp>
    </p:spTree>
    <p:extLst>
      <p:ext uri="{BB962C8B-B14F-4D97-AF65-F5344CB8AC3E}">
        <p14:creationId xmlns:p14="http://schemas.microsoft.com/office/powerpoint/2010/main" val="7820494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7059"/>
            <a:ext cx="9906000" cy="486216"/>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基本目標④安全・安心な地域をつくる</a:t>
            </a:r>
          </a:p>
        </p:txBody>
      </p:sp>
      <p:sp>
        <p:nvSpPr>
          <p:cNvPr id="7" name="テキスト ボックス 6">
            <a:extLst>
              <a:ext uri="{FF2B5EF4-FFF2-40B4-BE49-F238E27FC236}">
                <a16:creationId xmlns:a16="http://schemas.microsoft.com/office/drawing/2014/main" id="{972973B8-FA21-4B0C-8726-33E6A7A790A8}"/>
              </a:ext>
            </a:extLst>
          </p:cNvPr>
          <p:cNvSpPr txBox="1"/>
          <p:nvPr/>
        </p:nvSpPr>
        <p:spPr>
          <a:xfrm>
            <a:off x="0" y="493275"/>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基本的方向（３）環境にやさしい都市の実現</a:t>
            </a:r>
          </a:p>
        </p:txBody>
      </p:sp>
      <p:sp>
        <p:nvSpPr>
          <p:cNvPr id="13" name="スライド番号プレースホルダー 1">
            <a:extLst>
              <a:ext uri="{FF2B5EF4-FFF2-40B4-BE49-F238E27FC236}">
                <a16:creationId xmlns:a16="http://schemas.microsoft.com/office/drawing/2014/main" id="{16762944-EFD1-4A11-B82A-195E993BEB2D}"/>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17</a:t>
            </a:fld>
            <a:endParaRPr kumimoji="1" lang="ja-JP" altLang="en-US" dirty="0"/>
          </a:p>
        </p:txBody>
      </p:sp>
      <p:graphicFrame>
        <p:nvGraphicFramePr>
          <p:cNvPr id="9" name="表 8">
            <a:extLst>
              <a:ext uri="{FF2B5EF4-FFF2-40B4-BE49-F238E27FC236}">
                <a16:creationId xmlns:a16="http://schemas.microsoft.com/office/drawing/2014/main" id="{89A576BF-8B7F-423E-A042-4EB2ABF527C7}"/>
              </a:ext>
            </a:extLst>
          </p:cNvPr>
          <p:cNvGraphicFramePr>
            <a:graphicFrameLocks noGrp="1"/>
          </p:cNvGraphicFramePr>
          <p:nvPr>
            <p:extLst>
              <p:ext uri="{D42A27DB-BD31-4B8C-83A1-F6EECF244321}">
                <p14:modId xmlns:p14="http://schemas.microsoft.com/office/powerpoint/2010/main" val="608864373"/>
              </p:ext>
            </p:extLst>
          </p:nvPr>
        </p:nvGraphicFramePr>
        <p:xfrm>
          <a:off x="95734" y="801052"/>
          <a:ext cx="9681703" cy="1937928"/>
        </p:xfrm>
        <a:graphic>
          <a:graphicData uri="http://schemas.openxmlformats.org/drawingml/2006/table">
            <a:tbl>
              <a:tblPr firstRow="1" bandRow="1">
                <a:tableStyleId>{F5AB1C69-6EDB-4FF4-983F-18BD219EF322}</a:tableStyleId>
              </a:tblPr>
              <a:tblGrid>
                <a:gridCol w="396000">
                  <a:extLst>
                    <a:ext uri="{9D8B030D-6E8A-4147-A177-3AD203B41FA5}">
                      <a16:colId xmlns:a16="http://schemas.microsoft.com/office/drawing/2014/main" val="830047628"/>
                    </a:ext>
                  </a:extLst>
                </a:gridCol>
                <a:gridCol w="396000">
                  <a:extLst>
                    <a:ext uri="{9D8B030D-6E8A-4147-A177-3AD203B41FA5}">
                      <a16:colId xmlns:a16="http://schemas.microsoft.com/office/drawing/2014/main" val="1297933951"/>
                    </a:ext>
                  </a:extLst>
                </a:gridCol>
                <a:gridCol w="2916000">
                  <a:extLst>
                    <a:ext uri="{9D8B030D-6E8A-4147-A177-3AD203B41FA5}">
                      <a16:colId xmlns:a16="http://schemas.microsoft.com/office/drawing/2014/main" val="4258832278"/>
                    </a:ext>
                  </a:extLst>
                </a:gridCol>
                <a:gridCol w="1656000">
                  <a:extLst>
                    <a:ext uri="{9D8B030D-6E8A-4147-A177-3AD203B41FA5}">
                      <a16:colId xmlns:a16="http://schemas.microsoft.com/office/drawing/2014/main" val="885638921"/>
                    </a:ext>
                  </a:extLst>
                </a:gridCol>
                <a:gridCol w="1440000">
                  <a:extLst>
                    <a:ext uri="{9D8B030D-6E8A-4147-A177-3AD203B41FA5}">
                      <a16:colId xmlns:a16="http://schemas.microsoft.com/office/drawing/2014/main" val="2868609020"/>
                    </a:ext>
                  </a:extLst>
                </a:gridCol>
                <a:gridCol w="1548000">
                  <a:extLst>
                    <a:ext uri="{9D8B030D-6E8A-4147-A177-3AD203B41FA5}">
                      <a16:colId xmlns:a16="http://schemas.microsoft.com/office/drawing/2014/main" val="1393318109"/>
                    </a:ext>
                  </a:extLst>
                </a:gridCol>
                <a:gridCol w="1329703">
                  <a:extLst>
                    <a:ext uri="{9D8B030D-6E8A-4147-A177-3AD203B41FA5}">
                      <a16:colId xmlns:a16="http://schemas.microsoft.com/office/drawing/2014/main" val="2346348725"/>
                    </a:ext>
                  </a:extLst>
                </a:gridCol>
              </a:tblGrid>
              <a:tr h="493342">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29</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EB80A"/>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「おおさかプラスチックごみゼロ宣言」推進事業</a:t>
                      </a:r>
                      <a:endParaRPr kumimoji="1" lang="ja-JP" altLang="en-US" sz="11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kern="1200" dirty="0">
                          <a:solidFill>
                            <a:schemeClr val="lt1"/>
                          </a:solidFill>
                          <a:latin typeface="Meiryo UI" panose="020B0604030504040204" pitchFamily="50" charset="-128"/>
                          <a:ea typeface="Meiryo UI" panose="020B0604030504040204" pitchFamily="50" charset="-128"/>
                          <a:cs typeface="+mn-cs"/>
                        </a:rPr>
                        <a:t>【</a:t>
                      </a: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おおさかプラスチック対策推進プラットフォームの運営</a:t>
                      </a:r>
                      <a:r>
                        <a:rPr kumimoji="1" lang="en-US" altLang="ja-JP" sz="1050" b="0" kern="1200" dirty="0">
                          <a:solidFill>
                            <a:schemeClr val="lt1"/>
                          </a:solidFill>
                          <a:latin typeface="Meiryo UI" panose="020B0604030504040204" pitchFamily="50" charset="-128"/>
                          <a:ea typeface="Meiryo UI" panose="020B0604030504040204" pitchFamily="50" charset="-128"/>
                          <a:cs typeface="+mn-cs"/>
                        </a:rPr>
                        <a:t>】</a:t>
                      </a: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海洋プラスチックごみ問題の解決に向け、有識者、事業者団体、</a:t>
                      </a:r>
                      <a:r>
                        <a:rPr kumimoji="1" lang="en-US" altLang="ja-JP" sz="1050" b="0" kern="1200" dirty="0">
                          <a:solidFill>
                            <a:schemeClr val="bg1"/>
                          </a:solidFill>
                          <a:latin typeface="Meiryo UI" panose="020B0604030504040204" pitchFamily="50" charset="-128"/>
                          <a:ea typeface="Meiryo UI" panose="020B0604030504040204" pitchFamily="50" charset="-128"/>
                          <a:cs typeface="+mn-cs"/>
                        </a:rPr>
                        <a:t>NPO</a:t>
                      </a:r>
                      <a:r>
                        <a:rPr kumimoji="1" lang="ja-JP" altLang="en-US" sz="1050" b="0" kern="1200" dirty="0">
                          <a:solidFill>
                            <a:schemeClr val="bg1"/>
                          </a:solidFill>
                          <a:latin typeface="Meiryo UI" panose="020B0604030504040204" pitchFamily="50" charset="-128"/>
                          <a:ea typeface="Meiryo UI" panose="020B0604030504040204" pitchFamily="50" charset="-128"/>
                          <a:cs typeface="+mn-cs"/>
                        </a:rPr>
                        <a:t>、市町村など幅広い関係者によるプラットフォームとその分科会において、テーマごとに具体的な対策の検討、実証事業の実施、効果検証等を行うとともに、効果的な取組みを広く共有・発信する。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kern="1200" dirty="0">
                          <a:solidFill>
                            <a:schemeClr val="bg1"/>
                          </a:solidFill>
                          <a:latin typeface="Meiryo UI" panose="020B0604030504040204" pitchFamily="50" charset="-128"/>
                          <a:ea typeface="Meiryo UI" panose="020B0604030504040204" pitchFamily="50" charset="-128"/>
                          <a:cs typeface="+mn-cs"/>
                        </a:rPr>
                        <a:t>【</a:t>
                      </a:r>
                      <a:r>
                        <a:rPr kumimoji="1" lang="ja-JP" altLang="en-US" sz="1050" b="0" kern="1200" dirty="0">
                          <a:solidFill>
                            <a:schemeClr val="bg1"/>
                          </a:solidFill>
                          <a:latin typeface="Meiryo UI" panose="020B0604030504040204" pitchFamily="50" charset="-128"/>
                          <a:ea typeface="Meiryo UI" panose="020B0604030504040204" pitchFamily="50" charset="-128"/>
                          <a:cs typeface="+mn-cs"/>
                        </a:rPr>
                        <a:t>マイボトルの普及拡大・啓発</a:t>
                      </a:r>
                      <a:r>
                        <a:rPr kumimoji="1" lang="en-US" altLang="ja-JP" sz="1050" b="0" kern="1200" dirty="0">
                          <a:solidFill>
                            <a:schemeClr val="bg1"/>
                          </a:solidFill>
                          <a:latin typeface="Meiryo UI" panose="020B0604030504040204" pitchFamily="50" charset="-128"/>
                          <a:ea typeface="Meiryo UI" panose="020B0604030504040204" pitchFamily="50" charset="-128"/>
                          <a:cs typeface="+mn-cs"/>
                        </a:rPr>
                        <a:t>】</a:t>
                      </a:r>
                      <a:r>
                        <a:rPr kumimoji="1" lang="ja-JP" altLang="en-US" sz="1050" b="0" kern="1200" dirty="0">
                          <a:solidFill>
                            <a:schemeClr val="bg1"/>
                          </a:solidFill>
                          <a:latin typeface="Meiryo UI" panose="020B0604030504040204" pitchFamily="50" charset="-128"/>
                          <a:ea typeface="Meiryo UI" panose="020B0604030504040204" pitchFamily="50" charset="-128"/>
                          <a:cs typeface="+mn-cs"/>
                        </a:rPr>
                        <a:t>府、事業者、</a:t>
                      </a:r>
                      <a:r>
                        <a:rPr kumimoji="1" lang="en-US" altLang="ja-JP" sz="1050" b="0" kern="1200" dirty="0">
                          <a:solidFill>
                            <a:schemeClr val="bg1"/>
                          </a:solidFill>
                          <a:latin typeface="Meiryo UI" panose="020B0604030504040204" pitchFamily="50" charset="-128"/>
                          <a:ea typeface="Meiryo UI" panose="020B0604030504040204" pitchFamily="50" charset="-128"/>
                          <a:cs typeface="+mn-cs"/>
                        </a:rPr>
                        <a:t>NPO</a:t>
                      </a:r>
                      <a:r>
                        <a:rPr kumimoji="1" lang="ja-JP" altLang="en-US" sz="1050" b="0" kern="1200" dirty="0">
                          <a:solidFill>
                            <a:schemeClr val="bg1"/>
                          </a:solidFill>
                          <a:latin typeface="Meiryo UI" panose="020B0604030504040204" pitchFamily="50" charset="-128"/>
                          <a:ea typeface="Meiryo UI" panose="020B0604030504040204" pitchFamily="50" charset="-128"/>
                          <a:cs typeface="+mn-cs"/>
                        </a:rPr>
                        <a:t>、市町村等で構成する「おおさかマイボトルパートナーズ」の会議を開催し、マイボトルの利用啓発、マイボトルスポットの普及、効果的な情報発信について意見交換を行う。また、各主体が連携した取組を行う等、マイボトル利用をはじめとするプラスチックごみ削減の機運を醸成する。</a:t>
                      </a:r>
                    </a:p>
                  </a:txBody>
                  <a:tcPr marL="74295" marR="74295" marT="37148" marB="37148"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kern="1200" dirty="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1950922311"/>
                  </a:ext>
                </a:extLst>
              </a:tr>
              <a:tr h="252000">
                <a:tc vMerge="1">
                  <a:txBody>
                    <a:bodyPr/>
                    <a:lstStyle/>
                    <a:p>
                      <a:endParaRPr kumimoji="1" lang="ja-JP" altLang="en-US"/>
                    </a:p>
                  </a:txBody>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ja-JP" altLang="en-US" sz="1050" dirty="0"/>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extLst>
                  <a:ext uri="{0D108BD9-81ED-4DB2-BD59-A6C34878D82A}">
                    <a16:rowId xmlns:a16="http://schemas.microsoft.com/office/drawing/2014/main" val="3704312501"/>
                  </a:ext>
                </a:extLst>
              </a:tr>
              <a:tr h="39433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ysClr val="windowText" lastClr="000000"/>
                          </a:solidFill>
                          <a:latin typeface="Meiryo UI" panose="020B0604030504040204" pitchFamily="50" charset="-128"/>
                          <a:ea typeface="Meiryo UI" panose="020B0604030504040204" pitchFamily="50" charset="-128"/>
                        </a:rPr>
                        <a:t>R5</a:t>
                      </a:r>
                      <a:r>
                        <a:rPr kumimoji="1" lang="ja-JP" altLang="en-US" sz="105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2983526928"/>
                  </a:ext>
                </a:extLst>
              </a:tr>
              <a:tr h="394336">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r>
                        <a:rPr kumimoji="1" lang="ja-JP" altLang="en-US" sz="1050" dirty="0">
                          <a:latin typeface="Meiryo UI" panose="020B0604030504040204" pitchFamily="50" charset="-128"/>
                          <a:ea typeface="Meiryo UI" panose="020B0604030504040204" pitchFamily="50" charset="-128"/>
                        </a:rPr>
                        <a:t>モデル事業等の件数（累計）</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7</a:t>
                      </a:r>
                      <a:r>
                        <a:rPr kumimoji="1" lang="ja-JP" altLang="en-US" sz="1050" dirty="0">
                          <a:solidFill>
                            <a:srgbClr val="FF0000"/>
                          </a:solidFill>
                          <a:latin typeface="Meiryo UI" panose="020B0604030504040204" pitchFamily="50" charset="-128"/>
                          <a:ea typeface="Meiryo UI" panose="020B0604030504040204" pitchFamily="50" charset="-128"/>
                        </a:rPr>
                        <a:t>件（累計）</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4,887</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5</a:t>
                      </a:r>
                      <a:r>
                        <a:rPr kumimoji="1" lang="ja-JP" altLang="en-US" sz="1050" dirty="0">
                          <a:solidFill>
                            <a:schemeClr val="tx1"/>
                          </a:solidFill>
                          <a:latin typeface="Meiryo UI" panose="020B0604030504040204" pitchFamily="50" charset="-128"/>
                          <a:ea typeface="Meiryo UI" panose="020B0604030504040204" pitchFamily="50" charset="-128"/>
                        </a:rPr>
                        <a:t>件（累計）</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6</a:t>
                      </a:r>
                      <a:r>
                        <a:rPr kumimoji="1" lang="ja-JP" altLang="en-US" sz="1050" dirty="0">
                          <a:solidFill>
                            <a:schemeClr val="tx1"/>
                          </a:solidFill>
                          <a:latin typeface="Meiryo UI" panose="020B0604030504040204" pitchFamily="50" charset="-128"/>
                          <a:ea typeface="Meiryo UI" panose="020B0604030504040204" pitchFamily="50" charset="-128"/>
                        </a:rPr>
                        <a:t>件（累計））</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4,887</a:t>
                      </a: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676951029"/>
                  </a:ext>
                </a:extLst>
              </a:tr>
            </a:tbl>
          </a:graphicData>
        </a:graphic>
      </p:graphicFrame>
      <p:graphicFrame>
        <p:nvGraphicFramePr>
          <p:cNvPr id="10" name="表 9">
            <a:extLst>
              <a:ext uri="{FF2B5EF4-FFF2-40B4-BE49-F238E27FC236}">
                <a16:creationId xmlns:a16="http://schemas.microsoft.com/office/drawing/2014/main" id="{4E447450-1EC2-4A11-8A76-790B67DE4CDB}"/>
              </a:ext>
            </a:extLst>
          </p:cNvPr>
          <p:cNvGraphicFramePr>
            <a:graphicFrameLocks noGrp="1"/>
          </p:cNvGraphicFramePr>
          <p:nvPr>
            <p:extLst>
              <p:ext uri="{D42A27DB-BD31-4B8C-83A1-F6EECF244321}">
                <p14:modId xmlns:p14="http://schemas.microsoft.com/office/powerpoint/2010/main" val="1199190543"/>
              </p:ext>
            </p:extLst>
          </p:nvPr>
        </p:nvGraphicFramePr>
        <p:xfrm>
          <a:off x="95732" y="2738980"/>
          <a:ext cx="9691127" cy="2587488"/>
        </p:xfrm>
        <a:graphic>
          <a:graphicData uri="http://schemas.openxmlformats.org/drawingml/2006/table">
            <a:tbl>
              <a:tblPr firstRow="1" bandRow="1">
                <a:tableStyleId>{F5AB1C69-6EDB-4FF4-983F-18BD219EF322}</a:tableStyleId>
              </a:tblPr>
              <a:tblGrid>
                <a:gridCol w="396000">
                  <a:extLst>
                    <a:ext uri="{9D8B030D-6E8A-4147-A177-3AD203B41FA5}">
                      <a16:colId xmlns:a16="http://schemas.microsoft.com/office/drawing/2014/main" val="830047628"/>
                    </a:ext>
                  </a:extLst>
                </a:gridCol>
                <a:gridCol w="396000">
                  <a:extLst>
                    <a:ext uri="{9D8B030D-6E8A-4147-A177-3AD203B41FA5}">
                      <a16:colId xmlns:a16="http://schemas.microsoft.com/office/drawing/2014/main" val="1297933951"/>
                    </a:ext>
                  </a:extLst>
                </a:gridCol>
                <a:gridCol w="2916000">
                  <a:extLst>
                    <a:ext uri="{9D8B030D-6E8A-4147-A177-3AD203B41FA5}">
                      <a16:colId xmlns:a16="http://schemas.microsoft.com/office/drawing/2014/main" val="2311702406"/>
                    </a:ext>
                  </a:extLst>
                </a:gridCol>
                <a:gridCol w="1656000">
                  <a:extLst>
                    <a:ext uri="{9D8B030D-6E8A-4147-A177-3AD203B41FA5}">
                      <a16:colId xmlns:a16="http://schemas.microsoft.com/office/drawing/2014/main" val="3106629385"/>
                    </a:ext>
                  </a:extLst>
                </a:gridCol>
                <a:gridCol w="1440000">
                  <a:extLst>
                    <a:ext uri="{9D8B030D-6E8A-4147-A177-3AD203B41FA5}">
                      <a16:colId xmlns:a16="http://schemas.microsoft.com/office/drawing/2014/main" val="4150972875"/>
                    </a:ext>
                  </a:extLst>
                </a:gridCol>
                <a:gridCol w="1548000">
                  <a:extLst>
                    <a:ext uri="{9D8B030D-6E8A-4147-A177-3AD203B41FA5}">
                      <a16:colId xmlns:a16="http://schemas.microsoft.com/office/drawing/2014/main" val="130381935"/>
                    </a:ext>
                  </a:extLst>
                </a:gridCol>
                <a:gridCol w="1339127">
                  <a:extLst>
                    <a:ext uri="{9D8B030D-6E8A-4147-A177-3AD203B41FA5}">
                      <a16:colId xmlns:a16="http://schemas.microsoft.com/office/drawing/2014/main" val="2037275906"/>
                    </a:ext>
                  </a:extLst>
                </a:gridCol>
              </a:tblGrid>
              <a:tr h="862438">
                <a:tc rowSpan="4">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30</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FEB80A"/>
                    </a:solidFill>
                  </a:tcPr>
                </a:tc>
                <a:tc gridSpan="6">
                  <a:txBody>
                    <a:bodyPr/>
                    <a:lstStyle/>
                    <a:p>
                      <a:pPr algn="l"/>
                      <a:r>
                        <a:rPr kumimoji="1" lang="ja-JP" altLang="en-US" sz="1200" b="1" u="sng" dirty="0">
                          <a:latin typeface="Meiryo UI" panose="020B0604030504040204" pitchFamily="50" charset="-128"/>
                          <a:ea typeface="Meiryo UI" panose="020B0604030504040204" pitchFamily="50" charset="-128"/>
                        </a:rPr>
                        <a:t>温室効果ガス排出量の削減</a:t>
                      </a:r>
                      <a:r>
                        <a:rPr kumimoji="1" lang="ja-JP" altLang="en-US" sz="1200" b="1" u="none" dirty="0">
                          <a:latin typeface="Meiryo UI" panose="020B0604030504040204" pitchFamily="50" charset="-128"/>
                          <a:ea typeface="Meiryo UI" panose="020B0604030504040204" pitchFamily="50" charset="-128"/>
                        </a:rPr>
                        <a:t>　</a:t>
                      </a:r>
                      <a:r>
                        <a:rPr kumimoji="1" lang="en-US" altLang="ja-JP" sz="1200" b="1" u="none" dirty="0">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endParaRPr kumimoji="1" lang="ja-JP" altLang="en-US" sz="1200" b="1" u="none"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大阪府気候変動対策の推進に関する条例」に基づき、事業者等による省エネ・再エネ・電動車の普及などの取組を推進するとともに、あらゆる主体の意識改革・行動喚起のための取組の実施等により、温室効果ガス排出量の削減を推進する。</a:t>
                      </a:r>
                      <a:r>
                        <a:rPr kumimoji="1" lang="en-US" altLang="ja-JP" sz="1050" b="0" u="none" dirty="0">
                          <a:latin typeface="Meiryo UI" panose="020B0604030504040204" pitchFamily="50" charset="-128"/>
                          <a:ea typeface="Meiryo UI" panose="020B0604030504040204" pitchFamily="50" charset="-128"/>
                        </a:rPr>
                        <a:t>R6</a:t>
                      </a:r>
                      <a:r>
                        <a:rPr kumimoji="1" lang="ja-JP" altLang="en-US" sz="1050" b="0" u="none" dirty="0">
                          <a:latin typeface="Meiryo UI" panose="020B0604030504040204" pitchFamily="50" charset="-128"/>
                          <a:ea typeface="Meiryo UI" panose="020B0604030504040204" pitchFamily="50" charset="-128"/>
                        </a:rPr>
                        <a:t>年度は、エネルギー多量使用事業者の目標削減量を</a:t>
                      </a:r>
                      <a:r>
                        <a:rPr kumimoji="1" lang="en-US" altLang="ja-JP" sz="1050" b="0" u="none" dirty="0">
                          <a:latin typeface="Meiryo UI" panose="020B0604030504040204" pitchFamily="50" charset="-128"/>
                          <a:ea typeface="Meiryo UI" panose="020B0604030504040204" pitchFamily="50" charset="-128"/>
                        </a:rPr>
                        <a:t>1.5</a:t>
                      </a:r>
                      <a:r>
                        <a:rPr kumimoji="1" lang="ja-JP" altLang="en-US" sz="1050" b="0" u="none" dirty="0">
                          <a:latin typeface="Meiryo UI" panose="020B0604030504040204" pitchFamily="50" charset="-128"/>
                          <a:ea typeface="Meiryo UI" panose="020B0604030504040204" pitchFamily="50" charset="-128"/>
                        </a:rPr>
                        <a:t>倍とするなど、対策を強化した改正条例に基づき、エネルギー多量使用事業者の脱炭素化の取組を促進するとともに、商工会議所や地域の金融機関等と連携して中小事業者へ働きかけを行い、脱炭素経営宣言を行った事業者には登録証を発行するほか、補助金案内など各種支援を実施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510601419"/>
                  </a:ext>
                </a:extLst>
              </a:tr>
              <a:tr h="231460">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extLst>
                  <a:ext uri="{0D108BD9-81ED-4DB2-BD59-A6C34878D82A}">
                    <a16:rowId xmlns:a16="http://schemas.microsoft.com/office/drawing/2014/main" val="1797969561"/>
                  </a:ext>
                </a:extLst>
              </a:tr>
              <a:tr h="6120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R5</a:t>
                      </a:r>
                      <a:r>
                        <a:rPr kumimoji="1" lang="ja-JP" altLang="en-US" sz="1050" b="0" dirty="0">
                          <a:solidFill>
                            <a:schemeClr val="tx1"/>
                          </a:solidFill>
                          <a:latin typeface="Meiryo UI" panose="020B0604030504040204" pitchFamily="50" charset="-128"/>
                          <a:ea typeface="Meiryo UI" panose="020B0604030504040204" pitchFamily="50" charset="-128"/>
                        </a:rPr>
                        <a:t>年度実績見込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3097543770"/>
                  </a:ext>
                </a:extLst>
              </a:tr>
              <a:tr h="360000">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endParaRPr kumimoji="1" lang="en-US" altLang="ja-JP" sz="1000" dirty="0">
                        <a:latin typeface="Meiryo UI" panose="020B0604030504040204" pitchFamily="50" charset="-128"/>
                        <a:ea typeface="Meiryo UI" panose="020B0604030504040204" pitchFamily="50" charset="-128"/>
                      </a:endParaRPr>
                    </a:p>
                    <a:p>
                      <a:endParaRPr kumimoji="1" lang="en-US" altLang="ja-JP" sz="1050" dirty="0">
                        <a:latin typeface="Meiryo UI" panose="020B0604030504040204" pitchFamily="50" charset="-128"/>
                        <a:ea typeface="Meiryo UI" panose="020B0604030504040204" pitchFamily="50" charset="-128"/>
                      </a:endParaRPr>
                    </a:p>
                    <a:p>
                      <a:r>
                        <a:rPr kumimoji="1" lang="ja-JP" altLang="en-US" sz="1000" dirty="0">
                          <a:latin typeface="Meiryo UI" panose="020B0604030504040204" pitchFamily="50" charset="-128"/>
                          <a:ea typeface="Meiryo UI" panose="020B0604030504040204" pitchFamily="50" charset="-128"/>
                        </a:rPr>
                        <a:t>温室効果ガス排出量の</a:t>
                      </a:r>
                      <a:r>
                        <a:rPr kumimoji="1" lang="en-US" altLang="ja-JP" sz="1000" dirty="0">
                          <a:latin typeface="Meiryo UI" panose="020B0604030504040204" pitchFamily="50" charset="-128"/>
                          <a:ea typeface="Meiryo UI" panose="020B0604030504040204" pitchFamily="50" charset="-128"/>
                        </a:rPr>
                        <a:t>2013</a:t>
                      </a:r>
                      <a:r>
                        <a:rPr kumimoji="1" lang="ja-JP" altLang="en-US" sz="1000" dirty="0">
                          <a:latin typeface="Meiryo UI" panose="020B0604030504040204" pitchFamily="50" charset="-128"/>
                          <a:ea typeface="Meiryo UI" panose="020B0604030504040204" pitchFamily="50" charset="-128"/>
                        </a:rPr>
                        <a:t>年度比削減率</a:t>
                      </a:r>
                      <a:endParaRPr kumimoji="1" lang="en-US" altLang="ja-JP" sz="1000" dirty="0">
                        <a:latin typeface="Meiryo UI" panose="020B0604030504040204" pitchFamily="50" charset="-128"/>
                        <a:ea typeface="Meiryo UI" panose="020B0604030504040204" pitchFamily="50" charset="-128"/>
                      </a:endParaRPr>
                    </a:p>
                    <a:p>
                      <a:endParaRPr kumimoji="1" lang="en-US" altLang="ja-JP" sz="1000" dirty="0">
                        <a:latin typeface="Meiryo UI" panose="020B0604030504040204" pitchFamily="50" charset="-128"/>
                        <a:ea typeface="Meiryo UI" panose="020B0604030504040204" pitchFamily="50" charset="-128"/>
                      </a:endParaRPr>
                    </a:p>
                    <a:p>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00" dirty="0">
                          <a:solidFill>
                            <a:srgbClr val="FF0000"/>
                          </a:solidFill>
                          <a:latin typeface="Meiryo UI" panose="020B0604030504040204" pitchFamily="50" charset="-128"/>
                          <a:ea typeface="Meiryo UI" panose="020B0604030504040204" pitchFamily="50" charset="-128"/>
                        </a:rPr>
                        <a:t>40</a:t>
                      </a:r>
                      <a:r>
                        <a:rPr kumimoji="1" lang="ja-JP" altLang="en-US" sz="1000" dirty="0">
                          <a:solidFill>
                            <a:srgbClr val="FF0000"/>
                          </a:solidFill>
                          <a:latin typeface="Meiryo UI" panose="020B0604030504040204" pitchFamily="50" charset="-128"/>
                          <a:ea typeface="Meiryo UI" panose="020B0604030504040204" pitchFamily="50" charset="-128"/>
                        </a:rPr>
                        <a:t>％削減</a:t>
                      </a:r>
                      <a:endParaRPr kumimoji="1" lang="en-US" altLang="ja-JP" sz="1000" dirty="0">
                        <a:solidFill>
                          <a:srgbClr val="FF0000"/>
                        </a:solidFill>
                        <a:latin typeface="Meiryo UI" panose="020B0604030504040204" pitchFamily="50" charset="-128"/>
                        <a:ea typeface="Meiryo UI" panose="020B0604030504040204" pitchFamily="50" charset="-128"/>
                      </a:endParaRPr>
                    </a:p>
                    <a:p>
                      <a:pPr algn="ctr"/>
                      <a:r>
                        <a:rPr kumimoji="1" lang="ja-JP" altLang="en-US" sz="1000" dirty="0">
                          <a:solidFill>
                            <a:srgbClr val="FF0000"/>
                          </a:solidFill>
                          <a:latin typeface="Meiryo UI" panose="020B0604030504040204" pitchFamily="50" charset="-128"/>
                          <a:ea typeface="Meiryo UI" panose="020B0604030504040204" pitchFamily="50" charset="-128"/>
                        </a:rPr>
                        <a:t>（</a:t>
                      </a:r>
                      <a:r>
                        <a:rPr kumimoji="1" lang="en-US" altLang="ja-JP" sz="1000" dirty="0">
                          <a:solidFill>
                            <a:srgbClr val="FF0000"/>
                          </a:solidFill>
                          <a:latin typeface="Meiryo UI" panose="020B0604030504040204" pitchFamily="50" charset="-128"/>
                          <a:ea typeface="Meiryo UI" panose="020B0604030504040204" pitchFamily="50" charset="-128"/>
                        </a:rPr>
                        <a:t>※2030</a:t>
                      </a:r>
                      <a:r>
                        <a:rPr kumimoji="1" lang="ja-JP" altLang="en-US" sz="1000" dirty="0">
                          <a:solidFill>
                            <a:srgbClr val="FF0000"/>
                          </a:solidFill>
                          <a:latin typeface="Meiryo UI" panose="020B0604030504040204" pitchFamily="50" charset="-128"/>
                          <a:ea typeface="Meiryo UI" panose="020B0604030504040204" pitchFamily="50" charset="-128"/>
                        </a:rPr>
                        <a:t>年度）</a:t>
                      </a:r>
                      <a:endParaRPr kumimoji="1" lang="en-US" altLang="ja-JP" sz="100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00" dirty="0">
                          <a:solidFill>
                            <a:srgbClr val="FF0000"/>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24.3%</a:t>
                      </a:r>
                      <a:r>
                        <a:rPr kumimoji="1" lang="ja-JP" altLang="en-US" sz="1000" dirty="0">
                          <a:solidFill>
                            <a:schemeClr val="tx1"/>
                          </a:solidFill>
                          <a:latin typeface="Meiryo UI" panose="020B0604030504040204" pitchFamily="50" charset="-128"/>
                          <a:ea typeface="Meiryo UI" panose="020B0604030504040204" pitchFamily="50" charset="-128"/>
                        </a:rPr>
                        <a:t>削減</a:t>
                      </a:r>
                      <a:r>
                        <a:rPr kumimoji="1" lang="en-US" altLang="ja-JP" sz="1000" dirty="0">
                          <a:solidFill>
                            <a:schemeClr val="tx1"/>
                          </a:solidFill>
                          <a:latin typeface="Meiryo UI" panose="020B0604030504040204" pitchFamily="50" charset="-128"/>
                          <a:ea typeface="Meiryo UI" panose="020B0604030504040204" pitchFamily="50" charset="-128"/>
                        </a:rPr>
                        <a:t>※2021</a:t>
                      </a:r>
                      <a:r>
                        <a:rPr kumimoji="1" lang="ja-JP" altLang="en-US" sz="1000" dirty="0">
                          <a:solidFill>
                            <a:schemeClr val="tx1"/>
                          </a:solidFill>
                          <a:latin typeface="Meiryo UI" panose="020B0604030504040204" pitchFamily="50" charset="-128"/>
                          <a:ea typeface="Meiryo UI" panose="020B0604030504040204" pitchFamily="50" charset="-128"/>
                        </a:rPr>
                        <a:t>年度</a:t>
                      </a:r>
                      <a:endParaRPr kumimoji="1" lang="en-US" altLang="ja-JP" sz="1000" dirty="0">
                        <a:solidFill>
                          <a:schemeClr val="tx1"/>
                        </a:solidFill>
                        <a:latin typeface="Meiryo UI" panose="020B0604030504040204" pitchFamily="50" charset="-128"/>
                        <a:ea typeface="Meiryo UI" panose="020B0604030504040204" pitchFamily="50" charset="-128"/>
                      </a:endParaRPr>
                    </a:p>
                    <a:p>
                      <a:pPr algn="ctr"/>
                      <a:r>
                        <a:rPr kumimoji="1" lang="ja-JP" altLang="en-US" sz="900" dirty="0">
                          <a:solidFill>
                            <a:schemeClr val="tx1"/>
                          </a:solidFill>
                          <a:latin typeface="Meiryo UI" panose="020B0604030504040204" pitchFamily="50" charset="-128"/>
                          <a:ea typeface="Meiryo UI" panose="020B0604030504040204" pitchFamily="50" charset="-128"/>
                        </a:rPr>
                        <a:t>（</a:t>
                      </a:r>
                      <a:r>
                        <a:rPr kumimoji="1" lang="en-US" altLang="ja-JP" sz="900" dirty="0">
                          <a:solidFill>
                            <a:schemeClr val="tx1"/>
                          </a:solidFill>
                          <a:latin typeface="Meiryo UI" panose="020B0604030504040204" pitchFamily="50" charset="-128"/>
                          <a:ea typeface="Meiryo UI" panose="020B0604030504040204" pitchFamily="50" charset="-128"/>
                        </a:rPr>
                        <a:t>40%</a:t>
                      </a:r>
                      <a:r>
                        <a:rPr kumimoji="1" lang="ja-JP" altLang="en-US" sz="900" dirty="0">
                          <a:solidFill>
                            <a:schemeClr val="tx1"/>
                          </a:solidFill>
                          <a:latin typeface="Meiryo UI" panose="020B0604030504040204" pitchFamily="50" charset="-128"/>
                          <a:ea typeface="Meiryo UI" panose="020B0604030504040204" pitchFamily="50" charset="-128"/>
                        </a:rPr>
                        <a:t>削減</a:t>
                      </a:r>
                      <a:r>
                        <a:rPr kumimoji="1" lang="en-US" altLang="ja-JP" sz="900" dirty="0">
                          <a:solidFill>
                            <a:schemeClr val="tx1"/>
                          </a:solidFill>
                          <a:latin typeface="Meiryo UI" panose="020B0604030504040204" pitchFamily="50" charset="-128"/>
                          <a:ea typeface="Meiryo UI" panose="020B0604030504040204" pitchFamily="50" charset="-128"/>
                        </a:rPr>
                        <a:t>※2030</a:t>
                      </a:r>
                      <a:r>
                        <a:rPr kumimoji="1" lang="ja-JP" altLang="en-US" sz="900" dirty="0">
                          <a:solidFill>
                            <a:schemeClr val="tx1"/>
                          </a:solidFill>
                          <a:latin typeface="Meiryo UI" panose="020B0604030504040204" pitchFamily="50" charset="-128"/>
                          <a:ea typeface="Meiryo UI" panose="020B0604030504040204" pitchFamily="50" charset="-128"/>
                        </a:rPr>
                        <a:t>年度）</a:t>
                      </a:r>
                      <a:endParaRPr kumimoji="1" lang="en-US" altLang="ja-JP" sz="9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979966792"/>
                  </a:ext>
                </a:extLst>
              </a:tr>
            </a:tbl>
          </a:graphicData>
        </a:graphic>
      </p:graphicFrame>
    </p:spTree>
    <p:extLst>
      <p:ext uri="{BB962C8B-B14F-4D97-AF65-F5344CB8AC3E}">
        <p14:creationId xmlns:p14="http://schemas.microsoft.com/office/powerpoint/2010/main" val="22907332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7059"/>
            <a:ext cx="9906000" cy="486216"/>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基本目標④安全・安心な地域をつくる</a:t>
            </a:r>
          </a:p>
        </p:txBody>
      </p:sp>
      <p:sp>
        <p:nvSpPr>
          <p:cNvPr id="6" name="テキスト ボックス 5"/>
          <p:cNvSpPr txBox="1"/>
          <p:nvPr/>
        </p:nvSpPr>
        <p:spPr>
          <a:xfrm>
            <a:off x="0" y="493275"/>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基本的方向（３）環境にやさしい都市の実現</a:t>
            </a:r>
          </a:p>
        </p:txBody>
      </p:sp>
      <p:sp>
        <p:nvSpPr>
          <p:cNvPr id="11" name="スライド番号プレースホルダー 1">
            <a:extLst>
              <a:ext uri="{FF2B5EF4-FFF2-40B4-BE49-F238E27FC236}">
                <a16:creationId xmlns:a16="http://schemas.microsoft.com/office/drawing/2014/main" id="{2D061041-829C-4E7E-93A6-6EA32EC4B81D}"/>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18</a:t>
            </a:fld>
            <a:endParaRPr kumimoji="1" lang="ja-JP" altLang="en-US" dirty="0"/>
          </a:p>
        </p:txBody>
      </p:sp>
      <p:graphicFrame>
        <p:nvGraphicFramePr>
          <p:cNvPr id="9" name="表 8">
            <a:extLst>
              <a:ext uri="{FF2B5EF4-FFF2-40B4-BE49-F238E27FC236}">
                <a16:creationId xmlns:a16="http://schemas.microsoft.com/office/drawing/2014/main" id="{86AA521C-9E2D-4055-8FDF-3CBBEEF72FCF}"/>
              </a:ext>
            </a:extLst>
          </p:cNvPr>
          <p:cNvGraphicFramePr>
            <a:graphicFrameLocks noGrp="1"/>
          </p:cNvGraphicFramePr>
          <p:nvPr>
            <p:extLst>
              <p:ext uri="{D42A27DB-BD31-4B8C-83A1-F6EECF244321}">
                <p14:modId xmlns:p14="http://schemas.microsoft.com/office/powerpoint/2010/main" val="883467892"/>
              </p:ext>
            </p:extLst>
          </p:nvPr>
        </p:nvGraphicFramePr>
        <p:xfrm>
          <a:off x="98665" y="801052"/>
          <a:ext cx="9648000" cy="4398235"/>
        </p:xfrm>
        <a:graphic>
          <a:graphicData uri="http://schemas.openxmlformats.org/drawingml/2006/table">
            <a:tbl>
              <a:tblPr firstRow="1" bandRow="1">
                <a:tableStyleId>{F5AB1C69-6EDB-4FF4-983F-18BD219EF322}</a:tableStyleId>
              </a:tblPr>
              <a:tblGrid>
                <a:gridCol w="396000">
                  <a:extLst>
                    <a:ext uri="{9D8B030D-6E8A-4147-A177-3AD203B41FA5}">
                      <a16:colId xmlns:a16="http://schemas.microsoft.com/office/drawing/2014/main" val="830047628"/>
                    </a:ext>
                  </a:extLst>
                </a:gridCol>
                <a:gridCol w="396000">
                  <a:extLst>
                    <a:ext uri="{9D8B030D-6E8A-4147-A177-3AD203B41FA5}">
                      <a16:colId xmlns:a16="http://schemas.microsoft.com/office/drawing/2014/main" val="1297933951"/>
                    </a:ext>
                  </a:extLst>
                </a:gridCol>
                <a:gridCol w="2628000">
                  <a:extLst>
                    <a:ext uri="{9D8B030D-6E8A-4147-A177-3AD203B41FA5}">
                      <a16:colId xmlns:a16="http://schemas.microsoft.com/office/drawing/2014/main" val="2311702406"/>
                    </a:ext>
                  </a:extLst>
                </a:gridCol>
                <a:gridCol w="1728000">
                  <a:extLst>
                    <a:ext uri="{9D8B030D-6E8A-4147-A177-3AD203B41FA5}">
                      <a16:colId xmlns:a16="http://schemas.microsoft.com/office/drawing/2014/main" val="885638921"/>
                    </a:ext>
                  </a:extLst>
                </a:gridCol>
                <a:gridCol w="1620000">
                  <a:extLst>
                    <a:ext uri="{9D8B030D-6E8A-4147-A177-3AD203B41FA5}">
                      <a16:colId xmlns:a16="http://schemas.microsoft.com/office/drawing/2014/main" val="2868609020"/>
                    </a:ext>
                  </a:extLst>
                </a:gridCol>
                <a:gridCol w="1440000">
                  <a:extLst>
                    <a:ext uri="{9D8B030D-6E8A-4147-A177-3AD203B41FA5}">
                      <a16:colId xmlns:a16="http://schemas.microsoft.com/office/drawing/2014/main" val="1393318109"/>
                    </a:ext>
                  </a:extLst>
                </a:gridCol>
                <a:gridCol w="1440000">
                  <a:extLst>
                    <a:ext uri="{9D8B030D-6E8A-4147-A177-3AD203B41FA5}">
                      <a16:colId xmlns:a16="http://schemas.microsoft.com/office/drawing/2014/main" val="2346348725"/>
                    </a:ext>
                  </a:extLst>
                </a:gridCol>
              </a:tblGrid>
              <a:tr h="488627">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31</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FEB80A"/>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カーボンニュートラル技術開発・実証事業</a:t>
                      </a:r>
                      <a:r>
                        <a:rPr kumimoji="1" lang="ja-JP" altLang="en-US"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　</a:t>
                      </a:r>
                      <a:r>
                        <a:rPr kumimoji="1" lang="en-US" altLang="ja-JP"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a:t>
                      </a:r>
                      <a:r>
                        <a:rPr kumimoji="1" lang="ja-JP" altLang="en-US"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企業版ふるさと納税活用事業</a:t>
                      </a:r>
                      <a:r>
                        <a:rPr kumimoji="1" lang="en-US" altLang="ja-JP"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a:t>
                      </a:r>
                      <a:endParaRPr kumimoji="1" lang="ja-JP" altLang="en-US" sz="11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kern="1200" dirty="0">
                          <a:solidFill>
                            <a:schemeClr val="lt1"/>
                          </a:solidFill>
                          <a:latin typeface="Meiryo UI" panose="020B0604030504040204" pitchFamily="50" charset="-128"/>
                          <a:ea typeface="Meiryo UI" panose="020B0604030504040204" pitchFamily="50" charset="-128"/>
                          <a:cs typeface="+mn-cs"/>
                        </a:rPr>
                        <a:t>2025</a:t>
                      </a: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年大阪・開催万博でのカーボンニュートラルに資する最先端技術の実証・実装をめざし、試作設計や開発・実証を行う事業者に対し、必要な経費の一部を補助する。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kern="1200" dirty="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52000">
                <a:tc vMerge="1">
                  <a:txBody>
                    <a:bodyPr/>
                    <a:lstStyle/>
                    <a:p>
                      <a:endParaRPr kumimoji="1" lang="ja-JP" altLang="en-US"/>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extLst>
                  <a:ext uri="{0D108BD9-81ED-4DB2-BD59-A6C34878D82A}">
                    <a16:rowId xmlns:a16="http://schemas.microsoft.com/office/drawing/2014/main" val="1797969561"/>
                  </a:ext>
                </a:extLst>
              </a:tr>
              <a:tr h="39433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ysClr val="windowText" lastClr="000000"/>
                          </a:solidFill>
                          <a:latin typeface="Meiryo UI" panose="020B0604030504040204" pitchFamily="50" charset="-128"/>
                          <a:ea typeface="Meiryo UI" panose="020B0604030504040204" pitchFamily="50" charset="-128"/>
                        </a:rPr>
                        <a:t>R5</a:t>
                      </a:r>
                      <a:r>
                        <a:rPr kumimoji="1" lang="ja-JP" altLang="en-US" sz="105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361735562"/>
                  </a:ext>
                </a:extLst>
              </a:tr>
              <a:tr h="394336">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endParaRPr kumimoji="1" lang="en-US" altLang="zh-TW" sz="1050" dirty="0">
                        <a:latin typeface="Meiryo UI" panose="020B0604030504040204" pitchFamily="50" charset="-128"/>
                        <a:ea typeface="Meiryo UI" panose="020B0604030504040204" pitchFamily="50" charset="-128"/>
                      </a:endParaRPr>
                    </a:p>
                    <a:p>
                      <a:endParaRPr kumimoji="1" lang="en-US" altLang="zh-TW" sz="1050" dirty="0">
                        <a:latin typeface="Meiryo UI" panose="020B0604030504040204" pitchFamily="50" charset="-128"/>
                        <a:ea typeface="Meiryo UI" panose="020B0604030504040204" pitchFamily="50" charset="-128"/>
                      </a:endParaRPr>
                    </a:p>
                    <a:p>
                      <a:r>
                        <a:rPr kumimoji="1" lang="zh-TW" altLang="en-US" sz="1050" dirty="0">
                          <a:latin typeface="Meiryo UI" panose="020B0604030504040204" pitchFamily="50" charset="-128"/>
                          <a:ea typeface="Meiryo UI" panose="020B0604030504040204" pitchFamily="50" charset="-128"/>
                        </a:rPr>
                        <a:t>補助対象事業数</a:t>
                      </a:r>
                      <a:endParaRPr kumimoji="1" lang="en-US" altLang="zh-TW" sz="1050" dirty="0">
                        <a:latin typeface="Meiryo UI" panose="020B0604030504040204" pitchFamily="50" charset="-128"/>
                        <a:ea typeface="Meiryo UI" panose="020B0604030504040204" pitchFamily="50" charset="-128"/>
                      </a:endParaRPr>
                    </a:p>
                    <a:p>
                      <a:endParaRPr kumimoji="1" lang="en-US" altLang="ja-JP" sz="1050" dirty="0">
                        <a:latin typeface="Meiryo UI" panose="020B0604030504040204" pitchFamily="50" charset="-128"/>
                        <a:ea typeface="Meiryo UI" panose="020B0604030504040204" pitchFamily="50" charset="-128"/>
                      </a:endParaRPr>
                    </a:p>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10</a:t>
                      </a:r>
                      <a:r>
                        <a:rPr kumimoji="1" lang="ja-JP" altLang="en-US" sz="1050" dirty="0">
                          <a:solidFill>
                            <a:srgbClr val="FF0000"/>
                          </a:solidFill>
                          <a:latin typeface="Meiryo UI" panose="020B0604030504040204" pitchFamily="50" charset="-128"/>
                          <a:ea typeface="Meiryo UI" panose="020B0604030504040204" pitchFamily="50" charset="-128"/>
                        </a:rPr>
                        <a:t>件</a:t>
                      </a: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800,148</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13</a:t>
                      </a:r>
                      <a:r>
                        <a:rPr kumimoji="1" lang="ja-JP" altLang="en-US" sz="1050" dirty="0">
                          <a:solidFill>
                            <a:schemeClr val="tx1"/>
                          </a:solidFill>
                          <a:latin typeface="Meiryo UI" panose="020B0604030504040204" pitchFamily="50" charset="-128"/>
                          <a:ea typeface="Meiryo UI" panose="020B0604030504040204" pitchFamily="50" charset="-128"/>
                        </a:rPr>
                        <a:t>件</a:t>
                      </a: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10</a:t>
                      </a:r>
                      <a:r>
                        <a:rPr kumimoji="1" lang="ja-JP" altLang="en-US" sz="1050" dirty="0">
                          <a:solidFill>
                            <a:schemeClr val="tx1"/>
                          </a:solidFill>
                          <a:latin typeface="Meiryo UI" panose="020B0604030504040204" pitchFamily="50" charset="-128"/>
                          <a:ea typeface="Meiryo UI" panose="020B0604030504040204" pitchFamily="50" charset="-128"/>
                        </a:rPr>
                        <a:t>件）</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800,148</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979966792"/>
                  </a:ext>
                </a:extLst>
              </a:tr>
              <a:tr h="394336">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32</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FEB80A"/>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万博を契機とした環境・エネルギー先進技術普及事業</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環境・エネルギー先進技術について、</a:t>
                      </a:r>
                      <a:r>
                        <a:rPr kumimoji="1" lang="en-US" altLang="ja-JP" sz="1050" b="0" kern="1200" dirty="0">
                          <a:solidFill>
                            <a:schemeClr val="lt1"/>
                          </a:solidFill>
                          <a:latin typeface="Meiryo UI" panose="020B0604030504040204" pitchFamily="50" charset="-128"/>
                          <a:ea typeface="Meiryo UI" panose="020B0604030504040204" pitchFamily="50" charset="-128"/>
                          <a:cs typeface="+mn-cs"/>
                        </a:rPr>
                        <a:t>R5</a:t>
                      </a: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年度に作成した普及啓発コンテンツを用い、府民・事業者向けセミナー等を通じ広く発信し、事業者による実用化・事業化につなげる。</a:t>
                      </a:r>
                    </a:p>
                  </a:txBody>
                  <a:tcPr marL="74295" marR="74295" marT="37148" marB="37148"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EB80A"/>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hMerge="1">
                  <a:txBody>
                    <a:bodyPr/>
                    <a:lstStyle/>
                    <a:p>
                      <a:endParaRPr kumimoji="1" lang="ja-JP" altLang="en-US" dirty="0"/>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hMerge="1">
                  <a:txBody>
                    <a:bodyPr/>
                    <a:lstStyle/>
                    <a:p>
                      <a:endParaRPr kumimoji="1" lang="ja-JP" altLang="en-US"/>
                    </a:p>
                  </a:txBody>
                  <a:tcP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kern="1200" dirty="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extLst>
                  <a:ext uri="{0D108BD9-81ED-4DB2-BD59-A6C34878D82A}">
                    <a16:rowId xmlns:a16="http://schemas.microsoft.com/office/drawing/2014/main" val="3602599614"/>
                  </a:ext>
                </a:extLst>
              </a:tr>
              <a:tr h="394336">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0AD47"/>
                    </a:solidFill>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ja-JP" altLang="en-US" sz="1050" dirty="0"/>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extLst>
                  <a:ext uri="{0D108BD9-81ED-4DB2-BD59-A6C34878D82A}">
                    <a16:rowId xmlns:a16="http://schemas.microsoft.com/office/drawing/2014/main" val="1681509111"/>
                  </a:ext>
                </a:extLst>
              </a:tr>
              <a:tr h="394336">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0AD47"/>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b="0">
                          <a:solidFill>
                            <a:sysClr val="windowText" lastClr="000000"/>
                          </a:solidFill>
                          <a:latin typeface="Meiryo UI" panose="020B0604030504040204" pitchFamily="50" charset="-128"/>
                          <a:ea typeface="Meiryo UI" panose="020B0604030504040204" pitchFamily="50" charset="-128"/>
                        </a:rPr>
                        <a:t>R5</a:t>
                      </a:r>
                      <a:r>
                        <a:rPr kumimoji="1" lang="ja-JP" altLang="en-US" sz="1050" b="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a:solidFill>
                            <a:sysClr val="windowText" lastClr="000000"/>
                          </a:solidFill>
                          <a:latin typeface="Meiryo UI" panose="020B0604030504040204" pitchFamily="50" charset="-128"/>
                          <a:ea typeface="Meiryo UI" panose="020B0604030504040204" pitchFamily="50" charset="-128"/>
                        </a:rPr>
                        <a:t>（当初目標値）</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ysClr val="windowText" lastClr="000000"/>
                          </a:solidFill>
                          <a:latin typeface="Meiryo UI" panose="020B0604030504040204" pitchFamily="50" charset="-128"/>
                          <a:ea typeface="Meiryo UI" panose="020B0604030504040204" pitchFamily="50" charset="-128"/>
                        </a:rPr>
                        <a:t>R5</a:t>
                      </a:r>
                      <a:r>
                        <a:rPr kumimoji="1" lang="ja-JP" altLang="en-US" sz="105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DC97"/>
                    </a:solidFill>
                  </a:tcPr>
                </a:tc>
                <a:extLst>
                  <a:ext uri="{0D108BD9-81ED-4DB2-BD59-A6C34878D82A}">
                    <a16:rowId xmlns:a16="http://schemas.microsoft.com/office/drawing/2014/main" val="1968743447"/>
                  </a:ext>
                </a:extLst>
              </a:tr>
              <a:tr h="394336">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0AD47"/>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r>
                        <a:rPr kumimoji="1" lang="ja-JP" altLang="en-US" sz="1050" dirty="0">
                          <a:latin typeface="Meiryo UI" panose="020B0604030504040204" pitchFamily="50" charset="-128"/>
                          <a:ea typeface="Meiryo UI" panose="020B0604030504040204" pitchFamily="50" charset="-128"/>
                        </a:rPr>
                        <a:t>セミナー開催回数</a:t>
                      </a:r>
                      <a:r>
                        <a:rPr kumimoji="1" lang="en-US" altLang="ja-JP" sz="1050" dirty="0">
                          <a:latin typeface="Meiryo UI" panose="020B0604030504040204" pitchFamily="50" charset="-128"/>
                          <a:ea typeface="Meiryo UI" panose="020B0604030504040204" pitchFamily="50" charset="-128"/>
                        </a:rPr>
                        <a:t>【R6</a:t>
                      </a:r>
                      <a:r>
                        <a:rPr kumimoji="1" lang="ja-JP" altLang="en-US" sz="1050" dirty="0">
                          <a:latin typeface="Meiryo UI" panose="020B0604030504040204" pitchFamily="50" charset="-128"/>
                          <a:ea typeface="Meiryo UI" panose="020B0604030504040204" pitchFamily="50" charset="-128"/>
                        </a:rPr>
                        <a:t>年度から</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2</a:t>
                      </a:r>
                      <a:r>
                        <a:rPr kumimoji="1" lang="ja-JP" altLang="en-US" sz="1050" dirty="0">
                          <a:solidFill>
                            <a:srgbClr val="FF0000"/>
                          </a:solidFill>
                          <a:latin typeface="Meiryo UI" panose="020B0604030504040204" pitchFamily="50" charset="-128"/>
                          <a:ea typeface="Meiryo UI" panose="020B0604030504040204" pitchFamily="50" charset="-128"/>
                        </a:rPr>
                        <a:t>回</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4,228</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ー</a:t>
                      </a:r>
                      <a:endPar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R6</a:t>
                      </a: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新規指標）</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ー</a:t>
                      </a:r>
                      <a:endPar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R6</a:t>
                      </a: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新規指標）</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1521545879"/>
                  </a:ext>
                </a:extLst>
              </a:tr>
              <a:tr h="394336">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0AD47"/>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C5E0B4"/>
                    </a:solidFill>
                  </a:tcPr>
                </a:tc>
                <a:tc>
                  <a:txBody>
                    <a:bodyPr/>
                    <a:lstStyle/>
                    <a:p>
                      <a:r>
                        <a:rPr kumimoji="1" lang="ja-JP" altLang="en-US" sz="1050" dirty="0">
                          <a:latin typeface="Meiryo UI" panose="020B0604030504040204" pitchFamily="50" charset="-128"/>
                          <a:ea typeface="Meiryo UI" panose="020B0604030504040204" pitchFamily="50" charset="-128"/>
                        </a:rPr>
                        <a:t>モデル事業の件数</a:t>
                      </a:r>
                      <a:r>
                        <a:rPr kumimoji="1" lang="en-US" altLang="ja-JP" sz="1050" dirty="0">
                          <a:latin typeface="Meiryo UI" panose="020B0604030504040204" pitchFamily="50" charset="-128"/>
                          <a:ea typeface="Meiryo UI" panose="020B0604030504040204" pitchFamily="50" charset="-128"/>
                        </a:rPr>
                        <a:t>【R5</a:t>
                      </a:r>
                      <a:r>
                        <a:rPr kumimoji="1" lang="ja-JP" altLang="en-US" sz="1050" dirty="0">
                          <a:latin typeface="Meiryo UI" panose="020B0604030504040204" pitchFamily="50" charset="-128"/>
                          <a:ea typeface="Meiryo UI" panose="020B0604030504040204" pitchFamily="50" charset="-128"/>
                        </a:rPr>
                        <a:t>年度まで</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ー（</a:t>
                      </a: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R5</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年度まで）</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ー（</a:t>
                      </a: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R5</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年度まで）</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a:t>
                      </a:r>
                      <a:r>
                        <a:rPr kumimoji="1" lang="ja-JP" altLang="en-US" sz="1050" dirty="0">
                          <a:solidFill>
                            <a:schemeClr val="tx1"/>
                          </a:solidFill>
                          <a:latin typeface="Meiryo UI" panose="020B0604030504040204" pitchFamily="50" charset="-128"/>
                          <a:ea typeface="Meiryo UI" panose="020B0604030504040204" pitchFamily="50" charset="-128"/>
                        </a:rPr>
                        <a:t>件</a:t>
                      </a: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2</a:t>
                      </a:r>
                      <a:r>
                        <a:rPr kumimoji="1" lang="ja-JP" altLang="en-US" sz="1050" dirty="0">
                          <a:solidFill>
                            <a:schemeClr val="tx1"/>
                          </a:solidFill>
                          <a:latin typeface="Meiryo UI" panose="020B0604030504040204" pitchFamily="50" charset="-128"/>
                          <a:ea typeface="Meiryo UI" panose="020B0604030504040204" pitchFamily="50" charset="-128"/>
                        </a:rPr>
                        <a:t>件）</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F3E7"/>
                    </a:solidFill>
                  </a:tcPr>
                </a:tc>
                <a:tc rowSpan="2">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25,611</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FFE6CC"/>
                    </a:solidFill>
                  </a:tcPr>
                </a:tc>
                <a:extLst>
                  <a:ext uri="{0D108BD9-81ED-4DB2-BD59-A6C34878D82A}">
                    <a16:rowId xmlns:a16="http://schemas.microsoft.com/office/drawing/2014/main" val="1203987458"/>
                  </a:ext>
                </a:extLst>
              </a:tr>
              <a:tr h="394336">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0AD47"/>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C5E0B4"/>
                    </a:solidFill>
                  </a:tcPr>
                </a:tc>
                <a:tc>
                  <a:txBody>
                    <a:bodyPr/>
                    <a:lstStyle/>
                    <a:p>
                      <a:r>
                        <a:rPr kumimoji="1" lang="ja-JP" altLang="en-US" sz="1050" dirty="0">
                          <a:latin typeface="Meiryo UI" panose="020B0604030504040204" pitchFamily="50" charset="-128"/>
                          <a:ea typeface="Meiryo UI" panose="020B0604030504040204" pitchFamily="50" charset="-128"/>
                        </a:rPr>
                        <a:t>動画等の作成数</a:t>
                      </a:r>
                      <a:r>
                        <a:rPr kumimoji="1" lang="en-US" altLang="ja-JP" sz="1050" dirty="0">
                          <a:latin typeface="Meiryo UI" panose="020B0604030504040204" pitchFamily="50" charset="-128"/>
                          <a:ea typeface="Meiryo UI" panose="020B0604030504040204" pitchFamily="50" charset="-128"/>
                        </a:rPr>
                        <a:t>【R5</a:t>
                      </a:r>
                      <a:r>
                        <a:rPr kumimoji="1" lang="ja-JP" altLang="en-US" sz="1050" dirty="0">
                          <a:latin typeface="Meiryo UI" panose="020B0604030504040204" pitchFamily="50" charset="-128"/>
                          <a:ea typeface="Meiryo UI" panose="020B0604030504040204" pitchFamily="50" charset="-128"/>
                        </a:rPr>
                        <a:t>年度まで</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ー（</a:t>
                      </a: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R5</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年度まで）</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5</a:t>
                      </a:r>
                      <a:r>
                        <a:rPr kumimoji="1" lang="ja-JP" altLang="en-US" sz="1050" dirty="0">
                          <a:solidFill>
                            <a:schemeClr val="tx1"/>
                          </a:solidFill>
                          <a:latin typeface="Meiryo UI" panose="020B0604030504040204" pitchFamily="50" charset="-128"/>
                          <a:ea typeface="Meiryo UI" panose="020B0604030504040204" pitchFamily="50" charset="-128"/>
                        </a:rPr>
                        <a:t>件</a:t>
                      </a: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1</a:t>
                      </a:r>
                      <a:r>
                        <a:rPr kumimoji="1" lang="ja-JP" altLang="en-US" sz="1050" dirty="0">
                          <a:solidFill>
                            <a:schemeClr val="tx1"/>
                          </a:solidFill>
                          <a:latin typeface="Meiryo UI" panose="020B0604030504040204" pitchFamily="50" charset="-128"/>
                          <a:ea typeface="Meiryo UI" panose="020B0604030504040204" pitchFamily="50" charset="-128"/>
                        </a:rPr>
                        <a:t>件）</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FFE6CC"/>
                    </a:solidFill>
                  </a:tcPr>
                </a:tc>
                <a:tc vMerge="1">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30,510</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2F0D9"/>
                    </a:solidFill>
                  </a:tcPr>
                </a:tc>
                <a:extLst>
                  <a:ext uri="{0D108BD9-81ED-4DB2-BD59-A6C34878D82A}">
                    <a16:rowId xmlns:a16="http://schemas.microsoft.com/office/drawing/2014/main" val="3527891069"/>
                  </a:ext>
                </a:extLst>
              </a:tr>
            </a:tbl>
          </a:graphicData>
        </a:graphic>
      </p:graphicFrame>
    </p:spTree>
    <p:extLst>
      <p:ext uri="{BB962C8B-B14F-4D97-AF65-F5344CB8AC3E}">
        <p14:creationId xmlns:p14="http://schemas.microsoft.com/office/powerpoint/2010/main" val="11137166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p:cNvSpPr/>
          <p:nvPr/>
        </p:nvSpPr>
        <p:spPr>
          <a:xfrm>
            <a:off x="5023452" y="1634671"/>
            <a:ext cx="4839418" cy="219529"/>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p:cNvSpPr/>
          <p:nvPr/>
        </p:nvSpPr>
        <p:spPr>
          <a:xfrm>
            <a:off x="5032879" y="511545"/>
            <a:ext cx="4839418" cy="998828"/>
          </a:xfrm>
          <a:prstGeom prst="rect">
            <a:avLst/>
          </a:prstGeom>
          <a:solidFill>
            <a:srgbClr val="FFE6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p:cNvSpPr/>
          <p:nvPr/>
        </p:nvSpPr>
        <p:spPr>
          <a:xfrm>
            <a:off x="5023452" y="1831816"/>
            <a:ext cx="4839418" cy="5008066"/>
          </a:xfrm>
          <a:prstGeom prst="rect">
            <a:avLst/>
          </a:prstGeom>
          <a:solidFill>
            <a:srgbClr val="D5DAE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テキスト ボックス 7"/>
          <p:cNvSpPr txBox="1"/>
          <p:nvPr/>
        </p:nvSpPr>
        <p:spPr>
          <a:xfrm>
            <a:off x="6564702" y="464732"/>
            <a:ext cx="3289542" cy="6624891"/>
          </a:xfrm>
          <a:prstGeom prst="rect">
            <a:avLst/>
          </a:prstGeom>
          <a:noFill/>
        </p:spPr>
        <p:txBody>
          <a:bodyPr wrap="square" rtlCol="0">
            <a:spAutoFit/>
          </a:bodyPr>
          <a:lstStyle/>
          <a:p>
            <a:pPr algn="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hlinkClick r:id="rId2" action="ppaction://hlinksldjump">
                  <a:extLst>
                    <a:ext uri="{A12FA001-AC4F-418D-AE19-62706E023703}">
                      <ahyp:hlinkClr xmlns:ahyp="http://schemas.microsoft.com/office/drawing/2018/hyperlinkcolor" val="tx"/>
                    </a:ext>
                  </a:extLst>
                </a:hlinkClick>
              </a:rPr>
              <a:t>16</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hlinkClick r:id="rId3" action="ppaction://hlinksldjump">
                  <a:extLst>
                    <a:ext uri="{A12FA001-AC4F-418D-AE19-62706E023703}">
                      <ahyp:hlinkClr xmlns:ahyp="http://schemas.microsoft.com/office/drawing/2018/hyperlinkcolor" val="tx"/>
                    </a:ext>
                  </a:extLst>
                </a:hlinkClick>
              </a:rPr>
              <a:t>17</a:t>
            </a:r>
            <a:endParaRPr lang="en-US" altLang="ja-JP" sz="1200" b="1" dirty="0">
              <a:latin typeface="Meiryo UI" panose="020B0604030504040204" pitchFamily="50" charset="-128"/>
              <a:ea typeface="Meiryo UI" panose="020B0604030504040204" pitchFamily="50" charset="-128"/>
            </a:endParaRPr>
          </a:p>
          <a:p>
            <a:pPr algn="r"/>
            <a:r>
              <a:rPr lang="ja-JP" altLang="en-US" sz="1200" b="1"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hlinkClick r:id="rId3" action="ppaction://hlinksldjump">
                  <a:extLst>
                    <a:ext uri="{A12FA001-AC4F-418D-AE19-62706E023703}">
                      <ahyp:hlinkClr xmlns:ahyp="http://schemas.microsoft.com/office/drawing/2018/hyperlinkcolor" val="tx"/>
                    </a:ext>
                  </a:extLst>
                </a:hlinkClick>
              </a:rPr>
              <a:t>17</a:t>
            </a:r>
            <a:endParaRPr lang="ja-JP" altLang="en-US"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hlinkClick r:id="rId4" action="ppaction://hlinksldjump">
                  <a:extLst>
                    <a:ext uri="{A12FA001-AC4F-418D-AE19-62706E023703}">
                      <ahyp:hlinkClr xmlns:ahyp="http://schemas.microsoft.com/office/drawing/2018/hyperlinkcolor" val="tx"/>
                    </a:ext>
                  </a:extLst>
                </a:hlinkClick>
              </a:rPr>
              <a:t>18</a:t>
            </a:r>
            <a:endParaRPr lang="ja-JP" altLang="en-US"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hlinkClick r:id="rId4" action="ppaction://hlinksldjump">
                  <a:extLst>
                    <a:ext uri="{A12FA001-AC4F-418D-AE19-62706E023703}">
                      <ahyp:hlinkClr xmlns:ahyp="http://schemas.microsoft.com/office/drawing/2018/hyperlinkcolor" val="tx"/>
                    </a:ext>
                  </a:extLst>
                </a:hlinkClick>
              </a:rPr>
              <a:t>18</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pPr algn="r"/>
            <a:endParaRPr lang="en-US" altLang="ja-JP" sz="1200" b="1" dirty="0">
              <a:latin typeface="Meiryo UI" panose="020B0604030504040204" pitchFamily="50" charset="-128"/>
              <a:ea typeface="Meiryo UI" panose="020B0604030504040204" pitchFamily="50" charset="-128"/>
            </a:endParaRPr>
          </a:p>
          <a:p>
            <a:pPr algn="r"/>
            <a:r>
              <a:rPr lang="ja-JP" altLang="en-US" sz="1400" b="1" dirty="0">
                <a:latin typeface="Meiryo UI" panose="020B0604030504040204" pitchFamily="50" charset="-128"/>
                <a:ea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rPr>
              <a:t>　</a:t>
            </a:r>
            <a:endParaRPr lang="en-US" altLang="ja-JP" sz="1200" b="1"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　・・・・・・・・・・ </a:t>
            </a:r>
            <a:r>
              <a:rPr lang="en-US" altLang="ja-JP" sz="1200" dirty="0">
                <a:latin typeface="Meiryo UI" panose="020B0604030504040204" pitchFamily="50" charset="-128"/>
                <a:ea typeface="Meiryo UI" panose="020B0604030504040204" pitchFamily="50" charset="-128"/>
                <a:hlinkClick r:id="rId5" action="ppaction://hlinksldjump">
                  <a:extLst>
                    <a:ext uri="{A12FA001-AC4F-418D-AE19-62706E023703}">
                      <ahyp:hlinkClr xmlns:ahyp="http://schemas.microsoft.com/office/drawing/2018/hyperlinkcolor" val="tx"/>
                    </a:ext>
                  </a:extLst>
                </a:hlinkClick>
              </a:rPr>
              <a:t>20</a:t>
            </a:r>
            <a:endParaRPr lang="zh-TW" altLang="en-US"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hlinkClick r:id="rId5" action="ppaction://hlinksldjump">
                  <a:extLst>
                    <a:ext uri="{A12FA001-AC4F-418D-AE19-62706E023703}">
                      <ahyp:hlinkClr xmlns:ahyp="http://schemas.microsoft.com/office/drawing/2018/hyperlinkcolor" val="tx"/>
                    </a:ext>
                  </a:extLst>
                </a:hlinkClick>
              </a:rPr>
              <a:t>20</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 </a:t>
            </a:r>
            <a:r>
              <a:rPr lang="en-US" altLang="ja-JP" sz="1200" u="sng" dirty="0">
                <a:latin typeface="Meiryo UI" panose="020B0604030504040204" pitchFamily="50" charset="-128"/>
                <a:ea typeface="Meiryo UI" panose="020B0604030504040204" pitchFamily="50" charset="-128"/>
                <a:hlinkClick r:id="rId6" action="ppaction://hlinksldjump">
                  <a:extLst>
                    <a:ext uri="{A12FA001-AC4F-418D-AE19-62706E023703}">
                      <ahyp:hlinkClr xmlns:ahyp="http://schemas.microsoft.com/office/drawing/2018/hyperlinkcolor" val="tx"/>
                    </a:ext>
                  </a:extLst>
                </a:hlinkClick>
              </a:rPr>
              <a:t>21</a:t>
            </a:r>
            <a:endParaRPr lang="en-US" altLang="ja-JP" sz="1200" u="sng"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　・・・・・・・・・・・・・・・・・・・・・・・・・・・・・ </a:t>
            </a:r>
            <a:r>
              <a:rPr lang="en-US" altLang="ja-JP" sz="1200" dirty="0">
                <a:latin typeface="Meiryo UI" panose="020B0604030504040204" pitchFamily="50" charset="-128"/>
                <a:ea typeface="Meiryo UI" panose="020B0604030504040204" pitchFamily="50" charset="-128"/>
                <a:hlinkClick r:id="rId6" action="ppaction://hlinksldjump">
                  <a:extLst>
                    <a:ext uri="{A12FA001-AC4F-418D-AE19-62706E023703}">
                      <ahyp:hlinkClr xmlns:ahyp="http://schemas.microsoft.com/office/drawing/2018/hyperlinkcolor" val="tx"/>
                    </a:ext>
                  </a:extLst>
                </a:hlinkClick>
              </a:rPr>
              <a:t>21</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　・・・・・ </a:t>
            </a:r>
            <a:r>
              <a:rPr lang="en-US" altLang="ja-JP" sz="1200" dirty="0">
                <a:latin typeface="Meiryo UI" panose="020B0604030504040204" pitchFamily="50" charset="-128"/>
                <a:ea typeface="Meiryo UI" panose="020B0604030504040204" pitchFamily="50" charset="-128"/>
                <a:hlinkClick r:id="rId6" action="ppaction://hlinksldjump">
                  <a:extLst>
                    <a:ext uri="{A12FA001-AC4F-418D-AE19-62706E023703}">
                      <ahyp:hlinkClr xmlns:ahyp="http://schemas.microsoft.com/office/drawing/2018/hyperlinkcolor" val="tx"/>
                    </a:ext>
                  </a:extLst>
                </a:hlinkClick>
              </a:rPr>
              <a:t>21</a:t>
            </a:r>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 </a:t>
            </a:r>
            <a:r>
              <a:rPr lang="en-US" altLang="ja-JP" sz="1200" u="sng" dirty="0">
                <a:latin typeface="Meiryo UI" panose="020B0604030504040204" pitchFamily="50" charset="-128"/>
                <a:ea typeface="Meiryo UI" panose="020B0604030504040204" pitchFamily="50" charset="-128"/>
                <a:hlinkClick r:id="rId7" action="ppaction://hlinksldjump">
                  <a:extLst>
                    <a:ext uri="{A12FA001-AC4F-418D-AE19-62706E023703}">
                      <ahyp:hlinkClr xmlns:ahyp="http://schemas.microsoft.com/office/drawing/2018/hyperlinkcolor" val="tx"/>
                    </a:ext>
                  </a:extLst>
                </a:hlinkClick>
              </a:rPr>
              <a:t>22</a:t>
            </a:r>
            <a:endParaRPr lang="en-US" altLang="ja-JP" sz="1200" u="sng"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hlinkClick r:id="rId7" action="ppaction://hlinksldjump">
                  <a:extLst>
                    <a:ext uri="{A12FA001-AC4F-418D-AE19-62706E023703}">
                      <ahyp:hlinkClr xmlns:ahyp="http://schemas.microsoft.com/office/drawing/2018/hyperlinkcolor" val="tx"/>
                    </a:ext>
                  </a:extLst>
                </a:hlinkClick>
              </a:rPr>
              <a:t>22</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hlinkClick r:id="rId7" action="ppaction://hlinksldjump">
                  <a:extLst>
                    <a:ext uri="{A12FA001-AC4F-418D-AE19-62706E023703}">
                      <ahyp:hlinkClr xmlns:ahyp="http://schemas.microsoft.com/office/drawing/2018/hyperlinkcolor" val="tx"/>
                    </a:ext>
                  </a:extLst>
                </a:hlinkClick>
              </a:rPr>
              <a:t>22 </a:t>
            </a:r>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hlinkClick r:id="rId8" action="ppaction://hlinksldjump">
                  <a:extLst>
                    <a:ext uri="{A12FA001-AC4F-418D-AE19-62706E023703}">
                      <ahyp:hlinkClr xmlns:ahyp="http://schemas.microsoft.com/office/drawing/2018/hyperlinkcolor" val="tx"/>
                    </a:ext>
                  </a:extLst>
                </a:hlinkClick>
              </a:rPr>
              <a:t>23</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hlinkClick r:id="rId8" action="ppaction://hlinksldjump">
                  <a:extLst>
                    <a:ext uri="{A12FA001-AC4F-418D-AE19-62706E023703}">
                      <ahyp:hlinkClr xmlns:ahyp="http://schemas.microsoft.com/office/drawing/2018/hyperlinkcolor" val="tx"/>
                    </a:ext>
                  </a:extLst>
                </a:hlinkClick>
              </a:rPr>
              <a:t>23</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hlinkClick r:id="rId9" action="ppaction://hlinksldjump">
                  <a:extLst>
                    <a:ext uri="{A12FA001-AC4F-418D-AE19-62706E023703}">
                      <ahyp:hlinkClr xmlns:ahyp="http://schemas.microsoft.com/office/drawing/2018/hyperlinkcolor" val="tx"/>
                    </a:ext>
                  </a:extLst>
                </a:hlinkClick>
              </a:rPr>
              <a:t>24</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　・・ </a:t>
            </a:r>
            <a:r>
              <a:rPr lang="en-US" altLang="ja-JP" sz="1200" dirty="0">
                <a:latin typeface="Meiryo UI" panose="020B0604030504040204" pitchFamily="50" charset="-128"/>
                <a:ea typeface="Meiryo UI" panose="020B0604030504040204" pitchFamily="50" charset="-128"/>
                <a:hlinkClick r:id="rId9" action="ppaction://hlinksldjump">
                  <a:extLst>
                    <a:ext uri="{A12FA001-AC4F-418D-AE19-62706E023703}">
                      <ahyp:hlinkClr xmlns:ahyp="http://schemas.microsoft.com/office/drawing/2018/hyperlinkcolor" val="tx"/>
                    </a:ext>
                  </a:extLst>
                </a:hlinkClick>
              </a:rPr>
              <a:t>24</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　・・・・・・・・・・・・・・・・・・・・・・・ </a:t>
            </a:r>
            <a:r>
              <a:rPr lang="en-US" altLang="ja-JP" sz="1200" dirty="0">
                <a:latin typeface="Meiryo UI" panose="020B0604030504040204" pitchFamily="50" charset="-128"/>
                <a:ea typeface="Meiryo UI" panose="020B0604030504040204" pitchFamily="50" charset="-128"/>
                <a:hlinkClick r:id="rId10" action="ppaction://hlinksldjump">
                  <a:extLst>
                    <a:ext uri="{A12FA001-AC4F-418D-AE19-62706E023703}">
                      <ahyp:hlinkClr xmlns:ahyp="http://schemas.microsoft.com/office/drawing/2018/hyperlinkcolor" val="tx"/>
                    </a:ext>
                  </a:extLst>
                </a:hlinkClick>
              </a:rPr>
              <a:t>25</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　・・・・・・・・・・・・・・・・・・・・・・・・・・ </a:t>
            </a:r>
            <a:r>
              <a:rPr lang="en-US" altLang="ja-JP" sz="1200" dirty="0">
                <a:latin typeface="Meiryo UI" panose="020B0604030504040204" pitchFamily="50" charset="-128"/>
                <a:ea typeface="Meiryo UI" panose="020B0604030504040204" pitchFamily="50" charset="-128"/>
                <a:hlinkClick r:id="rId10" action="ppaction://hlinksldjump">
                  <a:extLst>
                    <a:ext uri="{A12FA001-AC4F-418D-AE19-62706E023703}">
                      <ahyp:hlinkClr xmlns:ahyp="http://schemas.microsoft.com/office/drawing/2018/hyperlinkcolor" val="tx"/>
                    </a:ext>
                  </a:extLst>
                </a:hlinkClick>
              </a:rPr>
              <a:t>25</a:t>
            </a:r>
            <a:endParaRPr lang="en-US" altLang="ja-JP" sz="1200" dirty="0">
              <a:latin typeface="Meiryo UI" panose="020B0604030504040204" pitchFamily="50" charset="-128"/>
              <a:ea typeface="Meiryo UI" panose="020B0604030504040204" pitchFamily="50" charset="-128"/>
            </a:endParaRPr>
          </a:p>
          <a:p>
            <a:pPr algn="r">
              <a:spcBef>
                <a:spcPts val="300"/>
              </a:spcBef>
            </a:pPr>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pPr algn="r"/>
            <a:r>
              <a:rPr lang="ja-JP" altLang="en-US" sz="1200" b="1"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hlinkClick r:id="rId11" action="ppaction://hlinksldjump">
                  <a:extLst>
                    <a:ext uri="{A12FA001-AC4F-418D-AE19-62706E023703}">
                      <ahyp:hlinkClr xmlns:ahyp="http://schemas.microsoft.com/office/drawing/2018/hyperlinkcolor" val="tx"/>
                    </a:ext>
                  </a:extLst>
                </a:hlinkClick>
              </a:rPr>
              <a:t>26</a:t>
            </a:r>
            <a:endParaRPr lang="en-US" altLang="ja-JP" sz="1200" dirty="0">
              <a:latin typeface="Meiryo UI" panose="020B0604030504040204" pitchFamily="50" charset="-128"/>
              <a:ea typeface="Meiryo UI" panose="020B0604030504040204" pitchFamily="50" charset="-128"/>
            </a:endParaRPr>
          </a:p>
          <a:p>
            <a:pPr marL="628650" indent="-628650" algn="r"/>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pPr marL="628650" indent="-628650" algn="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hlinkClick r:id="rId12" action="ppaction://hlinksldjump">
                  <a:extLst>
                    <a:ext uri="{A12FA001-AC4F-418D-AE19-62706E023703}">
                      <ahyp:hlinkClr xmlns:ahyp="http://schemas.microsoft.com/office/drawing/2018/hyperlinkcolor" val="tx"/>
                    </a:ext>
                  </a:extLst>
                </a:hlinkClick>
              </a:rPr>
              <a:t>27</a:t>
            </a:r>
            <a:endParaRPr lang="ja-JP" altLang="en-US"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hlinkClick r:id="rId12" action="ppaction://hlinksldjump">
                  <a:extLst>
                    <a:ext uri="{A12FA001-AC4F-418D-AE19-62706E023703}">
                      <ahyp:hlinkClr xmlns:ahyp="http://schemas.microsoft.com/office/drawing/2018/hyperlinkcolor" val="tx"/>
                    </a:ext>
                  </a:extLst>
                </a:hlinkClick>
              </a:rPr>
              <a:t>27</a:t>
            </a:r>
            <a:endParaRPr lang="ja-JP" altLang="en-US"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　・・・・・・・・・・・・・・・・・・・・・・・・・・・・・・・ </a:t>
            </a:r>
            <a:r>
              <a:rPr lang="en-US" altLang="ja-JP" sz="1200" dirty="0">
                <a:latin typeface="Meiryo UI" panose="020B0604030504040204" pitchFamily="50" charset="-128"/>
                <a:ea typeface="Meiryo UI" panose="020B0604030504040204" pitchFamily="50" charset="-128"/>
                <a:hlinkClick r:id="rId13" action="ppaction://hlinksldjump">
                  <a:extLst>
                    <a:ext uri="{A12FA001-AC4F-418D-AE19-62706E023703}">
                      <ahyp:hlinkClr xmlns:ahyp="http://schemas.microsoft.com/office/drawing/2018/hyperlinkcolor" val="tx"/>
                    </a:ext>
                  </a:extLst>
                </a:hlinkClick>
              </a:rPr>
              <a:t>28</a:t>
            </a:r>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hlinkClick r:id="rId13" action="ppaction://hlinksldjump">
                  <a:extLst>
                    <a:ext uri="{A12FA001-AC4F-418D-AE19-62706E023703}">
                      <ahyp:hlinkClr xmlns:ahyp="http://schemas.microsoft.com/office/drawing/2018/hyperlinkcolor" val="tx"/>
                    </a:ext>
                  </a:extLst>
                </a:hlinkClick>
              </a:rPr>
              <a:t>28</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hlinkClick r:id="rId14" action="ppaction://hlinksldjump">
                  <a:extLst>
                    <a:ext uri="{A12FA001-AC4F-418D-AE19-62706E023703}">
                      <ahyp:hlinkClr xmlns:ahyp="http://schemas.microsoft.com/office/drawing/2018/hyperlinkcolor" val="tx"/>
                    </a:ext>
                  </a:extLst>
                </a:hlinkClick>
              </a:rPr>
              <a:t>29</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 ・・・・・・・・・・・・・・・・・・・・・・・・・・ </a:t>
            </a:r>
            <a:r>
              <a:rPr lang="en-US" altLang="ja-JP" sz="1200" dirty="0">
                <a:latin typeface="Meiryo UI" panose="020B0604030504040204" pitchFamily="50" charset="-128"/>
                <a:ea typeface="Meiryo UI" panose="020B0604030504040204" pitchFamily="50" charset="-128"/>
                <a:hlinkClick r:id="rId14" action="ppaction://hlinksldjump">
                  <a:extLst>
                    <a:ext uri="{A12FA001-AC4F-418D-AE19-62706E023703}">
                      <ahyp:hlinkClr xmlns:ahyp="http://schemas.microsoft.com/office/drawing/2018/hyperlinkcolor" val="tx"/>
                    </a:ext>
                  </a:extLst>
                </a:hlinkClick>
              </a:rPr>
              <a:t>29</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　・・・・・・・・・・・・・・・・・・・・・・・・・・ </a:t>
            </a:r>
            <a:r>
              <a:rPr lang="en-US" altLang="ja-JP" sz="1200" dirty="0">
                <a:latin typeface="Meiryo UI" panose="020B0604030504040204" pitchFamily="50" charset="-128"/>
                <a:ea typeface="Meiryo UI" panose="020B0604030504040204" pitchFamily="50" charset="-128"/>
                <a:hlinkClick r:id="rId14" action="ppaction://hlinksldjump">
                  <a:extLst>
                    <a:ext uri="{A12FA001-AC4F-418D-AE19-62706E023703}">
                      <ahyp:hlinkClr xmlns:ahyp="http://schemas.microsoft.com/office/drawing/2018/hyperlinkcolor" val="tx"/>
                    </a:ext>
                  </a:extLst>
                </a:hlinkClick>
              </a:rPr>
              <a:t>29</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　 ・・・・・・・・・・・・・・・・・・・・・・・・・・・・・・・・ </a:t>
            </a:r>
            <a:r>
              <a:rPr lang="en-US" altLang="ja-JP" sz="1200" dirty="0">
                <a:latin typeface="Meiryo UI" panose="020B0604030504040204" pitchFamily="50" charset="-128"/>
                <a:ea typeface="Meiryo UI" panose="020B0604030504040204" pitchFamily="50" charset="-128"/>
                <a:hlinkClick r:id="rId15" action="ppaction://hlinksldjump">
                  <a:extLst>
                    <a:ext uri="{A12FA001-AC4F-418D-AE19-62706E023703}">
                      <ahyp:hlinkClr xmlns:ahyp="http://schemas.microsoft.com/office/drawing/2018/hyperlinkcolor" val="tx"/>
                    </a:ext>
                  </a:extLst>
                </a:hlinkClick>
              </a:rPr>
              <a:t>30</a:t>
            </a:r>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hlinkClick r:id="rId15" action="ppaction://hlinksldjump">
                  <a:extLst>
                    <a:ext uri="{A12FA001-AC4F-418D-AE19-62706E023703}">
                      <ahyp:hlinkClr xmlns:ahyp="http://schemas.microsoft.com/office/drawing/2018/hyperlinkcolor" val="tx"/>
                    </a:ext>
                  </a:extLst>
                </a:hlinkClick>
              </a:rPr>
              <a:t>30</a:t>
            </a:r>
            <a:endParaRPr lang="en-US" altLang="ja-JP" sz="1200" dirty="0">
              <a:latin typeface="Meiryo UI" panose="020B0604030504040204" pitchFamily="50" charset="-128"/>
              <a:ea typeface="Meiryo UI" panose="020B0604030504040204" pitchFamily="50" charset="-128"/>
            </a:endParaRPr>
          </a:p>
        </p:txBody>
      </p:sp>
      <p:sp>
        <p:nvSpPr>
          <p:cNvPr id="13" name="正方形/長方形 12"/>
          <p:cNvSpPr/>
          <p:nvPr/>
        </p:nvSpPr>
        <p:spPr>
          <a:xfrm>
            <a:off x="104956" y="3469864"/>
            <a:ext cx="4839418" cy="3370018"/>
          </a:xfrm>
          <a:prstGeom prst="rect">
            <a:avLst/>
          </a:prstGeom>
          <a:solidFill>
            <a:srgbClr val="FFE6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p:cNvSpPr/>
          <p:nvPr/>
        </p:nvSpPr>
        <p:spPr>
          <a:xfrm>
            <a:off x="104956" y="3281344"/>
            <a:ext cx="4839418" cy="214431"/>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p:cNvSpPr/>
          <p:nvPr/>
        </p:nvSpPr>
        <p:spPr>
          <a:xfrm>
            <a:off x="113582" y="699857"/>
            <a:ext cx="4839418" cy="2470916"/>
          </a:xfrm>
          <a:prstGeom prst="rect">
            <a:avLst/>
          </a:prstGeom>
          <a:solidFill>
            <a:srgbClr val="CCE5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p:cNvSpPr/>
          <p:nvPr/>
        </p:nvSpPr>
        <p:spPr>
          <a:xfrm>
            <a:off x="113582" y="502712"/>
            <a:ext cx="4839418" cy="197145"/>
          </a:xfrm>
          <a:prstGeom prst="rect">
            <a:avLst/>
          </a:prstGeom>
          <a:solidFill>
            <a:srgbClr val="1AB3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4952999" y="508670"/>
            <a:ext cx="4662340" cy="6594113"/>
          </a:xfrm>
          <a:prstGeom prst="rect">
            <a:avLst/>
          </a:prstGeom>
          <a:noFill/>
        </p:spPr>
        <p:txBody>
          <a:bodyPr wrap="square" rtlCol="0">
            <a:spAutoFit/>
          </a:bodyPr>
          <a:lstStyle/>
          <a:p>
            <a:pPr algn="just">
              <a:spcBef>
                <a:spcPts val="300"/>
              </a:spcBef>
            </a:pP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No28</a:t>
            </a:r>
            <a:r>
              <a:rPr lang="ja-JP" altLang="en-US" sz="1200" dirty="0">
                <a:latin typeface="Meiryo UI" panose="020B0604030504040204" pitchFamily="50" charset="-128"/>
                <a:ea typeface="Meiryo UI" panose="020B0604030504040204" pitchFamily="50" charset="-128"/>
              </a:rPr>
              <a:t> 使い捨てプラスチックごみ対策推進事業</a:t>
            </a:r>
            <a:r>
              <a:rPr lang="en-US" altLang="ja-JP" sz="1200" dirty="0">
                <a:latin typeface="Meiryo UI" panose="020B0604030504040204" pitchFamily="50" charset="-128"/>
                <a:ea typeface="Meiryo UI" panose="020B0604030504040204" pitchFamily="50" charset="-128"/>
              </a:rPr>
              <a:t> </a:t>
            </a:r>
            <a:endParaRPr lang="ja-JP" altLang="en-US"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No29</a:t>
            </a:r>
            <a:r>
              <a:rPr lang="ja-JP" altLang="en-US" sz="1200" dirty="0">
                <a:latin typeface="Meiryo UI" panose="020B0604030504040204" pitchFamily="50" charset="-128"/>
                <a:ea typeface="Meiryo UI" panose="020B0604030504040204" pitchFamily="50" charset="-128"/>
              </a:rPr>
              <a:t> 「おおさかプラスチックごみゼロ宣言」推進事業</a:t>
            </a:r>
            <a:endParaRPr lang="en-US" altLang="ja-JP" sz="1200" b="1" dirty="0">
              <a:latin typeface="Meiryo UI" panose="020B0604030504040204" pitchFamily="50" charset="-128"/>
              <a:ea typeface="Meiryo UI" panose="020B0604030504040204" pitchFamily="50" charset="-128"/>
            </a:endParaRPr>
          </a:p>
          <a:p>
            <a:pPr algn="just"/>
            <a:r>
              <a:rPr lang="ja-JP" altLang="en-US" sz="1200" b="1"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No30 </a:t>
            </a:r>
            <a:r>
              <a:rPr lang="ja-JP" altLang="en-US" sz="1200" dirty="0">
                <a:latin typeface="Meiryo UI" panose="020B0604030504040204" pitchFamily="50" charset="-128"/>
                <a:ea typeface="Meiryo UI" panose="020B0604030504040204" pitchFamily="50" charset="-128"/>
              </a:rPr>
              <a:t>温室効果ガス排出量の削減</a:t>
            </a: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No31 </a:t>
            </a:r>
            <a:r>
              <a:rPr lang="ja-JP" altLang="en-US" sz="1200" dirty="0">
                <a:latin typeface="Meiryo UI" panose="020B0604030504040204" pitchFamily="50" charset="-128"/>
                <a:ea typeface="Meiryo UI" panose="020B0604030504040204" pitchFamily="50" charset="-128"/>
              </a:rPr>
              <a:t>カーボンニュートラル技術開発・実証事業</a:t>
            </a: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No32 </a:t>
            </a:r>
            <a:r>
              <a:rPr lang="ja-JP" altLang="en-US" sz="1200" dirty="0">
                <a:latin typeface="Meiryo UI" panose="020B0604030504040204" pitchFamily="50" charset="-128"/>
                <a:ea typeface="Meiryo UI" panose="020B0604030504040204" pitchFamily="50" charset="-128"/>
              </a:rPr>
              <a:t>万博を契機とした環境・エネルギー先進技術普及事業</a:t>
            </a:r>
            <a:endParaRPr lang="en-US" altLang="ja-JP"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pPr algn="just"/>
            <a:r>
              <a:rPr kumimoji="1" lang="en-US" altLang="ja-JP" sz="1200" b="1" dirty="0">
                <a:solidFill>
                  <a:schemeClr val="bg1"/>
                </a:solidFill>
                <a:latin typeface="Meiryo UI" panose="020B0604030504040204" pitchFamily="50" charset="-128"/>
                <a:ea typeface="Meiryo UI" panose="020B0604030504040204" pitchFamily="50" charset="-128"/>
              </a:rPr>
              <a:t>Ⅲ</a:t>
            </a:r>
            <a:r>
              <a:rPr kumimoji="1" lang="ja-JP" altLang="en-US" sz="1200" b="1" dirty="0">
                <a:solidFill>
                  <a:schemeClr val="bg1"/>
                </a:solidFill>
                <a:latin typeface="Meiryo UI" panose="020B0604030504040204" pitchFamily="50" charset="-128"/>
                <a:ea typeface="Meiryo UI" panose="020B0604030504040204" pitchFamily="50" charset="-128"/>
              </a:rPr>
              <a:t>　</a:t>
            </a:r>
            <a:r>
              <a:rPr lang="ja-JP" altLang="en-US" sz="1200" b="1" dirty="0">
                <a:solidFill>
                  <a:schemeClr val="bg1"/>
                </a:solidFill>
                <a:latin typeface="Meiryo UI" panose="020B0604030504040204" pitchFamily="50" charset="-128"/>
                <a:ea typeface="Meiryo UI" panose="020B0604030504040204" pitchFamily="50" charset="-128"/>
              </a:rPr>
              <a:t>東西二極の一極としての社会経済構造の構築</a:t>
            </a:r>
            <a:endParaRPr lang="en-US" altLang="ja-JP" sz="1200" b="1" dirty="0">
              <a:solidFill>
                <a:schemeClr val="bg1"/>
              </a:solidFill>
              <a:latin typeface="Meiryo UI" panose="020B0604030504040204" pitchFamily="50" charset="-128"/>
              <a:ea typeface="Meiryo UI" panose="020B0604030504040204" pitchFamily="50" charset="-128"/>
            </a:endParaRPr>
          </a:p>
          <a:p>
            <a:pPr algn="just"/>
            <a:r>
              <a:rPr lang="ja-JP" altLang="en-US" sz="1200" b="1" dirty="0">
                <a:latin typeface="Meiryo UI" panose="020B0604030504040204" pitchFamily="50" charset="-128"/>
                <a:ea typeface="Meiryo UI" panose="020B0604030504040204" pitchFamily="50" charset="-128"/>
              </a:rPr>
              <a:t>　基本目標⑤都市としての経済機能を強化する</a:t>
            </a:r>
            <a:endParaRPr lang="en-US" altLang="ja-JP" sz="1200" b="1"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No33 </a:t>
            </a:r>
            <a:r>
              <a:rPr lang="ja-JP" altLang="en-US" sz="1200" dirty="0">
                <a:latin typeface="Meiryo UI" panose="020B0604030504040204" pitchFamily="50" charset="-128"/>
                <a:ea typeface="Meiryo UI" panose="020B0604030504040204" pitchFamily="50" charset="-128"/>
              </a:rPr>
              <a:t>世界に伍するスタートアップ・エコシステム推進事業</a:t>
            </a:r>
            <a:endParaRPr lang="en-US" altLang="ja-JP"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No34 </a:t>
            </a:r>
            <a:r>
              <a:rPr lang="ja-JP" altLang="en-US" sz="1200" dirty="0">
                <a:latin typeface="Meiryo UI" panose="020B0604030504040204" pitchFamily="50" charset="-128"/>
                <a:ea typeface="Meiryo UI" panose="020B0604030504040204" pitchFamily="50" charset="-128"/>
              </a:rPr>
              <a:t>次世代スマートヘルススタートアップ創出事業</a:t>
            </a:r>
            <a:r>
              <a:rPr lang="en-US" altLang="ja-JP" sz="1200" dirty="0">
                <a:latin typeface="Meiryo UI" panose="020B0604030504040204" pitchFamily="50" charset="-128"/>
                <a:ea typeface="Meiryo UI" panose="020B0604030504040204" pitchFamily="50" charset="-128"/>
              </a:rPr>
              <a:t>(No16</a:t>
            </a:r>
            <a:r>
              <a:rPr lang="ja-JP" altLang="en-US" sz="1200" dirty="0">
                <a:latin typeface="Meiryo UI" panose="020B0604030504040204" pitchFamily="50" charset="-128"/>
                <a:ea typeface="Meiryo UI" panose="020B0604030504040204" pitchFamily="50" charset="-128"/>
              </a:rPr>
              <a:t>再掲</a:t>
            </a:r>
            <a:r>
              <a:rPr lang="en-US" altLang="ja-JP" sz="1200" dirty="0">
                <a:latin typeface="Meiryo UI" panose="020B0604030504040204" pitchFamily="50" charset="-128"/>
                <a:ea typeface="Meiryo UI" panose="020B0604030504040204" pitchFamily="50" charset="-128"/>
              </a:rPr>
              <a:t>)</a:t>
            </a: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No35 </a:t>
            </a:r>
            <a:r>
              <a:rPr lang="ja-JP" altLang="en-US" sz="1200" dirty="0">
                <a:latin typeface="Meiryo UI" panose="020B0604030504040204" pitchFamily="50" charset="-128"/>
                <a:ea typeface="Meiryo UI" panose="020B0604030504040204" pitchFamily="50" charset="-128"/>
              </a:rPr>
              <a:t>空飛ぶクルマ都市型ビジネス創造都市推進事業</a:t>
            </a:r>
            <a:endParaRPr lang="en-US" altLang="ja-JP"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No36 </a:t>
            </a:r>
            <a:r>
              <a:rPr lang="ja-JP" altLang="en-US" sz="1200" dirty="0">
                <a:latin typeface="Meiryo UI" panose="020B0604030504040204" pitchFamily="50" charset="-128"/>
                <a:ea typeface="Meiryo UI" panose="020B0604030504040204" pitchFamily="50" charset="-128"/>
              </a:rPr>
              <a:t>国際金融都市推進事業</a:t>
            </a:r>
            <a:endParaRPr lang="en-US" altLang="ja-JP"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No37 </a:t>
            </a:r>
            <a:r>
              <a:rPr lang="ja-JP" altLang="en-US" sz="1200" dirty="0">
                <a:latin typeface="Meiryo UI" panose="020B0604030504040204" pitchFamily="50" charset="-128"/>
                <a:ea typeface="Meiryo UI" panose="020B0604030504040204" pitchFamily="50" charset="-128"/>
              </a:rPr>
              <a:t>大阪公立大学「イノベーション・アカデミー構想」推進事業</a:t>
            </a:r>
            <a:endParaRPr lang="en-US" altLang="ja-JP" sz="1200" dirty="0">
              <a:latin typeface="Meiryo UI" panose="020B0604030504040204" pitchFamily="50" charset="-128"/>
              <a:ea typeface="Meiryo UI" panose="020B0604030504040204" pitchFamily="50" charset="-128"/>
            </a:endParaRPr>
          </a:p>
          <a:p>
            <a:pPr algn="just"/>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No38 </a:t>
            </a:r>
            <a:r>
              <a:rPr lang="ja-JP" altLang="en-US" sz="1200" dirty="0">
                <a:latin typeface="Meiryo UI" panose="020B0604030504040204" pitchFamily="50" charset="-128"/>
                <a:ea typeface="Meiryo UI" panose="020B0604030504040204" pitchFamily="50" charset="-128"/>
              </a:rPr>
              <a:t>外国人材受入促進・共生推進</a:t>
            </a:r>
            <a:endParaRPr lang="en-US" altLang="ja-JP"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No39 </a:t>
            </a:r>
            <a:r>
              <a:rPr lang="ja-JP" altLang="en-US" sz="1200" dirty="0">
                <a:latin typeface="Meiryo UI" panose="020B0604030504040204" pitchFamily="50" charset="-128"/>
                <a:ea typeface="Meiryo UI" panose="020B0604030504040204" pitchFamily="50" charset="-128"/>
              </a:rPr>
              <a:t>外国人材マッチングプラットフォーム事業</a:t>
            </a:r>
            <a:endParaRPr lang="en-US" altLang="ja-JP" sz="1200" dirty="0">
              <a:latin typeface="Meiryo UI" panose="020B0604030504040204" pitchFamily="50" charset="-128"/>
              <a:ea typeface="Meiryo UI" panose="020B0604030504040204" pitchFamily="50" charset="-128"/>
            </a:endParaRPr>
          </a:p>
          <a:p>
            <a:pPr algn="just"/>
            <a:r>
              <a:rPr lang="en-US" altLang="ja-JP" sz="1200" dirty="0">
                <a:latin typeface="Meiryo UI" panose="020B0604030504040204" pitchFamily="50" charset="-128"/>
                <a:ea typeface="Meiryo UI" panose="020B0604030504040204" pitchFamily="50" charset="-128"/>
              </a:rPr>
              <a:t>   No40</a:t>
            </a:r>
            <a:r>
              <a:rPr lang="ja-JP" altLang="en-US" sz="1200" dirty="0">
                <a:latin typeface="Meiryo UI" panose="020B0604030504040204" pitchFamily="50" charset="-128"/>
                <a:ea typeface="Meiryo UI" panose="020B0604030504040204" pitchFamily="50" charset="-128"/>
              </a:rPr>
              <a:t> 外国人留学生等マッチング支援事業</a:t>
            </a:r>
            <a:endParaRPr lang="en-US" altLang="ja-JP" sz="1200" dirty="0">
              <a:latin typeface="Meiryo UI" panose="020B0604030504040204" pitchFamily="50" charset="-128"/>
              <a:ea typeface="Meiryo UI" panose="020B0604030504040204" pitchFamily="50" charset="-128"/>
            </a:endParaRPr>
          </a:p>
          <a:p>
            <a:pPr algn="just"/>
            <a:r>
              <a:rPr lang="en-US" altLang="ja-JP" sz="1200" dirty="0">
                <a:latin typeface="Meiryo UI" panose="020B0604030504040204" pitchFamily="50" charset="-128"/>
                <a:ea typeface="Meiryo UI" panose="020B0604030504040204" pitchFamily="50" charset="-128"/>
              </a:rPr>
              <a:t>   No41</a:t>
            </a:r>
            <a:r>
              <a:rPr lang="ja-JP" altLang="en-US" sz="1200" dirty="0">
                <a:latin typeface="Meiryo UI" panose="020B0604030504040204" pitchFamily="50" charset="-128"/>
                <a:ea typeface="Meiryo UI" panose="020B0604030504040204" pitchFamily="50" charset="-128"/>
              </a:rPr>
              <a:t> 労働相談センターパワーアップ事業</a:t>
            </a:r>
            <a:endParaRPr lang="en-US" altLang="ja-JP"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No42 </a:t>
            </a:r>
            <a:r>
              <a:rPr lang="ja-JP" altLang="en-US" sz="1200" dirty="0">
                <a:latin typeface="Meiryo UI" panose="020B0604030504040204" pitchFamily="50" charset="-128"/>
                <a:ea typeface="Meiryo UI" panose="020B0604030504040204" pitchFamily="50" charset="-128"/>
              </a:rPr>
              <a:t>中核人材雇用戦略デスク事業・同体制拡充事業</a:t>
            </a:r>
            <a:endParaRPr lang="en-US" altLang="ja-JP" sz="1200" dirty="0">
              <a:latin typeface="Meiryo UI" panose="020B0604030504040204" pitchFamily="50" charset="-128"/>
              <a:ea typeface="Meiryo UI" panose="020B0604030504040204" pitchFamily="50" charset="-128"/>
            </a:endParaRPr>
          </a:p>
          <a:p>
            <a:pPr algn="just"/>
            <a:r>
              <a:rPr lang="en-US" altLang="ja-JP" sz="1200" dirty="0">
                <a:latin typeface="Meiryo UI" panose="020B0604030504040204" pitchFamily="50" charset="-128"/>
                <a:ea typeface="Meiryo UI" panose="020B0604030504040204" pitchFamily="50" charset="-128"/>
              </a:rPr>
              <a:t>   No43 </a:t>
            </a:r>
            <a:r>
              <a:rPr lang="ja-JP" altLang="en-US" sz="1200" dirty="0">
                <a:latin typeface="Meiryo UI" panose="020B0604030504040204" pitchFamily="50" charset="-128"/>
                <a:ea typeface="Meiryo UI" panose="020B0604030504040204" pitchFamily="50" charset="-128"/>
              </a:rPr>
              <a:t>企業立地に向けた取組</a:t>
            </a:r>
            <a:endParaRPr lang="en-US" altLang="ja-JP"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No44</a:t>
            </a:r>
            <a:r>
              <a:rPr lang="ja-JP" altLang="en-US" sz="1200" dirty="0">
                <a:latin typeface="Meiryo UI" panose="020B0604030504040204" pitchFamily="50" charset="-128"/>
                <a:ea typeface="Meiryo UI" panose="020B0604030504040204" pitchFamily="50" charset="-128"/>
              </a:rPr>
              <a:t> 大阪・関西万博に向けた大阪産</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もん</a:t>
            </a:r>
            <a:r>
              <a:rPr lang="en-US" altLang="ja-JP"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の活用拡大支援事業</a:t>
            </a:r>
            <a:endParaRPr lang="en-US" altLang="ja-JP"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No45</a:t>
            </a:r>
            <a:r>
              <a:rPr lang="ja-JP" altLang="en-US" sz="1200" dirty="0">
                <a:latin typeface="Meiryo UI" panose="020B0604030504040204" pitchFamily="50" charset="-128"/>
                <a:ea typeface="Meiryo UI" panose="020B0604030504040204" pitchFamily="50" charset="-128"/>
              </a:rPr>
              <a:t> 公民戦略連携デスクの設置・運営</a:t>
            </a:r>
            <a:endParaRPr lang="en-US" altLang="ja-JP"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No46 </a:t>
            </a:r>
            <a:r>
              <a:rPr lang="ja-JP" altLang="en-US" sz="1200" dirty="0">
                <a:latin typeface="Meiryo UI" panose="020B0604030504040204" pitchFamily="50" charset="-128"/>
                <a:ea typeface="Meiryo UI" panose="020B0604030504040204" pitchFamily="50" charset="-128"/>
              </a:rPr>
              <a:t>新名神高速道路の整備促進</a:t>
            </a:r>
            <a:endParaRPr lang="en-US" altLang="ja-JP" sz="1200" dirty="0">
              <a:latin typeface="Meiryo UI" panose="020B0604030504040204" pitchFamily="50" charset="-128"/>
              <a:ea typeface="Meiryo UI" panose="020B0604030504040204" pitchFamily="50" charset="-128"/>
            </a:endParaRPr>
          </a:p>
          <a:p>
            <a:pPr algn="just">
              <a:spcBef>
                <a:spcPts val="300"/>
              </a:spcBef>
            </a:pPr>
            <a:r>
              <a:rPr lang="ja-JP" altLang="en-US" sz="1200" dirty="0">
                <a:latin typeface="Meiryo UI" panose="020B0604030504040204" pitchFamily="50" charset="-128"/>
                <a:ea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rPr>
              <a:t>基本目標⑥定住魅力・都市魅力を強化する</a:t>
            </a:r>
            <a:endParaRPr lang="en-US" altLang="ja-JP" sz="1200" b="1" dirty="0">
              <a:latin typeface="Meiryo UI" panose="020B0604030504040204" pitchFamily="50" charset="-128"/>
              <a:ea typeface="Meiryo UI" panose="020B0604030504040204" pitchFamily="50" charset="-128"/>
            </a:endParaRPr>
          </a:p>
          <a:p>
            <a:pPr algn="just"/>
            <a:r>
              <a:rPr lang="ja-JP" altLang="en-US" sz="1200" b="1"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No47 </a:t>
            </a:r>
            <a:r>
              <a:rPr lang="ja-JP" altLang="en-US" sz="1200" dirty="0">
                <a:latin typeface="Meiryo UI" panose="020B0604030504040204" pitchFamily="50" charset="-128"/>
                <a:ea typeface="Meiryo UI" panose="020B0604030504040204" pitchFamily="50" charset="-128"/>
              </a:rPr>
              <a:t>スマートシティ戦略推進事業</a:t>
            </a:r>
            <a:endParaRPr lang="en-US" altLang="ja-JP" sz="1200" dirty="0">
              <a:latin typeface="Meiryo UI" panose="020B0604030504040204" pitchFamily="50" charset="-128"/>
              <a:ea typeface="Meiryo UI" panose="020B0604030504040204" pitchFamily="50" charset="-128"/>
            </a:endParaRPr>
          </a:p>
          <a:p>
            <a:pPr marL="628650" indent="-628650"/>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No48 </a:t>
            </a:r>
            <a:r>
              <a:rPr lang="ja-JP" altLang="en-US" sz="1200" dirty="0">
                <a:latin typeface="Meiryo UI" panose="020B0604030504040204" pitchFamily="50" charset="-128"/>
                <a:ea typeface="Meiryo UI" panose="020B0604030504040204" pitchFamily="50" charset="-128"/>
              </a:rPr>
              <a:t>大阪ショーケース機能強化及び</a:t>
            </a:r>
            <a:r>
              <a:rPr lang="en-US" altLang="ja-JP" sz="1200" dirty="0">
                <a:latin typeface="Meiryo UI" panose="020B0604030504040204" pitchFamily="50" charset="-128"/>
                <a:ea typeface="Meiryo UI" panose="020B0604030504040204" pitchFamily="50" charset="-128"/>
              </a:rPr>
              <a:t>SDGs</a:t>
            </a:r>
            <a:r>
              <a:rPr lang="ja-JP" altLang="en-US" sz="1200" dirty="0">
                <a:latin typeface="Meiryo UI" panose="020B0604030504040204" pitchFamily="50" charset="-128"/>
                <a:ea typeface="Meiryo UI" panose="020B0604030504040204" pitchFamily="50" charset="-128"/>
              </a:rPr>
              <a:t>の実現に向けた観光推進</a:t>
            </a:r>
            <a:endParaRPr lang="en-US" altLang="ja-JP" sz="1200" dirty="0">
              <a:latin typeface="Meiryo UI" panose="020B0604030504040204" pitchFamily="50" charset="-128"/>
              <a:ea typeface="Meiryo UI" panose="020B0604030504040204" pitchFamily="50" charset="-128"/>
            </a:endParaRPr>
          </a:p>
          <a:p>
            <a:pPr marL="628650" indent="-85725"/>
            <a:r>
              <a:rPr lang="ja-JP" altLang="en-US" sz="1200" dirty="0">
                <a:latin typeface="Meiryo UI" panose="020B0604030504040204" pitchFamily="50" charset="-128"/>
                <a:ea typeface="Meiryo UI" panose="020B0604030504040204" pitchFamily="50" charset="-128"/>
              </a:rPr>
              <a:t>・地域活性化事業</a:t>
            </a:r>
          </a:p>
          <a:p>
            <a:pPr algn="just"/>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No49 </a:t>
            </a:r>
            <a:r>
              <a:rPr lang="ja-JP" altLang="en-US" sz="1200" dirty="0">
                <a:latin typeface="Meiryo UI" panose="020B0604030504040204" pitchFamily="50" charset="-128"/>
                <a:ea typeface="Meiryo UI" panose="020B0604030504040204" pitchFamily="50" charset="-128"/>
              </a:rPr>
              <a:t>魅力づくり推進関係事業</a:t>
            </a: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No50 </a:t>
            </a:r>
            <a:r>
              <a:rPr lang="zh-TW" altLang="en-US" sz="1200" dirty="0">
                <a:latin typeface="Meiryo UI" panose="020B0604030504040204" pitchFamily="50" charset="-128"/>
                <a:ea typeface="Meiryo UI" panose="020B0604030504040204" pitchFamily="50" charset="-128"/>
              </a:rPr>
              <a:t>大阪魅力発信事業</a:t>
            </a:r>
            <a:endParaRPr lang="ja-JP" altLang="en-US"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No51 </a:t>
            </a:r>
            <a:r>
              <a:rPr lang="ja-JP" altLang="en-US" sz="1200" dirty="0">
                <a:latin typeface="Meiryo UI" panose="020B0604030504040204" pitchFamily="50" charset="-128"/>
                <a:ea typeface="Meiryo UI" panose="020B0604030504040204" pitchFamily="50" charset="-128"/>
              </a:rPr>
              <a:t>スーパーシティ構想の推進</a:t>
            </a:r>
            <a:endParaRPr lang="en-US" altLang="ja-JP" sz="1200" dirty="0">
              <a:latin typeface="Meiryo UI" panose="020B0604030504040204" pitchFamily="50" charset="-128"/>
              <a:ea typeface="Meiryo UI" panose="020B0604030504040204" pitchFamily="50" charset="-128"/>
            </a:endParaRPr>
          </a:p>
          <a:p>
            <a:pPr algn="just"/>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No52 </a:t>
            </a:r>
            <a:r>
              <a:rPr lang="ja-JP" altLang="en-US" sz="1200" dirty="0">
                <a:latin typeface="Meiryo UI" panose="020B0604030504040204" pitchFamily="50" charset="-128"/>
                <a:ea typeface="Meiryo UI" panose="020B0604030504040204" pitchFamily="50" charset="-128"/>
              </a:rPr>
              <a:t>広域サイクルルート連携事業</a:t>
            </a:r>
            <a:endParaRPr lang="en-US" altLang="ja-JP" sz="1200" dirty="0">
              <a:latin typeface="Meiryo UI" panose="020B0604030504040204" pitchFamily="50" charset="-128"/>
              <a:ea typeface="Meiryo UI" panose="020B0604030504040204" pitchFamily="50" charset="-128"/>
            </a:endParaRPr>
          </a:p>
          <a:p>
            <a:pPr algn="just"/>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No53 </a:t>
            </a:r>
            <a:r>
              <a:rPr lang="zh-TW" altLang="en-US" sz="1200" dirty="0">
                <a:latin typeface="Meiryo UI" panose="020B0604030504040204" pitchFamily="50" charset="-128"/>
                <a:ea typeface="Meiryo UI" panose="020B0604030504040204" pitchFamily="50" charset="-128"/>
              </a:rPr>
              <a:t>公園都市緑化振興事業</a:t>
            </a:r>
            <a:endParaRPr lang="en-US" altLang="ja-JP"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No54</a:t>
            </a:r>
            <a:r>
              <a:rPr lang="ja-JP" altLang="en-US" sz="1200" dirty="0">
                <a:latin typeface="Meiryo UI" panose="020B0604030504040204" pitchFamily="50" charset="-128"/>
                <a:ea typeface="Meiryo UI" panose="020B0604030504040204" pitchFamily="50" charset="-128"/>
              </a:rPr>
              <a:t> 大阪府生涯スポーツ振興事業</a:t>
            </a:r>
            <a:endParaRPr lang="en-US" altLang="zh-TW"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No55 </a:t>
            </a:r>
            <a:r>
              <a:rPr lang="zh-TW" altLang="en-US" sz="1200" dirty="0">
                <a:latin typeface="Meiryo UI" panose="020B0604030504040204" pitchFamily="50" charset="-128"/>
                <a:ea typeface="Meiryo UI" panose="020B0604030504040204" pitchFamily="50" charset="-128"/>
              </a:rPr>
              <a:t>大阪府文化振興事業</a:t>
            </a:r>
            <a:endParaRPr lang="en-US" altLang="ja-JP"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No56</a:t>
            </a:r>
            <a:r>
              <a:rPr lang="ja-JP" altLang="en-US" sz="1200" dirty="0">
                <a:latin typeface="Meiryo UI" panose="020B0604030504040204" pitchFamily="50" charset="-128"/>
                <a:ea typeface="Meiryo UI" panose="020B0604030504040204" pitchFamily="50" charset="-128"/>
              </a:rPr>
              <a:t> </a:t>
            </a:r>
            <a:r>
              <a:rPr lang="zh-TW" altLang="en-US" sz="1200" dirty="0">
                <a:latin typeface="Meiryo UI" panose="020B0604030504040204" pitchFamily="50" charset="-128"/>
                <a:ea typeface="Meiryo UI" panose="020B0604030504040204" pitchFamily="50" charset="-128"/>
              </a:rPr>
              <a:t>万博記念公園駅前周辺地区活性化事業</a:t>
            </a:r>
            <a:endParaRPr lang="en-US" altLang="ja-JP" sz="1200"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43130" y="464732"/>
            <a:ext cx="4491163" cy="6632585"/>
          </a:xfrm>
          <a:prstGeom prst="rect">
            <a:avLst/>
          </a:prstGeom>
          <a:noFill/>
        </p:spPr>
        <p:txBody>
          <a:bodyPr wrap="square" rtlCol="0">
            <a:spAutoFit/>
          </a:bodyPr>
          <a:lstStyle/>
          <a:p>
            <a:r>
              <a:rPr kumimoji="1" lang="en-US" altLang="ja-JP" sz="1200" b="1" dirty="0">
                <a:solidFill>
                  <a:schemeClr val="bg1"/>
                </a:solidFill>
                <a:latin typeface="Meiryo UI" panose="020B0604030504040204" pitchFamily="50" charset="-128"/>
                <a:ea typeface="Meiryo UI" panose="020B0604030504040204" pitchFamily="50" charset="-128"/>
              </a:rPr>
              <a:t>Ⅰ</a:t>
            </a:r>
            <a:r>
              <a:rPr kumimoji="1" lang="ja-JP" altLang="en-US" sz="1200" b="1" dirty="0">
                <a:solidFill>
                  <a:schemeClr val="bg1"/>
                </a:solidFill>
                <a:latin typeface="Meiryo UI" panose="020B0604030504040204" pitchFamily="50" charset="-128"/>
                <a:ea typeface="Meiryo UI" panose="020B0604030504040204" pitchFamily="50" charset="-128"/>
              </a:rPr>
              <a:t>　</a:t>
            </a:r>
            <a:r>
              <a:rPr lang="ja-JP" altLang="en-US" sz="1200" b="1" dirty="0">
                <a:solidFill>
                  <a:schemeClr val="bg1"/>
                </a:solidFill>
                <a:latin typeface="Meiryo UI" panose="020B0604030504040204" pitchFamily="50" charset="-128"/>
                <a:ea typeface="Meiryo UI" panose="020B0604030504040204" pitchFamily="50" charset="-128"/>
              </a:rPr>
              <a:t>若者が活躍でき、子育て安心の都市「大阪」の実現</a:t>
            </a:r>
            <a:endParaRPr lang="en-US" altLang="ja-JP" sz="1200" b="1" dirty="0">
              <a:solidFill>
                <a:schemeClr val="bg1"/>
              </a:solidFill>
              <a:latin typeface="Meiryo UI" panose="020B0604030504040204" pitchFamily="50" charset="-128"/>
              <a:ea typeface="Meiryo UI" panose="020B0604030504040204" pitchFamily="50" charset="-128"/>
            </a:endParaRPr>
          </a:p>
          <a:p>
            <a:r>
              <a:rPr kumimoji="1" lang="ja-JP" altLang="en-US" sz="1200" b="1" dirty="0">
                <a:latin typeface="Meiryo UI" panose="020B0604030504040204" pitchFamily="50" charset="-128"/>
                <a:ea typeface="Meiryo UI" panose="020B0604030504040204" pitchFamily="50" charset="-128"/>
              </a:rPr>
              <a:t>　基本目標①若い世代の就職・</a:t>
            </a:r>
            <a:r>
              <a:rPr lang="ja-JP" altLang="en-US" sz="1200" b="1" dirty="0">
                <a:latin typeface="Meiryo UI" panose="020B0604030504040204" pitchFamily="50" charset="-128"/>
                <a:ea typeface="Meiryo UI" panose="020B0604030504040204" pitchFamily="50" charset="-128"/>
              </a:rPr>
              <a:t>結婚・出産・子育ての希望を実現する</a:t>
            </a:r>
            <a:endParaRPr lang="en-US" altLang="ja-JP" sz="1200" b="1" dirty="0">
              <a:latin typeface="Meiryo UI" panose="020B0604030504040204" pitchFamily="50" charset="-128"/>
              <a:ea typeface="Meiryo UI" panose="020B0604030504040204" pitchFamily="50" charset="-128"/>
            </a:endParaRPr>
          </a:p>
          <a:p>
            <a:pPr algn="just"/>
            <a:r>
              <a:rPr lang="ja-JP" altLang="en-US" sz="1200" b="1"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No1</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OSAKA</a:t>
            </a:r>
            <a:r>
              <a:rPr lang="ja-JP" altLang="en-US" sz="1200" dirty="0">
                <a:latin typeface="Meiryo UI" panose="020B0604030504040204" pitchFamily="50" charset="-128"/>
                <a:ea typeface="Meiryo UI" panose="020B0604030504040204" pitchFamily="50" charset="-128"/>
              </a:rPr>
              <a:t>しごとフィールド運営事業</a:t>
            </a:r>
            <a:endParaRPr lang="en-US" altLang="ja-JP" sz="1200" dirty="0">
              <a:latin typeface="Meiryo UI" panose="020B0604030504040204" pitchFamily="50" charset="-128"/>
              <a:ea typeface="Meiryo UI" panose="020B0604030504040204" pitchFamily="50" charset="-128"/>
            </a:endParaRPr>
          </a:p>
          <a:p>
            <a:pPr algn="just"/>
            <a:r>
              <a:rPr lang="ja-JP" altLang="en-US" sz="1200" b="1"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No2</a:t>
            </a:r>
            <a:r>
              <a:rPr lang="ja-JP" altLang="en-US" sz="1200" dirty="0">
                <a:latin typeface="Meiryo UI" panose="020B0604030504040204" pitchFamily="50" charset="-128"/>
                <a:ea typeface="Meiryo UI" panose="020B0604030504040204" pitchFamily="50" charset="-128"/>
              </a:rPr>
              <a:t>   </a:t>
            </a:r>
            <a:r>
              <a:rPr lang="en-US" altLang="zh-TW" sz="1200" dirty="0">
                <a:latin typeface="Meiryo UI" panose="020B0604030504040204" pitchFamily="50" charset="-128"/>
                <a:ea typeface="Meiryo UI" panose="020B0604030504040204" pitchFamily="50" charset="-128"/>
              </a:rPr>
              <a:t>OSAKA</a:t>
            </a:r>
            <a:r>
              <a:rPr lang="zh-TW" altLang="en-US" sz="1200" dirty="0">
                <a:latin typeface="Meiryo UI" panose="020B0604030504040204" pitchFamily="50" charset="-128"/>
                <a:ea typeface="Meiryo UI" panose="020B0604030504040204" pitchFamily="50" charset="-128"/>
              </a:rPr>
              <a:t>女性活躍推進事業</a:t>
            </a:r>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No3</a:t>
            </a:r>
            <a:r>
              <a:rPr lang="ja-JP" altLang="en-US" sz="1200" dirty="0">
                <a:latin typeface="Meiryo UI" panose="020B0604030504040204" pitchFamily="50" charset="-128"/>
                <a:ea typeface="Meiryo UI" panose="020B0604030504040204" pitchFamily="50" charset="-128"/>
              </a:rPr>
              <a:t>   </a:t>
            </a:r>
            <a:r>
              <a:rPr lang="zh-TW" altLang="en-US" sz="1200" dirty="0">
                <a:latin typeface="Meiryo UI" panose="020B0604030504040204" pitchFamily="50" charset="-128"/>
                <a:ea typeface="Meiryo UI" panose="020B0604030504040204" pitchFamily="50" charset="-128"/>
              </a:rPr>
              <a:t>男女共同参画推進事業～女性基金活用事業～</a:t>
            </a:r>
            <a:endParaRPr lang="en-US" altLang="ja-JP"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No4   </a:t>
            </a:r>
            <a:r>
              <a:rPr lang="zh-TW" altLang="en-US" sz="1200" dirty="0">
                <a:latin typeface="Meiryo UI" panose="020B0604030504040204" pitchFamily="50" charset="-128"/>
                <a:ea typeface="Meiryo UI" panose="020B0604030504040204" pitchFamily="50" charset="-128"/>
              </a:rPr>
              <a:t>地域限定保育士試験事業</a:t>
            </a:r>
            <a:endParaRPr lang="en-US" altLang="ja-JP"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No5   </a:t>
            </a:r>
            <a:r>
              <a:rPr lang="ja-JP" altLang="en-US" sz="1200" dirty="0">
                <a:latin typeface="Meiryo UI" panose="020B0604030504040204" pitchFamily="50" charset="-128"/>
                <a:ea typeface="Meiryo UI" panose="020B0604030504040204" pitchFamily="50" charset="-128"/>
              </a:rPr>
              <a:t>預かり保育助成事業</a:t>
            </a:r>
            <a:endParaRPr lang="en-US" altLang="ja-JP" sz="1200" dirty="0">
              <a:latin typeface="Meiryo UI" panose="020B0604030504040204" pitchFamily="50" charset="-128"/>
              <a:ea typeface="Meiryo UI" panose="020B0604030504040204" pitchFamily="50" charset="-128"/>
            </a:endParaRPr>
          </a:p>
          <a:p>
            <a:pPr algn="just">
              <a:spcBef>
                <a:spcPts val="300"/>
              </a:spcBef>
            </a:pPr>
            <a:r>
              <a:rPr lang="ja-JP" altLang="en-US" sz="1200" dirty="0">
                <a:latin typeface="Meiryo UI" panose="020B0604030504040204" pitchFamily="50" charset="-128"/>
                <a:ea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rPr>
              <a:t>基本目標②次代の「大阪」を担う人をつくる</a:t>
            </a:r>
            <a:endParaRPr lang="ja-JP" altLang="en-US"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No6</a:t>
            </a:r>
            <a:r>
              <a:rPr lang="ja-JP" altLang="en-US" sz="1200" dirty="0">
                <a:latin typeface="Meiryo UI" panose="020B0604030504040204" pitchFamily="50" charset="-128"/>
                <a:ea typeface="Meiryo UI" panose="020B0604030504040204" pitchFamily="50" charset="-128"/>
              </a:rPr>
              <a:t>   英語教育推進事業（小・中・高）</a:t>
            </a: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No7</a:t>
            </a:r>
            <a:r>
              <a:rPr lang="ja-JP" altLang="en-US" sz="1200" dirty="0">
                <a:latin typeface="Meiryo UI" panose="020B0604030504040204" pitchFamily="50" charset="-128"/>
                <a:ea typeface="Meiryo UI" panose="020B0604030504040204" pitchFamily="50" charset="-128"/>
              </a:rPr>
              <a:t>   グローバル人材育成事業</a:t>
            </a:r>
            <a:endParaRPr lang="en-US" altLang="ja-JP"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No8</a:t>
            </a:r>
            <a:r>
              <a:rPr lang="ja-JP" altLang="en-US" sz="1200" dirty="0">
                <a:latin typeface="Meiryo UI" panose="020B0604030504040204" pitchFamily="50" charset="-128"/>
                <a:ea typeface="Meiryo UI" panose="020B0604030504040204" pitchFamily="50" charset="-128"/>
              </a:rPr>
              <a:t>   木とふれあう木育推進事業</a:t>
            </a:r>
            <a:endParaRPr lang="en-US" altLang="ja-JP"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No9</a:t>
            </a:r>
            <a:r>
              <a:rPr lang="ja-JP" altLang="en-US" sz="1200" dirty="0">
                <a:latin typeface="Meiryo UI" panose="020B0604030504040204" pitchFamily="50" charset="-128"/>
                <a:ea typeface="Meiryo UI" panose="020B0604030504040204" pitchFamily="50" charset="-128"/>
              </a:rPr>
              <a:t>   いじめ虐待等対応支援体制構築事業</a:t>
            </a:r>
            <a:endParaRPr lang="en-US" altLang="ja-JP"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No10</a:t>
            </a:r>
            <a:r>
              <a:rPr lang="ja-JP" altLang="en-US" sz="1200" dirty="0">
                <a:latin typeface="Meiryo UI" panose="020B0604030504040204" pitchFamily="50" charset="-128"/>
                <a:ea typeface="Meiryo UI" panose="020B0604030504040204" pitchFamily="50" charset="-128"/>
              </a:rPr>
              <a:t> 児童虐待対策の拡充・強化</a:t>
            </a: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No11</a:t>
            </a:r>
            <a:r>
              <a:rPr lang="ja-JP" altLang="en-US" sz="1200" dirty="0">
                <a:latin typeface="Meiryo UI" panose="020B0604030504040204" pitchFamily="50" charset="-128"/>
                <a:ea typeface="Meiryo UI" panose="020B0604030504040204" pitchFamily="50" charset="-128"/>
              </a:rPr>
              <a:t> 子どもの貧困対策～子ども輝く未来基金事業～</a:t>
            </a:r>
            <a:endParaRPr lang="en-US" altLang="ja-JP" sz="1200" dirty="0">
              <a:latin typeface="Meiryo UI" panose="020B0604030504040204" pitchFamily="50" charset="-128"/>
              <a:ea typeface="Meiryo UI" panose="020B0604030504040204" pitchFamily="50" charset="-128"/>
            </a:endParaRPr>
          </a:p>
          <a:p>
            <a:pPr algn="just"/>
            <a:endParaRPr kumimoji="1" lang="en-US" altLang="ja-JP" sz="1200" b="1" dirty="0">
              <a:latin typeface="Meiryo UI" panose="020B0604030504040204" pitchFamily="50" charset="-128"/>
              <a:ea typeface="Meiryo UI" panose="020B0604030504040204" pitchFamily="50" charset="-128"/>
            </a:endParaRPr>
          </a:p>
          <a:p>
            <a:pPr algn="just"/>
            <a:r>
              <a:rPr kumimoji="1" lang="en-US" altLang="ja-JP" sz="1200" b="1" dirty="0">
                <a:solidFill>
                  <a:schemeClr val="bg1"/>
                </a:solidFill>
                <a:latin typeface="Meiryo UI" panose="020B0604030504040204" pitchFamily="50" charset="-128"/>
                <a:ea typeface="Meiryo UI" panose="020B0604030504040204" pitchFamily="50" charset="-128"/>
              </a:rPr>
              <a:t>Ⅱ</a:t>
            </a:r>
            <a:r>
              <a:rPr kumimoji="1" lang="ja-JP" altLang="en-US" sz="1200" b="1" dirty="0">
                <a:solidFill>
                  <a:schemeClr val="bg1"/>
                </a:solidFill>
                <a:latin typeface="Meiryo UI" panose="020B0604030504040204" pitchFamily="50" charset="-128"/>
                <a:ea typeface="Meiryo UI" panose="020B0604030504040204" pitchFamily="50" charset="-128"/>
              </a:rPr>
              <a:t>　</a:t>
            </a:r>
            <a:r>
              <a:rPr lang="ja-JP" altLang="en-US" sz="1200" b="1" dirty="0">
                <a:solidFill>
                  <a:schemeClr val="bg1"/>
                </a:solidFill>
                <a:latin typeface="Meiryo UI" panose="020B0604030504040204" pitchFamily="50" charset="-128"/>
                <a:ea typeface="Meiryo UI" panose="020B0604030504040204" pitchFamily="50" charset="-128"/>
              </a:rPr>
              <a:t>人口減少・超高齢化社会でも持続可能な地域づくり</a:t>
            </a:r>
          </a:p>
          <a:p>
            <a:pPr algn="just"/>
            <a:r>
              <a:rPr lang="ja-JP" altLang="en-US" sz="1200" dirty="0">
                <a:latin typeface="Meiryo UI" panose="020B0604030504040204" pitchFamily="50" charset="-128"/>
                <a:ea typeface="Meiryo UI" panose="020B0604030504040204" pitchFamily="50" charset="-128"/>
              </a:rPr>
              <a:t>　</a:t>
            </a:r>
            <a:r>
              <a:rPr lang="ja-JP" altLang="en-US" sz="1200" b="1" dirty="0">
                <a:latin typeface="Meiryo UI" panose="020B0604030504040204" pitchFamily="50" charset="-128"/>
                <a:ea typeface="Meiryo UI" panose="020B0604030504040204" pitchFamily="50" charset="-128"/>
              </a:rPr>
              <a:t>基本目標③誰もが健康でいきいきと暮らせるまちづくり</a:t>
            </a:r>
            <a:endParaRPr lang="en-US" altLang="ja-JP" sz="1200" b="1" dirty="0">
              <a:latin typeface="Meiryo UI" panose="020B0604030504040204" pitchFamily="50" charset="-128"/>
              <a:ea typeface="Meiryo UI" panose="020B0604030504040204" pitchFamily="50" charset="-128"/>
            </a:endParaRPr>
          </a:p>
          <a:p>
            <a:pPr algn="just"/>
            <a:r>
              <a:rPr lang="ja-JP" altLang="en-US" sz="1200" b="1"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No12 </a:t>
            </a:r>
            <a:r>
              <a:rPr lang="ja-JP" altLang="en-US" sz="1200" dirty="0">
                <a:latin typeface="Meiryo UI" panose="020B0604030504040204" pitchFamily="50" charset="-128"/>
                <a:ea typeface="Meiryo UI" panose="020B0604030504040204" pitchFamily="50" charset="-128"/>
              </a:rPr>
              <a:t>おおさか健活</a:t>
            </a:r>
            <a:r>
              <a:rPr lang="en-US" altLang="ja-JP" sz="1200" dirty="0">
                <a:latin typeface="Meiryo UI" panose="020B0604030504040204" pitchFamily="50" charset="-128"/>
                <a:ea typeface="Meiryo UI" panose="020B0604030504040204" pitchFamily="50" charset="-128"/>
              </a:rPr>
              <a:t>10</a:t>
            </a:r>
            <a:r>
              <a:rPr lang="ja-JP" altLang="en-US" sz="1200" dirty="0">
                <a:latin typeface="Meiryo UI" panose="020B0604030504040204" pitchFamily="50" charset="-128"/>
                <a:ea typeface="Meiryo UI" panose="020B0604030504040204" pitchFamily="50" charset="-128"/>
              </a:rPr>
              <a:t>推進プロジェクト事業</a:t>
            </a: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No13</a:t>
            </a:r>
            <a:r>
              <a:rPr lang="ja-JP" altLang="en-US" sz="1200" dirty="0">
                <a:latin typeface="Meiryo UI" panose="020B0604030504040204" pitchFamily="50" charset="-128"/>
                <a:ea typeface="Meiryo UI" panose="020B0604030504040204" pitchFamily="50" charset="-128"/>
              </a:rPr>
              <a:t> 健康づくり支援プラットフォーム整備等事業</a:t>
            </a:r>
            <a:endParaRPr lang="en-US" altLang="ja-JP"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No14</a:t>
            </a:r>
            <a:r>
              <a:rPr lang="ja-JP" altLang="en-US" sz="1200" dirty="0">
                <a:latin typeface="Meiryo UI" panose="020B0604030504040204" pitchFamily="50" charset="-128"/>
                <a:ea typeface="Meiryo UI" panose="020B0604030504040204" pitchFamily="50" charset="-128"/>
              </a:rPr>
              <a:t> がん対策基金事業</a:t>
            </a: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No15</a:t>
            </a:r>
            <a:r>
              <a:rPr lang="ja-JP" altLang="en-US" sz="1200" dirty="0">
                <a:latin typeface="Meiryo UI" panose="020B0604030504040204" pitchFamily="50" charset="-128"/>
                <a:ea typeface="Meiryo UI" panose="020B0604030504040204" pitchFamily="50" charset="-128"/>
              </a:rPr>
              <a:t> ギャンブル等依存症対策基金事業</a:t>
            </a:r>
            <a:endParaRPr lang="zh-TW" altLang="en-US"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No16 </a:t>
            </a:r>
            <a:r>
              <a:rPr lang="ja-JP" altLang="en-US" sz="1200" dirty="0">
                <a:latin typeface="Meiryo UI" panose="020B0604030504040204" pitchFamily="50" charset="-128"/>
                <a:ea typeface="Meiryo UI" panose="020B0604030504040204" pitchFamily="50" charset="-128"/>
              </a:rPr>
              <a:t>次世代スマートヘルススタートアップ創出事業</a:t>
            </a:r>
            <a:endParaRPr lang="en-US" altLang="ja-JP" sz="1200" dirty="0">
              <a:latin typeface="Meiryo UI" panose="020B0604030504040204" pitchFamily="50" charset="-128"/>
              <a:ea typeface="Meiryo UI" panose="020B0604030504040204" pitchFamily="50" charset="-128"/>
            </a:endParaRPr>
          </a:p>
          <a:p>
            <a:pPr algn="just"/>
            <a:r>
              <a:rPr lang="en-US" altLang="ja-JP" sz="1200" dirty="0">
                <a:latin typeface="Meiryo UI" panose="020B0604030504040204" pitchFamily="50" charset="-128"/>
                <a:ea typeface="Meiryo UI" panose="020B0604030504040204" pitchFamily="50" charset="-128"/>
              </a:rPr>
              <a:t>   No17</a:t>
            </a:r>
            <a:r>
              <a:rPr lang="ja-JP" altLang="en-US" sz="1200" dirty="0">
                <a:latin typeface="Meiryo UI" panose="020B0604030504040204" pitchFamily="50" charset="-128"/>
                <a:ea typeface="Meiryo UI" panose="020B0604030504040204" pitchFamily="50" charset="-128"/>
              </a:rPr>
              <a:t> 大阪ええまちプロジェクト</a:t>
            </a:r>
            <a:r>
              <a:rPr lang="en-US" altLang="ja-JP" sz="1200" dirty="0">
                <a:latin typeface="Meiryo UI" panose="020B0604030504040204" pitchFamily="50" charset="-128"/>
                <a:ea typeface="Meiryo UI" panose="020B0604030504040204" pitchFamily="50" charset="-128"/>
              </a:rPr>
              <a:t>   </a:t>
            </a:r>
            <a:endParaRPr lang="ja-JP" altLang="en-US"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No18 </a:t>
            </a:r>
            <a:r>
              <a:rPr lang="zh-TW" altLang="en-US" sz="1200" dirty="0">
                <a:latin typeface="Meiryo UI" panose="020B0604030504040204" pitchFamily="50" charset="-128"/>
                <a:ea typeface="Meiryo UI" panose="020B0604030504040204" pitchFamily="50" charset="-128"/>
              </a:rPr>
              <a:t>生活支援体制整備推進支援事業</a:t>
            </a:r>
            <a:endParaRPr lang="en-US" altLang="ja-JP"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No19 </a:t>
            </a:r>
            <a:r>
              <a:rPr lang="ja-JP" altLang="en-US" sz="1200" dirty="0">
                <a:latin typeface="Meiryo UI" panose="020B0604030504040204" pitchFamily="50" charset="-128"/>
                <a:ea typeface="Meiryo UI" panose="020B0604030504040204" pitchFamily="50" charset="-128"/>
              </a:rPr>
              <a:t>スマートシニアライフ事業</a:t>
            </a:r>
            <a:endParaRPr lang="en-US" altLang="ja-JP"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No20 </a:t>
            </a:r>
            <a:r>
              <a:rPr lang="ja-JP" altLang="en-US" sz="1200" dirty="0">
                <a:latin typeface="Meiryo UI" panose="020B0604030504040204" pitchFamily="50" charset="-128"/>
                <a:ea typeface="Meiryo UI" panose="020B0604030504040204" pitchFamily="50" charset="-128"/>
              </a:rPr>
              <a:t>外国人留学生就職支援事業</a:t>
            </a:r>
            <a:endParaRPr lang="en-US" altLang="ja-JP"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No21</a:t>
            </a:r>
            <a:r>
              <a:rPr lang="ja-JP" altLang="en-US" sz="1200" dirty="0">
                <a:latin typeface="Meiryo UI" panose="020B0604030504040204" pitchFamily="50" charset="-128"/>
                <a:ea typeface="Meiryo UI" panose="020B0604030504040204" pitchFamily="50" charset="-128"/>
              </a:rPr>
              <a:t> 就職氷河期世代集中支援プロジェクト事業</a:t>
            </a:r>
            <a:endParaRPr lang="en-US" altLang="ja-JP" sz="1200" dirty="0">
              <a:latin typeface="Meiryo UI" panose="020B0604030504040204" pitchFamily="50" charset="-128"/>
              <a:ea typeface="Meiryo UI" panose="020B0604030504040204" pitchFamily="50" charset="-128"/>
            </a:endParaRPr>
          </a:p>
          <a:p>
            <a:pPr algn="just"/>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No22 </a:t>
            </a:r>
            <a:r>
              <a:rPr lang="ja-JP" altLang="en-US" sz="1200" dirty="0">
                <a:latin typeface="Meiryo UI" panose="020B0604030504040204" pitchFamily="50" charset="-128"/>
                <a:ea typeface="Meiryo UI" panose="020B0604030504040204" pitchFamily="50" charset="-128"/>
              </a:rPr>
              <a:t>潜在求職者活躍支援プロジェクト事業</a:t>
            </a:r>
            <a:endParaRPr lang="en-US" altLang="ja-JP"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No23 </a:t>
            </a:r>
            <a:r>
              <a:rPr lang="ja-JP" altLang="en-US" sz="1200" dirty="0">
                <a:latin typeface="Meiryo UI" panose="020B0604030504040204" pitchFamily="50" charset="-128"/>
                <a:ea typeface="Meiryo UI" panose="020B0604030504040204" pitchFamily="50" charset="-128"/>
              </a:rPr>
              <a:t>持続可能な大阪の成長を支えるダイバーシティ推進事業</a:t>
            </a:r>
            <a:endParaRPr lang="en-US" altLang="ja-JP" sz="1200" dirty="0">
              <a:latin typeface="Meiryo UI" panose="020B0604030504040204" pitchFamily="50" charset="-128"/>
              <a:ea typeface="Meiryo UI" panose="020B0604030504040204" pitchFamily="50" charset="-128"/>
            </a:endParaRPr>
          </a:p>
          <a:p>
            <a:pPr algn="just"/>
            <a:r>
              <a:rPr lang="en-US" altLang="ja-JP" sz="1200" dirty="0">
                <a:latin typeface="Meiryo UI" panose="020B0604030504040204" pitchFamily="50" charset="-128"/>
                <a:ea typeface="Meiryo UI" panose="020B0604030504040204" pitchFamily="50" charset="-128"/>
              </a:rPr>
              <a:t>   No24 </a:t>
            </a:r>
            <a:r>
              <a:rPr lang="ja-JP" altLang="en-US" sz="1200" dirty="0">
                <a:latin typeface="Meiryo UI" panose="020B0604030504040204" pitchFamily="50" charset="-128"/>
                <a:ea typeface="Meiryo UI" panose="020B0604030504040204" pitchFamily="50" charset="-128"/>
              </a:rPr>
              <a:t>障がい者雇用の促進</a:t>
            </a:r>
            <a:endParaRPr lang="en-US" altLang="ja-JP"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No25</a:t>
            </a:r>
            <a:r>
              <a:rPr lang="ja-JP" altLang="en-US" sz="1200" dirty="0">
                <a:latin typeface="Meiryo UI" panose="020B0604030504040204" pitchFamily="50" charset="-128"/>
                <a:ea typeface="Meiryo UI" panose="020B0604030504040204" pitchFamily="50" charset="-128"/>
              </a:rPr>
              <a:t> 地域福祉振興助成金事業</a:t>
            </a:r>
            <a:endParaRPr lang="en-US" altLang="ja-JP" sz="1200" dirty="0">
              <a:latin typeface="Meiryo UI" panose="020B0604030504040204" pitchFamily="50" charset="-128"/>
              <a:ea typeface="Meiryo UI" panose="020B0604030504040204" pitchFamily="50" charset="-128"/>
            </a:endParaRPr>
          </a:p>
          <a:p>
            <a:pPr algn="just">
              <a:spcBef>
                <a:spcPts val="300"/>
              </a:spcBef>
            </a:pPr>
            <a:r>
              <a:rPr lang="ja-JP" altLang="en-US" sz="1200" b="1" dirty="0">
                <a:latin typeface="Meiryo UI" panose="020B0604030504040204" pitchFamily="50" charset="-128"/>
                <a:ea typeface="Meiryo UI" panose="020B0604030504040204" pitchFamily="50" charset="-128"/>
              </a:rPr>
              <a:t>　基本目標④安全・安心な地域をつくる</a:t>
            </a:r>
          </a:p>
          <a:p>
            <a:pPr algn="just"/>
            <a:r>
              <a:rPr lang="en-US" altLang="ja-JP"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No26 </a:t>
            </a:r>
            <a:r>
              <a:rPr lang="zh-TW" altLang="en-US" sz="1200" dirty="0">
                <a:latin typeface="Meiryo UI" panose="020B0604030504040204" pitchFamily="50" charset="-128"/>
                <a:ea typeface="Meiryo UI" panose="020B0604030504040204" pitchFamily="50" charset="-128"/>
              </a:rPr>
              <a:t>密集住宅市街地整備促進事業</a:t>
            </a:r>
            <a:endParaRPr lang="en-US" altLang="ja-JP" sz="1200" dirty="0">
              <a:latin typeface="Meiryo UI" panose="020B0604030504040204" pitchFamily="50" charset="-128"/>
              <a:ea typeface="Meiryo UI" panose="020B0604030504040204" pitchFamily="50" charset="-128"/>
            </a:endParaRPr>
          </a:p>
          <a:p>
            <a:pPr algn="just"/>
            <a:r>
              <a:rPr lang="ja-JP" altLang="en-US" sz="1200" dirty="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No27 </a:t>
            </a:r>
            <a:r>
              <a:rPr lang="ja-JP" altLang="en-US" sz="1200" dirty="0">
                <a:latin typeface="Meiryo UI" panose="020B0604030504040204" pitchFamily="50" charset="-128"/>
                <a:ea typeface="Meiryo UI" panose="020B0604030504040204" pitchFamily="50" charset="-128"/>
              </a:rPr>
              <a:t>ファシリティマネジメントの推進</a:t>
            </a:r>
          </a:p>
        </p:txBody>
      </p:sp>
      <p:sp>
        <p:nvSpPr>
          <p:cNvPr id="3" name="タイトル 1">
            <a:extLst>
              <a:ext uri="{FF2B5EF4-FFF2-40B4-BE49-F238E27FC236}">
                <a16:creationId xmlns:a16="http://schemas.microsoft.com/office/drawing/2014/main" id="{8A13B5CE-1AA8-42DC-0269-1AD2C47A701E}"/>
              </a:ext>
            </a:extLst>
          </p:cNvPr>
          <p:cNvSpPr txBox="1">
            <a:spLocks/>
          </p:cNvSpPr>
          <p:nvPr/>
        </p:nvSpPr>
        <p:spPr>
          <a:xfrm>
            <a:off x="742950" y="-85520"/>
            <a:ext cx="8420100" cy="51381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r>
              <a:rPr lang="ja-JP" altLang="en-US" sz="2600" b="1" dirty="0">
                <a:latin typeface="Meiryo UI" panose="020B0604030504040204" pitchFamily="50" charset="-128"/>
                <a:ea typeface="Meiryo UI" panose="020B0604030504040204" pitchFamily="50" charset="-128"/>
              </a:rPr>
              <a:t>目次</a:t>
            </a:r>
          </a:p>
        </p:txBody>
      </p:sp>
      <p:cxnSp>
        <p:nvCxnSpPr>
          <p:cNvPr id="4" name="直線コネクタ 3">
            <a:extLst>
              <a:ext uri="{FF2B5EF4-FFF2-40B4-BE49-F238E27FC236}">
                <a16:creationId xmlns:a16="http://schemas.microsoft.com/office/drawing/2014/main" id="{A141DBA2-FB38-067C-F9E1-3B9BABCCB9D5}"/>
              </a:ext>
            </a:extLst>
          </p:cNvPr>
          <p:cNvCxnSpPr>
            <a:cxnSpLocks/>
          </p:cNvCxnSpPr>
          <p:nvPr/>
        </p:nvCxnSpPr>
        <p:spPr>
          <a:xfrm>
            <a:off x="602876" y="420596"/>
            <a:ext cx="8700247" cy="0"/>
          </a:xfrm>
          <a:prstGeom prst="line">
            <a:avLst/>
          </a:prstGeom>
          <a:ln w="50800">
            <a:gradFill flip="none" rotWithShape="1">
              <a:gsLst>
                <a:gs pos="0">
                  <a:schemeClr val="accent1">
                    <a:lumMod val="50000"/>
                  </a:schemeClr>
                </a:gs>
                <a:gs pos="39000">
                  <a:schemeClr val="accent5">
                    <a:lumMod val="75000"/>
                  </a:schemeClr>
                </a:gs>
                <a:gs pos="73000">
                  <a:schemeClr val="accent1">
                    <a:lumMod val="45000"/>
                    <a:lumOff val="55000"/>
                  </a:schemeClr>
                </a:gs>
                <a:gs pos="100000">
                  <a:schemeClr val="bg1"/>
                </a:gs>
              </a:gsLst>
              <a:lin ang="0" scaled="1"/>
              <a:tileRect/>
            </a:gra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1733910" y="455900"/>
            <a:ext cx="3210464" cy="6594113"/>
          </a:xfrm>
          <a:prstGeom prst="rect">
            <a:avLst/>
          </a:prstGeom>
          <a:noFill/>
        </p:spPr>
        <p:txBody>
          <a:bodyPr wrap="square" rtlCol="0">
            <a:spAutoFit/>
          </a:bodyPr>
          <a:lstStyle/>
          <a:p>
            <a:pPr algn="r"/>
            <a:endParaRPr lang="en-US" altLang="ja-JP" sz="1200" b="1" dirty="0">
              <a:latin typeface="Meiryo UI" panose="020B0604030504040204" pitchFamily="50" charset="-128"/>
              <a:ea typeface="Meiryo UI" panose="020B0604030504040204" pitchFamily="50" charset="-128"/>
            </a:endParaRPr>
          </a:p>
          <a:p>
            <a:pPr algn="r"/>
            <a:r>
              <a:rPr kumimoji="1" lang="ja-JP" altLang="en-US" sz="1200" b="1" dirty="0">
                <a:latin typeface="Meiryo UI" panose="020B0604030504040204" pitchFamily="50" charset="-128"/>
                <a:ea typeface="Meiryo UI" panose="020B0604030504040204" pitchFamily="50" charset="-128"/>
              </a:rPr>
              <a:t>　</a:t>
            </a:r>
            <a:endParaRPr kumimoji="1" lang="en-US" altLang="ja-JP" sz="1200" b="1" dirty="0">
              <a:latin typeface="Meiryo UI" panose="020B0604030504040204" pitchFamily="50" charset="-128"/>
              <a:ea typeface="Meiryo UI" panose="020B0604030504040204" pitchFamily="50" charset="-128"/>
            </a:endParaRPr>
          </a:p>
          <a:p>
            <a:pPr algn="r"/>
            <a:r>
              <a:rPr lang="ja-JP" altLang="en-US" sz="1200" b="1"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hlinkClick r:id="rId16" action="ppaction://hlinksldjump">
                  <a:extLst>
                    <a:ext uri="{A12FA001-AC4F-418D-AE19-62706E023703}">
                      <ahyp:hlinkClr xmlns:ahyp="http://schemas.microsoft.com/office/drawing/2018/hyperlinkcolor" val="tx"/>
                    </a:ext>
                  </a:extLst>
                </a:hlinkClick>
              </a:rPr>
              <a:t>３</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hlinkClick r:id="rId16" action="ppaction://hlinksldjump">
                  <a:extLst>
                    <a:ext uri="{A12FA001-AC4F-418D-AE19-62706E023703}">
                      <ahyp:hlinkClr xmlns:ahyp="http://schemas.microsoft.com/office/drawing/2018/hyperlinkcolor" val="tx"/>
                    </a:ext>
                  </a:extLst>
                </a:hlinkClick>
              </a:rPr>
              <a:t>３</a:t>
            </a:r>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hlinkClick r:id="rId16" action="ppaction://hlinksldjump">
                  <a:extLst>
                    <a:ext uri="{A12FA001-AC4F-418D-AE19-62706E023703}">
                      <ahyp:hlinkClr xmlns:ahyp="http://schemas.microsoft.com/office/drawing/2018/hyperlinkcolor" val="tx"/>
                    </a:ext>
                  </a:extLst>
                </a:hlinkClick>
              </a:rPr>
              <a:t>３</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hlinkClick r:id="rId17" action="ppaction://hlinksldjump">
                  <a:extLst>
                    <a:ext uri="{A12FA001-AC4F-418D-AE19-62706E023703}">
                      <ahyp:hlinkClr xmlns:ahyp="http://schemas.microsoft.com/office/drawing/2018/hyperlinkcolor" val="tx"/>
                    </a:ext>
                  </a:extLst>
                </a:hlinkClick>
              </a:rPr>
              <a:t>４</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hlinkClick r:id="rId17" action="ppaction://hlinksldjump">
                  <a:extLst>
                    <a:ext uri="{A12FA001-AC4F-418D-AE19-62706E023703}">
                      <ahyp:hlinkClr xmlns:ahyp="http://schemas.microsoft.com/office/drawing/2018/hyperlinkcolor" val="tx"/>
                    </a:ext>
                  </a:extLst>
                </a:hlinkClick>
              </a:rPr>
              <a:t>４</a:t>
            </a:r>
            <a:endParaRPr lang="en-US" altLang="ja-JP" sz="1200" dirty="0">
              <a:latin typeface="Meiryo UI" panose="020B0604030504040204" pitchFamily="50" charset="-128"/>
              <a:ea typeface="Meiryo UI" panose="020B0604030504040204" pitchFamily="50" charset="-128"/>
            </a:endParaRPr>
          </a:p>
          <a:p>
            <a:pPr algn="r">
              <a:spcBef>
                <a:spcPts val="300"/>
              </a:spcBef>
            </a:pPr>
            <a:r>
              <a:rPr lang="ja-JP" altLang="en-US" sz="1200" dirty="0">
                <a:latin typeface="Meiryo UI" panose="020B0604030504040204" pitchFamily="50" charset="-128"/>
                <a:ea typeface="Meiryo UI" panose="020B0604030504040204" pitchFamily="50" charset="-128"/>
              </a:rPr>
              <a:t>　</a:t>
            </a:r>
          </a:p>
          <a:p>
            <a:pPr algn="r"/>
            <a:r>
              <a:rPr lang="ja-JP" altLang="en-US"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hlinkClick r:id="rId18" action="ppaction://hlinksldjump">
                  <a:extLst>
                    <a:ext uri="{A12FA001-AC4F-418D-AE19-62706E023703}">
                      <ahyp:hlinkClr xmlns:ahyp="http://schemas.microsoft.com/office/drawing/2018/hyperlinkcolor" val="tx"/>
                    </a:ext>
                  </a:extLst>
                </a:hlinkClick>
              </a:rPr>
              <a:t>５</a:t>
            </a:r>
            <a:endParaRPr lang="ja-JP" altLang="en-US"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hlinkClick r:id="rId18" action="ppaction://hlinksldjump">
                  <a:extLst>
                    <a:ext uri="{A12FA001-AC4F-418D-AE19-62706E023703}">
                      <ahyp:hlinkClr xmlns:ahyp="http://schemas.microsoft.com/office/drawing/2018/hyperlinkcolor" val="tx"/>
                    </a:ext>
                  </a:extLst>
                </a:hlinkClick>
              </a:rPr>
              <a:t>５</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hlinkClick r:id="rId19" action="ppaction://hlinksldjump">
                  <a:extLst>
                    <a:ext uri="{A12FA001-AC4F-418D-AE19-62706E023703}">
                      <ahyp:hlinkClr xmlns:ahyp="http://schemas.microsoft.com/office/drawing/2018/hyperlinkcolor" val="tx"/>
                    </a:ext>
                  </a:extLst>
                </a:hlinkClick>
              </a:rPr>
              <a:t>６</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hlinkClick r:id="rId19" action="ppaction://hlinksldjump">
                  <a:extLst>
                    <a:ext uri="{A12FA001-AC4F-418D-AE19-62706E023703}">
                      <ahyp:hlinkClr xmlns:ahyp="http://schemas.microsoft.com/office/drawing/2018/hyperlinkcolor" val="tx"/>
                    </a:ext>
                  </a:extLst>
                </a:hlinkClick>
              </a:rPr>
              <a:t>６</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hlinkClick r:id="rId19" action="ppaction://hlinksldjump">
                  <a:extLst>
                    <a:ext uri="{A12FA001-AC4F-418D-AE19-62706E023703}">
                      <ahyp:hlinkClr xmlns:ahyp="http://schemas.microsoft.com/office/drawing/2018/hyperlinkcolor" val="tx"/>
                    </a:ext>
                  </a:extLst>
                </a:hlinkClick>
              </a:rPr>
              <a:t>６</a:t>
            </a:r>
            <a:endParaRPr lang="ja-JP" altLang="en-US"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hlinkClick r:id="rId20" action="ppaction://hlinksldjump">
                  <a:extLst>
                    <a:ext uri="{A12FA001-AC4F-418D-AE19-62706E023703}">
                      <ahyp:hlinkClr xmlns:ahyp="http://schemas.microsoft.com/office/drawing/2018/hyperlinkcolor" val="tx"/>
                    </a:ext>
                  </a:extLst>
                </a:hlinkClick>
              </a:rPr>
              <a:t>７</a:t>
            </a:r>
            <a:endParaRPr lang="en-US" altLang="ja-JP" sz="1200" dirty="0">
              <a:latin typeface="Meiryo UI" panose="020B0604030504040204" pitchFamily="50" charset="-128"/>
              <a:ea typeface="Meiryo UI" panose="020B0604030504040204" pitchFamily="50" charset="-128"/>
            </a:endParaRPr>
          </a:p>
          <a:p>
            <a:pPr algn="r"/>
            <a:endParaRPr kumimoji="1" lang="en-US" altLang="ja-JP" sz="1200" b="1" dirty="0">
              <a:latin typeface="Meiryo UI" panose="020B0604030504040204" pitchFamily="50" charset="-128"/>
              <a:ea typeface="Meiryo UI" panose="020B0604030504040204" pitchFamily="50" charset="-128"/>
            </a:endParaRPr>
          </a:p>
          <a:p>
            <a:pPr algn="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　</a:t>
            </a:r>
            <a:endParaRPr lang="en-US" altLang="ja-JP" sz="1200" dirty="0">
              <a:latin typeface="Meiryo UI" panose="020B0604030504040204" pitchFamily="50" charset="-128"/>
              <a:ea typeface="Meiryo UI" panose="020B0604030504040204" pitchFamily="50" charset="-128"/>
            </a:endParaRPr>
          </a:p>
          <a:p>
            <a:pPr algn="r"/>
            <a:r>
              <a:rPr lang="ja-JP" altLang="en-US" sz="1200" b="1"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hlinkClick r:id="rId21" action="ppaction://hlinksldjump">
                  <a:extLst>
                    <a:ext uri="{A12FA001-AC4F-418D-AE19-62706E023703}">
                      <ahyp:hlinkClr xmlns:ahyp="http://schemas.microsoft.com/office/drawing/2018/hyperlinkcolor" val="tx"/>
                    </a:ext>
                  </a:extLst>
                </a:hlinkClick>
              </a:rPr>
              <a:t>９</a:t>
            </a:r>
            <a:endParaRPr lang="ja-JP" altLang="en-US"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hlinkClick r:id="rId21" action="ppaction://hlinksldjump">
                  <a:extLst>
                    <a:ext uri="{A12FA001-AC4F-418D-AE19-62706E023703}">
                      <ahyp:hlinkClr xmlns:ahyp="http://schemas.microsoft.com/office/drawing/2018/hyperlinkcolor" val="tx"/>
                    </a:ext>
                  </a:extLst>
                </a:hlinkClick>
              </a:rPr>
              <a:t>９</a:t>
            </a:r>
            <a:endParaRPr lang="ja-JP" altLang="en-US"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hlinkClick r:id="rId22" action="ppaction://hlinksldjump">
                  <a:extLst>
                    <a:ext uri="{A12FA001-AC4F-418D-AE19-62706E023703}">
                      <ahyp:hlinkClr xmlns:ahyp="http://schemas.microsoft.com/office/drawing/2018/hyperlinkcolor" val="tx"/>
                    </a:ext>
                  </a:extLst>
                </a:hlinkClick>
              </a:rPr>
              <a:t>10</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hlinkClick r:id="rId22" action="ppaction://hlinksldjump">
                  <a:extLst>
                    <a:ext uri="{A12FA001-AC4F-418D-AE19-62706E023703}">
                      <ahyp:hlinkClr xmlns:ahyp="http://schemas.microsoft.com/office/drawing/2018/hyperlinkcolor" val="tx"/>
                    </a:ext>
                  </a:extLst>
                </a:hlinkClick>
              </a:rPr>
              <a:t>10</a:t>
            </a:r>
            <a:endParaRPr lang="zh-TW" altLang="en-US"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hlinkClick r:id="rId22" action="ppaction://hlinksldjump">
                  <a:extLst>
                    <a:ext uri="{A12FA001-AC4F-418D-AE19-62706E023703}">
                      <ahyp:hlinkClr xmlns:ahyp="http://schemas.microsoft.com/office/drawing/2018/hyperlinkcolor" val="tx"/>
                    </a:ext>
                  </a:extLst>
                </a:hlinkClick>
              </a:rPr>
              <a:t>1</a:t>
            </a:r>
            <a:r>
              <a:rPr lang="en-US" altLang="ja-JP" sz="1200" u="sng" dirty="0">
                <a:latin typeface="Meiryo UI" panose="020B0604030504040204" pitchFamily="50" charset="-128"/>
                <a:ea typeface="Meiryo UI" panose="020B0604030504040204" pitchFamily="50" charset="-128"/>
                <a:hlinkClick r:id="rId22" action="ppaction://hlinksldjump">
                  <a:extLst>
                    <a:ext uri="{A12FA001-AC4F-418D-AE19-62706E023703}">
                      <ahyp:hlinkClr xmlns:ahyp="http://schemas.microsoft.com/office/drawing/2018/hyperlinkcolor" val="tx"/>
                    </a:ext>
                  </a:extLst>
                </a:hlinkClick>
              </a:rPr>
              <a:t>0</a:t>
            </a:r>
            <a:endParaRPr lang="ja-JP" altLang="en-US" sz="1200" u="sng"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hlinkClick r:id="rId23" action="ppaction://hlinksldjump">
                  <a:extLst>
                    <a:ext uri="{A12FA001-AC4F-418D-AE19-62706E023703}">
                      <ahyp:hlinkClr xmlns:ahyp="http://schemas.microsoft.com/office/drawing/2018/hyperlinkcolor" val="tx"/>
                    </a:ext>
                  </a:extLst>
                </a:hlinkClick>
              </a:rPr>
              <a:t>11</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hlinkClick r:id="rId23" action="ppaction://hlinksldjump">
                  <a:extLst>
                    <a:ext uri="{A12FA001-AC4F-418D-AE19-62706E023703}">
                      <ahyp:hlinkClr xmlns:ahyp="http://schemas.microsoft.com/office/drawing/2018/hyperlinkcolor" val="tx"/>
                    </a:ext>
                  </a:extLst>
                </a:hlinkClick>
              </a:rPr>
              <a:t>1</a:t>
            </a:r>
            <a:r>
              <a:rPr lang="en-US" altLang="ja-JP" sz="1200" u="sng" dirty="0">
                <a:latin typeface="Meiryo UI" panose="020B0604030504040204" pitchFamily="50" charset="-128"/>
                <a:ea typeface="Meiryo UI" panose="020B0604030504040204" pitchFamily="50" charset="-128"/>
                <a:hlinkClick r:id="rId23" action="ppaction://hlinksldjump">
                  <a:extLst>
                    <a:ext uri="{A12FA001-AC4F-418D-AE19-62706E023703}">
                      <ahyp:hlinkClr xmlns:ahyp="http://schemas.microsoft.com/office/drawing/2018/hyperlinkcolor" val="tx"/>
                    </a:ext>
                  </a:extLst>
                </a:hlinkClick>
              </a:rPr>
              <a:t>1</a:t>
            </a:r>
            <a:endParaRPr lang="zh-TW" altLang="en-US" sz="1200" u="sng"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hlinkClick r:id="rId24" action="ppaction://hlinksldjump">
                  <a:extLst>
                    <a:ext uri="{A12FA001-AC4F-418D-AE19-62706E023703}">
                      <ahyp:hlinkClr xmlns:ahyp="http://schemas.microsoft.com/office/drawing/2018/hyperlinkcolor" val="tx"/>
                    </a:ext>
                  </a:extLst>
                </a:hlinkClick>
              </a:rPr>
              <a:t>12</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hlinkClick r:id="rId25" action="ppaction://hlinksldjump">
                  <a:extLst>
                    <a:ext uri="{A12FA001-AC4F-418D-AE19-62706E023703}">
                      <ahyp:hlinkClr xmlns:ahyp="http://schemas.microsoft.com/office/drawing/2018/hyperlinkcolor" val="tx"/>
                    </a:ext>
                  </a:extLst>
                </a:hlinkClick>
              </a:rPr>
              <a:t>13</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hlinkClick r:id="rId25" action="ppaction://hlinksldjump">
                  <a:extLst>
                    <a:ext uri="{A12FA001-AC4F-418D-AE19-62706E023703}">
                      <ahyp:hlinkClr xmlns:ahyp="http://schemas.microsoft.com/office/drawing/2018/hyperlinkcolor" val="tx"/>
                    </a:ext>
                  </a:extLst>
                </a:hlinkClick>
              </a:rPr>
              <a:t>13</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hlinkClick r:id="rId26" action="ppaction://hlinksldjump">
                  <a:extLst>
                    <a:ext uri="{A12FA001-AC4F-418D-AE19-62706E023703}">
                      <ahyp:hlinkClr xmlns:ahyp="http://schemas.microsoft.com/office/drawing/2018/hyperlinkcolor" val="tx"/>
                    </a:ext>
                  </a:extLst>
                </a:hlinkClick>
              </a:rPr>
              <a:t>14</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hlinkClick r:id="rId26" action="ppaction://hlinksldjump">
                  <a:extLst>
                    <a:ext uri="{A12FA001-AC4F-418D-AE19-62706E023703}">
                      <ahyp:hlinkClr xmlns:ahyp="http://schemas.microsoft.com/office/drawing/2018/hyperlinkcolor" val="tx"/>
                    </a:ext>
                  </a:extLst>
                </a:hlinkClick>
              </a:rPr>
              <a:t>14</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hlinkClick r:id="rId27" action="ppaction://hlinksldjump">
                  <a:extLst>
                    <a:ext uri="{A12FA001-AC4F-418D-AE19-62706E023703}">
                      <ahyp:hlinkClr xmlns:ahyp="http://schemas.microsoft.com/office/drawing/2018/hyperlinkcolor" val="tx"/>
                    </a:ext>
                  </a:extLst>
                </a:hlinkClick>
              </a:rPr>
              <a:t>15</a:t>
            </a:r>
            <a:r>
              <a:rPr lang="ja-JP" altLang="en-US" sz="1200" dirty="0">
                <a:latin typeface="Meiryo UI" panose="020B0604030504040204" pitchFamily="50" charset="-128"/>
                <a:ea typeface="Meiryo UI" panose="020B0604030504040204" pitchFamily="50" charset="-128"/>
              </a:rPr>
              <a:t>　</a:t>
            </a:r>
            <a:endParaRPr lang="en-US" altLang="ja-JP" sz="1200" b="1"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hlinkClick r:id="rId27" action="ppaction://hlinksldjump">
                  <a:extLst>
                    <a:ext uri="{A12FA001-AC4F-418D-AE19-62706E023703}">
                      <ahyp:hlinkClr xmlns:ahyp="http://schemas.microsoft.com/office/drawing/2018/hyperlinkcolor" val="tx"/>
                    </a:ext>
                  </a:extLst>
                </a:hlinkClick>
              </a:rPr>
              <a:t>15</a:t>
            </a:r>
            <a:endParaRPr lang="en-US" altLang="ja-JP" sz="1200" dirty="0">
              <a:latin typeface="Meiryo UI" panose="020B0604030504040204" pitchFamily="50" charset="-128"/>
              <a:ea typeface="Meiryo UI" panose="020B0604030504040204" pitchFamily="50" charset="-128"/>
            </a:endParaRPr>
          </a:p>
          <a:p>
            <a:pPr algn="r"/>
            <a:r>
              <a:rPr lang="en-US" altLang="ja-JP" sz="1600" dirty="0">
                <a:latin typeface="Meiryo UI" panose="020B0604030504040204" pitchFamily="50" charset="-128"/>
                <a:ea typeface="Meiryo UI" panose="020B0604030504040204" pitchFamily="50" charset="-128"/>
              </a:rPr>
              <a:t> </a:t>
            </a:r>
          </a:p>
          <a:p>
            <a:pPr algn="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hlinkClick r:id="rId2" action="ppaction://hlinksldjump">
                  <a:extLst>
                    <a:ext uri="{A12FA001-AC4F-418D-AE19-62706E023703}">
                      <ahyp:hlinkClr xmlns:ahyp="http://schemas.microsoft.com/office/drawing/2018/hyperlinkcolor" val="tx"/>
                    </a:ext>
                  </a:extLst>
                </a:hlinkClick>
              </a:rPr>
              <a:t>16</a:t>
            </a:r>
            <a:endParaRPr lang="en-US" altLang="ja-JP" sz="1200" dirty="0">
              <a:latin typeface="Meiryo UI" panose="020B0604030504040204" pitchFamily="50" charset="-128"/>
              <a:ea typeface="Meiryo UI" panose="020B0604030504040204" pitchFamily="50" charset="-128"/>
            </a:endParaRPr>
          </a:p>
          <a:p>
            <a:pPr algn="r"/>
            <a:r>
              <a:rPr lang="ja-JP" altLang="en-US" sz="1200" dirty="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hlinkClick r:id="rId2" action="ppaction://hlinksldjump">
                  <a:extLst>
                    <a:ext uri="{A12FA001-AC4F-418D-AE19-62706E023703}">
                      <ahyp:hlinkClr xmlns:ahyp="http://schemas.microsoft.com/office/drawing/2018/hyperlinkcolor" val="tx"/>
                    </a:ext>
                  </a:extLst>
                </a:hlinkClick>
              </a:rPr>
              <a:t>16</a:t>
            </a:r>
            <a:endParaRPr lang="ja-JP" altLang="en-US" sz="1200" dirty="0">
              <a:latin typeface="Meiryo UI" panose="020B0604030504040204" pitchFamily="50" charset="-128"/>
              <a:ea typeface="Meiryo UI" panose="020B0604030504040204" pitchFamily="50" charset="-128"/>
            </a:endParaRPr>
          </a:p>
          <a:p>
            <a:pPr algn="r"/>
            <a:endParaRPr lang="en-US" altLang="ja-JP" sz="12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9887563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3095041"/>
            <a:ext cx="9906000" cy="667919"/>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400"/>
              </a:lnSpc>
            </a:pPr>
            <a:r>
              <a:rPr lang="en-US" altLang="ja-JP" sz="2400" dirty="0">
                <a:latin typeface="Meiryo UI" panose="020B0604030504040204" pitchFamily="50" charset="-128"/>
                <a:ea typeface="Meiryo UI" panose="020B0604030504040204" pitchFamily="50" charset="-128"/>
              </a:rPr>
              <a:t>Ⅲ</a:t>
            </a:r>
            <a:r>
              <a:rPr lang="ja-JP" altLang="en-US" sz="2400" dirty="0">
                <a:latin typeface="Meiryo UI" panose="020B0604030504040204" pitchFamily="50" charset="-128"/>
                <a:ea typeface="Meiryo UI" panose="020B0604030504040204" pitchFamily="50" charset="-128"/>
              </a:rPr>
              <a:t>　東西二極の一極としての社会経済構造の構築</a:t>
            </a:r>
          </a:p>
        </p:txBody>
      </p:sp>
      <p:sp>
        <p:nvSpPr>
          <p:cNvPr id="6" name="スライド番号プレースホルダー 1">
            <a:extLst>
              <a:ext uri="{FF2B5EF4-FFF2-40B4-BE49-F238E27FC236}">
                <a16:creationId xmlns:a16="http://schemas.microsoft.com/office/drawing/2014/main" id="{91D7B051-EDE7-48F1-9FDE-14F991026085}"/>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19</a:t>
            </a:fld>
            <a:endParaRPr kumimoji="1" lang="ja-JP" altLang="en-US" dirty="0"/>
          </a:p>
        </p:txBody>
      </p:sp>
    </p:spTree>
    <p:extLst>
      <p:ext uri="{BB962C8B-B14F-4D97-AF65-F5344CB8AC3E}">
        <p14:creationId xmlns:p14="http://schemas.microsoft.com/office/powerpoint/2010/main" val="4571383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7059"/>
            <a:ext cx="9906000" cy="486216"/>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基本目標⑤都市としての経済機能を強化する</a:t>
            </a:r>
          </a:p>
        </p:txBody>
      </p:sp>
      <p:sp>
        <p:nvSpPr>
          <p:cNvPr id="6" name="テキスト ボックス 5"/>
          <p:cNvSpPr txBox="1"/>
          <p:nvPr/>
        </p:nvSpPr>
        <p:spPr>
          <a:xfrm>
            <a:off x="0" y="493275"/>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基本的方向（１）産業の創出・振興</a:t>
            </a:r>
            <a:endParaRPr lang="en-US" altLang="ja-JP" sz="1400" b="1" dirty="0">
              <a:latin typeface="Meiryo UI" panose="020B0604030504040204" pitchFamily="50" charset="-128"/>
              <a:ea typeface="Meiryo UI" panose="020B0604030504040204" pitchFamily="50" charset="-128"/>
            </a:endParaRPr>
          </a:p>
        </p:txBody>
      </p:sp>
      <p:sp>
        <p:nvSpPr>
          <p:cNvPr id="9" name="スライド番号プレースホルダー 1">
            <a:extLst>
              <a:ext uri="{FF2B5EF4-FFF2-40B4-BE49-F238E27FC236}">
                <a16:creationId xmlns:a16="http://schemas.microsoft.com/office/drawing/2014/main" id="{03B64A4C-7E3D-4D30-829E-90E6AD492114}"/>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20</a:t>
            </a:fld>
            <a:endParaRPr kumimoji="1" lang="ja-JP" altLang="en-US" dirty="0"/>
          </a:p>
        </p:txBody>
      </p:sp>
      <p:graphicFrame>
        <p:nvGraphicFramePr>
          <p:cNvPr id="8" name="表 7">
            <a:extLst>
              <a:ext uri="{FF2B5EF4-FFF2-40B4-BE49-F238E27FC236}">
                <a16:creationId xmlns:a16="http://schemas.microsoft.com/office/drawing/2014/main" id="{7F6A5527-8081-47E0-AA36-03E5EBF922BA}"/>
              </a:ext>
            </a:extLst>
          </p:cNvPr>
          <p:cNvGraphicFramePr>
            <a:graphicFrameLocks noGrp="1"/>
          </p:cNvGraphicFramePr>
          <p:nvPr>
            <p:extLst>
              <p:ext uri="{D42A27DB-BD31-4B8C-83A1-F6EECF244321}">
                <p14:modId xmlns:p14="http://schemas.microsoft.com/office/powerpoint/2010/main" val="1467908996"/>
              </p:ext>
            </p:extLst>
          </p:nvPr>
        </p:nvGraphicFramePr>
        <p:xfrm>
          <a:off x="139345" y="810252"/>
          <a:ext cx="9600308" cy="2332264"/>
        </p:xfrm>
        <a:graphic>
          <a:graphicData uri="http://schemas.openxmlformats.org/drawingml/2006/table">
            <a:tbl>
              <a:tblPr firstRow="1" bandRow="1">
                <a:tableStyleId>{F5AB1C69-6EDB-4FF4-983F-18BD219EF322}</a:tableStyleId>
              </a:tblPr>
              <a:tblGrid>
                <a:gridCol w="396000">
                  <a:extLst>
                    <a:ext uri="{9D8B030D-6E8A-4147-A177-3AD203B41FA5}">
                      <a16:colId xmlns:a16="http://schemas.microsoft.com/office/drawing/2014/main" val="830047628"/>
                    </a:ext>
                  </a:extLst>
                </a:gridCol>
                <a:gridCol w="396000">
                  <a:extLst>
                    <a:ext uri="{9D8B030D-6E8A-4147-A177-3AD203B41FA5}">
                      <a16:colId xmlns:a16="http://schemas.microsoft.com/office/drawing/2014/main" val="1297933951"/>
                    </a:ext>
                  </a:extLst>
                </a:gridCol>
                <a:gridCol w="2880000">
                  <a:extLst>
                    <a:ext uri="{9D8B030D-6E8A-4147-A177-3AD203B41FA5}">
                      <a16:colId xmlns:a16="http://schemas.microsoft.com/office/drawing/2014/main" val="400436419"/>
                    </a:ext>
                  </a:extLst>
                </a:gridCol>
                <a:gridCol w="1760854">
                  <a:extLst>
                    <a:ext uri="{9D8B030D-6E8A-4147-A177-3AD203B41FA5}">
                      <a16:colId xmlns:a16="http://schemas.microsoft.com/office/drawing/2014/main" val="885638921"/>
                    </a:ext>
                  </a:extLst>
                </a:gridCol>
                <a:gridCol w="1474202">
                  <a:extLst>
                    <a:ext uri="{9D8B030D-6E8A-4147-A177-3AD203B41FA5}">
                      <a16:colId xmlns:a16="http://schemas.microsoft.com/office/drawing/2014/main" val="2868609020"/>
                    </a:ext>
                  </a:extLst>
                </a:gridCol>
                <a:gridCol w="1433252">
                  <a:extLst>
                    <a:ext uri="{9D8B030D-6E8A-4147-A177-3AD203B41FA5}">
                      <a16:colId xmlns:a16="http://schemas.microsoft.com/office/drawing/2014/main" val="1393318109"/>
                    </a:ext>
                  </a:extLst>
                </a:gridCol>
                <a:gridCol w="1260000">
                  <a:extLst>
                    <a:ext uri="{9D8B030D-6E8A-4147-A177-3AD203B41FA5}">
                      <a16:colId xmlns:a16="http://schemas.microsoft.com/office/drawing/2014/main" val="2346348725"/>
                    </a:ext>
                  </a:extLst>
                </a:gridCol>
              </a:tblGrid>
              <a:tr h="465505">
                <a:tc rowSpan="5">
                  <a:txBody>
                    <a:bodyPr/>
                    <a:lstStyle/>
                    <a:p>
                      <a:pPr algn="ctr"/>
                      <a:r>
                        <a:rPr kumimoji="1" lang="en-US" altLang="ja-JP" sz="900" dirty="0">
                          <a:latin typeface="Meiryo UI" panose="020B0604030504040204" pitchFamily="50" charset="-128"/>
                          <a:ea typeface="Meiryo UI" panose="020B0604030504040204" pitchFamily="50" charset="-128"/>
                        </a:rPr>
                        <a:t>No</a:t>
                      </a:r>
                    </a:p>
                    <a:p>
                      <a:pPr algn="ctr"/>
                      <a:r>
                        <a:rPr kumimoji="1" lang="en-US" altLang="ja-JP" sz="1000" dirty="0">
                          <a:latin typeface="Meiryo UI" panose="020B0604030504040204" pitchFamily="50" charset="-128"/>
                          <a:ea typeface="Meiryo UI" panose="020B0604030504040204" pitchFamily="50" charset="-128"/>
                        </a:rPr>
                        <a:t>33</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738AC8"/>
                    </a:solidFill>
                  </a:tcPr>
                </a:tc>
                <a:tc gridSpan="6">
                  <a:txBody>
                    <a:bodyPr/>
                    <a:lstStyle/>
                    <a:p>
                      <a:pPr algn="l"/>
                      <a:r>
                        <a:rPr kumimoji="1" lang="ja-JP" altLang="en-US" sz="1200" b="1" u="sng" dirty="0">
                          <a:latin typeface="Meiryo UI" panose="020B0604030504040204" pitchFamily="50" charset="-128"/>
                          <a:ea typeface="Meiryo UI" panose="020B0604030504040204" pitchFamily="50" charset="-128"/>
                        </a:rPr>
                        <a:t>世界に伍する</a:t>
                      </a:r>
                      <a:r>
                        <a:rPr kumimoji="1" lang="ja-JP" altLang="en-US" sz="1200" b="1" u="sng" dirty="0">
                          <a:solidFill>
                            <a:schemeClr val="bg1"/>
                          </a:solidFill>
                          <a:latin typeface="Meiryo UI" panose="020B0604030504040204" pitchFamily="50" charset="-128"/>
                          <a:ea typeface="Meiryo UI" panose="020B0604030504040204" pitchFamily="50" charset="-128"/>
                        </a:rPr>
                        <a:t>スタートアップ・エコシステム推進事業</a:t>
                      </a:r>
                      <a:r>
                        <a:rPr kumimoji="1" lang="ja-JP" altLang="en-US" sz="1200" b="1" u="none" dirty="0">
                          <a:solidFill>
                            <a:schemeClr val="bg1"/>
                          </a:solidFill>
                          <a:latin typeface="Meiryo UI" panose="020B0604030504040204" pitchFamily="50" charset="-128"/>
                          <a:ea typeface="Meiryo UI" panose="020B0604030504040204" pitchFamily="50" charset="-128"/>
                        </a:rPr>
                        <a:t>　</a:t>
                      </a:r>
                      <a:r>
                        <a:rPr kumimoji="1" lang="en-US" altLang="ja-JP" sz="1200" b="1" u="none" dirty="0">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デジタル田園都市国家構想交付金活用事業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endParaRPr kumimoji="1" lang="ja-JP" altLang="en-US" sz="1200" b="1" u="none"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solidFill>
                            <a:schemeClr val="bg1"/>
                          </a:solidFill>
                          <a:latin typeface="Meiryo UI" panose="020B0604030504040204" pitchFamily="50" charset="-128"/>
                          <a:ea typeface="Meiryo UI" panose="020B0604030504040204" pitchFamily="50" charset="-128"/>
                        </a:rPr>
                        <a:t>・大阪スタートアップ・エコシステム構築に向け、情報収集・分析およびコンソーシアムメンバーの活動を促進</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solidFill>
                            <a:schemeClr val="bg1"/>
                          </a:solidFill>
                          <a:latin typeface="Meiryo UI" panose="020B0604030504040204" pitchFamily="50" charset="-128"/>
                          <a:ea typeface="Meiryo UI" panose="020B0604030504040204" pitchFamily="50" charset="-128"/>
                        </a:rPr>
                        <a:t>・コンソーシアム全体の活動を進めるためのブランディング、情報発信</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solidFill>
                            <a:schemeClr val="bg1"/>
                          </a:solidFill>
                          <a:latin typeface="Meiryo UI" panose="020B0604030504040204" pitchFamily="50" charset="-128"/>
                          <a:ea typeface="Meiryo UI" panose="020B0604030504040204" pitchFamily="50" charset="-128"/>
                        </a:rPr>
                        <a:t>・大阪エコシステムの認知度向上や、海外のエコシステムとの連携事業のための国際的なピッチイベントを開催</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・スタートアップの成長段階に応じたアクセラレーション・プログラムを実施　　　等</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52000">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ja-JP" altLang="en-US" sz="1050" dirty="0"/>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797969561"/>
                  </a:ext>
                </a:extLst>
              </a:tr>
              <a:tr h="39433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3387105978"/>
                  </a:ext>
                </a:extLst>
              </a:tr>
              <a:tr h="394336">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５億円以上調達のスタートアップ件数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75</a:t>
                      </a:r>
                      <a:r>
                        <a:rPr kumimoji="1" lang="ja-JP" altLang="en-US" sz="1050" dirty="0">
                          <a:solidFill>
                            <a:srgbClr val="FF0000"/>
                          </a:solidFill>
                          <a:latin typeface="Meiryo UI" panose="020B0604030504040204" pitchFamily="50" charset="-128"/>
                          <a:ea typeface="Meiryo UI" panose="020B0604030504040204" pitchFamily="50" charset="-128"/>
                        </a:rPr>
                        <a:t>社</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70,261</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91</a:t>
                      </a:r>
                      <a:r>
                        <a:rPr kumimoji="1" lang="ja-JP" altLang="en-US" sz="1050" dirty="0">
                          <a:solidFill>
                            <a:schemeClr val="tx1"/>
                          </a:solidFill>
                          <a:latin typeface="Meiryo UI" panose="020B0604030504040204" pitchFamily="50" charset="-128"/>
                          <a:ea typeface="Meiryo UI" panose="020B0604030504040204" pitchFamily="50" charset="-128"/>
                        </a:rPr>
                        <a:t>社</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65</a:t>
                      </a:r>
                      <a:r>
                        <a:rPr kumimoji="1" lang="ja-JP" altLang="en-US" sz="1050" dirty="0">
                          <a:solidFill>
                            <a:schemeClr val="tx1"/>
                          </a:solidFill>
                          <a:latin typeface="Meiryo UI" panose="020B0604030504040204" pitchFamily="50" charset="-128"/>
                          <a:ea typeface="Meiryo UI" panose="020B0604030504040204" pitchFamily="50" charset="-128"/>
                        </a:rPr>
                        <a:t>社）</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70,261</a:t>
                      </a: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79966792"/>
                  </a:ext>
                </a:extLst>
              </a:tr>
              <a:tr h="394336">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スタートアップビザ活用数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30</a:t>
                      </a:r>
                      <a:r>
                        <a:rPr kumimoji="1" lang="ja-JP" altLang="en-US" sz="1050" dirty="0">
                          <a:solidFill>
                            <a:srgbClr val="FF0000"/>
                          </a:solidFill>
                          <a:latin typeface="Meiryo UI" panose="020B0604030504040204" pitchFamily="50" charset="-128"/>
                          <a:ea typeface="Meiryo UI" panose="020B0604030504040204" pitchFamily="50" charset="-128"/>
                        </a:rPr>
                        <a:t>者</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25</a:t>
                      </a:r>
                      <a:r>
                        <a:rPr kumimoji="1" lang="ja-JP" altLang="en-US" sz="1050" dirty="0">
                          <a:solidFill>
                            <a:schemeClr val="tx1"/>
                          </a:solidFill>
                          <a:latin typeface="Meiryo UI" panose="020B0604030504040204" pitchFamily="50" charset="-128"/>
                          <a:ea typeface="Meiryo UI" panose="020B0604030504040204" pitchFamily="50" charset="-128"/>
                        </a:rPr>
                        <a:t>者</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21</a:t>
                      </a:r>
                      <a:r>
                        <a:rPr kumimoji="1" lang="ja-JP" altLang="en-US" sz="1050" dirty="0">
                          <a:solidFill>
                            <a:schemeClr val="tx1"/>
                          </a:solidFill>
                          <a:latin typeface="Meiryo UI" panose="020B0604030504040204" pitchFamily="50" charset="-128"/>
                          <a:ea typeface="Meiryo UI" panose="020B0604030504040204" pitchFamily="50" charset="-128"/>
                        </a:rPr>
                        <a:t>者）</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tc>
                <a:extLst>
                  <a:ext uri="{0D108BD9-81ED-4DB2-BD59-A6C34878D82A}">
                    <a16:rowId xmlns:a16="http://schemas.microsoft.com/office/drawing/2014/main" val="558829078"/>
                  </a:ext>
                </a:extLst>
              </a:tr>
            </a:tbl>
          </a:graphicData>
        </a:graphic>
      </p:graphicFrame>
      <p:graphicFrame>
        <p:nvGraphicFramePr>
          <p:cNvPr id="7" name="表 6">
            <a:extLst>
              <a:ext uri="{FF2B5EF4-FFF2-40B4-BE49-F238E27FC236}">
                <a16:creationId xmlns:a16="http://schemas.microsoft.com/office/drawing/2014/main" id="{09AF781F-6A01-4100-8B33-5398E09DFECA}"/>
              </a:ext>
            </a:extLst>
          </p:cNvPr>
          <p:cNvGraphicFramePr>
            <a:graphicFrameLocks noGrp="1"/>
          </p:cNvGraphicFramePr>
          <p:nvPr>
            <p:extLst>
              <p:ext uri="{D42A27DB-BD31-4B8C-83A1-F6EECF244321}">
                <p14:modId xmlns:p14="http://schemas.microsoft.com/office/powerpoint/2010/main" val="352402502"/>
              </p:ext>
            </p:extLst>
          </p:nvPr>
        </p:nvGraphicFramePr>
        <p:xfrm>
          <a:off x="139346" y="3152735"/>
          <a:ext cx="9600309" cy="2949888"/>
        </p:xfrm>
        <a:graphic>
          <a:graphicData uri="http://schemas.openxmlformats.org/drawingml/2006/table">
            <a:tbl>
              <a:tblPr firstRow="1" bandRow="1">
                <a:tableStyleId>{F5AB1C69-6EDB-4FF4-983F-18BD219EF322}</a:tableStyleId>
              </a:tblPr>
              <a:tblGrid>
                <a:gridCol w="391587">
                  <a:extLst>
                    <a:ext uri="{9D8B030D-6E8A-4147-A177-3AD203B41FA5}">
                      <a16:colId xmlns:a16="http://schemas.microsoft.com/office/drawing/2014/main" val="830047628"/>
                    </a:ext>
                  </a:extLst>
                </a:gridCol>
                <a:gridCol w="392306">
                  <a:extLst>
                    <a:ext uri="{9D8B030D-6E8A-4147-A177-3AD203B41FA5}">
                      <a16:colId xmlns:a16="http://schemas.microsoft.com/office/drawing/2014/main" val="1297933951"/>
                    </a:ext>
                  </a:extLst>
                </a:gridCol>
                <a:gridCol w="2915389">
                  <a:extLst>
                    <a:ext uri="{9D8B030D-6E8A-4147-A177-3AD203B41FA5}">
                      <a16:colId xmlns:a16="http://schemas.microsoft.com/office/drawing/2014/main" val="1232791315"/>
                    </a:ext>
                  </a:extLst>
                </a:gridCol>
                <a:gridCol w="1789649">
                  <a:extLst>
                    <a:ext uri="{9D8B030D-6E8A-4147-A177-3AD203B41FA5}">
                      <a16:colId xmlns:a16="http://schemas.microsoft.com/office/drawing/2014/main" val="885638921"/>
                    </a:ext>
                  </a:extLst>
                </a:gridCol>
                <a:gridCol w="1441866">
                  <a:extLst>
                    <a:ext uri="{9D8B030D-6E8A-4147-A177-3AD203B41FA5}">
                      <a16:colId xmlns:a16="http://schemas.microsoft.com/office/drawing/2014/main" val="2868609020"/>
                    </a:ext>
                  </a:extLst>
                </a:gridCol>
                <a:gridCol w="1299631">
                  <a:extLst>
                    <a:ext uri="{9D8B030D-6E8A-4147-A177-3AD203B41FA5}">
                      <a16:colId xmlns:a16="http://schemas.microsoft.com/office/drawing/2014/main" val="1393318109"/>
                    </a:ext>
                  </a:extLst>
                </a:gridCol>
                <a:gridCol w="1369881">
                  <a:extLst>
                    <a:ext uri="{9D8B030D-6E8A-4147-A177-3AD203B41FA5}">
                      <a16:colId xmlns:a16="http://schemas.microsoft.com/office/drawing/2014/main" val="2346348725"/>
                    </a:ext>
                  </a:extLst>
                </a:gridCol>
              </a:tblGrid>
              <a:tr h="708468">
                <a:tc rowSpan="7">
                  <a:txBody>
                    <a:bodyPr/>
                    <a:lstStyle/>
                    <a:p>
                      <a:pPr algn="ctr"/>
                      <a:r>
                        <a:rPr kumimoji="1" lang="en-US" altLang="ja-JP" sz="900" dirty="0">
                          <a:latin typeface="Meiryo UI" panose="020B0604030504040204" pitchFamily="50" charset="-128"/>
                          <a:ea typeface="Meiryo UI" panose="020B0604030504040204" pitchFamily="50" charset="-128"/>
                        </a:rPr>
                        <a:t>No</a:t>
                      </a:r>
                    </a:p>
                    <a:p>
                      <a:pPr algn="ctr"/>
                      <a:r>
                        <a:rPr kumimoji="1" lang="en-US" altLang="ja-JP" sz="900" dirty="0">
                          <a:latin typeface="Meiryo UI" panose="020B0604030504040204" pitchFamily="50" charset="-128"/>
                          <a:ea typeface="Meiryo UI" panose="020B0604030504040204" pitchFamily="50" charset="-128"/>
                        </a:rPr>
                        <a:t>34</a:t>
                      </a: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38AC8"/>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u="sng" dirty="0">
                          <a:solidFill>
                            <a:srgbClr val="FF0000"/>
                          </a:solidFill>
                          <a:latin typeface="Meiryo UI" panose="020B0604030504040204" pitchFamily="50" charset="-128"/>
                          <a:ea typeface="Meiryo UI" panose="020B0604030504040204" pitchFamily="50" charset="-128"/>
                        </a:rPr>
                        <a:t>【</a:t>
                      </a:r>
                      <a:r>
                        <a:rPr kumimoji="1" lang="ja-JP" altLang="en-US" sz="1200" b="1" u="sng" dirty="0">
                          <a:solidFill>
                            <a:srgbClr val="FF0000"/>
                          </a:solidFill>
                          <a:latin typeface="Meiryo UI" panose="020B0604030504040204" pitchFamily="50" charset="-128"/>
                          <a:ea typeface="Meiryo UI" panose="020B0604030504040204" pitchFamily="50" charset="-128"/>
                        </a:rPr>
                        <a:t>新規</a:t>
                      </a:r>
                      <a:r>
                        <a:rPr kumimoji="1" lang="en-US" altLang="ja-JP" sz="1200" b="1" u="sng" dirty="0">
                          <a:solidFill>
                            <a:srgbClr val="FF0000"/>
                          </a:solidFill>
                          <a:latin typeface="Meiryo UI" panose="020B0604030504040204" pitchFamily="50" charset="-128"/>
                          <a:ea typeface="Meiryo UI" panose="020B0604030504040204" pitchFamily="50" charset="-128"/>
                        </a:rPr>
                        <a:t>】</a:t>
                      </a:r>
                      <a:r>
                        <a:rPr kumimoji="1" lang="ja-JP" altLang="en-US" sz="1200" b="1" u="sng" dirty="0">
                          <a:solidFill>
                            <a:schemeClr val="bg1"/>
                          </a:solidFill>
                          <a:latin typeface="Meiryo UI" panose="020B0604030504040204" pitchFamily="50" charset="-128"/>
                          <a:ea typeface="Meiryo UI" panose="020B0604030504040204" pitchFamily="50" charset="-128"/>
                        </a:rPr>
                        <a:t>次世代スマートヘルススタートアップ創出事業（</a:t>
                      </a:r>
                      <a:r>
                        <a:rPr kumimoji="1" lang="en-US" altLang="ja-JP" sz="1200" b="1" u="sng" dirty="0">
                          <a:solidFill>
                            <a:schemeClr val="bg1"/>
                          </a:solidFill>
                          <a:latin typeface="Meiryo UI" panose="020B0604030504040204" pitchFamily="50" charset="-128"/>
                          <a:ea typeface="Meiryo UI" panose="020B0604030504040204" pitchFamily="50" charset="-128"/>
                        </a:rPr>
                        <a:t>No16</a:t>
                      </a:r>
                      <a:r>
                        <a:rPr kumimoji="1" lang="ja-JP" altLang="en-US" sz="1200" b="1" u="sng" dirty="0">
                          <a:solidFill>
                            <a:schemeClr val="bg1"/>
                          </a:solidFill>
                          <a:latin typeface="Meiryo UI" panose="020B0604030504040204" pitchFamily="50" charset="-128"/>
                          <a:ea typeface="Meiryo UI" panose="020B0604030504040204" pitchFamily="50" charset="-128"/>
                        </a:rPr>
                        <a:t>再掲）</a:t>
                      </a:r>
                      <a:r>
                        <a:rPr kumimoji="1" lang="ja-JP" altLang="en-US" sz="1200" b="1" u="none" dirty="0">
                          <a:solidFill>
                            <a:schemeClr val="bg1"/>
                          </a:solidFill>
                          <a:latin typeface="Meiryo UI" panose="020B0604030504040204" pitchFamily="50" charset="-128"/>
                          <a:ea typeface="Meiryo UI" panose="020B0604030504040204" pitchFamily="50" charset="-128"/>
                        </a:rPr>
                        <a:t>　</a:t>
                      </a:r>
                      <a:r>
                        <a:rPr kumimoji="1" lang="en-US" altLang="ja-JP" sz="1200" b="1" u="none" dirty="0">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デジタル田園都市国家構想交付金活用事業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次世代スマートヘルス分野のスタートアップ支援に係る「エコシステム」を確立し、大阪のスタートアップ支援拠点としてのプレゼンスを万博を通じて世界に示すため、①当該分野のスタートアップの発掘、②同スタートアップの治療・予防アプリ等の社会実装支援、③万博開催の機を捉えたスタートアップの治療・予防アプリ等の社会実装機会の拡大支援に取り組む。</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25173">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algn="ct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endParaRPr kumimoji="1" lang="ja-JP" altLang="en-US" dirty="0"/>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40000"/>
                        <a:lumOff val="60000"/>
                      </a:schemeClr>
                    </a:solidFill>
                  </a:tcPr>
                </a:tc>
                <a:extLst>
                  <a:ext uri="{0D108BD9-81ED-4DB2-BD59-A6C34878D82A}">
                    <a16:rowId xmlns:a16="http://schemas.microsoft.com/office/drawing/2014/main" val="1797969561"/>
                  </a:ext>
                </a:extLst>
              </a:tr>
              <a:tr h="37894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algn="ctr"/>
                      <a:r>
                        <a:rPr kumimoji="1" lang="en-US" altLang="ja-JP" sz="1050" dirty="0">
                          <a:solidFill>
                            <a:sysClr val="windowText" lastClr="000000"/>
                          </a:solidFill>
                          <a:latin typeface="Meiryo UI" panose="020B0604030504040204" pitchFamily="50" charset="-128"/>
                          <a:ea typeface="Meiryo UI" panose="020B0604030504040204" pitchFamily="50" charset="-128"/>
                        </a:rPr>
                        <a:t>R5</a:t>
                      </a:r>
                      <a:r>
                        <a:rPr kumimoji="1" lang="ja-JP" altLang="en-US" sz="105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2040081484"/>
                  </a:ext>
                </a:extLst>
              </a:tr>
              <a:tr h="396000">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次世代スマートヘルス分野の支援対象スタートアップ発掘数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100</a:t>
                      </a:r>
                      <a:r>
                        <a:rPr kumimoji="1" lang="ja-JP" altLang="en-US" sz="1050" dirty="0">
                          <a:solidFill>
                            <a:srgbClr val="FF0000"/>
                          </a:solidFill>
                          <a:latin typeface="Meiryo UI" panose="020B0604030504040204" pitchFamily="50" charset="-128"/>
                          <a:ea typeface="Meiryo UI" panose="020B0604030504040204" pitchFamily="50" charset="-128"/>
                        </a:rPr>
                        <a:t>社</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4">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60,307</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0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4">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ー</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R6</a:t>
                      </a:r>
                      <a:r>
                        <a:rPr kumimoji="1" lang="ja-JP" altLang="en-US" sz="1050" dirty="0">
                          <a:solidFill>
                            <a:schemeClr val="tx1"/>
                          </a:solidFill>
                          <a:latin typeface="Meiryo UI" panose="020B0604030504040204" pitchFamily="50" charset="-128"/>
                          <a:ea typeface="Meiryo UI" panose="020B0604030504040204" pitchFamily="50" charset="-128"/>
                        </a:rPr>
                        <a:t>新規事業）</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4">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ー</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R6</a:t>
                      </a:r>
                      <a:r>
                        <a:rPr kumimoji="1" lang="ja-JP" altLang="en-US" sz="1050" dirty="0">
                          <a:solidFill>
                            <a:schemeClr val="tx1"/>
                          </a:solidFill>
                          <a:latin typeface="Meiryo UI" panose="020B0604030504040204" pitchFamily="50" charset="-128"/>
                          <a:ea typeface="Meiryo UI" panose="020B0604030504040204" pitchFamily="50" charset="-128"/>
                        </a:rPr>
                        <a:t>新規事業）</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79966792"/>
                  </a:ext>
                </a:extLst>
              </a:tr>
              <a:tr h="396000">
                <a:tc vMerge="1">
                  <a:txBody>
                    <a:bodyPr/>
                    <a:lstStyle/>
                    <a:p>
                      <a:pPr algn="ctr"/>
                      <a:endParaRPr kumimoji="1" lang="en-US" altLang="ja-JP"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38AC8"/>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r>
                        <a:rPr kumimoji="1" lang="ja-JP" altLang="en-US" sz="1050" dirty="0">
                          <a:latin typeface="Meiryo UI" panose="020B0604030504040204" pitchFamily="50" charset="-128"/>
                          <a:ea typeface="Meiryo UI" panose="020B0604030504040204" pitchFamily="50" charset="-128"/>
                        </a:rPr>
                        <a:t>万博開催の機を捉えた次世代スマートヘルス分野のスタートアップの世界への発信数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60</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社</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algn="ctr"/>
                      <a:r>
                        <a:rPr kumimoji="1" lang="en-US" altLang="ja-JP"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※R7</a:t>
                      </a:r>
                      <a:r>
                        <a:rPr kumimoji="1" lang="ja-JP" altLang="en-US"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年度までに</a:t>
                      </a:r>
                      <a:endParaRPr kumimoji="1" lang="en-US" altLang="ja-JP"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pPr algn="ctr"/>
                      <a:endParaRPr kumimoji="1" lang="en-US" altLang="ja-JP" sz="100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pPr algn="ct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pPr algn="ct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415742690"/>
                  </a:ext>
                </a:extLst>
              </a:tr>
              <a:tr h="396000">
                <a:tc vMerge="1">
                  <a:txBody>
                    <a:bodyPr/>
                    <a:lstStyle/>
                    <a:p>
                      <a:pPr algn="ctr"/>
                      <a:endParaRPr kumimoji="1" lang="en-US" altLang="ja-JP"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738AC8"/>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次世代スマートヘルス分野のスタートアップの治療・予防アプリ等に係る府民の認知度</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60</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※R7</a:t>
                      </a:r>
                      <a:r>
                        <a:rPr kumimoji="1" lang="ja-JP" altLang="en-US"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年度までに</a:t>
                      </a:r>
                      <a:endParaRPr kumimoji="1" lang="en-US" altLang="ja-JP"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pPr algn="ctr"/>
                      <a:endParaRPr kumimoji="1" lang="en-US" altLang="ja-JP" sz="100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pPr algn="ct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pPr algn="ct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3741849389"/>
                  </a:ext>
                </a:extLst>
              </a:tr>
              <a:tr h="396000">
                <a:tc vMerge="1">
                  <a:txBody>
                    <a:bodyPr/>
                    <a:lstStyle/>
                    <a:p>
                      <a:pPr algn="ctr"/>
                      <a:endParaRPr kumimoji="1" lang="en-US" altLang="ja-JP"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38AC8"/>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r>
                        <a:rPr kumimoji="1" lang="ja-JP" altLang="en-US" sz="1050" dirty="0">
                          <a:latin typeface="Meiryo UI" panose="020B0604030504040204" pitchFamily="50" charset="-128"/>
                          <a:ea typeface="Meiryo UI" panose="020B0604030504040204" pitchFamily="50" charset="-128"/>
                        </a:rPr>
                        <a:t>次世代スマートヘルス分野のスタートアップの治療・予防アプリ等を導入する府内医療機関</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10</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機関増</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※R7</a:t>
                      </a:r>
                      <a:r>
                        <a:rPr kumimoji="1" lang="ja-JP" altLang="en-US"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年度までに</a:t>
                      </a:r>
                      <a:endParaRPr kumimoji="1" lang="en-US" altLang="ja-JP" sz="100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vMerge="1">
                  <a:txBody>
                    <a:bodyPr/>
                    <a:lstStyle/>
                    <a:p>
                      <a:pPr algn="ctr"/>
                      <a:endParaRPr kumimoji="1" lang="en-US" altLang="ja-JP" sz="100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vMerge="1">
                  <a:txBody>
                    <a:bodyPr/>
                    <a:lstStyle/>
                    <a:p>
                      <a:pPr algn="ct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pPr algn="ct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2159661176"/>
                  </a:ext>
                </a:extLst>
              </a:tr>
            </a:tbl>
          </a:graphicData>
        </a:graphic>
      </p:graphicFrame>
    </p:spTree>
    <p:extLst>
      <p:ext uri="{BB962C8B-B14F-4D97-AF65-F5344CB8AC3E}">
        <p14:creationId xmlns:p14="http://schemas.microsoft.com/office/powerpoint/2010/main" val="12489421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7059"/>
            <a:ext cx="9906000" cy="486216"/>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基本目標⑤都市としての経済機能を強化する</a:t>
            </a:r>
          </a:p>
        </p:txBody>
      </p:sp>
      <p:sp>
        <p:nvSpPr>
          <p:cNvPr id="9" name="テキスト ボックス 8"/>
          <p:cNvSpPr txBox="1"/>
          <p:nvPr/>
        </p:nvSpPr>
        <p:spPr>
          <a:xfrm>
            <a:off x="0" y="492093"/>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基本的方向（１）産業の創出・振興</a:t>
            </a:r>
            <a:endParaRPr lang="en-US" altLang="ja-JP" sz="1400" b="1" dirty="0">
              <a:latin typeface="Meiryo UI" panose="020B0604030504040204" pitchFamily="50" charset="-128"/>
              <a:ea typeface="Meiryo UI" panose="020B0604030504040204" pitchFamily="50" charset="-128"/>
            </a:endParaRPr>
          </a:p>
        </p:txBody>
      </p:sp>
      <p:sp>
        <p:nvSpPr>
          <p:cNvPr id="11" name="スライド番号プレースホルダー 1">
            <a:extLst>
              <a:ext uri="{FF2B5EF4-FFF2-40B4-BE49-F238E27FC236}">
                <a16:creationId xmlns:a16="http://schemas.microsoft.com/office/drawing/2014/main" id="{31A4C51C-E72C-4A9B-A3F2-855467191852}"/>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21</a:t>
            </a:fld>
            <a:endParaRPr kumimoji="1" lang="ja-JP" altLang="en-US" dirty="0"/>
          </a:p>
        </p:txBody>
      </p:sp>
      <p:graphicFrame>
        <p:nvGraphicFramePr>
          <p:cNvPr id="7" name="表 6">
            <a:extLst>
              <a:ext uri="{FF2B5EF4-FFF2-40B4-BE49-F238E27FC236}">
                <a16:creationId xmlns:a16="http://schemas.microsoft.com/office/drawing/2014/main" id="{C6630807-B524-4068-94B0-938AC6350175}"/>
              </a:ext>
            </a:extLst>
          </p:cNvPr>
          <p:cNvGraphicFramePr>
            <a:graphicFrameLocks noGrp="1"/>
          </p:cNvGraphicFramePr>
          <p:nvPr>
            <p:extLst>
              <p:ext uri="{D42A27DB-BD31-4B8C-83A1-F6EECF244321}">
                <p14:modId xmlns:p14="http://schemas.microsoft.com/office/powerpoint/2010/main" val="2312701898"/>
              </p:ext>
            </p:extLst>
          </p:nvPr>
        </p:nvGraphicFramePr>
        <p:xfrm>
          <a:off x="111000" y="2480028"/>
          <a:ext cx="9684000" cy="4157420"/>
        </p:xfrm>
        <a:graphic>
          <a:graphicData uri="http://schemas.openxmlformats.org/drawingml/2006/table">
            <a:tbl>
              <a:tblPr firstRow="1" bandRow="1">
                <a:tableStyleId>{F5AB1C69-6EDB-4FF4-983F-18BD219EF322}</a:tableStyleId>
              </a:tblPr>
              <a:tblGrid>
                <a:gridCol w="396000">
                  <a:extLst>
                    <a:ext uri="{9D8B030D-6E8A-4147-A177-3AD203B41FA5}">
                      <a16:colId xmlns:a16="http://schemas.microsoft.com/office/drawing/2014/main" val="830047628"/>
                    </a:ext>
                  </a:extLst>
                </a:gridCol>
                <a:gridCol w="396000">
                  <a:extLst>
                    <a:ext uri="{9D8B030D-6E8A-4147-A177-3AD203B41FA5}">
                      <a16:colId xmlns:a16="http://schemas.microsoft.com/office/drawing/2014/main" val="1297933951"/>
                    </a:ext>
                  </a:extLst>
                </a:gridCol>
                <a:gridCol w="3096000">
                  <a:extLst>
                    <a:ext uri="{9D8B030D-6E8A-4147-A177-3AD203B41FA5}">
                      <a16:colId xmlns:a16="http://schemas.microsoft.com/office/drawing/2014/main" val="1442257963"/>
                    </a:ext>
                  </a:extLst>
                </a:gridCol>
                <a:gridCol w="1620000">
                  <a:extLst>
                    <a:ext uri="{9D8B030D-6E8A-4147-A177-3AD203B41FA5}">
                      <a16:colId xmlns:a16="http://schemas.microsoft.com/office/drawing/2014/main" val="1686063622"/>
                    </a:ext>
                  </a:extLst>
                </a:gridCol>
                <a:gridCol w="1548000">
                  <a:extLst>
                    <a:ext uri="{9D8B030D-6E8A-4147-A177-3AD203B41FA5}">
                      <a16:colId xmlns:a16="http://schemas.microsoft.com/office/drawing/2014/main" val="3148950112"/>
                    </a:ext>
                  </a:extLst>
                </a:gridCol>
                <a:gridCol w="1368000">
                  <a:extLst>
                    <a:ext uri="{9D8B030D-6E8A-4147-A177-3AD203B41FA5}">
                      <a16:colId xmlns:a16="http://schemas.microsoft.com/office/drawing/2014/main" val="1731537685"/>
                    </a:ext>
                  </a:extLst>
                </a:gridCol>
                <a:gridCol w="1260000">
                  <a:extLst>
                    <a:ext uri="{9D8B030D-6E8A-4147-A177-3AD203B41FA5}">
                      <a16:colId xmlns:a16="http://schemas.microsoft.com/office/drawing/2014/main" val="2346348725"/>
                    </a:ext>
                  </a:extLst>
                </a:gridCol>
              </a:tblGrid>
              <a:tr h="304290">
                <a:tc rowSpan="5">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36</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738AC8"/>
                    </a:solidFill>
                  </a:tcPr>
                </a:tc>
                <a:tc gridSpan="6">
                  <a:txBody>
                    <a:bodyPr/>
                    <a:lstStyle/>
                    <a:p>
                      <a:pPr algn="l"/>
                      <a:r>
                        <a:rPr kumimoji="1" lang="zh-TW" altLang="en-US" sz="1200" b="1" u="sng" dirty="0">
                          <a:latin typeface="Meiryo UI" panose="020B0604030504040204" pitchFamily="50" charset="-128"/>
                          <a:ea typeface="Meiryo UI" panose="020B0604030504040204" pitchFamily="50" charset="-128"/>
                        </a:rPr>
                        <a:t>国際金融都市推進事業</a:t>
                      </a:r>
                      <a:endParaRPr kumimoji="1" lang="ja-JP" altLang="en-US" sz="1200" b="1" u="sng"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大阪の強みやポテンシャルを活かし、東京とは異なる個性・機能を持った国際金融都市を実現するため、ビジネス・生活環境の整備や、国内外の金融人材の誘致・育成等に向けた取組を推進する。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188763">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R6</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年度目標値</a:t>
                      </a:r>
                      <a:endPar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R7</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3</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ja-JP" altLang="en-US" sz="1050" dirty="0"/>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75000"/>
                      </a:schemeClr>
                    </a:solidFill>
                  </a:tcPr>
                </a:tc>
                <a:extLst>
                  <a:ext uri="{0D108BD9-81ED-4DB2-BD59-A6C34878D82A}">
                    <a16:rowId xmlns:a16="http://schemas.microsoft.com/office/drawing/2014/main" val="1797969561"/>
                  </a:ext>
                </a:extLst>
              </a:tr>
              <a:tr h="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242348492"/>
                  </a:ext>
                </a:extLst>
              </a:tr>
              <a:tr h="0">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国際金融ワンストップサポートセンター大阪の相談件数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100</a:t>
                      </a:r>
                      <a:r>
                        <a:rPr kumimoji="1" lang="ja-JP" altLang="en-US" sz="1050" dirty="0">
                          <a:solidFill>
                            <a:srgbClr val="FF0000"/>
                          </a:solidFill>
                          <a:latin typeface="Meiryo UI" panose="020B0604030504040204" pitchFamily="50" charset="-128"/>
                          <a:ea typeface="Meiryo UI" panose="020B0604030504040204" pitchFamily="50" charset="-128"/>
                        </a:rPr>
                        <a:t>社</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年平均</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900" dirty="0">
                          <a:solidFill>
                            <a:srgbClr val="FF0000"/>
                          </a:solidFill>
                          <a:latin typeface="Meiryo UI" panose="020B0604030504040204" pitchFamily="50" charset="-128"/>
                          <a:ea typeface="Meiryo UI" panose="020B0604030504040204" pitchFamily="50" charset="-128"/>
                        </a:rPr>
                        <a:t>※R7</a:t>
                      </a:r>
                      <a:r>
                        <a:rPr kumimoji="1" lang="ja-JP" altLang="en-US" sz="900" dirty="0">
                          <a:solidFill>
                            <a:srgbClr val="FF0000"/>
                          </a:solidFill>
                          <a:latin typeface="Meiryo UI" panose="020B0604030504040204" pitchFamily="50" charset="-128"/>
                          <a:ea typeface="Meiryo UI" panose="020B0604030504040204" pitchFamily="50" charset="-128"/>
                        </a:rPr>
                        <a:t>年度までに</a:t>
                      </a:r>
                      <a:endParaRPr kumimoji="1" lang="en-US" altLang="ja-JP" sz="90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229,149</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90</a:t>
                      </a:r>
                      <a:r>
                        <a:rPr kumimoji="1" lang="ja-JP" altLang="en-US" sz="1050" dirty="0">
                          <a:solidFill>
                            <a:schemeClr val="tx1"/>
                          </a:solidFill>
                          <a:latin typeface="Meiryo UI" panose="020B0604030504040204" pitchFamily="50" charset="-128"/>
                          <a:ea typeface="Meiryo UI" panose="020B0604030504040204" pitchFamily="50" charset="-128"/>
                        </a:rPr>
                        <a:t>社</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100</a:t>
                      </a:r>
                      <a:r>
                        <a:rPr kumimoji="1" lang="ja-JP" altLang="en-US" sz="1050" dirty="0">
                          <a:solidFill>
                            <a:schemeClr val="tx1"/>
                          </a:solidFill>
                          <a:latin typeface="Meiryo UI" panose="020B0604030504040204" pitchFamily="50" charset="-128"/>
                          <a:ea typeface="Meiryo UI" panose="020B0604030504040204" pitchFamily="50" charset="-128"/>
                        </a:rPr>
                        <a:t>社）</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137,843</a:t>
                      </a: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79966792"/>
                  </a:ext>
                </a:extLst>
              </a:tr>
              <a:tr h="396000">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67171"/>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a:txBody>
                    <a:bodyPr/>
                    <a:lstStyle/>
                    <a:p>
                      <a:r>
                        <a:rPr kumimoji="1" lang="ja-JP" altLang="en-US" sz="1050" dirty="0">
                          <a:latin typeface="Meiryo UI" panose="020B0604030504040204" pitchFamily="50" charset="-128"/>
                          <a:ea typeface="Meiryo UI" panose="020B0604030504040204" pitchFamily="50" charset="-128"/>
                        </a:rPr>
                        <a:t>金融系外国企業等誘致数</a:t>
                      </a:r>
                      <a:r>
                        <a:rPr kumimoji="1" lang="en-US" altLang="ja-JP" sz="1050" dirty="0">
                          <a:latin typeface="Meiryo UI" panose="020B0604030504040204" pitchFamily="50" charset="-128"/>
                          <a:ea typeface="Meiryo UI" panose="020B0604030504040204" pitchFamily="50" charset="-128"/>
                        </a:rPr>
                        <a:t>【R6</a:t>
                      </a:r>
                      <a:r>
                        <a:rPr kumimoji="1" lang="ja-JP" altLang="en-US" sz="1050" dirty="0">
                          <a:latin typeface="Meiryo UI" panose="020B0604030504040204" pitchFamily="50" charset="-128"/>
                          <a:ea typeface="Meiryo UI" panose="020B0604030504040204" pitchFamily="50" charset="-128"/>
                        </a:rPr>
                        <a:t>年度から</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30</a:t>
                      </a:r>
                      <a:r>
                        <a:rPr kumimoji="1" lang="ja-JP" altLang="en-US" sz="1050" dirty="0">
                          <a:solidFill>
                            <a:srgbClr val="FF0000"/>
                          </a:solidFill>
                          <a:latin typeface="Meiryo UI" panose="020B0604030504040204" pitchFamily="50" charset="-128"/>
                          <a:ea typeface="Meiryo UI" panose="020B0604030504040204" pitchFamily="50" charset="-128"/>
                        </a:rPr>
                        <a:t>社</a:t>
                      </a:r>
                      <a:endParaRPr kumimoji="1" lang="en-US" altLang="ja-JP" sz="1050" dirty="0">
                        <a:solidFill>
                          <a:srgbClr val="FF0000"/>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dirty="0">
                          <a:solidFill>
                            <a:srgbClr val="FF0000"/>
                          </a:solidFill>
                          <a:latin typeface="Meiryo UI" panose="020B0604030504040204" pitchFamily="50" charset="-128"/>
                          <a:ea typeface="Meiryo UI" panose="020B0604030504040204" pitchFamily="50" charset="-128"/>
                        </a:rPr>
                        <a:t>※R7</a:t>
                      </a:r>
                      <a:r>
                        <a:rPr kumimoji="1" lang="ja-JP" altLang="en-US" sz="900" dirty="0">
                          <a:solidFill>
                            <a:srgbClr val="FF0000"/>
                          </a:solidFill>
                          <a:latin typeface="Meiryo UI" panose="020B0604030504040204" pitchFamily="50" charset="-128"/>
                          <a:ea typeface="Meiryo UI" panose="020B0604030504040204" pitchFamily="50" charset="-128"/>
                        </a:rPr>
                        <a:t>年度までに</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10</a:t>
                      </a:r>
                      <a:r>
                        <a:rPr kumimoji="1" lang="ja-JP" altLang="en-US" sz="1050" dirty="0">
                          <a:solidFill>
                            <a:schemeClr val="tx1"/>
                          </a:solidFill>
                          <a:latin typeface="Meiryo UI" panose="020B0604030504040204" pitchFamily="50" charset="-128"/>
                          <a:ea typeface="Meiryo UI" panose="020B0604030504040204" pitchFamily="50" charset="-128"/>
                        </a:rPr>
                        <a:t>社</a:t>
                      </a:r>
                      <a:r>
                        <a:rPr kumimoji="1" lang="en-US" altLang="ja-JP" sz="900" dirty="0">
                          <a:solidFill>
                            <a:schemeClr val="tx1"/>
                          </a:solidFill>
                          <a:latin typeface="Meiryo UI" panose="020B0604030504040204" pitchFamily="50" charset="-128"/>
                          <a:ea typeface="Meiryo UI" panose="020B0604030504040204" pitchFamily="50" charset="-128"/>
                        </a:rPr>
                        <a:t>※</a:t>
                      </a:r>
                      <a:r>
                        <a:rPr kumimoji="1" lang="ja-JP" altLang="en-US" sz="900" dirty="0">
                          <a:solidFill>
                            <a:schemeClr val="tx1"/>
                          </a:solidFill>
                          <a:latin typeface="Meiryo UI" panose="020B0604030504040204" pitchFamily="50" charset="-128"/>
                          <a:ea typeface="Meiryo UI" panose="020B0604030504040204" pitchFamily="50" charset="-128"/>
                        </a:rPr>
                        <a:t>累計</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R6</a:t>
                      </a:r>
                      <a:r>
                        <a:rPr kumimoji="1" lang="ja-JP" altLang="en-US" sz="1050" dirty="0">
                          <a:solidFill>
                            <a:schemeClr val="tx1"/>
                          </a:solidFill>
                          <a:latin typeface="Meiryo UI" panose="020B0604030504040204" pitchFamily="50" charset="-128"/>
                          <a:ea typeface="Meiryo UI" panose="020B0604030504040204" pitchFamily="50" charset="-128"/>
                        </a:rPr>
                        <a:t>新規指標）</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2783840932"/>
                  </a:ext>
                </a:extLst>
              </a:tr>
              <a:tr h="396000">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37</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738AC8"/>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大阪公立大学「イノベーション・アカデミー構想」推進事業</a:t>
                      </a: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　</a:t>
                      </a: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企業版ふるさと納税活用事業</a:t>
                      </a: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大阪公立大学において、都市課題の解決や産業競争力の強化に向けて、イノベーション創出を全学的に推進する環境の構築をめざし、産学官共創機能の整備を進めるとともに、脱炭素等の研究事業等に取り組む。</a:t>
                      </a:r>
                    </a:p>
                  </a:txBody>
                  <a:tcPr marL="74295" marR="74295" marT="37148" marB="37148"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solidFill>
                  </a:tcPr>
                </a:tc>
                <a:tc hMerge="1">
                  <a:txBody>
                    <a:bodyPr/>
                    <a:lstStyle/>
                    <a:p>
                      <a:endParaRPr kumimoji="1" lang="ja-JP" altLang="en-US"/>
                    </a:p>
                  </a:txBody>
                  <a:tcP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kern="1200" dirty="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solidFill>
                  </a:tcPr>
                </a:tc>
                <a:extLst>
                  <a:ext uri="{0D108BD9-81ED-4DB2-BD59-A6C34878D82A}">
                    <a16:rowId xmlns:a16="http://schemas.microsoft.com/office/drawing/2014/main" val="2769119529"/>
                  </a:ext>
                </a:extLst>
              </a:tr>
              <a:tr h="396000">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R6</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年度目標値</a:t>
                      </a:r>
                      <a:endPar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R7</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3</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solidFill>
                  </a:tcPr>
                </a:tc>
                <a:extLst>
                  <a:ext uri="{0D108BD9-81ED-4DB2-BD59-A6C34878D82A}">
                    <a16:rowId xmlns:a16="http://schemas.microsoft.com/office/drawing/2014/main" val="4210056349"/>
                  </a:ext>
                </a:extLst>
              </a:tr>
              <a:tr h="396000">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75000"/>
                      </a:schemeClr>
                    </a:solidFill>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3416125387"/>
                  </a:ext>
                </a:extLst>
              </a:tr>
              <a:tr h="396000">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国の産学官連携事業への申請件数</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3</a:t>
                      </a:r>
                      <a:r>
                        <a:rPr kumimoji="1" lang="ja-JP" altLang="en-US" sz="1050" dirty="0">
                          <a:solidFill>
                            <a:srgbClr val="FF0000"/>
                          </a:solidFill>
                          <a:latin typeface="Meiryo UI" panose="020B0604030504040204" pitchFamily="50" charset="-128"/>
                          <a:ea typeface="Meiryo UI" panose="020B0604030504040204" pitchFamily="50" charset="-128"/>
                        </a:rPr>
                        <a:t>件</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58,000</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5</a:t>
                      </a:r>
                    </a:p>
                    <a:p>
                      <a:pPr algn="ct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3</a:t>
                      </a:r>
                      <a:r>
                        <a:rPr kumimoji="1" lang="ja-JP" altLang="en-US" sz="1050" b="0" dirty="0">
                          <a:solidFill>
                            <a:schemeClr val="tx1"/>
                          </a:solidFill>
                          <a:latin typeface="Meiryo UI" panose="020B0604030504040204" pitchFamily="50" charset="-128"/>
                          <a:ea typeface="Meiryo UI" panose="020B0604030504040204" pitchFamily="50" charset="-128"/>
                        </a:rPr>
                        <a:t>件）</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119,000</a:t>
                      </a:r>
                      <a:r>
                        <a:rPr kumimoji="1" lang="ja-JP" altLang="en-US"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rPr>
                        <a:t>千円</a:t>
                      </a:r>
                      <a:endParaRPr kumimoji="1" lang="en-US" altLang="ja-JP" sz="1050" b="0" i="0" u="none" strike="noStrike" kern="1200" cap="none" spc="0" normalizeH="0" baseline="0" noProof="0" dirty="0">
                        <a:ln>
                          <a:noFill/>
                        </a:ln>
                        <a:solidFill>
                          <a:schemeClr val="tx1"/>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2605681638"/>
                  </a:ext>
                </a:extLst>
              </a:tr>
              <a:tr h="396000">
                <a:tc vMerge="1">
                  <a:txBody>
                    <a:bodyPr/>
                    <a:lstStyle/>
                    <a:p>
                      <a:endParaRPr kumimoji="1" lang="ja-JP" altLang="en-US"/>
                    </a:p>
                  </a:txBody>
                  <a:tcP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67171"/>
                    </a:solidFill>
                  </a:tcPr>
                </a:tc>
                <a:tc vMerge="1">
                  <a:txBody>
                    <a:bodyPr/>
                    <a:lstStyle/>
                    <a:p>
                      <a:endParaRPr kumimoji="1" lang="ja-JP" altLang="en-US" dirty="0"/>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研究事業支援件数</a:t>
                      </a: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2</a:t>
                      </a:r>
                      <a:r>
                        <a:rPr kumimoji="1" lang="ja-JP" altLang="en-US" sz="1050" dirty="0">
                          <a:solidFill>
                            <a:srgbClr val="FF0000"/>
                          </a:solidFill>
                          <a:latin typeface="Meiryo UI" panose="020B0604030504040204" pitchFamily="50" charset="-128"/>
                          <a:ea typeface="Meiryo UI" panose="020B0604030504040204" pitchFamily="50" charset="-128"/>
                        </a:rPr>
                        <a:t>件</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vMerge="1">
                  <a:txBody>
                    <a:bodyPr/>
                    <a:lstStyle/>
                    <a:p>
                      <a:pPr algn="ctr"/>
                      <a:endParaRPr kumimoji="1" lang="ja-JP" altLang="en-US" sz="1050" dirty="0"/>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2</a:t>
                      </a:r>
                    </a:p>
                    <a:p>
                      <a:pPr algn="ct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2</a:t>
                      </a:r>
                      <a:r>
                        <a:rPr kumimoji="1" lang="ja-JP" altLang="en-US" sz="1050" b="0" dirty="0">
                          <a:solidFill>
                            <a:schemeClr val="tx1"/>
                          </a:solidFill>
                          <a:latin typeface="Meiryo UI" panose="020B0604030504040204" pitchFamily="50" charset="-128"/>
                          <a:ea typeface="Meiryo UI" panose="020B0604030504040204" pitchFamily="50" charset="-128"/>
                        </a:rPr>
                        <a:t>件）</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extLst>
                  <a:ext uri="{0D108BD9-81ED-4DB2-BD59-A6C34878D82A}">
                    <a16:rowId xmlns:a16="http://schemas.microsoft.com/office/drawing/2014/main" val="4128212995"/>
                  </a:ext>
                </a:extLst>
              </a:tr>
            </a:tbl>
          </a:graphicData>
        </a:graphic>
      </p:graphicFrame>
      <p:graphicFrame>
        <p:nvGraphicFramePr>
          <p:cNvPr id="10" name="表 9">
            <a:extLst>
              <a:ext uri="{FF2B5EF4-FFF2-40B4-BE49-F238E27FC236}">
                <a16:creationId xmlns:a16="http://schemas.microsoft.com/office/drawing/2014/main" id="{289E6705-47E2-4F12-986E-F7A5B21B33F0}"/>
              </a:ext>
            </a:extLst>
          </p:cNvPr>
          <p:cNvGraphicFramePr>
            <a:graphicFrameLocks noGrp="1"/>
          </p:cNvGraphicFramePr>
          <p:nvPr>
            <p:extLst>
              <p:ext uri="{D42A27DB-BD31-4B8C-83A1-F6EECF244321}">
                <p14:modId xmlns:p14="http://schemas.microsoft.com/office/powerpoint/2010/main" val="3109569630"/>
              </p:ext>
            </p:extLst>
          </p:nvPr>
        </p:nvGraphicFramePr>
        <p:xfrm>
          <a:off x="111000" y="862140"/>
          <a:ext cx="9684000" cy="1617888"/>
        </p:xfrm>
        <a:graphic>
          <a:graphicData uri="http://schemas.openxmlformats.org/drawingml/2006/table">
            <a:tbl>
              <a:tblPr firstRow="1" bandRow="1">
                <a:tableStyleId>{F5AB1C69-6EDB-4FF4-983F-18BD219EF322}</a:tableStyleId>
              </a:tblPr>
              <a:tblGrid>
                <a:gridCol w="399452">
                  <a:extLst>
                    <a:ext uri="{9D8B030D-6E8A-4147-A177-3AD203B41FA5}">
                      <a16:colId xmlns:a16="http://schemas.microsoft.com/office/drawing/2014/main" val="224153571"/>
                    </a:ext>
                  </a:extLst>
                </a:gridCol>
                <a:gridCol w="399452">
                  <a:extLst>
                    <a:ext uri="{9D8B030D-6E8A-4147-A177-3AD203B41FA5}">
                      <a16:colId xmlns:a16="http://schemas.microsoft.com/office/drawing/2014/main" val="2758073534"/>
                    </a:ext>
                  </a:extLst>
                </a:gridCol>
                <a:gridCol w="2905107">
                  <a:extLst>
                    <a:ext uri="{9D8B030D-6E8A-4147-A177-3AD203B41FA5}">
                      <a16:colId xmlns:a16="http://schemas.microsoft.com/office/drawing/2014/main" val="2848329844"/>
                    </a:ext>
                  </a:extLst>
                </a:gridCol>
                <a:gridCol w="1776204">
                  <a:extLst>
                    <a:ext uri="{9D8B030D-6E8A-4147-A177-3AD203B41FA5}">
                      <a16:colId xmlns:a16="http://schemas.microsoft.com/office/drawing/2014/main" val="127108901"/>
                    </a:ext>
                  </a:extLst>
                </a:gridCol>
                <a:gridCol w="1487054">
                  <a:extLst>
                    <a:ext uri="{9D8B030D-6E8A-4147-A177-3AD203B41FA5}">
                      <a16:colId xmlns:a16="http://schemas.microsoft.com/office/drawing/2014/main" val="2290077670"/>
                    </a:ext>
                  </a:extLst>
                </a:gridCol>
                <a:gridCol w="1445747">
                  <a:extLst>
                    <a:ext uri="{9D8B030D-6E8A-4147-A177-3AD203B41FA5}">
                      <a16:colId xmlns:a16="http://schemas.microsoft.com/office/drawing/2014/main" val="3995850582"/>
                    </a:ext>
                  </a:extLst>
                </a:gridCol>
                <a:gridCol w="1270984">
                  <a:extLst>
                    <a:ext uri="{9D8B030D-6E8A-4147-A177-3AD203B41FA5}">
                      <a16:colId xmlns:a16="http://schemas.microsoft.com/office/drawing/2014/main" val="221532333"/>
                    </a:ext>
                  </a:extLst>
                </a:gridCol>
              </a:tblGrid>
              <a:tr h="190369">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35</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38AC8"/>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空飛ぶクルマ都市型ビジネス創造都市推進事業</a:t>
                      </a: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　</a:t>
                      </a: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企業版ふるさと納税活用事業</a:t>
                      </a:r>
                      <a:r>
                        <a:rPr kumimoji="1" lang="en-US" altLang="ja-JP"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a:t>
                      </a:r>
                      <a:endParaRPr kumimoji="1" lang="ja-JP" altLang="en-US" sz="1200" b="1" i="0" u="none"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離着陸場整備やビジネス化準備等万博での運航実現に向けて取り組むとともに、万博後も見据え、サービス創出拠点形成に向けた民間事業者の取組を支援する。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また、社会受容性のさらなる向上を図るとともに、関連事業者の参入促進に向けた事業を実施する。</a:t>
                      </a:r>
                    </a:p>
                  </a:txBody>
                  <a:tcPr marL="74295" marR="74295" marT="37148" marB="37148" anchor="ctr">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endParaRPr kumimoji="1" lang="ja-JP" altLang="en-US"/>
                    </a:p>
                  </a:txBody>
                  <a:tcPr/>
                </a:tc>
                <a:tc hMerge="1">
                  <a:txBody>
                    <a:bodyPr/>
                    <a:lstStyle/>
                    <a:p>
                      <a:endParaRPr kumimoji="1" lang="ja-JP" altLang="en-US"/>
                    </a:p>
                  </a:txBody>
                  <a:tcPr>
                    <a:lnT w="38100" cap="flat" cmpd="sng" algn="ctr">
                      <a:solidFill>
                        <a:schemeClr val="bg1"/>
                      </a:solidFill>
                      <a:prstDash val="solid"/>
                      <a:round/>
                      <a:headEnd type="none" w="med" len="med"/>
                      <a:tailEnd type="none" w="med" len="med"/>
                    </a:lnT>
                  </a:tcPr>
                </a:tc>
                <a:tc hMerge="1">
                  <a:txBody>
                    <a:bodyPr/>
                    <a:lstStyle/>
                    <a:p>
                      <a:endParaRPr kumimoji="1" lang="ja-JP" altLang="en-US" dirty="0"/>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kern="1200" dirty="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1469647687"/>
                  </a:ext>
                </a:extLst>
              </a:tr>
              <a:tr h="252000">
                <a:tc vMerge="1">
                  <a:txBody>
                    <a:bodyPr/>
                    <a:lstStyle/>
                    <a:p>
                      <a:endParaRPr kumimoji="1" lang="ja-JP" altLang="en-US"/>
                    </a:p>
                  </a:txBody>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4183355790"/>
                  </a:ext>
                </a:extLst>
              </a:tr>
              <a:tr h="394336">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R5</a:t>
                      </a:r>
                      <a:r>
                        <a:rPr kumimoji="1" lang="ja-JP" altLang="en-US" sz="1050" b="0" dirty="0">
                          <a:solidFill>
                            <a:schemeClr val="tx1"/>
                          </a:solidFill>
                          <a:latin typeface="Meiryo UI" panose="020B0604030504040204" pitchFamily="50" charset="-128"/>
                          <a:ea typeface="Meiryo UI" panose="020B0604030504040204" pitchFamily="50" charset="-128"/>
                        </a:rPr>
                        <a:t>年度実績見込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226124889"/>
                  </a:ext>
                </a:extLst>
              </a:tr>
              <a:tr h="394336">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TW" altLang="en-US" sz="1050" dirty="0">
                          <a:latin typeface="Meiryo UI" panose="020B0604030504040204" pitchFamily="50" charset="-128"/>
                          <a:ea typeface="Meiryo UI" panose="020B0604030504040204" pitchFamily="50" charset="-128"/>
                        </a:rPr>
                        <a:t>補助事業採択件数</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10</a:t>
                      </a:r>
                      <a:r>
                        <a:rPr kumimoji="1" lang="ja-JP" altLang="en-US" sz="1050" dirty="0">
                          <a:solidFill>
                            <a:srgbClr val="FF0000"/>
                          </a:solidFill>
                          <a:latin typeface="Meiryo UI" panose="020B0604030504040204" pitchFamily="50" charset="-128"/>
                          <a:ea typeface="Meiryo UI" panose="020B0604030504040204" pitchFamily="50" charset="-128"/>
                        </a:rPr>
                        <a:t>件</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392,779</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9</a:t>
                      </a:r>
                      <a:r>
                        <a:rPr kumimoji="1" lang="ja-JP" altLang="en-US" sz="1050" dirty="0">
                          <a:solidFill>
                            <a:schemeClr val="tx1"/>
                          </a:solidFill>
                          <a:latin typeface="Meiryo UI" panose="020B0604030504040204" pitchFamily="50" charset="-128"/>
                          <a:ea typeface="Meiryo UI" panose="020B0604030504040204" pitchFamily="50" charset="-128"/>
                        </a:rPr>
                        <a:t>件</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a:t>
                      </a:r>
                      <a:r>
                        <a:rPr kumimoji="1" lang="en-US" altLang="ja-JP" sz="1050" b="0" dirty="0">
                          <a:solidFill>
                            <a:schemeClr val="tx1"/>
                          </a:solidFill>
                          <a:latin typeface="Meiryo UI" panose="020B0604030504040204" pitchFamily="50" charset="-128"/>
                          <a:ea typeface="Meiryo UI" panose="020B0604030504040204" pitchFamily="50" charset="-128"/>
                        </a:rPr>
                        <a:t>8</a:t>
                      </a:r>
                      <a:r>
                        <a:rPr kumimoji="1" lang="ja-JP" altLang="en-US" sz="1050" b="0" dirty="0">
                          <a:solidFill>
                            <a:schemeClr val="tx1"/>
                          </a:solidFill>
                          <a:latin typeface="Meiryo UI" panose="020B0604030504040204" pitchFamily="50" charset="-128"/>
                          <a:ea typeface="Meiryo UI" panose="020B0604030504040204" pitchFamily="50" charset="-128"/>
                        </a:rPr>
                        <a:t>件）</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155,388</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344025828"/>
                  </a:ext>
                </a:extLst>
              </a:tr>
            </a:tbl>
          </a:graphicData>
        </a:graphic>
      </p:graphicFrame>
    </p:spTree>
    <p:extLst>
      <p:ext uri="{BB962C8B-B14F-4D97-AF65-F5344CB8AC3E}">
        <p14:creationId xmlns:p14="http://schemas.microsoft.com/office/powerpoint/2010/main" val="164812600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1D7E13F4-5712-F1E9-F77C-CF4056A62CC2}"/>
              </a:ext>
            </a:extLst>
          </p:cNvPr>
          <p:cNvSpPr/>
          <p:nvPr/>
        </p:nvSpPr>
        <p:spPr>
          <a:xfrm>
            <a:off x="0" y="-18341"/>
            <a:ext cx="9906000" cy="486216"/>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基本目標⑤都市としての経済機能を強化する</a:t>
            </a:r>
          </a:p>
        </p:txBody>
      </p:sp>
      <p:graphicFrame>
        <p:nvGraphicFramePr>
          <p:cNvPr id="8" name="表 7">
            <a:extLst>
              <a:ext uri="{FF2B5EF4-FFF2-40B4-BE49-F238E27FC236}">
                <a16:creationId xmlns:a16="http://schemas.microsoft.com/office/drawing/2014/main" id="{58ED8245-18D7-1F34-7F91-C058748C95D3}"/>
              </a:ext>
            </a:extLst>
          </p:cNvPr>
          <p:cNvGraphicFramePr>
            <a:graphicFrameLocks noGrp="1"/>
          </p:cNvGraphicFramePr>
          <p:nvPr>
            <p:extLst>
              <p:ext uri="{D42A27DB-BD31-4B8C-83A1-F6EECF244321}">
                <p14:modId xmlns:p14="http://schemas.microsoft.com/office/powerpoint/2010/main" val="1165690296"/>
              </p:ext>
            </p:extLst>
          </p:nvPr>
        </p:nvGraphicFramePr>
        <p:xfrm>
          <a:off x="100257" y="2373405"/>
          <a:ext cx="9705487" cy="4422545"/>
        </p:xfrm>
        <a:graphic>
          <a:graphicData uri="http://schemas.openxmlformats.org/drawingml/2006/table">
            <a:tbl>
              <a:tblPr firstRow="1" bandRow="1">
                <a:tableStyleId>{F5AB1C69-6EDB-4FF4-983F-18BD219EF322}</a:tableStyleId>
              </a:tblPr>
              <a:tblGrid>
                <a:gridCol w="369577">
                  <a:extLst>
                    <a:ext uri="{9D8B030D-6E8A-4147-A177-3AD203B41FA5}">
                      <a16:colId xmlns:a16="http://schemas.microsoft.com/office/drawing/2014/main" val="830047628"/>
                    </a:ext>
                  </a:extLst>
                </a:gridCol>
                <a:gridCol w="335910">
                  <a:extLst>
                    <a:ext uri="{9D8B030D-6E8A-4147-A177-3AD203B41FA5}">
                      <a16:colId xmlns:a16="http://schemas.microsoft.com/office/drawing/2014/main" val="1297933951"/>
                    </a:ext>
                  </a:extLst>
                </a:gridCol>
                <a:gridCol w="2952000">
                  <a:extLst>
                    <a:ext uri="{9D8B030D-6E8A-4147-A177-3AD203B41FA5}">
                      <a16:colId xmlns:a16="http://schemas.microsoft.com/office/drawing/2014/main" val="1232791315"/>
                    </a:ext>
                  </a:extLst>
                </a:gridCol>
                <a:gridCol w="1584000">
                  <a:extLst>
                    <a:ext uri="{9D8B030D-6E8A-4147-A177-3AD203B41FA5}">
                      <a16:colId xmlns:a16="http://schemas.microsoft.com/office/drawing/2014/main" val="885638921"/>
                    </a:ext>
                  </a:extLst>
                </a:gridCol>
                <a:gridCol w="1584000">
                  <a:extLst>
                    <a:ext uri="{9D8B030D-6E8A-4147-A177-3AD203B41FA5}">
                      <a16:colId xmlns:a16="http://schemas.microsoft.com/office/drawing/2014/main" val="2868609020"/>
                    </a:ext>
                  </a:extLst>
                </a:gridCol>
                <a:gridCol w="1440000">
                  <a:extLst>
                    <a:ext uri="{9D8B030D-6E8A-4147-A177-3AD203B41FA5}">
                      <a16:colId xmlns:a16="http://schemas.microsoft.com/office/drawing/2014/main" val="1393318109"/>
                    </a:ext>
                  </a:extLst>
                </a:gridCol>
                <a:gridCol w="1440000">
                  <a:extLst>
                    <a:ext uri="{9D8B030D-6E8A-4147-A177-3AD203B41FA5}">
                      <a16:colId xmlns:a16="http://schemas.microsoft.com/office/drawing/2014/main" val="2346348725"/>
                    </a:ext>
                  </a:extLst>
                </a:gridCol>
              </a:tblGrid>
              <a:tr h="563623">
                <a:tc rowSpan="6">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39</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738AC8"/>
                    </a:solidFill>
                  </a:tcPr>
                </a:tc>
                <a:tc gridSpan="6">
                  <a:txBody>
                    <a:bodyPr/>
                    <a:lstStyle/>
                    <a:p>
                      <a:pPr algn="l"/>
                      <a:r>
                        <a:rPr kumimoji="1" lang="ja-JP" altLang="en-US" sz="1200" b="1" u="sng" dirty="0">
                          <a:latin typeface="Meiryo UI" panose="020B0604030504040204" pitchFamily="50" charset="-128"/>
                          <a:ea typeface="Meiryo UI" panose="020B0604030504040204" pitchFamily="50" charset="-128"/>
                        </a:rPr>
                        <a:t>外国人材マッチングプラットフォーム事業</a:t>
                      </a:r>
                      <a:endParaRPr kumimoji="1" lang="en-US" altLang="ja-JP" sz="1200" b="1" u="sng" dirty="0">
                        <a:latin typeface="Meiryo UI" panose="020B0604030504040204" pitchFamily="50" charset="-128"/>
                        <a:ea typeface="Meiryo UI" panose="020B0604030504040204" pitchFamily="50" charset="-128"/>
                      </a:endParaRPr>
                    </a:p>
                    <a:p>
                      <a:pPr algn="l"/>
                      <a:r>
                        <a:rPr kumimoji="1" lang="ja-JP" altLang="en-US" sz="1050" b="0" u="none" dirty="0">
                          <a:latin typeface="Meiryo UI" panose="020B0604030504040204" pitchFamily="50" charset="-128"/>
                          <a:ea typeface="Meiryo UI" panose="020B0604030504040204" pitchFamily="50" charset="-128"/>
                        </a:rPr>
                        <a:t>中小企業における外国人材の採用を含む、受入れに関する様々な課題に対応可能な支援機関等とのプラットフォームを設置し、企業の人材に関する課題やニーズに応じて支援機関等につなぎ、外国人材と中小企業の採用マッチングを支援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dirty="0">
                          <a:latin typeface="Meiryo UI" panose="020B0604030504040204" pitchFamily="50" charset="-128"/>
                          <a:ea typeface="Meiryo UI" panose="020B0604030504040204" pitchFamily="50" charset="-128"/>
                        </a:rPr>
                        <a:t>ぶどう狩りやワイン産地の見学など着地型観光による「大阪の食」のプロモーションの他、観光コンテンツと連携することにより府内周辺部への流れを創出し、その地域でしかできない「大阪の食」の体験を創出する。また、コロナ禍を踏まえたデジタル技術の活用による非対面型のプロモーションやマッチング商談会により海外市場の開拓を図り、海外販路拡大をめざす生産者等の支援を行う。</a:t>
                      </a:r>
                      <a:r>
                        <a:rPr kumimoji="1" lang="en-US" altLang="ja-JP" sz="900" b="1" u="none" dirty="0">
                          <a:latin typeface="Meiryo UI" panose="020B0604030504040204" pitchFamily="50" charset="-128"/>
                          <a:ea typeface="Meiryo UI" panose="020B0604030504040204" pitchFamily="50" charset="-128"/>
                        </a:rPr>
                        <a:t>※</a:t>
                      </a:r>
                      <a:r>
                        <a:rPr kumimoji="1" lang="ja-JP" altLang="en-US" sz="900" b="1" u="none" dirty="0">
                          <a:latin typeface="Meiryo UI" panose="020B0604030504040204" pitchFamily="50" charset="-128"/>
                          <a:ea typeface="Meiryo UI" panose="020B0604030504040204" pitchFamily="50" charset="-128"/>
                        </a:rPr>
                        <a:t>令和</a:t>
                      </a:r>
                      <a:r>
                        <a:rPr kumimoji="1" lang="en-US" altLang="ja-JP" sz="900" b="1" u="none" dirty="0">
                          <a:latin typeface="Meiryo UI" panose="020B0604030504040204" pitchFamily="50" charset="-128"/>
                          <a:ea typeface="Meiryo UI" panose="020B0604030504040204" pitchFamily="50" charset="-128"/>
                        </a:rPr>
                        <a:t>3</a:t>
                      </a:r>
                      <a:r>
                        <a:rPr kumimoji="1" lang="ja-JP" altLang="en-US" sz="900" b="1" u="none" dirty="0">
                          <a:latin typeface="Meiryo UI" panose="020B0604030504040204" pitchFamily="50" charset="-128"/>
                          <a:ea typeface="Meiryo UI" panose="020B0604030504040204" pitchFamily="50" charset="-128"/>
                        </a:rPr>
                        <a:t>年度事業を繰越実施。</a:t>
                      </a: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66520">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R6</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年度目標値</a:t>
                      </a:r>
                      <a:endPar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R7</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3</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ja-JP" altLang="en-US" sz="1050" dirty="0"/>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1797969561"/>
                  </a:ext>
                </a:extLst>
              </a:tr>
              <a:tr h="42879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1005204998"/>
                  </a:ext>
                </a:extLst>
              </a:tr>
              <a:tr h="428799">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中小企業の人材に関する課題解決につながった件数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100</a:t>
                      </a:r>
                      <a:r>
                        <a:rPr kumimoji="1" lang="ja-JP" altLang="en-US" sz="1050" dirty="0">
                          <a:solidFill>
                            <a:srgbClr val="FF0000"/>
                          </a:solidFill>
                          <a:latin typeface="Meiryo UI" panose="020B0604030504040204" pitchFamily="50" charset="-128"/>
                          <a:ea typeface="Meiryo UI" panose="020B0604030504040204" pitchFamily="50" charset="-128"/>
                        </a:rPr>
                        <a:t>件</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30,000</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130</a:t>
                      </a:r>
                      <a:r>
                        <a:rPr kumimoji="1" lang="ja-JP" altLang="en-US" sz="1050" dirty="0">
                          <a:solidFill>
                            <a:schemeClr val="tx1"/>
                          </a:solidFill>
                          <a:latin typeface="Meiryo UI" panose="020B0604030504040204" pitchFamily="50" charset="-128"/>
                          <a:ea typeface="Meiryo UI" panose="020B0604030504040204" pitchFamily="50" charset="-128"/>
                        </a:rPr>
                        <a:t>件</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100</a:t>
                      </a:r>
                      <a:r>
                        <a:rPr kumimoji="1" lang="ja-JP" altLang="en-US" sz="1050" dirty="0">
                          <a:solidFill>
                            <a:schemeClr val="tx1"/>
                          </a:solidFill>
                          <a:latin typeface="Meiryo UI" panose="020B0604030504040204" pitchFamily="50" charset="-128"/>
                          <a:ea typeface="Meiryo UI" panose="020B0604030504040204" pitchFamily="50" charset="-128"/>
                        </a:rPr>
                        <a:t>件）</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3">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30,000</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79966792"/>
                  </a:ext>
                </a:extLst>
              </a:tr>
              <a:tr h="428799">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中小企業の人材に関する相談対応件数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300</a:t>
                      </a:r>
                      <a:r>
                        <a:rPr kumimoji="1" lang="ja-JP" altLang="en-US" sz="1050" dirty="0">
                          <a:solidFill>
                            <a:srgbClr val="FF0000"/>
                          </a:solidFill>
                          <a:latin typeface="Meiryo UI" panose="020B0604030504040204" pitchFamily="50" charset="-128"/>
                          <a:ea typeface="Meiryo UI" panose="020B0604030504040204" pitchFamily="50" charset="-128"/>
                        </a:rPr>
                        <a:t>件</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400</a:t>
                      </a:r>
                      <a:r>
                        <a:rPr kumimoji="1" lang="ja-JP" altLang="en-US" sz="1050" dirty="0">
                          <a:solidFill>
                            <a:schemeClr val="tx1"/>
                          </a:solidFill>
                          <a:latin typeface="Meiryo UI" panose="020B0604030504040204" pitchFamily="50" charset="-128"/>
                          <a:ea typeface="Meiryo UI" panose="020B0604030504040204" pitchFamily="50" charset="-128"/>
                        </a:rPr>
                        <a:t>件</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300</a:t>
                      </a:r>
                      <a:r>
                        <a:rPr kumimoji="1" lang="ja-JP" altLang="en-US" sz="1050" dirty="0">
                          <a:solidFill>
                            <a:schemeClr val="tx1"/>
                          </a:solidFill>
                          <a:latin typeface="Meiryo UI" panose="020B0604030504040204" pitchFamily="50" charset="-128"/>
                          <a:ea typeface="Meiryo UI" panose="020B0604030504040204" pitchFamily="50" charset="-128"/>
                        </a:rPr>
                        <a:t>件）</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tc>
                <a:extLst>
                  <a:ext uri="{0D108BD9-81ED-4DB2-BD59-A6C34878D82A}">
                    <a16:rowId xmlns:a16="http://schemas.microsoft.com/office/drawing/2014/main" val="2936190395"/>
                  </a:ext>
                </a:extLst>
              </a:tr>
              <a:tr h="428799">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事業参加企業数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500</a:t>
                      </a:r>
                      <a:r>
                        <a:rPr kumimoji="1" lang="ja-JP" altLang="en-US" sz="1050" dirty="0">
                          <a:solidFill>
                            <a:srgbClr val="FF0000"/>
                          </a:solidFill>
                          <a:latin typeface="Meiryo UI" panose="020B0604030504040204" pitchFamily="50" charset="-128"/>
                          <a:ea typeface="Meiryo UI" panose="020B0604030504040204" pitchFamily="50" charset="-128"/>
                        </a:rPr>
                        <a:t>社</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vMerge="1">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619</a:t>
                      </a:r>
                      <a:r>
                        <a:rPr kumimoji="1" lang="ja-JP" altLang="en-US" sz="1050" dirty="0">
                          <a:solidFill>
                            <a:srgbClr val="FF0000"/>
                          </a:solidFill>
                          <a:latin typeface="Meiryo UI" panose="020B0604030504040204" pitchFamily="50" charset="-128"/>
                          <a:ea typeface="Meiryo UI" panose="020B0604030504040204" pitchFamily="50" charset="-128"/>
                        </a:rPr>
                        <a:t>件</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248</a:t>
                      </a:r>
                      <a:r>
                        <a:rPr kumimoji="1" lang="ja-JP" altLang="en-US" sz="1050" dirty="0">
                          <a:solidFill>
                            <a:schemeClr val="accent5"/>
                          </a:solidFill>
                          <a:latin typeface="Meiryo UI" panose="020B0604030504040204" pitchFamily="50" charset="-128"/>
                          <a:ea typeface="Meiryo UI" panose="020B0604030504040204" pitchFamily="50" charset="-128"/>
                        </a:rPr>
                        <a:t>件）</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1,500</a:t>
                      </a:r>
                      <a:r>
                        <a:rPr kumimoji="1" lang="ja-JP" altLang="en-US" sz="1050" dirty="0">
                          <a:solidFill>
                            <a:schemeClr val="tx1"/>
                          </a:solidFill>
                          <a:latin typeface="Meiryo UI" panose="020B0604030504040204" pitchFamily="50" charset="-128"/>
                          <a:ea typeface="Meiryo UI" panose="020B0604030504040204" pitchFamily="50" charset="-128"/>
                        </a:rPr>
                        <a:t>社</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500</a:t>
                      </a:r>
                      <a:r>
                        <a:rPr kumimoji="1" lang="ja-JP" altLang="en-US" sz="1050" dirty="0">
                          <a:solidFill>
                            <a:schemeClr val="tx1"/>
                          </a:solidFill>
                          <a:latin typeface="Meiryo UI" panose="020B0604030504040204" pitchFamily="50" charset="-128"/>
                          <a:ea typeface="Meiryo UI" panose="020B0604030504040204" pitchFamily="50" charset="-128"/>
                        </a:rPr>
                        <a:t>社）</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vMerge="1">
                  <a:txBody>
                    <a:bodyPr/>
                    <a:lstStyle/>
                    <a:p>
                      <a:endParaRPr kumimoji="1" lang="ja-JP" altLang="en-US"/>
                    </a:p>
                  </a:txBody>
                  <a:tcPr/>
                </a:tc>
                <a:extLst>
                  <a:ext uri="{0D108BD9-81ED-4DB2-BD59-A6C34878D82A}">
                    <a16:rowId xmlns:a16="http://schemas.microsoft.com/office/drawing/2014/main" val="1357962295"/>
                  </a:ext>
                </a:extLst>
              </a:tr>
              <a:tr h="428799">
                <a:tc rowSpan="4">
                  <a:txBody>
                    <a:bodyPr/>
                    <a:lstStyle/>
                    <a:p>
                      <a:pPr algn="ctr"/>
                      <a:r>
                        <a:rPr kumimoji="1" lang="en-US" altLang="ja-JP" sz="900" b="1" dirty="0">
                          <a:solidFill>
                            <a:schemeClr val="bg1"/>
                          </a:solidFill>
                          <a:latin typeface="Meiryo UI" panose="020B0604030504040204" pitchFamily="50" charset="-128"/>
                          <a:ea typeface="Meiryo UI" panose="020B0604030504040204" pitchFamily="50" charset="-128"/>
                        </a:rPr>
                        <a:t>No40</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738AC8"/>
                    </a:solidFill>
                  </a:tcPr>
                </a:tc>
                <a:tc gridSpan="6">
                  <a:txBody>
                    <a:bodyPr/>
                    <a:lstStyle/>
                    <a:p>
                      <a:pPr algn="l"/>
                      <a:r>
                        <a:rPr kumimoji="1" lang="ja-JP" altLang="en-US" sz="1200" b="1" u="sng" dirty="0">
                          <a:solidFill>
                            <a:schemeClr val="bg1"/>
                          </a:solidFill>
                          <a:latin typeface="Meiryo UI" panose="020B0604030504040204" pitchFamily="50" charset="-128"/>
                          <a:ea typeface="Meiryo UI" panose="020B0604030504040204" pitchFamily="50" charset="-128"/>
                        </a:rPr>
                        <a:t>外国人留学生等マッチング支援事業</a:t>
                      </a:r>
                      <a:endParaRPr kumimoji="1" lang="en-US" altLang="ja-JP" sz="1200" b="1" u="sng" dirty="0">
                        <a:solidFill>
                          <a:schemeClr val="bg1"/>
                        </a:solidFill>
                        <a:latin typeface="Meiryo UI" panose="020B0604030504040204" pitchFamily="50" charset="-128"/>
                        <a:ea typeface="Meiryo UI" panose="020B0604030504040204" pitchFamily="50" charset="-128"/>
                      </a:endParaRPr>
                    </a:p>
                    <a:p>
                      <a:pPr algn="l"/>
                      <a:r>
                        <a:rPr kumimoji="1" lang="ja-JP" altLang="en-US" sz="1050" b="0" u="none" dirty="0">
                          <a:solidFill>
                            <a:schemeClr val="bg1"/>
                          </a:solidFill>
                          <a:latin typeface="Meiryo UI" panose="020B0604030504040204" pitchFamily="50" charset="-128"/>
                          <a:ea typeface="Meiryo UI" panose="020B0604030504040204" pitchFamily="50" charset="-128"/>
                        </a:rPr>
                        <a:t>日本で就職を希望する留学生等や海外人材を対象に、オンラインマッチングシステム等を活用した府内企業とのマッチングの機会を提供するとともに、府内企業に採用された留学生等の定着が進むよう必要なフォローアップを行う。</a:t>
                      </a:r>
                    </a:p>
                  </a:txBody>
                  <a:tcPr marL="74295" marR="74295" marT="37148" marB="37148"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dirty="0">
                          <a:latin typeface="Meiryo UI" panose="020B0604030504040204" pitchFamily="50" charset="-128"/>
                          <a:ea typeface="Meiryo UI" panose="020B0604030504040204" pitchFamily="50" charset="-128"/>
                        </a:rPr>
                        <a:t>ぶどう狩りやワイン産地の見学など着地型観光による「大阪の食」のプロモーションの他、観光コンテンツと連携することにより府内周辺部への流れを創出し、その地域でしかできない「大阪の食」の体験を創出する。また、コロナ禍を踏まえたデジタル技術の活用による非対面型のプロモーションやマッチング商談会により海外市場の開拓を図り、海外販路拡大をめざす生産者等の支援を行う。</a:t>
                      </a:r>
                      <a:r>
                        <a:rPr kumimoji="1" lang="en-US" altLang="ja-JP" sz="900" b="1" u="none" dirty="0">
                          <a:latin typeface="Meiryo UI" panose="020B0604030504040204" pitchFamily="50" charset="-128"/>
                          <a:ea typeface="Meiryo UI" panose="020B0604030504040204" pitchFamily="50" charset="-128"/>
                        </a:rPr>
                        <a:t>※</a:t>
                      </a:r>
                      <a:r>
                        <a:rPr kumimoji="1" lang="ja-JP" altLang="en-US" sz="900" b="1" u="none" dirty="0">
                          <a:latin typeface="Meiryo UI" panose="020B0604030504040204" pitchFamily="50" charset="-128"/>
                          <a:ea typeface="Meiryo UI" panose="020B0604030504040204" pitchFamily="50" charset="-128"/>
                        </a:rPr>
                        <a:t>令和</a:t>
                      </a:r>
                      <a:r>
                        <a:rPr kumimoji="1" lang="en-US" altLang="ja-JP" sz="900" b="1" u="none" dirty="0">
                          <a:latin typeface="Meiryo UI" panose="020B0604030504040204" pitchFamily="50" charset="-128"/>
                          <a:ea typeface="Meiryo UI" panose="020B0604030504040204" pitchFamily="50" charset="-128"/>
                        </a:rPr>
                        <a:t>3</a:t>
                      </a:r>
                      <a:r>
                        <a:rPr kumimoji="1" lang="ja-JP" altLang="en-US" sz="900" b="1" u="none" dirty="0">
                          <a:latin typeface="Meiryo UI" panose="020B0604030504040204" pitchFamily="50" charset="-128"/>
                          <a:ea typeface="Meiryo UI" panose="020B0604030504040204" pitchFamily="50" charset="-128"/>
                        </a:rPr>
                        <a:t>年度事業を繰越実施。</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extLst>
                  <a:ext uri="{0D108BD9-81ED-4DB2-BD59-A6C34878D82A}">
                    <a16:rowId xmlns:a16="http://schemas.microsoft.com/office/drawing/2014/main" val="1755324615"/>
                  </a:ext>
                </a:extLst>
              </a:tr>
              <a:tr h="428799">
                <a:tc vMerge="1">
                  <a:txBody>
                    <a:bodyPr/>
                    <a:lstStyle/>
                    <a:p>
                      <a:endParaRPr kumimoji="1" lang="ja-JP" altLang="en-US" sz="1100" dirty="0"/>
                    </a:p>
                  </a:txBody>
                  <a:tcPr>
                    <a:lnR w="28575" cap="flat" cmpd="sng" algn="ctr">
                      <a:solidFill>
                        <a:schemeClr val="bg1"/>
                      </a:solidFill>
                      <a:prstDash val="solid"/>
                      <a:round/>
                      <a:headEnd type="none" w="med" len="med"/>
                      <a:tailEnd type="none" w="med" len="med"/>
                    </a:lnR>
                    <a:solidFill>
                      <a:srgbClr val="767171"/>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R6</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年度目標値</a:t>
                      </a:r>
                      <a:endPar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R7</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3</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月末時点）</a:t>
                      </a:r>
                    </a:p>
                  </a:txBody>
                  <a:tcPr marL="74295" marR="74295" marT="37148" marB="37148"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ja-JP" altLang="en-US" sz="1050" dirty="0"/>
                    </a:p>
                  </a:txBody>
                  <a:tcPr marL="74295" marR="74295" marT="37148" marB="37148" anchor="ct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extLst>
                  <a:ext uri="{0D108BD9-81ED-4DB2-BD59-A6C34878D82A}">
                    <a16:rowId xmlns:a16="http://schemas.microsoft.com/office/drawing/2014/main" val="4156740837"/>
                  </a:ext>
                </a:extLst>
              </a:tr>
              <a:tr h="428799">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7B5D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140368425"/>
                  </a:ext>
                </a:extLst>
              </a:tr>
              <a:tr h="428799">
                <a:tc vMerge="1">
                  <a:txBody>
                    <a:bodyPr/>
                    <a:lstStyle/>
                    <a:p>
                      <a:endParaRPr kumimoji="1" lang="ja-JP" altLang="en-US"/>
                    </a:p>
                  </a:txBody>
                  <a:tcP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67171"/>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dirty="0">
                          <a:latin typeface="Meiryo UI" panose="020B0604030504040204" pitchFamily="50" charset="-128"/>
                          <a:ea typeface="Meiryo UI" panose="020B0604030504040204" pitchFamily="50" charset="-128"/>
                        </a:rPr>
                        <a:t>府内企業に就職する外国人材</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200</a:t>
                      </a:r>
                      <a:r>
                        <a:rPr kumimoji="1" lang="ja-JP" altLang="en-US" sz="1050" dirty="0">
                          <a:solidFill>
                            <a:srgbClr val="FF0000"/>
                          </a:solidFill>
                          <a:latin typeface="Meiryo UI" panose="020B0604030504040204" pitchFamily="50" charset="-128"/>
                          <a:ea typeface="Meiryo UI" panose="020B0604030504040204" pitchFamily="50" charset="-128"/>
                        </a:rPr>
                        <a:t>人</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57,761</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200</a:t>
                      </a:r>
                      <a:r>
                        <a:rPr kumimoji="1" lang="ja-JP" altLang="en-US" sz="1050" dirty="0">
                          <a:solidFill>
                            <a:schemeClr val="tx1"/>
                          </a:solidFill>
                          <a:latin typeface="Meiryo UI" panose="020B0604030504040204" pitchFamily="50" charset="-128"/>
                          <a:ea typeface="Meiryo UI" panose="020B0604030504040204" pitchFamily="50" charset="-128"/>
                        </a:rPr>
                        <a:t>人</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200</a:t>
                      </a:r>
                      <a:r>
                        <a:rPr kumimoji="1" lang="ja-JP" altLang="en-US" sz="1050" dirty="0">
                          <a:solidFill>
                            <a:schemeClr val="tx1"/>
                          </a:solidFill>
                          <a:latin typeface="Meiryo UI" panose="020B0604030504040204" pitchFamily="50" charset="-128"/>
                          <a:ea typeface="Meiryo UI" panose="020B0604030504040204" pitchFamily="50" charset="-128"/>
                        </a:rPr>
                        <a:t>人）</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54,879</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3608684817"/>
                  </a:ext>
                </a:extLst>
              </a:tr>
            </a:tbl>
          </a:graphicData>
        </a:graphic>
      </p:graphicFrame>
      <p:sp>
        <p:nvSpPr>
          <p:cNvPr id="9" name="テキスト ボックス 8">
            <a:extLst>
              <a:ext uri="{FF2B5EF4-FFF2-40B4-BE49-F238E27FC236}">
                <a16:creationId xmlns:a16="http://schemas.microsoft.com/office/drawing/2014/main" id="{33BD2057-341B-0E04-FF88-83E8C7E33957}"/>
              </a:ext>
            </a:extLst>
          </p:cNvPr>
          <p:cNvSpPr txBox="1"/>
          <p:nvPr/>
        </p:nvSpPr>
        <p:spPr>
          <a:xfrm>
            <a:off x="0" y="486244"/>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基本的方向（１）産業の創出・振興</a:t>
            </a:r>
            <a:endParaRPr lang="en-US" altLang="ja-JP" sz="1400" b="1" dirty="0">
              <a:latin typeface="Meiryo UI" panose="020B0604030504040204" pitchFamily="50" charset="-128"/>
              <a:ea typeface="Meiryo UI" panose="020B0604030504040204" pitchFamily="50" charset="-128"/>
            </a:endParaRPr>
          </a:p>
        </p:txBody>
      </p:sp>
      <p:sp>
        <p:nvSpPr>
          <p:cNvPr id="12" name="スライド番号プレースホルダー 1">
            <a:extLst>
              <a:ext uri="{FF2B5EF4-FFF2-40B4-BE49-F238E27FC236}">
                <a16:creationId xmlns:a16="http://schemas.microsoft.com/office/drawing/2014/main" id="{21096B8F-8E7E-4AAA-B9A6-4F38E9C5A217}"/>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22</a:t>
            </a:fld>
            <a:endParaRPr kumimoji="1" lang="ja-JP" altLang="en-US" dirty="0"/>
          </a:p>
        </p:txBody>
      </p:sp>
      <p:graphicFrame>
        <p:nvGraphicFramePr>
          <p:cNvPr id="6" name="表 5">
            <a:extLst>
              <a:ext uri="{FF2B5EF4-FFF2-40B4-BE49-F238E27FC236}">
                <a16:creationId xmlns:a16="http://schemas.microsoft.com/office/drawing/2014/main" id="{1494DED1-1D56-4E6D-9106-016B045A9402}"/>
              </a:ext>
            </a:extLst>
          </p:cNvPr>
          <p:cNvGraphicFramePr>
            <a:graphicFrameLocks noGrp="1"/>
          </p:cNvGraphicFramePr>
          <p:nvPr>
            <p:extLst>
              <p:ext uri="{D42A27DB-BD31-4B8C-83A1-F6EECF244321}">
                <p14:modId xmlns:p14="http://schemas.microsoft.com/office/powerpoint/2010/main" val="1834428275"/>
              </p:ext>
            </p:extLst>
          </p:nvPr>
        </p:nvGraphicFramePr>
        <p:xfrm>
          <a:off x="100256" y="744962"/>
          <a:ext cx="9705487" cy="1605196"/>
        </p:xfrm>
        <a:graphic>
          <a:graphicData uri="http://schemas.openxmlformats.org/drawingml/2006/table">
            <a:tbl>
              <a:tblPr firstRow="1" bandRow="1">
                <a:tableStyleId>{F5AB1C69-6EDB-4FF4-983F-18BD219EF322}</a:tableStyleId>
              </a:tblPr>
              <a:tblGrid>
                <a:gridCol w="396879">
                  <a:extLst>
                    <a:ext uri="{9D8B030D-6E8A-4147-A177-3AD203B41FA5}">
                      <a16:colId xmlns:a16="http://schemas.microsoft.com/office/drawing/2014/main" val="830047628"/>
                    </a:ext>
                  </a:extLst>
                </a:gridCol>
                <a:gridCol w="396879">
                  <a:extLst>
                    <a:ext uri="{9D8B030D-6E8A-4147-A177-3AD203B41FA5}">
                      <a16:colId xmlns:a16="http://schemas.microsoft.com/office/drawing/2014/main" val="1297933951"/>
                    </a:ext>
                  </a:extLst>
                </a:gridCol>
                <a:gridCol w="3102869">
                  <a:extLst>
                    <a:ext uri="{9D8B030D-6E8A-4147-A177-3AD203B41FA5}">
                      <a16:colId xmlns:a16="http://schemas.microsoft.com/office/drawing/2014/main" val="1442257963"/>
                    </a:ext>
                  </a:extLst>
                </a:gridCol>
                <a:gridCol w="1623594">
                  <a:extLst>
                    <a:ext uri="{9D8B030D-6E8A-4147-A177-3AD203B41FA5}">
                      <a16:colId xmlns:a16="http://schemas.microsoft.com/office/drawing/2014/main" val="1686063622"/>
                    </a:ext>
                  </a:extLst>
                </a:gridCol>
                <a:gridCol w="1551435">
                  <a:extLst>
                    <a:ext uri="{9D8B030D-6E8A-4147-A177-3AD203B41FA5}">
                      <a16:colId xmlns:a16="http://schemas.microsoft.com/office/drawing/2014/main" val="3148950112"/>
                    </a:ext>
                  </a:extLst>
                </a:gridCol>
                <a:gridCol w="1371035">
                  <a:extLst>
                    <a:ext uri="{9D8B030D-6E8A-4147-A177-3AD203B41FA5}">
                      <a16:colId xmlns:a16="http://schemas.microsoft.com/office/drawing/2014/main" val="1731537685"/>
                    </a:ext>
                  </a:extLst>
                </a:gridCol>
                <a:gridCol w="1262796">
                  <a:extLst>
                    <a:ext uri="{9D8B030D-6E8A-4147-A177-3AD203B41FA5}">
                      <a16:colId xmlns:a16="http://schemas.microsoft.com/office/drawing/2014/main" val="2346348725"/>
                    </a:ext>
                  </a:extLst>
                </a:gridCol>
              </a:tblGrid>
              <a:tr h="396000">
                <a:tc rowSpan="4">
                  <a:txBody>
                    <a:bodyPr/>
                    <a:lstStyle/>
                    <a:p>
                      <a:pPr algn="ctr"/>
                      <a:r>
                        <a:rPr kumimoji="1" lang="en-US" altLang="ja-JP" sz="900" b="1" dirty="0">
                          <a:solidFill>
                            <a:schemeClr val="bg1"/>
                          </a:solidFill>
                          <a:latin typeface="Meiryo UI" panose="020B0604030504040204" pitchFamily="50" charset="-128"/>
                          <a:ea typeface="Meiryo UI" panose="020B0604030504040204" pitchFamily="50" charset="-128"/>
                        </a:rPr>
                        <a:t>No</a:t>
                      </a:r>
                    </a:p>
                    <a:p>
                      <a:pPr algn="ctr"/>
                      <a:r>
                        <a:rPr kumimoji="1" lang="en-US" altLang="ja-JP" sz="900" b="1" dirty="0">
                          <a:solidFill>
                            <a:schemeClr val="bg1"/>
                          </a:solidFill>
                          <a:latin typeface="Meiryo UI" panose="020B0604030504040204" pitchFamily="50" charset="-128"/>
                          <a:ea typeface="Meiryo UI" panose="020B0604030504040204" pitchFamily="50" charset="-128"/>
                        </a:rPr>
                        <a:t>38</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738AC8"/>
                    </a:solidFill>
                  </a:tcPr>
                </a:tc>
                <a:tc gridSpan="6">
                  <a:txBody>
                    <a:bodyPr/>
                    <a:lstStyle/>
                    <a:p>
                      <a:pPr algn="l"/>
                      <a:r>
                        <a:rPr kumimoji="1" lang="ja-JP" altLang="en-US" sz="1200" b="1" u="sng" dirty="0">
                          <a:solidFill>
                            <a:schemeClr val="bg1"/>
                          </a:solidFill>
                          <a:latin typeface="Meiryo UI" panose="020B0604030504040204" pitchFamily="50" charset="-128"/>
                          <a:ea typeface="Meiryo UI" panose="020B0604030504040204" pitchFamily="50" charset="-128"/>
                        </a:rPr>
                        <a:t>外国人材受入促進・共生推進</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solidFill>
                            <a:schemeClr val="bg1"/>
                          </a:solidFill>
                          <a:latin typeface="Meiryo UI" panose="020B0604030504040204" pitchFamily="50" charset="-128"/>
                          <a:ea typeface="Meiryo UI" panose="020B0604030504040204" pitchFamily="50" charset="-128"/>
                        </a:rPr>
                        <a:t>官民連携による「地域協議会」を運営し、外国人材の受入環境整備や共生社会づくりに関する効果的な取組の推進を図る。</a:t>
                      </a:r>
                    </a:p>
                  </a:txBody>
                  <a:tcPr marL="74295" marR="74295" marT="37148" marB="37148"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solidFill>
                  </a:tcPr>
                </a:tc>
                <a:tc hMerge="1">
                  <a:txBody>
                    <a:bodyPr/>
                    <a:lstStyle/>
                    <a:p>
                      <a:endParaRPr kumimoji="1" lang="ja-JP" altLang="en-US"/>
                    </a:p>
                  </a:txBody>
                  <a:tcP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solidFill>
                  </a:tcPr>
                </a:tc>
                <a:extLst>
                  <a:ext uri="{0D108BD9-81ED-4DB2-BD59-A6C34878D82A}">
                    <a16:rowId xmlns:a16="http://schemas.microsoft.com/office/drawing/2014/main" val="846125825"/>
                  </a:ext>
                </a:extLst>
              </a:tr>
              <a:tr h="396000">
                <a:tc vMerge="1">
                  <a:txBody>
                    <a:bodyPr/>
                    <a:lstStyle/>
                    <a:p>
                      <a:endParaRPr kumimoji="1" lang="ja-JP" altLang="en-US" sz="1100" dirty="0"/>
                    </a:p>
                  </a:txBody>
                  <a:tcPr>
                    <a:lnR w="28575" cap="flat" cmpd="sng" algn="ctr">
                      <a:solidFill>
                        <a:schemeClr val="bg1"/>
                      </a:solidFill>
                      <a:prstDash val="solid"/>
                      <a:round/>
                      <a:headEnd type="none" w="med" len="med"/>
                      <a:tailEnd type="none" w="med" len="med"/>
                    </a:lnR>
                    <a:solidFill>
                      <a:srgbClr val="767171"/>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R6</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年度目標値</a:t>
                      </a:r>
                      <a:endPar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R7</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3</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ja-JP" altLang="en-US" sz="1050" dirty="0"/>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solidFill>
                  </a:tcPr>
                </a:tc>
                <a:extLst>
                  <a:ext uri="{0D108BD9-81ED-4DB2-BD59-A6C34878D82A}">
                    <a16:rowId xmlns:a16="http://schemas.microsoft.com/office/drawing/2014/main" val="3816498378"/>
                  </a:ext>
                </a:extLst>
              </a:tr>
              <a:tr h="396000">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75000"/>
                      </a:schemeClr>
                    </a:solidFill>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2543854271"/>
                  </a:ext>
                </a:extLst>
              </a:tr>
              <a:tr h="396000">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bg2">
                        <a:lumMod val="75000"/>
                      </a:schemeClr>
                    </a:solidFill>
                  </a:tcPr>
                </a:tc>
                <a:tc>
                  <a:txBody>
                    <a:bodyPr/>
                    <a:lstStyle/>
                    <a:p>
                      <a:r>
                        <a:rPr kumimoji="1" lang="ja-JP" altLang="en-US" sz="1050" dirty="0">
                          <a:latin typeface="Meiryo UI" panose="020B0604030504040204" pitchFamily="50" charset="-128"/>
                          <a:ea typeface="Meiryo UI" panose="020B0604030504040204" pitchFamily="50" charset="-128"/>
                        </a:rPr>
                        <a:t>地域協議会の設置・運営、協議会の開催</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a:t>
                      </a:r>
                      <a:r>
                        <a:rPr kumimoji="1" lang="ja-JP" altLang="en-US" sz="1050" dirty="0">
                          <a:solidFill>
                            <a:srgbClr val="FF0000"/>
                          </a:solidFill>
                          <a:latin typeface="Meiryo UI" panose="020B0604030504040204" pitchFamily="50" charset="-128"/>
                          <a:ea typeface="Meiryo UI" panose="020B0604030504040204" pitchFamily="50" charset="-128"/>
                        </a:rPr>
                        <a:t>回</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233</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a:t>
                      </a:r>
                      <a:r>
                        <a:rPr kumimoji="1" lang="ja-JP" altLang="en-US" sz="1050" dirty="0">
                          <a:solidFill>
                            <a:schemeClr val="tx1"/>
                          </a:solidFill>
                          <a:latin typeface="Meiryo UI" panose="020B0604030504040204" pitchFamily="50" charset="-128"/>
                          <a:ea typeface="Meiryo UI" panose="020B0604030504040204" pitchFamily="50" charset="-128"/>
                        </a:rPr>
                        <a:t>回</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1</a:t>
                      </a:r>
                      <a:r>
                        <a:rPr kumimoji="1" lang="ja-JP" altLang="en-US" sz="1050" dirty="0">
                          <a:solidFill>
                            <a:schemeClr val="tx1"/>
                          </a:solidFill>
                          <a:latin typeface="Meiryo UI" panose="020B0604030504040204" pitchFamily="50" charset="-128"/>
                          <a:ea typeface="Meiryo UI" panose="020B0604030504040204" pitchFamily="50" charset="-128"/>
                        </a:rPr>
                        <a:t>回）</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233</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extLst>
                  <a:ext uri="{0D108BD9-81ED-4DB2-BD59-A6C34878D82A}">
                    <a16:rowId xmlns:a16="http://schemas.microsoft.com/office/drawing/2014/main" val="2077792885"/>
                  </a:ext>
                </a:extLst>
              </a:tr>
            </a:tbl>
          </a:graphicData>
        </a:graphic>
      </p:graphicFrame>
    </p:spTree>
    <p:extLst>
      <p:ext uri="{BB962C8B-B14F-4D97-AF65-F5344CB8AC3E}">
        <p14:creationId xmlns:p14="http://schemas.microsoft.com/office/powerpoint/2010/main" val="16164856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7059"/>
            <a:ext cx="9906000" cy="486216"/>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基本目標⑤都市としての経済機能を強化する</a:t>
            </a:r>
          </a:p>
        </p:txBody>
      </p:sp>
      <p:sp>
        <p:nvSpPr>
          <p:cNvPr id="6" name="テキスト ボックス 5"/>
          <p:cNvSpPr txBox="1"/>
          <p:nvPr/>
        </p:nvSpPr>
        <p:spPr>
          <a:xfrm>
            <a:off x="0" y="518114"/>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基本的方向（１）産業の創出・振興</a:t>
            </a:r>
            <a:endParaRPr lang="en-US" altLang="ja-JP" sz="1400" b="1" dirty="0">
              <a:latin typeface="Meiryo UI" panose="020B0604030504040204" pitchFamily="50" charset="-128"/>
              <a:ea typeface="Meiryo UI" panose="020B0604030504040204" pitchFamily="50" charset="-128"/>
            </a:endParaRPr>
          </a:p>
        </p:txBody>
      </p:sp>
      <p:sp>
        <p:nvSpPr>
          <p:cNvPr id="8" name="スライド番号プレースホルダー 1">
            <a:extLst>
              <a:ext uri="{FF2B5EF4-FFF2-40B4-BE49-F238E27FC236}">
                <a16:creationId xmlns:a16="http://schemas.microsoft.com/office/drawing/2014/main" id="{1F350EF1-4BB8-477B-9C5A-0C4540658EF5}"/>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23</a:t>
            </a:fld>
            <a:endParaRPr kumimoji="1" lang="ja-JP" altLang="en-US" dirty="0"/>
          </a:p>
        </p:txBody>
      </p:sp>
      <p:graphicFrame>
        <p:nvGraphicFramePr>
          <p:cNvPr id="7" name="表 6">
            <a:extLst>
              <a:ext uri="{FF2B5EF4-FFF2-40B4-BE49-F238E27FC236}">
                <a16:creationId xmlns:a16="http://schemas.microsoft.com/office/drawing/2014/main" id="{3129C210-02CE-480E-BE54-52EA73C17FCC}"/>
              </a:ext>
            </a:extLst>
          </p:cNvPr>
          <p:cNvGraphicFramePr>
            <a:graphicFrameLocks noGrp="1"/>
          </p:cNvGraphicFramePr>
          <p:nvPr>
            <p:extLst>
              <p:ext uri="{D42A27DB-BD31-4B8C-83A1-F6EECF244321}">
                <p14:modId xmlns:p14="http://schemas.microsoft.com/office/powerpoint/2010/main" val="3748349054"/>
              </p:ext>
            </p:extLst>
          </p:nvPr>
        </p:nvGraphicFramePr>
        <p:xfrm>
          <a:off x="85260" y="818298"/>
          <a:ext cx="9684000" cy="4713554"/>
        </p:xfrm>
        <a:graphic>
          <a:graphicData uri="http://schemas.openxmlformats.org/drawingml/2006/table">
            <a:tbl>
              <a:tblPr firstRow="1" bandRow="1">
                <a:tableStyleId>{F5AB1C69-6EDB-4FF4-983F-18BD219EF322}</a:tableStyleId>
              </a:tblPr>
              <a:tblGrid>
                <a:gridCol w="360000">
                  <a:extLst>
                    <a:ext uri="{9D8B030D-6E8A-4147-A177-3AD203B41FA5}">
                      <a16:colId xmlns:a16="http://schemas.microsoft.com/office/drawing/2014/main" val="830047628"/>
                    </a:ext>
                  </a:extLst>
                </a:gridCol>
                <a:gridCol w="360000">
                  <a:extLst>
                    <a:ext uri="{9D8B030D-6E8A-4147-A177-3AD203B41FA5}">
                      <a16:colId xmlns:a16="http://schemas.microsoft.com/office/drawing/2014/main" val="1297933951"/>
                    </a:ext>
                  </a:extLst>
                </a:gridCol>
                <a:gridCol w="2628000">
                  <a:extLst>
                    <a:ext uri="{9D8B030D-6E8A-4147-A177-3AD203B41FA5}">
                      <a16:colId xmlns:a16="http://schemas.microsoft.com/office/drawing/2014/main" val="1232791315"/>
                    </a:ext>
                  </a:extLst>
                </a:gridCol>
                <a:gridCol w="1584000">
                  <a:extLst>
                    <a:ext uri="{9D8B030D-6E8A-4147-A177-3AD203B41FA5}">
                      <a16:colId xmlns:a16="http://schemas.microsoft.com/office/drawing/2014/main" val="885638921"/>
                    </a:ext>
                  </a:extLst>
                </a:gridCol>
                <a:gridCol w="1584000">
                  <a:extLst>
                    <a:ext uri="{9D8B030D-6E8A-4147-A177-3AD203B41FA5}">
                      <a16:colId xmlns:a16="http://schemas.microsoft.com/office/drawing/2014/main" val="2868609020"/>
                    </a:ext>
                  </a:extLst>
                </a:gridCol>
                <a:gridCol w="1584000">
                  <a:extLst>
                    <a:ext uri="{9D8B030D-6E8A-4147-A177-3AD203B41FA5}">
                      <a16:colId xmlns:a16="http://schemas.microsoft.com/office/drawing/2014/main" val="1393318109"/>
                    </a:ext>
                  </a:extLst>
                </a:gridCol>
                <a:gridCol w="1584000">
                  <a:extLst>
                    <a:ext uri="{9D8B030D-6E8A-4147-A177-3AD203B41FA5}">
                      <a16:colId xmlns:a16="http://schemas.microsoft.com/office/drawing/2014/main" val="2346348725"/>
                    </a:ext>
                  </a:extLst>
                </a:gridCol>
              </a:tblGrid>
              <a:tr h="526393">
                <a:tc rowSpan="4">
                  <a:txBody>
                    <a:bodyPr/>
                    <a:lstStyle/>
                    <a:p>
                      <a:pPr algn="ctr"/>
                      <a:r>
                        <a:rPr kumimoji="1" lang="en-US" altLang="ja-JP" sz="900" dirty="0">
                          <a:latin typeface="Meiryo UI" panose="020B0604030504040204" pitchFamily="50" charset="-128"/>
                          <a:ea typeface="Meiryo UI" panose="020B0604030504040204" pitchFamily="50" charset="-128"/>
                        </a:rPr>
                        <a:t>No</a:t>
                      </a:r>
                    </a:p>
                    <a:p>
                      <a:pPr algn="ctr"/>
                      <a:r>
                        <a:rPr kumimoji="1" lang="en-US" altLang="ja-JP" sz="900" dirty="0">
                          <a:latin typeface="Meiryo UI" panose="020B0604030504040204" pitchFamily="50" charset="-128"/>
                          <a:ea typeface="Meiryo UI" panose="020B0604030504040204" pitchFamily="50" charset="-128"/>
                        </a:rPr>
                        <a:t>41</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738AC8"/>
                    </a:solidFill>
                  </a:tcPr>
                </a:tc>
                <a:tc gridSpan="6">
                  <a:txBody>
                    <a:bodyPr/>
                    <a:lstStyle/>
                    <a:p>
                      <a:pPr algn="l"/>
                      <a:r>
                        <a:rPr kumimoji="1" lang="ja-JP" altLang="en-US" sz="1200" b="1" u="sng" dirty="0">
                          <a:latin typeface="Meiryo UI" panose="020B0604030504040204" pitchFamily="50" charset="-128"/>
                          <a:ea typeface="Meiryo UI" panose="020B0604030504040204" pitchFamily="50" charset="-128"/>
                        </a:rPr>
                        <a:t>労働相談</a:t>
                      </a:r>
                      <a:r>
                        <a:rPr kumimoji="1" lang="ja-JP" altLang="en-US" sz="1200" b="1" u="sng" dirty="0">
                          <a:solidFill>
                            <a:schemeClr val="bg1"/>
                          </a:solidFill>
                          <a:latin typeface="Meiryo UI" panose="020B0604030504040204" pitchFamily="50" charset="-128"/>
                          <a:ea typeface="Meiryo UI" panose="020B0604030504040204" pitchFamily="50" charset="-128"/>
                        </a:rPr>
                        <a:t>センターパワーアップ事業</a:t>
                      </a:r>
                      <a:endParaRPr kumimoji="1" lang="ja-JP" altLang="en-US" sz="1100" b="1" u="sng"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solidFill>
                            <a:schemeClr val="bg1"/>
                          </a:solidFill>
                          <a:latin typeface="Meiryo UI" panose="020B0604030504040204" pitchFamily="50" charset="-128"/>
                          <a:ea typeface="Meiryo UI" panose="020B0604030504040204" pitchFamily="50" charset="-128"/>
                        </a:rPr>
                        <a:t>労働相談チャットボットシステムおよび多言語ホームページの円滑な運用と、外国人労働者への当該ツールの利用促進を行い、大阪で安心して働き続けることができるよう、労働トラブルの迅速な解決に向けた支援を実施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dirty="0">
                          <a:latin typeface="Meiryo UI" panose="020B0604030504040204" pitchFamily="50" charset="-128"/>
                          <a:ea typeface="Meiryo UI" panose="020B0604030504040204" pitchFamily="50" charset="-128"/>
                        </a:rPr>
                        <a:t>東京圏等への経済機能の流出に歯止めをかけ、大阪産業の高度化及び活性化を図るため、大阪府や国の立地優遇制度など大阪の投資魅力の発信・</a:t>
                      </a:r>
                      <a:r>
                        <a:rPr kumimoji="1" lang="en-US" altLang="ja-JP" sz="900" b="1" u="none" dirty="0">
                          <a:latin typeface="Meiryo UI" panose="020B0604030504040204" pitchFamily="50" charset="-128"/>
                          <a:ea typeface="Meiryo UI" panose="020B0604030504040204" pitchFamily="50" charset="-128"/>
                        </a:rPr>
                        <a:t>PR</a:t>
                      </a:r>
                      <a:r>
                        <a:rPr kumimoji="1" lang="ja-JP" altLang="en-US" sz="900" b="1" u="none" dirty="0">
                          <a:latin typeface="Meiryo UI" panose="020B0604030504040204" pitchFamily="50" charset="-128"/>
                          <a:ea typeface="Meiryo UI" panose="020B0604030504040204" pitchFamily="50" charset="-128"/>
                        </a:rPr>
                        <a:t>などにより、府内での再投資及び国内外からの企業立地の促進に向けて取り組む。</a:t>
                      </a: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317921">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R6</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年度目標値</a:t>
                      </a:r>
                      <a:endPar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R7</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3</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ja-JP" altLang="en-US" sz="1050" dirty="0"/>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1797969561"/>
                  </a:ext>
                </a:extLst>
              </a:tr>
              <a:tr h="32082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1039196245"/>
                  </a:ext>
                </a:extLst>
              </a:tr>
              <a:tr h="320829">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外国人労働者向け啓発セミナーの開催</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1</a:t>
                      </a:r>
                      <a:r>
                        <a:rPr kumimoji="1" lang="ja-JP" altLang="en-US" sz="1050" dirty="0">
                          <a:solidFill>
                            <a:srgbClr val="FF0000"/>
                          </a:solidFill>
                          <a:latin typeface="Meiryo UI" panose="020B0604030504040204" pitchFamily="50" charset="-128"/>
                          <a:ea typeface="Meiryo UI" panose="020B0604030504040204" pitchFamily="50" charset="-128"/>
                        </a:rPr>
                        <a:t>回</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12,908</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a:t>
                      </a:r>
                      <a:r>
                        <a:rPr kumimoji="1" lang="ja-JP" altLang="en-US" sz="1050" dirty="0">
                          <a:solidFill>
                            <a:schemeClr val="tx1"/>
                          </a:solidFill>
                          <a:latin typeface="Meiryo UI" panose="020B0604030504040204" pitchFamily="50" charset="-128"/>
                          <a:ea typeface="Meiryo UI" panose="020B0604030504040204" pitchFamily="50" charset="-128"/>
                        </a:rPr>
                        <a:t>回</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2</a:t>
                      </a:r>
                      <a:r>
                        <a:rPr kumimoji="1" lang="ja-JP" altLang="en-US" sz="1050" dirty="0">
                          <a:solidFill>
                            <a:schemeClr val="tx1"/>
                          </a:solidFill>
                          <a:latin typeface="Meiryo UI" panose="020B0604030504040204" pitchFamily="50" charset="-128"/>
                          <a:ea typeface="Meiryo UI" panose="020B0604030504040204" pitchFamily="50" charset="-128"/>
                        </a:rPr>
                        <a:t>回）</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12,917</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79966792"/>
                  </a:ext>
                </a:extLst>
              </a:tr>
              <a:tr h="320829">
                <a:tc rowSpan="7">
                  <a:txBody>
                    <a:bodyPr/>
                    <a:lstStyle/>
                    <a:p>
                      <a:pPr algn="ctr"/>
                      <a:r>
                        <a:rPr kumimoji="1" lang="en-US" altLang="ja-JP" sz="900" b="1" dirty="0">
                          <a:solidFill>
                            <a:schemeClr val="bg1"/>
                          </a:solidFill>
                          <a:latin typeface="Meiryo UI" panose="020B0604030504040204" pitchFamily="50" charset="-128"/>
                          <a:ea typeface="Meiryo UI" panose="020B0604030504040204" pitchFamily="50" charset="-128"/>
                        </a:rPr>
                        <a:t>No42</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738AC8"/>
                    </a:solidFill>
                  </a:tcPr>
                </a:tc>
                <a:tc gridSpan="6">
                  <a:txBody>
                    <a:bodyPr/>
                    <a:lstStyle/>
                    <a:p>
                      <a:pPr algn="l"/>
                      <a:r>
                        <a:rPr kumimoji="1" lang="ja-JP" altLang="en-US" sz="1200" b="1" u="sng" dirty="0">
                          <a:solidFill>
                            <a:schemeClr val="bg1"/>
                          </a:solidFill>
                          <a:latin typeface="Meiryo UI" panose="020B0604030504040204" pitchFamily="50" charset="-128"/>
                          <a:ea typeface="Meiryo UI" panose="020B0604030504040204" pitchFamily="50" charset="-128"/>
                        </a:rPr>
                        <a:t>中核人材雇用戦略デスク事業・同体制拡充事業</a:t>
                      </a:r>
                      <a:r>
                        <a:rPr kumimoji="1" lang="ja-JP" altLang="en-US" sz="1200" b="1" u="none" dirty="0">
                          <a:solidFill>
                            <a:schemeClr val="bg1"/>
                          </a:solidFill>
                          <a:latin typeface="Meiryo UI" panose="020B0604030504040204" pitchFamily="50" charset="-128"/>
                          <a:ea typeface="Meiryo UI" panose="020B0604030504040204" pitchFamily="50" charset="-128"/>
                        </a:rPr>
                        <a:t>　</a:t>
                      </a:r>
                      <a:r>
                        <a:rPr kumimoji="1" lang="en-US" altLang="ja-JP" sz="1200" b="1" u="none" dirty="0">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デジタル田園都市国家構想交付金活用事業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endParaRPr kumimoji="1" lang="ja-JP" altLang="en-US" sz="1100" b="1" u="none"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solidFill>
                            <a:schemeClr val="bg1"/>
                          </a:solidFill>
                          <a:latin typeface="Meiryo UI" panose="020B0604030504040204" pitchFamily="50" charset="-128"/>
                          <a:ea typeface="Meiryo UI" panose="020B0604030504040204" pitchFamily="50" charset="-128"/>
                        </a:rPr>
                        <a:t>府内中堅・中小企業の中核人材ニーズを掘り起こし、有料人材紹介、再就職支援などによる確保支援を行うとともに、東京圏の大企業人材を含めた、副業・兼業人材の活用促進を行い、府内企業の課題解決につなげる。また、副業・兼業を中心にデジタル人材のマッチング促進を行うことにより、デジタル社会の形成に寄与する。</a:t>
                      </a:r>
                    </a:p>
                  </a:txBody>
                  <a:tcPr marL="74295" marR="74295" marT="37148" marB="37148"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hMerge="1">
                  <a:txBody>
                    <a:bodyPr/>
                    <a:lstStyle/>
                    <a:p>
                      <a:endParaRPr kumimoji="1" lang="ja-JP" altLang="en-US"/>
                    </a:p>
                  </a:txBody>
                  <a:tcP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2883637365"/>
                  </a:ext>
                </a:extLst>
              </a:tr>
              <a:tr h="320829">
                <a:tc vMerge="1">
                  <a:txBody>
                    <a:bodyPr/>
                    <a:lstStyle/>
                    <a:p>
                      <a:endParaRPr kumimoji="1" lang="ja-JP" altLang="en-US" sz="1100" dirty="0"/>
                    </a:p>
                  </a:txBody>
                  <a:tcPr>
                    <a:lnR w="28575" cap="flat" cmpd="sng" algn="ctr">
                      <a:solidFill>
                        <a:schemeClr val="bg1"/>
                      </a:solidFill>
                      <a:prstDash val="solid"/>
                      <a:round/>
                      <a:headEnd type="none" w="med" len="med"/>
                      <a:tailEnd type="none" w="med" len="med"/>
                    </a:lnR>
                    <a:solidFill>
                      <a:srgbClr val="767171"/>
                    </a:solidFill>
                  </a:tcPr>
                </a:tc>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R6</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年度目標値</a:t>
                      </a:r>
                      <a:endPar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R7</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3</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ja-JP" altLang="en-US" sz="1050" dirty="0"/>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4014043947"/>
                  </a:ext>
                </a:extLst>
              </a:tr>
              <a:tr h="320829">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2559180084"/>
                  </a:ext>
                </a:extLst>
              </a:tr>
              <a:tr h="320829">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dirty="0">
                          <a:latin typeface="Meiryo UI" panose="020B0604030504040204" pitchFamily="50" charset="-128"/>
                          <a:ea typeface="Meiryo UI" panose="020B0604030504040204" pitchFamily="50" charset="-128"/>
                        </a:rPr>
                        <a:t>府内中堅・中小企業に対する副業・兼業を含めた人材マッチング件数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210</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59,528</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200</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200</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4">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59,231</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2000291577"/>
                  </a:ext>
                </a:extLst>
              </a:tr>
              <a:tr h="320829">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dirty="0">
                          <a:latin typeface="Meiryo UI" panose="020B0604030504040204" pitchFamily="50" charset="-128"/>
                          <a:ea typeface="Meiryo UI" panose="020B0604030504040204" pitchFamily="50" charset="-128"/>
                        </a:rPr>
                        <a:t>（そのうち、大企業人材による副業・兼業のマッチング件数）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65</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vMerge="1">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65</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52</a:t>
                      </a:r>
                      <a:r>
                        <a:rPr kumimoji="1" lang="ja-JP" altLang="en-US" sz="1050" dirty="0">
                          <a:solidFill>
                            <a:schemeClr val="accent5"/>
                          </a:solidFill>
                          <a:latin typeface="Meiryo UI" panose="020B0604030504040204" pitchFamily="50" charset="-128"/>
                          <a:ea typeface="Meiryo UI" panose="020B0604030504040204" pitchFamily="50" charset="-128"/>
                        </a:rPr>
                        <a:t>件</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60</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60</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225647907"/>
                  </a:ext>
                </a:extLst>
              </a:tr>
              <a:tr h="320829">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dirty="0">
                          <a:latin typeface="Meiryo UI" panose="020B0604030504040204" pitchFamily="50" charset="-128"/>
                          <a:ea typeface="Meiryo UI" panose="020B0604030504040204" pitchFamily="50" charset="-128"/>
                        </a:rPr>
                        <a:t>（副業・兼業のマッチング件数のうち、デジタル技術やデータ活用についての知見を有する人材のマッチング件数）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30</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560</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476</a:t>
                      </a:r>
                      <a:r>
                        <a:rPr kumimoji="1" lang="ja-JP" altLang="en-US" sz="1050" dirty="0">
                          <a:solidFill>
                            <a:schemeClr val="accent5"/>
                          </a:solidFill>
                          <a:latin typeface="Meiryo UI" panose="020B0604030504040204" pitchFamily="50" charset="-128"/>
                          <a:ea typeface="Meiryo UI" panose="020B0604030504040204" pitchFamily="50" charset="-128"/>
                        </a:rPr>
                        <a:t>件</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15</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15</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741229467"/>
                  </a:ext>
                </a:extLst>
              </a:tr>
              <a:tr h="320829">
                <a:tc vMerge="1">
                  <a:txBody>
                    <a:bodyPr/>
                    <a:lstStyle/>
                    <a:p>
                      <a:endParaRPr kumimoji="1" lang="ja-JP" altLang="en-US"/>
                    </a:p>
                  </a:txBody>
                  <a:tcP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dirty="0">
                          <a:latin typeface="Meiryo UI" panose="020B0604030504040204" pitchFamily="50" charset="-128"/>
                          <a:ea typeface="Meiryo UI" panose="020B0604030504040204" pitchFamily="50" charset="-128"/>
                        </a:rPr>
                        <a:t>府内中堅・中小企業の経営課題に関する相談件数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500</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vMerge="1">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14</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11</a:t>
                      </a:r>
                      <a:r>
                        <a:rPr kumimoji="1" lang="ja-JP" altLang="en-US" sz="1050" dirty="0">
                          <a:solidFill>
                            <a:schemeClr val="accent5"/>
                          </a:solidFill>
                          <a:latin typeface="Meiryo UI" panose="020B0604030504040204" pitchFamily="50" charset="-128"/>
                          <a:ea typeface="Meiryo UI" panose="020B0604030504040204" pitchFamily="50" charset="-128"/>
                        </a:rPr>
                        <a:t>件</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480</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480</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1428274097"/>
                  </a:ext>
                </a:extLst>
              </a:tr>
            </a:tbl>
          </a:graphicData>
        </a:graphic>
      </p:graphicFrame>
    </p:spTree>
    <p:extLst>
      <p:ext uri="{BB962C8B-B14F-4D97-AF65-F5344CB8AC3E}">
        <p14:creationId xmlns:p14="http://schemas.microsoft.com/office/powerpoint/2010/main" val="20505069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EB91F467-67B9-332F-EFAA-D2541B049F73}"/>
              </a:ext>
            </a:extLst>
          </p:cNvPr>
          <p:cNvSpPr/>
          <p:nvPr/>
        </p:nvSpPr>
        <p:spPr>
          <a:xfrm>
            <a:off x="0" y="-18341"/>
            <a:ext cx="9906000" cy="486216"/>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基本目標⑤都市としての経済機能を強化する</a:t>
            </a:r>
          </a:p>
        </p:txBody>
      </p:sp>
      <p:sp>
        <p:nvSpPr>
          <p:cNvPr id="6" name="テキスト ボックス 5">
            <a:extLst>
              <a:ext uri="{FF2B5EF4-FFF2-40B4-BE49-F238E27FC236}">
                <a16:creationId xmlns:a16="http://schemas.microsoft.com/office/drawing/2014/main" id="{7D10C4F4-CA43-4AAF-82AA-85A8E6BFC388}"/>
              </a:ext>
            </a:extLst>
          </p:cNvPr>
          <p:cNvSpPr txBox="1"/>
          <p:nvPr/>
        </p:nvSpPr>
        <p:spPr>
          <a:xfrm>
            <a:off x="8478" y="464594"/>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基本的方向（２）企業立地の促進</a:t>
            </a:r>
            <a:endParaRPr lang="en-US" altLang="ja-JP" sz="1400" b="1" dirty="0">
              <a:latin typeface="Meiryo UI" panose="020B0604030504040204" pitchFamily="50" charset="-128"/>
              <a:ea typeface="Meiryo UI" panose="020B0604030504040204" pitchFamily="50" charset="-128"/>
            </a:endParaRPr>
          </a:p>
        </p:txBody>
      </p:sp>
      <p:graphicFrame>
        <p:nvGraphicFramePr>
          <p:cNvPr id="9" name="表 8">
            <a:extLst>
              <a:ext uri="{FF2B5EF4-FFF2-40B4-BE49-F238E27FC236}">
                <a16:creationId xmlns:a16="http://schemas.microsoft.com/office/drawing/2014/main" id="{03535334-0BB5-4134-9E10-938AB2602671}"/>
              </a:ext>
            </a:extLst>
          </p:cNvPr>
          <p:cNvGraphicFramePr>
            <a:graphicFrameLocks noGrp="1"/>
          </p:cNvGraphicFramePr>
          <p:nvPr>
            <p:extLst>
              <p:ext uri="{D42A27DB-BD31-4B8C-83A1-F6EECF244321}">
                <p14:modId xmlns:p14="http://schemas.microsoft.com/office/powerpoint/2010/main" val="2037334474"/>
              </p:ext>
            </p:extLst>
          </p:nvPr>
        </p:nvGraphicFramePr>
        <p:xfrm>
          <a:off x="111000" y="772371"/>
          <a:ext cx="9684000" cy="1683809"/>
        </p:xfrm>
        <a:graphic>
          <a:graphicData uri="http://schemas.openxmlformats.org/drawingml/2006/table">
            <a:tbl>
              <a:tblPr firstRow="1" bandRow="1">
                <a:tableStyleId>{F5AB1C69-6EDB-4FF4-983F-18BD219EF322}</a:tableStyleId>
              </a:tblPr>
              <a:tblGrid>
                <a:gridCol w="360000">
                  <a:extLst>
                    <a:ext uri="{9D8B030D-6E8A-4147-A177-3AD203B41FA5}">
                      <a16:colId xmlns:a16="http://schemas.microsoft.com/office/drawing/2014/main" val="830047628"/>
                    </a:ext>
                  </a:extLst>
                </a:gridCol>
                <a:gridCol w="360000">
                  <a:extLst>
                    <a:ext uri="{9D8B030D-6E8A-4147-A177-3AD203B41FA5}">
                      <a16:colId xmlns:a16="http://schemas.microsoft.com/office/drawing/2014/main" val="1297933951"/>
                    </a:ext>
                  </a:extLst>
                </a:gridCol>
                <a:gridCol w="2628000">
                  <a:extLst>
                    <a:ext uri="{9D8B030D-6E8A-4147-A177-3AD203B41FA5}">
                      <a16:colId xmlns:a16="http://schemas.microsoft.com/office/drawing/2014/main" val="1232791315"/>
                    </a:ext>
                  </a:extLst>
                </a:gridCol>
                <a:gridCol w="1584000">
                  <a:extLst>
                    <a:ext uri="{9D8B030D-6E8A-4147-A177-3AD203B41FA5}">
                      <a16:colId xmlns:a16="http://schemas.microsoft.com/office/drawing/2014/main" val="885638921"/>
                    </a:ext>
                  </a:extLst>
                </a:gridCol>
                <a:gridCol w="1584000">
                  <a:extLst>
                    <a:ext uri="{9D8B030D-6E8A-4147-A177-3AD203B41FA5}">
                      <a16:colId xmlns:a16="http://schemas.microsoft.com/office/drawing/2014/main" val="2868609020"/>
                    </a:ext>
                  </a:extLst>
                </a:gridCol>
                <a:gridCol w="1584000">
                  <a:extLst>
                    <a:ext uri="{9D8B030D-6E8A-4147-A177-3AD203B41FA5}">
                      <a16:colId xmlns:a16="http://schemas.microsoft.com/office/drawing/2014/main" val="1393318109"/>
                    </a:ext>
                  </a:extLst>
                </a:gridCol>
                <a:gridCol w="1584000">
                  <a:extLst>
                    <a:ext uri="{9D8B030D-6E8A-4147-A177-3AD203B41FA5}">
                      <a16:colId xmlns:a16="http://schemas.microsoft.com/office/drawing/2014/main" val="2346348725"/>
                    </a:ext>
                  </a:extLst>
                </a:gridCol>
              </a:tblGrid>
              <a:tr h="526393">
                <a:tc rowSpan="4">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43</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38AC8"/>
                    </a:solidFill>
                  </a:tcPr>
                </a:tc>
                <a:tc gridSpan="6">
                  <a:txBody>
                    <a:bodyPr/>
                    <a:lstStyle/>
                    <a:p>
                      <a:pPr algn="l"/>
                      <a:r>
                        <a:rPr kumimoji="1" lang="ja-JP" altLang="en-US" sz="1200" b="1" u="sng" dirty="0">
                          <a:latin typeface="Meiryo UI" panose="020B0604030504040204" pitchFamily="50" charset="-128"/>
                          <a:ea typeface="Meiryo UI" panose="020B0604030504040204" pitchFamily="50" charset="-128"/>
                        </a:rPr>
                        <a:t>企業立地に向けた取組</a:t>
                      </a:r>
                      <a:endParaRPr kumimoji="1" lang="ja-JP" altLang="en-US" sz="1100" b="1" u="sng"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東京圏等への経済機能の流出に歯止めをかけ、大阪産業の高度化及び活性化を図るため、大阪府や国の立地優遇制度など大阪の投資魅力の発信・</a:t>
                      </a:r>
                      <a:r>
                        <a:rPr kumimoji="1" lang="en-US" altLang="ja-JP" sz="1050" b="0" u="none" dirty="0">
                          <a:latin typeface="Meiryo UI" panose="020B0604030504040204" pitchFamily="50" charset="-128"/>
                          <a:ea typeface="Meiryo UI" panose="020B0604030504040204" pitchFamily="50" charset="-128"/>
                        </a:rPr>
                        <a:t>PR</a:t>
                      </a:r>
                      <a:r>
                        <a:rPr kumimoji="1" lang="ja-JP" altLang="en-US" sz="1050" b="0" u="none" dirty="0">
                          <a:latin typeface="Meiryo UI" panose="020B0604030504040204" pitchFamily="50" charset="-128"/>
                          <a:ea typeface="Meiryo UI" panose="020B0604030504040204" pitchFamily="50" charset="-128"/>
                        </a:rPr>
                        <a:t>などにより、府内での再投資及び国内外からの企業立地の促進に向けて取り組む。</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dirty="0">
                          <a:latin typeface="Meiryo UI" panose="020B0604030504040204" pitchFamily="50" charset="-128"/>
                          <a:ea typeface="Meiryo UI" panose="020B0604030504040204" pitchFamily="50" charset="-128"/>
                        </a:rPr>
                        <a:t>東京圏等への経済機能の流出に歯止めをかけ、大阪産業の高度化及び活性化を図るため、大阪府や国の立地優遇制度など大阪の投資魅力の発信・</a:t>
                      </a:r>
                      <a:r>
                        <a:rPr kumimoji="1" lang="en-US" altLang="ja-JP" sz="900" b="1" u="none" dirty="0">
                          <a:latin typeface="Meiryo UI" panose="020B0604030504040204" pitchFamily="50" charset="-128"/>
                          <a:ea typeface="Meiryo UI" panose="020B0604030504040204" pitchFamily="50" charset="-128"/>
                        </a:rPr>
                        <a:t>PR</a:t>
                      </a:r>
                      <a:r>
                        <a:rPr kumimoji="1" lang="ja-JP" altLang="en-US" sz="900" b="1" u="none" dirty="0">
                          <a:latin typeface="Meiryo UI" panose="020B0604030504040204" pitchFamily="50" charset="-128"/>
                          <a:ea typeface="Meiryo UI" panose="020B0604030504040204" pitchFamily="50" charset="-128"/>
                        </a:rPr>
                        <a:t>などにより、府内での再投資及び国内外からの企業立地の促進に向けて取り組む。</a:t>
                      </a: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317921">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R6</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年度目標値</a:t>
                      </a:r>
                      <a:endPar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R7</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3</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ja-JP" altLang="en-US" sz="1050" dirty="0"/>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1797969561"/>
                  </a:ext>
                </a:extLst>
              </a:tr>
              <a:tr h="32082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1039196245"/>
                  </a:ext>
                </a:extLst>
              </a:tr>
              <a:tr h="0">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企業立地促進補助金の交付決定件数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457,000</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３件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372,000</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79966792"/>
                  </a:ext>
                </a:extLst>
              </a:tr>
            </a:tbl>
          </a:graphicData>
        </a:graphic>
      </p:graphicFrame>
      <p:graphicFrame>
        <p:nvGraphicFramePr>
          <p:cNvPr id="10" name="表 9">
            <a:extLst>
              <a:ext uri="{FF2B5EF4-FFF2-40B4-BE49-F238E27FC236}">
                <a16:creationId xmlns:a16="http://schemas.microsoft.com/office/drawing/2014/main" id="{552DF1B7-2158-4C53-ADAE-5F1914AE3BF0}"/>
              </a:ext>
            </a:extLst>
          </p:cNvPr>
          <p:cNvGraphicFramePr>
            <a:graphicFrameLocks noGrp="1"/>
          </p:cNvGraphicFramePr>
          <p:nvPr>
            <p:extLst>
              <p:ext uri="{D42A27DB-BD31-4B8C-83A1-F6EECF244321}">
                <p14:modId xmlns:p14="http://schemas.microsoft.com/office/powerpoint/2010/main" val="1837594990"/>
              </p:ext>
            </p:extLst>
          </p:nvPr>
        </p:nvGraphicFramePr>
        <p:xfrm>
          <a:off x="111000" y="2794865"/>
          <a:ext cx="9684000" cy="1632986"/>
        </p:xfrm>
        <a:graphic>
          <a:graphicData uri="http://schemas.openxmlformats.org/drawingml/2006/table">
            <a:tbl>
              <a:tblPr firstRow="1" bandRow="1">
                <a:tableStyleId>{F5AB1C69-6EDB-4FF4-983F-18BD219EF322}</a:tableStyleId>
              </a:tblPr>
              <a:tblGrid>
                <a:gridCol w="360000">
                  <a:extLst>
                    <a:ext uri="{9D8B030D-6E8A-4147-A177-3AD203B41FA5}">
                      <a16:colId xmlns:a16="http://schemas.microsoft.com/office/drawing/2014/main" val="830047628"/>
                    </a:ext>
                  </a:extLst>
                </a:gridCol>
                <a:gridCol w="360000">
                  <a:extLst>
                    <a:ext uri="{9D8B030D-6E8A-4147-A177-3AD203B41FA5}">
                      <a16:colId xmlns:a16="http://schemas.microsoft.com/office/drawing/2014/main" val="1297933951"/>
                    </a:ext>
                  </a:extLst>
                </a:gridCol>
                <a:gridCol w="2628000">
                  <a:extLst>
                    <a:ext uri="{9D8B030D-6E8A-4147-A177-3AD203B41FA5}">
                      <a16:colId xmlns:a16="http://schemas.microsoft.com/office/drawing/2014/main" val="1232791315"/>
                    </a:ext>
                  </a:extLst>
                </a:gridCol>
                <a:gridCol w="1584000">
                  <a:extLst>
                    <a:ext uri="{9D8B030D-6E8A-4147-A177-3AD203B41FA5}">
                      <a16:colId xmlns:a16="http://schemas.microsoft.com/office/drawing/2014/main" val="885638921"/>
                    </a:ext>
                  </a:extLst>
                </a:gridCol>
                <a:gridCol w="1584000">
                  <a:extLst>
                    <a:ext uri="{9D8B030D-6E8A-4147-A177-3AD203B41FA5}">
                      <a16:colId xmlns:a16="http://schemas.microsoft.com/office/drawing/2014/main" val="2868609020"/>
                    </a:ext>
                  </a:extLst>
                </a:gridCol>
                <a:gridCol w="1584000">
                  <a:extLst>
                    <a:ext uri="{9D8B030D-6E8A-4147-A177-3AD203B41FA5}">
                      <a16:colId xmlns:a16="http://schemas.microsoft.com/office/drawing/2014/main" val="1393318109"/>
                    </a:ext>
                  </a:extLst>
                </a:gridCol>
                <a:gridCol w="1584000">
                  <a:extLst>
                    <a:ext uri="{9D8B030D-6E8A-4147-A177-3AD203B41FA5}">
                      <a16:colId xmlns:a16="http://schemas.microsoft.com/office/drawing/2014/main" val="2346348725"/>
                    </a:ext>
                  </a:extLst>
                </a:gridCol>
              </a:tblGrid>
              <a:tr h="526393">
                <a:tc rowSpan="4">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44</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38AC8"/>
                    </a:solidFill>
                  </a:tcPr>
                </a:tc>
                <a:tc gridSpan="6">
                  <a:txBody>
                    <a:bodyPr/>
                    <a:lstStyle/>
                    <a:p>
                      <a:pPr algn="l"/>
                      <a:r>
                        <a:rPr kumimoji="1" lang="ja-JP" altLang="en-US" sz="1200" b="1" u="sng" dirty="0">
                          <a:latin typeface="Meiryo UI" panose="020B0604030504040204" pitchFamily="50" charset="-128"/>
                          <a:ea typeface="Meiryo UI" panose="020B0604030504040204" pitchFamily="50" charset="-128"/>
                        </a:rPr>
                        <a:t>大阪・関西万博に向けた大阪産</a:t>
                      </a:r>
                      <a:r>
                        <a:rPr kumimoji="1" lang="en-US" altLang="ja-JP" sz="1200" b="1" u="sng" dirty="0">
                          <a:latin typeface="Meiryo UI" panose="020B0604030504040204" pitchFamily="50" charset="-128"/>
                          <a:ea typeface="Meiryo UI" panose="020B0604030504040204" pitchFamily="50" charset="-128"/>
                        </a:rPr>
                        <a:t>(</a:t>
                      </a:r>
                      <a:r>
                        <a:rPr kumimoji="1" lang="ja-JP" altLang="en-US" sz="1200" b="1" u="sng" dirty="0">
                          <a:latin typeface="Meiryo UI" panose="020B0604030504040204" pitchFamily="50" charset="-128"/>
                          <a:ea typeface="Meiryo UI" panose="020B0604030504040204" pitchFamily="50" charset="-128"/>
                        </a:rPr>
                        <a:t>もん</a:t>
                      </a:r>
                      <a:r>
                        <a:rPr kumimoji="1" lang="en-US" altLang="ja-JP" sz="1200" b="1" u="sng" dirty="0">
                          <a:latin typeface="Meiryo UI" panose="020B0604030504040204" pitchFamily="50" charset="-128"/>
                          <a:ea typeface="Meiryo UI" panose="020B0604030504040204" pitchFamily="50" charset="-128"/>
                        </a:rPr>
                        <a:t>)</a:t>
                      </a:r>
                      <a:r>
                        <a:rPr kumimoji="1" lang="ja-JP" altLang="en-US" sz="1200" b="1" u="sng" dirty="0">
                          <a:latin typeface="Meiryo UI" panose="020B0604030504040204" pitchFamily="50" charset="-128"/>
                          <a:ea typeface="Meiryo UI" panose="020B0604030504040204" pitchFamily="50" charset="-128"/>
                        </a:rPr>
                        <a:t>の活用拡大支援事業</a:t>
                      </a:r>
                      <a:endParaRPr kumimoji="1" lang="ja-JP" altLang="en-US" sz="1100" b="1" u="sng"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万博会場内（大阪ウィーク）において、大阪産</a:t>
                      </a:r>
                      <a:r>
                        <a:rPr kumimoji="1" lang="en-US" altLang="ja-JP" sz="1050" b="0" u="none" dirty="0">
                          <a:latin typeface="Meiryo UI" panose="020B0604030504040204" pitchFamily="50" charset="-128"/>
                          <a:ea typeface="Meiryo UI" panose="020B0604030504040204" pitchFamily="50" charset="-128"/>
                        </a:rPr>
                        <a:t>(</a:t>
                      </a:r>
                      <a:r>
                        <a:rPr kumimoji="1" lang="ja-JP" altLang="en-US" sz="1050" b="0" u="none" dirty="0">
                          <a:latin typeface="Meiryo UI" panose="020B0604030504040204" pitchFamily="50" charset="-128"/>
                          <a:ea typeface="Meiryo UI" panose="020B0604030504040204" pitchFamily="50" charset="-128"/>
                        </a:rPr>
                        <a:t>もん</a:t>
                      </a:r>
                      <a:r>
                        <a:rPr kumimoji="1" lang="en-US" altLang="ja-JP" sz="1050" b="0" u="none" dirty="0">
                          <a:latin typeface="Meiryo UI" panose="020B0604030504040204" pitchFamily="50" charset="-128"/>
                          <a:ea typeface="Meiryo UI" panose="020B0604030504040204" pitchFamily="50" charset="-128"/>
                        </a:rPr>
                        <a:t>)</a:t>
                      </a:r>
                      <a:r>
                        <a:rPr kumimoji="1" lang="ja-JP" altLang="en-US" sz="1050" b="0" u="none" dirty="0">
                          <a:latin typeface="Meiryo UI" panose="020B0604030504040204" pitchFamily="50" charset="-128"/>
                          <a:ea typeface="Meiryo UI" panose="020B0604030504040204" pitchFamily="50" charset="-128"/>
                        </a:rPr>
                        <a:t>の魅力を発信し、府内飲食店等へ誘引する仕掛けづくりを行うことで、府内周遊及び大阪産</a:t>
                      </a:r>
                      <a:r>
                        <a:rPr kumimoji="1" lang="en-US" altLang="ja-JP" sz="1050" b="0" u="none" dirty="0">
                          <a:latin typeface="Meiryo UI" panose="020B0604030504040204" pitchFamily="50" charset="-128"/>
                          <a:ea typeface="Meiryo UI" panose="020B0604030504040204" pitchFamily="50" charset="-128"/>
                        </a:rPr>
                        <a:t>(</a:t>
                      </a:r>
                      <a:r>
                        <a:rPr kumimoji="1" lang="ja-JP" altLang="en-US" sz="1050" b="0" u="none" dirty="0">
                          <a:latin typeface="Meiryo UI" panose="020B0604030504040204" pitchFamily="50" charset="-128"/>
                          <a:ea typeface="Meiryo UI" panose="020B0604030504040204" pitchFamily="50" charset="-128"/>
                        </a:rPr>
                        <a:t>もん</a:t>
                      </a:r>
                      <a:r>
                        <a:rPr kumimoji="1" lang="en-US" altLang="ja-JP" sz="1050" b="0" u="none" dirty="0">
                          <a:latin typeface="Meiryo UI" panose="020B0604030504040204" pitchFamily="50" charset="-128"/>
                          <a:ea typeface="Meiryo UI" panose="020B0604030504040204" pitchFamily="50" charset="-128"/>
                        </a:rPr>
                        <a:t>)</a:t>
                      </a:r>
                      <a:r>
                        <a:rPr kumimoji="1" lang="ja-JP" altLang="en-US" sz="1050" b="0" u="none" dirty="0">
                          <a:latin typeface="Meiryo UI" panose="020B0604030504040204" pitchFamily="50" charset="-128"/>
                          <a:ea typeface="Meiryo UI" panose="020B0604030504040204" pitchFamily="50" charset="-128"/>
                        </a:rPr>
                        <a:t>の活用を促進する。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dirty="0">
                          <a:latin typeface="Meiryo UI" panose="020B0604030504040204" pitchFamily="50" charset="-128"/>
                          <a:ea typeface="Meiryo UI" panose="020B0604030504040204" pitchFamily="50" charset="-128"/>
                        </a:rPr>
                        <a:t>東京圏等への経済機能の流出に歯止めをかけ、大阪産業の高度化及び活性化を図るため、大阪府や国の立地優遇制度など大阪の投資魅力の発信・</a:t>
                      </a:r>
                      <a:r>
                        <a:rPr kumimoji="1" lang="en-US" altLang="ja-JP" sz="900" b="1" u="none" dirty="0">
                          <a:latin typeface="Meiryo UI" panose="020B0604030504040204" pitchFamily="50" charset="-128"/>
                          <a:ea typeface="Meiryo UI" panose="020B0604030504040204" pitchFamily="50" charset="-128"/>
                        </a:rPr>
                        <a:t>PR</a:t>
                      </a:r>
                      <a:r>
                        <a:rPr kumimoji="1" lang="ja-JP" altLang="en-US" sz="900" b="1" u="none" dirty="0">
                          <a:latin typeface="Meiryo UI" panose="020B0604030504040204" pitchFamily="50" charset="-128"/>
                          <a:ea typeface="Meiryo UI" panose="020B0604030504040204" pitchFamily="50" charset="-128"/>
                        </a:rPr>
                        <a:t>などにより、府内での再投資及び国内外からの企業立地の促進に向けて取り組む。</a:t>
                      </a: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317921">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R6</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年度目標値</a:t>
                      </a:r>
                      <a:endPar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R7</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3</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ja-JP" altLang="en-US" sz="1050" dirty="0"/>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1797969561"/>
                  </a:ext>
                </a:extLst>
              </a:tr>
              <a:tr h="320829">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1039196245"/>
                  </a:ext>
                </a:extLst>
              </a:tr>
              <a:tr h="320829">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大阪産</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もん</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ロゴマークの新規登録件数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60</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27,390</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140</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60</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37,961</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79966792"/>
                  </a:ext>
                </a:extLst>
              </a:tr>
            </a:tbl>
          </a:graphicData>
        </a:graphic>
      </p:graphicFrame>
      <p:sp>
        <p:nvSpPr>
          <p:cNvPr id="11" name="テキスト ボックス 10">
            <a:extLst>
              <a:ext uri="{FF2B5EF4-FFF2-40B4-BE49-F238E27FC236}">
                <a16:creationId xmlns:a16="http://schemas.microsoft.com/office/drawing/2014/main" id="{80F144D9-1675-411E-900D-EA4945C15747}"/>
              </a:ext>
            </a:extLst>
          </p:cNvPr>
          <p:cNvSpPr txBox="1"/>
          <p:nvPr/>
        </p:nvSpPr>
        <p:spPr>
          <a:xfrm>
            <a:off x="0" y="2490369"/>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基本的方向（３）活力ある農林水産業の実現</a:t>
            </a:r>
            <a:endParaRPr lang="en-US" altLang="ja-JP" sz="1400" b="1" dirty="0">
              <a:latin typeface="Meiryo UI" panose="020B0604030504040204" pitchFamily="50" charset="-128"/>
              <a:ea typeface="Meiryo UI" panose="020B0604030504040204" pitchFamily="50" charset="-128"/>
            </a:endParaRPr>
          </a:p>
        </p:txBody>
      </p:sp>
      <p:sp>
        <p:nvSpPr>
          <p:cNvPr id="12" name="スライド番号プレースホルダー 1">
            <a:extLst>
              <a:ext uri="{FF2B5EF4-FFF2-40B4-BE49-F238E27FC236}">
                <a16:creationId xmlns:a16="http://schemas.microsoft.com/office/drawing/2014/main" id="{25FE136C-3D65-409C-A684-160CC539C118}"/>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24</a:t>
            </a:fld>
            <a:endParaRPr kumimoji="1" lang="ja-JP" altLang="en-US" dirty="0"/>
          </a:p>
        </p:txBody>
      </p:sp>
    </p:spTree>
    <p:extLst>
      <p:ext uri="{BB962C8B-B14F-4D97-AF65-F5344CB8AC3E}">
        <p14:creationId xmlns:p14="http://schemas.microsoft.com/office/powerpoint/2010/main" val="36852717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a:extLst>
              <a:ext uri="{FF2B5EF4-FFF2-40B4-BE49-F238E27FC236}">
                <a16:creationId xmlns:a16="http://schemas.microsoft.com/office/drawing/2014/main" id="{F9488D41-582C-2592-50DD-C15947569C2A}"/>
              </a:ext>
            </a:extLst>
          </p:cNvPr>
          <p:cNvSpPr/>
          <p:nvPr/>
        </p:nvSpPr>
        <p:spPr>
          <a:xfrm>
            <a:off x="0" y="-18341"/>
            <a:ext cx="9906000" cy="486216"/>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基本目標⑤都市としての経済機能を強化する</a:t>
            </a:r>
          </a:p>
        </p:txBody>
      </p:sp>
      <p:sp>
        <p:nvSpPr>
          <p:cNvPr id="3" name="テキスト ボックス 2">
            <a:extLst>
              <a:ext uri="{FF2B5EF4-FFF2-40B4-BE49-F238E27FC236}">
                <a16:creationId xmlns:a16="http://schemas.microsoft.com/office/drawing/2014/main" id="{48F7A209-43A3-6DB0-5091-2139B2CA4D2F}"/>
              </a:ext>
            </a:extLst>
          </p:cNvPr>
          <p:cNvSpPr txBox="1"/>
          <p:nvPr/>
        </p:nvSpPr>
        <p:spPr>
          <a:xfrm>
            <a:off x="-1" y="2545189"/>
            <a:ext cx="6538999"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基本的方向（５）インフラの充実・強化</a:t>
            </a:r>
            <a:endParaRPr lang="en-US" altLang="ja-JP" sz="1400" b="1" dirty="0">
              <a:latin typeface="Meiryo UI" panose="020B0604030504040204" pitchFamily="50" charset="-128"/>
              <a:ea typeface="Meiryo UI" panose="020B0604030504040204" pitchFamily="50" charset="-128"/>
            </a:endParaRPr>
          </a:p>
        </p:txBody>
      </p:sp>
      <p:graphicFrame>
        <p:nvGraphicFramePr>
          <p:cNvPr id="9" name="表 8">
            <a:extLst>
              <a:ext uri="{FF2B5EF4-FFF2-40B4-BE49-F238E27FC236}">
                <a16:creationId xmlns:a16="http://schemas.microsoft.com/office/drawing/2014/main" id="{DEDAC847-F797-428C-B7A8-7E5921380F9B}"/>
              </a:ext>
            </a:extLst>
          </p:cNvPr>
          <p:cNvGraphicFramePr>
            <a:graphicFrameLocks noGrp="1"/>
          </p:cNvGraphicFramePr>
          <p:nvPr>
            <p:extLst>
              <p:ext uri="{D42A27DB-BD31-4B8C-83A1-F6EECF244321}">
                <p14:modId xmlns:p14="http://schemas.microsoft.com/office/powerpoint/2010/main" val="4248717464"/>
              </p:ext>
            </p:extLst>
          </p:nvPr>
        </p:nvGraphicFramePr>
        <p:xfrm>
          <a:off x="111000" y="2823758"/>
          <a:ext cx="9684000" cy="1440184"/>
        </p:xfrm>
        <a:graphic>
          <a:graphicData uri="http://schemas.openxmlformats.org/drawingml/2006/table">
            <a:tbl>
              <a:tblPr firstRow="1" bandRow="1">
                <a:tableStyleId>{F5AB1C69-6EDB-4FF4-983F-18BD219EF322}</a:tableStyleId>
              </a:tblPr>
              <a:tblGrid>
                <a:gridCol w="324742">
                  <a:extLst>
                    <a:ext uri="{9D8B030D-6E8A-4147-A177-3AD203B41FA5}">
                      <a16:colId xmlns:a16="http://schemas.microsoft.com/office/drawing/2014/main" val="830047628"/>
                    </a:ext>
                  </a:extLst>
                </a:gridCol>
                <a:gridCol w="338655">
                  <a:extLst>
                    <a:ext uri="{9D8B030D-6E8A-4147-A177-3AD203B41FA5}">
                      <a16:colId xmlns:a16="http://schemas.microsoft.com/office/drawing/2014/main" val="1297933951"/>
                    </a:ext>
                  </a:extLst>
                </a:gridCol>
                <a:gridCol w="2670099">
                  <a:extLst>
                    <a:ext uri="{9D8B030D-6E8A-4147-A177-3AD203B41FA5}">
                      <a16:colId xmlns:a16="http://schemas.microsoft.com/office/drawing/2014/main" val="1232791315"/>
                    </a:ext>
                  </a:extLst>
                </a:gridCol>
                <a:gridCol w="1587626">
                  <a:extLst>
                    <a:ext uri="{9D8B030D-6E8A-4147-A177-3AD203B41FA5}">
                      <a16:colId xmlns:a16="http://schemas.microsoft.com/office/drawing/2014/main" val="885638921"/>
                    </a:ext>
                  </a:extLst>
                </a:gridCol>
                <a:gridCol w="1587626">
                  <a:extLst>
                    <a:ext uri="{9D8B030D-6E8A-4147-A177-3AD203B41FA5}">
                      <a16:colId xmlns:a16="http://schemas.microsoft.com/office/drawing/2014/main" val="2868609020"/>
                    </a:ext>
                  </a:extLst>
                </a:gridCol>
                <a:gridCol w="1587626">
                  <a:extLst>
                    <a:ext uri="{9D8B030D-6E8A-4147-A177-3AD203B41FA5}">
                      <a16:colId xmlns:a16="http://schemas.microsoft.com/office/drawing/2014/main" val="1393318109"/>
                    </a:ext>
                  </a:extLst>
                </a:gridCol>
                <a:gridCol w="1587626">
                  <a:extLst>
                    <a:ext uri="{9D8B030D-6E8A-4147-A177-3AD203B41FA5}">
                      <a16:colId xmlns:a16="http://schemas.microsoft.com/office/drawing/2014/main" val="2346348725"/>
                    </a:ext>
                  </a:extLst>
                </a:gridCol>
              </a:tblGrid>
              <a:tr h="381955">
                <a:tc rowSpan="4">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46</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38AC8"/>
                    </a:solidFill>
                  </a:tcPr>
                </a:tc>
                <a:tc gridSpan="6">
                  <a:txBody>
                    <a:bodyPr/>
                    <a:lstStyle/>
                    <a:p>
                      <a:pPr algn="l"/>
                      <a:r>
                        <a:rPr kumimoji="1" lang="ja-JP" altLang="en-US" sz="1200" b="1" u="sng" dirty="0">
                          <a:latin typeface="Meiryo UI" panose="020B0604030504040204" pitchFamily="50" charset="-128"/>
                          <a:ea typeface="Meiryo UI" panose="020B0604030504040204" pitchFamily="50" charset="-128"/>
                        </a:rPr>
                        <a:t>新名神高速道路の整備促進</a:t>
                      </a:r>
                      <a:r>
                        <a:rPr kumimoji="1" lang="ja-JP" altLang="en-US" sz="1100" b="1" u="sng" dirty="0">
                          <a:latin typeface="Meiryo UI" panose="020B0604030504040204" pitchFamily="50" charset="-128"/>
                          <a:ea typeface="Meiryo UI" panose="020B0604030504040204" pitchFamily="50" charset="-128"/>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東西二極を結ぶ広域交通インフラとして重要な役割を果たす、新名神高速道路の早期全線整備に向けて、関係団体とともに取り組む。</a:t>
                      </a:r>
                      <a:r>
                        <a:rPr kumimoji="1" lang="en-US" altLang="ja-JP" sz="1050" b="0" u="none" dirty="0">
                          <a:latin typeface="Meiryo UI" panose="020B0604030504040204" pitchFamily="50" charset="-128"/>
                          <a:ea typeface="Meiryo UI" panose="020B0604030504040204" pitchFamily="50" charset="-128"/>
                        </a:rPr>
                        <a:t>(</a:t>
                      </a:r>
                      <a:r>
                        <a:rPr kumimoji="1" lang="ja-JP" altLang="en-US" sz="1050" b="0" u="none" dirty="0">
                          <a:latin typeface="Meiryo UI" panose="020B0604030504040204" pitchFamily="50" charset="-128"/>
                          <a:ea typeface="Meiryo UI" panose="020B0604030504040204" pitchFamily="50" charset="-128"/>
                        </a:rPr>
                        <a:t>事業主体：西日本高速道路㈱</a:t>
                      </a:r>
                      <a:r>
                        <a:rPr kumimoji="1" lang="en-US" altLang="ja-JP" sz="1050" b="0" u="none" dirty="0">
                          <a:latin typeface="Meiryo UI" panose="020B0604030504040204" pitchFamily="50" charset="-128"/>
                          <a:ea typeface="Meiryo UI" panose="020B0604030504040204" pitchFamily="50" charset="-128"/>
                        </a:rPr>
                        <a:t>)</a:t>
                      </a:r>
                      <a:endParaRPr kumimoji="1" lang="ja-JP" altLang="en-US" sz="1050" b="0" u="none" dirty="0">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dirty="0">
                          <a:latin typeface="Meiryo UI" panose="020B0604030504040204" pitchFamily="50" charset="-128"/>
                          <a:ea typeface="Meiryo UI" panose="020B0604030504040204" pitchFamily="50" charset="-128"/>
                        </a:rPr>
                        <a:t>公民戦略連携デスクの活動を通じて、企業・大学と</a:t>
                      </a:r>
                      <a:r>
                        <a:rPr kumimoji="1" lang="en-US" altLang="ja-JP" sz="900" b="1" u="none" dirty="0">
                          <a:latin typeface="Meiryo UI" panose="020B0604030504040204" pitchFamily="50" charset="-128"/>
                          <a:ea typeface="Meiryo UI" panose="020B0604030504040204" pitchFamily="50" charset="-128"/>
                        </a:rPr>
                        <a:t>win-win</a:t>
                      </a:r>
                      <a:r>
                        <a:rPr kumimoji="1" lang="ja-JP" altLang="en-US" sz="900" b="1" u="none" dirty="0">
                          <a:latin typeface="Meiryo UI" panose="020B0604030504040204" pitchFamily="50" charset="-128"/>
                          <a:ea typeface="Meiryo UI" panose="020B0604030504040204" pitchFamily="50" charset="-128"/>
                        </a:rPr>
                        <a:t>の新たなパートナーシップを築く。また、これまで構築したネットワークを軸に、多様な事業者が連携した取組みを推進。それぞれの強みを活かし社会課題の解決や地域活性化をめざす。</a:t>
                      </a: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30686">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R6</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年度目標値</a:t>
                      </a:r>
                      <a:endPar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R7</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3</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ja-JP" altLang="en-US" sz="1050" dirty="0"/>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1797969561"/>
                  </a:ext>
                </a:extLst>
              </a:tr>
              <a:tr h="26094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3777871570"/>
                  </a:ext>
                </a:extLst>
              </a:tr>
              <a:tr h="260940">
                <a:tc vMerge="1">
                  <a:txBody>
                    <a:bodyPr/>
                    <a:lstStyle/>
                    <a:p>
                      <a:endParaRPr kumimoji="1" lang="ja-JP" altLang="en-US"/>
                    </a:p>
                  </a:txBody>
                  <a:tcPr>
                    <a:lnT w="28575" cap="flat" cmpd="sng" algn="ctr">
                      <a:solidFill>
                        <a:schemeClr val="bg1"/>
                      </a:solidFill>
                      <a:prstDash val="solid"/>
                      <a:round/>
                      <a:headEnd type="none" w="med" len="med"/>
                      <a:tailEnd type="none" w="med" len="med"/>
                    </a:lnT>
                  </a:tcPr>
                </a:tc>
                <a:tc vMerge="1">
                  <a:txBody>
                    <a:bodyPr/>
                    <a:lstStyle/>
                    <a:p>
                      <a:endParaRPr kumimoji="1" lang="ja-JP" altLang="en-US"/>
                    </a:p>
                  </a:txBody>
                  <a:tcPr>
                    <a:lnT w="19050" cap="flat" cmpd="sng" algn="ctr">
                      <a:solidFill>
                        <a:schemeClr val="bg1"/>
                      </a:solidFill>
                      <a:prstDash val="solid"/>
                      <a:round/>
                      <a:headEnd type="none" w="med" len="med"/>
                      <a:tailEnd type="none" w="med" len="med"/>
                    </a:lnT>
                  </a:tcPr>
                </a:tc>
                <a:tc>
                  <a:txBody>
                    <a:bodyPr/>
                    <a:lstStyle/>
                    <a:p>
                      <a:r>
                        <a:rPr kumimoji="1" lang="ja-JP" altLang="en-US" sz="1050" dirty="0">
                          <a:latin typeface="Meiryo UI" panose="020B0604030504040204" pitchFamily="50" charset="-128"/>
                          <a:ea typeface="Meiryo UI" panose="020B0604030504040204" pitchFamily="50" charset="-128"/>
                        </a:rPr>
                        <a:t>新名神高速道路（八幡京田辺～高槻）の供用（</a:t>
                      </a:r>
                      <a:r>
                        <a:rPr kumimoji="1" lang="en-US" altLang="ja-JP" sz="1050" dirty="0">
                          <a:latin typeface="Meiryo UI" panose="020B0604030504040204" pitchFamily="50" charset="-128"/>
                          <a:ea typeface="Meiryo UI" panose="020B0604030504040204" pitchFamily="50" charset="-128"/>
                        </a:rPr>
                        <a:t>R9</a:t>
                      </a:r>
                      <a:r>
                        <a:rPr kumimoji="1" lang="ja-JP" altLang="en-US" sz="1050" dirty="0">
                          <a:latin typeface="Meiryo UI" panose="020B0604030504040204" pitchFamily="50" charset="-128"/>
                          <a:ea typeface="Meiryo UI" panose="020B0604030504040204" pitchFamily="50" charset="-128"/>
                        </a:rPr>
                        <a:t>年度）</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ー</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ー</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ー</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（ー）</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rgbClr val="D5DAEB"/>
                    </a:solidFill>
                  </a:tcPr>
                </a:tc>
                <a:extLst>
                  <a:ext uri="{0D108BD9-81ED-4DB2-BD59-A6C34878D82A}">
                    <a16:rowId xmlns:a16="http://schemas.microsoft.com/office/drawing/2014/main" val="1357962295"/>
                  </a:ext>
                </a:extLst>
              </a:tr>
            </a:tbl>
          </a:graphicData>
        </a:graphic>
      </p:graphicFrame>
      <p:sp>
        <p:nvSpPr>
          <p:cNvPr id="12" name="スライド番号プレースホルダー 1">
            <a:extLst>
              <a:ext uri="{FF2B5EF4-FFF2-40B4-BE49-F238E27FC236}">
                <a16:creationId xmlns:a16="http://schemas.microsoft.com/office/drawing/2014/main" id="{0AC1224A-60E7-44A6-B4D7-4F9A535A7EE2}"/>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25</a:t>
            </a:fld>
            <a:endParaRPr kumimoji="1" lang="ja-JP" altLang="en-US" dirty="0"/>
          </a:p>
        </p:txBody>
      </p:sp>
      <p:graphicFrame>
        <p:nvGraphicFramePr>
          <p:cNvPr id="13" name="表 12">
            <a:extLst>
              <a:ext uri="{FF2B5EF4-FFF2-40B4-BE49-F238E27FC236}">
                <a16:creationId xmlns:a16="http://schemas.microsoft.com/office/drawing/2014/main" id="{5F6B508E-F90F-416D-A0A2-63B9DEF9292E}"/>
              </a:ext>
            </a:extLst>
          </p:cNvPr>
          <p:cNvGraphicFramePr>
            <a:graphicFrameLocks noGrp="1"/>
          </p:cNvGraphicFramePr>
          <p:nvPr>
            <p:extLst>
              <p:ext uri="{D42A27DB-BD31-4B8C-83A1-F6EECF244321}">
                <p14:modId xmlns:p14="http://schemas.microsoft.com/office/powerpoint/2010/main" val="1291164041"/>
              </p:ext>
            </p:extLst>
          </p:nvPr>
        </p:nvGraphicFramePr>
        <p:xfrm>
          <a:off x="111000" y="775652"/>
          <a:ext cx="9684000" cy="1600204"/>
        </p:xfrm>
        <a:graphic>
          <a:graphicData uri="http://schemas.openxmlformats.org/drawingml/2006/table">
            <a:tbl>
              <a:tblPr firstRow="1" bandRow="1">
                <a:tableStyleId>{F5AB1C69-6EDB-4FF4-983F-18BD219EF322}</a:tableStyleId>
              </a:tblPr>
              <a:tblGrid>
                <a:gridCol w="324742">
                  <a:extLst>
                    <a:ext uri="{9D8B030D-6E8A-4147-A177-3AD203B41FA5}">
                      <a16:colId xmlns:a16="http://schemas.microsoft.com/office/drawing/2014/main" val="830047628"/>
                    </a:ext>
                  </a:extLst>
                </a:gridCol>
                <a:gridCol w="338655">
                  <a:extLst>
                    <a:ext uri="{9D8B030D-6E8A-4147-A177-3AD203B41FA5}">
                      <a16:colId xmlns:a16="http://schemas.microsoft.com/office/drawing/2014/main" val="1297933951"/>
                    </a:ext>
                  </a:extLst>
                </a:gridCol>
                <a:gridCol w="2670099">
                  <a:extLst>
                    <a:ext uri="{9D8B030D-6E8A-4147-A177-3AD203B41FA5}">
                      <a16:colId xmlns:a16="http://schemas.microsoft.com/office/drawing/2014/main" val="1232791315"/>
                    </a:ext>
                  </a:extLst>
                </a:gridCol>
                <a:gridCol w="1587626">
                  <a:extLst>
                    <a:ext uri="{9D8B030D-6E8A-4147-A177-3AD203B41FA5}">
                      <a16:colId xmlns:a16="http://schemas.microsoft.com/office/drawing/2014/main" val="885638921"/>
                    </a:ext>
                  </a:extLst>
                </a:gridCol>
                <a:gridCol w="1587626">
                  <a:extLst>
                    <a:ext uri="{9D8B030D-6E8A-4147-A177-3AD203B41FA5}">
                      <a16:colId xmlns:a16="http://schemas.microsoft.com/office/drawing/2014/main" val="2868609020"/>
                    </a:ext>
                  </a:extLst>
                </a:gridCol>
                <a:gridCol w="1587626">
                  <a:extLst>
                    <a:ext uri="{9D8B030D-6E8A-4147-A177-3AD203B41FA5}">
                      <a16:colId xmlns:a16="http://schemas.microsoft.com/office/drawing/2014/main" val="1393318109"/>
                    </a:ext>
                  </a:extLst>
                </a:gridCol>
                <a:gridCol w="1587626">
                  <a:extLst>
                    <a:ext uri="{9D8B030D-6E8A-4147-A177-3AD203B41FA5}">
                      <a16:colId xmlns:a16="http://schemas.microsoft.com/office/drawing/2014/main" val="2346348725"/>
                    </a:ext>
                  </a:extLst>
                </a:gridCol>
              </a:tblGrid>
              <a:tr h="381955">
                <a:tc rowSpan="4">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45</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38AC8"/>
                    </a:solidFill>
                  </a:tcPr>
                </a:tc>
                <a:tc gridSpan="6">
                  <a:txBody>
                    <a:bodyPr/>
                    <a:lstStyle/>
                    <a:p>
                      <a:pPr algn="l"/>
                      <a:r>
                        <a:rPr kumimoji="1" lang="ja-JP" altLang="en-US" sz="1200" b="1" u="sng" dirty="0">
                          <a:latin typeface="Meiryo UI" panose="020B0604030504040204" pitchFamily="50" charset="-128"/>
                          <a:ea typeface="Meiryo UI" panose="020B0604030504040204" pitchFamily="50" charset="-128"/>
                        </a:rPr>
                        <a:t>公民戦略連携デスクの設置・運営</a:t>
                      </a:r>
                      <a:r>
                        <a:rPr kumimoji="1" lang="ja-JP" altLang="en-US" sz="1100" b="1" u="sng" dirty="0">
                          <a:latin typeface="Meiryo UI" panose="020B0604030504040204" pitchFamily="50" charset="-128"/>
                          <a:ea typeface="Meiryo UI" panose="020B0604030504040204" pitchFamily="50" charset="-128"/>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公民戦略連携デスクの活動を通じて、企業・大学と</a:t>
                      </a:r>
                      <a:r>
                        <a:rPr kumimoji="1" lang="en-US" altLang="ja-JP" sz="1050" b="0" u="none" dirty="0">
                          <a:latin typeface="Meiryo UI" panose="020B0604030504040204" pitchFamily="50" charset="-128"/>
                          <a:ea typeface="Meiryo UI" panose="020B0604030504040204" pitchFamily="50" charset="-128"/>
                        </a:rPr>
                        <a:t>win-win</a:t>
                      </a:r>
                      <a:r>
                        <a:rPr kumimoji="1" lang="ja-JP" altLang="en-US" sz="1050" b="0" u="none" dirty="0">
                          <a:latin typeface="Meiryo UI" panose="020B0604030504040204" pitchFamily="50" charset="-128"/>
                          <a:ea typeface="Meiryo UI" panose="020B0604030504040204" pitchFamily="50" charset="-128"/>
                        </a:rPr>
                        <a:t>の新たなパートナーシップを築く。また、これまで構築したネットワークを軸に、企業・大学等と連携した取組を推進。</a:t>
                      </a:r>
                      <a:endParaRPr kumimoji="1" lang="en-US" altLang="ja-JP" sz="1050" b="0" u="none"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それぞれの強みを活かし社会課題の解決や地域活性化をめざす。</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dirty="0">
                          <a:latin typeface="Meiryo UI" panose="020B0604030504040204" pitchFamily="50" charset="-128"/>
                          <a:ea typeface="Meiryo UI" panose="020B0604030504040204" pitchFamily="50" charset="-128"/>
                        </a:rPr>
                        <a:t>公民戦略連携デスクの活動を通じて、企業・大学と</a:t>
                      </a:r>
                      <a:r>
                        <a:rPr kumimoji="1" lang="en-US" altLang="ja-JP" sz="900" b="1" u="none" dirty="0">
                          <a:latin typeface="Meiryo UI" panose="020B0604030504040204" pitchFamily="50" charset="-128"/>
                          <a:ea typeface="Meiryo UI" panose="020B0604030504040204" pitchFamily="50" charset="-128"/>
                        </a:rPr>
                        <a:t>win-win</a:t>
                      </a:r>
                      <a:r>
                        <a:rPr kumimoji="1" lang="ja-JP" altLang="en-US" sz="900" b="1" u="none" dirty="0">
                          <a:latin typeface="Meiryo UI" panose="020B0604030504040204" pitchFamily="50" charset="-128"/>
                          <a:ea typeface="Meiryo UI" panose="020B0604030504040204" pitchFamily="50" charset="-128"/>
                        </a:rPr>
                        <a:t>の新たなパートナーシップを築く。また、これまで構築したネットワークを軸に、多様な事業者が連携した取組みを推進。それぞれの強みを活かし社会課題の解決や地域活性化をめざす。</a:t>
                      </a: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30686">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R6</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年度目標値</a:t>
                      </a:r>
                      <a:endPar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R7</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3</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ja-JP" altLang="en-US" sz="1050" dirty="0"/>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1797969561"/>
                  </a:ext>
                </a:extLst>
              </a:tr>
              <a:tr h="26094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R5</a:t>
                      </a:r>
                      <a:r>
                        <a:rPr kumimoji="1" lang="ja-JP" altLang="en-US" sz="1050" b="0" dirty="0">
                          <a:solidFill>
                            <a:schemeClr val="tx1"/>
                          </a:solidFill>
                          <a:latin typeface="Meiryo UI" panose="020B0604030504040204" pitchFamily="50" charset="-128"/>
                          <a:ea typeface="Meiryo UI" panose="020B0604030504040204" pitchFamily="50" charset="-128"/>
                        </a:rPr>
                        <a:t>年度実績見込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3777871570"/>
                  </a:ext>
                </a:extLst>
              </a:tr>
              <a:tr h="260940">
                <a:tc vMerge="1">
                  <a:txBody>
                    <a:bodyPr/>
                    <a:lstStyle/>
                    <a:p>
                      <a:endParaRPr kumimoji="1" lang="ja-JP" altLang="en-US"/>
                    </a:p>
                  </a:txBody>
                  <a:tcPr>
                    <a:lnT w="28575" cap="flat" cmpd="sng" algn="ctr">
                      <a:solidFill>
                        <a:schemeClr val="bg1"/>
                      </a:solidFill>
                      <a:prstDash val="solid"/>
                      <a:round/>
                      <a:headEnd type="none" w="med" len="med"/>
                      <a:tailEnd type="none" w="med" len="med"/>
                    </a:lnT>
                  </a:tcPr>
                </a:tc>
                <a:tc vMerge="1">
                  <a:txBody>
                    <a:bodyPr/>
                    <a:lstStyle/>
                    <a:p>
                      <a:endParaRPr kumimoji="1" lang="ja-JP" altLang="en-US"/>
                    </a:p>
                  </a:txBody>
                  <a:tcPr>
                    <a:lnT w="19050" cap="flat" cmpd="sng" algn="ctr">
                      <a:solidFill>
                        <a:schemeClr val="bg1"/>
                      </a:solidFill>
                      <a:prstDash val="solid"/>
                      <a:round/>
                      <a:headEnd type="none" w="med" len="med"/>
                      <a:tailEnd type="none" w="med" len="med"/>
                    </a:lnT>
                  </a:tcPr>
                </a:tc>
                <a:tc>
                  <a:txBody>
                    <a:bodyPr/>
                    <a:lstStyle/>
                    <a:p>
                      <a:r>
                        <a:rPr kumimoji="1" lang="ja-JP" altLang="en-US" sz="1050" dirty="0">
                          <a:latin typeface="Meiryo UI" panose="020B0604030504040204" pitchFamily="50" charset="-128"/>
                          <a:ea typeface="Meiryo UI" panose="020B0604030504040204" pitchFamily="50" charset="-128"/>
                        </a:rPr>
                        <a:t>包括連携協定締結企業・大学等と部局との連携数</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700</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ー</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700</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700</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a:t>
                      </a: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rgbClr val="D5DAEB"/>
                    </a:solidFill>
                  </a:tcPr>
                </a:tc>
                <a:extLst>
                  <a:ext uri="{0D108BD9-81ED-4DB2-BD59-A6C34878D82A}">
                    <a16:rowId xmlns:a16="http://schemas.microsoft.com/office/drawing/2014/main" val="1357962295"/>
                  </a:ext>
                </a:extLst>
              </a:tr>
            </a:tbl>
          </a:graphicData>
        </a:graphic>
      </p:graphicFrame>
      <p:sp>
        <p:nvSpPr>
          <p:cNvPr id="14" name="テキスト ボックス 13">
            <a:extLst>
              <a:ext uri="{FF2B5EF4-FFF2-40B4-BE49-F238E27FC236}">
                <a16:creationId xmlns:a16="http://schemas.microsoft.com/office/drawing/2014/main" id="{D1424975-ED5D-4841-9D65-7A62BEE1B5DE}"/>
              </a:ext>
            </a:extLst>
          </p:cNvPr>
          <p:cNvSpPr txBox="1"/>
          <p:nvPr/>
        </p:nvSpPr>
        <p:spPr>
          <a:xfrm>
            <a:off x="-1" y="467875"/>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基本的方向（４）多様な担い手との協働</a:t>
            </a:r>
            <a:endParaRPr lang="en-US" altLang="ja-JP" sz="14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8650611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F9488D41-582C-2592-50DD-C15947569C2A}"/>
              </a:ext>
            </a:extLst>
          </p:cNvPr>
          <p:cNvSpPr/>
          <p:nvPr/>
        </p:nvSpPr>
        <p:spPr>
          <a:xfrm>
            <a:off x="0" y="-18341"/>
            <a:ext cx="9906000" cy="486216"/>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基本目標⑥定住魅力・都市魅力を強化する</a:t>
            </a:r>
          </a:p>
        </p:txBody>
      </p:sp>
      <p:sp>
        <p:nvSpPr>
          <p:cNvPr id="8" name="スライド番号プレースホルダー 1">
            <a:extLst>
              <a:ext uri="{FF2B5EF4-FFF2-40B4-BE49-F238E27FC236}">
                <a16:creationId xmlns:a16="http://schemas.microsoft.com/office/drawing/2014/main" id="{073B00F5-45D3-4864-AFEC-4FE4F5D0C427}"/>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26</a:t>
            </a:fld>
            <a:endParaRPr kumimoji="1" lang="ja-JP" altLang="en-US" dirty="0"/>
          </a:p>
        </p:txBody>
      </p:sp>
      <p:sp>
        <p:nvSpPr>
          <p:cNvPr id="9" name="テキスト ボックス 8">
            <a:extLst>
              <a:ext uri="{FF2B5EF4-FFF2-40B4-BE49-F238E27FC236}">
                <a16:creationId xmlns:a16="http://schemas.microsoft.com/office/drawing/2014/main" id="{D83954B4-8D8A-44EB-ABFB-BCE9158F0652}"/>
              </a:ext>
            </a:extLst>
          </p:cNvPr>
          <p:cNvSpPr txBox="1"/>
          <p:nvPr/>
        </p:nvSpPr>
        <p:spPr>
          <a:xfrm>
            <a:off x="0" y="467875"/>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基本的方向（１）定住魅力の強化</a:t>
            </a:r>
            <a:endParaRPr lang="en-US" altLang="ja-JP" sz="1400" b="1" dirty="0">
              <a:latin typeface="Meiryo UI" panose="020B0604030504040204" pitchFamily="50" charset="-128"/>
              <a:ea typeface="Meiryo UI" panose="020B0604030504040204" pitchFamily="50" charset="-128"/>
            </a:endParaRPr>
          </a:p>
        </p:txBody>
      </p:sp>
      <p:graphicFrame>
        <p:nvGraphicFramePr>
          <p:cNvPr id="6" name="表 5">
            <a:extLst>
              <a:ext uri="{FF2B5EF4-FFF2-40B4-BE49-F238E27FC236}">
                <a16:creationId xmlns:a16="http://schemas.microsoft.com/office/drawing/2014/main" id="{4BEC9B93-5C28-4288-8DB0-B82A682E9B8A}"/>
              </a:ext>
            </a:extLst>
          </p:cNvPr>
          <p:cNvGraphicFramePr>
            <a:graphicFrameLocks noGrp="1"/>
          </p:cNvGraphicFramePr>
          <p:nvPr>
            <p:extLst>
              <p:ext uri="{D42A27DB-BD31-4B8C-83A1-F6EECF244321}">
                <p14:modId xmlns:p14="http://schemas.microsoft.com/office/powerpoint/2010/main" val="246547584"/>
              </p:ext>
            </p:extLst>
          </p:nvPr>
        </p:nvGraphicFramePr>
        <p:xfrm>
          <a:off x="74153" y="752964"/>
          <a:ext cx="9660286" cy="3957459"/>
        </p:xfrm>
        <a:graphic>
          <a:graphicData uri="http://schemas.openxmlformats.org/drawingml/2006/table">
            <a:tbl>
              <a:tblPr firstRow="1" bandRow="1">
                <a:tableStyleId>{F5AB1C69-6EDB-4FF4-983F-18BD219EF322}</a:tableStyleId>
              </a:tblPr>
              <a:tblGrid>
                <a:gridCol w="343505">
                  <a:extLst>
                    <a:ext uri="{9D8B030D-6E8A-4147-A177-3AD203B41FA5}">
                      <a16:colId xmlns:a16="http://schemas.microsoft.com/office/drawing/2014/main" val="830047628"/>
                    </a:ext>
                  </a:extLst>
                </a:gridCol>
                <a:gridCol w="316781">
                  <a:extLst>
                    <a:ext uri="{9D8B030D-6E8A-4147-A177-3AD203B41FA5}">
                      <a16:colId xmlns:a16="http://schemas.microsoft.com/office/drawing/2014/main" val="1297933951"/>
                    </a:ext>
                  </a:extLst>
                </a:gridCol>
                <a:gridCol w="2664000">
                  <a:extLst>
                    <a:ext uri="{9D8B030D-6E8A-4147-A177-3AD203B41FA5}">
                      <a16:colId xmlns:a16="http://schemas.microsoft.com/office/drawing/2014/main" val="1232791315"/>
                    </a:ext>
                  </a:extLst>
                </a:gridCol>
                <a:gridCol w="1584000">
                  <a:extLst>
                    <a:ext uri="{9D8B030D-6E8A-4147-A177-3AD203B41FA5}">
                      <a16:colId xmlns:a16="http://schemas.microsoft.com/office/drawing/2014/main" val="885638921"/>
                    </a:ext>
                  </a:extLst>
                </a:gridCol>
                <a:gridCol w="1584000">
                  <a:extLst>
                    <a:ext uri="{9D8B030D-6E8A-4147-A177-3AD203B41FA5}">
                      <a16:colId xmlns:a16="http://schemas.microsoft.com/office/drawing/2014/main" val="2868609020"/>
                    </a:ext>
                  </a:extLst>
                </a:gridCol>
                <a:gridCol w="1584000">
                  <a:extLst>
                    <a:ext uri="{9D8B030D-6E8A-4147-A177-3AD203B41FA5}">
                      <a16:colId xmlns:a16="http://schemas.microsoft.com/office/drawing/2014/main" val="1393318109"/>
                    </a:ext>
                  </a:extLst>
                </a:gridCol>
                <a:gridCol w="1584000">
                  <a:extLst>
                    <a:ext uri="{9D8B030D-6E8A-4147-A177-3AD203B41FA5}">
                      <a16:colId xmlns:a16="http://schemas.microsoft.com/office/drawing/2014/main" val="2346348725"/>
                    </a:ext>
                  </a:extLst>
                </a:gridCol>
              </a:tblGrid>
              <a:tr h="469031">
                <a:tc rowSpan="9">
                  <a:txBody>
                    <a:bodyPr/>
                    <a:lstStyle/>
                    <a:p>
                      <a:pPr algn="ctr"/>
                      <a:r>
                        <a:rPr kumimoji="1" lang="en-US" altLang="ja-JP" sz="900" b="1" dirty="0">
                          <a:latin typeface="Meiryo UI" panose="020B0604030504040204" pitchFamily="50" charset="-128"/>
                          <a:ea typeface="Meiryo UI" panose="020B0604030504040204" pitchFamily="50" charset="-128"/>
                        </a:rPr>
                        <a:t>No</a:t>
                      </a:r>
                      <a:r>
                        <a:rPr kumimoji="1" lang="en-US" altLang="ja-JP" sz="1000" b="1" dirty="0">
                          <a:latin typeface="Meiryo UI" panose="020B0604030504040204" pitchFamily="50" charset="-128"/>
                          <a:ea typeface="Meiryo UI" panose="020B0604030504040204" pitchFamily="50" charset="-128"/>
                        </a:rPr>
                        <a:t>47</a:t>
                      </a:r>
                      <a:endParaRPr kumimoji="1" lang="ja-JP" altLang="en-US" sz="900" b="1"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38AC8"/>
                    </a:solidFill>
                  </a:tcPr>
                </a:tc>
                <a:tc gridSpan="6">
                  <a:txBody>
                    <a:bodyPr/>
                    <a:lstStyle/>
                    <a:p>
                      <a:pPr algn="l"/>
                      <a:r>
                        <a:rPr kumimoji="1" lang="ja-JP" altLang="en-US" sz="1200" b="1" u="sng" dirty="0">
                          <a:latin typeface="Meiryo UI" panose="020B0604030504040204" pitchFamily="50" charset="-128"/>
                          <a:ea typeface="Meiryo UI" panose="020B0604030504040204" pitchFamily="50" charset="-128"/>
                        </a:rPr>
                        <a:t>スマートシティ戦略推進事業</a:t>
                      </a:r>
                      <a:r>
                        <a:rPr kumimoji="1" lang="ja-JP" altLang="en-US" sz="1100" b="1" u="sng" dirty="0">
                          <a:latin typeface="Meiryo UI" panose="020B0604030504040204" pitchFamily="50" charset="-128"/>
                          <a:ea typeface="Meiryo UI" panose="020B0604030504040204" pitchFamily="50" charset="-128"/>
                        </a:rPr>
                        <a:t>　</a:t>
                      </a:r>
                      <a:endParaRPr kumimoji="1" lang="ja-JP" altLang="en-US" sz="1100" b="1" u="sng" dirty="0">
                        <a:solidFill>
                          <a:srgbClr val="FF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“大阪モデル”のスマートシティ実現に向けて、公民連携プラットフォームである大阪スマートシティパートナーズフォーラムの取組を推進する。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また、公民の様々なデータの流通・連携を促進し、府民の利便性向上と、大阪の都市競争力の強化につなげていくため、スマートシティの実現に不可欠な社会インフラとして</a:t>
                      </a:r>
                      <a:r>
                        <a:rPr kumimoji="1" lang="en-US" altLang="ja-JP" sz="1050" b="0" u="none" dirty="0">
                          <a:latin typeface="Meiryo UI" panose="020B0604030504040204" pitchFamily="50" charset="-128"/>
                          <a:ea typeface="Meiryo UI" panose="020B0604030504040204" pitchFamily="50" charset="-128"/>
                        </a:rPr>
                        <a:t>R</a:t>
                      </a:r>
                      <a:r>
                        <a:rPr kumimoji="1" lang="ja-JP" altLang="en-US" sz="1050" b="0" u="none" dirty="0">
                          <a:latin typeface="Meiryo UI" panose="020B0604030504040204" pitchFamily="50" charset="-128"/>
                          <a:ea typeface="Meiryo UI" panose="020B0604030504040204" pitchFamily="50" charset="-128"/>
                        </a:rPr>
                        <a:t>４年度に整備した大阪広域データ連携基盤（</a:t>
                      </a:r>
                      <a:r>
                        <a:rPr kumimoji="1" lang="en-US" altLang="ja-JP" sz="1050" b="0" u="none" dirty="0">
                          <a:latin typeface="Meiryo UI" panose="020B0604030504040204" pitchFamily="50" charset="-128"/>
                          <a:ea typeface="Meiryo UI" panose="020B0604030504040204" pitchFamily="50" charset="-128"/>
                        </a:rPr>
                        <a:t>ORDEN</a:t>
                      </a:r>
                      <a:r>
                        <a:rPr kumimoji="1" lang="ja-JP" altLang="en-US" sz="1050" b="0" u="none" dirty="0">
                          <a:latin typeface="Meiryo UI" panose="020B0604030504040204" pitchFamily="50" charset="-128"/>
                          <a:ea typeface="Meiryo UI" panose="020B0604030504040204" pitchFamily="50" charset="-128"/>
                        </a:rPr>
                        <a:t>）の運用と活用促進に取り組むとともに、府民に対する行政サービスの向上のため、個人に合わせた最適な情報発信やオンライン行政手続き等を提供する「マイド・ア・おおさか」を整備、運営する。</a:t>
                      </a:r>
                      <a:endParaRPr kumimoji="1" lang="ja-JP" altLang="en-US" sz="900" b="0" u="none" dirty="0">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52000">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8">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R6</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年度目標値</a:t>
                      </a:r>
                      <a:endPar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R7</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3</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ja-JP" altLang="en-US" sz="1050" dirty="0"/>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1797969561"/>
                  </a:ext>
                </a:extLst>
              </a:tr>
              <a:tr h="43220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224623036"/>
                  </a:ext>
                </a:extLst>
              </a:tr>
              <a:tr h="396000">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スマートシティ促進のためのワークショップ、</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セミナーの開催件数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a:t>
                      </a:r>
                      <a:r>
                        <a:rPr kumimoji="1" lang="ja-JP" altLang="en-US" sz="1050" dirty="0">
                          <a:solidFill>
                            <a:srgbClr val="FF0000"/>
                          </a:solidFill>
                          <a:latin typeface="Meiryo UI" panose="020B0604030504040204" pitchFamily="50" charset="-128"/>
                          <a:ea typeface="Meiryo UI" panose="020B0604030504040204" pitchFamily="50" charset="-128"/>
                        </a:rPr>
                        <a:t>件</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5DAEB"/>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403,882</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5</a:t>
                      </a:r>
                      <a:r>
                        <a:rPr kumimoji="1" lang="ja-JP" altLang="en-US" sz="1050" dirty="0">
                          <a:solidFill>
                            <a:schemeClr val="tx1"/>
                          </a:solidFill>
                          <a:latin typeface="Meiryo UI" panose="020B0604030504040204" pitchFamily="50" charset="-128"/>
                          <a:ea typeface="Meiryo UI" panose="020B0604030504040204" pitchFamily="50" charset="-128"/>
                        </a:rPr>
                        <a:t>件</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20</a:t>
                      </a:r>
                      <a:r>
                        <a:rPr kumimoji="1" lang="ja-JP" altLang="en-US" sz="1050" dirty="0">
                          <a:solidFill>
                            <a:schemeClr val="tx1"/>
                          </a:solidFill>
                          <a:latin typeface="Meiryo UI" panose="020B0604030504040204" pitchFamily="50" charset="-128"/>
                          <a:ea typeface="Meiryo UI" panose="020B0604030504040204" pitchFamily="50" charset="-128"/>
                        </a:rPr>
                        <a:t>件）</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5DAEB"/>
                    </a:solidFill>
                  </a:tcPr>
                </a:tc>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694,430</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79966792"/>
                  </a:ext>
                </a:extLst>
              </a:tr>
              <a:tr h="39600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大阪スマートシティパートナーズフォーラム</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参加会員数</a:t>
                      </a:r>
                    </a:p>
                  </a:txBody>
                  <a:tcPr marL="74295" marR="74295" marT="37148" marB="37148" anchor="ctr">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450</a:t>
                      </a:r>
                      <a:r>
                        <a:rPr kumimoji="1" lang="ja-JP" altLang="en-US" sz="1050" dirty="0">
                          <a:solidFill>
                            <a:srgbClr val="FF0000"/>
                          </a:solidFill>
                          <a:latin typeface="Meiryo UI" panose="020B0604030504040204" pitchFamily="50" charset="-128"/>
                          <a:ea typeface="Meiryo UI" panose="020B0604030504040204" pitchFamily="50" charset="-128"/>
                        </a:rPr>
                        <a:t>社</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団体</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BEDF5"/>
                    </a:solidFill>
                  </a:tcPr>
                </a:tc>
                <a:tc vMerge="1">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450</a:t>
                      </a:r>
                      <a:r>
                        <a:rPr kumimoji="1" lang="ja-JP" altLang="en-US" sz="1050" dirty="0">
                          <a:solidFill>
                            <a:srgbClr val="FF0000"/>
                          </a:solidFill>
                          <a:latin typeface="Meiryo UI" panose="020B0604030504040204" pitchFamily="50" charset="-128"/>
                          <a:ea typeface="Meiryo UI" panose="020B0604030504040204" pitchFamily="50" charset="-128"/>
                        </a:rPr>
                        <a:t>社</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団体</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450</a:t>
                      </a:r>
                      <a:r>
                        <a:rPr kumimoji="1" lang="ja-JP" altLang="en-US" sz="1050" dirty="0">
                          <a:solidFill>
                            <a:schemeClr val="tx1"/>
                          </a:solidFill>
                          <a:latin typeface="Meiryo UI" panose="020B0604030504040204" pitchFamily="50" charset="-128"/>
                          <a:ea typeface="Meiryo UI" panose="020B0604030504040204" pitchFamily="50" charset="-128"/>
                        </a:rPr>
                        <a:t>社</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団体</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450</a:t>
                      </a:r>
                      <a:r>
                        <a:rPr kumimoji="1" lang="ja-JP" altLang="en-US" sz="1050" dirty="0">
                          <a:solidFill>
                            <a:schemeClr val="tx1"/>
                          </a:solidFill>
                          <a:latin typeface="Meiryo UI" panose="020B0604030504040204" pitchFamily="50" charset="-128"/>
                          <a:ea typeface="Meiryo UI" panose="020B0604030504040204" pitchFamily="50" charset="-128"/>
                        </a:rPr>
                        <a:t>社</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団体）</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BEDF5"/>
                    </a:solidFill>
                  </a:tcPr>
                </a:tc>
                <a:tc v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1357962295"/>
                  </a:ext>
                </a:extLst>
              </a:tr>
              <a:tr h="396000">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大阪広域データ連携基盤を用いた効果的なサービス実証数</a:t>
                      </a:r>
                      <a:r>
                        <a:rPr kumimoji="1" lang="en-US" altLang="ja-JP" sz="1050" dirty="0">
                          <a:solidFill>
                            <a:schemeClr val="tx1"/>
                          </a:solidFill>
                          <a:latin typeface="Meiryo UI" panose="020B0604030504040204" pitchFamily="50" charset="-128"/>
                          <a:ea typeface="Meiryo UI" panose="020B0604030504040204" pitchFamily="50" charset="-128"/>
                        </a:rPr>
                        <a:t>【R6</a:t>
                      </a:r>
                      <a:r>
                        <a:rPr kumimoji="1" lang="ja-JP" altLang="en-US" sz="1050" dirty="0">
                          <a:solidFill>
                            <a:schemeClr val="tx1"/>
                          </a:solidFill>
                          <a:latin typeface="Meiryo UI" panose="020B0604030504040204" pitchFamily="50" charset="-128"/>
                          <a:ea typeface="Meiryo UI" panose="020B0604030504040204" pitchFamily="50" charset="-128"/>
                        </a:rPr>
                        <a:t>年度から</a:t>
                      </a:r>
                      <a:r>
                        <a:rPr kumimoji="1" lang="en-US" altLang="ja-JP" sz="1050" dirty="0">
                          <a:solidFill>
                            <a:schemeClr val="tx1"/>
                          </a:solidFill>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a:t>
                      </a:r>
                      <a:r>
                        <a:rPr kumimoji="1" lang="ja-JP" altLang="en-US" sz="1050" dirty="0">
                          <a:solidFill>
                            <a:srgbClr val="FF0000"/>
                          </a:solidFill>
                          <a:latin typeface="Meiryo UI" panose="020B0604030504040204" pitchFamily="50" charset="-128"/>
                          <a:ea typeface="Meiryo UI" panose="020B0604030504040204" pitchFamily="50" charset="-128"/>
                        </a:rPr>
                        <a:t>件</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5DAEB"/>
                    </a:solidFill>
                  </a:tcPr>
                </a:tc>
                <a:tc vMerge="1">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a:t>
                      </a:r>
                      <a:r>
                        <a:rPr kumimoji="1" lang="ja-JP" altLang="en-US" sz="1050" dirty="0">
                          <a:solidFill>
                            <a:srgbClr val="FF0000"/>
                          </a:solidFill>
                          <a:latin typeface="Meiryo UI" panose="020B0604030504040204" pitchFamily="50" charset="-128"/>
                          <a:ea typeface="Meiryo UI" panose="020B0604030504040204" pitchFamily="50" charset="-128"/>
                        </a:rPr>
                        <a:t>件</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ー</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R6</a:t>
                      </a:r>
                      <a:r>
                        <a:rPr kumimoji="1" lang="ja-JP" altLang="en-US" sz="1050" dirty="0">
                          <a:solidFill>
                            <a:schemeClr val="tx1"/>
                          </a:solidFill>
                          <a:latin typeface="Meiryo UI" panose="020B0604030504040204" pitchFamily="50" charset="-128"/>
                          <a:ea typeface="Meiryo UI" panose="020B0604030504040204" pitchFamily="50" charset="-128"/>
                        </a:rPr>
                        <a:t>新規指標）</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5DAEB"/>
                    </a:solidFill>
                  </a:tcPr>
                </a:tc>
                <a:tc vMerge="1">
                  <a:txBody>
                    <a:bodyPr/>
                    <a:lstStyle/>
                    <a:p>
                      <a:endParaRPr kumimoji="1" lang="ja-JP" altLang="en-US"/>
                    </a:p>
                  </a:txBody>
                  <a:tcPr/>
                </a:tc>
                <a:extLst>
                  <a:ext uri="{0D108BD9-81ED-4DB2-BD59-A6C34878D82A}">
                    <a16:rowId xmlns:a16="http://schemas.microsoft.com/office/drawing/2014/main" val="1658508820"/>
                  </a:ext>
                </a:extLst>
              </a:tr>
              <a:tr h="396000">
                <a:tc vMerge="1">
                  <a:txBody>
                    <a:bodyPr/>
                    <a:lstStyle/>
                    <a:p>
                      <a:endParaRPr kumimoji="1" lang="ja-JP" altLang="en-US"/>
                    </a:p>
                  </a:txBody>
                  <a:tcPr>
                    <a:lnT w="28575" cap="flat" cmpd="sng" algn="ctr">
                      <a:solidFill>
                        <a:schemeClr val="bg1"/>
                      </a:solidFill>
                      <a:prstDash val="solid"/>
                      <a:round/>
                      <a:headEnd type="none" w="med" len="med"/>
                      <a:tailEnd type="none" w="med" len="med"/>
                    </a:lnT>
                  </a:tcPr>
                </a:tc>
                <a:tc vMerge="1">
                  <a:txBody>
                    <a:bodyPr/>
                    <a:lstStyle/>
                    <a:p>
                      <a:endParaRPr kumimoji="1" lang="ja-JP" altLang="en-US"/>
                    </a:p>
                  </a:txBody>
                  <a:tcPr>
                    <a:lnT w="19050" cap="flat" cmpd="sng" algn="ctr">
                      <a:solidFill>
                        <a:schemeClr val="bg1"/>
                      </a:solidFill>
                      <a:prstDash val="solid"/>
                      <a:round/>
                      <a:headEnd type="none" w="med" len="med"/>
                      <a:tailEnd type="none" w="med" len="med"/>
                    </a:lnT>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大阪広域データ連携基盤を用いた「</a:t>
                      </a:r>
                      <a:r>
                        <a:rPr kumimoji="1" lang="en-US" altLang="ja-JP" sz="1050" dirty="0">
                          <a:latin typeface="Meiryo UI" panose="020B0604030504040204" pitchFamily="50" charset="-128"/>
                          <a:ea typeface="Meiryo UI" panose="020B0604030504040204" pitchFamily="50" charset="-128"/>
                        </a:rPr>
                        <a:t>ORDEN</a:t>
                      </a:r>
                      <a:r>
                        <a:rPr kumimoji="1" lang="ja-JP" altLang="en-US" sz="1050" dirty="0">
                          <a:latin typeface="Meiryo UI" panose="020B0604030504040204" pitchFamily="50" charset="-128"/>
                          <a:ea typeface="Meiryo UI" panose="020B0604030504040204" pitchFamily="50" charset="-128"/>
                        </a:rPr>
                        <a:t>　</a:t>
                      </a:r>
                      <a:r>
                        <a:rPr kumimoji="1" lang="en-US" altLang="ja-JP" sz="1050" dirty="0">
                          <a:latin typeface="Meiryo UI" panose="020B0604030504040204" pitchFamily="50" charset="-128"/>
                          <a:ea typeface="Meiryo UI" panose="020B0604030504040204" pitchFamily="50" charset="-128"/>
                        </a:rPr>
                        <a:t>ID</a:t>
                      </a:r>
                      <a:r>
                        <a:rPr kumimoji="1" lang="ja-JP" altLang="en-US" sz="1050" dirty="0">
                          <a:latin typeface="Meiryo UI" panose="020B0604030504040204" pitchFamily="50" charset="-128"/>
                          <a:ea typeface="Meiryo UI" panose="020B0604030504040204" pitchFamily="50" charset="-128"/>
                        </a:rPr>
                        <a:t>」の登録者数</a:t>
                      </a:r>
                      <a:r>
                        <a:rPr kumimoji="1" lang="en-US" altLang="ja-JP" sz="1050" dirty="0">
                          <a:solidFill>
                            <a:schemeClr val="tx1"/>
                          </a:solidFill>
                          <a:latin typeface="Meiryo UI" panose="020B0604030504040204" pitchFamily="50" charset="-128"/>
                          <a:ea typeface="Meiryo UI" panose="020B0604030504040204" pitchFamily="50" charset="-128"/>
                        </a:rPr>
                        <a:t>【R6</a:t>
                      </a:r>
                      <a:r>
                        <a:rPr kumimoji="1" lang="ja-JP" altLang="en-US" sz="1050" dirty="0">
                          <a:solidFill>
                            <a:schemeClr val="tx1"/>
                          </a:solidFill>
                          <a:latin typeface="Meiryo UI" panose="020B0604030504040204" pitchFamily="50" charset="-128"/>
                          <a:ea typeface="Meiryo UI" panose="020B0604030504040204" pitchFamily="50" charset="-128"/>
                        </a:rPr>
                        <a:t>年度から</a:t>
                      </a:r>
                      <a:r>
                        <a:rPr kumimoji="1" lang="en-US" altLang="ja-JP" sz="1050" dirty="0">
                          <a:solidFill>
                            <a:schemeClr val="tx1"/>
                          </a:solidFill>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6,000</a:t>
                      </a:r>
                      <a:r>
                        <a:rPr kumimoji="1" lang="ja-JP" altLang="en-US" sz="1050" dirty="0">
                          <a:solidFill>
                            <a:srgbClr val="FF0000"/>
                          </a:solidFill>
                          <a:latin typeface="Meiryo UI" panose="020B0604030504040204" pitchFamily="50" charset="-128"/>
                          <a:ea typeface="Meiryo UI" panose="020B0604030504040204" pitchFamily="50" charset="-128"/>
                        </a:rPr>
                        <a:t>人</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BEDF5"/>
                    </a:solidFill>
                  </a:tcPr>
                </a:tc>
                <a:tc vMerge="1">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6,000</a:t>
                      </a:r>
                      <a:r>
                        <a:rPr kumimoji="1" lang="ja-JP" altLang="en-US" sz="1050" dirty="0">
                          <a:solidFill>
                            <a:srgbClr val="FF0000"/>
                          </a:solidFill>
                          <a:latin typeface="Meiryo UI" panose="020B0604030504040204" pitchFamily="50" charset="-128"/>
                          <a:ea typeface="Meiryo UI" panose="020B0604030504040204" pitchFamily="50" charset="-128"/>
                        </a:rPr>
                        <a:t>人</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ー</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R6</a:t>
                      </a:r>
                      <a:r>
                        <a:rPr kumimoji="1" lang="ja-JP" altLang="en-US" sz="1050" dirty="0">
                          <a:solidFill>
                            <a:schemeClr val="tx1"/>
                          </a:solidFill>
                          <a:latin typeface="Meiryo UI" panose="020B0604030504040204" pitchFamily="50" charset="-128"/>
                          <a:ea typeface="Meiryo UI" panose="020B0604030504040204" pitchFamily="50" charset="-128"/>
                        </a:rPr>
                        <a:t>新規指標）</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lnT w="1905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3125917043"/>
                  </a:ext>
                </a:extLst>
              </a:tr>
              <a:tr h="396000">
                <a:tc vMerge="1">
                  <a:txBody>
                    <a:bodyPr/>
                    <a:lstStyle/>
                    <a:p>
                      <a:endParaRPr kumimoji="1" lang="ja-JP" altLang="en-US"/>
                    </a:p>
                  </a:txBody>
                  <a:tcPr/>
                </a:tc>
                <a:tc vMerge="1">
                  <a:txBody>
                    <a:bodyPr/>
                    <a:lstStyle/>
                    <a:p>
                      <a:endParaRPr kumimoji="1" lang="ja-JP" altLang="en-US"/>
                    </a:p>
                  </a:txBody>
                  <a:tcPr/>
                </a:tc>
                <a:tc>
                  <a:txBody>
                    <a:bodyPr/>
                    <a:lstStyle/>
                    <a:p>
                      <a:r>
                        <a:rPr kumimoji="1" lang="en-US" altLang="ja-JP" sz="1050" dirty="0">
                          <a:latin typeface="Meiryo UI" panose="020B0604030504040204" pitchFamily="50" charset="-128"/>
                          <a:ea typeface="Meiryo UI" panose="020B0604030504040204" pitchFamily="50" charset="-128"/>
                        </a:rPr>
                        <a:t>AI</a:t>
                      </a:r>
                      <a:r>
                        <a:rPr kumimoji="1" lang="ja-JP" altLang="en-US" sz="1050" dirty="0">
                          <a:latin typeface="Meiryo UI" panose="020B0604030504040204" pitchFamily="50" charset="-128"/>
                          <a:ea typeface="Meiryo UI" panose="020B0604030504040204" pitchFamily="50" charset="-128"/>
                        </a:rPr>
                        <a:t>オンデマンド交通先行モデルの</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実証プロジェクトの数</a:t>
                      </a: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年度まで</a:t>
                      </a:r>
                      <a:r>
                        <a:rPr kumimoji="1" lang="en-US" altLang="ja-JP" sz="1050" dirty="0">
                          <a:solidFill>
                            <a:schemeClr val="tx1"/>
                          </a:solidFill>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5DAEB"/>
                    </a:solidFill>
                  </a:tcPr>
                </a:tc>
                <a:tc>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ー（</a:t>
                      </a:r>
                      <a:r>
                        <a:rPr kumimoji="1" lang="en-US" altLang="ja-JP" sz="1050" dirty="0">
                          <a:solidFill>
                            <a:srgbClr val="FF0000"/>
                          </a:solidFill>
                          <a:latin typeface="Meiryo UI" panose="020B0604030504040204" pitchFamily="50" charset="-128"/>
                          <a:ea typeface="Meiryo UI" panose="020B0604030504040204" pitchFamily="50" charset="-128"/>
                        </a:rPr>
                        <a:t>R5</a:t>
                      </a:r>
                      <a:r>
                        <a:rPr kumimoji="1" lang="ja-JP" altLang="en-US" sz="1050" dirty="0">
                          <a:solidFill>
                            <a:srgbClr val="FF0000"/>
                          </a:solidFill>
                          <a:latin typeface="Meiryo UI" panose="020B0604030504040204" pitchFamily="50" charset="-128"/>
                          <a:ea typeface="Meiryo UI" panose="020B0604030504040204" pitchFamily="50" charset="-128"/>
                        </a:rPr>
                        <a:t>年度まで）</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5DAEB"/>
                    </a:solidFill>
                  </a:tcPr>
                </a:tc>
                <a:tc rowSpan="2">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ー（</a:t>
                      </a:r>
                      <a:r>
                        <a:rPr kumimoji="1" lang="en-US" altLang="ja-JP" sz="1050" dirty="0">
                          <a:solidFill>
                            <a:srgbClr val="FF0000"/>
                          </a:solidFill>
                          <a:latin typeface="Meiryo UI" panose="020B0604030504040204" pitchFamily="50" charset="-128"/>
                          <a:ea typeface="Meiryo UI" panose="020B0604030504040204" pitchFamily="50" charset="-128"/>
                        </a:rPr>
                        <a:t>R5</a:t>
                      </a:r>
                      <a:r>
                        <a:rPr kumimoji="1" lang="ja-JP" altLang="en-US" sz="1050" dirty="0">
                          <a:solidFill>
                            <a:srgbClr val="FF0000"/>
                          </a:solidFill>
                          <a:latin typeface="Meiryo UI" panose="020B0604030504040204" pitchFamily="50" charset="-128"/>
                          <a:ea typeface="Meiryo UI" panose="020B0604030504040204" pitchFamily="50" charset="-128"/>
                        </a:rPr>
                        <a:t>年度まで）</a:t>
                      </a:r>
                    </a:p>
                  </a:txBody>
                  <a:tcPr marL="74295" marR="74295" marT="37148" marB="37148" anchor="ctr">
                    <a:lnT w="28575" cap="flat" cmpd="sng" algn="ctr">
                      <a:solidFill>
                        <a:schemeClr val="bg1"/>
                      </a:solidFill>
                      <a:prstDash val="solid"/>
                      <a:round/>
                      <a:headEnd type="none" w="med" len="med"/>
                      <a:tailEnd type="none" w="med" len="med"/>
                    </a:lnT>
                    <a:solidFill>
                      <a:srgbClr val="EBEDF5"/>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3</a:t>
                      </a:r>
                      <a:r>
                        <a:rPr kumimoji="1" lang="ja-JP" altLang="en-US" sz="1050" dirty="0">
                          <a:solidFill>
                            <a:schemeClr val="tx1"/>
                          </a:solidFill>
                          <a:latin typeface="Meiryo UI" panose="020B0604030504040204" pitchFamily="50" charset="-128"/>
                          <a:ea typeface="Meiryo UI" panose="020B0604030504040204" pitchFamily="50" charset="-128"/>
                        </a:rPr>
                        <a:t>件</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3</a:t>
                      </a:r>
                      <a:r>
                        <a:rPr kumimoji="1" lang="ja-JP" altLang="en-US" sz="1050" dirty="0">
                          <a:solidFill>
                            <a:schemeClr val="tx1"/>
                          </a:solidFill>
                          <a:latin typeface="Meiryo UI" panose="020B0604030504040204" pitchFamily="50" charset="-128"/>
                          <a:ea typeface="Meiryo UI" panose="020B0604030504040204" pitchFamily="50" charset="-128"/>
                        </a:rPr>
                        <a:t>件）</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5DAEB"/>
                    </a:solidFill>
                  </a:tcPr>
                </a:tc>
                <a:tc vMerge="1">
                  <a:txBody>
                    <a:bodyPr/>
                    <a:lstStyle/>
                    <a:p>
                      <a:endParaRPr kumimoji="1" lang="ja-JP" altLang="en-US"/>
                    </a:p>
                  </a:txBody>
                  <a:tcPr/>
                </a:tc>
                <a:extLst>
                  <a:ext uri="{0D108BD9-81ED-4DB2-BD59-A6C34878D82A}">
                    <a16:rowId xmlns:a16="http://schemas.microsoft.com/office/drawing/2014/main" val="3046261285"/>
                  </a:ext>
                </a:extLst>
              </a:tr>
              <a:tr h="396000">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広域データ連携基盤の構築及び運用</a:t>
                      </a: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年度まで</a:t>
                      </a:r>
                      <a:r>
                        <a:rPr kumimoji="1" lang="en-US" altLang="ja-JP" sz="1050" dirty="0">
                          <a:solidFill>
                            <a:schemeClr val="tx1"/>
                          </a:solidFill>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ー（</a:t>
                      </a:r>
                      <a:r>
                        <a:rPr kumimoji="1" lang="en-US" altLang="ja-JP" sz="1050" dirty="0">
                          <a:solidFill>
                            <a:srgbClr val="FF0000"/>
                          </a:solidFill>
                          <a:latin typeface="Meiryo UI" panose="020B0604030504040204" pitchFamily="50" charset="-128"/>
                          <a:ea typeface="Meiryo UI" panose="020B0604030504040204" pitchFamily="50" charset="-128"/>
                        </a:rPr>
                        <a:t>R5</a:t>
                      </a:r>
                      <a:r>
                        <a:rPr kumimoji="1" lang="ja-JP" altLang="en-US" sz="1050" dirty="0">
                          <a:solidFill>
                            <a:srgbClr val="FF0000"/>
                          </a:solidFill>
                          <a:latin typeface="Meiryo UI" panose="020B0604030504040204" pitchFamily="50" charset="-128"/>
                          <a:ea typeface="Meiryo UI" panose="020B0604030504040204" pitchFamily="50" charset="-128"/>
                        </a:rPr>
                        <a:t>年度まで）</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ー（</a:t>
                      </a:r>
                      <a:r>
                        <a:rPr kumimoji="1" lang="en-US" altLang="ja-JP" sz="1050" dirty="0">
                          <a:solidFill>
                            <a:srgbClr val="FF0000"/>
                          </a:solidFill>
                          <a:latin typeface="Meiryo UI" panose="020B0604030504040204" pitchFamily="50" charset="-128"/>
                          <a:ea typeface="Meiryo UI" panose="020B0604030504040204" pitchFamily="50" charset="-128"/>
                        </a:rPr>
                        <a:t>R5</a:t>
                      </a:r>
                      <a:r>
                        <a:rPr kumimoji="1" lang="ja-JP" altLang="en-US" sz="1050" dirty="0">
                          <a:solidFill>
                            <a:srgbClr val="FF0000"/>
                          </a:solidFill>
                          <a:latin typeface="Meiryo UI" panose="020B0604030504040204" pitchFamily="50" charset="-128"/>
                          <a:ea typeface="Meiryo UI" panose="020B0604030504040204" pitchFamily="50" charset="-128"/>
                        </a:rPr>
                        <a:t>年度まで）</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運用</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（運用）</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tc>
                <a:extLst>
                  <a:ext uri="{0D108BD9-81ED-4DB2-BD59-A6C34878D82A}">
                    <a16:rowId xmlns:a16="http://schemas.microsoft.com/office/drawing/2014/main" val="232440426"/>
                  </a:ext>
                </a:extLst>
              </a:tr>
            </a:tbl>
          </a:graphicData>
        </a:graphic>
      </p:graphicFrame>
    </p:spTree>
    <p:extLst>
      <p:ext uri="{BB962C8B-B14F-4D97-AF65-F5344CB8AC3E}">
        <p14:creationId xmlns:p14="http://schemas.microsoft.com/office/powerpoint/2010/main" val="31121926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F9488D41-582C-2592-50DD-C15947569C2A}"/>
              </a:ext>
            </a:extLst>
          </p:cNvPr>
          <p:cNvSpPr/>
          <p:nvPr/>
        </p:nvSpPr>
        <p:spPr>
          <a:xfrm>
            <a:off x="0" y="-18341"/>
            <a:ext cx="9906000" cy="486216"/>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基本目標⑥定住魅力・都市魅力を強化する</a:t>
            </a:r>
          </a:p>
        </p:txBody>
      </p:sp>
      <p:sp>
        <p:nvSpPr>
          <p:cNvPr id="6" name="テキスト ボックス 5">
            <a:extLst>
              <a:ext uri="{FF2B5EF4-FFF2-40B4-BE49-F238E27FC236}">
                <a16:creationId xmlns:a16="http://schemas.microsoft.com/office/drawing/2014/main" id="{48F7A209-43A3-6DB0-5091-2139B2CA4D2F}"/>
              </a:ext>
            </a:extLst>
          </p:cNvPr>
          <p:cNvSpPr txBox="1"/>
          <p:nvPr/>
        </p:nvSpPr>
        <p:spPr>
          <a:xfrm>
            <a:off x="0" y="467875"/>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基本的方向（２）都市魅力の創出・発信</a:t>
            </a:r>
            <a:endParaRPr lang="en-US" altLang="ja-JP" sz="1400" b="1" dirty="0">
              <a:latin typeface="Meiryo UI" panose="020B0604030504040204" pitchFamily="50" charset="-128"/>
              <a:ea typeface="Meiryo UI" panose="020B0604030504040204" pitchFamily="50" charset="-128"/>
            </a:endParaRPr>
          </a:p>
        </p:txBody>
      </p:sp>
      <p:graphicFrame>
        <p:nvGraphicFramePr>
          <p:cNvPr id="12" name="表 11">
            <a:extLst>
              <a:ext uri="{FF2B5EF4-FFF2-40B4-BE49-F238E27FC236}">
                <a16:creationId xmlns:a16="http://schemas.microsoft.com/office/drawing/2014/main" id="{86DE7B74-D7CC-4349-A3CC-C3A4BA567DBB}"/>
              </a:ext>
            </a:extLst>
          </p:cNvPr>
          <p:cNvGraphicFramePr>
            <a:graphicFrameLocks noGrp="1"/>
          </p:cNvGraphicFramePr>
          <p:nvPr>
            <p:extLst>
              <p:ext uri="{D42A27DB-BD31-4B8C-83A1-F6EECF244321}">
                <p14:modId xmlns:p14="http://schemas.microsoft.com/office/powerpoint/2010/main" val="921618498"/>
              </p:ext>
            </p:extLst>
          </p:nvPr>
        </p:nvGraphicFramePr>
        <p:xfrm>
          <a:off x="68857" y="775651"/>
          <a:ext cx="9758161" cy="4970432"/>
        </p:xfrm>
        <a:graphic>
          <a:graphicData uri="http://schemas.openxmlformats.org/drawingml/2006/table">
            <a:tbl>
              <a:tblPr firstRow="1" bandRow="1">
                <a:tableStyleId>{F5AB1C69-6EDB-4FF4-983F-18BD219EF322}</a:tableStyleId>
              </a:tblPr>
              <a:tblGrid>
                <a:gridCol w="396000">
                  <a:extLst>
                    <a:ext uri="{9D8B030D-6E8A-4147-A177-3AD203B41FA5}">
                      <a16:colId xmlns:a16="http://schemas.microsoft.com/office/drawing/2014/main" val="830047628"/>
                    </a:ext>
                  </a:extLst>
                </a:gridCol>
                <a:gridCol w="362161">
                  <a:extLst>
                    <a:ext uri="{9D8B030D-6E8A-4147-A177-3AD203B41FA5}">
                      <a16:colId xmlns:a16="http://schemas.microsoft.com/office/drawing/2014/main" val="1297933951"/>
                    </a:ext>
                  </a:extLst>
                </a:gridCol>
                <a:gridCol w="3096000">
                  <a:extLst>
                    <a:ext uri="{9D8B030D-6E8A-4147-A177-3AD203B41FA5}">
                      <a16:colId xmlns:a16="http://schemas.microsoft.com/office/drawing/2014/main" val="1232791315"/>
                    </a:ext>
                  </a:extLst>
                </a:gridCol>
                <a:gridCol w="1548000">
                  <a:extLst>
                    <a:ext uri="{9D8B030D-6E8A-4147-A177-3AD203B41FA5}">
                      <a16:colId xmlns:a16="http://schemas.microsoft.com/office/drawing/2014/main" val="885638921"/>
                    </a:ext>
                  </a:extLst>
                </a:gridCol>
                <a:gridCol w="1368000">
                  <a:extLst>
                    <a:ext uri="{9D8B030D-6E8A-4147-A177-3AD203B41FA5}">
                      <a16:colId xmlns:a16="http://schemas.microsoft.com/office/drawing/2014/main" val="2868609020"/>
                    </a:ext>
                  </a:extLst>
                </a:gridCol>
                <a:gridCol w="1764000">
                  <a:extLst>
                    <a:ext uri="{9D8B030D-6E8A-4147-A177-3AD203B41FA5}">
                      <a16:colId xmlns:a16="http://schemas.microsoft.com/office/drawing/2014/main" val="1393318109"/>
                    </a:ext>
                  </a:extLst>
                </a:gridCol>
                <a:gridCol w="1224000">
                  <a:extLst>
                    <a:ext uri="{9D8B030D-6E8A-4147-A177-3AD203B41FA5}">
                      <a16:colId xmlns:a16="http://schemas.microsoft.com/office/drawing/2014/main" val="2346348725"/>
                    </a:ext>
                  </a:extLst>
                </a:gridCol>
              </a:tblGrid>
              <a:tr h="469031">
                <a:tc rowSpan="6">
                  <a:txBody>
                    <a:bodyPr/>
                    <a:lstStyle/>
                    <a:p>
                      <a:pPr algn="ctr"/>
                      <a:r>
                        <a:rPr kumimoji="1" lang="en-US" altLang="ja-JP" sz="900" b="1" dirty="0">
                          <a:latin typeface="Meiryo UI" panose="020B0604030504040204" pitchFamily="50" charset="-128"/>
                          <a:ea typeface="Meiryo UI" panose="020B0604030504040204" pitchFamily="50" charset="-128"/>
                        </a:rPr>
                        <a:t>No</a:t>
                      </a:r>
                      <a:r>
                        <a:rPr kumimoji="1" lang="en-US" altLang="ja-JP" sz="1000" b="1" dirty="0">
                          <a:latin typeface="Meiryo UI" panose="020B0604030504040204" pitchFamily="50" charset="-128"/>
                          <a:ea typeface="Meiryo UI" panose="020B0604030504040204" pitchFamily="50" charset="-128"/>
                        </a:rPr>
                        <a:t>48</a:t>
                      </a:r>
                      <a:endParaRPr kumimoji="1" lang="ja-JP" altLang="en-US" sz="900" b="1"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738AC8"/>
                    </a:solidFill>
                  </a:tcPr>
                </a:tc>
                <a:tc gridSpan="6">
                  <a:txBody>
                    <a:bodyPr/>
                    <a:lstStyle/>
                    <a:p>
                      <a:pPr algn="l"/>
                      <a:r>
                        <a:rPr kumimoji="1" lang="ja-JP" altLang="en-US" sz="1200" b="1" u="sng" dirty="0">
                          <a:latin typeface="Meiryo UI" panose="020B0604030504040204" pitchFamily="50" charset="-128"/>
                          <a:ea typeface="Meiryo UI" panose="020B0604030504040204" pitchFamily="50" charset="-128"/>
                        </a:rPr>
                        <a:t>大阪ショーケース機能強化及び</a:t>
                      </a:r>
                      <a:r>
                        <a:rPr kumimoji="1" lang="en-US" altLang="ja-JP" sz="1200" b="1" u="sng" dirty="0">
                          <a:latin typeface="Meiryo UI" panose="020B0604030504040204" pitchFamily="50" charset="-128"/>
                          <a:ea typeface="Meiryo UI" panose="020B0604030504040204" pitchFamily="50" charset="-128"/>
                        </a:rPr>
                        <a:t>SDGs</a:t>
                      </a:r>
                      <a:r>
                        <a:rPr kumimoji="1" lang="ja-JP" altLang="en-US" sz="1200" b="1" u="sng" dirty="0">
                          <a:latin typeface="Meiryo UI" panose="020B0604030504040204" pitchFamily="50" charset="-128"/>
                          <a:ea typeface="Meiryo UI" panose="020B0604030504040204" pitchFamily="50" charset="-128"/>
                        </a:rPr>
                        <a:t>の実現に向けた観光推進・地域活性化事業</a:t>
                      </a:r>
                      <a:r>
                        <a:rPr kumimoji="1" lang="ja-JP" altLang="en-US" sz="1200" b="1" u="none" dirty="0">
                          <a:latin typeface="Meiryo UI" panose="020B0604030504040204" pitchFamily="50" charset="-128"/>
                          <a:ea typeface="Meiryo UI" panose="020B0604030504040204" pitchFamily="50" charset="-128"/>
                        </a:rPr>
                        <a:t>　</a:t>
                      </a:r>
                      <a:r>
                        <a:rPr kumimoji="1" lang="en-US" altLang="ja-JP" sz="1200" b="1" u="none" dirty="0">
                          <a:latin typeface="Meiryo UI" panose="020B0604030504040204" pitchFamily="50" charset="-128"/>
                          <a:ea typeface="Meiryo UI" panose="020B0604030504040204" pitchFamily="50" charset="-128"/>
                        </a:rPr>
                        <a:t>【</a:t>
                      </a:r>
                      <a:r>
                        <a:rPr kumimoji="1" lang="ja-JP" altLang="en-US" sz="1200" b="1" u="none" dirty="0">
                          <a:latin typeface="Meiryo UI" panose="020B0604030504040204" pitchFamily="50" charset="-128"/>
                          <a:ea typeface="Meiryo UI" panose="020B0604030504040204" pitchFamily="50" charset="-128"/>
                        </a:rPr>
                        <a:t>デジタル田園都市国家構想交付金活用事業</a:t>
                      </a:r>
                      <a:r>
                        <a:rPr kumimoji="1" lang="en-US" altLang="ja-JP" sz="1200" b="1" u="none" dirty="0">
                          <a:latin typeface="Meiryo UI" panose="020B0604030504040204" pitchFamily="50" charset="-128"/>
                          <a:ea typeface="Meiryo UI" panose="020B0604030504040204" pitchFamily="50" charset="-128"/>
                        </a:rPr>
                        <a:t>】</a:t>
                      </a:r>
                      <a:endParaRPr kumimoji="1" lang="en-US" altLang="ja-JP" sz="1200" b="1" u="none" dirty="0">
                        <a:highlight>
                          <a:srgbClr val="FFFF00"/>
                        </a:highlight>
                        <a:latin typeface="Meiryo UI" panose="020B0604030504040204" pitchFamily="50" charset="-128"/>
                        <a:ea typeface="Meiryo UI" panose="020B0604030504040204" pitchFamily="50" charset="-128"/>
                      </a:endParaRPr>
                    </a:p>
                    <a:p>
                      <a:pPr algn="l"/>
                      <a:r>
                        <a:rPr kumimoji="1" lang="ja-JP" altLang="en-US" sz="1050" b="0" u="none" dirty="0">
                          <a:latin typeface="Meiryo UI" panose="020B0604030504040204" pitchFamily="50" charset="-128"/>
                          <a:ea typeface="Meiryo UI" panose="020B0604030504040204" pitchFamily="50" charset="-128"/>
                        </a:rPr>
                        <a:t>持続可能な観光を実現していくため、広域での送客・誘客・消費を可能とするネットワークの構築や、超大型イベントにおけるショーケース機能、持続可能な観光を目標とした</a:t>
                      </a:r>
                      <a:r>
                        <a:rPr kumimoji="1" lang="en-US" altLang="ja-JP" sz="1050" b="0" u="none" dirty="0">
                          <a:latin typeface="Meiryo UI" panose="020B0604030504040204" pitchFamily="50" charset="-128"/>
                          <a:ea typeface="Meiryo UI" panose="020B0604030504040204" pitchFamily="50" charset="-128"/>
                        </a:rPr>
                        <a:t>SDGs</a:t>
                      </a:r>
                      <a:r>
                        <a:rPr kumimoji="1" lang="ja-JP" altLang="en-US" sz="1050" b="0" u="none" dirty="0">
                          <a:latin typeface="Meiryo UI" panose="020B0604030504040204" pitchFamily="50" charset="-128"/>
                          <a:ea typeface="Meiryo UI" panose="020B0604030504040204" pitchFamily="50" charset="-128"/>
                        </a:rPr>
                        <a:t>への取組みを実施する。</a:t>
                      </a:r>
                      <a:endParaRPr kumimoji="1" lang="ja-JP" altLang="en-US" sz="900" b="0" u="none" dirty="0">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52000">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R6</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年度目標値</a:t>
                      </a:r>
                      <a:endPar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R7</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3</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1797969561"/>
                  </a:ext>
                </a:extLst>
              </a:tr>
              <a:tr h="39600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224623036"/>
                  </a:ext>
                </a:extLst>
              </a:tr>
              <a:tr h="396000">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本事業における消費額</a:t>
                      </a:r>
                    </a:p>
                  </a:txBody>
                  <a:tcPr marL="74295" marR="74295" marT="37148" marB="37148" anchor="ctr">
                    <a:lnL w="1905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637,000</a:t>
                      </a:r>
                      <a:r>
                        <a:rPr kumimoji="1" lang="ja-JP" altLang="en-US" sz="1050" dirty="0">
                          <a:solidFill>
                            <a:srgbClr val="FF0000"/>
                          </a:solidFill>
                          <a:latin typeface="Meiryo UI" panose="020B0604030504040204" pitchFamily="50" charset="-128"/>
                          <a:ea typeface="Meiryo UI" panose="020B0604030504040204" pitchFamily="50" charset="-128"/>
                        </a:rPr>
                        <a:t>万円</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5DAEB"/>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24,225</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428,300</a:t>
                      </a:r>
                      <a:r>
                        <a:rPr kumimoji="1" lang="ja-JP" altLang="en-US" sz="1050" dirty="0">
                          <a:solidFill>
                            <a:schemeClr val="tx1"/>
                          </a:solidFill>
                          <a:latin typeface="Meiryo UI" panose="020B0604030504040204" pitchFamily="50" charset="-128"/>
                          <a:ea typeface="Meiryo UI" panose="020B0604030504040204" pitchFamily="50" charset="-128"/>
                        </a:rPr>
                        <a:t>万円</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428,300</a:t>
                      </a:r>
                      <a:r>
                        <a:rPr kumimoji="1" lang="ja-JP" altLang="en-US" sz="1050" dirty="0">
                          <a:solidFill>
                            <a:schemeClr val="tx1"/>
                          </a:solidFill>
                          <a:latin typeface="Meiryo UI" panose="020B0604030504040204" pitchFamily="50" charset="-128"/>
                          <a:ea typeface="Meiryo UI" panose="020B0604030504040204" pitchFamily="50" charset="-128"/>
                        </a:rPr>
                        <a:t>万円）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5DAEB"/>
                    </a:solidFill>
                  </a:tcPr>
                </a:tc>
                <a:tc rowSpan="3">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24,225</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rgbClr val="D5DAEB"/>
                    </a:solidFill>
                  </a:tcPr>
                </a:tc>
                <a:extLst>
                  <a:ext uri="{0D108BD9-81ED-4DB2-BD59-A6C34878D82A}">
                    <a16:rowId xmlns:a16="http://schemas.microsoft.com/office/drawing/2014/main" val="979966792"/>
                  </a:ext>
                </a:extLst>
              </a:tr>
              <a:tr h="39600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本事業における新規ビジネス件数</a:t>
                      </a:r>
                    </a:p>
                  </a:txBody>
                  <a:tcPr marL="74295" marR="74295" marT="37148" marB="37148" anchor="ctr">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18</a:t>
                      </a:r>
                      <a:r>
                        <a:rPr kumimoji="1" lang="ja-JP" altLang="en-US" sz="1050" dirty="0">
                          <a:solidFill>
                            <a:srgbClr val="FF0000"/>
                          </a:solidFill>
                          <a:latin typeface="Meiryo UI" panose="020B0604030504040204" pitchFamily="50" charset="-128"/>
                          <a:ea typeface="Meiryo UI" panose="020B0604030504040204" pitchFamily="50" charset="-128"/>
                        </a:rPr>
                        <a:t>件</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454</a:t>
                      </a:r>
                      <a:r>
                        <a:rPr kumimoji="1" lang="ja-JP" altLang="en-US" sz="1050" dirty="0">
                          <a:solidFill>
                            <a:srgbClr val="FF0000"/>
                          </a:solidFill>
                          <a:latin typeface="Meiryo UI" panose="020B0604030504040204" pitchFamily="50" charset="-128"/>
                          <a:ea typeface="Meiryo UI" panose="020B0604030504040204" pitchFamily="50" charset="-128"/>
                        </a:rPr>
                        <a:t>社</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団体</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408</a:t>
                      </a:r>
                      <a:r>
                        <a:rPr kumimoji="1" lang="ja-JP" altLang="en-US" sz="1050" dirty="0">
                          <a:solidFill>
                            <a:schemeClr val="accent5"/>
                          </a:solidFill>
                          <a:latin typeface="Meiryo UI" panose="020B0604030504040204" pitchFamily="50" charset="-128"/>
                          <a:ea typeface="Meiryo UI" panose="020B0604030504040204" pitchFamily="50" charset="-128"/>
                        </a:rPr>
                        <a:t>社</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団体）</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15</a:t>
                      </a:r>
                      <a:r>
                        <a:rPr kumimoji="1" lang="ja-JP" altLang="en-US" sz="1050" dirty="0">
                          <a:solidFill>
                            <a:schemeClr val="tx1"/>
                          </a:solidFill>
                          <a:latin typeface="Meiryo UI" panose="020B0604030504040204" pitchFamily="50" charset="-128"/>
                          <a:ea typeface="Meiryo UI" panose="020B0604030504040204" pitchFamily="50" charset="-128"/>
                        </a:rPr>
                        <a:t>件</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15</a:t>
                      </a:r>
                      <a:r>
                        <a:rPr kumimoji="1" lang="ja-JP" altLang="en-US" sz="1050" dirty="0">
                          <a:solidFill>
                            <a:schemeClr val="tx1"/>
                          </a:solidFill>
                          <a:latin typeface="Meiryo UI" panose="020B0604030504040204" pitchFamily="50" charset="-128"/>
                          <a:ea typeface="Meiryo UI" panose="020B0604030504040204" pitchFamily="50" charset="-128"/>
                        </a:rPr>
                        <a:t>件）</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BEDF5"/>
                    </a:solidFill>
                  </a:tcPr>
                </a:tc>
                <a:tc vMerge="1">
                  <a:txBody>
                    <a:bodyPr/>
                    <a:lstStyle/>
                    <a:p>
                      <a:pPr algn="ct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1357962295"/>
                  </a:ext>
                </a:extLst>
              </a:tr>
              <a:tr h="39600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大阪関西万博に向けた</a:t>
                      </a:r>
                      <a:r>
                        <a:rPr kumimoji="1" lang="en-US" altLang="ja-JP" sz="1050" dirty="0">
                          <a:latin typeface="Meiryo UI" panose="020B0604030504040204" pitchFamily="50" charset="-128"/>
                          <a:ea typeface="Meiryo UI" panose="020B0604030504040204" pitchFamily="50" charset="-128"/>
                        </a:rPr>
                        <a:t>SDG</a:t>
                      </a:r>
                      <a:r>
                        <a:rPr kumimoji="1" lang="ja-JP" altLang="en-US" sz="1050" dirty="0">
                          <a:latin typeface="Meiryo UI" panose="020B0604030504040204" pitchFamily="50" charset="-128"/>
                          <a:ea typeface="Meiryo UI" panose="020B0604030504040204" pitchFamily="50" charset="-128"/>
                        </a:rPr>
                        <a:t>ｓ対策における食の交流事業件数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150</a:t>
                      </a:r>
                      <a:r>
                        <a:rPr kumimoji="1" lang="ja-JP" altLang="en-US" sz="1050" dirty="0">
                          <a:solidFill>
                            <a:srgbClr val="FF0000"/>
                          </a:solidFill>
                          <a:latin typeface="Meiryo UI" panose="020B0604030504040204" pitchFamily="50" charset="-128"/>
                          <a:ea typeface="Meiryo UI" panose="020B0604030504040204" pitchFamily="50" charset="-128"/>
                        </a:rPr>
                        <a:t>件</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vMerge="1">
                  <a:txBody>
                    <a:bodyPr/>
                    <a:lstStyle/>
                    <a:p>
                      <a:pPr algn="ctr"/>
                      <a:r>
                        <a:rPr kumimoji="1" lang="zh-TW" altLang="en-US" sz="1050" dirty="0">
                          <a:solidFill>
                            <a:srgbClr val="FF0000"/>
                          </a:solidFill>
                          <a:latin typeface="Meiryo UI" panose="020B0604030504040204" pitchFamily="50" charset="-128"/>
                          <a:ea typeface="Meiryo UI" panose="020B0604030504040204" pitchFamily="50" charset="-128"/>
                        </a:rPr>
                        <a:t>初期整備完了</a:t>
                      </a:r>
                      <a:endParaRPr kumimoji="1" lang="en-US" altLang="zh-TW"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※R4</a:t>
                      </a:r>
                      <a:r>
                        <a:rPr kumimoji="1" lang="ja-JP" altLang="en-US" sz="1050" dirty="0">
                          <a:solidFill>
                            <a:schemeClr val="accent5"/>
                          </a:solidFill>
                          <a:latin typeface="Meiryo UI" panose="020B0604030504040204" pitchFamily="50" charset="-128"/>
                          <a:ea typeface="Meiryo UI" panose="020B0604030504040204" pitchFamily="50" charset="-128"/>
                        </a:rPr>
                        <a:t>新規指標のため前年度実績なし）</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100</a:t>
                      </a:r>
                      <a:r>
                        <a:rPr kumimoji="1" lang="ja-JP" altLang="en-US" sz="1050" dirty="0">
                          <a:solidFill>
                            <a:schemeClr val="tx1"/>
                          </a:solidFill>
                          <a:latin typeface="Meiryo UI" panose="020B0604030504040204" pitchFamily="50" charset="-128"/>
                          <a:ea typeface="Meiryo UI" panose="020B0604030504040204" pitchFamily="50" charset="-128"/>
                        </a:rPr>
                        <a:t>件</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100</a:t>
                      </a:r>
                      <a:r>
                        <a:rPr kumimoji="1" lang="ja-JP" altLang="en-US" sz="1050" dirty="0">
                          <a:solidFill>
                            <a:schemeClr val="tx1"/>
                          </a:solidFill>
                          <a:latin typeface="Meiryo UI" panose="020B0604030504040204" pitchFamily="50" charset="-128"/>
                          <a:ea typeface="Meiryo UI" panose="020B0604030504040204" pitchFamily="50" charset="-128"/>
                        </a:rPr>
                        <a:t>件）</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vMerge="1">
                  <a:txBody>
                    <a:bodyPr/>
                    <a:lstStyle/>
                    <a:p>
                      <a:endParaRPr kumimoji="1" lang="ja-JP" altLang="en-US"/>
                    </a:p>
                  </a:txBody>
                  <a:tcPr/>
                </a:tc>
                <a:extLst>
                  <a:ext uri="{0D108BD9-81ED-4DB2-BD59-A6C34878D82A}">
                    <a16:rowId xmlns:a16="http://schemas.microsoft.com/office/drawing/2014/main" val="1658508820"/>
                  </a:ext>
                </a:extLst>
              </a:tr>
              <a:tr h="396000">
                <a:tc rowSpan="6">
                  <a:txBody>
                    <a:bodyPr/>
                    <a:lstStyle/>
                    <a:p>
                      <a:pPr algn="ctr"/>
                      <a:r>
                        <a:rPr kumimoji="1" lang="en-US" altLang="ja-JP" sz="900" b="1" dirty="0">
                          <a:solidFill>
                            <a:schemeClr val="bg1"/>
                          </a:solidFill>
                          <a:latin typeface="Meiryo UI" panose="020B0604030504040204" pitchFamily="50" charset="-128"/>
                          <a:ea typeface="Meiryo UI" panose="020B0604030504040204" pitchFamily="50" charset="-128"/>
                        </a:rPr>
                        <a:t>No</a:t>
                      </a:r>
                    </a:p>
                    <a:p>
                      <a:pPr algn="ctr"/>
                      <a:r>
                        <a:rPr kumimoji="1" lang="en-US" altLang="ja-JP" sz="1000" b="1" dirty="0">
                          <a:solidFill>
                            <a:schemeClr val="bg1"/>
                          </a:solidFill>
                          <a:latin typeface="Meiryo UI" panose="020B0604030504040204" pitchFamily="50" charset="-128"/>
                          <a:ea typeface="Meiryo UI" panose="020B0604030504040204" pitchFamily="50" charset="-128"/>
                        </a:rPr>
                        <a:t>49</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38AC8"/>
                    </a:solidFill>
                  </a:tcPr>
                </a:tc>
                <a:tc gridSpan="6">
                  <a:txBody>
                    <a:bodyPr/>
                    <a:lstStyle/>
                    <a:p>
                      <a:pPr algn="l"/>
                      <a:r>
                        <a:rPr kumimoji="1" lang="ja-JP" altLang="en-US" sz="1200" b="1" u="sng" dirty="0">
                          <a:solidFill>
                            <a:schemeClr val="bg1"/>
                          </a:solidFill>
                          <a:latin typeface="Meiryo UI" panose="020B0604030504040204" pitchFamily="50" charset="-128"/>
                          <a:ea typeface="Meiryo UI" panose="020B0604030504040204" pitchFamily="50" charset="-128"/>
                        </a:rPr>
                        <a:t>魅力づくり推進関係事業</a:t>
                      </a:r>
                      <a:r>
                        <a:rPr kumimoji="1" lang="ja-JP" altLang="en-US" sz="1200" b="1" u="none" dirty="0">
                          <a:solidFill>
                            <a:schemeClr val="bg1"/>
                          </a:solidFill>
                          <a:latin typeface="Meiryo UI" panose="020B0604030504040204" pitchFamily="50" charset="-128"/>
                          <a:ea typeface="Meiryo UI" panose="020B0604030504040204" pitchFamily="50" charset="-128"/>
                        </a:rPr>
                        <a:t>　</a:t>
                      </a:r>
                      <a:r>
                        <a:rPr kumimoji="1" lang="en-US" altLang="ja-JP" sz="1200" b="1" u="none" dirty="0">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p>
                    <a:p>
                      <a:pPr algn="l"/>
                      <a:r>
                        <a:rPr kumimoji="1" lang="ja-JP" altLang="en-US" sz="1050" b="0" u="none" dirty="0">
                          <a:solidFill>
                            <a:schemeClr val="bg1"/>
                          </a:solidFill>
                          <a:latin typeface="Meiryo UI" panose="020B0604030504040204" pitchFamily="50" charset="-128"/>
                          <a:ea typeface="Meiryo UI" panose="020B0604030504040204" pitchFamily="50" charset="-128"/>
                        </a:rPr>
                        <a:t>地域資源を発掘・再発見し国内外に発信する大阪ミュージアム事業や御堂筋イルミネーション事業、中之島周辺でのみどり豊かなまちづくりを通して、大阪の都市魅力を創出し、大阪への誘客につなげる。</a:t>
                      </a:r>
                      <a:endParaRPr kumimoji="1" lang="ja-JP" altLang="en-US" sz="900" b="0" u="none"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3381555068"/>
                  </a:ext>
                </a:extLst>
              </a:tr>
              <a:tr h="396000">
                <a:tc vMerge="1">
                  <a:txBody>
                    <a:bodyPr/>
                    <a:lstStyle/>
                    <a:p>
                      <a:endParaRPr kumimoji="1" lang="ja-JP" altLang="en-US" sz="1100" dirty="0"/>
                    </a:p>
                  </a:txBody>
                  <a:tcP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7B5DD"/>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R6</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年度目標値</a:t>
                      </a:r>
                      <a:endPar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R7</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3</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月末時点）</a:t>
                      </a: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3308943547"/>
                  </a:ext>
                </a:extLst>
              </a:tr>
              <a:tr h="396000">
                <a:tc vMerge="1">
                  <a:txBody>
                    <a:bodyPr/>
                    <a:lstStyle/>
                    <a:p>
                      <a:endParaRPr kumimoji="1" lang="ja-JP" altLang="en-US"/>
                    </a:p>
                  </a:txBody>
                  <a:tcP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7B5D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2447798250"/>
                  </a:ext>
                </a:extLst>
              </a:tr>
              <a:tr h="396000">
                <a:tc vMerge="1">
                  <a:txBody>
                    <a:bodyPr/>
                    <a:lstStyle/>
                    <a:p>
                      <a:endParaRPr kumimoji="1" lang="ja-JP" altLang="en-US"/>
                    </a:p>
                  </a:txBody>
                  <a:tcP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dirty="0">
                          <a:latin typeface="Meiryo UI" panose="020B0604030504040204" pitchFamily="50" charset="-128"/>
                          <a:ea typeface="Meiryo UI" panose="020B0604030504040204" pitchFamily="50" charset="-128"/>
                        </a:rPr>
                        <a:t>自分の住んでいる地域に愛着を感じている府民割合</a:t>
                      </a:r>
                    </a:p>
                  </a:txBody>
                  <a:tcPr marL="74295" marR="74295" marT="37148" marB="37148" anchor="ctr">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前年度以上</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255,087</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65.3%</a:t>
                      </a:r>
                    </a:p>
                    <a:p>
                      <a:pPr algn="ctr"/>
                      <a:r>
                        <a:rPr kumimoji="1" lang="ja-JP" altLang="en-US" sz="1050" dirty="0">
                          <a:solidFill>
                            <a:schemeClr val="tx1"/>
                          </a:solidFill>
                          <a:latin typeface="Meiryo UI" panose="020B0604030504040204" pitchFamily="50" charset="-128"/>
                          <a:ea typeface="Meiryo UI" panose="020B0604030504040204" pitchFamily="50" charset="-128"/>
                        </a:rPr>
                        <a:t>（前年度</a:t>
                      </a:r>
                      <a:r>
                        <a:rPr kumimoji="1" lang="en-US" altLang="ja-JP" sz="1050" dirty="0">
                          <a:solidFill>
                            <a:schemeClr val="tx1"/>
                          </a:solidFill>
                          <a:latin typeface="Meiryo UI" panose="020B0604030504040204" pitchFamily="50" charset="-128"/>
                          <a:ea typeface="Meiryo UI" panose="020B0604030504040204" pitchFamily="50" charset="-128"/>
                        </a:rPr>
                        <a:t>【61.7</a:t>
                      </a: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以上）</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3">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211,506</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3734933401"/>
                  </a:ext>
                </a:extLst>
              </a:tr>
              <a:tr h="396000">
                <a:tc vMerge="1">
                  <a:txBody>
                    <a:bodyPr/>
                    <a:lstStyle/>
                    <a:p>
                      <a:endParaRPr kumimoji="1" lang="ja-JP" altLang="en-US"/>
                    </a:p>
                  </a:txBody>
                  <a:tcP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dirty="0">
                          <a:latin typeface="Meiryo UI" panose="020B0604030504040204" pitchFamily="50" charset="-128"/>
                          <a:ea typeface="Meiryo UI" panose="020B0604030504040204" pitchFamily="50" charset="-128"/>
                        </a:rPr>
                        <a:t>御堂筋イルミネーション来場者数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前年度以上</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454</a:t>
                      </a:r>
                      <a:r>
                        <a:rPr kumimoji="1" lang="ja-JP" altLang="en-US" sz="1050" dirty="0">
                          <a:solidFill>
                            <a:srgbClr val="FF0000"/>
                          </a:solidFill>
                          <a:latin typeface="Meiryo UI" panose="020B0604030504040204" pitchFamily="50" charset="-128"/>
                          <a:ea typeface="Meiryo UI" panose="020B0604030504040204" pitchFamily="50" charset="-128"/>
                        </a:rPr>
                        <a:t>社</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団体</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408</a:t>
                      </a:r>
                      <a:r>
                        <a:rPr kumimoji="1" lang="ja-JP" altLang="en-US" sz="1050" dirty="0">
                          <a:solidFill>
                            <a:schemeClr val="accent5"/>
                          </a:solidFill>
                          <a:latin typeface="Meiryo UI" panose="020B0604030504040204" pitchFamily="50" charset="-128"/>
                          <a:ea typeface="Meiryo UI" panose="020B0604030504040204" pitchFamily="50" charset="-128"/>
                        </a:rPr>
                        <a:t>社</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団体）</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584</a:t>
                      </a:r>
                      <a:r>
                        <a:rPr kumimoji="1" lang="ja-JP" altLang="en-US" sz="1050" dirty="0">
                          <a:solidFill>
                            <a:schemeClr val="tx1"/>
                          </a:solidFill>
                          <a:latin typeface="Meiryo UI" panose="020B0604030504040204" pitchFamily="50" charset="-128"/>
                          <a:ea typeface="Meiryo UI" panose="020B0604030504040204" pitchFamily="50" charset="-128"/>
                        </a:rPr>
                        <a:t>万人</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（前年度</a:t>
                      </a:r>
                      <a:r>
                        <a:rPr kumimoji="1" lang="en-US" altLang="ja-JP" sz="1050" dirty="0">
                          <a:solidFill>
                            <a:schemeClr val="tx1"/>
                          </a:solidFill>
                          <a:latin typeface="Meiryo UI" panose="020B0604030504040204" pitchFamily="50" charset="-128"/>
                          <a:ea typeface="Meiryo UI" panose="020B0604030504040204" pitchFamily="50" charset="-128"/>
                        </a:rPr>
                        <a:t>【603</a:t>
                      </a:r>
                      <a:r>
                        <a:rPr kumimoji="1" lang="ja-JP" altLang="en-US" sz="1050" dirty="0">
                          <a:solidFill>
                            <a:schemeClr val="tx1"/>
                          </a:solidFill>
                          <a:latin typeface="Meiryo UI" panose="020B0604030504040204" pitchFamily="50" charset="-128"/>
                          <a:ea typeface="Meiryo UI" panose="020B0604030504040204" pitchFamily="50" charset="-128"/>
                        </a:rPr>
                        <a:t>万人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以上）</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1970362504"/>
                  </a:ext>
                </a:extLst>
              </a:tr>
              <a:tr h="396000">
                <a:tc vMerge="1">
                  <a:txBody>
                    <a:bodyPr/>
                    <a:lstStyle/>
                    <a:p>
                      <a:endParaRPr kumimoji="1" lang="ja-JP" altLang="en-US"/>
                    </a:p>
                  </a:txBody>
                  <a:tcP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dirty="0">
                          <a:latin typeface="Meiryo UI" panose="020B0604030504040204" pitchFamily="50" charset="-128"/>
                          <a:ea typeface="Meiryo UI" panose="020B0604030504040204" pitchFamily="50" charset="-128"/>
                        </a:rPr>
                        <a:t>中之島にぎわいの森づくりシンボルツリーを巡るナイトクルーズ乗船客数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1,000</a:t>
                      </a:r>
                      <a:r>
                        <a:rPr kumimoji="1" lang="ja-JP" altLang="en-US" sz="1050" dirty="0">
                          <a:solidFill>
                            <a:srgbClr val="FF0000"/>
                          </a:solidFill>
                          <a:latin typeface="Meiryo UI" panose="020B0604030504040204" pitchFamily="50" charset="-128"/>
                          <a:ea typeface="Meiryo UI" panose="020B0604030504040204" pitchFamily="50" charset="-128"/>
                        </a:rPr>
                        <a:t>人</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vMerge="1">
                  <a:txBody>
                    <a:bodyPr/>
                    <a:lstStyle/>
                    <a:p>
                      <a:pPr algn="ctr"/>
                      <a:r>
                        <a:rPr kumimoji="1" lang="zh-TW" altLang="en-US" sz="1050" dirty="0">
                          <a:solidFill>
                            <a:srgbClr val="FF0000"/>
                          </a:solidFill>
                          <a:latin typeface="Meiryo UI" panose="020B0604030504040204" pitchFamily="50" charset="-128"/>
                          <a:ea typeface="Meiryo UI" panose="020B0604030504040204" pitchFamily="50" charset="-128"/>
                        </a:rPr>
                        <a:t>初期整備完了</a:t>
                      </a:r>
                      <a:endParaRPr kumimoji="1" lang="en-US" altLang="zh-TW"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※R4</a:t>
                      </a:r>
                      <a:r>
                        <a:rPr kumimoji="1" lang="ja-JP" altLang="en-US" sz="1050" dirty="0">
                          <a:solidFill>
                            <a:schemeClr val="accent5"/>
                          </a:solidFill>
                          <a:latin typeface="Meiryo UI" panose="020B0604030504040204" pitchFamily="50" charset="-128"/>
                          <a:ea typeface="Meiryo UI" panose="020B0604030504040204" pitchFamily="50" charset="-128"/>
                        </a:rPr>
                        <a:t>新規指標のため前年度実績なし）</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755</a:t>
                      </a:r>
                      <a:r>
                        <a:rPr kumimoji="1" lang="ja-JP" altLang="en-US" sz="1050" dirty="0">
                          <a:solidFill>
                            <a:schemeClr val="tx1"/>
                          </a:solidFill>
                          <a:latin typeface="Meiryo UI" panose="020B0604030504040204" pitchFamily="50" charset="-128"/>
                          <a:ea typeface="Meiryo UI" panose="020B0604030504040204" pitchFamily="50" charset="-128"/>
                        </a:rPr>
                        <a:t>人</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1,000</a:t>
                      </a:r>
                      <a:r>
                        <a:rPr kumimoji="1" lang="ja-JP" altLang="en-US" sz="1050" dirty="0">
                          <a:solidFill>
                            <a:schemeClr val="tx1"/>
                          </a:solidFill>
                          <a:latin typeface="Meiryo UI" panose="020B0604030504040204" pitchFamily="50" charset="-128"/>
                          <a:ea typeface="Meiryo UI" panose="020B0604030504040204" pitchFamily="50" charset="-128"/>
                        </a:rPr>
                        <a:t>人）</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v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2498642473"/>
                  </a:ext>
                </a:extLst>
              </a:tr>
            </a:tbl>
          </a:graphicData>
        </a:graphic>
      </p:graphicFrame>
      <p:sp>
        <p:nvSpPr>
          <p:cNvPr id="8" name="スライド番号プレースホルダー 1">
            <a:extLst>
              <a:ext uri="{FF2B5EF4-FFF2-40B4-BE49-F238E27FC236}">
                <a16:creationId xmlns:a16="http://schemas.microsoft.com/office/drawing/2014/main" id="{073B00F5-45D3-4864-AFEC-4FE4F5D0C427}"/>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27</a:t>
            </a:fld>
            <a:endParaRPr kumimoji="1" lang="ja-JP" altLang="en-US" dirty="0"/>
          </a:p>
        </p:txBody>
      </p:sp>
    </p:spTree>
    <p:extLst>
      <p:ext uri="{BB962C8B-B14F-4D97-AF65-F5344CB8AC3E}">
        <p14:creationId xmlns:p14="http://schemas.microsoft.com/office/powerpoint/2010/main" val="7291354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F9488D41-582C-2592-50DD-C15947569C2A}"/>
              </a:ext>
            </a:extLst>
          </p:cNvPr>
          <p:cNvSpPr/>
          <p:nvPr/>
        </p:nvSpPr>
        <p:spPr>
          <a:xfrm>
            <a:off x="0" y="-18341"/>
            <a:ext cx="9906000" cy="486216"/>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基本目標⑥定住魅力・都市魅力を強化する</a:t>
            </a:r>
          </a:p>
        </p:txBody>
      </p:sp>
      <p:sp>
        <p:nvSpPr>
          <p:cNvPr id="8" name="テキスト ボックス 7">
            <a:extLst>
              <a:ext uri="{FF2B5EF4-FFF2-40B4-BE49-F238E27FC236}">
                <a16:creationId xmlns:a16="http://schemas.microsoft.com/office/drawing/2014/main" id="{48F7A209-43A3-6DB0-5091-2139B2CA4D2F}"/>
              </a:ext>
            </a:extLst>
          </p:cNvPr>
          <p:cNvSpPr txBox="1"/>
          <p:nvPr/>
        </p:nvSpPr>
        <p:spPr>
          <a:xfrm>
            <a:off x="0" y="455813"/>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基本的方向（２）都市魅力の創出・発信</a:t>
            </a:r>
            <a:endParaRPr lang="en-US" altLang="ja-JP" sz="1400" b="1" dirty="0">
              <a:latin typeface="Meiryo UI" panose="020B0604030504040204" pitchFamily="50" charset="-128"/>
              <a:ea typeface="Meiryo UI" panose="020B0604030504040204" pitchFamily="50" charset="-128"/>
            </a:endParaRPr>
          </a:p>
        </p:txBody>
      </p:sp>
      <p:sp>
        <p:nvSpPr>
          <p:cNvPr id="12" name="スライド番号プレースホルダー 1">
            <a:extLst>
              <a:ext uri="{FF2B5EF4-FFF2-40B4-BE49-F238E27FC236}">
                <a16:creationId xmlns:a16="http://schemas.microsoft.com/office/drawing/2014/main" id="{74E30A93-1298-4520-9444-27A0D376DEB5}"/>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28</a:t>
            </a:fld>
            <a:endParaRPr kumimoji="1" lang="ja-JP" altLang="en-US" dirty="0"/>
          </a:p>
        </p:txBody>
      </p:sp>
      <p:graphicFrame>
        <p:nvGraphicFramePr>
          <p:cNvPr id="10" name="表 9">
            <a:extLst>
              <a:ext uri="{FF2B5EF4-FFF2-40B4-BE49-F238E27FC236}">
                <a16:creationId xmlns:a16="http://schemas.microsoft.com/office/drawing/2014/main" id="{DEFB8C5A-3963-4F75-B471-B01853BF5C13}"/>
              </a:ext>
            </a:extLst>
          </p:cNvPr>
          <p:cNvGraphicFramePr>
            <a:graphicFrameLocks noGrp="1"/>
          </p:cNvGraphicFramePr>
          <p:nvPr>
            <p:extLst>
              <p:ext uri="{D42A27DB-BD31-4B8C-83A1-F6EECF244321}">
                <p14:modId xmlns:p14="http://schemas.microsoft.com/office/powerpoint/2010/main" val="3421823890"/>
              </p:ext>
            </p:extLst>
          </p:nvPr>
        </p:nvGraphicFramePr>
        <p:xfrm>
          <a:off x="94211" y="802711"/>
          <a:ext cx="9717576" cy="5006635"/>
        </p:xfrm>
        <a:graphic>
          <a:graphicData uri="http://schemas.openxmlformats.org/drawingml/2006/table">
            <a:tbl>
              <a:tblPr firstRow="1" bandRow="1">
                <a:tableStyleId>{F5AB1C69-6EDB-4FF4-983F-18BD219EF322}</a:tableStyleId>
              </a:tblPr>
              <a:tblGrid>
                <a:gridCol w="345542">
                  <a:extLst>
                    <a:ext uri="{9D8B030D-6E8A-4147-A177-3AD203B41FA5}">
                      <a16:colId xmlns:a16="http://schemas.microsoft.com/office/drawing/2014/main" val="830047628"/>
                    </a:ext>
                  </a:extLst>
                </a:gridCol>
                <a:gridCol w="318660">
                  <a:extLst>
                    <a:ext uri="{9D8B030D-6E8A-4147-A177-3AD203B41FA5}">
                      <a16:colId xmlns:a16="http://schemas.microsoft.com/office/drawing/2014/main" val="1297933951"/>
                    </a:ext>
                  </a:extLst>
                </a:gridCol>
                <a:gridCol w="2679798">
                  <a:extLst>
                    <a:ext uri="{9D8B030D-6E8A-4147-A177-3AD203B41FA5}">
                      <a16:colId xmlns:a16="http://schemas.microsoft.com/office/drawing/2014/main" val="1232791315"/>
                    </a:ext>
                  </a:extLst>
                </a:gridCol>
                <a:gridCol w="1593394">
                  <a:extLst>
                    <a:ext uri="{9D8B030D-6E8A-4147-A177-3AD203B41FA5}">
                      <a16:colId xmlns:a16="http://schemas.microsoft.com/office/drawing/2014/main" val="885638921"/>
                    </a:ext>
                  </a:extLst>
                </a:gridCol>
                <a:gridCol w="1593394">
                  <a:extLst>
                    <a:ext uri="{9D8B030D-6E8A-4147-A177-3AD203B41FA5}">
                      <a16:colId xmlns:a16="http://schemas.microsoft.com/office/drawing/2014/main" val="2868609020"/>
                    </a:ext>
                  </a:extLst>
                </a:gridCol>
                <a:gridCol w="1593394">
                  <a:extLst>
                    <a:ext uri="{9D8B030D-6E8A-4147-A177-3AD203B41FA5}">
                      <a16:colId xmlns:a16="http://schemas.microsoft.com/office/drawing/2014/main" val="1393318109"/>
                    </a:ext>
                  </a:extLst>
                </a:gridCol>
                <a:gridCol w="1593394">
                  <a:extLst>
                    <a:ext uri="{9D8B030D-6E8A-4147-A177-3AD203B41FA5}">
                      <a16:colId xmlns:a16="http://schemas.microsoft.com/office/drawing/2014/main" val="2346348725"/>
                    </a:ext>
                  </a:extLst>
                </a:gridCol>
              </a:tblGrid>
              <a:tr h="469031">
                <a:tc rowSpan="7">
                  <a:txBody>
                    <a:bodyPr/>
                    <a:lstStyle/>
                    <a:p>
                      <a:pPr algn="ctr"/>
                      <a:r>
                        <a:rPr kumimoji="1" lang="en-US" altLang="ja-JP" sz="900" b="1" dirty="0">
                          <a:latin typeface="Meiryo UI" panose="020B0604030504040204" pitchFamily="50" charset="-128"/>
                          <a:ea typeface="Meiryo UI" panose="020B0604030504040204" pitchFamily="50" charset="-128"/>
                        </a:rPr>
                        <a:t>No5</a:t>
                      </a:r>
                      <a:r>
                        <a:rPr kumimoji="1" lang="en-US" altLang="ja-JP" sz="1000" b="1" dirty="0">
                          <a:latin typeface="Meiryo UI" panose="020B0604030504040204" pitchFamily="50" charset="-128"/>
                          <a:ea typeface="Meiryo UI" panose="020B0604030504040204" pitchFamily="50" charset="-128"/>
                        </a:rPr>
                        <a:t>0</a:t>
                      </a:r>
                      <a:endParaRPr kumimoji="1" lang="ja-JP" altLang="en-US" sz="900" b="1"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738AC8"/>
                    </a:solidFill>
                  </a:tcPr>
                </a:tc>
                <a:tc gridSpan="6">
                  <a:txBody>
                    <a:bodyPr/>
                    <a:lstStyle/>
                    <a:p>
                      <a:pPr algn="l"/>
                      <a:r>
                        <a:rPr kumimoji="1" lang="en-US" altLang="ja-JP" sz="1200" b="1" u="sng" dirty="0">
                          <a:solidFill>
                            <a:srgbClr val="FF0000"/>
                          </a:solidFill>
                          <a:latin typeface="Meiryo UI" panose="020B0604030504040204" pitchFamily="50" charset="-128"/>
                          <a:ea typeface="Meiryo UI" panose="020B0604030504040204" pitchFamily="50" charset="-128"/>
                        </a:rPr>
                        <a:t>【</a:t>
                      </a:r>
                      <a:r>
                        <a:rPr kumimoji="1" lang="ja-JP" altLang="en-US" sz="1200" b="1" u="sng" dirty="0">
                          <a:solidFill>
                            <a:srgbClr val="FF0000"/>
                          </a:solidFill>
                          <a:latin typeface="Meiryo UI" panose="020B0604030504040204" pitchFamily="50" charset="-128"/>
                          <a:ea typeface="Meiryo UI" panose="020B0604030504040204" pitchFamily="50" charset="-128"/>
                        </a:rPr>
                        <a:t>新規</a:t>
                      </a:r>
                      <a:r>
                        <a:rPr kumimoji="1" lang="en-US" altLang="ja-JP" sz="1200" b="1" u="sng" dirty="0">
                          <a:solidFill>
                            <a:srgbClr val="FF0000"/>
                          </a:solidFill>
                          <a:latin typeface="Meiryo UI" panose="020B0604030504040204" pitchFamily="50" charset="-128"/>
                          <a:ea typeface="Meiryo UI" panose="020B0604030504040204" pitchFamily="50" charset="-128"/>
                        </a:rPr>
                        <a:t>】</a:t>
                      </a:r>
                      <a:r>
                        <a:rPr kumimoji="1" lang="ja-JP" altLang="en-US" sz="1200" b="1" u="sng" dirty="0">
                          <a:latin typeface="Meiryo UI" panose="020B0604030504040204" pitchFamily="50" charset="-128"/>
                          <a:ea typeface="Meiryo UI" panose="020B0604030504040204" pitchFamily="50" charset="-128"/>
                        </a:rPr>
                        <a:t>大阪魅力発信事業</a:t>
                      </a:r>
                      <a:r>
                        <a:rPr kumimoji="1" lang="ja-JP" altLang="en-US" sz="1200" b="1" u="none" dirty="0">
                          <a:latin typeface="Meiryo UI" panose="020B0604030504040204" pitchFamily="50" charset="-128"/>
                          <a:ea typeface="Meiryo UI" panose="020B0604030504040204" pitchFamily="50" charset="-128"/>
                        </a:rPr>
                        <a:t>　</a:t>
                      </a:r>
                      <a:r>
                        <a:rPr kumimoji="1" lang="en-US" altLang="ja-JP" sz="1200" b="1" u="none" dirty="0">
                          <a:latin typeface="Meiryo UI" panose="020B0604030504040204" pitchFamily="50" charset="-128"/>
                          <a:ea typeface="Meiryo UI" panose="020B0604030504040204" pitchFamily="50" charset="-128"/>
                        </a:rPr>
                        <a:t>【</a:t>
                      </a:r>
                      <a:r>
                        <a:rPr kumimoji="1" lang="ja-JP" altLang="en-US" sz="1200" b="1" u="none" dirty="0">
                          <a:latin typeface="Meiryo UI" panose="020B0604030504040204" pitchFamily="50" charset="-128"/>
                          <a:ea typeface="Meiryo UI" panose="020B0604030504040204" pitchFamily="50" charset="-128"/>
                        </a:rPr>
                        <a:t>デジタル</a:t>
                      </a:r>
                      <a:r>
                        <a:rPr kumimoji="1" lang="ja-JP" altLang="en-US" sz="1200" b="1" u="none" dirty="0">
                          <a:solidFill>
                            <a:schemeClr val="bg1"/>
                          </a:solidFill>
                          <a:latin typeface="Meiryo UI" panose="020B0604030504040204" pitchFamily="50" charset="-128"/>
                          <a:ea typeface="Meiryo UI" panose="020B0604030504040204" pitchFamily="50" charset="-128"/>
                        </a:rPr>
                        <a:t>田園都市国家構想交付金活用事業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endParaRPr kumimoji="1" lang="ja-JP" altLang="en-US" sz="1100" b="1" u="none"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solidFill>
                            <a:schemeClr val="bg1"/>
                          </a:solidFill>
                          <a:latin typeface="Meiryo UI" panose="020B0604030504040204" pitchFamily="50" charset="-128"/>
                          <a:ea typeface="Meiryo UI" panose="020B0604030504040204" pitchFamily="50" charset="-128"/>
                        </a:rPr>
                        <a:t>万博を契機として大阪府内各地への来訪者を増やすため、府内市町村が連携して、オール大阪で府内地域産業等の魅力を効果的に発信することを目的としたイベントの企画調整を行うとともに、多言語に対応したプロモーションツールを用いて情報発信を</a:t>
                      </a:r>
                      <a:r>
                        <a:rPr kumimoji="1" lang="ja-JP" altLang="en-US" sz="1050" b="0" u="none" dirty="0">
                          <a:latin typeface="Meiryo UI" panose="020B0604030504040204" pitchFamily="50" charset="-128"/>
                          <a:ea typeface="Meiryo UI" panose="020B0604030504040204" pitchFamily="50" charset="-128"/>
                        </a:rPr>
                        <a:t>行う。</a:t>
                      </a:r>
                      <a:endParaRPr kumimoji="1" lang="ja-JP" altLang="en-US" sz="900" b="0" u="none" dirty="0">
                        <a:latin typeface="Meiryo UI" panose="020B0604030504040204" pitchFamily="50" charset="-128"/>
                        <a:ea typeface="Meiryo UI" panose="020B0604030504040204" pitchFamily="50" charset="-128"/>
                      </a:endParaRPr>
                    </a:p>
                  </a:txBody>
                  <a:tcPr marL="74295" marR="74295" marT="37148" marB="37148" anchor="ct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52000">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6">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7B5DD"/>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R6</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年度目標値</a:t>
                      </a:r>
                      <a:endPar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R7</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3</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月末時点）</a:t>
                      </a:r>
                    </a:p>
                  </a:txBody>
                  <a:tcPr marL="74295" marR="74295" marT="37148" marB="37148" anchor="ct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ja-JP" altLang="en-US" sz="1050" dirty="0"/>
                    </a:p>
                  </a:txBody>
                  <a:tcPr marL="74295" marR="74295" marT="37148" marB="37148" anchor="ct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1797969561"/>
                  </a:ext>
                </a:extLst>
              </a:tr>
              <a:tr h="432203">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7B5D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224623036"/>
                  </a:ext>
                </a:extLst>
              </a:tr>
              <a:tr h="396000">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地域における観光消費額（外国人旅行者）</a:t>
                      </a:r>
                    </a:p>
                  </a:txBody>
                  <a:tcPr marL="74295" marR="74295" marT="37148" marB="37148" anchor="ctr">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14,000</a:t>
                      </a:r>
                      <a:r>
                        <a:rPr kumimoji="1" lang="ja-JP" altLang="en-US" sz="1050" dirty="0">
                          <a:solidFill>
                            <a:srgbClr val="FF0000"/>
                          </a:solidFill>
                          <a:latin typeface="Meiryo UI" panose="020B0604030504040204" pitchFamily="50" charset="-128"/>
                          <a:ea typeface="Meiryo UI" panose="020B0604030504040204" pitchFamily="50" charset="-128"/>
                        </a:rPr>
                        <a:t>億円</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149,166</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11,500</a:t>
                      </a:r>
                      <a:r>
                        <a:rPr kumimoji="1" lang="ja-JP" altLang="en-US" sz="1050" dirty="0">
                          <a:solidFill>
                            <a:schemeClr val="tx1"/>
                          </a:solidFill>
                          <a:latin typeface="Meiryo UI" panose="020B0604030504040204" pitchFamily="50" charset="-128"/>
                          <a:ea typeface="Meiryo UI" panose="020B0604030504040204" pitchFamily="50" charset="-128"/>
                        </a:rPr>
                        <a:t>億円</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R6</a:t>
                      </a:r>
                      <a:r>
                        <a:rPr kumimoji="1" lang="ja-JP" altLang="en-US" sz="1050" dirty="0">
                          <a:solidFill>
                            <a:schemeClr val="tx1"/>
                          </a:solidFill>
                          <a:latin typeface="Meiryo UI" panose="020B0604030504040204" pitchFamily="50" charset="-128"/>
                          <a:ea typeface="Meiryo UI" panose="020B0604030504040204" pitchFamily="50" charset="-128"/>
                        </a:rPr>
                        <a:t>新規事業）</a:t>
                      </a:r>
                    </a:p>
                  </a:txBody>
                  <a:tcPr marL="74295" marR="74295" marT="37148" marB="37148" anchor="ctr">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rowSpan="4">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ー</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R6</a:t>
                      </a:r>
                      <a:r>
                        <a:rPr kumimoji="1" lang="ja-JP" altLang="en-US" sz="1050" dirty="0">
                          <a:solidFill>
                            <a:schemeClr val="tx1"/>
                          </a:solidFill>
                          <a:latin typeface="Meiryo UI" panose="020B0604030504040204" pitchFamily="50" charset="-128"/>
                          <a:ea typeface="Meiryo UI" panose="020B0604030504040204" pitchFamily="50" charset="-128"/>
                        </a:rPr>
                        <a:t>新規事業）</a:t>
                      </a:r>
                    </a:p>
                  </a:txBody>
                  <a:tcPr marL="74295" marR="74295" marT="37148" marB="37148" anchor="ctr">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979966792"/>
                  </a:ext>
                </a:extLst>
              </a:tr>
              <a:tr h="396000">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地元産業の</a:t>
                      </a:r>
                      <a:r>
                        <a:rPr kumimoji="1" lang="en-US" altLang="ja-JP" sz="1050" dirty="0">
                          <a:latin typeface="Meiryo UI" panose="020B0604030504040204" pitchFamily="50" charset="-128"/>
                          <a:ea typeface="Meiryo UI" panose="020B0604030504040204" pitchFamily="50" charset="-128"/>
                        </a:rPr>
                        <a:t>PR</a:t>
                      </a:r>
                      <a:r>
                        <a:rPr kumimoji="1" lang="ja-JP" altLang="en-US" sz="1050" dirty="0">
                          <a:latin typeface="Meiryo UI" panose="020B0604030504040204" pitchFamily="50" charset="-128"/>
                          <a:ea typeface="Meiryo UI" panose="020B0604030504040204" pitchFamily="50" charset="-128"/>
                        </a:rPr>
                        <a:t>数</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10</a:t>
                      </a:r>
                      <a:r>
                        <a:rPr kumimoji="1" lang="ja-JP" altLang="en-US" sz="1050" dirty="0">
                          <a:solidFill>
                            <a:srgbClr val="FF0000"/>
                          </a:solidFill>
                          <a:latin typeface="Meiryo UI" panose="020B0604030504040204" pitchFamily="50" charset="-128"/>
                          <a:ea typeface="Meiryo UI" panose="020B0604030504040204" pitchFamily="50" charset="-128"/>
                        </a:rPr>
                        <a:t>回</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454</a:t>
                      </a:r>
                      <a:r>
                        <a:rPr kumimoji="1" lang="ja-JP" altLang="en-US" sz="1050" dirty="0">
                          <a:solidFill>
                            <a:srgbClr val="FF0000"/>
                          </a:solidFill>
                          <a:latin typeface="Meiryo UI" panose="020B0604030504040204" pitchFamily="50" charset="-128"/>
                          <a:ea typeface="Meiryo UI" panose="020B0604030504040204" pitchFamily="50" charset="-128"/>
                        </a:rPr>
                        <a:t>社</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団体</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408</a:t>
                      </a:r>
                      <a:r>
                        <a:rPr kumimoji="1" lang="ja-JP" altLang="en-US" sz="1050" dirty="0">
                          <a:solidFill>
                            <a:schemeClr val="accent5"/>
                          </a:solidFill>
                          <a:latin typeface="Meiryo UI" panose="020B0604030504040204" pitchFamily="50" charset="-128"/>
                          <a:ea typeface="Meiryo UI" panose="020B0604030504040204" pitchFamily="50" charset="-128"/>
                        </a:rPr>
                        <a:t>社</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団体）</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ー</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R6</a:t>
                      </a:r>
                      <a:r>
                        <a:rPr kumimoji="1" lang="ja-JP" altLang="en-US" sz="1050" dirty="0">
                          <a:solidFill>
                            <a:schemeClr val="tx1"/>
                          </a:solidFill>
                          <a:latin typeface="Meiryo UI" panose="020B0604030504040204" pitchFamily="50" charset="-128"/>
                          <a:ea typeface="Meiryo UI" panose="020B0604030504040204" pitchFamily="50" charset="-128"/>
                        </a:rPr>
                        <a:t>新規事業）</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1357962295"/>
                  </a:ext>
                </a:extLst>
              </a:tr>
              <a:tr h="396000">
                <a:tc vMerge="1">
                  <a:txBody>
                    <a:bodyPr/>
                    <a:lstStyle/>
                    <a:p>
                      <a:endParaRPr kumimoji="1" lang="ja-JP" altLang="en-US"/>
                    </a:p>
                  </a:txBody>
                  <a:tcPr/>
                </a:tc>
                <a:tc vMerge="1">
                  <a:txBody>
                    <a:bodyPr/>
                    <a:lstStyle/>
                    <a:p>
                      <a:endParaRPr kumimoji="1" lang="ja-JP" altLang="en-US"/>
                    </a:p>
                  </a:txBody>
                  <a:tcPr/>
                </a:tc>
                <a:tc>
                  <a:txBody>
                    <a:bodyPr/>
                    <a:lstStyle/>
                    <a:p>
                      <a:r>
                        <a:rPr kumimoji="1" lang="zh-CN" altLang="en-US" sz="1050" dirty="0">
                          <a:latin typeface="Meiryo UI" panose="020B0604030504040204" pitchFamily="50" charset="-128"/>
                          <a:ea typeface="Meiryo UI" panose="020B0604030504040204" pitchFamily="50" charset="-128"/>
                        </a:rPr>
                        <a:t>支援市町村数</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20</a:t>
                      </a:r>
                      <a:r>
                        <a:rPr kumimoji="1" lang="ja-JP" altLang="en-US" sz="1050" dirty="0">
                          <a:solidFill>
                            <a:srgbClr val="FF0000"/>
                          </a:solidFill>
                          <a:latin typeface="Meiryo UI" panose="020B0604030504040204" pitchFamily="50" charset="-128"/>
                          <a:ea typeface="Meiryo UI" panose="020B0604030504040204" pitchFamily="50" charset="-128"/>
                        </a:rPr>
                        <a:t>市町村</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vMerge="1">
                  <a:txBody>
                    <a:bodyPr/>
                    <a:lstStyle/>
                    <a:p>
                      <a:pPr algn="ctr"/>
                      <a:r>
                        <a:rPr kumimoji="1" lang="zh-TW" altLang="en-US" sz="1050" dirty="0">
                          <a:solidFill>
                            <a:srgbClr val="FF0000"/>
                          </a:solidFill>
                          <a:latin typeface="Meiryo UI" panose="020B0604030504040204" pitchFamily="50" charset="-128"/>
                          <a:ea typeface="Meiryo UI" panose="020B0604030504040204" pitchFamily="50" charset="-128"/>
                        </a:rPr>
                        <a:t>初期整備完了</a:t>
                      </a:r>
                      <a:endParaRPr kumimoji="1" lang="en-US" altLang="zh-TW"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※R4</a:t>
                      </a:r>
                      <a:r>
                        <a:rPr kumimoji="1" lang="ja-JP" altLang="en-US" sz="1050" dirty="0">
                          <a:solidFill>
                            <a:schemeClr val="accent5"/>
                          </a:solidFill>
                          <a:latin typeface="Meiryo UI" panose="020B0604030504040204" pitchFamily="50" charset="-128"/>
                          <a:ea typeface="Meiryo UI" panose="020B0604030504040204" pitchFamily="50" charset="-128"/>
                        </a:rPr>
                        <a:t>新規指標のため前年度実績なし）</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ー</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R6</a:t>
                      </a:r>
                      <a:r>
                        <a:rPr kumimoji="1" lang="ja-JP" altLang="en-US" sz="1050" dirty="0">
                          <a:solidFill>
                            <a:schemeClr val="tx1"/>
                          </a:solidFill>
                          <a:latin typeface="Meiryo UI" panose="020B0604030504040204" pitchFamily="50" charset="-128"/>
                          <a:ea typeface="Meiryo UI" panose="020B0604030504040204" pitchFamily="50" charset="-128"/>
                        </a:rPr>
                        <a:t>新規事業）</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vMerge="1">
                  <a:txBody>
                    <a:bodyPr/>
                    <a:lstStyle/>
                    <a:p>
                      <a:endParaRPr kumimoji="1" lang="ja-JP" altLang="en-US"/>
                    </a:p>
                  </a:txBody>
                  <a:tcPr/>
                </a:tc>
                <a:extLst>
                  <a:ext uri="{0D108BD9-81ED-4DB2-BD59-A6C34878D82A}">
                    <a16:rowId xmlns:a16="http://schemas.microsoft.com/office/drawing/2014/main" val="1658508820"/>
                  </a:ext>
                </a:extLst>
              </a:tr>
              <a:tr h="396000">
                <a:tc vMerge="1">
                  <a:txBody>
                    <a:bodyPr/>
                    <a:lstStyle/>
                    <a:p>
                      <a:endParaRPr kumimoji="1" lang="ja-JP" altLang="en-US"/>
                    </a:p>
                  </a:txBody>
                  <a:tcPr/>
                </a:tc>
                <a:tc vMerge="1">
                  <a:txBody>
                    <a:bodyPr/>
                    <a:lstStyle/>
                    <a:p>
                      <a:endParaRPr kumimoji="1" lang="ja-JP" alt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CN" altLang="en-US" sz="1050" dirty="0">
                          <a:latin typeface="Meiryo UI" panose="020B0604030504040204" pitchFamily="50" charset="-128"/>
                          <a:ea typeface="Meiryo UI" panose="020B0604030504040204" pitchFamily="50" charset="-128"/>
                        </a:rPr>
                        <a:t>来阪者満足度</a:t>
                      </a:r>
                      <a:r>
                        <a:rPr kumimoji="1" lang="ja-JP" altLang="en-US" sz="1050">
                          <a:latin typeface="Meiryo UI" panose="020B0604030504040204" pitchFamily="50" charset="-128"/>
                          <a:ea typeface="Meiryo UI" panose="020B0604030504040204" pitchFamily="50" charset="-128"/>
                        </a:rPr>
                        <a:t>（外国人旅行者）</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90%</a:t>
                      </a:r>
                    </a:p>
                  </a:txBody>
                  <a:tcPr marL="74295" marR="74295" marT="37148" marB="37148" anchor="ct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vMerge="1">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※R4</a:t>
                      </a:r>
                      <a:r>
                        <a:rPr kumimoji="1" lang="ja-JP" altLang="en-US" sz="1050" dirty="0">
                          <a:solidFill>
                            <a:schemeClr val="accent5"/>
                          </a:solidFill>
                          <a:latin typeface="Meiryo UI" panose="020B0604030504040204" pitchFamily="50" charset="-128"/>
                          <a:ea typeface="Meiryo UI" panose="020B0604030504040204" pitchFamily="50" charset="-128"/>
                        </a:rPr>
                        <a:t>新規指標のため前年度実績なし）</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90%</a:t>
                      </a: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R6</a:t>
                      </a:r>
                      <a:r>
                        <a:rPr kumimoji="1" lang="ja-JP" altLang="en-US" sz="1050" dirty="0">
                          <a:solidFill>
                            <a:schemeClr val="tx1"/>
                          </a:solidFill>
                          <a:latin typeface="Meiryo UI" panose="020B0604030504040204" pitchFamily="50" charset="-128"/>
                          <a:ea typeface="Meiryo UI" panose="020B0604030504040204" pitchFamily="50" charset="-128"/>
                        </a:rPr>
                        <a:t>新規事業）</a:t>
                      </a:r>
                    </a:p>
                  </a:txBody>
                  <a:tcPr marL="74295" marR="74295" marT="37148" marB="37148" anchor="ct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vMerge="1">
                  <a:txBody>
                    <a:bodyPr/>
                    <a:lstStyle/>
                    <a:p>
                      <a:endParaRPr kumimoji="1" lang="ja-JP" altLang="en-US"/>
                    </a:p>
                  </a:txBody>
                  <a:tcPr/>
                </a:tc>
                <a:extLst>
                  <a:ext uri="{0D108BD9-81ED-4DB2-BD59-A6C34878D82A}">
                    <a16:rowId xmlns:a16="http://schemas.microsoft.com/office/drawing/2014/main" val="3125917043"/>
                  </a:ext>
                </a:extLst>
              </a:tr>
              <a:tr h="396000">
                <a:tc rowSpan="5">
                  <a:txBody>
                    <a:bodyPr/>
                    <a:lstStyle/>
                    <a:p>
                      <a:pPr algn="ctr"/>
                      <a:r>
                        <a:rPr kumimoji="1" lang="en-US" altLang="ja-JP" sz="900" b="1" dirty="0">
                          <a:solidFill>
                            <a:schemeClr val="bg1"/>
                          </a:solidFill>
                          <a:latin typeface="Meiryo UI" panose="020B0604030504040204" pitchFamily="50" charset="-128"/>
                          <a:ea typeface="Meiryo UI" panose="020B0604030504040204" pitchFamily="50" charset="-128"/>
                        </a:rPr>
                        <a:t>No51</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38AC8"/>
                    </a:solidFill>
                  </a:tcPr>
                </a:tc>
                <a:tc gridSpan="6">
                  <a:txBody>
                    <a:bodyPr/>
                    <a:lstStyle/>
                    <a:p>
                      <a:pPr algn="l"/>
                      <a:r>
                        <a:rPr kumimoji="1" lang="ja-JP" altLang="en-US" sz="1200" b="1" u="sng" dirty="0">
                          <a:solidFill>
                            <a:schemeClr val="bg1"/>
                          </a:solidFill>
                          <a:latin typeface="Meiryo UI" panose="020B0604030504040204" pitchFamily="50" charset="-128"/>
                          <a:ea typeface="Meiryo UI" panose="020B0604030504040204" pitchFamily="50" charset="-128"/>
                        </a:rPr>
                        <a:t>スーパーシティ構想の推進</a:t>
                      </a:r>
                      <a:r>
                        <a:rPr kumimoji="1" lang="ja-JP" altLang="en-US" sz="1100" b="1" u="sng" dirty="0">
                          <a:solidFill>
                            <a:schemeClr val="bg1"/>
                          </a:solidFill>
                          <a:latin typeface="Meiryo UI" panose="020B0604030504040204" pitchFamily="50" charset="-128"/>
                          <a:ea typeface="Meiryo UI" panose="020B0604030504040204" pitchFamily="50" charset="-128"/>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solidFill>
                            <a:schemeClr val="bg1"/>
                          </a:solidFill>
                          <a:latin typeface="Meiryo UI" panose="020B0604030504040204" pitchFamily="50" charset="-128"/>
                          <a:ea typeface="Meiryo UI" panose="020B0604030504040204" pitchFamily="50" charset="-128"/>
                        </a:rPr>
                        <a:t>　「うめきた２期地区」と「夢洲地区」において、最先端技術を活用し、規制改革を伴う複数分野のスマート化の取組を実装し、未来の暮らしを先行実現する「まるごと未来都市＝スーパーシティ」の形成に向けた協議・調整等を行う。</a:t>
                      </a:r>
                    </a:p>
                  </a:txBody>
                  <a:tcPr marL="74295" marR="74295" marT="37148" marB="37148"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dirty="0">
                          <a:latin typeface="Meiryo UI" panose="020B0604030504040204" pitchFamily="50" charset="-128"/>
                          <a:ea typeface="Meiryo UI" panose="020B0604030504040204" pitchFamily="50" charset="-128"/>
                        </a:rPr>
                        <a:t>公民戦略連携デスクの活動を通じて、企業・大学と</a:t>
                      </a:r>
                      <a:r>
                        <a:rPr kumimoji="1" lang="en-US" altLang="ja-JP" sz="900" b="1" u="none" dirty="0">
                          <a:latin typeface="Meiryo UI" panose="020B0604030504040204" pitchFamily="50" charset="-128"/>
                          <a:ea typeface="Meiryo UI" panose="020B0604030504040204" pitchFamily="50" charset="-128"/>
                        </a:rPr>
                        <a:t>win-win</a:t>
                      </a:r>
                      <a:r>
                        <a:rPr kumimoji="1" lang="ja-JP" altLang="en-US" sz="900" b="1" u="none" dirty="0">
                          <a:latin typeface="Meiryo UI" panose="020B0604030504040204" pitchFamily="50" charset="-128"/>
                          <a:ea typeface="Meiryo UI" panose="020B0604030504040204" pitchFamily="50" charset="-128"/>
                        </a:rPr>
                        <a:t>の新たなパートナーシップを築く。また、これまで構築したネットワークを軸に、多様な事業者が連携した取組みを推進。それぞれの強みを活かし社会課題の解決や地域活性化をめざす。</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1023225523"/>
                  </a:ext>
                </a:extLst>
              </a:tr>
              <a:tr h="396000">
                <a:tc vMerge="1">
                  <a:txBody>
                    <a:bodyPr/>
                    <a:lstStyle/>
                    <a:p>
                      <a:endParaRPr kumimoji="1" lang="ja-JP" altLang="en-US" sz="1100" dirty="0"/>
                    </a:p>
                  </a:txBody>
                  <a:tcP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7B5DD"/>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R6</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年度目標値</a:t>
                      </a:r>
                      <a:endPar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R7</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3</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月末時点）</a:t>
                      </a: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ja-JP" altLang="en-US" sz="1050" dirty="0"/>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4161088618"/>
                  </a:ext>
                </a:extLst>
              </a:tr>
              <a:tr h="396000">
                <a:tc vMerge="1">
                  <a:txBody>
                    <a:bodyPr/>
                    <a:lstStyle/>
                    <a:p>
                      <a:endParaRPr kumimoji="1" lang="ja-JP" altLang="en-US"/>
                    </a:p>
                  </a:txBody>
                  <a:tcP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R5</a:t>
                      </a:r>
                      <a:r>
                        <a:rPr kumimoji="1" lang="ja-JP" altLang="en-US" sz="1050" b="0" dirty="0">
                          <a:solidFill>
                            <a:schemeClr val="tx1"/>
                          </a:solidFill>
                          <a:latin typeface="Meiryo UI" panose="020B0604030504040204" pitchFamily="50" charset="-128"/>
                          <a:ea typeface="Meiryo UI" panose="020B0604030504040204" pitchFamily="50" charset="-128"/>
                        </a:rPr>
                        <a:t>年度実績見込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7B5D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2921049408"/>
                  </a:ext>
                </a:extLst>
              </a:tr>
              <a:tr h="396000">
                <a:tc vMerge="1">
                  <a:txBody>
                    <a:bodyPr/>
                    <a:lstStyle/>
                    <a:p>
                      <a:endParaRPr kumimoji="1" lang="ja-JP" altLang="en-US"/>
                    </a:p>
                  </a:txBody>
                  <a:tcP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区域計画の認定項目数</a:t>
                      </a:r>
                      <a:r>
                        <a:rPr kumimoji="1" lang="en-US" altLang="ja-JP" sz="1050" dirty="0">
                          <a:solidFill>
                            <a:schemeClr val="tx1"/>
                          </a:solidFill>
                          <a:latin typeface="Meiryo UI" panose="020B0604030504040204" pitchFamily="50" charset="-128"/>
                          <a:ea typeface="Meiryo UI" panose="020B0604030504040204" pitchFamily="50" charset="-128"/>
                        </a:rPr>
                        <a:t>【R6</a:t>
                      </a:r>
                      <a:r>
                        <a:rPr kumimoji="1" lang="ja-JP" altLang="en-US" sz="1050" dirty="0">
                          <a:solidFill>
                            <a:schemeClr val="tx1"/>
                          </a:solidFill>
                          <a:latin typeface="Meiryo UI" panose="020B0604030504040204" pitchFamily="50" charset="-128"/>
                          <a:ea typeface="Meiryo UI" panose="020B0604030504040204" pitchFamily="50" charset="-128"/>
                        </a:rPr>
                        <a:t>年度から</a:t>
                      </a:r>
                      <a:r>
                        <a:rPr kumimoji="1" lang="en-US" altLang="ja-JP" sz="1050" dirty="0">
                          <a:solidFill>
                            <a:schemeClr val="tx1"/>
                          </a:solidFill>
                          <a:latin typeface="Meiryo UI" panose="020B0604030504040204" pitchFamily="50" charset="-128"/>
                          <a:ea typeface="Meiryo UI" panose="020B0604030504040204" pitchFamily="50" charset="-128"/>
                        </a:rPr>
                        <a:t>】</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1</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5DAEB"/>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4,136</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3</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R6</a:t>
                      </a:r>
                      <a:r>
                        <a:rPr kumimoji="1" lang="ja-JP" altLang="en-US" sz="1050" dirty="0">
                          <a:solidFill>
                            <a:schemeClr val="tx1"/>
                          </a:solidFill>
                          <a:latin typeface="Meiryo UI" panose="020B0604030504040204" pitchFamily="50" charset="-128"/>
                          <a:ea typeface="Meiryo UI" panose="020B0604030504040204" pitchFamily="50" charset="-128"/>
                        </a:rPr>
                        <a:t>新規指標）</a:t>
                      </a: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D5DAEB"/>
                    </a:solidFill>
                  </a:tcPr>
                </a:tc>
                <a:tc rowSpan="2">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4,136</a:t>
                      </a:r>
                      <a:r>
                        <a:rPr kumimoji="1" lang="ja-JP" altLang="en-US" sz="100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2904030148"/>
                  </a:ext>
                </a:extLst>
              </a:tr>
              <a:tr h="396000">
                <a:tc vMerge="1">
                  <a:txBody>
                    <a:bodyPr/>
                    <a:lstStyle/>
                    <a:p>
                      <a:pPr algn="ct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767171"/>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5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dirty="0">
                          <a:latin typeface="Meiryo UI" panose="020B0604030504040204" pitchFamily="50" charset="-128"/>
                          <a:ea typeface="Meiryo UI" panose="020B0604030504040204" pitchFamily="50" charset="-128"/>
                        </a:rPr>
                        <a:t>スーパーシティ基本構想の策定</a:t>
                      </a:r>
                      <a:r>
                        <a:rPr kumimoji="1" lang="en-US" altLang="ja-JP" sz="1050" dirty="0">
                          <a:latin typeface="Meiryo UI" panose="020B0604030504040204" pitchFamily="50" charset="-128"/>
                          <a:ea typeface="Meiryo UI" panose="020B0604030504040204" pitchFamily="50" charset="-128"/>
                        </a:rPr>
                        <a:t>【R5</a:t>
                      </a:r>
                      <a:r>
                        <a:rPr kumimoji="1" lang="ja-JP" altLang="en-US" sz="1050" dirty="0">
                          <a:latin typeface="Meiryo UI" panose="020B0604030504040204" pitchFamily="50" charset="-128"/>
                          <a:ea typeface="Meiryo UI" panose="020B0604030504040204" pitchFamily="50" charset="-128"/>
                        </a:rPr>
                        <a:t>年度まで</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rgbClr val="FF0000"/>
                          </a:solidFill>
                          <a:latin typeface="Meiryo UI" panose="020B0604030504040204" pitchFamily="50" charset="-128"/>
                          <a:ea typeface="Meiryo UI" panose="020B0604030504040204" pitchFamily="50" charset="-128"/>
                        </a:rPr>
                        <a:t>ー（</a:t>
                      </a:r>
                      <a:r>
                        <a:rPr kumimoji="1" lang="en-US" altLang="ja-JP" sz="1050" dirty="0">
                          <a:solidFill>
                            <a:srgbClr val="FF0000"/>
                          </a:solidFill>
                          <a:latin typeface="Meiryo UI" panose="020B0604030504040204" pitchFamily="50" charset="-128"/>
                          <a:ea typeface="Meiryo UI" panose="020B0604030504040204" pitchFamily="50" charset="-128"/>
                        </a:rPr>
                        <a:t>R5</a:t>
                      </a:r>
                      <a:r>
                        <a:rPr kumimoji="1" lang="ja-JP" altLang="en-US" sz="1050" dirty="0">
                          <a:solidFill>
                            <a:srgbClr val="FF0000"/>
                          </a:solidFill>
                          <a:latin typeface="Meiryo UI" panose="020B0604030504040204" pitchFamily="50" charset="-128"/>
                          <a:ea typeface="Meiryo UI" panose="020B0604030504040204" pitchFamily="50" charset="-128"/>
                        </a:rPr>
                        <a:t>年度まで）</a:t>
                      </a:r>
                    </a:p>
                  </a:txBody>
                  <a:tcPr marL="74295" marR="74295" marT="37148" marB="37148"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9D9D9"/>
                    </a:solidFill>
                  </a:tcP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基本構想の策定 </a:t>
                      </a:r>
                      <a:r>
                        <a:rPr kumimoji="1" lang="en-US" altLang="ja-JP" sz="1050" dirty="0">
                          <a:solidFill>
                            <a:schemeClr val="tx1"/>
                          </a:solidFill>
                          <a:latin typeface="Meiryo UI" panose="020B0604030504040204" pitchFamily="50" charset="-128"/>
                          <a:ea typeface="Meiryo UI" panose="020B0604030504040204" pitchFamily="50" charset="-128"/>
                        </a:rPr>
                        <a:t>R5.10</a:t>
                      </a:r>
                      <a:r>
                        <a:rPr kumimoji="1" lang="ja-JP" altLang="en-US" sz="1050" dirty="0">
                          <a:solidFill>
                            <a:schemeClr val="tx1"/>
                          </a:solidFill>
                          <a:latin typeface="Meiryo UI" panose="020B0604030504040204" pitchFamily="50" charset="-128"/>
                          <a:ea typeface="Meiryo UI" panose="020B0604030504040204" pitchFamily="50" charset="-128"/>
                        </a:rPr>
                        <a:t>　</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（基本構想の策定）</a:t>
                      </a:r>
                    </a:p>
                  </a:txBody>
                  <a:tcPr marL="74295" marR="74295" marT="37148" marB="37148" anchor="ct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2756947032"/>
                  </a:ext>
                </a:extLst>
              </a:tr>
            </a:tbl>
          </a:graphicData>
        </a:graphic>
      </p:graphicFrame>
    </p:spTree>
    <p:extLst>
      <p:ext uri="{BB962C8B-B14F-4D97-AF65-F5344CB8AC3E}">
        <p14:creationId xmlns:p14="http://schemas.microsoft.com/office/powerpoint/2010/main" val="38627843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3095041"/>
            <a:ext cx="9906000" cy="667919"/>
          </a:xfrm>
          <a:prstGeom prst="rect">
            <a:avLst/>
          </a:prstGeom>
          <a:solidFill>
            <a:srgbClr val="1AB3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400"/>
              </a:lnSpc>
            </a:pPr>
            <a:r>
              <a:rPr lang="en-US" altLang="ja-JP" sz="2400" dirty="0">
                <a:latin typeface="Meiryo UI" panose="020B0604030504040204" pitchFamily="50" charset="-128"/>
                <a:ea typeface="Meiryo UI" panose="020B0604030504040204" pitchFamily="50" charset="-128"/>
              </a:rPr>
              <a:t>I</a:t>
            </a:r>
            <a:r>
              <a:rPr lang="ja-JP" altLang="en-US" sz="2400" dirty="0">
                <a:latin typeface="Meiryo UI" panose="020B0604030504040204" pitchFamily="50" charset="-128"/>
                <a:ea typeface="Meiryo UI" panose="020B0604030504040204" pitchFamily="50" charset="-128"/>
              </a:rPr>
              <a:t>　若者が活躍でき、子育て安心の都市「大阪」の実現</a:t>
            </a:r>
            <a:endParaRPr lang="en-US" altLang="ja-JP" sz="2400" dirty="0">
              <a:latin typeface="Meiryo UI" panose="020B0604030504040204" pitchFamily="50" charset="-128"/>
              <a:ea typeface="Meiryo UI" panose="020B0604030504040204" pitchFamily="50" charset="-128"/>
            </a:endParaRPr>
          </a:p>
        </p:txBody>
      </p:sp>
      <p:sp>
        <p:nvSpPr>
          <p:cNvPr id="4" name="スライド番号プレースホルダー 1">
            <a:extLst>
              <a:ext uri="{FF2B5EF4-FFF2-40B4-BE49-F238E27FC236}">
                <a16:creationId xmlns:a16="http://schemas.microsoft.com/office/drawing/2014/main" id="{F4A604EF-5E1C-43E5-A26F-6BCB78E18DBF}"/>
              </a:ext>
            </a:extLst>
          </p:cNvPr>
          <p:cNvSpPr>
            <a:spLocks noGrp="1"/>
          </p:cNvSpPr>
          <p:nvPr>
            <p:ph type="sldNum" sz="quarter" idx="12"/>
          </p:nvPr>
        </p:nvSpPr>
        <p:spPr>
          <a:xfrm>
            <a:off x="7677150" y="6636470"/>
            <a:ext cx="2228850" cy="221530"/>
          </a:xfrm>
        </p:spPr>
        <p:txBody>
          <a:bodyPr/>
          <a:lstStyle/>
          <a:p>
            <a:fld id="{44BDDE9A-F6C5-4730-B943-1C83B56C071B}" type="slidenum">
              <a:rPr kumimoji="1" lang="ja-JP" altLang="en-US" smtClean="0"/>
              <a:t>2</a:t>
            </a:fld>
            <a:endParaRPr kumimoji="1" lang="ja-JP" altLang="en-US"/>
          </a:p>
        </p:txBody>
      </p:sp>
    </p:spTree>
    <p:extLst>
      <p:ext uri="{BB962C8B-B14F-4D97-AF65-F5344CB8AC3E}">
        <p14:creationId xmlns:p14="http://schemas.microsoft.com/office/powerpoint/2010/main" val="6466163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F9488D41-582C-2592-50DD-C15947569C2A}"/>
              </a:ext>
            </a:extLst>
          </p:cNvPr>
          <p:cNvSpPr/>
          <p:nvPr/>
        </p:nvSpPr>
        <p:spPr>
          <a:xfrm>
            <a:off x="0" y="-18341"/>
            <a:ext cx="9906000" cy="486216"/>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基本目標⑥定住魅力・都市魅力を強化する</a:t>
            </a:r>
          </a:p>
        </p:txBody>
      </p:sp>
      <p:sp>
        <p:nvSpPr>
          <p:cNvPr id="8" name="テキスト ボックス 7">
            <a:extLst>
              <a:ext uri="{FF2B5EF4-FFF2-40B4-BE49-F238E27FC236}">
                <a16:creationId xmlns:a16="http://schemas.microsoft.com/office/drawing/2014/main" id="{48F7A209-43A3-6DB0-5091-2139B2CA4D2F}"/>
              </a:ext>
            </a:extLst>
          </p:cNvPr>
          <p:cNvSpPr txBox="1"/>
          <p:nvPr/>
        </p:nvSpPr>
        <p:spPr>
          <a:xfrm>
            <a:off x="0" y="455813"/>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基本的方向（２）都市魅力の創出・発信</a:t>
            </a:r>
            <a:endParaRPr lang="en-US" altLang="ja-JP" sz="1400" b="1" dirty="0">
              <a:latin typeface="Meiryo UI" panose="020B0604030504040204" pitchFamily="50" charset="-128"/>
              <a:ea typeface="Meiryo UI" panose="020B0604030504040204" pitchFamily="50" charset="-128"/>
            </a:endParaRPr>
          </a:p>
        </p:txBody>
      </p:sp>
      <p:sp>
        <p:nvSpPr>
          <p:cNvPr id="9" name="スライド番号プレースホルダー 1">
            <a:extLst>
              <a:ext uri="{FF2B5EF4-FFF2-40B4-BE49-F238E27FC236}">
                <a16:creationId xmlns:a16="http://schemas.microsoft.com/office/drawing/2014/main" id="{F836208C-6478-4E6F-830C-06D6D13B8B78}"/>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29</a:t>
            </a:fld>
            <a:endParaRPr kumimoji="1" lang="ja-JP" altLang="en-US" dirty="0"/>
          </a:p>
        </p:txBody>
      </p:sp>
      <p:graphicFrame>
        <p:nvGraphicFramePr>
          <p:cNvPr id="7" name="表 6">
            <a:extLst>
              <a:ext uri="{FF2B5EF4-FFF2-40B4-BE49-F238E27FC236}">
                <a16:creationId xmlns:a16="http://schemas.microsoft.com/office/drawing/2014/main" id="{FFE9B3B7-35B3-4505-8C03-83FEEE90C0A2}"/>
              </a:ext>
            </a:extLst>
          </p:cNvPr>
          <p:cNvGraphicFramePr>
            <a:graphicFrameLocks noGrp="1"/>
          </p:cNvGraphicFramePr>
          <p:nvPr>
            <p:extLst>
              <p:ext uri="{D42A27DB-BD31-4B8C-83A1-F6EECF244321}">
                <p14:modId xmlns:p14="http://schemas.microsoft.com/office/powerpoint/2010/main" val="907740028"/>
              </p:ext>
            </p:extLst>
          </p:nvPr>
        </p:nvGraphicFramePr>
        <p:xfrm>
          <a:off x="104059" y="801305"/>
          <a:ext cx="9719751" cy="5642532"/>
        </p:xfrm>
        <a:graphic>
          <a:graphicData uri="http://schemas.openxmlformats.org/drawingml/2006/table">
            <a:tbl>
              <a:tblPr firstRow="1" bandRow="1">
                <a:tableStyleId>{F5AB1C69-6EDB-4FF4-983F-18BD219EF322}</a:tableStyleId>
              </a:tblPr>
              <a:tblGrid>
                <a:gridCol w="370153">
                  <a:extLst>
                    <a:ext uri="{9D8B030D-6E8A-4147-A177-3AD203B41FA5}">
                      <a16:colId xmlns:a16="http://schemas.microsoft.com/office/drawing/2014/main" val="830047628"/>
                    </a:ext>
                  </a:extLst>
                </a:gridCol>
                <a:gridCol w="386011">
                  <a:extLst>
                    <a:ext uri="{9D8B030D-6E8A-4147-A177-3AD203B41FA5}">
                      <a16:colId xmlns:a16="http://schemas.microsoft.com/office/drawing/2014/main" val="1297933951"/>
                    </a:ext>
                  </a:extLst>
                </a:gridCol>
                <a:gridCol w="3204000">
                  <a:extLst>
                    <a:ext uri="{9D8B030D-6E8A-4147-A177-3AD203B41FA5}">
                      <a16:colId xmlns:a16="http://schemas.microsoft.com/office/drawing/2014/main" val="1232791315"/>
                    </a:ext>
                  </a:extLst>
                </a:gridCol>
                <a:gridCol w="1584000">
                  <a:extLst>
                    <a:ext uri="{9D8B030D-6E8A-4147-A177-3AD203B41FA5}">
                      <a16:colId xmlns:a16="http://schemas.microsoft.com/office/drawing/2014/main" val="885638921"/>
                    </a:ext>
                  </a:extLst>
                </a:gridCol>
                <a:gridCol w="1584000">
                  <a:extLst>
                    <a:ext uri="{9D8B030D-6E8A-4147-A177-3AD203B41FA5}">
                      <a16:colId xmlns:a16="http://schemas.microsoft.com/office/drawing/2014/main" val="2868609020"/>
                    </a:ext>
                  </a:extLst>
                </a:gridCol>
                <a:gridCol w="1440000">
                  <a:extLst>
                    <a:ext uri="{9D8B030D-6E8A-4147-A177-3AD203B41FA5}">
                      <a16:colId xmlns:a16="http://schemas.microsoft.com/office/drawing/2014/main" val="1393318109"/>
                    </a:ext>
                  </a:extLst>
                </a:gridCol>
                <a:gridCol w="1151587">
                  <a:extLst>
                    <a:ext uri="{9D8B030D-6E8A-4147-A177-3AD203B41FA5}">
                      <a16:colId xmlns:a16="http://schemas.microsoft.com/office/drawing/2014/main" val="2346348725"/>
                    </a:ext>
                  </a:extLst>
                </a:gridCol>
              </a:tblGrid>
              <a:tr h="381955">
                <a:tc rowSpan="4">
                  <a:txBody>
                    <a:bodyPr/>
                    <a:lstStyle/>
                    <a:p>
                      <a:pPr algn="ctr"/>
                      <a:r>
                        <a:rPr kumimoji="1" lang="en-US" altLang="ja-JP" sz="900" dirty="0">
                          <a:latin typeface="Meiryo UI" panose="020B0604030504040204" pitchFamily="50" charset="-128"/>
                          <a:ea typeface="Meiryo UI" panose="020B0604030504040204" pitchFamily="50" charset="-128"/>
                        </a:rPr>
                        <a:t>No52</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738AC8"/>
                    </a:solidFill>
                  </a:tcPr>
                </a:tc>
                <a:tc gridSpan="6">
                  <a:txBody>
                    <a:bodyPr/>
                    <a:lstStyle/>
                    <a:p>
                      <a:pPr algn="l"/>
                      <a:r>
                        <a:rPr kumimoji="1" lang="ja-JP" altLang="en-US" sz="1200" b="1" u="sng" dirty="0">
                          <a:latin typeface="Meiryo UI" panose="020B0604030504040204" pitchFamily="50" charset="-128"/>
                          <a:ea typeface="Meiryo UI" panose="020B0604030504040204" pitchFamily="50" charset="-128"/>
                        </a:rPr>
                        <a:t>広域サイクルルート連携事業</a:t>
                      </a:r>
                      <a:r>
                        <a:rPr kumimoji="1" lang="ja-JP" altLang="en-US" sz="1200" b="1" u="none" dirty="0">
                          <a:latin typeface="Meiryo UI" panose="020B0604030504040204" pitchFamily="50" charset="-128"/>
                          <a:ea typeface="Meiryo UI" panose="020B0604030504040204" pitchFamily="50" charset="-128"/>
                        </a:rPr>
                        <a:t>　</a:t>
                      </a:r>
                      <a:r>
                        <a:rPr kumimoji="1" lang="en-US" altLang="ja-JP" sz="1200" b="1" u="none" dirty="0">
                          <a:latin typeface="Meiryo UI" panose="020B0604030504040204" pitchFamily="50" charset="-128"/>
                          <a:ea typeface="Meiryo UI" panose="020B0604030504040204" pitchFamily="50" charset="-128"/>
                        </a:rPr>
                        <a:t>【</a:t>
                      </a:r>
                      <a:r>
                        <a:rPr kumimoji="1" lang="ja-JP" altLang="en-US" sz="1200" b="1" u="none" dirty="0">
                          <a:latin typeface="Meiryo UI" panose="020B0604030504040204" pitchFamily="50" charset="-128"/>
                          <a:ea typeface="Meiryo UI" panose="020B0604030504040204" pitchFamily="50" charset="-128"/>
                        </a:rPr>
                        <a:t>企業版ふるさと納税活用事業</a:t>
                      </a:r>
                      <a:r>
                        <a:rPr kumimoji="1" lang="en-US" altLang="ja-JP" sz="1200" b="1" u="none" dirty="0">
                          <a:latin typeface="Meiryo UI" panose="020B0604030504040204" pitchFamily="50" charset="-128"/>
                          <a:ea typeface="Meiryo UI" panose="020B0604030504040204" pitchFamily="50" charset="-128"/>
                        </a:rPr>
                        <a:t>】</a:t>
                      </a:r>
                      <a:r>
                        <a:rPr kumimoji="1" lang="ja-JP" altLang="en-US" sz="1100" b="1" u="none" dirty="0">
                          <a:latin typeface="Meiryo UI" panose="020B0604030504040204" pitchFamily="50" charset="-128"/>
                          <a:ea typeface="Meiryo UI" panose="020B0604030504040204" pitchFamily="50" charset="-128"/>
                        </a:rPr>
                        <a:t>　</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　</a:t>
                      </a:r>
                      <a:r>
                        <a:rPr kumimoji="1" lang="en-US" altLang="ja-JP" sz="1050" b="0" u="none" dirty="0">
                          <a:latin typeface="Meiryo UI" panose="020B0604030504040204" pitchFamily="50" charset="-128"/>
                          <a:ea typeface="Meiryo UI" panose="020B0604030504040204" pitchFamily="50" charset="-128"/>
                        </a:rPr>
                        <a:t>2025</a:t>
                      </a:r>
                      <a:r>
                        <a:rPr kumimoji="1" lang="ja-JP" altLang="en-US" sz="1050" b="0" u="none" dirty="0">
                          <a:latin typeface="Meiryo UI" panose="020B0604030504040204" pitchFamily="50" charset="-128"/>
                          <a:ea typeface="Meiryo UI" panose="020B0604030504040204" pitchFamily="50" charset="-128"/>
                        </a:rPr>
                        <a:t>年大阪・関西万博を契機に、内外からの多くの来阪者が快適に府内各地の周遊できる環境を整備するため、近隣府県や市町村との広域連携による自転車を活用したまちづくりを推進する。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dirty="0">
                          <a:latin typeface="Meiryo UI" panose="020B0604030504040204" pitchFamily="50" charset="-128"/>
                          <a:ea typeface="Meiryo UI" panose="020B0604030504040204" pitchFamily="50" charset="-128"/>
                        </a:rPr>
                        <a:t>公民戦略連携デスクの活動を通じて、企業・大学と</a:t>
                      </a:r>
                      <a:r>
                        <a:rPr kumimoji="1" lang="en-US" altLang="ja-JP" sz="900" b="1" u="none" dirty="0">
                          <a:latin typeface="Meiryo UI" panose="020B0604030504040204" pitchFamily="50" charset="-128"/>
                          <a:ea typeface="Meiryo UI" panose="020B0604030504040204" pitchFamily="50" charset="-128"/>
                        </a:rPr>
                        <a:t>win-win</a:t>
                      </a:r>
                      <a:r>
                        <a:rPr kumimoji="1" lang="ja-JP" altLang="en-US" sz="900" b="1" u="none" dirty="0">
                          <a:latin typeface="Meiryo UI" panose="020B0604030504040204" pitchFamily="50" charset="-128"/>
                          <a:ea typeface="Meiryo UI" panose="020B0604030504040204" pitchFamily="50" charset="-128"/>
                        </a:rPr>
                        <a:t>の新たなパートナーシップを築く。また、これまで構築したネットワークを軸に、多様な事業者が連携した取組みを推進。それぞれの強みを活かし社会課題の解決や地域活性化をめざす。</a:t>
                      </a: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30686">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R6</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年度目標値</a:t>
                      </a:r>
                      <a:endPar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R7</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3</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1797969561"/>
                  </a:ext>
                </a:extLst>
              </a:tr>
              <a:tr h="260940">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3777871570"/>
                  </a:ext>
                </a:extLst>
              </a:tr>
              <a:tr h="260940">
                <a:tc vMerge="1">
                  <a:txBody>
                    <a:bodyPr/>
                    <a:lstStyle/>
                    <a:p>
                      <a:endParaRPr kumimoji="1" lang="ja-JP" altLang="en-US"/>
                    </a:p>
                  </a:txBody>
                  <a:tcPr>
                    <a:lnT w="28575" cap="flat" cmpd="sng" algn="ctr">
                      <a:solidFill>
                        <a:schemeClr val="bg1"/>
                      </a:solidFill>
                      <a:prstDash val="solid"/>
                      <a:round/>
                      <a:headEnd type="none" w="med" len="med"/>
                      <a:tailEnd type="none" w="med" len="med"/>
                    </a:lnT>
                  </a:tcPr>
                </a:tc>
                <a:tc vMerge="1">
                  <a:txBody>
                    <a:bodyPr/>
                    <a:lstStyle/>
                    <a:p>
                      <a:endParaRPr kumimoji="1" lang="ja-JP" altLang="en-US"/>
                    </a:p>
                  </a:txBody>
                  <a:tcPr>
                    <a:lnT w="19050" cap="flat" cmpd="sng" algn="ctr">
                      <a:solidFill>
                        <a:schemeClr val="bg1"/>
                      </a:solidFill>
                      <a:prstDash val="solid"/>
                      <a:round/>
                      <a:headEnd type="none" w="med" len="med"/>
                      <a:tailEnd type="none" w="med" len="med"/>
                    </a:lnT>
                  </a:tcPr>
                </a:tc>
                <a:tc>
                  <a:txBody>
                    <a:bodyPr/>
                    <a:lstStyle/>
                    <a:p>
                      <a:r>
                        <a:rPr kumimoji="1" lang="ja-JP" altLang="en-US" sz="1050" dirty="0">
                          <a:latin typeface="Meiryo UI" panose="020B0604030504040204" pitchFamily="50" charset="-128"/>
                          <a:ea typeface="Meiryo UI" panose="020B0604030504040204" pitchFamily="50" charset="-128"/>
                        </a:rPr>
                        <a:t>連携地点における自転車通行量</a:t>
                      </a: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3,210</a:t>
                      </a:r>
                      <a:r>
                        <a:rPr kumimoji="1" lang="ja-JP" altLang="en-US" sz="1050" dirty="0">
                          <a:solidFill>
                            <a:srgbClr val="FF0000"/>
                          </a:solidFill>
                          <a:latin typeface="Meiryo UI" panose="020B0604030504040204" pitchFamily="50" charset="-128"/>
                          <a:ea typeface="Meiryo UI" panose="020B0604030504040204" pitchFamily="50" charset="-128"/>
                        </a:rPr>
                        <a:t>台</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5,184</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調査中</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3,210</a:t>
                      </a:r>
                      <a:r>
                        <a:rPr kumimoji="1" lang="ja-JP" altLang="en-US" sz="1050" dirty="0">
                          <a:solidFill>
                            <a:schemeClr val="tx1"/>
                          </a:solidFill>
                          <a:latin typeface="Meiryo UI" panose="020B0604030504040204" pitchFamily="50" charset="-128"/>
                          <a:ea typeface="Meiryo UI" panose="020B0604030504040204" pitchFamily="50" charset="-128"/>
                        </a:rPr>
                        <a:t>台</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4,784</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1357962295"/>
                  </a:ext>
                </a:extLst>
              </a:tr>
              <a:tr h="260940">
                <a:tc rowSpan="5">
                  <a:txBody>
                    <a:bodyPr/>
                    <a:lstStyle/>
                    <a:p>
                      <a:pPr algn="ctr"/>
                      <a:r>
                        <a:rPr kumimoji="1" lang="en-US" altLang="ja-JP" sz="900" b="1" dirty="0">
                          <a:solidFill>
                            <a:schemeClr val="bg1"/>
                          </a:solidFill>
                          <a:latin typeface="Meiryo UI" panose="020B0604030504040204" pitchFamily="50" charset="-128"/>
                          <a:ea typeface="Meiryo UI" panose="020B0604030504040204" pitchFamily="50" charset="-128"/>
                        </a:rPr>
                        <a:t>No53</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738AC8"/>
                    </a:solidFill>
                  </a:tcPr>
                </a:tc>
                <a:tc gridSpan="6">
                  <a:txBody>
                    <a:bodyPr/>
                    <a:lstStyle/>
                    <a:p>
                      <a:pPr algn="l"/>
                      <a:r>
                        <a:rPr kumimoji="1" lang="ja-JP" altLang="en-US" sz="1200" b="1" u="sng" dirty="0">
                          <a:solidFill>
                            <a:schemeClr val="bg1"/>
                          </a:solidFill>
                          <a:latin typeface="Meiryo UI" panose="020B0604030504040204" pitchFamily="50" charset="-128"/>
                          <a:ea typeface="Meiryo UI" panose="020B0604030504040204" pitchFamily="50" charset="-128"/>
                        </a:rPr>
                        <a:t>公園都市緑化振興事業</a:t>
                      </a:r>
                      <a:r>
                        <a:rPr kumimoji="1" lang="ja-JP" altLang="en-US" sz="1200" b="1" u="none" dirty="0">
                          <a:solidFill>
                            <a:schemeClr val="bg1"/>
                          </a:solidFill>
                          <a:latin typeface="Meiryo UI" panose="020B0604030504040204" pitchFamily="50" charset="-128"/>
                          <a:ea typeface="Meiryo UI" panose="020B0604030504040204" pitchFamily="50" charset="-128"/>
                        </a:rPr>
                        <a:t>　</a:t>
                      </a:r>
                      <a:r>
                        <a:rPr kumimoji="1" lang="en-US" altLang="ja-JP" sz="1200" b="1" u="none" dirty="0">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endParaRPr kumimoji="1" lang="en-US" altLang="ja-JP" sz="1050" b="0" u="none" dirty="0">
                        <a:solidFill>
                          <a:schemeClr val="bg1"/>
                        </a:solidFill>
                        <a:latin typeface="Meiryo UI" panose="020B0604030504040204" pitchFamily="50" charset="-128"/>
                        <a:ea typeface="Meiryo UI" panose="020B0604030504040204" pitchFamily="50" charset="-128"/>
                      </a:endParaRPr>
                    </a:p>
                    <a:p>
                      <a:pPr algn="l"/>
                      <a:r>
                        <a:rPr kumimoji="1" lang="ja-JP" altLang="en-US" sz="1050" b="0" u="none" dirty="0">
                          <a:solidFill>
                            <a:schemeClr val="bg1"/>
                          </a:solidFill>
                          <a:latin typeface="Meiryo UI" panose="020B0604030504040204" pitchFamily="50" charset="-128"/>
                          <a:ea typeface="Meiryo UI" panose="020B0604030504040204" pitchFamily="50" charset="-128"/>
                        </a:rPr>
                        <a:t>企業や府民等からの寄附を活用し、みどりの風を感じるネットワークを形成するために民有地緑化を支援するとともに、道路等の公共用地において樹木の植栽・更新等を実施し、都市緑化を推進する。</a:t>
                      </a:r>
                    </a:p>
                  </a:txBody>
                  <a:tcPr marL="74295" marR="74295" marT="37148" marB="37148" anchor="ctr">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dirty="0">
                          <a:latin typeface="Meiryo UI" panose="020B0604030504040204" pitchFamily="50" charset="-128"/>
                          <a:ea typeface="Meiryo UI" panose="020B0604030504040204" pitchFamily="50" charset="-128"/>
                        </a:rPr>
                        <a:t>公民戦略連携デスクの活動を通じて、企業・大学と</a:t>
                      </a:r>
                      <a:r>
                        <a:rPr kumimoji="1" lang="en-US" altLang="ja-JP" sz="900" b="1" u="none" dirty="0">
                          <a:latin typeface="Meiryo UI" panose="020B0604030504040204" pitchFamily="50" charset="-128"/>
                          <a:ea typeface="Meiryo UI" panose="020B0604030504040204" pitchFamily="50" charset="-128"/>
                        </a:rPr>
                        <a:t>win-win</a:t>
                      </a:r>
                      <a:r>
                        <a:rPr kumimoji="1" lang="ja-JP" altLang="en-US" sz="900" b="1" u="none" dirty="0">
                          <a:latin typeface="Meiryo UI" panose="020B0604030504040204" pitchFamily="50" charset="-128"/>
                          <a:ea typeface="Meiryo UI" panose="020B0604030504040204" pitchFamily="50" charset="-128"/>
                        </a:rPr>
                        <a:t>の新たなパートナーシップを築く。また、これまで構築したネットワークを軸に、多様な事業者が連携した取組みを推進。それぞれの強みを活かし社会課題の解決や地域活性化をめざす。</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extLst>
                  <a:ext uri="{0D108BD9-81ED-4DB2-BD59-A6C34878D82A}">
                    <a16:rowId xmlns:a16="http://schemas.microsoft.com/office/drawing/2014/main" val="2614392298"/>
                  </a:ext>
                </a:extLst>
              </a:tr>
              <a:tr h="260940">
                <a:tc vMerge="1">
                  <a:txBody>
                    <a:bodyPr/>
                    <a:lstStyle/>
                    <a:p>
                      <a:endParaRPr kumimoji="1" lang="ja-JP" altLang="en-US" sz="1100" dirty="0"/>
                    </a:p>
                  </a:txBody>
                  <a:tcPr>
                    <a:lnR w="28575" cap="flat" cmpd="sng" algn="ctr">
                      <a:solidFill>
                        <a:schemeClr val="bg1"/>
                      </a:solidFill>
                      <a:prstDash val="solid"/>
                      <a:round/>
                      <a:headEnd type="none" w="med" len="med"/>
                      <a:tailEnd type="none" w="med" len="med"/>
                    </a:lnR>
                    <a:solidFill>
                      <a:srgbClr val="767171"/>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R6</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年度目標値</a:t>
                      </a:r>
                      <a:endPar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R7</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3</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extLst>
                  <a:ext uri="{0D108BD9-81ED-4DB2-BD59-A6C34878D82A}">
                    <a16:rowId xmlns:a16="http://schemas.microsoft.com/office/drawing/2014/main" val="1067598970"/>
                  </a:ext>
                </a:extLst>
              </a:tr>
              <a:tr h="260940">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2335644193"/>
                  </a:ext>
                </a:extLst>
              </a:tr>
              <a:tr h="260940">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dirty="0">
                          <a:latin typeface="Meiryo UI" panose="020B0604030504040204" pitchFamily="50" charset="-128"/>
                          <a:ea typeface="Meiryo UI" panose="020B0604030504040204" pitchFamily="50" charset="-128"/>
                        </a:rPr>
                        <a:t>緑化活動支援の件数</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rgbClr val="FF0000"/>
                          </a:solidFill>
                          <a:latin typeface="Meiryo UI" panose="020B0604030504040204" pitchFamily="50" charset="-128"/>
                          <a:ea typeface="Meiryo UI" panose="020B0604030504040204" pitchFamily="50" charset="-128"/>
                        </a:rPr>
                        <a:t>３件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2,300</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3</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2,300</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744966888"/>
                  </a:ext>
                </a:extLst>
              </a:tr>
              <a:tr h="260940">
                <a:tc vMerge="1">
                  <a:txBody>
                    <a:bodyPr/>
                    <a:lstStyle/>
                    <a:p>
                      <a:endParaRPr kumimoji="1" lang="ja-JP" altLang="en-US"/>
                    </a:p>
                  </a:txBody>
                  <a:tcP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dirty="0">
                          <a:latin typeface="Meiryo UI" panose="020B0604030504040204" pitchFamily="50" charset="-128"/>
                          <a:ea typeface="Meiryo UI" panose="020B0604030504040204" pitchFamily="50" charset="-128"/>
                        </a:rPr>
                        <a:t>寄附樹木の植栽本数</a:t>
                      </a: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50</a:t>
                      </a:r>
                      <a:r>
                        <a:rPr kumimoji="1" lang="ja-JP" altLang="en-US" sz="1050" dirty="0">
                          <a:solidFill>
                            <a:srgbClr val="FF0000"/>
                          </a:solidFill>
                          <a:latin typeface="Meiryo UI" panose="020B0604030504040204" pitchFamily="50" charset="-128"/>
                          <a:ea typeface="Meiryo UI" panose="020B0604030504040204" pitchFamily="50" charset="-128"/>
                        </a:rPr>
                        <a:t>本</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1,500</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20</a:t>
                      </a:r>
                      <a:r>
                        <a:rPr kumimoji="1" lang="ja-JP" altLang="en-US" sz="1050" dirty="0">
                          <a:solidFill>
                            <a:schemeClr val="tx1"/>
                          </a:solidFill>
                          <a:latin typeface="Meiryo UI" panose="020B0604030504040204" pitchFamily="50" charset="-128"/>
                          <a:ea typeface="Meiryo UI" panose="020B0604030504040204" pitchFamily="50" charset="-128"/>
                        </a:rPr>
                        <a:t>本</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50</a:t>
                      </a:r>
                      <a:r>
                        <a:rPr kumimoji="1" lang="ja-JP" altLang="en-US" sz="1050" dirty="0">
                          <a:solidFill>
                            <a:schemeClr val="tx1"/>
                          </a:solidFill>
                          <a:latin typeface="Meiryo UI" panose="020B0604030504040204" pitchFamily="50" charset="-128"/>
                          <a:ea typeface="Meiryo UI" panose="020B0604030504040204" pitchFamily="50" charset="-128"/>
                        </a:rPr>
                        <a:t>本</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1,500</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BEDF5"/>
                    </a:solidFill>
                  </a:tcPr>
                </a:tc>
                <a:extLst>
                  <a:ext uri="{0D108BD9-81ED-4DB2-BD59-A6C34878D82A}">
                    <a16:rowId xmlns:a16="http://schemas.microsoft.com/office/drawing/2014/main" val="837393965"/>
                  </a:ext>
                </a:extLst>
              </a:tr>
              <a:tr h="260940">
                <a:tc rowSpan="5">
                  <a:txBody>
                    <a:bodyPr/>
                    <a:lstStyle/>
                    <a:p>
                      <a:pPr algn="ctr"/>
                      <a:r>
                        <a:rPr kumimoji="1" lang="en-US" altLang="ja-JP" sz="900" b="1" dirty="0">
                          <a:solidFill>
                            <a:schemeClr val="bg1"/>
                          </a:solidFill>
                          <a:latin typeface="Meiryo UI" panose="020B0604030504040204" pitchFamily="50" charset="-128"/>
                          <a:ea typeface="Meiryo UI" panose="020B0604030504040204" pitchFamily="50" charset="-128"/>
                        </a:rPr>
                        <a:t>No54</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738AC8"/>
                    </a:solidFill>
                  </a:tcPr>
                </a:tc>
                <a:tc gridSpan="6">
                  <a:txBody>
                    <a:bodyPr/>
                    <a:lstStyle/>
                    <a:p>
                      <a:pPr algn="l"/>
                      <a:r>
                        <a:rPr kumimoji="1" lang="ja-JP" altLang="en-US" sz="1200" b="1" u="sng" dirty="0">
                          <a:solidFill>
                            <a:schemeClr val="bg1"/>
                          </a:solidFill>
                          <a:latin typeface="Meiryo UI" panose="020B0604030504040204" pitchFamily="50" charset="-128"/>
                          <a:ea typeface="Meiryo UI" panose="020B0604030504040204" pitchFamily="50" charset="-128"/>
                        </a:rPr>
                        <a:t>大阪府生涯スポーツ振興事業</a:t>
                      </a:r>
                      <a:r>
                        <a:rPr kumimoji="1" lang="ja-JP" altLang="en-US" sz="1200" b="1" u="none" dirty="0">
                          <a:solidFill>
                            <a:schemeClr val="bg1"/>
                          </a:solidFill>
                          <a:latin typeface="Meiryo UI" panose="020B0604030504040204" pitchFamily="50" charset="-128"/>
                          <a:ea typeface="Meiryo UI" panose="020B0604030504040204" pitchFamily="50" charset="-128"/>
                        </a:rPr>
                        <a:t>　</a:t>
                      </a:r>
                      <a:r>
                        <a:rPr kumimoji="1" lang="en-US" altLang="ja-JP" sz="1200" b="1" u="none" dirty="0">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endParaRPr kumimoji="1" lang="en-US" altLang="ja-JP" sz="1050" b="0" u="none" dirty="0">
                        <a:solidFill>
                          <a:schemeClr val="bg1"/>
                        </a:solidFill>
                        <a:latin typeface="Meiryo UI" panose="020B0604030504040204" pitchFamily="50" charset="-128"/>
                        <a:ea typeface="Meiryo UI" panose="020B0604030504040204" pitchFamily="50" charset="-128"/>
                      </a:endParaRPr>
                    </a:p>
                    <a:p>
                      <a:pPr algn="l"/>
                      <a:r>
                        <a:rPr kumimoji="1" lang="ja-JP" altLang="en-US" sz="1050" b="0" u="none" dirty="0">
                          <a:solidFill>
                            <a:schemeClr val="bg1"/>
                          </a:solidFill>
                          <a:latin typeface="Meiryo UI" panose="020B0604030504040204" pitchFamily="50" charset="-128"/>
                          <a:ea typeface="Meiryo UI" panose="020B0604030504040204" pitchFamily="50" charset="-128"/>
                        </a:rPr>
                        <a:t>幅広く府民に対しスポーツを紹介し実践する場を提供することにより、スポーツへの参加意欲を喚起するとともに、スポーツ情報サイトや</a:t>
                      </a:r>
                      <a:r>
                        <a:rPr kumimoji="1" lang="en-US" altLang="ja-JP" sz="1050" b="0" u="none" dirty="0">
                          <a:solidFill>
                            <a:schemeClr val="bg1"/>
                          </a:solidFill>
                          <a:latin typeface="Meiryo UI" panose="020B0604030504040204" pitchFamily="50" charset="-128"/>
                          <a:ea typeface="Meiryo UI" panose="020B0604030504040204" pitchFamily="50" charset="-128"/>
                        </a:rPr>
                        <a:t>SNS</a:t>
                      </a:r>
                      <a:r>
                        <a:rPr kumimoji="1" lang="ja-JP" altLang="en-US" sz="1050" b="0" u="none" dirty="0">
                          <a:solidFill>
                            <a:schemeClr val="bg1"/>
                          </a:solidFill>
                          <a:latin typeface="Meiryo UI" panose="020B0604030504040204" pitchFamily="50" charset="-128"/>
                          <a:ea typeface="Meiryo UI" panose="020B0604030504040204" pitchFamily="50" charset="-128"/>
                        </a:rPr>
                        <a:t>を活用したスポーツ情報を幅広く発信することで、スポーツツーリズムの推進につなげていく。</a:t>
                      </a:r>
                    </a:p>
                  </a:txBody>
                  <a:tcPr marL="74295" marR="74295" marT="37148" marB="37148" anchor="ctr">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dirty="0">
                          <a:latin typeface="Meiryo UI" panose="020B0604030504040204" pitchFamily="50" charset="-128"/>
                          <a:ea typeface="Meiryo UI" panose="020B0604030504040204" pitchFamily="50" charset="-128"/>
                        </a:rPr>
                        <a:t>公民戦略連携デスクの活動を通じて、企業・大学と</a:t>
                      </a:r>
                      <a:r>
                        <a:rPr kumimoji="1" lang="en-US" altLang="ja-JP" sz="900" b="1" u="none" dirty="0">
                          <a:latin typeface="Meiryo UI" panose="020B0604030504040204" pitchFamily="50" charset="-128"/>
                          <a:ea typeface="Meiryo UI" panose="020B0604030504040204" pitchFamily="50" charset="-128"/>
                        </a:rPr>
                        <a:t>win-win</a:t>
                      </a:r>
                      <a:r>
                        <a:rPr kumimoji="1" lang="ja-JP" altLang="en-US" sz="900" b="1" u="none" dirty="0">
                          <a:latin typeface="Meiryo UI" panose="020B0604030504040204" pitchFamily="50" charset="-128"/>
                          <a:ea typeface="Meiryo UI" panose="020B0604030504040204" pitchFamily="50" charset="-128"/>
                        </a:rPr>
                        <a:t>の新たなパートナーシップを築く。また、これまで構築したネットワークを軸に、多様な事業者が連携した取組みを推進。それぞれの強みを活かし社会課題の解決や地域活性化をめざす。</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extLst>
                  <a:ext uri="{0D108BD9-81ED-4DB2-BD59-A6C34878D82A}">
                    <a16:rowId xmlns:a16="http://schemas.microsoft.com/office/drawing/2014/main" val="3037561463"/>
                  </a:ext>
                </a:extLst>
              </a:tr>
              <a:tr h="260940">
                <a:tc vMerge="1">
                  <a:txBody>
                    <a:bodyPr/>
                    <a:lstStyle/>
                    <a:p>
                      <a:endParaRPr kumimoji="1" lang="ja-JP" altLang="en-US" sz="1100" dirty="0"/>
                    </a:p>
                  </a:txBody>
                  <a:tcPr>
                    <a:lnR w="28575" cap="flat" cmpd="sng" algn="ctr">
                      <a:solidFill>
                        <a:schemeClr val="bg1"/>
                      </a:solidFill>
                      <a:prstDash val="solid"/>
                      <a:round/>
                      <a:headEnd type="none" w="med" len="med"/>
                      <a:tailEnd type="none" w="med" len="med"/>
                    </a:lnR>
                    <a:solidFill>
                      <a:srgbClr val="767171"/>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R6</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年度目標値</a:t>
                      </a:r>
                      <a:endPar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R7</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3</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extLst>
                  <a:ext uri="{0D108BD9-81ED-4DB2-BD59-A6C34878D82A}">
                    <a16:rowId xmlns:a16="http://schemas.microsoft.com/office/drawing/2014/main" val="3122281391"/>
                  </a:ext>
                </a:extLst>
              </a:tr>
              <a:tr h="260940">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1876691049"/>
                  </a:ext>
                </a:extLst>
              </a:tr>
              <a:tr h="260940">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dirty="0">
                          <a:latin typeface="Meiryo UI" panose="020B0604030504040204" pitchFamily="50" charset="-128"/>
                          <a:ea typeface="Meiryo UI" panose="020B0604030504040204" pitchFamily="50" charset="-128"/>
                        </a:rPr>
                        <a:t>スポーツ・レクリエーション事業参加者数（オンライン含む）</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37,000</a:t>
                      </a:r>
                      <a:r>
                        <a:rPr kumimoji="1" lang="ja-JP" altLang="en-US" sz="1050" dirty="0">
                          <a:solidFill>
                            <a:srgbClr val="FF0000"/>
                          </a:solidFill>
                          <a:latin typeface="Meiryo UI" panose="020B0604030504040204" pitchFamily="50" charset="-128"/>
                          <a:ea typeface="Meiryo UI" panose="020B0604030504040204" pitchFamily="50" charset="-128"/>
                        </a:rPr>
                        <a:t>名</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98,317</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26,000</a:t>
                      </a:r>
                      <a:r>
                        <a:rPr kumimoji="1" lang="ja-JP" altLang="en-US" sz="1050" dirty="0">
                          <a:solidFill>
                            <a:schemeClr val="tx1"/>
                          </a:solidFill>
                          <a:latin typeface="Meiryo UI" panose="020B0604030504040204" pitchFamily="50" charset="-128"/>
                          <a:ea typeface="Meiryo UI" panose="020B0604030504040204" pitchFamily="50" charset="-128"/>
                        </a:rPr>
                        <a:t>名</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37,000</a:t>
                      </a:r>
                      <a:r>
                        <a:rPr kumimoji="1" lang="ja-JP" altLang="en-US" sz="1050" dirty="0">
                          <a:solidFill>
                            <a:schemeClr val="tx1"/>
                          </a:solidFill>
                          <a:latin typeface="Meiryo UI" panose="020B0604030504040204" pitchFamily="50" charset="-128"/>
                          <a:ea typeface="Meiryo UI" panose="020B0604030504040204" pitchFamily="50" charset="-128"/>
                        </a:rPr>
                        <a:t>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2">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89,872</a:t>
                      </a:r>
                      <a:r>
                        <a:rPr kumimoji="1" lang="ja-JP" altLang="en-US" sz="100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380481717"/>
                  </a:ext>
                </a:extLst>
              </a:tr>
              <a:tr h="260940">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en-US" altLang="ja-JP" sz="1050" dirty="0">
                          <a:latin typeface="Meiryo UI" panose="020B0604030504040204" pitchFamily="50" charset="-128"/>
                          <a:ea typeface="Meiryo UI" panose="020B0604030504040204" pitchFamily="50" charset="-128"/>
                        </a:rPr>
                        <a:t>SPORTS</a:t>
                      </a:r>
                      <a:r>
                        <a:rPr kumimoji="1" lang="ja-JP" altLang="en-US" sz="1050" dirty="0">
                          <a:latin typeface="Meiryo UI" panose="020B0604030504040204" pitchFamily="50" charset="-128"/>
                          <a:ea typeface="Meiryo UI" panose="020B0604030504040204" pitchFamily="50" charset="-128"/>
                        </a:rPr>
                        <a:t>　</a:t>
                      </a:r>
                      <a:r>
                        <a:rPr kumimoji="1" lang="en-US" altLang="ja-JP" sz="1050" dirty="0">
                          <a:latin typeface="Meiryo UI" panose="020B0604030504040204" pitchFamily="50" charset="-128"/>
                          <a:ea typeface="Meiryo UI" panose="020B0604030504040204" pitchFamily="50" charset="-128"/>
                        </a:rPr>
                        <a:t>OSAKA</a:t>
                      </a:r>
                      <a:r>
                        <a:rPr kumimoji="1" lang="ja-JP" altLang="en-US" sz="1050" dirty="0">
                          <a:latin typeface="Meiryo UI" panose="020B0604030504040204" pitchFamily="50" charset="-128"/>
                          <a:ea typeface="Meiryo UI" panose="020B0604030504040204" pitchFamily="50" charset="-128"/>
                        </a:rPr>
                        <a:t>セッション数（月平均）</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6,000</a:t>
                      </a:r>
                      <a:r>
                        <a:rPr kumimoji="1" lang="ja-JP" altLang="en-US" sz="1050" dirty="0">
                          <a:solidFill>
                            <a:srgbClr val="FF0000"/>
                          </a:solidFill>
                          <a:latin typeface="Meiryo UI" panose="020B0604030504040204" pitchFamily="50" charset="-128"/>
                          <a:ea typeface="Meiryo UI" panose="020B0604030504040204" pitchFamily="50" charset="-128"/>
                        </a:rPr>
                        <a:t>件</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8,768</a:t>
                      </a:r>
                      <a:r>
                        <a:rPr kumimoji="1" lang="ja-JP" altLang="en-US" sz="1050" dirty="0">
                          <a:solidFill>
                            <a:schemeClr val="tx1"/>
                          </a:solidFill>
                          <a:latin typeface="Meiryo UI" panose="020B0604030504040204" pitchFamily="50" charset="-128"/>
                          <a:ea typeface="Meiryo UI" panose="020B0604030504040204" pitchFamily="50" charset="-128"/>
                        </a:rPr>
                        <a:t>件</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3,000</a:t>
                      </a:r>
                      <a:r>
                        <a:rPr kumimoji="1" lang="ja-JP" altLang="en-US" sz="1050" dirty="0">
                          <a:solidFill>
                            <a:schemeClr val="tx1"/>
                          </a:solidFill>
                          <a:latin typeface="Meiryo UI" panose="020B0604030504040204" pitchFamily="50" charset="-128"/>
                          <a:ea typeface="Meiryo UI" panose="020B0604030504040204" pitchFamily="50" charset="-128"/>
                        </a:rPr>
                        <a:t>件）</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BEDF5"/>
                    </a:solidFill>
                  </a:tcPr>
                </a:tc>
                <a:tc vMerge="1">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1,500</a:t>
                      </a:r>
                      <a:r>
                        <a:rPr kumimoji="1" lang="ja-JP" altLang="en-US" sz="100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T w="19050" cap="flat" cmpd="sng" algn="ctr">
                      <a:solidFill>
                        <a:schemeClr val="bg1"/>
                      </a:solidFill>
                      <a:prstDash val="solid"/>
                      <a:round/>
                      <a:headEnd type="none" w="med" len="med"/>
                      <a:tailEnd type="none" w="med" len="med"/>
                    </a:lnT>
                    <a:solidFill>
                      <a:srgbClr val="E7E6E6"/>
                    </a:solidFill>
                  </a:tcPr>
                </a:tc>
                <a:extLst>
                  <a:ext uri="{0D108BD9-81ED-4DB2-BD59-A6C34878D82A}">
                    <a16:rowId xmlns:a16="http://schemas.microsoft.com/office/drawing/2014/main" val="1309116749"/>
                  </a:ext>
                </a:extLst>
              </a:tr>
            </a:tbl>
          </a:graphicData>
        </a:graphic>
      </p:graphicFrame>
    </p:spTree>
    <p:extLst>
      <p:ext uri="{BB962C8B-B14F-4D97-AF65-F5344CB8AC3E}">
        <p14:creationId xmlns:p14="http://schemas.microsoft.com/office/powerpoint/2010/main" val="363709434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F9488D41-582C-2592-50DD-C15947569C2A}"/>
              </a:ext>
            </a:extLst>
          </p:cNvPr>
          <p:cNvSpPr/>
          <p:nvPr/>
        </p:nvSpPr>
        <p:spPr>
          <a:xfrm>
            <a:off x="0" y="-18341"/>
            <a:ext cx="9906000" cy="486216"/>
          </a:xfrm>
          <a:prstGeom prst="rect">
            <a:avLst/>
          </a:prstGeom>
          <a:solidFill>
            <a:srgbClr val="738A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基本目標⑥定住魅力・都市魅力を強化する</a:t>
            </a:r>
          </a:p>
        </p:txBody>
      </p:sp>
      <p:sp>
        <p:nvSpPr>
          <p:cNvPr id="8" name="テキスト ボックス 7">
            <a:extLst>
              <a:ext uri="{FF2B5EF4-FFF2-40B4-BE49-F238E27FC236}">
                <a16:creationId xmlns:a16="http://schemas.microsoft.com/office/drawing/2014/main" id="{48F7A209-43A3-6DB0-5091-2139B2CA4D2F}"/>
              </a:ext>
            </a:extLst>
          </p:cNvPr>
          <p:cNvSpPr txBox="1"/>
          <p:nvPr/>
        </p:nvSpPr>
        <p:spPr>
          <a:xfrm>
            <a:off x="0" y="455813"/>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基本的方向（２）都市魅力の創出・発信</a:t>
            </a:r>
            <a:endParaRPr lang="en-US" altLang="ja-JP" sz="1400" b="1" dirty="0">
              <a:latin typeface="Meiryo UI" panose="020B0604030504040204" pitchFamily="50" charset="-128"/>
              <a:ea typeface="Meiryo UI" panose="020B0604030504040204" pitchFamily="50" charset="-128"/>
            </a:endParaRPr>
          </a:p>
        </p:txBody>
      </p:sp>
      <p:sp>
        <p:nvSpPr>
          <p:cNvPr id="10" name="スライド番号プレースホルダー 1">
            <a:extLst>
              <a:ext uri="{FF2B5EF4-FFF2-40B4-BE49-F238E27FC236}">
                <a16:creationId xmlns:a16="http://schemas.microsoft.com/office/drawing/2014/main" id="{6BC5A122-992F-44F2-A5B6-27978587EDE5}"/>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30</a:t>
            </a:fld>
            <a:endParaRPr kumimoji="1" lang="ja-JP" altLang="en-US" dirty="0"/>
          </a:p>
        </p:txBody>
      </p:sp>
      <p:graphicFrame>
        <p:nvGraphicFramePr>
          <p:cNvPr id="7" name="表 6">
            <a:extLst>
              <a:ext uri="{FF2B5EF4-FFF2-40B4-BE49-F238E27FC236}">
                <a16:creationId xmlns:a16="http://schemas.microsoft.com/office/drawing/2014/main" id="{248F2398-2F86-40A6-9DE7-7984BAD702DA}"/>
              </a:ext>
            </a:extLst>
          </p:cNvPr>
          <p:cNvGraphicFramePr>
            <a:graphicFrameLocks noGrp="1"/>
          </p:cNvGraphicFramePr>
          <p:nvPr>
            <p:extLst>
              <p:ext uri="{D42A27DB-BD31-4B8C-83A1-F6EECF244321}">
                <p14:modId xmlns:p14="http://schemas.microsoft.com/office/powerpoint/2010/main" val="3701171295"/>
              </p:ext>
            </p:extLst>
          </p:nvPr>
        </p:nvGraphicFramePr>
        <p:xfrm>
          <a:off x="136085" y="763590"/>
          <a:ext cx="9680645" cy="4149100"/>
        </p:xfrm>
        <a:graphic>
          <a:graphicData uri="http://schemas.openxmlformats.org/drawingml/2006/table">
            <a:tbl>
              <a:tblPr firstRow="1" bandRow="1">
                <a:tableStyleId>{F5AB1C69-6EDB-4FF4-983F-18BD219EF322}</a:tableStyleId>
              </a:tblPr>
              <a:tblGrid>
                <a:gridCol w="368430">
                  <a:extLst>
                    <a:ext uri="{9D8B030D-6E8A-4147-A177-3AD203B41FA5}">
                      <a16:colId xmlns:a16="http://schemas.microsoft.com/office/drawing/2014/main" val="830047628"/>
                    </a:ext>
                  </a:extLst>
                </a:gridCol>
                <a:gridCol w="384215">
                  <a:extLst>
                    <a:ext uri="{9D8B030D-6E8A-4147-A177-3AD203B41FA5}">
                      <a16:colId xmlns:a16="http://schemas.microsoft.com/office/drawing/2014/main" val="1297933951"/>
                    </a:ext>
                  </a:extLst>
                </a:gridCol>
                <a:gridCol w="3384000">
                  <a:extLst>
                    <a:ext uri="{9D8B030D-6E8A-4147-A177-3AD203B41FA5}">
                      <a16:colId xmlns:a16="http://schemas.microsoft.com/office/drawing/2014/main" val="1232791315"/>
                    </a:ext>
                  </a:extLst>
                </a:gridCol>
                <a:gridCol w="1584000">
                  <a:extLst>
                    <a:ext uri="{9D8B030D-6E8A-4147-A177-3AD203B41FA5}">
                      <a16:colId xmlns:a16="http://schemas.microsoft.com/office/drawing/2014/main" val="885638921"/>
                    </a:ext>
                  </a:extLst>
                </a:gridCol>
                <a:gridCol w="1296000">
                  <a:extLst>
                    <a:ext uri="{9D8B030D-6E8A-4147-A177-3AD203B41FA5}">
                      <a16:colId xmlns:a16="http://schemas.microsoft.com/office/drawing/2014/main" val="2868609020"/>
                    </a:ext>
                  </a:extLst>
                </a:gridCol>
                <a:gridCol w="1548000">
                  <a:extLst>
                    <a:ext uri="{9D8B030D-6E8A-4147-A177-3AD203B41FA5}">
                      <a16:colId xmlns:a16="http://schemas.microsoft.com/office/drawing/2014/main" val="1393318109"/>
                    </a:ext>
                  </a:extLst>
                </a:gridCol>
                <a:gridCol w="1116000">
                  <a:extLst>
                    <a:ext uri="{9D8B030D-6E8A-4147-A177-3AD203B41FA5}">
                      <a16:colId xmlns:a16="http://schemas.microsoft.com/office/drawing/2014/main" val="2346348725"/>
                    </a:ext>
                  </a:extLst>
                </a:gridCol>
              </a:tblGrid>
              <a:tr h="381955">
                <a:tc rowSpan="6">
                  <a:txBody>
                    <a:bodyPr/>
                    <a:lstStyle/>
                    <a:p>
                      <a:pPr algn="ctr"/>
                      <a:r>
                        <a:rPr kumimoji="1" lang="en-US" altLang="ja-JP" sz="900" dirty="0">
                          <a:latin typeface="Meiryo UI" panose="020B0604030504040204" pitchFamily="50" charset="-128"/>
                          <a:ea typeface="Meiryo UI" panose="020B0604030504040204" pitchFamily="50" charset="-128"/>
                        </a:rPr>
                        <a:t>No</a:t>
                      </a:r>
                      <a:r>
                        <a:rPr kumimoji="1" lang="en-US" altLang="ja-JP" sz="1000" dirty="0">
                          <a:latin typeface="Meiryo UI" panose="020B0604030504040204" pitchFamily="50" charset="-128"/>
                          <a:ea typeface="Meiryo UI" panose="020B0604030504040204" pitchFamily="50" charset="-128"/>
                        </a:rPr>
                        <a:t>55</a:t>
                      </a: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738AC8"/>
                    </a:solidFill>
                  </a:tcPr>
                </a:tc>
                <a:tc gridSpan="6">
                  <a:txBody>
                    <a:bodyPr/>
                    <a:lstStyle/>
                    <a:p>
                      <a:pPr algn="l"/>
                      <a:r>
                        <a:rPr kumimoji="1" lang="ja-JP" altLang="en-US" sz="1200" b="1" u="sng" dirty="0">
                          <a:latin typeface="Meiryo UI" panose="020B0604030504040204" pitchFamily="50" charset="-128"/>
                          <a:ea typeface="Meiryo UI" panose="020B0604030504040204" pitchFamily="50" charset="-128"/>
                        </a:rPr>
                        <a:t>大阪府文化振興事業</a:t>
                      </a:r>
                      <a:r>
                        <a:rPr kumimoji="1" lang="ja-JP" altLang="en-US" sz="1200" b="1" u="none" dirty="0">
                          <a:latin typeface="Meiryo UI" panose="020B0604030504040204" pitchFamily="50" charset="-128"/>
                          <a:ea typeface="Meiryo UI" panose="020B0604030504040204" pitchFamily="50" charset="-128"/>
                        </a:rPr>
                        <a:t>　</a:t>
                      </a:r>
                      <a:r>
                        <a:rPr kumimoji="1" lang="en-US" altLang="ja-JP" sz="1200" b="1" u="none" dirty="0">
                          <a:latin typeface="Meiryo UI" panose="020B0604030504040204" pitchFamily="50" charset="-128"/>
                          <a:ea typeface="Meiryo UI" panose="020B0604030504040204" pitchFamily="50" charset="-128"/>
                        </a:rPr>
                        <a:t>【</a:t>
                      </a:r>
                      <a:r>
                        <a:rPr kumimoji="1" lang="ja-JP" altLang="en-US" sz="1200" b="1" u="none" dirty="0">
                          <a:latin typeface="Meiryo UI" panose="020B0604030504040204" pitchFamily="50" charset="-128"/>
                          <a:ea typeface="Meiryo UI" panose="020B0604030504040204" pitchFamily="50" charset="-128"/>
                        </a:rPr>
                        <a:t>企業版ふるさと納税活用事業</a:t>
                      </a:r>
                      <a:r>
                        <a:rPr kumimoji="1" lang="en-US" altLang="ja-JP" sz="1200" b="1" u="none" dirty="0">
                          <a:latin typeface="Meiryo UI" panose="020B0604030504040204" pitchFamily="50" charset="-128"/>
                          <a:ea typeface="Meiryo UI" panose="020B0604030504040204" pitchFamily="50" charset="-128"/>
                        </a:rPr>
                        <a:t>】</a:t>
                      </a:r>
                    </a:p>
                    <a:p>
                      <a:pPr algn="l"/>
                      <a:r>
                        <a:rPr kumimoji="1" lang="ja-JP" altLang="en-US" sz="1050" b="0" u="none" dirty="0">
                          <a:latin typeface="Meiryo UI" panose="020B0604030504040204" pitchFamily="50" charset="-128"/>
                          <a:ea typeface="Meiryo UI" panose="020B0604030504040204" pitchFamily="50" charset="-128"/>
                        </a:rPr>
                        <a:t>文化芸術分野で活躍する者を対象にした顕彰事業を実施するとともに、府民に優れた芸術文化の鑑賞機会を提供する有意義な事業や次世代の育成に資する活動等に対する補助を通して、大阪における文化・芸術の振興を図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dirty="0">
                          <a:latin typeface="Meiryo UI" panose="020B0604030504040204" pitchFamily="50" charset="-128"/>
                          <a:ea typeface="Meiryo UI" panose="020B0604030504040204" pitchFamily="50" charset="-128"/>
                        </a:rPr>
                        <a:t>公民戦略連携デスクの活動を通じて、企業・大学と</a:t>
                      </a:r>
                      <a:r>
                        <a:rPr kumimoji="1" lang="en-US" altLang="ja-JP" sz="900" b="1" u="none" dirty="0">
                          <a:latin typeface="Meiryo UI" panose="020B0604030504040204" pitchFamily="50" charset="-128"/>
                          <a:ea typeface="Meiryo UI" panose="020B0604030504040204" pitchFamily="50" charset="-128"/>
                        </a:rPr>
                        <a:t>win-win</a:t>
                      </a:r>
                      <a:r>
                        <a:rPr kumimoji="1" lang="ja-JP" altLang="en-US" sz="900" b="1" u="none" dirty="0">
                          <a:latin typeface="Meiryo UI" panose="020B0604030504040204" pitchFamily="50" charset="-128"/>
                          <a:ea typeface="Meiryo UI" panose="020B0604030504040204" pitchFamily="50" charset="-128"/>
                        </a:rPr>
                        <a:t>の新たなパートナーシップを築く。また、これまで構築したネットワークを軸に、多様な事業者が連携した取組みを推進。それぞれの強みを活かし社会課題の解決や地域活性化をめざす。</a:t>
                      </a: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30686">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R6</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年度目標値</a:t>
                      </a:r>
                      <a:endPar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R7</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3</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extLst>
                  <a:ext uri="{0D108BD9-81ED-4DB2-BD59-A6C34878D82A}">
                    <a16:rowId xmlns:a16="http://schemas.microsoft.com/office/drawing/2014/main" val="1797969561"/>
                  </a:ext>
                </a:extLst>
              </a:tr>
              <a:tr h="36707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3777871570"/>
                  </a:ext>
                </a:extLst>
              </a:tr>
              <a:tr h="394336">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大阪の文化振興の機運を醸成するための顕彰事業の実施</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2</a:t>
                      </a:r>
                      <a:r>
                        <a:rPr kumimoji="1" lang="ja-JP" altLang="en-US" sz="1050" dirty="0">
                          <a:solidFill>
                            <a:srgbClr val="FF0000"/>
                          </a:solidFill>
                          <a:latin typeface="Meiryo UI" panose="020B0604030504040204" pitchFamily="50" charset="-128"/>
                          <a:ea typeface="Meiryo UI" panose="020B0604030504040204" pitchFamily="50" charset="-128"/>
                        </a:rPr>
                        <a:t>賞</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17,805</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endPar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a:t>
                      </a:r>
                      <a:r>
                        <a:rPr kumimoji="1" lang="ja-JP" altLang="en-US" sz="1050" dirty="0">
                          <a:solidFill>
                            <a:schemeClr val="tx1"/>
                          </a:solidFill>
                          <a:latin typeface="Meiryo UI" panose="020B0604030504040204" pitchFamily="50" charset="-128"/>
                          <a:ea typeface="Meiryo UI" panose="020B0604030504040204" pitchFamily="50" charset="-128"/>
                        </a:rPr>
                        <a:t>賞</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2</a:t>
                      </a:r>
                      <a:r>
                        <a:rPr kumimoji="1" lang="ja-JP" altLang="en-US" sz="1050" dirty="0">
                          <a:solidFill>
                            <a:schemeClr val="tx1"/>
                          </a:solidFill>
                          <a:latin typeface="Meiryo UI" panose="020B0604030504040204" pitchFamily="50" charset="-128"/>
                          <a:ea typeface="Meiryo UI" panose="020B0604030504040204" pitchFamily="50" charset="-128"/>
                        </a:rPr>
                        <a:t>賞</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5DAEB"/>
                    </a:solidFill>
                  </a:tcPr>
                </a:tc>
                <a:tc rowSpan="3">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17,020</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extLst>
                  <a:ext uri="{0D108BD9-81ED-4DB2-BD59-A6C34878D82A}">
                    <a16:rowId xmlns:a16="http://schemas.microsoft.com/office/drawing/2014/main" val="3232366376"/>
                  </a:ext>
                </a:extLst>
              </a:tr>
              <a:tr h="394336">
                <a:tc vMerge="1">
                  <a:txBody>
                    <a:bodyPr/>
                    <a:lstStyle/>
                    <a:p>
                      <a:endParaRPr kumimoji="1" lang="ja-JP" altLang="en-US"/>
                    </a:p>
                  </a:txBody>
                  <a:tcPr/>
                </a:tc>
                <a:tc vMerge="1">
                  <a:txBody>
                    <a:bodyPr/>
                    <a:lstStyle/>
                    <a:p>
                      <a:endParaRPr kumimoji="1" lang="ja-JP" altLang="en-US"/>
                    </a:p>
                  </a:txBody>
                  <a:tcPr/>
                </a:tc>
                <a:tc>
                  <a:txBody>
                    <a:bodyPr/>
                    <a:lstStyle/>
                    <a:p>
                      <a:r>
                        <a:rPr kumimoji="1" lang="ja-JP" altLang="en-US" sz="1050" dirty="0">
                          <a:latin typeface="Meiryo UI" panose="020B0604030504040204" pitchFamily="50" charset="-128"/>
                          <a:ea typeface="Meiryo UI" panose="020B0604030504040204" pitchFamily="50" charset="-128"/>
                        </a:rPr>
                        <a:t>採択事業における観客満足度</a:t>
                      </a:r>
                    </a:p>
                    <a:p>
                      <a:r>
                        <a:rPr kumimoji="1" lang="ja-JP" altLang="en-US" sz="1050" dirty="0">
                          <a:latin typeface="Meiryo UI" panose="020B0604030504040204" pitchFamily="50" charset="-128"/>
                          <a:ea typeface="Meiryo UI" panose="020B0604030504040204" pitchFamily="50" charset="-128"/>
                        </a:rPr>
                        <a:t>（芸術文化振興補助金）</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80</a:t>
                      </a:r>
                      <a:r>
                        <a:rPr kumimoji="1" lang="ja-JP" altLang="en-US" sz="1050" dirty="0">
                          <a:solidFill>
                            <a:srgbClr val="FF0000"/>
                          </a:solidFill>
                          <a:latin typeface="Meiryo UI" panose="020B0604030504040204" pitchFamily="50" charset="-128"/>
                          <a:ea typeface="Meiryo UI" panose="020B0604030504040204" pitchFamily="50" charset="-128"/>
                        </a:rPr>
                        <a:t>％</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95.8</a:t>
                      </a:r>
                      <a:r>
                        <a:rPr kumimoji="1" lang="ja-JP" altLang="en-US" sz="1050" dirty="0">
                          <a:solidFill>
                            <a:schemeClr val="tx1"/>
                          </a:solidFill>
                          <a:latin typeface="Meiryo UI" panose="020B0604030504040204" pitchFamily="50" charset="-128"/>
                          <a:ea typeface="Meiryo UI" panose="020B0604030504040204" pitchFamily="50" charset="-128"/>
                        </a:rPr>
                        <a:t>％</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80</a:t>
                      </a:r>
                      <a:r>
                        <a:rPr kumimoji="1" lang="ja-JP" altLang="en-US"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BEDF5"/>
                    </a:solidFill>
                  </a:tcPr>
                </a:tc>
                <a:tc vMerge="1">
                  <a:txBody>
                    <a:bodyPr/>
                    <a:lstStyle/>
                    <a:p>
                      <a:pPr algn="ctr"/>
                      <a:endParaRPr kumimoji="1" lang="ja-JP" altLang="en-US" sz="100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9D9D9"/>
                    </a:solidFill>
                  </a:tcPr>
                </a:tc>
                <a:extLst>
                  <a:ext uri="{0D108BD9-81ED-4DB2-BD59-A6C34878D82A}">
                    <a16:rowId xmlns:a16="http://schemas.microsoft.com/office/drawing/2014/main" val="3151266560"/>
                  </a:ext>
                </a:extLst>
              </a:tr>
              <a:tr h="394336">
                <a:tc vMerge="1">
                  <a:txBody>
                    <a:bodyPr/>
                    <a:lstStyle/>
                    <a:p>
                      <a:endParaRPr kumimoji="1" lang="ja-JP" altLang="en-US"/>
                    </a:p>
                  </a:txBody>
                  <a:tcPr>
                    <a:lnT w="28575" cap="flat" cmpd="sng" algn="ctr">
                      <a:solidFill>
                        <a:schemeClr val="bg1"/>
                      </a:solidFill>
                      <a:prstDash val="solid"/>
                      <a:round/>
                      <a:headEnd type="none" w="med" len="med"/>
                      <a:tailEnd type="none" w="med" len="med"/>
                    </a:lnT>
                  </a:tcPr>
                </a:tc>
                <a:tc vMerge="1">
                  <a:txBody>
                    <a:bodyPr/>
                    <a:lstStyle/>
                    <a:p>
                      <a:endParaRPr kumimoji="1" lang="ja-JP" altLang="en-US"/>
                    </a:p>
                  </a:txBody>
                  <a:tcPr>
                    <a:lnT w="19050" cap="flat" cmpd="sng" algn="ctr">
                      <a:solidFill>
                        <a:schemeClr val="bg1"/>
                      </a:solidFill>
                      <a:prstDash val="solid"/>
                      <a:round/>
                      <a:headEnd type="none" w="med" len="med"/>
                      <a:tailEnd type="none" w="med" len="med"/>
                    </a:lnT>
                  </a:tcPr>
                </a:tc>
                <a:tc>
                  <a:txBody>
                    <a:bodyPr/>
                    <a:lstStyle/>
                    <a:p>
                      <a:r>
                        <a:rPr kumimoji="1" lang="ja-JP" altLang="en-US" sz="1050" dirty="0">
                          <a:latin typeface="Meiryo UI" panose="020B0604030504040204" pitchFamily="50" charset="-128"/>
                          <a:ea typeface="Meiryo UI" panose="020B0604030504040204" pitchFamily="50" charset="-128"/>
                        </a:rPr>
                        <a:t>採択事業における観客満足度</a:t>
                      </a:r>
                    </a:p>
                    <a:p>
                      <a:r>
                        <a:rPr kumimoji="1" lang="ja-JP" altLang="en-US" sz="1050" dirty="0">
                          <a:latin typeface="Meiryo UI" panose="020B0604030504040204" pitchFamily="50" charset="-128"/>
                          <a:ea typeface="Meiryo UI" panose="020B0604030504040204" pitchFamily="50" charset="-128"/>
                        </a:rPr>
                        <a:t>（輝け！子どもパフォーマー事業補助金）</a:t>
                      </a: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80</a:t>
                      </a:r>
                      <a:r>
                        <a:rPr kumimoji="1" lang="ja-JP" altLang="en-US" sz="1050" dirty="0">
                          <a:solidFill>
                            <a:srgbClr val="FF0000"/>
                          </a:solidFill>
                          <a:latin typeface="Meiryo UI" panose="020B0604030504040204" pitchFamily="50" charset="-128"/>
                          <a:ea typeface="Meiryo UI" panose="020B0604030504040204" pitchFamily="50" charset="-128"/>
                        </a:rPr>
                        <a:t>％</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99.3</a:t>
                      </a:r>
                      <a:r>
                        <a:rPr kumimoji="1" lang="ja-JP" altLang="en-US" sz="1050" dirty="0">
                          <a:solidFill>
                            <a:schemeClr val="tx1"/>
                          </a:solidFill>
                          <a:latin typeface="Meiryo UI" panose="020B0604030504040204" pitchFamily="50" charset="-128"/>
                          <a:ea typeface="Meiryo UI" panose="020B0604030504040204" pitchFamily="50" charset="-128"/>
                        </a:rPr>
                        <a:t>％</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80%</a:t>
                      </a:r>
                      <a:r>
                        <a:rPr kumimoji="1" lang="ja-JP" altLang="en-US"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5DAEB"/>
                    </a:solidFill>
                  </a:tcPr>
                </a:tc>
                <a:tc vMerge="1">
                  <a:txBody>
                    <a:bodyPr/>
                    <a:lstStyle/>
                    <a:p>
                      <a:pPr algn="ctr"/>
                      <a:r>
                        <a:rPr kumimoji="1" lang="en-US" altLang="ja-JP" sz="1000" dirty="0">
                          <a:solidFill>
                            <a:schemeClr val="tx1"/>
                          </a:solidFill>
                          <a:latin typeface="Meiryo UI" panose="020B0604030504040204" pitchFamily="50" charset="-128"/>
                          <a:ea typeface="Meiryo UI" panose="020B0604030504040204" pitchFamily="50" charset="-128"/>
                        </a:rPr>
                        <a:t>1,500</a:t>
                      </a:r>
                      <a:r>
                        <a:rPr kumimoji="1" lang="ja-JP" altLang="en-US" sz="100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T w="19050" cap="flat" cmpd="sng" algn="ctr">
                      <a:solidFill>
                        <a:schemeClr val="bg1"/>
                      </a:solidFill>
                      <a:prstDash val="solid"/>
                      <a:round/>
                      <a:headEnd type="none" w="med" len="med"/>
                      <a:tailEnd type="none" w="med" len="med"/>
                    </a:lnT>
                    <a:solidFill>
                      <a:srgbClr val="E7E6E6"/>
                    </a:solidFill>
                  </a:tcPr>
                </a:tc>
                <a:extLst>
                  <a:ext uri="{0D108BD9-81ED-4DB2-BD59-A6C34878D82A}">
                    <a16:rowId xmlns:a16="http://schemas.microsoft.com/office/drawing/2014/main" val="1357962295"/>
                  </a:ext>
                </a:extLst>
              </a:tr>
              <a:tr h="394336">
                <a:tc rowSpan="4">
                  <a:txBody>
                    <a:bodyPr/>
                    <a:lstStyle/>
                    <a:p>
                      <a:pPr algn="ctr"/>
                      <a:r>
                        <a:rPr kumimoji="1" lang="en-US" altLang="ja-JP" sz="900" b="1" dirty="0">
                          <a:solidFill>
                            <a:schemeClr val="bg1"/>
                          </a:solidFill>
                          <a:latin typeface="Meiryo UI" panose="020B0604030504040204" pitchFamily="50" charset="-128"/>
                          <a:ea typeface="Meiryo UI" panose="020B0604030504040204" pitchFamily="50" charset="-128"/>
                        </a:rPr>
                        <a:t>No56</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738AC8"/>
                    </a:solidFill>
                  </a:tcPr>
                </a:tc>
                <a:tc gridSpan="6">
                  <a:txBody>
                    <a:bodyPr/>
                    <a:lstStyle/>
                    <a:p>
                      <a:pPr algn="l"/>
                      <a:r>
                        <a:rPr kumimoji="1" lang="zh-TW" altLang="en-US" sz="1200" b="1" u="sng" dirty="0">
                          <a:solidFill>
                            <a:schemeClr val="bg1"/>
                          </a:solidFill>
                          <a:latin typeface="Meiryo UI" panose="020B0604030504040204" pitchFamily="50" charset="-128"/>
                          <a:ea typeface="Meiryo UI" panose="020B0604030504040204" pitchFamily="50" charset="-128"/>
                        </a:rPr>
                        <a:t>万博記念公園駅前周辺地区活性化事業</a:t>
                      </a:r>
                      <a:endParaRPr kumimoji="1" lang="en-US" altLang="ja-JP" sz="1200" b="1" u="sng" dirty="0">
                        <a:solidFill>
                          <a:schemeClr val="bg1"/>
                        </a:solidFill>
                        <a:latin typeface="Meiryo UI" panose="020B0604030504040204" pitchFamily="50" charset="-128"/>
                        <a:ea typeface="Meiryo UI" panose="020B0604030504040204" pitchFamily="50" charset="-128"/>
                      </a:endParaRPr>
                    </a:p>
                    <a:p>
                      <a:pPr algn="l"/>
                      <a:r>
                        <a:rPr kumimoji="1" lang="ja-JP" altLang="en-US" sz="1050" b="0" u="none" dirty="0">
                          <a:solidFill>
                            <a:schemeClr val="bg1"/>
                          </a:solidFill>
                          <a:latin typeface="Meiryo UI" panose="020B0604030504040204" pitchFamily="50" charset="-128"/>
                          <a:ea typeface="Meiryo UI" panose="020B0604030504040204" pitchFamily="50" charset="-128"/>
                        </a:rPr>
                        <a:t>大阪モノレール万博記念公園駅前周辺地区において、公募で選ばれた民間事業者とともに「大規模アリーナを中核とした大阪・関西を代表する新たなスポーツ・文化の拠点づくり」を推進し、世界最先端の機能を有するアリーナと周辺施設が相乗効果を発揮し、地域をはじめ、大阪・関西、ひいては西日本の成長、発展の起爆剤となれるよう取り組む。</a:t>
                      </a:r>
                    </a:p>
                  </a:txBody>
                  <a:tcPr marL="74295" marR="74295" marT="37148" marB="37148" anchor="ctr">
                    <a:lnL w="28575"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738AC8"/>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u="none" dirty="0">
                          <a:latin typeface="Meiryo UI" panose="020B0604030504040204" pitchFamily="50" charset="-128"/>
                          <a:ea typeface="Meiryo UI" panose="020B0604030504040204" pitchFamily="50" charset="-128"/>
                        </a:rPr>
                        <a:t>公民戦略連携デスクの活動を通じて、企業・大学と</a:t>
                      </a:r>
                      <a:r>
                        <a:rPr kumimoji="1" lang="en-US" altLang="ja-JP" sz="900" b="1" u="none" dirty="0">
                          <a:latin typeface="Meiryo UI" panose="020B0604030504040204" pitchFamily="50" charset="-128"/>
                          <a:ea typeface="Meiryo UI" panose="020B0604030504040204" pitchFamily="50" charset="-128"/>
                        </a:rPr>
                        <a:t>win-win</a:t>
                      </a:r>
                      <a:r>
                        <a:rPr kumimoji="1" lang="ja-JP" altLang="en-US" sz="900" b="1" u="none" dirty="0">
                          <a:latin typeface="Meiryo UI" panose="020B0604030504040204" pitchFamily="50" charset="-128"/>
                          <a:ea typeface="Meiryo UI" panose="020B0604030504040204" pitchFamily="50" charset="-128"/>
                        </a:rPr>
                        <a:t>の新たなパートナーシップを築く。また、これまで構築したネットワークを軸に、多様な事業者が連携した取組みを推進。それぞれの強みを活かし社会課題の解決や地域活性化をめざす。</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extLst>
                  <a:ext uri="{0D108BD9-81ED-4DB2-BD59-A6C34878D82A}">
                    <a16:rowId xmlns:a16="http://schemas.microsoft.com/office/drawing/2014/main" val="2278678447"/>
                  </a:ext>
                </a:extLst>
              </a:tr>
              <a:tr h="394336">
                <a:tc vMerge="1">
                  <a:txBody>
                    <a:bodyPr/>
                    <a:lstStyle/>
                    <a:p>
                      <a:endParaRPr kumimoji="1" lang="ja-JP" altLang="en-US" sz="1100" dirty="0"/>
                    </a:p>
                  </a:txBody>
                  <a:tcPr>
                    <a:lnR w="28575" cap="flat" cmpd="sng" algn="ctr">
                      <a:solidFill>
                        <a:schemeClr val="bg1"/>
                      </a:solidFill>
                      <a:prstDash val="solid"/>
                      <a:round/>
                      <a:headEnd type="none" w="med" len="med"/>
                      <a:tailEnd type="none" w="med" len="med"/>
                    </a:lnR>
                    <a:solidFill>
                      <a:srgbClr val="767171"/>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R6</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年度目標値</a:t>
                      </a:r>
                      <a:endPar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R7</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年</a:t>
                      </a:r>
                      <a:r>
                        <a:rPr kumimoji="1" lang="en-US" altLang="ja-JP"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3</a:t>
                      </a:r>
                      <a:r>
                        <a:rPr kumimoji="1" lang="ja-JP" altLang="en-US" sz="1050" b="0"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ja-JP" altLang="en-US" sz="1050" dirty="0"/>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参考</a:t>
                      </a:r>
                      <a:r>
                        <a:rPr kumimoji="1" lang="en-US" altLang="ja-JP" sz="1050" dirty="0">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hMerge="1">
                  <a:txBody>
                    <a:bodyPr/>
                    <a:lstStyle/>
                    <a:p>
                      <a:pPr algn="ctr"/>
                      <a:r>
                        <a:rPr kumimoji="1" lang="ja-JP" altLang="en-US" sz="900" dirty="0">
                          <a:solidFill>
                            <a:sysClr val="windowText" lastClr="000000"/>
                          </a:solidFill>
                          <a:latin typeface="Meiryo UI" panose="020B0604030504040204" pitchFamily="50" charset="-128"/>
                          <a:ea typeface="Meiryo UI" panose="020B0604030504040204" pitchFamily="50" charset="-128"/>
                        </a:rPr>
                        <a:t>予算執行額</a:t>
                      </a:r>
                      <a:endParaRPr kumimoji="1" lang="en-US" altLang="ja-JP" sz="90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dirty="0">
                          <a:solidFill>
                            <a:sysClr val="windowText" lastClr="000000"/>
                          </a:solidFill>
                          <a:latin typeface="Meiryo UI" panose="020B0604030504040204" pitchFamily="50" charset="-128"/>
                          <a:ea typeface="Meiryo UI" panose="020B0604030504040204" pitchFamily="50" charset="-128"/>
                        </a:rPr>
                        <a:t>（予算額）</a:t>
                      </a: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extLst>
                  <a:ext uri="{0D108BD9-81ED-4DB2-BD59-A6C34878D82A}">
                    <a16:rowId xmlns:a16="http://schemas.microsoft.com/office/drawing/2014/main" val="2910190190"/>
                  </a:ext>
                </a:extLst>
              </a:tr>
              <a:tr h="394336">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vMerge="1">
                  <a:txBody>
                    <a:bodyPr/>
                    <a:lstStyle/>
                    <a:p>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vMerge="1">
                  <a:txBody>
                    <a:bodyPr/>
                    <a:lstStyle/>
                    <a:p>
                      <a:pPr algn="ctr"/>
                      <a:endParaRPr kumimoji="1" lang="en-US" altLang="ja-JP" sz="1050" dirty="0">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7B5DD"/>
                    </a:solidFill>
                  </a:tcPr>
                </a:tc>
                <a:extLst>
                  <a:ext uri="{0D108BD9-81ED-4DB2-BD59-A6C34878D82A}">
                    <a16:rowId xmlns:a16="http://schemas.microsoft.com/office/drawing/2014/main" val="755510808"/>
                  </a:ext>
                </a:extLst>
              </a:tr>
              <a:tr h="394336">
                <a:tc vMerge="1">
                  <a:txBody>
                    <a:bodyPr/>
                    <a:lstStyle/>
                    <a:p>
                      <a:endParaRPr kumimoji="1" lang="ja-JP" altLang="en-US"/>
                    </a:p>
                  </a:txBody>
                  <a:tcP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767171"/>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FABAB"/>
                    </a:solidFill>
                  </a:tcPr>
                </a:tc>
                <a:tc>
                  <a:txBody>
                    <a:bodyPr/>
                    <a:lstStyle/>
                    <a:p>
                      <a:r>
                        <a:rPr kumimoji="1" lang="ja-JP" altLang="en-US" sz="1050" dirty="0">
                          <a:latin typeface="Meiryo UI" panose="020B0604030504040204" pitchFamily="50" charset="-128"/>
                          <a:ea typeface="Meiryo UI" panose="020B0604030504040204" pitchFamily="50" charset="-128"/>
                        </a:rPr>
                        <a:t>環境アセスメント完了後</a:t>
                      </a:r>
                      <a:r>
                        <a:rPr kumimoji="1" lang="ja-JP" altLang="en-US" sz="1050" dirty="0">
                          <a:solidFill>
                            <a:schemeClr val="tx1"/>
                          </a:solidFill>
                          <a:latin typeface="Meiryo UI" panose="020B0604030504040204" pitchFamily="50" charset="-128"/>
                          <a:ea typeface="Meiryo UI" panose="020B0604030504040204" pitchFamily="50" charset="-128"/>
                        </a:rPr>
                        <a:t>アリーナ等工事着工</a:t>
                      </a:r>
                      <a:r>
                        <a:rPr kumimoji="1" lang="en-US" altLang="ja-JP" sz="1050" dirty="0">
                          <a:solidFill>
                            <a:schemeClr val="tx1"/>
                          </a:solidFill>
                          <a:latin typeface="Meiryo UI" panose="020B0604030504040204" pitchFamily="50" charset="-128"/>
                          <a:ea typeface="Meiryo UI" panose="020B0604030504040204" pitchFamily="50" charset="-128"/>
                        </a:rPr>
                        <a:t>【R</a:t>
                      </a:r>
                      <a:r>
                        <a:rPr kumimoji="1" lang="ja-JP" altLang="en-US" sz="1050" dirty="0">
                          <a:solidFill>
                            <a:schemeClr val="tx1"/>
                          </a:solidFill>
                          <a:latin typeface="Meiryo UI" panose="020B0604030504040204" pitchFamily="50" charset="-128"/>
                          <a:ea typeface="Meiryo UI" panose="020B0604030504040204" pitchFamily="50" charset="-128"/>
                        </a:rPr>
                        <a:t>５年度以降</a:t>
                      </a:r>
                      <a:r>
                        <a:rPr kumimoji="1" lang="en-US" altLang="ja-JP" sz="1050" dirty="0">
                          <a:solidFill>
                            <a:schemeClr val="tx1"/>
                          </a:solidFill>
                          <a:latin typeface="Meiryo UI" panose="020B0604030504040204" pitchFamily="50" charset="-128"/>
                          <a:ea typeface="Meiryo UI" panose="020B0604030504040204" pitchFamily="50" charset="-128"/>
                        </a:rPr>
                        <a:t>】</a:t>
                      </a:r>
                      <a:endParaRPr kumimoji="1" lang="ja-JP" altLang="en-US" sz="1050" dirty="0">
                        <a:solidFill>
                          <a:schemeClr val="tx1"/>
                        </a:solidFill>
                        <a:latin typeface="Meiryo UI" panose="020B0604030504040204" pitchFamily="50" charset="-128"/>
                        <a:ea typeface="Meiryo UI" panose="020B0604030504040204" pitchFamily="50" charset="-128"/>
                      </a:endParaRPr>
                    </a:p>
                    <a:p>
                      <a:r>
                        <a:rPr kumimoji="1" lang="ja-JP" altLang="en-US" sz="1050" dirty="0">
                          <a:solidFill>
                            <a:schemeClr val="tx1"/>
                          </a:solidFill>
                          <a:latin typeface="Meiryo UI" panose="020B0604030504040204" pitchFamily="50" charset="-128"/>
                          <a:ea typeface="Meiryo UI" panose="020B0604030504040204" pitchFamily="50" charset="-128"/>
                        </a:rPr>
                        <a:t>第</a:t>
                      </a:r>
                      <a:r>
                        <a:rPr kumimoji="1" lang="en-US" altLang="ja-JP" sz="1050" dirty="0">
                          <a:solidFill>
                            <a:schemeClr val="tx1"/>
                          </a:solidFill>
                          <a:latin typeface="Meiryo UI" panose="020B0604030504040204" pitchFamily="50" charset="-128"/>
                          <a:ea typeface="Meiryo UI" panose="020B0604030504040204" pitchFamily="50" charset="-128"/>
                        </a:rPr>
                        <a:t>Ⅰ</a:t>
                      </a:r>
                      <a:r>
                        <a:rPr kumimoji="1" lang="ja-JP" altLang="en-US" sz="1050" dirty="0">
                          <a:solidFill>
                            <a:schemeClr val="tx1"/>
                          </a:solidFill>
                          <a:latin typeface="Meiryo UI" panose="020B0604030504040204" pitchFamily="50" charset="-128"/>
                          <a:ea typeface="Meiryo UI" panose="020B0604030504040204" pitchFamily="50" charset="-128"/>
                        </a:rPr>
                        <a:t>期（アリーナ等）開業</a:t>
                      </a:r>
                      <a:r>
                        <a:rPr kumimoji="1" lang="en-US" altLang="ja-JP" sz="1050" dirty="0">
                          <a:solidFill>
                            <a:schemeClr val="tx1"/>
                          </a:solidFill>
                          <a:latin typeface="Meiryo UI" panose="020B0604030504040204" pitchFamily="50" charset="-128"/>
                          <a:ea typeface="Meiryo UI" panose="020B0604030504040204" pitchFamily="50" charset="-128"/>
                        </a:rPr>
                        <a:t>【R11</a:t>
                      </a:r>
                      <a:r>
                        <a:rPr kumimoji="1" lang="ja-JP" altLang="en-US" sz="1050" dirty="0">
                          <a:solidFill>
                            <a:schemeClr val="tx1"/>
                          </a:solidFill>
                          <a:latin typeface="Meiryo UI" panose="020B0604030504040204" pitchFamily="50" charset="-128"/>
                          <a:ea typeface="Meiryo UI" panose="020B0604030504040204" pitchFamily="50" charset="-128"/>
                        </a:rPr>
                        <a:t>年度</a:t>
                      </a:r>
                      <a:r>
                        <a:rPr kumimoji="1" lang="en-US" altLang="ja-JP" sz="1050" dirty="0">
                          <a:solidFill>
                            <a:schemeClr val="tx1"/>
                          </a:solidFill>
                          <a:latin typeface="Meiryo UI" panose="020B0604030504040204" pitchFamily="50" charset="-128"/>
                          <a:ea typeface="Meiryo UI" panose="020B0604030504040204" pitchFamily="50" charset="-128"/>
                        </a:rPr>
                        <a:t>】</a:t>
                      </a:r>
                      <a:endParaRPr kumimoji="1" lang="ja-JP" altLang="en-US"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既存施設の機能移設</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ja-JP" altLang="en-US" sz="1050" dirty="0">
                          <a:solidFill>
                            <a:srgbClr val="FF0000"/>
                          </a:solidFill>
                          <a:latin typeface="Meiryo UI" panose="020B0604030504040204" pitchFamily="50" charset="-128"/>
                          <a:ea typeface="Meiryo UI" panose="020B0604030504040204" pitchFamily="50" charset="-128"/>
                        </a:rPr>
                        <a:t>に向けた整備</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1,756,959</a:t>
                      </a:r>
                      <a:r>
                        <a:rPr kumimoji="1" lang="ja-JP" altLang="en-US" sz="1050" b="0" i="0" u="none"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千円</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環境アセスメント開始</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（環境アセスメント開始）</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5DAEB"/>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469,935</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T w="19050" cap="flat" cmpd="sng" algn="ctr">
                      <a:solidFill>
                        <a:schemeClr val="bg1"/>
                      </a:solidFill>
                      <a:prstDash val="solid"/>
                      <a:round/>
                      <a:headEnd type="none" w="med" len="med"/>
                      <a:tailEnd type="none" w="med" len="med"/>
                    </a:lnT>
                    <a:solidFill>
                      <a:srgbClr val="D5DAEB"/>
                    </a:solidFill>
                  </a:tcPr>
                </a:tc>
                <a:extLst>
                  <a:ext uri="{0D108BD9-81ED-4DB2-BD59-A6C34878D82A}">
                    <a16:rowId xmlns:a16="http://schemas.microsoft.com/office/drawing/2014/main" val="3307507476"/>
                  </a:ext>
                </a:extLst>
              </a:tr>
            </a:tbl>
          </a:graphicData>
        </a:graphic>
      </p:graphicFrame>
    </p:spTree>
    <p:extLst>
      <p:ext uri="{BB962C8B-B14F-4D97-AF65-F5344CB8AC3E}">
        <p14:creationId xmlns:p14="http://schemas.microsoft.com/office/powerpoint/2010/main" val="39149297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正方形/長方形 6"/>
          <p:cNvSpPr/>
          <p:nvPr/>
        </p:nvSpPr>
        <p:spPr>
          <a:xfrm>
            <a:off x="0" y="7059"/>
            <a:ext cx="9906000" cy="486216"/>
          </a:xfrm>
          <a:prstGeom prst="rect">
            <a:avLst/>
          </a:prstGeom>
          <a:solidFill>
            <a:srgbClr val="1AB3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基本目標①若い世代の就職・結婚・出産・子育ての希望を実現する</a:t>
            </a:r>
            <a:endParaRPr lang="en-US" altLang="ja-JP" sz="1600" b="1" dirty="0">
              <a:latin typeface="Meiryo UI" panose="020B0604030504040204" pitchFamily="50" charset="-128"/>
              <a:ea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2620695793"/>
              </p:ext>
            </p:extLst>
          </p:nvPr>
        </p:nvGraphicFramePr>
        <p:xfrm>
          <a:off x="135967" y="754703"/>
          <a:ext cx="9720000" cy="1617888"/>
        </p:xfrm>
        <a:graphic>
          <a:graphicData uri="http://schemas.openxmlformats.org/drawingml/2006/table">
            <a:tbl>
              <a:tblPr firstRow="1" bandRow="1">
                <a:tableStyleId>{F5AB1C69-6EDB-4FF4-983F-18BD219EF322}</a:tableStyleId>
              </a:tblPr>
              <a:tblGrid>
                <a:gridCol w="360000">
                  <a:extLst>
                    <a:ext uri="{9D8B030D-6E8A-4147-A177-3AD203B41FA5}">
                      <a16:colId xmlns:a16="http://schemas.microsoft.com/office/drawing/2014/main" val="830047628"/>
                    </a:ext>
                  </a:extLst>
                </a:gridCol>
                <a:gridCol w="360000">
                  <a:extLst>
                    <a:ext uri="{9D8B030D-6E8A-4147-A177-3AD203B41FA5}">
                      <a16:colId xmlns:a16="http://schemas.microsoft.com/office/drawing/2014/main" val="1297933951"/>
                    </a:ext>
                  </a:extLst>
                </a:gridCol>
                <a:gridCol w="2520000">
                  <a:extLst>
                    <a:ext uri="{9D8B030D-6E8A-4147-A177-3AD203B41FA5}">
                      <a16:colId xmlns:a16="http://schemas.microsoft.com/office/drawing/2014/main" val="2553660516"/>
                    </a:ext>
                  </a:extLst>
                </a:gridCol>
                <a:gridCol w="1692000">
                  <a:extLst>
                    <a:ext uri="{9D8B030D-6E8A-4147-A177-3AD203B41FA5}">
                      <a16:colId xmlns:a16="http://schemas.microsoft.com/office/drawing/2014/main" val="885638921"/>
                    </a:ext>
                  </a:extLst>
                </a:gridCol>
                <a:gridCol w="1692000">
                  <a:extLst>
                    <a:ext uri="{9D8B030D-6E8A-4147-A177-3AD203B41FA5}">
                      <a16:colId xmlns:a16="http://schemas.microsoft.com/office/drawing/2014/main" val="2526465771"/>
                    </a:ext>
                  </a:extLst>
                </a:gridCol>
                <a:gridCol w="1548000">
                  <a:extLst>
                    <a:ext uri="{9D8B030D-6E8A-4147-A177-3AD203B41FA5}">
                      <a16:colId xmlns:a16="http://schemas.microsoft.com/office/drawing/2014/main" val="585218525"/>
                    </a:ext>
                  </a:extLst>
                </a:gridCol>
                <a:gridCol w="1548000">
                  <a:extLst>
                    <a:ext uri="{9D8B030D-6E8A-4147-A177-3AD203B41FA5}">
                      <a16:colId xmlns:a16="http://schemas.microsoft.com/office/drawing/2014/main" val="2346348725"/>
                    </a:ext>
                  </a:extLst>
                </a:gridCol>
              </a:tblGrid>
              <a:tr h="439114">
                <a:tc rowSpan="4">
                  <a:txBody>
                    <a:bodyPr/>
                    <a:lstStyle/>
                    <a:p>
                      <a:pPr algn="ctr"/>
                      <a:r>
                        <a:rPr kumimoji="1" lang="en-US" altLang="ja-JP" sz="900" dirty="0">
                          <a:latin typeface="Meiryo UI" panose="020B0604030504040204" pitchFamily="50" charset="-128"/>
                          <a:ea typeface="Meiryo UI" panose="020B0604030504040204" pitchFamily="50" charset="-128"/>
                        </a:rPr>
                        <a:t>No</a:t>
                      </a:r>
                      <a:endParaRPr kumimoji="1" lang="ja-JP" altLang="en-US" sz="9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１</a:t>
                      </a: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1AB39F"/>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u="sng" dirty="0">
                          <a:latin typeface="Meiryo UI" panose="020B0604030504040204" pitchFamily="50" charset="-128"/>
                          <a:ea typeface="Meiryo UI" panose="020B0604030504040204" pitchFamily="50" charset="-128"/>
                        </a:rPr>
                        <a:t>OSAKA</a:t>
                      </a:r>
                      <a:r>
                        <a:rPr kumimoji="1" lang="ja-JP" altLang="en-US" sz="1200" u="sng" dirty="0">
                          <a:latin typeface="Meiryo UI" panose="020B0604030504040204" pitchFamily="50" charset="-128"/>
                          <a:ea typeface="Meiryo UI" panose="020B0604030504040204" pitchFamily="50" charset="-128"/>
                        </a:rPr>
                        <a:t>しごとフィールド運営事業</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女性や若者をはじめ多様な人材が活躍できる環境づくりを進めるため、</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OSAKA</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しごとフィールドにおいて、就職困難者に対する専門的な支援を重点的に実施するとともに、人材確保に課題を抱える中小企業を支援する。</a:t>
                      </a:r>
                      <a:endParaRPr kumimoji="1" lang="ja-JP" altLang="en-US" dirty="0"/>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1AB39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600"/>
                        </a:spcBef>
                        <a:spcAft>
                          <a:spcPts val="0"/>
                        </a:spcAft>
                        <a:buClrTx/>
                        <a:buSzTx/>
                        <a:buFontTx/>
                        <a:buNone/>
                        <a:tabLst/>
                        <a:defRPr/>
                      </a:pPr>
                      <a:endParaRPr kumimoji="1" lang="ja-JP" altLang="en-US" sz="105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52000">
                <a:tc vMerge="1">
                  <a:txBody>
                    <a:bodyPr/>
                    <a:lstStyle/>
                    <a:p>
                      <a:endParaRPr kumimoji="1" lang="ja-JP" altLang="en-US"/>
                    </a:p>
                  </a:txBody>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solidFill>
                      <a:srgbClr val="B2D8CF"/>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grid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r>
                        <a:rPr kumimoji="1" lang="ja-JP" altLang="en-US" sz="1050" b="0" dirty="0">
                          <a:solidFill>
                            <a:sysClr val="windowText" lastClr="000000"/>
                          </a:solidFill>
                          <a:latin typeface="Meiryo UI" panose="020B0604030504040204" pitchFamily="50" charset="-128"/>
                          <a:ea typeface="Meiryo UI" panose="020B0604030504040204" pitchFamily="50" charset="-128"/>
                        </a:rPr>
                        <a:t>参考</a:t>
                      </a: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hMerge="1">
                  <a:txBody>
                    <a:bodyPr/>
                    <a:lstStyle/>
                    <a:p>
                      <a:pPr algn="ct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678155721"/>
                  </a:ext>
                </a:extLst>
              </a:tr>
              <a:tr h="394336">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en-US" altLang="ja-JP" sz="1050" dirty="0">
                          <a:solidFill>
                            <a:sysClr val="windowText" lastClr="000000"/>
                          </a:solidFill>
                          <a:latin typeface="Meiryo UI" panose="020B0604030504040204" pitchFamily="50" charset="-128"/>
                          <a:ea typeface="Meiryo UI" panose="020B0604030504040204" pitchFamily="50" charset="-128"/>
                        </a:rPr>
                        <a:t>R5</a:t>
                      </a:r>
                      <a:r>
                        <a:rPr kumimoji="1" lang="ja-JP" altLang="en-US" sz="105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1797969561"/>
                  </a:ext>
                </a:extLst>
              </a:tr>
              <a:tr h="394336">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r>
                        <a:rPr kumimoji="1" lang="en-US" altLang="ja-JP" sz="1050" dirty="0">
                          <a:latin typeface="Meiryo UI" panose="020B0604030504040204" pitchFamily="50" charset="-128"/>
                          <a:ea typeface="Meiryo UI" panose="020B0604030504040204" pitchFamily="50" charset="-128"/>
                        </a:rPr>
                        <a:t>OSAKA</a:t>
                      </a:r>
                      <a:r>
                        <a:rPr kumimoji="1" lang="ja-JP" altLang="en-US" sz="1050" dirty="0">
                          <a:latin typeface="Meiryo UI" panose="020B0604030504040204" pitchFamily="50" charset="-128"/>
                          <a:ea typeface="Meiryo UI" panose="020B0604030504040204" pitchFamily="50" charset="-128"/>
                        </a:rPr>
                        <a:t>しごとフィールドによる新規就業者数（若者以外も含む）</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8,000</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439,228</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8,000</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8,000</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419,991</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3191774838"/>
                  </a:ext>
                </a:extLst>
              </a:tr>
            </a:tbl>
          </a:graphicData>
        </a:graphic>
      </p:graphicFrame>
      <p:sp>
        <p:nvSpPr>
          <p:cNvPr id="3" name="テキスト ボックス 2"/>
          <p:cNvSpPr txBox="1"/>
          <p:nvPr/>
        </p:nvSpPr>
        <p:spPr>
          <a:xfrm>
            <a:off x="-1" y="461313"/>
            <a:ext cx="6478437" cy="295345"/>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基本的方向（１）若者の安定就職支援、職場定着支援</a:t>
            </a:r>
            <a:endParaRPr lang="en-US" altLang="ja-JP" sz="1400" b="1" dirty="0">
              <a:latin typeface="Meiryo UI" panose="020B0604030504040204" pitchFamily="50" charset="-128"/>
              <a:ea typeface="Meiryo UI" panose="020B0604030504040204" pitchFamily="50" charset="-128"/>
            </a:endParaRPr>
          </a:p>
          <a:p>
            <a:endParaRPr kumimoji="1" lang="ja-JP" altLang="en-US" sz="1400" dirty="0"/>
          </a:p>
        </p:txBody>
      </p:sp>
      <p:sp>
        <p:nvSpPr>
          <p:cNvPr id="10" name="テキスト ボックス 9"/>
          <p:cNvSpPr txBox="1"/>
          <p:nvPr/>
        </p:nvSpPr>
        <p:spPr>
          <a:xfrm>
            <a:off x="-2" y="2438747"/>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基本的方向（２）女性の活躍推進</a:t>
            </a:r>
            <a:endParaRPr kumimoji="1" lang="ja-JP" altLang="en-US" sz="1400" dirty="0"/>
          </a:p>
        </p:txBody>
      </p:sp>
      <p:sp>
        <p:nvSpPr>
          <p:cNvPr id="13" name="スライド番号プレースホルダー 1">
            <a:extLst>
              <a:ext uri="{FF2B5EF4-FFF2-40B4-BE49-F238E27FC236}">
                <a16:creationId xmlns:a16="http://schemas.microsoft.com/office/drawing/2014/main" id="{801AE0D7-F311-46D6-94EA-D5F14ED0423A}"/>
              </a:ext>
            </a:extLst>
          </p:cNvPr>
          <p:cNvSpPr>
            <a:spLocks noGrp="1"/>
          </p:cNvSpPr>
          <p:nvPr>
            <p:ph type="sldNum" sz="quarter" idx="12"/>
          </p:nvPr>
        </p:nvSpPr>
        <p:spPr>
          <a:xfrm>
            <a:off x="7677150" y="6467000"/>
            <a:ext cx="2228850" cy="365125"/>
          </a:xfrm>
        </p:spPr>
        <p:txBody>
          <a:bodyPr/>
          <a:lstStyle/>
          <a:p>
            <a:fld id="{44BDDE9A-F6C5-4730-B943-1C83B56C071B}" type="slidenum">
              <a:rPr kumimoji="1" lang="ja-JP" altLang="en-US" smtClean="0"/>
              <a:t>3</a:t>
            </a:fld>
            <a:endParaRPr kumimoji="1" lang="ja-JP" altLang="en-US"/>
          </a:p>
        </p:txBody>
      </p:sp>
      <p:graphicFrame>
        <p:nvGraphicFramePr>
          <p:cNvPr id="9" name="表 8">
            <a:extLst>
              <a:ext uri="{FF2B5EF4-FFF2-40B4-BE49-F238E27FC236}">
                <a16:creationId xmlns:a16="http://schemas.microsoft.com/office/drawing/2014/main" id="{025D5FE1-D6E9-4D0E-BF5C-30A3F18874CB}"/>
              </a:ext>
            </a:extLst>
          </p:cNvPr>
          <p:cNvGraphicFramePr>
            <a:graphicFrameLocks noGrp="1"/>
          </p:cNvGraphicFramePr>
          <p:nvPr>
            <p:extLst>
              <p:ext uri="{D42A27DB-BD31-4B8C-83A1-F6EECF244321}">
                <p14:modId xmlns:p14="http://schemas.microsoft.com/office/powerpoint/2010/main" val="2599124909"/>
              </p:ext>
            </p:extLst>
          </p:nvPr>
        </p:nvGraphicFramePr>
        <p:xfrm>
          <a:off x="135965" y="2746524"/>
          <a:ext cx="9720000" cy="3612428"/>
        </p:xfrm>
        <a:graphic>
          <a:graphicData uri="http://schemas.openxmlformats.org/drawingml/2006/table">
            <a:tbl>
              <a:tblPr firstRow="1" bandRow="1">
                <a:tableStyleId>{F5AB1C69-6EDB-4FF4-983F-18BD219EF322}</a:tableStyleId>
              </a:tblPr>
              <a:tblGrid>
                <a:gridCol w="360000">
                  <a:extLst>
                    <a:ext uri="{9D8B030D-6E8A-4147-A177-3AD203B41FA5}">
                      <a16:colId xmlns:a16="http://schemas.microsoft.com/office/drawing/2014/main" val="830047628"/>
                    </a:ext>
                  </a:extLst>
                </a:gridCol>
                <a:gridCol w="360000">
                  <a:extLst>
                    <a:ext uri="{9D8B030D-6E8A-4147-A177-3AD203B41FA5}">
                      <a16:colId xmlns:a16="http://schemas.microsoft.com/office/drawing/2014/main" val="1297933951"/>
                    </a:ext>
                  </a:extLst>
                </a:gridCol>
                <a:gridCol w="2520000">
                  <a:extLst>
                    <a:ext uri="{9D8B030D-6E8A-4147-A177-3AD203B41FA5}">
                      <a16:colId xmlns:a16="http://schemas.microsoft.com/office/drawing/2014/main" val="3352397933"/>
                    </a:ext>
                  </a:extLst>
                </a:gridCol>
                <a:gridCol w="1692000">
                  <a:extLst>
                    <a:ext uri="{9D8B030D-6E8A-4147-A177-3AD203B41FA5}">
                      <a16:colId xmlns:a16="http://schemas.microsoft.com/office/drawing/2014/main" val="885638921"/>
                    </a:ext>
                  </a:extLst>
                </a:gridCol>
                <a:gridCol w="1692000">
                  <a:extLst>
                    <a:ext uri="{9D8B030D-6E8A-4147-A177-3AD203B41FA5}">
                      <a16:colId xmlns:a16="http://schemas.microsoft.com/office/drawing/2014/main" val="2117812099"/>
                    </a:ext>
                  </a:extLst>
                </a:gridCol>
                <a:gridCol w="1548000">
                  <a:extLst>
                    <a:ext uri="{9D8B030D-6E8A-4147-A177-3AD203B41FA5}">
                      <a16:colId xmlns:a16="http://schemas.microsoft.com/office/drawing/2014/main" val="2346348725"/>
                    </a:ext>
                  </a:extLst>
                </a:gridCol>
                <a:gridCol w="1548000">
                  <a:extLst>
                    <a:ext uri="{9D8B030D-6E8A-4147-A177-3AD203B41FA5}">
                      <a16:colId xmlns:a16="http://schemas.microsoft.com/office/drawing/2014/main" val="3625190496"/>
                    </a:ext>
                  </a:extLst>
                </a:gridCol>
              </a:tblGrid>
              <a:tr h="334328">
                <a:tc rowSpan="5">
                  <a:txBody>
                    <a:bodyPr/>
                    <a:lstStyle/>
                    <a:p>
                      <a:pPr algn="ctr"/>
                      <a:r>
                        <a:rPr kumimoji="1" lang="en-US" altLang="ja-JP" sz="900" dirty="0">
                          <a:latin typeface="Meiryo UI" panose="020B0604030504040204" pitchFamily="50" charset="-128"/>
                          <a:ea typeface="Meiryo UI" panose="020B0604030504040204" pitchFamily="50" charset="-128"/>
                        </a:rPr>
                        <a:t>No</a:t>
                      </a:r>
                      <a:endParaRPr kumimoji="1" lang="ja-JP" altLang="en-US" sz="9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２</a:t>
                      </a:r>
                    </a:p>
                  </a:txBody>
                  <a:tcPr marL="74295" marR="74295" marT="37148" marB="37148" anchor="ctr">
                    <a:lnR w="28575"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rgbClr val="1AB39F"/>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u="sng" dirty="0">
                          <a:latin typeface="Meiryo UI" panose="020B0604030504040204" pitchFamily="50" charset="-128"/>
                          <a:ea typeface="Meiryo UI" panose="020B0604030504040204" pitchFamily="50" charset="-128"/>
                        </a:rPr>
                        <a:t>OSAKA</a:t>
                      </a:r>
                      <a:r>
                        <a:rPr kumimoji="1" lang="ja-JP" altLang="en-US" sz="1200" b="1" u="sng" dirty="0">
                          <a:latin typeface="Meiryo UI" panose="020B0604030504040204" pitchFamily="50" charset="-128"/>
                          <a:ea typeface="Meiryo UI" panose="020B0604030504040204" pitchFamily="50" charset="-128"/>
                        </a:rPr>
                        <a:t>女性活躍推進事業</a:t>
                      </a:r>
                      <a:endParaRPr kumimoji="1" lang="en-US" altLang="ja-JP" sz="1200" b="1" u="sng" dirty="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OSAKA</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女性活躍推進会議等と連携し、「ドーン </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de </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キラリ フェスティバル」等の啓発事業を実施するとともに、同フェスティバルにあわせ、</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2025</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年に開催される大阪・関西万博を</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PR</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するトークイベントを開催。また若年層を対象とした「ライフデザインの描き方セミナー」等を開催し、オール大阪でより一層、女性活躍の機運を盛り上げる。　</a:t>
                      </a:r>
                      <a:endParaRPr kumimoji="1" lang="ja-JP" altLang="en-US" sz="9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1AB39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dirty="0">
                        <a:latin typeface="Meiryo UI" panose="020B0604030504040204" pitchFamily="50" charset="-128"/>
                        <a:ea typeface="Meiryo UI" panose="020B0604030504040204" pitchFamily="50" charset="-128"/>
                      </a:endParaRPr>
                    </a:p>
                  </a:txBody>
                  <a:tcPr marL="74295" marR="74295" marT="37148" marB="37148" anchor="ctr">
                    <a:lnB w="19050"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extLst>
                  <a:ext uri="{0D108BD9-81ED-4DB2-BD59-A6C34878D82A}">
                    <a16:rowId xmlns:a16="http://schemas.microsoft.com/office/drawing/2014/main" val="3510601419"/>
                  </a:ext>
                </a:extLst>
              </a:tr>
              <a:tr h="252000">
                <a:tc vMerge="1">
                  <a:txBody>
                    <a:bodyPr/>
                    <a:lstStyle/>
                    <a:p>
                      <a:endParaRPr kumimoji="1" lang="ja-JP" altLang="en-US"/>
                    </a:p>
                  </a:txBody>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r>
                        <a:rPr kumimoji="1" lang="ja-JP" altLang="en-US" sz="1050" b="0" dirty="0">
                          <a:solidFill>
                            <a:sysClr val="windowText" lastClr="000000"/>
                          </a:solidFill>
                          <a:latin typeface="Meiryo UI" panose="020B0604030504040204" pitchFamily="50" charset="-128"/>
                          <a:ea typeface="Meiryo UI" panose="020B0604030504040204" pitchFamily="50" charset="-128"/>
                        </a:rPr>
                        <a:t>参考</a:t>
                      </a: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hMerge="1">
                  <a:txBody>
                    <a:bodyPr/>
                    <a:lstStyle/>
                    <a:p>
                      <a:pPr algn="ctr"/>
                      <a:endParaRPr kumimoji="1" lang="ja-JP" altLang="en-US" sz="9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2034438386"/>
                  </a:ext>
                </a:extLst>
              </a:tr>
              <a:tr h="394336">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目標値・予算額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en-US" altLang="ja-JP" sz="1050" dirty="0">
                          <a:solidFill>
                            <a:sysClr val="windowText" lastClr="000000"/>
                          </a:solidFill>
                          <a:latin typeface="Meiryo UI" panose="020B0604030504040204" pitchFamily="50" charset="-128"/>
                          <a:ea typeface="Meiryo UI" panose="020B0604030504040204" pitchFamily="50" charset="-128"/>
                        </a:rPr>
                        <a:t>R5</a:t>
                      </a:r>
                      <a:r>
                        <a:rPr kumimoji="1" lang="ja-JP" altLang="en-US" sz="105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1797969561"/>
                  </a:ext>
                </a:extLst>
              </a:tr>
              <a:tr h="394336">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tcPr>
                </a:tc>
                <a:tc>
                  <a:txBody>
                    <a:bodyPr/>
                    <a:lstStyle/>
                    <a:p>
                      <a:r>
                        <a:rPr kumimoji="1" lang="ja-JP" altLang="en-US" sz="1050" dirty="0">
                          <a:latin typeface="Meiryo UI" panose="020B0604030504040204" pitchFamily="50" charset="-128"/>
                          <a:ea typeface="Meiryo UI" panose="020B0604030504040204" pitchFamily="50" charset="-128"/>
                        </a:rPr>
                        <a:t>男女いきいき・元気宣言登録事業者数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785</a:t>
                      </a:r>
                      <a:r>
                        <a:rPr kumimoji="1" lang="ja-JP" altLang="en-US" sz="1050" dirty="0">
                          <a:solidFill>
                            <a:srgbClr val="FF0000"/>
                          </a:solidFill>
                          <a:latin typeface="Meiryo UI" panose="020B0604030504040204" pitchFamily="50" charset="-128"/>
                          <a:ea typeface="Meiryo UI" panose="020B0604030504040204" pitchFamily="50" charset="-128"/>
                        </a:rPr>
                        <a:t>社</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solidFill>
                      <a:srgbClr val="DFEDEA"/>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9,508</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740</a:t>
                      </a:r>
                      <a:r>
                        <a:rPr kumimoji="1" lang="ja-JP" altLang="en-US" sz="1050" dirty="0">
                          <a:solidFill>
                            <a:schemeClr val="tx1"/>
                          </a:solidFill>
                          <a:latin typeface="Meiryo UI" panose="020B0604030504040204" pitchFamily="50" charset="-128"/>
                          <a:ea typeface="Meiryo UI" panose="020B0604030504040204" pitchFamily="50" charset="-128"/>
                        </a:rPr>
                        <a:t>社</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725</a:t>
                      </a:r>
                      <a:r>
                        <a:rPr kumimoji="1" lang="ja-JP" altLang="en-US" sz="1050" dirty="0">
                          <a:solidFill>
                            <a:schemeClr val="tx1"/>
                          </a:solidFill>
                          <a:latin typeface="Meiryo UI" panose="020B0604030504040204" pitchFamily="50" charset="-128"/>
                          <a:ea typeface="Meiryo UI" panose="020B0604030504040204" pitchFamily="50" charset="-128"/>
                        </a:rPr>
                        <a:t>社）</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9,508</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3191774838"/>
                  </a:ext>
                </a:extLst>
              </a:tr>
              <a:tr h="394336">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セミナー等の参加者数</a:t>
                      </a:r>
                    </a:p>
                  </a:txBody>
                  <a:tcPr marL="74295" marR="74295" marT="37148" marB="37148" anchor="ctr">
                    <a:lnL w="19050" cap="flat" cmpd="sng" algn="ctr">
                      <a:solidFill>
                        <a:schemeClr val="bg1"/>
                      </a:solidFill>
                      <a:prstDash val="solid"/>
                      <a:round/>
                      <a:headEnd type="none" w="med" len="med"/>
                      <a:tailEnd type="none" w="med" len="med"/>
                    </a:lnL>
                    <a:lnB w="38100" cap="flat" cmpd="sng" algn="ctr">
                      <a:solidFill>
                        <a:schemeClr val="bg1"/>
                      </a:solidFill>
                      <a:prstDash val="solid"/>
                      <a:round/>
                      <a:headEnd type="none" w="med" len="med"/>
                      <a:tailEnd type="none" w="med" len="med"/>
                    </a:lnB>
                    <a:solidFill>
                      <a:srgbClr val="EFF7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1,000</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B w="38100" cap="flat" cmpd="sng" algn="ctr">
                      <a:solidFill>
                        <a:schemeClr val="bg1"/>
                      </a:solidFill>
                      <a:prstDash val="solid"/>
                      <a:round/>
                      <a:headEnd type="none" w="med" len="med"/>
                      <a:tailEnd type="none" w="med" len="med"/>
                    </a:lnB>
                    <a:solidFill>
                      <a:srgbClr val="EFF7F5"/>
                    </a:solidFill>
                  </a:tcPr>
                </a:tc>
                <a:tc vMerge="1">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776</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latin typeface="Meiryo UI" panose="020B0604030504040204" pitchFamily="50" charset="-128"/>
                        <a:ea typeface="Meiryo UI" panose="020B0604030504040204" pitchFamily="50" charset="-128"/>
                      </a:endParaRP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727</a:t>
                      </a:r>
                      <a:r>
                        <a:rPr kumimoji="1" lang="ja-JP" altLang="en-US" sz="1050" dirty="0">
                          <a:solidFill>
                            <a:schemeClr val="accent5"/>
                          </a:solidFill>
                          <a:latin typeface="Meiryo UI" panose="020B0604030504040204" pitchFamily="50" charset="-128"/>
                          <a:ea typeface="Meiryo UI" panose="020B0604030504040204" pitchFamily="50" charset="-128"/>
                        </a:rPr>
                        <a:t>人</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年）</a:t>
                      </a:r>
                    </a:p>
                  </a:txBody>
                  <a:tcPr marL="74295" marR="74295" marT="37148" marB="37148" anchor="ctr">
                    <a:lnB w="28575"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665</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1,000</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FF7F5"/>
                    </a:solidFill>
                  </a:tcPr>
                </a:tc>
                <a:tc vMerge="1">
                  <a:txBody>
                    <a:bodyPr/>
                    <a:lstStyle/>
                    <a:p>
                      <a:endParaRPr kumimoji="1" lang="ja-JP" altLang="en-US"/>
                    </a:p>
                  </a:txBody>
                  <a:tcPr/>
                </a:tc>
                <a:extLst>
                  <a:ext uri="{0D108BD9-81ED-4DB2-BD59-A6C34878D82A}">
                    <a16:rowId xmlns:a16="http://schemas.microsoft.com/office/drawing/2014/main" val="979966792"/>
                  </a:ext>
                </a:extLst>
              </a:tr>
              <a:tr h="394336">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３</a:t>
                      </a:r>
                    </a:p>
                  </a:txBody>
                  <a:tcPr marL="74295" marR="74295" marT="37148" marB="37148" anchor="ctr">
                    <a:lnR w="28575"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rgbClr val="1AB39F"/>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kern="1200" dirty="0">
                          <a:solidFill>
                            <a:schemeClr val="lt1"/>
                          </a:solidFill>
                          <a:latin typeface="Meiryo UI" panose="020B0604030504040204" pitchFamily="50" charset="-128"/>
                          <a:ea typeface="Meiryo UI" panose="020B0604030504040204" pitchFamily="50" charset="-128"/>
                          <a:cs typeface="+mn-cs"/>
                        </a:rPr>
                        <a:t>男女共同参画推進事業～女性基金活用事業～</a:t>
                      </a:r>
                      <a:r>
                        <a:rPr kumimoji="1" lang="ja-JP" altLang="en-US" sz="1200" b="1" u="none" kern="1200" dirty="0">
                          <a:solidFill>
                            <a:schemeClr val="lt1"/>
                          </a:solidFill>
                          <a:latin typeface="Meiryo UI" panose="020B0604030504040204" pitchFamily="50" charset="-128"/>
                          <a:ea typeface="Meiryo UI" panose="020B0604030504040204" pitchFamily="50" charset="-128"/>
                          <a:cs typeface="+mn-cs"/>
                        </a:rPr>
                        <a:t>　</a:t>
                      </a:r>
                      <a:r>
                        <a:rPr kumimoji="1" lang="en-US" altLang="ja-JP" sz="1200" b="1" kern="1200" dirty="0">
                          <a:solidFill>
                            <a:schemeClr val="bg1"/>
                          </a:solidFill>
                          <a:latin typeface="Meiryo UI" panose="020B0604030504040204" pitchFamily="50" charset="-128"/>
                          <a:ea typeface="Meiryo UI" panose="020B0604030504040204" pitchFamily="50" charset="-128"/>
                          <a:cs typeface="+mn-cs"/>
                        </a:rPr>
                        <a:t>【</a:t>
                      </a:r>
                      <a:r>
                        <a:rPr kumimoji="1" lang="ja-JP" altLang="en-US" sz="1200" b="1" kern="1200" dirty="0">
                          <a:solidFill>
                            <a:schemeClr val="bg1"/>
                          </a:solidFill>
                          <a:latin typeface="Meiryo UI" panose="020B0604030504040204" pitchFamily="50" charset="-128"/>
                          <a:ea typeface="Meiryo UI" panose="020B0604030504040204" pitchFamily="50" charset="-128"/>
                          <a:cs typeface="+mn-cs"/>
                        </a:rPr>
                        <a:t>企業版ふるさと納税活用事業</a:t>
                      </a:r>
                      <a:r>
                        <a:rPr kumimoji="1" lang="en-US" altLang="ja-JP" sz="1200" b="1" kern="1200" dirty="0">
                          <a:solidFill>
                            <a:schemeClr val="bg1"/>
                          </a:solidFill>
                          <a:latin typeface="Meiryo UI" panose="020B0604030504040204" pitchFamily="50" charset="-128"/>
                          <a:ea typeface="Meiryo UI" panose="020B060403050404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だれもがいきいきと活躍できる男女共同参画社会の実現を図るため、男女共同参画の観点から相談事業を実施するほか、研修実施等を通じて男女共同参画施策を推進する。</a:t>
                      </a:r>
                    </a:p>
                  </a:txBody>
                  <a:tcPr marL="74295" marR="74295" marT="37148" marB="37148"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1AB39F"/>
                    </a:solidFil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solidFill>
                      <a:schemeClr val="bg2"/>
                    </a:solidFill>
                  </a:tcPr>
                </a:tc>
                <a:tc hMerge="1">
                  <a:txBody>
                    <a:bodyPr/>
                    <a:lstStyle/>
                    <a:p>
                      <a:endParaRPr kumimoji="1" lang="ja-JP" altLang="en-US"/>
                    </a:p>
                  </a:txBody>
                  <a:tcPr>
                    <a:solidFill>
                      <a:schemeClr val="bg2"/>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kern="1200" dirty="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4200566057"/>
                  </a:ext>
                </a:extLst>
              </a:tr>
              <a:tr h="394336">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44546A"/>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2D8CF"/>
                    </a:solidFill>
                  </a:tcPr>
                </a:tc>
                <a:tc grid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r>
                        <a:rPr kumimoji="1" lang="ja-JP" altLang="en-US" sz="1050" b="0" dirty="0">
                          <a:solidFill>
                            <a:sysClr val="windowText" lastClr="000000"/>
                          </a:solidFill>
                          <a:latin typeface="Meiryo UI" panose="020B0604030504040204" pitchFamily="50" charset="-128"/>
                          <a:ea typeface="Meiryo UI" panose="020B0604030504040204" pitchFamily="50" charset="-128"/>
                        </a:rPr>
                        <a:t>参考</a:t>
                      </a: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2D8CF"/>
                    </a:solidFill>
                  </a:tcPr>
                </a:tc>
                <a:tc hMerge="1">
                  <a:txBody>
                    <a:bodyPr/>
                    <a:lstStyle/>
                    <a:p>
                      <a:pPr algn="ct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603777926"/>
                  </a:ext>
                </a:extLst>
              </a:tr>
              <a:tr h="394336">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44546A"/>
                    </a:solidFill>
                  </a:tcPr>
                </a:tc>
                <a:tc vMerge="1">
                  <a:txBody>
                    <a:bodyPr/>
                    <a:lstStyle/>
                    <a:p>
                      <a:endParaRPr kumimoji="1" lang="ja-JP" altLang="en-US"/>
                    </a:p>
                  </a:txBody>
                  <a:tcP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endParaRPr kumimoji="1" lang="ja-JP" altLang="en-US"/>
                    </a:p>
                  </a:txBody>
                  <a:tcPr>
                    <a:lnL w="19050" cap="flat" cmpd="sng" algn="ctr">
                      <a:solidFill>
                        <a:schemeClr val="bg1"/>
                      </a:solidFill>
                      <a:prstDash val="solid"/>
                      <a:round/>
                      <a:headEnd type="none" w="med" len="med"/>
                      <a:tailEnd type="none" w="med" len="med"/>
                    </a:lnL>
                    <a:solidFill>
                      <a:schemeClr val="bg2"/>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solidFill>
                      <a:schemeClr val="bg2"/>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R5</a:t>
                      </a:r>
                      <a:r>
                        <a:rPr kumimoji="1" lang="ja-JP" altLang="en-US" sz="1050" b="0" dirty="0">
                          <a:solidFill>
                            <a:schemeClr val="tx1"/>
                          </a:solidFill>
                          <a:latin typeface="Meiryo UI" panose="020B0604030504040204" pitchFamily="50" charset="-128"/>
                          <a:ea typeface="Meiryo UI" panose="020B0604030504040204" pitchFamily="50" charset="-128"/>
                        </a:rPr>
                        <a:t>年度実績見込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2D8CF"/>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p>
                  </a:txBody>
                  <a:tcPr marL="74295" marR="74295" marT="37148" marB="37148"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1255724006"/>
                  </a:ext>
                </a:extLst>
              </a:tr>
              <a:tr h="394336">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lnR w="28575" cap="flat" cmpd="sng" algn="ctr">
                      <a:solidFill>
                        <a:schemeClr val="bg1"/>
                      </a:solidFill>
                      <a:prstDash val="solid"/>
                      <a:round/>
                      <a:headEnd type="none" w="med" len="med"/>
                      <a:tailEnd type="none" w="med" len="med"/>
                    </a:lnR>
                    <a:solidFill>
                      <a:srgbClr val="44546A"/>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r>
                        <a:rPr kumimoji="1" lang="ja-JP" altLang="en-US" sz="1050" dirty="0">
                          <a:latin typeface="Meiryo UI" panose="020B0604030504040204" pitchFamily="50" charset="-128"/>
                          <a:ea typeface="Meiryo UI" panose="020B0604030504040204" pitchFamily="50" charset="-128"/>
                        </a:rPr>
                        <a:t>ドーンセンター相談件数</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（電話・面接相談・</a:t>
                      </a:r>
                      <a:r>
                        <a:rPr kumimoji="1" lang="en-US" altLang="ja-JP" sz="1050" dirty="0">
                          <a:latin typeface="Meiryo UI" panose="020B0604030504040204" pitchFamily="50" charset="-128"/>
                          <a:ea typeface="Meiryo UI" panose="020B0604030504040204" pitchFamily="50" charset="-128"/>
                        </a:rPr>
                        <a:t>SNS</a:t>
                      </a:r>
                      <a:r>
                        <a:rPr kumimoji="1" lang="ja-JP" altLang="en-US" sz="1050" dirty="0">
                          <a:latin typeface="Meiryo UI" panose="020B0604030504040204" pitchFamily="50" charset="-128"/>
                          <a:ea typeface="Meiryo UI" panose="020B0604030504040204" pitchFamily="50" charset="-128"/>
                        </a:rPr>
                        <a:t>相談）</a:t>
                      </a:r>
                    </a:p>
                  </a:txBody>
                  <a:tcPr marL="74295" marR="74295" marT="37148" marB="37148" anchor="ctr">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3,900</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p>
                  </a:txBody>
                  <a:tcPr marL="74295" marR="74295" marT="37148" marB="37148" anchor="ctr">
                    <a:lnT w="12700" cap="flat" cmpd="sng" algn="ctr">
                      <a:solidFill>
                        <a:schemeClr val="bg1"/>
                      </a:solidFill>
                      <a:prstDash val="solid"/>
                      <a:round/>
                      <a:headEnd type="none" w="med" len="med"/>
                      <a:tailEnd type="none" w="med" len="med"/>
                    </a:lnT>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25,004</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3,850</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3,850</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T w="12700" cap="flat" cmpd="sng" algn="ctr">
                      <a:solidFill>
                        <a:schemeClr val="bg1"/>
                      </a:solidFill>
                      <a:prstDash val="solid"/>
                      <a:round/>
                      <a:headEnd type="none" w="med" len="med"/>
                      <a:tailEnd type="none" w="med" len="med"/>
                    </a:lnT>
                    <a:solidFill>
                      <a:srgbClr val="DFEDEA"/>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25,004</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3762122810"/>
                  </a:ext>
                </a:extLst>
              </a:tr>
            </a:tbl>
          </a:graphicData>
        </a:graphic>
      </p:graphicFrame>
    </p:spTree>
    <p:extLst>
      <p:ext uri="{BB962C8B-B14F-4D97-AF65-F5344CB8AC3E}">
        <p14:creationId xmlns:p14="http://schemas.microsoft.com/office/powerpoint/2010/main" val="1331802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7059"/>
            <a:ext cx="9906000" cy="486216"/>
          </a:xfrm>
          <a:prstGeom prst="rect">
            <a:avLst/>
          </a:prstGeom>
          <a:solidFill>
            <a:srgbClr val="1AB3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基本目標①若い世代の就職・結婚・出産・子育ての希望を実現する</a:t>
            </a:r>
            <a:endParaRPr lang="en-US" altLang="ja-JP" sz="1600" b="1"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0" y="493275"/>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基本的方向（３）結婚・妊娠・出産・子育て環境の充実</a:t>
            </a:r>
            <a:endParaRPr kumimoji="1" lang="ja-JP" altLang="en-US" sz="1400" dirty="0"/>
          </a:p>
        </p:txBody>
      </p:sp>
      <p:graphicFrame>
        <p:nvGraphicFramePr>
          <p:cNvPr id="12" name="表 11"/>
          <p:cNvGraphicFramePr>
            <a:graphicFrameLocks noGrp="1"/>
          </p:cNvGraphicFramePr>
          <p:nvPr>
            <p:extLst>
              <p:ext uri="{D42A27DB-BD31-4B8C-83A1-F6EECF244321}">
                <p14:modId xmlns:p14="http://schemas.microsoft.com/office/powerpoint/2010/main" val="3393918889"/>
              </p:ext>
            </p:extLst>
          </p:nvPr>
        </p:nvGraphicFramePr>
        <p:xfrm>
          <a:off x="114899" y="801052"/>
          <a:ext cx="9676201" cy="1617888"/>
        </p:xfrm>
        <a:graphic>
          <a:graphicData uri="http://schemas.openxmlformats.org/drawingml/2006/table">
            <a:tbl>
              <a:tblPr firstRow="1" bandRow="1">
                <a:tableStyleId>{F5AB1C69-6EDB-4FF4-983F-18BD219EF322}</a:tableStyleId>
              </a:tblPr>
              <a:tblGrid>
                <a:gridCol w="362176">
                  <a:extLst>
                    <a:ext uri="{9D8B030D-6E8A-4147-A177-3AD203B41FA5}">
                      <a16:colId xmlns:a16="http://schemas.microsoft.com/office/drawing/2014/main" val="830047628"/>
                    </a:ext>
                  </a:extLst>
                </a:gridCol>
                <a:gridCol w="422025">
                  <a:extLst>
                    <a:ext uri="{9D8B030D-6E8A-4147-A177-3AD203B41FA5}">
                      <a16:colId xmlns:a16="http://schemas.microsoft.com/office/drawing/2014/main" val="1297933951"/>
                    </a:ext>
                  </a:extLst>
                </a:gridCol>
                <a:gridCol w="2412000">
                  <a:extLst>
                    <a:ext uri="{9D8B030D-6E8A-4147-A177-3AD203B41FA5}">
                      <a16:colId xmlns:a16="http://schemas.microsoft.com/office/drawing/2014/main" val="2034516984"/>
                    </a:ext>
                  </a:extLst>
                </a:gridCol>
                <a:gridCol w="1620000">
                  <a:extLst>
                    <a:ext uri="{9D8B030D-6E8A-4147-A177-3AD203B41FA5}">
                      <a16:colId xmlns:a16="http://schemas.microsoft.com/office/drawing/2014/main" val="885638921"/>
                    </a:ext>
                  </a:extLst>
                </a:gridCol>
                <a:gridCol w="1620000">
                  <a:extLst>
                    <a:ext uri="{9D8B030D-6E8A-4147-A177-3AD203B41FA5}">
                      <a16:colId xmlns:a16="http://schemas.microsoft.com/office/drawing/2014/main" val="889472479"/>
                    </a:ext>
                  </a:extLst>
                </a:gridCol>
                <a:gridCol w="1620000">
                  <a:extLst>
                    <a:ext uri="{9D8B030D-6E8A-4147-A177-3AD203B41FA5}">
                      <a16:colId xmlns:a16="http://schemas.microsoft.com/office/drawing/2014/main" val="2136332784"/>
                    </a:ext>
                  </a:extLst>
                </a:gridCol>
                <a:gridCol w="1620000">
                  <a:extLst>
                    <a:ext uri="{9D8B030D-6E8A-4147-A177-3AD203B41FA5}">
                      <a16:colId xmlns:a16="http://schemas.microsoft.com/office/drawing/2014/main" val="3560589941"/>
                    </a:ext>
                  </a:extLst>
                </a:gridCol>
              </a:tblGrid>
              <a:tr h="0">
                <a:tc rowSpan="4">
                  <a:txBody>
                    <a:bodyPr/>
                    <a:lstStyle/>
                    <a:p>
                      <a:pPr algn="ctr"/>
                      <a:r>
                        <a:rPr kumimoji="1" lang="en-US" altLang="ja-JP" sz="900" dirty="0">
                          <a:latin typeface="Meiryo UI" panose="020B0604030504040204" pitchFamily="50" charset="-128"/>
                          <a:ea typeface="Meiryo UI" panose="020B0604030504040204" pitchFamily="50" charset="-128"/>
                        </a:rPr>
                        <a:t>No</a:t>
                      </a:r>
                      <a:endParaRPr kumimoji="1" lang="ja-JP" altLang="en-US" sz="900" dirty="0">
                        <a:latin typeface="Meiryo UI" panose="020B0604030504040204" pitchFamily="50" charset="-128"/>
                        <a:ea typeface="Meiryo UI" panose="020B0604030504040204" pitchFamily="50" charset="-128"/>
                      </a:endParaRPr>
                    </a:p>
                    <a:p>
                      <a:pPr algn="ctr"/>
                      <a:r>
                        <a:rPr kumimoji="1" lang="ja-JP" altLang="en-US" sz="1000" dirty="0">
                          <a:latin typeface="Meiryo UI" panose="020B0604030504040204" pitchFamily="50" charset="-128"/>
                          <a:ea typeface="Meiryo UI" panose="020B0604030504040204" pitchFamily="50" charset="-128"/>
                        </a:rPr>
                        <a:t>４</a:t>
                      </a:r>
                    </a:p>
                  </a:txBody>
                  <a:tcPr marL="74295" marR="74295" marT="37148" marB="37148" anchor="ctr">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solidFill>
                      <a:srgbClr val="1AB39F"/>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u="sng" dirty="0">
                          <a:latin typeface="Meiryo UI" panose="020B0604030504040204" pitchFamily="50" charset="-128"/>
                          <a:ea typeface="Meiryo UI" panose="020B0604030504040204" pitchFamily="50" charset="-128"/>
                        </a:rPr>
                        <a:t>地域限定保育士試験事業</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latin typeface="Meiryo UI" panose="020B0604030504040204" pitchFamily="50" charset="-128"/>
                          <a:ea typeface="Meiryo UI" panose="020B0604030504040204" pitchFamily="50" charset="-128"/>
                        </a:rPr>
                        <a:t>保育士試験の受験者に多様な選択肢を提供し、保育士資格取得者を増やすため、後期試験において、実技試験による通常試験と保育実技講習会による地域限定試験を同時実施する。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1AB39F"/>
                    </a:solidFill>
                  </a:tcPr>
                </a:tc>
                <a:tc hMerge="1">
                  <a:txBody>
                    <a:bodyPr/>
                    <a:lstStyle/>
                    <a:p>
                      <a:endParaRPr kumimoji="1" lang="ja-JP" altLang="en-US"/>
                    </a:p>
                  </a:txBody>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u="none" dirty="0">
                        <a:latin typeface="Meiryo UI" panose="020B0604030504040204" pitchFamily="50" charset="-128"/>
                        <a:ea typeface="Meiryo UI" panose="020B0604030504040204" pitchFamily="50" charset="-128"/>
                      </a:endParaRPr>
                    </a:p>
                  </a:txBody>
                  <a:tcPr marL="74295" marR="74295" marT="37148" marB="37148" anchor="ctr">
                    <a:lnB w="19050" cap="flat" cmpd="sng" algn="ctr">
                      <a:solidFill>
                        <a:schemeClr val="bg1"/>
                      </a:solidFill>
                      <a:prstDash val="solid"/>
                      <a:round/>
                      <a:headEnd type="none" w="med" len="med"/>
                      <a:tailEnd type="none" w="med" len="med"/>
                    </a:lnB>
                    <a:solidFill>
                      <a:srgbClr val="44546A"/>
                    </a:solid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510601419"/>
                  </a:ext>
                </a:extLst>
              </a:tr>
              <a:tr h="252000">
                <a:tc vMerge="1">
                  <a:txBody>
                    <a:bodyPr/>
                    <a:lstStyle/>
                    <a:p>
                      <a:endParaRPr kumimoji="1" lang="ja-JP" altLang="en-US"/>
                    </a:p>
                  </a:txBody>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ja-JP" altLang="en-US" sz="1050" dirty="0"/>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grid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r>
                        <a:rPr kumimoji="1" lang="ja-JP" altLang="en-US" sz="1050" b="0" dirty="0">
                          <a:solidFill>
                            <a:sysClr val="windowText" lastClr="000000"/>
                          </a:solidFill>
                          <a:latin typeface="Meiryo UI" panose="020B0604030504040204" pitchFamily="50" charset="-128"/>
                          <a:ea typeface="Meiryo UI" panose="020B0604030504040204" pitchFamily="50" charset="-128"/>
                        </a:rPr>
                        <a:t>参考</a:t>
                      </a: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endParaRPr kumimoji="1" lang="ja-JP" altLang="en-US" sz="1050" dirty="0"/>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hMerge="1">
                  <a:txBody>
                    <a:bodyPr/>
                    <a:lstStyle/>
                    <a:p>
                      <a:endParaRPr kumimoji="1" lang="ja-JP" altLang="en-US"/>
                    </a:p>
                  </a:txBody>
                  <a:tcPr/>
                </a:tc>
                <a:extLst>
                  <a:ext uri="{0D108BD9-81ED-4DB2-BD59-A6C34878D82A}">
                    <a16:rowId xmlns:a16="http://schemas.microsoft.com/office/drawing/2014/main" val="2564789859"/>
                  </a:ext>
                </a:extLst>
              </a:tr>
              <a:tr h="394336">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endParaRPr kumimoji="1" lang="ja-JP" altLang="en-US"/>
                    </a:p>
                  </a:txBody>
                  <a:tcPr/>
                </a:tc>
                <a:tc>
                  <a:txBody>
                    <a:bodyPr/>
                    <a:lstStyle/>
                    <a:p>
                      <a:pPr algn="ctr"/>
                      <a:r>
                        <a:rPr kumimoji="1" lang="en-US" altLang="ja-JP" sz="1050" b="0">
                          <a:solidFill>
                            <a:sysClr val="windowText" lastClr="000000"/>
                          </a:solidFill>
                          <a:latin typeface="Meiryo UI" panose="020B0604030504040204" pitchFamily="50" charset="-128"/>
                          <a:ea typeface="Meiryo UI" panose="020B0604030504040204" pitchFamily="50" charset="-128"/>
                        </a:rPr>
                        <a:t>R5</a:t>
                      </a:r>
                      <a:r>
                        <a:rPr kumimoji="1" lang="ja-JP" altLang="en-US" sz="1050" b="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a:solidFill>
                            <a:sysClr val="windowText" lastClr="000000"/>
                          </a:solidFill>
                          <a:latin typeface="Meiryo UI" panose="020B0604030504040204" pitchFamily="50" charset="-128"/>
                          <a:ea typeface="Meiryo UI" panose="020B0604030504040204" pitchFamily="50" charset="-128"/>
                        </a:rPr>
                        <a:t>（当初目標値）</a:t>
                      </a:r>
                      <a:endParaRPr kumimoji="1" lang="ja-JP" altLang="en-US" sz="1050"/>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en-US" altLang="ja-JP" sz="1050" dirty="0">
                          <a:solidFill>
                            <a:sysClr val="windowText" lastClr="000000"/>
                          </a:solidFill>
                          <a:latin typeface="Meiryo UI" panose="020B0604030504040204" pitchFamily="50" charset="-128"/>
                          <a:ea typeface="Meiryo UI" panose="020B0604030504040204" pitchFamily="50" charset="-128"/>
                        </a:rPr>
                        <a:t>R5</a:t>
                      </a:r>
                      <a:r>
                        <a:rPr kumimoji="1" lang="ja-JP" altLang="en-US" sz="1050" dirty="0">
                          <a:solidFill>
                            <a:sysClr val="windowText" lastClr="000000"/>
                          </a:solidFill>
                          <a:latin typeface="Meiryo UI" panose="020B0604030504040204" pitchFamily="50" charset="-128"/>
                          <a:ea typeface="Meiryo UI" panose="020B0604030504040204" pitchFamily="50" charset="-128"/>
                        </a:rPr>
                        <a:t>年度予算額</a:t>
                      </a:r>
                      <a:endParaRPr kumimoji="1" lang="ja-JP" altLang="en-US" sz="1050" dirty="0"/>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1797969561"/>
                  </a:ext>
                </a:extLst>
              </a:tr>
              <a:tr h="394336">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zh-TW" altLang="en-US" sz="1050" dirty="0">
                          <a:latin typeface="Meiryo UI" panose="020B0604030504040204" pitchFamily="50" charset="-128"/>
                          <a:ea typeface="Meiryo UI" panose="020B0604030504040204" pitchFamily="50" charset="-128"/>
                        </a:rPr>
                        <a:t>地域限定保育士試験</a:t>
                      </a:r>
                      <a:r>
                        <a:rPr kumimoji="1" lang="en-US" altLang="zh-TW" sz="1050" dirty="0">
                          <a:latin typeface="Meiryo UI" panose="020B0604030504040204" pitchFamily="50" charset="-128"/>
                          <a:ea typeface="Meiryo UI" panose="020B0604030504040204" pitchFamily="50" charset="-128"/>
                        </a:rPr>
                        <a:t> </a:t>
                      </a:r>
                      <a:r>
                        <a:rPr kumimoji="1" lang="zh-TW" altLang="en-US" sz="1050" dirty="0">
                          <a:latin typeface="Meiryo UI" panose="020B0604030504040204" pitchFamily="50" charset="-128"/>
                          <a:ea typeface="Meiryo UI" panose="020B0604030504040204" pitchFamily="50" charset="-128"/>
                        </a:rPr>
                        <a:t>受験申請者数</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1,200</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14,376</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796</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1,200</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13,930</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979966792"/>
                  </a:ext>
                </a:extLst>
              </a:tr>
            </a:tbl>
          </a:graphicData>
        </a:graphic>
      </p:graphicFrame>
      <p:graphicFrame>
        <p:nvGraphicFramePr>
          <p:cNvPr id="3" name="表 2">
            <a:extLst>
              <a:ext uri="{FF2B5EF4-FFF2-40B4-BE49-F238E27FC236}">
                <a16:creationId xmlns:a16="http://schemas.microsoft.com/office/drawing/2014/main" id="{6E0ED57F-3380-41AB-87DB-79034DD55E79}"/>
              </a:ext>
            </a:extLst>
          </p:cNvPr>
          <p:cNvGraphicFramePr>
            <a:graphicFrameLocks noGrp="1"/>
          </p:cNvGraphicFramePr>
          <p:nvPr>
            <p:extLst>
              <p:ext uri="{D42A27DB-BD31-4B8C-83A1-F6EECF244321}">
                <p14:modId xmlns:p14="http://schemas.microsoft.com/office/powerpoint/2010/main" val="2020258589"/>
              </p:ext>
            </p:extLst>
          </p:nvPr>
        </p:nvGraphicFramePr>
        <p:xfrm>
          <a:off x="114899" y="2418940"/>
          <a:ext cx="9676201" cy="1457868"/>
        </p:xfrm>
        <a:graphic>
          <a:graphicData uri="http://schemas.openxmlformats.org/drawingml/2006/table">
            <a:tbl>
              <a:tblPr firstRow="1" bandRow="1">
                <a:tableStyleId>{F5AB1C69-6EDB-4FF4-983F-18BD219EF322}</a:tableStyleId>
              </a:tblPr>
              <a:tblGrid>
                <a:gridCol w="362176">
                  <a:extLst>
                    <a:ext uri="{9D8B030D-6E8A-4147-A177-3AD203B41FA5}">
                      <a16:colId xmlns:a16="http://schemas.microsoft.com/office/drawing/2014/main" val="3296080165"/>
                    </a:ext>
                  </a:extLst>
                </a:gridCol>
                <a:gridCol w="422025">
                  <a:extLst>
                    <a:ext uri="{9D8B030D-6E8A-4147-A177-3AD203B41FA5}">
                      <a16:colId xmlns:a16="http://schemas.microsoft.com/office/drawing/2014/main" val="4072983775"/>
                    </a:ext>
                  </a:extLst>
                </a:gridCol>
                <a:gridCol w="2412000">
                  <a:extLst>
                    <a:ext uri="{9D8B030D-6E8A-4147-A177-3AD203B41FA5}">
                      <a16:colId xmlns:a16="http://schemas.microsoft.com/office/drawing/2014/main" val="1627110962"/>
                    </a:ext>
                  </a:extLst>
                </a:gridCol>
                <a:gridCol w="1620000">
                  <a:extLst>
                    <a:ext uri="{9D8B030D-6E8A-4147-A177-3AD203B41FA5}">
                      <a16:colId xmlns:a16="http://schemas.microsoft.com/office/drawing/2014/main" val="3464028365"/>
                    </a:ext>
                  </a:extLst>
                </a:gridCol>
                <a:gridCol w="1620000">
                  <a:extLst>
                    <a:ext uri="{9D8B030D-6E8A-4147-A177-3AD203B41FA5}">
                      <a16:colId xmlns:a16="http://schemas.microsoft.com/office/drawing/2014/main" val="3399730001"/>
                    </a:ext>
                  </a:extLst>
                </a:gridCol>
                <a:gridCol w="1620000">
                  <a:extLst>
                    <a:ext uri="{9D8B030D-6E8A-4147-A177-3AD203B41FA5}">
                      <a16:colId xmlns:a16="http://schemas.microsoft.com/office/drawing/2014/main" val="1443360842"/>
                    </a:ext>
                  </a:extLst>
                </a:gridCol>
                <a:gridCol w="1620000">
                  <a:extLst>
                    <a:ext uri="{9D8B030D-6E8A-4147-A177-3AD203B41FA5}">
                      <a16:colId xmlns:a16="http://schemas.microsoft.com/office/drawing/2014/main" val="3624817377"/>
                    </a:ext>
                  </a:extLst>
                </a:gridCol>
              </a:tblGrid>
              <a:tr h="303691">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５</a:t>
                      </a: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AB39F"/>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schemeClr val="bg1"/>
                          </a:solidFill>
                          <a:effectLst/>
                          <a:uLnTx/>
                          <a:uFillTx/>
                          <a:latin typeface="Meiryo UI" panose="020B0604030504040204" pitchFamily="50" charset="-128"/>
                          <a:ea typeface="Meiryo UI" panose="020B0604030504040204" pitchFamily="50" charset="-128"/>
                          <a:cs typeface="+mn-cs"/>
                        </a:rPr>
                        <a:t>預かり保育助成事業</a:t>
                      </a:r>
                      <a:endParaRPr kumimoji="1" lang="ja-JP" altLang="en-US" sz="1100" b="1" kern="1200" dirty="0">
                        <a:solidFill>
                          <a:schemeClr val="lt1"/>
                        </a:solidFill>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私立幼稚園</a:t>
                      </a:r>
                      <a:r>
                        <a:rPr kumimoji="1" lang="ja-JP" altLang="en-US" sz="1050" b="0" kern="1200" dirty="0">
                          <a:solidFill>
                            <a:schemeClr val="bg1"/>
                          </a:solidFill>
                          <a:latin typeface="Meiryo UI" panose="020B0604030504040204" pitchFamily="50" charset="-128"/>
                          <a:ea typeface="Meiryo UI" panose="020B0604030504040204" pitchFamily="50" charset="-128"/>
                          <a:cs typeface="+mn-cs"/>
                        </a:rPr>
                        <a:t>が保育の受け皿としての役割を強化し、女性の就業率向上や共働き世帯の増加等による保護者</a:t>
                      </a:r>
                      <a:r>
                        <a:rPr kumimoji="1" lang="ja-JP" altLang="en-US" sz="1050" b="0" kern="1200" dirty="0">
                          <a:solidFill>
                            <a:schemeClr val="lt1"/>
                          </a:solidFill>
                          <a:latin typeface="Meiryo UI" panose="020B0604030504040204" pitchFamily="50" charset="-128"/>
                          <a:ea typeface="Meiryo UI" panose="020B0604030504040204" pitchFamily="50" charset="-128"/>
                          <a:cs typeface="+mn-cs"/>
                        </a:rPr>
                        <a:t>のニーズに対応した預かり保育を支援する。</a:t>
                      </a:r>
                    </a:p>
                  </a:txBody>
                  <a:tcPr marL="74295" marR="74295" marT="37148" marB="37148" anchor="ctr">
                    <a:lnL w="28575"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AB39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35997859"/>
                  </a:ext>
                </a:extLst>
              </a:tr>
              <a:tr h="252000">
                <a:tc vMerge="1">
                  <a:txBody>
                    <a:bodyPr/>
                    <a:lstStyle/>
                    <a:p>
                      <a:endParaRPr kumimoji="1" lang="ja-JP" altLang="en-US"/>
                    </a:p>
                  </a:txBody>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solidFill>
                      <a:srgbClr val="B2D8CF"/>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r>
                        <a:rPr kumimoji="1" lang="ja-JP" altLang="en-US" sz="1050" b="0" dirty="0">
                          <a:solidFill>
                            <a:sysClr val="windowText" lastClr="000000"/>
                          </a:solidFill>
                          <a:latin typeface="Meiryo UI" panose="020B0604030504040204" pitchFamily="50" charset="-128"/>
                          <a:ea typeface="Meiryo UI" panose="020B0604030504040204" pitchFamily="50" charset="-128"/>
                        </a:rPr>
                        <a:t>参考</a:t>
                      </a: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hMerge="1">
                  <a:txBody>
                    <a:bodyPr/>
                    <a:lstStyle/>
                    <a:p>
                      <a:pPr algn="ct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B w="19050" cap="flat" cmpd="sng" algn="ctr">
                      <a:solidFill>
                        <a:schemeClr val="bg1"/>
                      </a:solidFill>
                      <a:prstDash val="solid"/>
                      <a:round/>
                      <a:headEnd type="none" w="med" len="med"/>
                      <a:tailEnd type="none" w="med" len="med"/>
                    </a:lnB>
                    <a:solidFill>
                      <a:srgbClr val="ADB9CA"/>
                    </a:solidFill>
                  </a:tcPr>
                </a:tc>
                <a:extLst>
                  <a:ext uri="{0D108BD9-81ED-4DB2-BD59-A6C34878D82A}">
                    <a16:rowId xmlns:a16="http://schemas.microsoft.com/office/drawing/2014/main" val="351002970"/>
                  </a:ext>
                </a:extLst>
              </a:tr>
              <a:tr h="394336">
                <a:tc vMerge="1">
                  <a:txBody>
                    <a:bodyPr/>
                    <a:lstStyle/>
                    <a:p>
                      <a:endParaRPr kumimoji="1" lang="ja-JP" altLang="en-US"/>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DB9CA"/>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DB9CA"/>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DB9CA"/>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実績値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（前年度実績）</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DB9CA"/>
                    </a:solidFill>
                  </a:tcP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R5</a:t>
                      </a:r>
                      <a:r>
                        <a:rPr kumimoji="1" lang="ja-JP" altLang="en-US" sz="1050" b="0" dirty="0">
                          <a:solidFill>
                            <a:schemeClr val="tx1"/>
                          </a:solidFill>
                          <a:latin typeface="Meiryo UI" panose="020B0604030504040204" pitchFamily="50" charset="-128"/>
                          <a:ea typeface="Meiryo UI" panose="020B0604030504040204" pitchFamily="50" charset="-128"/>
                        </a:rPr>
                        <a:t>年度実績見込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377601331"/>
                  </a:ext>
                </a:extLst>
              </a:tr>
              <a:tr h="308332">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r>
                        <a:rPr kumimoji="1" lang="ja-JP" altLang="en-US" sz="1050" dirty="0">
                          <a:latin typeface="Meiryo UI" panose="020B0604030504040204" pitchFamily="50" charset="-128"/>
                          <a:ea typeface="Meiryo UI" panose="020B0604030504040204" pitchFamily="50" charset="-128"/>
                        </a:rPr>
                        <a:t>預かり保育を実施する幼稚園の割合</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94%</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391,220</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94%</a:t>
                      </a: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94</a:t>
                      </a:r>
                      <a:r>
                        <a:rPr kumimoji="1" lang="ja-JP" altLang="en-US" sz="1050" dirty="0">
                          <a:solidFill>
                            <a:schemeClr val="tx1"/>
                          </a:solidFill>
                          <a:latin typeface="Meiryo UI" panose="020B0604030504040204" pitchFamily="50" charset="-128"/>
                          <a:ea typeface="Meiryo UI" panose="020B0604030504040204" pitchFamily="50" charset="-128"/>
                        </a:rPr>
                        <a:t>％）</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462,880</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2643138569"/>
                  </a:ext>
                </a:extLst>
              </a:tr>
            </a:tbl>
          </a:graphicData>
        </a:graphic>
      </p:graphicFrame>
      <p:sp>
        <p:nvSpPr>
          <p:cNvPr id="2" name="スライド番号プレースホルダー 1">
            <a:extLst>
              <a:ext uri="{FF2B5EF4-FFF2-40B4-BE49-F238E27FC236}">
                <a16:creationId xmlns:a16="http://schemas.microsoft.com/office/drawing/2014/main" id="{0873B66A-C3E6-4D23-861F-1C0A334E51BD}"/>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4</a:t>
            </a:fld>
            <a:endParaRPr kumimoji="1" lang="ja-JP" altLang="en-US" dirty="0"/>
          </a:p>
        </p:txBody>
      </p:sp>
    </p:spTree>
    <p:extLst>
      <p:ext uri="{BB962C8B-B14F-4D97-AF65-F5344CB8AC3E}">
        <p14:creationId xmlns:p14="http://schemas.microsoft.com/office/powerpoint/2010/main" val="16476099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表 8">
            <a:extLst>
              <a:ext uri="{FF2B5EF4-FFF2-40B4-BE49-F238E27FC236}">
                <a16:creationId xmlns:a16="http://schemas.microsoft.com/office/drawing/2014/main" id="{0FF8FA26-1131-4228-B9CA-50383B366675}"/>
              </a:ext>
            </a:extLst>
          </p:cNvPr>
          <p:cNvGraphicFramePr>
            <a:graphicFrameLocks noGrp="1"/>
          </p:cNvGraphicFramePr>
          <p:nvPr>
            <p:extLst>
              <p:ext uri="{D42A27DB-BD31-4B8C-83A1-F6EECF244321}">
                <p14:modId xmlns:p14="http://schemas.microsoft.com/office/powerpoint/2010/main" val="2739109312"/>
              </p:ext>
            </p:extLst>
          </p:nvPr>
        </p:nvGraphicFramePr>
        <p:xfrm>
          <a:off x="59628" y="748635"/>
          <a:ext cx="9715525" cy="4966884"/>
        </p:xfrm>
        <a:graphic>
          <a:graphicData uri="http://schemas.openxmlformats.org/drawingml/2006/table">
            <a:tbl>
              <a:tblPr firstRow="1" bandRow="1">
                <a:tableStyleId>{F5AB1C69-6EDB-4FF4-983F-18BD219EF322}</a:tableStyleId>
              </a:tblPr>
              <a:tblGrid>
                <a:gridCol w="359589">
                  <a:extLst>
                    <a:ext uri="{9D8B030D-6E8A-4147-A177-3AD203B41FA5}">
                      <a16:colId xmlns:a16="http://schemas.microsoft.com/office/drawing/2014/main" val="830047628"/>
                    </a:ext>
                  </a:extLst>
                </a:gridCol>
                <a:gridCol w="359589">
                  <a:extLst>
                    <a:ext uri="{9D8B030D-6E8A-4147-A177-3AD203B41FA5}">
                      <a16:colId xmlns:a16="http://schemas.microsoft.com/office/drawing/2014/main" val="1297933951"/>
                    </a:ext>
                  </a:extLst>
                </a:gridCol>
                <a:gridCol w="2988000">
                  <a:extLst>
                    <a:ext uri="{9D8B030D-6E8A-4147-A177-3AD203B41FA5}">
                      <a16:colId xmlns:a16="http://schemas.microsoft.com/office/drawing/2014/main" val="1232791315"/>
                    </a:ext>
                  </a:extLst>
                </a:gridCol>
                <a:gridCol w="1582194">
                  <a:extLst>
                    <a:ext uri="{9D8B030D-6E8A-4147-A177-3AD203B41FA5}">
                      <a16:colId xmlns:a16="http://schemas.microsoft.com/office/drawing/2014/main" val="885638921"/>
                    </a:ext>
                  </a:extLst>
                </a:gridCol>
                <a:gridCol w="1618153">
                  <a:extLst>
                    <a:ext uri="{9D8B030D-6E8A-4147-A177-3AD203B41FA5}">
                      <a16:colId xmlns:a16="http://schemas.microsoft.com/office/drawing/2014/main" val="2868609020"/>
                    </a:ext>
                  </a:extLst>
                </a:gridCol>
                <a:gridCol w="1404000">
                  <a:extLst>
                    <a:ext uri="{9D8B030D-6E8A-4147-A177-3AD203B41FA5}">
                      <a16:colId xmlns:a16="http://schemas.microsoft.com/office/drawing/2014/main" val="1393318109"/>
                    </a:ext>
                  </a:extLst>
                </a:gridCol>
                <a:gridCol w="1404000">
                  <a:extLst>
                    <a:ext uri="{9D8B030D-6E8A-4147-A177-3AD203B41FA5}">
                      <a16:colId xmlns:a16="http://schemas.microsoft.com/office/drawing/2014/main" val="2346348725"/>
                    </a:ext>
                  </a:extLst>
                </a:gridCol>
              </a:tblGrid>
              <a:tr h="236770">
                <a:tc rowSpan="5">
                  <a:txBody>
                    <a:bodyPr/>
                    <a:lstStyle/>
                    <a:p>
                      <a:pPr algn="ctr"/>
                      <a:r>
                        <a:rPr kumimoji="1" lang="en-US" altLang="ja-JP" sz="900" dirty="0">
                          <a:latin typeface="Meiryo UI" panose="020B0604030504040204" pitchFamily="50" charset="-128"/>
                          <a:ea typeface="Meiryo UI" panose="020B0604030504040204" pitchFamily="50" charset="-128"/>
                        </a:rPr>
                        <a:t>No</a:t>
                      </a:r>
                      <a:endParaRPr kumimoji="1" lang="ja-JP" altLang="en-US" sz="900" dirty="0">
                        <a:latin typeface="Meiryo UI" panose="020B0604030504040204" pitchFamily="50" charset="-128"/>
                        <a:ea typeface="Meiryo UI" panose="020B0604030504040204" pitchFamily="50" charset="-128"/>
                      </a:endParaRPr>
                    </a:p>
                    <a:p>
                      <a:pPr algn="ctr"/>
                      <a:r>
                        <a:rPr kumimoji="1" lang="en-US" altLang="ja-JP" sz="1000" dirty="0">
                          <a:latin typeface="Meiryo UI" panose="020B0604030504040204" pitchFamily="50" charset="-128"/>
                          <a:ea typeface="Meiryo UI" panose="020B0604030504040204" pitchFamily="50" charset="-128"/>
                        </a:rPr>
                        <a:t>6</a:t>
                      </a: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1AB39F"/>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英語教育推進事業（小・中・高）</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大阪の子どもたちの英語学習の特質を踏まえた</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4</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技能</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5</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領域の資質・能力（聞く・読む・話す</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やり取り</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・話す</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発表</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・書く）を総合的に向上させる。</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また、</a:t>
                      </a:r>
                      <a:r>
                        <a:rPr kumimoji="1" lang="en-US" altLang="ja-JP"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2025</a:t>
                      </a: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年の大阪・関西万博を契機とし、より一層グローバル化が見込まれる大阪において、児童・生徒に「生きた」英語力（特に話す力）を身につけさせるとともに、大阪から世界に羽ばたく高い英語力を備えたグローバル人材を育成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1AB39F"/>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u="none"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546A"/>
                    </a:solidFil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52000">
                <a:tc vMerge="1">
                  <a:txBody>
                    <a:bodyPr/>
                    <a:lstStyle/>
                    <a:p>
                      <a:endParaRPr kumimoji="1" lang="ja-JP" altLang="en-US"/>
                    </a:p>
                  </a:txBody>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grid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r>
                        <a:rPr kumimoji="1" lang="ja-JP" altLang="en-US" sz="1050" b="0" dirty="0">
                          <a:solidFill>
                            <a:sysClr val="windowText" lastClr="000000"/>
                          </a:solidFill>
                          <a:latin typeface="Meiryo UI" panose="020B0604030504040204" pitchFamily="50" charset="-128"/>
                          <a:ea typeface="Meiryo UI" panose="020B0604030504040204" pitchFamily="50" charset="-128"/>
                        </a:rPr>
                        <a:t>参考</a:t>
                      </a: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hMerge="1">
                  <a:txBody>
                    <a:bodyPr/>
                    <a:lstStyle/>
                    <a:p>
                      <a:pPr algn="ct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766180280"/>
                  </a:ext>
                </a:extLst>
              </a:tr>
              <a:tr h="394336">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DB9CA"/>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R5</a:t>
                      </a:r>
                      <a:r>
                        <a:rPr kumimoji="1" lang="ja-JP" altLang="en-US" sz="1050" b="0" dirty="0">
                          <a:solidFill>
                            <a:schemeClr val="tx1"/>
                          </a:solidFill>
                          <a:latin typeface="Meiryo UI" panose="020B0604030504040204" pitchFamily="50" charset="-128"/>
                          <a:ea typeface="Meiryo UI" panose="020B0604030504040204" pitchFamily="50" charset="-128"/>
                        </a:rPr>
                        <a:t>年度実績見込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1797969561"/>
                  </a:ext>
                </a:extLst>
              </a:tr>
              <a:tr h="394336">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zh-CN" altLang="en-US" sz="1050" dirty="0">
                          <a:latin typeface="Meiryo UI" panose="020B0604030504040204" pitchFamily="50" charset="-128"/>
                          <a:ea typeface="Meiryo UI" panose="020B0604030504040204" pitchFamily="50" charset="-128"/>
                        </a:rPr>
                        <a:t>外国語教育研修会参加者満足度</a:t>
                      </a:r>
                      <a:r>
                        <a:rPr kumimoji="1" lang="en-US" altLang="zh-CN" sz="1050" dirty="0">
                          <a:latin typeface="Meiryo UI" panose="020B0604030504040204" pitchFamily="50" charset="-128"/>
                          <a:ea typeface="Meiryo UI" panose="020B0604030504040204" pitchFamily="50" charset="-128"/>
                        </a:rPr>
                        <a:t>【</a:t>
                      </a:r>
                      <a:r>
                        <a:rPr kumimoji="1" lang="zh-CN" altLang="en-US" sz="1050" dirty="0">
                          <a:latin typeface="Meiryo UI" panose="020B0604030504040204" pitchFamily="50" charset="-128"/>
                          <a:ea typeface="Meiryo UI" panose="020B0604030504040204" pitchFamily="50" charset="-128"/>
                        </a:rPr>
                        <a:t>小中</a:t>
                      </a:r>
                      <a:r>
                        <a:rPr kumimoji="1" lang="en-US" altLang="zh-CN"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97</a:t>
                      </a:r>
                      <a:r>
                        <a:rPr kumimoji="1" lang="ja-JP" altLang="en-US" sz="1050" dirty="0">
                          <a:solidFill>
                            <a:srgbClr val="FF0000"/>
                          </a:solidFill>
                          <a:latin typeface="Meiryo UI" panose="020B0604030504040204" pitchFamily="50" charset="-128"/>
                          <a:ea typeface="Meiryo UI" panose="020B0604030504040204" pitchFamily="50" charset="-128"/>
                        </a:rPr>
                        <a:t>％</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5,500</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97</a:t>
                      </a:r>
                      <a:r>
                        <a:rPr kumimoji="1" lang="ja-JP" altLang="en-US" sz="1050" dirty="0">
                          <a:solidFill>
                            <a:schemeClr val="tx1"/>
                          </a:solidFill>
                          <a:latin typeface="Meiryo UI" panose="020B0604030504040204" pitchFamily="50" charset="-128"/>
                          <a:ea typeface="Meiryo UI" panose="020B0604030504040204" pitchFamily="50" charset="-128"/>
                        </a:rPr>
                        <a:t>％</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97</a:t>
                      </a:r>
                      <a:r>
                        <a:rPr kumimoji="1" lang="ja-JP" altLang="en-US"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8,157</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979966792"/>
                  </a:ext>
                </a:extLst>
              </a:tr>
              <a:tr h="394336">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8FAADC"/>
                    </a:solidFill>
                  </a:tcPr>
                </a:tc>
                <a:tc>
                  <a:txBody>
                    <a:bodyPr/>
                    <a:lstStyle/>
                    <a:p>
                      <a:r>
                        <a:rPr kumimoji="1" lang="ja-JP" altLang="en-US" sz="1050" dirty="0">
                          <a:latin typeface="Meiryo UI" panose="020B0604030504040204" pitchFamily="50" charset="-128"/>
                          <a:ea typeface="Meiryo UI" panose="020B0604030504040204" pitchFamily="50" charset="-128"/>
                        </a:rPr>
                        <a:t>授業中の発話の半分以上を英語で行う教員の割合　</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高校</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FF7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70</a:t>
                      </a:r>
                      <a:r>
                        <a:rPr kumimoji="1" lang="ja-JP" altLang="en-US" sz="1050" dirty="0">
                          <a:solidFill>
                            <a:srgbClr val="FF0000"/>
                          </a:solidFill>
                          <a:latin typeface="Meiryo UI" panose="020B0604030504040204" pitchFamily="50" charset="-128"/>
                          <a:ea typeface="Meiryo UI" panose="020B0604030504040204" pitchFamily="50" charset="-128"/>
                        </a:rPr>
                        <a:t>％</a:t>
                      </a:r>
                    </a:p>
                  </a:txBody>
                  <a:tcPr marL="74295" marR="74295" marT="37148" marB="37148" anchor="ct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FF7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195,734</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FF7F5"/>
                    </a:solidFill>
                  </a:tcPr>
                </a:tc>
                <a:tc>
                  <a:txBody>
                    <a:bodyPr/>
                    <a:lstStyle/>
                    <a:p>
                      <a:pPr algn="ctr"/>
                      <a:r>
                        <a:rPr kumimoji="1" lang="ja-JP" altLang="en-US" sz="1050" dirty="0">
                          <a:solidFill>
                            <a:schemeClr val="tx1"/>
                          </a:solidFill>
                          <a:latin typeface="Meiryo UI" panose="020B0604030504040204" pitchFamily="50" charset="-128"/>
                          <a:ea typeface="Meiryo UI" panose="020B0604030504040204" pitchFamily="50" charset="-128"/>
                        </a:rPr>
                        <a:t>調査中</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65</a:t>
                      </a:r>
                      <a:r>
                        <a:rPr kumimoji="1" lang="ja-JP" altLang="en-US"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FF7F5"/>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285,689</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EFF7F5"/>
                    </a:solidFill>
                  </a:tcPr>
                </a:tc>
                <a:extLst>
                  <a:ext uri="{0D108BD9-81ED-4DB2-BD59-A6C34878D82A}">
                    <a16:rowId xmlns:a16="http://schemas.microsoft.com/office/drawing/2014/main" val="497467725"/>
                  </a:ext>
                </a:extLst>
              </a:tr>
              <a:tr h="394336">
                <a:tc rowSpan="5">
                  <a:txBody>
                    <a:bodyPr/>
                    <a:lstStyle/>
                    <a:p>
                      <a:pPr algn="ctr"/>
                      <a:r>
                        <a:rPr kumimoji="1" lang="en-US" altLang="ja-JP" sz="900" b="1" dirty="0">
                          <a:solidFill>
                            <a:schemeClr val="bg1"/>
                          </a:solidFill>
                          <a:latin typeface="Meiryo UI" panose="020B0604030504040204" pitchFamily="50" charset="-128"/>
                          <a:ea typeface="Meiryo UI" panose="020B0604030504040204" pitchFamily="50" charset="-128"/>
                        </a:rPr>
                        <a:t>No</a:t>
                      </a:r>
                      <a:endParaRPr kumimoji="1" lang="ja-JP" altLang="en-US" sz="900" b="1" dirty="0">
                        <a:solidFill>
                          <a:schemeClr val="bg1"/>
                        </a:solidFill>
                        <a:latin typeface="Meiryo UI" panose="020B0604030504040204" pitchFamily="50" charset="-128"/>
                        <a:ea typeface="Meiryo UI" panose="020B0604030504040204" pitchFamily="50" charset="-128"/>
                      </a:endParaRPr>
                    </a:p>
                    <a:p>
                      <a:pPr algn="ctr"/>
                      <a:r>
                        <a:rPr kumimoji="1" lang="en-US" altLang="ja-JP" sz="900" b="1" dirty="0">
                          <a:solidFill>
                            <a:schemeClr val="bg1"/>
                          </a:solidFill>
                          <a:latin typeface="Meiryo UI" panose="020B0604030504040204" pitchFamily="50" charset="-128"/>
                          <a:ea typeface="Meiryo UI" panose="020B0604030504040204" pitchFamily="50" charset="-128"/>
                        </a:rPr>
                        <a:t>7</a:t>
                      </a:r>
                      <a:endParaRPr kumimoji="1" lang="ja-JP" altLang="en-US" sz="900" b="1" dirty="0">
                        <a:solidFill>
                          <a:schemeClr val="bg1"/>
                        </a:solidFill>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1AB39F"/>
                    </a:solidFill>
                  </a:tcPr>
                </a:tc>
                <a:tc gridSpan="6">
                  <a:txBody>
                    <a:bodyPr/>
                    <a:lstStyle/>
                    <a:p>
                      <a:pPr algn="l"/>
                      <a:r>
                        <a:rPr kumimoji="1" lang="ja-JP" altLang="en-US" sz="1200" b="1" u="sng" dirty="0">
                          <a:solidFill>
                            <a:schemeClr val="bg1"/>
                          </a:solidFill>
                          <a:latin typeface="Meiryo UI" panose="020B0604030504040204" pitchFamily="50" charset="-128"/>
                          <a:ea typeface="Meiryo UI" panose="020B0604030504040204" pitchFamily="50" charset="-128"/>
                        </a:rPr>
                        <a:t>グローバル人材育成事業</a:t>
                      </a:r>
                      <a:r>
                        <a:rPr kumimoji="1" lang="ja-JP" altLang="en-US" sz="1200" b="1" u="none" dirty="0">
                          <a:solidFill>
                            <a:schemeClr val="bg1"/>
                          </a:solidFill>
                          <a:latin typeface="Meiryo UI" panose="020B0604030504040204" pitchFamily="50" charset="-128"/>
                          <a:ea typeface="Meiryo UI" panose="020B0604030504040204" pitchFamily="50" charset="-128"/>
                        </a:rPr>
                        <a:t>　</a:t>
                      </a:r>
                      <a:r>
                        <a:rPr kumimoji="1" lang="en-US" altLang="ja-JP" sz="1200" b="1" u="none" dirty="0">
                          <a:solidFill>
                            <a:schemeClr val="bg1"/>
                          </a:solidFill>
                          <a:latin typeface="Meiryo UI" panose="020B0604030504040204" pitchFamily="50" charset="-128"/>
                          <a:ea typeface="Meiryo UI" panose="020B0604030504040204" pitchFamily="50" charset="-128"/>
                        </a:rPr>
                        <a:t>【</a:t>
                      </a:r>
                      <a:r>
                        <a:rPr kumimoji="1" lang="ja-JP" altLang="en-US" sz="1200" b="1" u="none" dirty="0">
                          <a:solidFill>
                            <a:schemeClr val="bg1"/>
                          </a:solidFill>
                          <a:latin typeface="Meiryo UI" panose="020B0604030504040204" pitchFamily="50" charset="-128"/>
                          <a:ea typeface="Meiryo UI" panose="020B0604030504040204" pitchFamily="50" charset="-128"/>
                        </a:rPr>
                        <a:t>企業版ふるさと納税活用事業</a:t>
                      </a:r>
                      <a:r>
                        <a:rPr kumimoji="1" lang="en-US" altLang="ja-JP" sz="1200" b="1" u="none" dirty="0">
                          <a:solidFill>
                            <a:schemeClr val="bg1"/>
                          </a:solidFill>
                          <a:latin typeface="Meiryo UI" panose="020B0604030504040204" pitchFamily="50" charset="-128"/>
                          <a:ea typeface="Meiryo UI" panose="020B0604030504040204" pitchFamily="50" charset="-128"/>
                        </a:rPr>
                        <a:t>】</a:t>
                      </a:r>
                      <a:endParaRPr kumimoji="1" lang="ja-JP" altLang="en-US" sz="1200" b="1" u="none" dirty="0">
                        <a:solidFill>
                          <a:schemeClr val="bg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u="none" dirty="0">
                          <a:solidFill>
                            <a:schemeClr val="bg1"/>
                          </a:solidFill>
                          <a:latin typeface="Meiryo UI" panose="020B0604030504040204" pitchFamily="50" charset="-128"/>
                          <a:ea typeface="Meiryo UI" panose="020B0604030504040204" pitchFamily="50" charset="-128"/>
                        </a:rPr>
                        <a:t>高校生等を対象に、海外の大学等への進学支援を行う「おおさかグローバル塾」や実践的な英語体験活動を行う「グローバル体験プログラム」を実施し、大阪の成長を担うグローバル人材を育成する。</a:t>
                      </a:r>
                    </a:p>
                  </a:txBody>
                  <a:tcPr marL="74295" marR="74295" marT="37148" marB="37148"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1AB39F"/>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endParaRPr kumimoji="1" lang="ja-JP" altLang="en-US"/>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endParaRPr kumimoji="1" lang="ja-JP" altLang="en-US"/>
                    </a:p>
                  </a:txBody>
                  <a:tcP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extLst>
                  <a:ext uri="{0D108BD9-81ED-4DB2-BD59-A6C34878D82A}">
                    <a16:rowId xmlns:a16="http://schemas.microsoft.com/office/drawing/2014/main" val="758480360"/>
                  </a:ext>
                </a:extLst>
              </a:tr>
              <a:tr h="394336">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44546A"/>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2D8CF"/>
                    </a:solidFill>
                  </a:tcPr>
                </a:tc>
                <a:tc grid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r>
                        <a:rPr kumimoji="1" lang="ja-JP" altLang="en-US" sz="1050" b="0" dirty="0">
                          <a:solidFill>
                            <a:sysClr val="windowText" lastClr="000000"/>
                          </a:solidFill>
                          <a:latin typeface="Meiryo UI" panose="020B0604030504040204" pitchFamily="50" charset="-128"/>
                          <a:ea typeface="Meiryo UI" panose="020B0604030504040204" pitchFamily="50" charset="-128"/>
                        </a:rPr>
                        <a:t>参考</a:t>
                      </a: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2D8CF"/>
                    </a:solidFill>
                  </a:tcPr>
                </a:tc>
                <a:tc hMerge="1">
                  <a:txBody>
                    <a:bodyPr/>
                    <a:lstStyle/>
                    <a:p>
                      <a:pPr algn="ct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7E6E6"/>
                    </a:solidFill>
                  </a:tcPr>
                </a:tc>
                <a:extLst>
                  <a:ext uri="{0D108BD9-81ED-4DB2-BD59-A6C34878D82A}">
                    <a16:rowId xmlns:a16="http://schemas.microsoft.com/office/drawing/2014/main" val="3071805634"/>
                  </a:ext>
                </a:extLst>
              </a:tr>
              <a:tr h="394336">
                <a:tc vMerge="1">
                  <a:txBody>
                    <a:bodyPr/>
                    <a:lstStyle/>
                    <a:p>
                      <a:endParaRPr kumimoji="1" lang="ja-JP" altLang="en-US" sz="1100" dirty="0"/>
                    </a:p>
                  </a:txBody>
                  <a:tcPr>
                    <a:lnR w="28575" cap="flat" cmpd="sng" algn="ctr">
                      <a:solidFill>
                        <a:schemeClr val="bg1"/>
                      </a:solidFill>
                      <a:prstDash val="solid"/>
                      <a:round/>
                      <a:headEnd type="none" w="med" len="med"/>
                      <a:tailEnd type="none" w="med" len="med"/>
                    </a:lnR>
                    <a:solidFill>
                      <a:srgbClr val="44546A"/>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DB9CA"/>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2D8CF"/>
                    </a:solidFill>
                  </a:tcPr>
                </a:tc>
                <a:tc>
                  <a:txBody>
                    <a:bodyPr/>
                    <a:lstStyle/>
                    <a:p>
                      <a:pPr algn="ctr"/>
                      <a:r>
                        <a:rPr kumimoji="1" lang="en-US" altLang="ja-JP" sz="1050" dirty="0">
                          <a:solidFill>
                            <a:sysClr val="windowText" lastClr="000000"/>
                          </a:solidFill>
                          <a:latin typeface="Meiryo UI" panose="020B0604030504040204" pitchFamily="50" charset="-128"/>
                          <a:ea typeface="Meiryo UI" panose="020B0604030504040204" pitchFamily="50" charset="-128"/>
                        </a:rPr>
                        <a:t>R5</a:t>
                      </a:r>
                      <a:r>
                        <a:rPr kumimoji="1" lang="ja-JP" altLang="en-US" sz="105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1104251072"/>
                  </a:ext>
                </a:extLst>
              </a:tr>
              <a:tr h="394336">
                <a:tc vMerge="1">
                  <a:txBody>
                    <a:bodyPr/>
                    <a:lstStyle/>
                    <a:p>
                      <a:endParaRPr kumimoji="1" lang="ja-JP" altLang="en-US"/>
                    </a:p>
                  </a:txBody>
                  <a:tcPr>
                    <a:lnR w="28575" cap="flat" cmpd="sng" algn="ctr">
                      <a:solidFill>
                        <a:schemeClr val="bg1"/>
                      </a:solidFill>
                      <a:prstDash val="solid"/>
                      <a:round/>
                      <a:headEnd type="none" w="med" len="med"/>
                      <a:tailEnd type="none" w="med" len="med"/>
                    </a:lnR>
                    <a:solidFill>
                      <a:srgbClr val="44546A"/>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DB9CA"/>
                    </a:solidFill>
                  </a:tcPr>
                </a:tc>
                <a:tc>
                  <a:txBody>
                    <a:bodyPr/>
                    <a:lstStyle/>
                    <a:p>
                      <a:r>
                        <a:rPr kumimoji="1" lang="ja-JP" altLang="en-US" sz="1050" dirty="0">
                          <a:latin typeface="Meiryo UI" panose="020B0604030504040204" pitchFamily="50" charset="-128"/>
                          <a:ea typeface="Meiryo UI" panose="020B0604030504040204" pitchFamily="50" charset="-128"/>
                        </a:rPr>
                        <a:t>おおさかグローバル塾の修了者数</a:t>
                      </a:r>
                    </a:p>
                    <a:p>
                      <a:r>
                        <a:rPr kumimoji="1" lang="ja-JP" altLang="en-US" sz="1050" dirty="0">
                          <a:latin typeface="Meiryo UI" panose="020B0604030504040204" pitchFamily="50" charset="-128"/>
                          <a:ea typeface="Meiryo UI" panose="020B0604030504040204" pitchFamily="50" charset="-128"/>
                        </a:rPr>
                        <a:t>上段：単年度修了者数</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下段：</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平成</a:t>
                      </a:r>
                      <a:r>
                        <a:rPr kumimoji="1" lang="en-US" altLang="ja-JP" sz="1050" dirty="0">
                          <a:latin typeface="Meiryo UI" panose="020B0604030504040204" pitchFamily="50" charset="-128"/>
                          <a:ea typeface="Meiryo UI" panose="020B0604030504040204" pitchFamily="50" charset="-128"/>
                        </a:rPr>
                        <a:t>24</a:t>
                      </a:r>
                      <a:r>
                        <a:rPr kumimoji="1" lang="ja-JP" altLang="en-US" sz="1050" dirty="0">
                          <a:latin typeface="Meiryo UI" panose="020B0604030504040204" pitchFamily="50" charset="-128"/>
                          <a:ea typeface="Meiryo UI" panose="020B0604030504040204" pitchFamily="50" charset="-128"/>
                        </a:rPr>
                        <a:t>年度からの累計修了者数</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50</a:t>
                      </a:r>
                      <a:r>
                        <a:rPr kumimoji="1" lang="ja-JP" altLang="en-US" sz="1050" dirty="0">
                          <a:solidFill>
                            <a:srgbClr val="FF0000"/>
                          </a:solidFill>
                          <a:latin typeface="Meiryo UI" panose="020B0604030504040204" pitchFamily="50" charset="-128"/>
                          <a:ea typeface="Meiryo UI" panose="020B0604030504040204" pitchFamily="50" charset="-128"/>
                        </a:rPr>
                        <a:t>人</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rgbClr val="FF0000"/>
                          </a:solidFill>
                          <a:latin typeface="Meiryo UI" panose="020B0604030504040204" pitchFamily="50" charset="-128"/>
                          <a:ea typeface="Meiryo UI" panose="020B0604030504040204" pitchFamily="50" charset="-128"/>
                        </a:rPr>
                        <a:t>【799</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endParaRPr kumimoji="1" lang="ja-JP" altLang="en-US"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row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50,360</a:t>
                      </a:r>
                      <a:r>
                        <a:rPr kumimoji="1" lang="ja-JP" altLang="en-US" sz="1050" dirty="0">
                          <a:solidFill>
                            <a:srgbClr val="FF0000"/>
                          </a:solidFill>
                          <a:latin typeface="Meiryo UI" panose="020B0604030504040204" pitchFamily="50" charset="-128"/>
                          <a:ea typeface="Meiryo UI" panose="020B0604030504040204" pitchFamily="50" charset="-128"/>
                        </a:rPr>
                        <a:t>千円</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50</a:t>
                      </a:r>
                      <a:r>
                        <a:rPr kumimoji="1" lang="ja-JP" altLang="en-US" sz="1050" dirty="0">
                          <a:solidFill>
                            <a:schemeClr val="tx1"/>
                          </a:solidFill>
                          <a:latin typeface="Meiryo UI" panose="020B0604030504040204" pitchFamily="50" charset="-128"/>
                          <a:ea typeface="Meiryo UI" panose="020B0604030504040204" pitchFamily="50" charset="-128"/>
                        </a:rPr>
                        <a:t>人</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en-US" altLang="ja-JP" sz="1050" dirty="0">
                          <a:solidFill>
                            <a:schemeClr val="tx1"/>
                          </a:solidFill>
                          <a:latin typeface="Meiryo UI" panose="020B0604030504040204" pitchFamily="50" charset="-128"/>
                          <a:ea typeface="Meiryo UI" panose="020B0604030504040204" pitchFamily="50" charset="-128"/>
                        </a:rPr>
                        <a:t>【749</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50</a:t>
                      </a:r>
                      <a:r>
                        <a:rPr kumimoji="1" lang="ja-JP" altLang="en-US" sz="1050" dirty="0">
                          <a:solidFill>
                            <a:schemeClr val="tx1"/>
                          </a:solidFill>
                          <a:latin typeface="Meiryo UI" panose="020B0604030504040204" pitchFamily="50" charset="-128"/>
                          <a:ea typeface="Meiryo UI" panose="020B0604030504040204" pitchFamily="50" charset="-128"/>
                        </a:rPr>
                        <a:t>人）</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【749</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rowSpan="2">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48,360</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1426980527"/>
                  </a:ext>
                </a:extLst>
              </a:tr>
              <a:tr h="394336">
                <a:tc vMerge="1">
                  <a:txBody>
                    <a:bodyPr/>
                    <a:lstStyle/>
                    <a:p>
                      <a:pPr algn="ct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44546A"/>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DB9CA"/>
                    </a:solidFill>
                  </a:tcPr>
                </a:tc>
                <a:tc>
                  <a:txBody>
                    <a:bodyPr/>
                    <a:lstStyle/>
                    <a:p>
                      <a:r>
                        <a:rPr kumimoji="1" lang="ja-JP" altLang="en-US" sz="1050" dirty="0">
                          <a:latin typeface="Meiryo UI" panose="020B0604030504040204" pitchFamily="50" charset="-128"/>
                          <a:ea typeface="Meiryo UI" panose="020B0604030504040204" pitchFamily="50" charset="-128"/>
                        </a:rPr>
                        <a:t>グローバル体験プログラムの参加人数</a:t>
                      </a:r>
                    </a:p>
                    <a:p>
                      <a:r>
                        <a:rPr kumimoji="1" lang="ja-JP" altLang="en-US" sz="1050" dirty="0">
                          <a:latin typeface="Meiryo UI" panose="020B0604030504040204" pitchFamily="50" charset="-128"/>
                          <a:ea typeface="Meiryo UI" panose="020B0604030504040204" pitchFamily="50" charset="-128"/>
                        </a:rPr>
                        <a:t>上段：単年度参加者数</a:t>
                      </a:r>
                      <a:endParaRPr kumimoji="1" lang="en-US" altLang="ja-JP" sz="1050" dirty="0">
                        <a:latin typeface="Meiryo UI" panose="020B0604030504040204" pitchFamily="50" charset="-128"/>
                        <a:ea typeface="Meiryo UI" panose="020B0604030504040204" pitchFamily="50" charset="-128"/>
                      </a:endParaRPr>
                    </a:p>
                    <a:p>
                      <a:r>
                        <a:rPr kumimoji="1" lang="ja-JP" altLang="en-US" sz="1050" dirty="0">
                          <a:latin typeface="Meiryo UI" panose="020B0604030504040204" pitchFamily="50" charset="-128"/>
                          <a:ea typeface="Meiryo UI" panose="020B0604030504040204" pitchFamily="50" charset="-128"/>
                        </a:rPr>
                        <a:t>下段：</a:t>
                      </a:r>
                      <a:r>
                        <a:rPr kumimoji="1" lang="en-US" altLang="ja-JP" sz="1050" dirty="0">
                          <a:latin typeface="Meiryo UI" panose="020B0604030504040204" pitchFamily="50" charset="-128"/>
                          <a:ea typeface="Meiryo UI" panose="020B0604030504040204" pitchFamily="50" charset="-128"/>
                        </a:rPr>
                        <a:t>【</a:t>
                      </a:r>
                      <a:r>
                        <a:rPr kumimoji="1" lang="ja-JP" altLang="en-US" sz="1050" dirty="0">
                          <a:latin typeface="Meiryo UI" panose="020B0604030504040204" pitchFamily="50" charset="-128"/>
                          <a:ea typeface="Meiryo UI" panose="020B0604030504040204" pitchFamily="50" charset="-128"/>
                        </a:rPr>
                        <a:t>平成</a:t>
                      </a:r>
                      <a:r>
                        <a:rPr kumimoji="1" lang="en-US" altLang="ja-JP" sz="1050" dirty="0">
                          <a:latin typeface="Meiryo UI" panose="020B0604030504040204" pitchFamily="50" charset="-128"/>
                          <a:ea typeface="Meiryo UI" panose="020B0604030504040204" pitchFamily="50" charset="-128"/>
                        </a:rPr>
                        <a:t>24</a:t>
                      </a:r>
                      <a:r>
                        <a:rPr kumimoji="1" lang="ja-JP" altLang="en-US" sz="1050" dirty="0">
                          <a:latin typeface="Meiryo UI" panose="020B0604030504040204" pitchFamily="50" charset="-128"/>
                          <a:ea typeface="Meiryo UI" panose="020B0604030504040204" pitchFamily="50" charset="-128"/>
                        </a:rPr>
                        <a:t>年度からの累計参加者数</a:t>
                      </a:r>
                      <a:r>
                        <a:rPr kumimoji="1" lang="en-US" altLang="ja-JP" sz="1050" dirty="0">
                          <a:latin typeface="Meiryo UI" panose="020B0604030504040204" pitchFamily="50" charset="-128"/>
                          <a:ea typeface="Meiryo UI" panose="020B0604030504040204" pitchFamily="50" charset="-128"/>
                        </a:rPr>
                        <a:t>】</a:t>
                      </a:r>
                      <a:endParaRPr kumimoji="1" lang="ja-JP" altLang="en-US" sz="105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FF7F5"/>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2,000</a:t>
                      </a:r>
                      <a:r>
                        <a:rPr kumimoji="1" lang="ja-JP" altLang="en-US" sz="1050" dirty="0">
                          <a:solidFill>
                            <a:srgbClr val="FF0000"/>
                          </a:solidFill>
                          <a:latin typeface="Meiryo UI" panose="020B0604030504040204" pitchFamily="50" charset="-128"/>
                          <a:ea typeface="Meiryo UI" panose="020B0604030504040204" pitchFamily="50" charset="-128"/>
                        </a:rPr>
                        <a:t>人</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rgbClr val="FF0000"/>
                          </a:solidFill>
                          <a:latin typeface="Meiryo UI" panose="020B0604030504040204" pitchFamily="50" charset="-128"/>
                          <a:ea typeface="Meiryo UI" panose="020B0604030504040204" pitchFamily="50" charset="-128"/>
                        </a:rPr>
                        <a:t>【24,038</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endParaRPr kumimoji="1" lang="ja-JP" altLang="en-US"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FF7F5"/>
                    </a:solidFill>
                  </a:tcPr>
                </a:tc>
                <a:tc vMerge="1">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2,402</a:t>
                      </a:r>
                      <a:r>
                        <a:rPr kumimoji="1" lang="ja-JP" altLang="en-US" sz="1050" dirty="0">
                          <a:solidFill>
                            <a:srgbClr val="FF0000"/>
                          </a:solidFill>
                          <a:latin typeface="Meiryo UI" panose="020B0604030504040204" pitchFamily="50" charset="-128"/>
                          <a:ea typeface="Meiryo UI" panose="020B0604030504040204" pitchFamily="50" charset="-128"/>
                        </a:rPr>
                        <a:t>人</a:t>
                      </a:r>
                      <a:endParaRPr kumimoji="1" lang="en-US" altLang="ja-JP" sz="1050" dirty="0">
                        <a:solidFill>
                          <a:srgbClr val="FF0000"/>
                        </a:solidFill>
                        <a:latin typeface="Meiryo UI" panose="020B0604030504040204" pitchFamily="50" charset="-128"/>
                        <a:ea typeface="Meiryo UI" panose="020B0604030504040204" pitchFamily="50" charset="-128"/>
                      </a:endParaRPr>
                    </a:p>
                    <a:p>
                      <a:pPr algn="ctr"/>
                      <a:r>
                        <a:rPr kumimoji="1" lang="en-US" altLang="ja-JP" sz="1050" dirty="0">
                          <a:solidFill>
                            <a:srgbClr val="FF0000"/>
                          </a:solidFill>
                          <a:latin typeface="Meiryo UI" panose="020B0604030504040204" pitchFamily="50" charset="-128"/>
                          <a:ea typeface="Meiryo UI" panose="020B0604030504040204" pitchFamily="50" charset="-128"/>
                        </a:rPr>
                        <a:t>【20,440</a:t>
                      </a:r>
                      <a:r>
                        <a:rPr kumimoji="1" lang="ja-JP" altLang="en-US" sz="1050" dirty="0">
                          <a:solidFill>
                            <a:srgbClr val="FF0000"/>
                          </a:solidFill>
                          <a:latin typeface="Meiryo UI" panose="020B0604030504040204" pitchFamily="50" charset="-128"/>
                          <a:ea typeface="Meiryo UI" panose="020B0604030504040204" pitchFamily="50" charset="-128"/>
                        </a:rPr>
                        <a:t>人</a:t>
                      </a:r>
                      <a:r>
                        <a:rPr kumimoji="1" lang="en-US" altLang="ja-JP" sz="1050" dirty="0">
                          <a:solidFill>
                            <a:srgbClr val="FF0000"/>
                          </a:solidFill>
                          <a:latin typeface="Meiryo UI" panose="020B0604030504040204" pitchFamily="50" charset="-128"/>
                          <a:ea typeface="Meiryo UI" panose="020B0604030504040204" pitchFamily="50" charset="-128"/>
                        </a:rPr>
                        <a:t>】</a:t>
                      </a:r>
                    </a:p>
                    <a:p>
                      <a:pPr algn="ctr"/>
                      <a:r>
                        <a:rPr kumimoji="1" lang="ja-JP" altLang="en-US" sz="1050" dirty="0">
                          <a:solidFill>
                            <a:schemeClr val="accent5"/>
                          </a:solidFill>
                          <a:latin typeface="Meiryo UI" panose="020B0604030504040204" pitchFamily="50" charset="-128"/>
                          <a:ea typeface="Meiryo UI" panose="020B0604030504040204" pitchFamily="50" charset="-128"/>
                        </a:rPr>
                        <a:t>（</a:t>
                      </a:r>
                      <a:r>
                        <a:rPr kumimoji="1" lang="en-US" altLang="ja-JP" sz="1050" dirty="0">
                          <a:solidFill>
                            <a:schemeClr val="accent5"/>
                          </a:solidFill>
                          <a:latin typeface="Meiryo UI" panose="020B0604030504040204" pitchFamily="50" charset="-128"/>
                          <a:ea typeface="Meiryo UI" panose="020B0604030504040204" pitchFamily="50" charset="-128"/>
                        </a:rPr>
                        <a:t>1,971</a:t>
                      </a:r>
                      <a:r>
                        <a:rPr kumimoji="1" lang="ja-JP" altLang="en-US" sz="1050" dirty="0">
                          <a:solidFill>
                            <a:schemeClr val="accent5"/>
                          </a:solidFill>
                          <a:latin typeface="Meiryo UI" panose="020B0604030504040204" pitchFamily="50" charset="-128"/>
                          <a:ea typeface="Meiryo UI" panose="020B0604030504040204" pitchFamily="50" charset="-128"/>
                        </a:rPr>
                        <a:t>人）（</a:t>
                      </a:r>
                      <a:r>
                        <a:rPr kumimoji="1" lang="en-US" altLang="ja-JP" sz="1050" dirty="0">
                          <a:solidFill>
                            <a:schemeClr val="accent5"/>
                          </a:solidFill>
                          <a:latin typeface="Meiryo UI" panose="020B0604030504040204" pitchFamily="50" charset="-128"/>
                          <a:ea typeface="Meiryo UI" panose="020B0604030504040204" pitchFamily="50" charset="-128"/>
                        </a:rPr>
                        <a:t>【18,038</a:t>
                      </a:r>
                      <a:r>
                        <a:rPr kumimoji="1" lang="ja-JP" altLang="en-US" sz="1050" dirty="0">
                          <a:solidFill>
                            <a:schemeClr val="accent5"/>
                          </a:solidFill>
                          <a:latin typeface="Meiryo UI" panose="020B0604030504040204" pitchFamily="50" charset="-128"/>
                          <a:ea typeface="Meiryo UI" panose="020B0604030504040204" pitchFamily="50" charset="-128"/>
                        </a:rPr>
                        <a:t>人</a:t>
                      </a:r>
                      <a:r>
                        <a:rPr kumimoji="1" lang="en-US" altLang="ja-JP" sz="1050" dirty="0">
                          <a:solidFill>
                            <a:schemeClr val="accent5"/>
                          </a:solidFill>
                          <a:latin typeface="Meiryo UI" panose="020B0604030504040204" pitchFamily="50" charset="-128"/>
                          <a:ea typeface="Meiryo UI" panose="020B0604030504040204" pitchFamily="50" charset="-128"/>
                        </a:rPr>
                        <a:t>】</a:t>
                      </a:r>
                      <a:r>
                        <a:rPr kumimoji="1" lang="ja-JP" altLang="en-US" sz="1050" dirty="0">
                          <a:solidFill>
                            <a:schemeClr val="accent5"/>
                          </a:solidFill>
                          <a:latin typeface="Meiryo UI" panose="020B0604030504040204" pitchFamily="50" charset="-128"/>
                          <a:ea typeface="Meiryo UI" panose="020B0604030504040204" pitchFamily="50" charset="-128"/>
                        </a:rPr>
                        <a:t>）</a:t>
                      </a:r>
                    </a:p>
                  </a:txBody>
                  <a:tcPr marL="74295" marR="74295" marT="37148" marB="37148" anchor="ct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2,000</a:t>
                      </a:r>
                      <a:r>
                        <a:rPr kumimoji="1" lang="ja-JP" altLang="en-US" sz="1050" dirty="0">
                          <a:solidFill>
                            <a:schemeClr val="tx1"/>
                          </a:solidFill>
                          <a:latin typeface="Meiryo UI" panose="020B0604030504040204" pitchFamily="50" charset="-128"/>
                          <a:ea typeface="Meiryo UI" panose="020B0604030504040204" pitchFamily="50" charset="-128"/>
                        </a:rPr>
                        <a:t>人</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en-US" altLang="ja-JP" sz="1050" dirty="0">
                          <a:solidFill>
                            <a:schemeClr val="tx1"/>
                          </a:solidFill>
                          <a:latin typeface="Meiryo UI" panose="020B0604030504040204" pitchFamily="50" charset="-128"/>
                          <a:ea typeface="Meiryo UI" panose="020B0604030504040204" pitchFamily="50" charset="-128"/>
                        </a:rPr>
                        <a:t>【22,038</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2,000</a:t>
                      </a:r>
                      <a:r>
                        <a:rPr kumimoji="1" lang="ja-JP" altLang="en-US" sz="1050" dirty="0">
                          <a:solidFill>
                            <a:schemeClr val="tx1"/>
                          </a:solidFill>
                          <a:latin typeface="Meiryo UI" panose="020B0604030504040204" pitchFamily="50" charset="-128"/>
                          <a:ea typeface="Meiryo UI" panose="020B0604030504040204" pitchFamily="50" charset="-128"/>
                        </a:rPr>
                        <a:t>人）</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【22,038</a:t>
                      </a:r>
                      <a:r>
                        <a:rPr kumimoji="1" lang="ja-JP" altLang="en-US" sz="1050" dirty="0">
                          <a:solidFill>
                            <a:schemeClr val="tx1"/>
                          </a:solidFill>
                          <a:latin typeface="Meiryo UI" panose="020B0604030504040204" pitchFamily="50" charset="-128"/>
                          <a:ea typeface="Meiryo UI" panose="020B0604030504040204" pitchFamily="50" charset="-128"/>
                        </a:rPr>
                        <a:t>人</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a:t>
                      </a:r>
                    </a:p>
                  </a:txBody>
                  <a:tcPr marL="74295" marR="74295" marT="37148" marB="37148" anchor="ctr">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FF7F5"/>
                    </a:solidFill>
                  </a:tcPr>
                </a:tc>
                <a:tc vMerge="1">
                  <a:txBody>
                    <a:bodyPr/>
                    <a:lstStyle/>
                    <a:p>
                      <a:pPr algn="ctr"/>
                      <a:endParaRPr kumimoji="1" lang="ja-JP" altLang="en-US" sz="100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E7E6E6"/>
                    </a:solidFill>
                  </a:tcPr>
                </a:tc>
                <a:extLst>
                  <a:ext uri="{0D108BD9-81ED-4DB2-BD59-A6C34878D82A}">
                    <a16:rowId xmlns:a16="http://schemas.microsoft.com/office/drawing/2014/main" val="2516618314"/>
                  </a:ext>
                </a:extLst>
              </a:tr>
            </a:tbl>
          </a:graphicData>
        </a:graphic>
      </p:graphicFrame>
      <p:sp>
        <p:nvSpPr>
          <p:cNvPr id="8" name="正方形/長方形 7"/>
          <p:cNvSpPr/>
          <p:nvPr/>
        </p:nvSpPr>
        <p:spPr>
          <a:xfrm>
            <a:off x="0" y="7059"/>
            <a:ext cx="9906000" cy="486216"/>
          </a:xfrm>
          <a:prstGeom prst="rect">
            <a:avLst/>
          </a:prstGeom>
          <a:solidFill>
            <a:srgbClr val="1AB3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基本目標②次代の「大阪」を担う人をつくる</a:t>
            </a:r>
            <a:endParaRPr lang="en-US" altLang="ja-JP" sz="1600" b="1" dirty="0">
              <a:latin typeface="Meiryo UI" panose="020B0604030504040204" pitchFamily="50" charset="-128"/>
              <a:ea typeface="Meiryo UI" panose="020B0604030504040204" pitchFamily="50" charset="-128"/>
            </a:endParaRPr>
          </a:p>
        </p:txBody>
      </p:sp>
      <p:sp>
        <p:nvSpPr>
          <p:cNvPr id="11" name="テキスト ボックス 10">
            <a:extLst>
              <a:ext uri="{FF2B5EF4-FFF2-40B4-BE49-F238E27FC236}">
                <a16:creationId xmlns:a16="http://schemas.microsoft.com/office/drawing/2014/main" id="{8359DCA1-F650-4FEE-964E-8E2DCE3D4C47}"/>
              </a:ext>
            </a:extLst>
          </p:cNvPr>
          <p:cNvSpPr txBox="1"/>
          <p:nvPr/>
        </p:nvSpPr>
        <p:spPr>
          <a:xfrm>
            <a:off x="0" y="493275"/>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基本的方向（１）次代を担う人づくり</a:t>
            </a:r>
            <a:endParaRPr kumimoji="1" lang="ja-JP" altLang="en-US" sz="1400" dirty="0"/>
          </a:p>
        </p:txBody>
      </p:sp>
      <p:sp>
        <p:nvSpPr>
          <p:cNvPr id="13" name="スライド番号プレースホルダー 1">
            <a:extLst>
              <a:ext uri="{FF2B5EF4-FFF2-40B4-BE49-F238E27FC236}">
                <a16:creationId xmlns:a16="http://schemas.microsoft.com/office/drawing/2014/main" id="{8D250E3B-0D7E-4374-9EE1-D99328D7F674}"/>
              </a:ext>
            </a:extLst>
          </p:cNvPr>
          <p:cNvSpPr txBox="1">
            <a:spLocks/>
          </p:cNvSpPr>
          <p:nvPr/>
        </p:nvSpPr>
        <p:spPr>
          <a:xfrm>
            <a:off x="7679627" y="6577541"/>
            <a:ext cx="2228850" cy="280459"/>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44BDDE9A-F6C5-4730-B943-1C83B56C071B}" type="slidenum">
              <a:rPr kumimoji="1" lang="ja-JP" altLang="en-US" smtClean="0"/>
              <a:pPr/>
              <a:t>5</a:t>
            </a:fld>
            <a:endParaRPr kumimoji="1" lang="ja-JP" altLang="en-US" dirty="0"/>
          </a:p>
        </p:txBody>
      </p:sp>
    </p:spTree>
    <p:extLst>
      <p:ext uri="{BB962C8B-B14F-4D97-AF65-F5344CB8AC3E}">
        <p14:creationId xmlns:p14="http://schemas.microsoft.com/office/powerpoint/2010/main" val="27318041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774742156"/>
              </p:ext>
            </p:extLst>
          </p:nvPr>
        </p:nvGraphicFramePr>
        <p:xfrm>
          <a:off x="117646" y="3094355"/>
          <a:ext cx="9648000" cy="2915736"/>
        </p:xfrm>
        <a:graphic>
          <a:graphicData uri="http://schemas.openxmlformats.org/drawingml/2006/table">
            <a:tbl>
              <a:tblPr firstRow="1" bandRow="1">
                <a:tableStyleId>{F5AB1C69-6EDB-4FF4-983F-18BD219EF322}</a:tableStyleId>
              </a:tblPr>
              <a:tblGrid>
                <a:gridCol w="360000">
                  <a:extLst>
                    <a:ext uri="{9D8B030D-6E8A-4147-A177-3AD203B41FA5}">
                      <a16:colId xmlns:a16="http://schemas.microsoft.com/office/drawing/2014/main" val="830047628"/>
                    </a:ext>
                  </a:extLst>
                </a:gridCol>
                <a:gridCol w="360000">
                  <a:extLst>
                    <a:ext uri="{9D8B030D-6E8A-4147-A177-3AD203B41FA5}">
                      <a16:colId xmlns:a16="http://schemas.microsoft.com/office/drawing/2014/main" val="1297933951"/>
                    </a:ext>
                  </a:extLst>
                </a:gridCol>
                <a:gridCol w="2736000">
                  <a:extLst>
                    <a:ext uri="{9D8B030D-6E8A-4147-A177-3AD203B41FA5}">
                      <a16:colId xmlns:a16="http://schemas.microsoft.com/office/drawing/2014/main" val="2062049346"/>
                    </a:ext>
                  </a:extLst>
                </a:gridCol>
                <a:gridCol w="1692000">
                  <a:extLst>
                    <a:ext uri="{9D8B030D-6E8A-4147-A177-3AD203B41FA5}">
                      <a16:colId xmlns:a16="http://schemas.microsoft.com/office/drawing/2014/main" val="236576212"/>
                    </a:ext>
                  </a:extLst>
                </a:gridCol>
                <a:gridCol w="1692000">
                  <a:extLst>
                    <a:ext uri="{9D8B030D-6E8A-4147-A177-3AD203B41FA5}">
                      <a16:colId xmlns:a16="http://schemas.microsoft.com/office/drawing/2014/main" val="2947467945"/>
                    </a:ext>
                  </a:extLst>
                </a:gridCol>
                <a:gridCol w="1404000">
                  <a:extLst>
                    <a:ext uri="{9D8B030D-6E8A-4147-A177-3AD203B41FA5}">
                      <a16:colId xmlns:a16="http://schemas.microsoft.com/office/drawing/2014/main" val="2430270082"/>
                    </a:ext>
                  </a:extLst>
                </a:gridCol>
                <a:gridCol w="1404000">
                  <a:extLst>
                    <a:ext uri="{9D8B030D-6E8A-4147-A177-3AD203B41FA5}">
                      <a16:colId xmlns:a16="http://schemas.microsoft.com/office/drawing/2014/main" val="810772352"/>
                    </a:ext>
                  </a:extLst>
                </a:gridCol>
              </a:tblGrid>
              <a:tr h="0">
                <a:tc rowSpan="4">
                  <a:txBody>
                    <a:bodyPr/>
                    <a:lstStyle/>
                    <a:p>
                      <a:pPr algn="ctr"/>
                      <a:r>
                        <a:rPr kumimoji="1" lang="en-US" altLang="ja-JP" sz="900" dirty="0">
                          <a:latin typeface="Meiryo UI" panose="020B0604030504040204" pitchFamily="50" charset="-128"/>
                          <a:ea typeface="Meiryo UI" panose="020B0604030504040204" pitchFamily="50" charset="-128"/>
                        </a:rPr>
                        <a:t>No</a:t>
                      </a:r>
                      <a:endParaRPr kumimoji="1" lang="ja-JP" altLang="en-US" sz="900" dirty="0">
                        <a:latin typeface="Meiryo UI" panose="020B0604030504040204" pitchFamily="50" charset="-128"/>
                        <a:ea typeface="Meiryo UI" panose="020B0604030504040204" pitchFamily="50" charset="-128"/>
                      </a:endParaRPr>
                    </a:p>
                    <a:p>
                      <a:pPr algn="ctr"/>
                      <a:r>
                        <a:rPr kumimoji="1" lang="en-US" altLang="ja-JP" sz="1000" dirty="0">
                          <a:latin typeface="Meiryo UI" panose="020B0604030504040204" pitchFamily="50" charset="-128"/>
                          <a:ea typeface="Meiryo UI" panose="020B0604030504040204" pitchFamily="50" charset="-128"/>
                        </a:rPr>
                        <a:t>9</a:t>
                      </a: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AB39F"/>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いじめ虐待等対応支援体制構築事業</a:t>
                      </a:r>
                      <a:endParaRPr kumimoji="1" lang="ja-JP" altLang="en-US" sz="11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学校におけるいじめ重大事態や児童虐待等の重篤な事案への迅速かつ適切な対応及びその未然防止に向けた市町村の支援体制を構築する。</a:t>
                      </a:r>
                      <a:endParaRPr kumimoji="1" lang="ja-JP" altLang="en-US" sz="1050" b="0"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1AB39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solidFill>
                  </a:tcPr>
                </a:tc>
                <a:extLst>
                  <a:ext uri="{0D108BD9-81ED-4DB2-BD59-A6C34878D82A}">
                    <a16:rowId xmlns:a16="http://schemas.microsoft.com/office/drawing/2014/main" val="3510601419"/>
                  </a:ext>
                </a:extLst>
              </a:tr>
              <a:tr h="252000">
                <a:tc vMerge="1">
                  <a:txBody>
                    <a:bodyPr/>
                    <a:lstStyle/>
                    <a:p>
                      <a:endParaRPr kumimoji="1" lang="ja-JP" altLang="en-US"/>
                    </a:p>
                  </a:txBody>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grid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r>
                        <a:rPr kumimoji="1" lang="ja-JP" altLang="en-US" sz="1050" b="0" dirty="0">
                          <a:solidFill>
                            <a:sysClr val="windowText" lastClr="000000"/>
                          </a:solidFill>
                          <a:latin typeface="Meiryo UI" panose="020B0604030504040204" pitchFamily="50" charset="-128"/>
                          <a:ea typeface="Meiryo UI" panose="020B0604030504040204" pitchFamily="50" charset="-128"/>
                        </a:rPr>
                        <a:t>参考</a:t>
                      </a: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endParaRPr kumimoji="1" lang="ja-JP" altLang="en-US" dirty="0"/>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21140729"/>
                  </a:ext>
                </a:extLst>
              </a:tr>
              <a:tr h="394336">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ADB9CA"/>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endParaRPr kumimoji="1" lang="ja-JP" altLang="en-US" sz="90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endParaRPr kumimoji="1" lang="ja-JP" altLang="en-US"/>
                    </a:p>
                  </a:txBody>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en-US" altLang="ja-JP" sz="1050" dirty="0">
                          <a:solidFill>
                            <a:sysClr val="windowText" lastClr="000000"/>
                          </a:solidFill>
                          <a:latin typeface="Meiryo UI" panose="020B0604030504040204" pitchFamily="50" charset="-128"/>
                          <a:ea typeface="Meiryo UI" panose="020B0604030504040204" pitchFamily="50" charset="-128"/>
                        </a:rPr>
                        <a:t>R5</a:t>
                      </a:r>
                      <a:r>
                        <a:rPr kumimoji="1" lang="ja-JP" altLang="en-US" sz="105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1797969561"/>
                  </a:ext>
                </a:extLst>
              </a:tr>
              <a:tr h="394336">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a:latin typeface="Meiryo UI" panose="020B0604030504040204" pitchFamily="50" charset="-128"/>
                          <a:ea typeface="Meiryo UI" panose="020B0604030504040204" pitchFamily="50" charset="-128"/>
                        </a:rPr>
                        <a:t>学校危機の緊急対応を支援する「緊急支援チーム」の市町村への派遣数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99,285</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146,672</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979966792"/>
                  </a:ext>
                </a:extLst>
              </a:tr>
              <a:tr h="0">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10</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1AB39F"/>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児童虐待対策の拡充・強化</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広報啓発、関係機関との連携、緊急対応体制の整備等を行うことにより、増加・深刻化する児童虐待問題に適切に対応することを目的とする。</a:t>
                      </a:r>
                      <a:endParaRPr kumimoji="1" lang="ja-JP" altLang="en-US" sz="9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1AB39F"/>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tc hMerge="1">
                  <a:txBody>
                    <a:bodyPr/>
                    <a:lstStyle/>
                    <a:p>
                      <a:endParaRPr kumimoji="1" lang="ja-JP" altLang="en-US"/>
                    </a:p>
                  </a:txBody>
                  <a:tcPr>
                    <a:lnL w="19050" cap="flat" cmpd="sng" algn="ctr">
                      <a:solidFill>
                        <a:schemeClr val="bg1"/>
                      </a:solidFill>
                      <a:prstDash val="solid"/>
                      <a:round/>
                      <a:headEnd type="none" w="med" len="med"/>
                      <a:tailEnd type="none" w="med" len="med"/>
                    </a:lnL>
                    <a:lnT w="28575" cap="flat" cmpd="sng" algn="ctr">
                      <a:solidFill>
                        <a:schemeClr val="bg1"/>
                      </a:solidFill>
                      <a:prstDash val="solid"/>
                      <a:round/>
                      <a:headEnd type="none" w="med" len="med"/>
                      <a:tailEnd type="none" w="med" len="med"/>
                    </a:lnT>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0" kern="1200" dirty="0">
                        <a:solidFill>
                          <a:schemeClr val="lt1"/>
                        </a:solidFill>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solidFill>
                  </a:tcPr>
                </a:tc>
                <a:extLst>
                  <a:ext uri="{0D108BD9-81ED-4DB2-BD59-A6C34878D82A}">
                    <a16:rowId xmlns:a16="http://schemas.microsoft.com/office/drawing/2014/main" val="1950922311"/>
                  </a:ext>
                </a:extLst>
              </a:tr>
              <a:tr h="252000">
                <a:tc vMerge="1">
                  <a:txBody>
                    <a:bodyPr/>
                    <a:lstStyle/>
                    <a:p>
                      <a:endParaRPr kumimoji="1" lang="ja-JP" altLang="en-US"/>
                    </a:p>
                  </a:txBody>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rgbClr val="B2D8CF"/>
                    </a:solidFill>
                  </a:tcPr>
                </a:tc>
                <a:tc grid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r>
                        <a:rPr kumimoji="1" lang="ja-JP" altLang="en-US" sz="1050" b="0" dirty="0">
                          <a:solidFill>
                            <a:sysClr val="windowText" lastClr="000000"/>
                          </a:solidFill>
                          <a:latin typeface="Meiryo UI" panose="020B0604030504040204" pitchFamily="50" charset="-128"/>
                          <a:ea typeface="Meiryo UI" panose="020B0604030504040204" pitchFamily="50" charset="-128"/>
                        </a:rPr>
                        <a:t>参考</a:t>
                      </a: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endParaRPr kumimoji="1" lang="ja-JP" altLang="en-US" dirty="0"/>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B w="19050" cap="flat" cmpd="sng" algn="ctr">
                      <a:solidFill>
                        <a:schemeClr val="bg1"/>
                      </a:solidFill>
                      <a:prstDash val="solid"/>
                      <a:round/>
                      <a:headEnd type="none" w="med" len="med"/>
                      <a:tailEnd type="none" w="med" len="med"/>
                    </a:lnB>
                    <a:solidFill>
                      <a:srgbClr val="B2D8CF"/>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308005244"/>
                  </a:ext>
                </a:extLst>
              </a:tr>
              <a:tr h="394336">
                <a:tc vMerge="1">
                  <a:txBody>
                    <a:bodyPr/>
                    <a:lstStyle/>
                    <a:p>
                      <a:endParaRPr kumimoji="1" lang="ja-JP" altLang="en-US"/>
                    </a:p>
                  </a:txBody>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200" cap="none" spc="0" normalizeH="0" baseline="0" noProof="0" dirty="0">
                          <a:ln>
                            <a:noFill/>
                          </a:ln>
                          <a:solidFill>
                            <a:sysClr val="windowText" lastClr="000000"/>
                          </a:solidFill>
                          <a:effectLst/>
                          <a:uLnTx/>
                          <a:uFillTx/>
                          <a:latin typeface="Meiryo UI" panose="020B0604030504040204" pitchFamily="50" charset="-128"/>
                          <a:ea typeface="Meiryo UI" panose="020B0604030504040204" pitchFamily="50" charset="-128"/>
                          <a:cs typeface="+mn-cs"/>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目標値</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endParaRPr kumimoji="1" lang="ja-JP" altLang="en-US"/>
                    </a:p>
                  </a:txBody>
                  <a:tcP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en-US" altLang="ja-JP" sz="1050" dirty="0">
                          <a:solidFill>
                            <a:sysClr val="windowText" lastClr="000000"/>
                          </a:solidFill>
                          <a:latin typeface="Meiryo UI" panose="020B0604030504040204" pitchFamily="50" charset="-128"/>
                          <a:ea typeface="Meiryo UI" panose="020B0604030504040204" pitchFamily="50" charset="-128"/>
                        </a:rPr>
                        <a:t>R5</a:t>
                      </a:r>
                      <a:r>
                        <a:rPr kumimoji="1" lang="ja-JP" altLang="en-US" sz="105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3704312501"/>
                  </a:ext>
                </a:extLst>
              </a:tr>
              <a:tr h="394336">
                <a:tc vMerge="1">
                  <a:txBody>
                    <a:bodyPr/>
                    <a:lstStyle/>
                    <a:p>
                      <a:pPr algn="ctr"/>
                      <a:endParaRPr kumimoji="1" lang="ja-JP" altLang="en-US" sz="1200" dirty="0">
                        <a:latin typeface="Meiryo UI" panose="020B0604030504040204" pitchFamily="50" charset="-128"/>
                        <a:ea typeface="Meiryo UI" panose="020B0604030504040204" pitchFamily="50" charset="-128"/>
                      </a:endParaRPr>
                    </a:p>
                  </a:txBody>
                  <a:tcP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4472C4"/>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tcPr>
                </a:tc>
                <a:tc>
                  <a:txBody>
                    <a:bodyPr/>
                    <a:lstStyle/>
                    <a:p>
                      <a:r>
                        <a:rPr kumimoji="1" lang="ja-JP" altLang="en-US" sz="1050" dirty="0">
                          <a:latin typeface="Meiryo UI" panose="020B0604030504040204" pitchFamily="50" charset="-128"/>
                          <a:ea typeface="Meiryo UI" panose="020B0604030504040204" pitchFamily="50" charset="-128"/>
                        </a:rPr>
                        <a:t>オレンジリボン配布数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40,000</a:t>
                      </a:r>
                      <a:r>
                        <a:rPr kumimoji="1" lang="ja-JP" altLang="en-US" sz="1050" dirty="0">
                          <a:solidFill>
                            <a:srgbClr val="FF0000"/>
                          </a:solidFill>
                          <a:latin typeface="Meiryo UI" panose="020B0604030504040204" pitchFamily="50" charset="-128"/>
                          <a:ea typeface="Meiryo UI" panose="020B0604030504040204" pitchFamily="50" charset="-128"/>
                        </a:rPr>
                        <a:t>個</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4,217</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40,000</a:t>
                      </a:r>
                      <a:r>
                        <a:rPr kumimoji="1" lang="ja-JP" altLang="en-US" sz="1050" dirty="0">
                          <a:solidFill>
                            <a:schemeClr val="tx1"/>
                          </a:solidFill>
                          <a:latin typeface="Meiryo UI" panose="020B0604030504040204" pitchFamily="50" charset="-128"/>
                          <a:ea typeface="Meiryo UI" panose="020B0604030504040204" pitchFamily="50" charset="-128"/>
                        </a:rPr>
                        <a:t>個</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40,000</a:t>
                      </a:r>
                      <a:r>
                        <a:rPr kumimoji="1" lang="ja-JP" altLang="en-US" sz="1050" dirty="0">
                          <a:solidFill>
                            <a:schemeClr val="tx1"/>
                          </a:solidFill>
                          <a:latin typeface="Meiryo UI" panose="020B0604030504040204" pitchFamily="50" charset="-128"/>
                          <a:ea typeface="Meiryo UI" panose="020B0604030504040204" pitchFamily="50" charset="-128"/>
                        </a:rPr>
                        <a:t>個</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4,217</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ja-JP" altLang="en-US" sz="1050" dirty="0">
                        <a:solidFill>
                          <a:schemeClr val="tx1"/>
                        </a:solidFill>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676951029"/>
                  </a:ext>
                </a:extLst>
              </a:tr>
            </a:tbl>
          </a:graphicData>
        </a:graphic>
      </p:graphicFrame>
      <p:sp>
        <p:nvSpPr>
          <p:cNvPr id="4" name="正方形/長方形 3"/>
          <p:cNvSpPr/>
          <p:nvPr/>
        </p:nvSpPr>
        <p:spPr>
          <a:xfrm>
            <a:off x="0" y="7059"/>
            <a:ext cx="9906000" cy="486216"/>
          </a:xfrm>
          <a:prstGeom prst="rect">
            <a:avLst/>
          </a:prstGeom>
          <a:solidFill>
            <a:srgbClr val="1AB3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基本目標②次代の「大阪」を担う人をつくる</a:t>
            </a:r>
            <a:endParaRPr lang="en-US" altLang="ja-JP" sz="1600" b="1"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42191" y="2786578"/>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基本的方向（２）子どもをめぐる課題への対応</a:t>
            </a:r>
            <a:endParaRPr kumimoji="1" lang="ja-JP" altLang="en-US" sz="1400" dirty="0"/>
          </a:p>
        </p:txBody>
      </p:sp>
      <p:graphicFrame>
        <p:nvGraphicFramePr>
          <p:cNvPr id="8" name="表 7">
            <a:extLst>
              <a:ext uri="{FF2B5EF4-FFF2-40B4-BE49-F238E27FC236}">
                <a16:creationId xmlns:a16="http://schemas.microsoft.com/office/drawing/2014/main" id="{74FEE4E7-A2EA-48B4-99DD-147517D458F4}"/>
              </a:ext>
            </a:extLst>
          </p:cNvPr>
          <p:cNvGraphicFramePr>
            <a:graphicFrameLocks noGrp="1"/>
          </p:cNvGraphicFramePr>
          <p:nvPr>
            <p:extLst>
              <p:ext uri="{D42A27DB-BD31-4B8C-83A1-F6EECF244321}">
                <p14:modId xmlns:p14="http://schemas.microsoft.com/office/powerpoint/2010/main" val="79138943"/>
              </p:ext>
            </p:extLst>
          </p:nvPr>
        </p:nvGraphicFramePr>
        <p:xfrm>
          <a:off x="117646" y="833664"/>
          <a:ext cx="9648000" cy="1617888"/>
        </p:xfrm>
        <a:graphic>
          <a:graphicData uri="http://schemas.openxmlformats.org/drawingml/2006/table">
            <a:tbl>
              <a:tblPr firstRow="1" bandRow="1">
                <a:tableStyleId>{F5AB1C69-6EDB-4FF4-983F-18BD219EF322}</a:tableStyleId>
              </a:tblPr>
              <a:tblGrid>
                <a:gridCol w="360000">
                  <a:extLst>
                    <a:ext uri="{9D8B030D-6E8A-4147-A177-3AD203B41FA5}">
                      <a16:colId xmlns:a16="http://schemas.microsoft.com/office/drawing/2014/main" val="830047628"/>
                    </a:ext>
                  </a:extLst>
                </a:gridCol>
                <a:gridCol w="360000">
                  <a:extLst>
                    <a:ext uri="{9D8B030D-6E8A-4147-A177-3AD203B41FA5}">
                      <a16:colId xmlns:a16="http://schemas.microsoft.com/office/drawing/2014/main" val="1297933951"/>
                    </a:ext>
                  </a:extLst>
                </a:gridCol>
                <a:gridCol w="2736000">
                  <a:extLst>
                    <a:ext uri="{9D8B030D-6E8A-4147-A177-3AD203B41FA5}">
                      <a16:colId xmlns:a16="http://schemas.microsoft.com/office/drawing/2014/main" val="1232791315"/>
                    </a:ext>
                  </a:extLst>
                </a:gridCol>
                <a:gridCol w="1692000">
                  <a:extLst>
                    <a:ext uri="{9D8B030D-6E8A-4147-A177-3AD203B41FA5}">
                      <a16:colId xmlns:a16="http://schemas.microsoft.com/office/drawing/2014/main" val="885638921"/>
                    </a:ext>
                  </a:extLst>
                </a:gridCol>
                <a:gridCol w="1692000">
                  <a:extLst>
                    <a:ext uri="{9D8B030D-6E8A-4147-A177-3AD203B41FA5}">
                      <a16:colId xmlns:a16="http://schemas.microsoft.com/office/drawing/2014/main" val="2868609020"/>
                    </a:ext>
                  </a:extLst>
                </a:gridCol>
                <a:gridCol w="1404000">
                  <a:extLst>
                    <a:ext uri="{9D8B030D-6E8A-4147-A177-3AD203B41FA5}">
                      <a16:colId xmlns:a16="http://schemas.microsoft.com/office/drawing/2014/main" val="1393318109"/>
                    </a:ext>
                  </a:extLst>
                </a:gridCol>
                <a:gridCol w="1404000">
                  <a:extLst>
                    <a:ext uri="{9D8B030D-6E8A-4147-A177-3AD203B41FA5}">
                      <a16:colId xmlns:a16="http://schemas.microsoft.com/office/drawing/2014/main" val="2346348725"/>
                    </a:ext>
                  </a:extLst>
                </a:gridCol>
              </a:tblGrid>
              <a:tr h="236770">
                <a:tc rowSpan="4">
                  <a:txBody>
                    <a:bodyPr/>
                    <a:lstStyle/>
                    <a:p>
                      <a:pPr algn="ctr"/>
                      <a:r>
                        <a:rPr kumimoji="1" lang="en-US" altLang="ja-JP" sz="900" dirty="0">
                          <a:latin typeface="Meiryo UI" panose="020B0604030504040204" pitchFamily="50" charset="-128"/>
                          <a:ea typeface="Meiryo UI" panose="020B0604030504040204" pitchFamily="50" charset="-128"/>
                        </a:rPr>
                        <a:t>No</a:t>
                      </a:r>
                      <a:endParaRPr kumimoji="1" lang="ja-JP" altLang="en-US" sz="900" dirty="0">
                        <a:latin typeface="Meiryo UI" panose="020B0604030504040204" pitchFamily="50" charset="-128"/>
                        <a:ea typeface="Meiryo UI" panose="020B0604030504040204" pitchFamily="50" charset="-128"/>
                      </a:endParaRPr>
                    </a:p>
                    <a:p>
                      <a:pPr algn="ctr"/>
                      <a:r>
                        <a:rPr kumimoji="1" lang="en-US" altLang="ja-JP" sz="1000" dirty="0">
                          <a:latin typeface="Meiryo UI" panose="020B0604030504040204" pitchFamily="50" charset="-128"/>
                          <a:ea typeface="Meiryo UI" panose="020B0604030504040204" pitchFamily="50" charset="-128"/>
                        </a:rPr>
                        <a:t>8</a:t>
                      </a:r>
                      <a:endParaRPr kumimoji="1" lang="ja-JP" altLang="en-US" sz="1000" dirty="0">
                        <a:latin typeface="Meiryo UI" panose="020B0604030504040204" pitchFamily="50" charset="-128"/>
                        <a:ea typeface="Meiryo UI" panose="020B0604030504040204" pitchFamily="50" charset="-128"/>
                      </a:endParaRPr>
                    </a:p>
                  </a:txBody>
                  <a:tcPr marL="74295" marR="74295" marT="37148" marB="37148" anchor="ctr">
                    <a:lnR w="28575" cap="flat" cmpd="sng" algn="ctr">
                      <a:solidFill>
                        <a:schemeClr val="bg1"/>
                      </a:solidFill>
                      <a:prstDash val="solid"/>
                      <a:round/>
                      <a:headEnd type="none" w="med" len="med"/>
                      <a:tailEnd type="none" w="med" len="med"/>
                    </a:lnR>
                    <a:solidFill>
                      <a:srgbClr val="1AB39F"/>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新規</a:t>
                      </a:r>
                      <a:r>
                        <a:rPr kumimoji="1" lang="en-US" altLang="ja-JP" sz="1200" b="1" i="0" u="sng" strike="noStrike" kern="1200" cap="none" spc="0" normalizeH="0" baseline="0" noProof="0" dirty="0">
                          <a:ln>
                            <a:noFill/>
                          </a:ln>
                          <a:solidFill>
                            <a:srgbClr val="FF0000"/>
                          </a:solidFill>
                          <a:effectLs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木とふれあう木育推進事業</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企業版ふるさと納税活用事業</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endPar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子どもの成育環境を充実するとともに、子どもの頃から木材に接することで、その良さを体感し、森林の大切さについて理解を深めることを目的に、「木育」を推進する。その取組の１つとして、府内の幼稚園や保育所、認定こども園等の子育て施設において、木製の机や椅子等の導入経費を補助する。</a:t>
                      </a:r>
                    </a:p>
                  </a:txBody>
                  <a:tcPr marL="74295" marR="74295" marT="37148" marB="37148" anchor="ctr">
                    <a:lnL w="28575"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1AB39F"/>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B w="28575" cap="flat" cmpd="sng" algn="ctr">
                      <a:solidFill>
                        <a:schemeClr val="bg1"/>
                      </a:solidFill>
                      <a:prstDash val="solid"/>
                      <a:round/>
                      <a:headEnd type="none" w="med" len="med"/>
                      <a:tailEnd type="none" w="med" len="med"/>
                    </a:lnB>
                    <a:solidFill>
                      <a:srgbClr val="4472C4"/>
                    </a:solidFil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050" b="0" u="none" dirty="0">
                        <a:latin typeface="Meiryo UI" panose="020B0604030504040204" pitchFamily="50" charset="-128"/>
                        <a:ea typeface="Meiryo UI" panose="020B0604030504040204" pitchFamily="50" charset="-128"/>
                      </a:endParaRPr>
                    </a:p>
                  </a:txBody>
                  <a:tcPr marL="74295" marR="74295" marT="37148" marB="37148" anchor="ctr">
                    <a:lnL w="1270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546A"/>
                    </a:solidFill>
                  </a:tcPr>
                </a:tc>
                <a:tc hMerge="1">
                  <a:txBody>
                    <a:bodyPr/>
                    <a:lstStyle/>
                    <a:p>
                      <a:endParaRPr kumimoji="1" lang="ja-JP" altLang="en-US"/>
                    </a:p>
                  </a:txBody>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B w="19050" cap="flat" cmpd="sng" algn="ctr">
                      <a:solidFill>
                        <a:schemeClr val="bg1"/>
                      </a:solidFill>
                      <a:prstDash val="solid"/>
                      <a:round/>
                      <a:headEnd type="none" w="med" len="med"/>
                      <a:tailEnd type="none" w="med" len="med"/>
                    </a:lnB>
                    <a:solidFill>
                      <a:srgbClr val="4472C4"/>
                    </a:solidFill>
                  </a:tcPr>
                </a:tc>
                <a:extLst>
                  <a:ext uri="{0D108BD9-81ED-4DB2-BD59-A6C34878D82A}">
                    <a16:rowId xmlns:a16="http://schemas.microsoft.com/office/drawing/2014/main" val="3510601419"/>
                  </a:ext>
                </a:extLst>
              </a:tr>
              <a:tr h="252000">
                <a:tc vMerge="1">
                  <a:txBody>
                    <a:bodyPr/>
                    <a:lstStyle/>
                    <a:p>
                      <a:endParaRPr kumimoji="1" lang="ja-JP" altLang="en-US"/>
                    </a:p>
                  </a:txBody>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grid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r>
                        <a:rPr kumimoji="1" lang="ja-JP" altLang="en-US" sz="1050" b="0" dirty="0">
                          <a:solidFill>
                            <a:sysClr val="windowText" lastClr="000000"/>
                          </a:solidFill>
                          <a:latin typeface="Meiryo UI" panose="020B0604030504040204" pitchFamily="50" charset="-128"/>
                          <a:ea typeface="Meiryo UI" panose="020B0604030504040204" pitchFamily="50" charset="-128"/>
                        </a:rPr>
                        <a:t>参考</a:t>
                      </a: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hMerge="1">
                  <a:txBody>
                    <a:bodyPr/>
                    <a:lstStyle/>
                    <a:p>
                      <a:pPr algn="ct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766180280"/>
                  </a:ext>
                </a:extLst>
              </a:tr>
              <a:tr h="394336">
                <a:tc vMerge="1">
                  <a:txBody>
                    <a:bodyPr/>
                    <a:lstStyle/>
                    <a:p>
                      <a:endParaRPr kumimoji="1" lang="ja-JP" altLang="en-US" sz="1100" dirty="0"/>
                    </a:p>
                  </a:txBody>
                  <a:tcPr>
                    <a:lnT w="1270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bg2">
                        <a:lumMod val="75000"/>
                      </a:schemeClr>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ADB9CA"/>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pPr algn="ctr"/>
                      <a:r>
                        <a:rPr kumimoji="1" lang="en-US" altLang="ja-JP" sz="1050" b="0" dirty="0">
                          <a:solidFill>
                            <a:schemeClr val="tx1"/>
                          </a:solidFill>
                          <a:latin typeface="Meiryo UI" panose="020B0604030504040204" pitchFamily="50" charset="-128"/>
                          <a:ea typeface="Meiryo UI" panose="020B0604030504040204" pitchFamily="50" charset="-128"/>
                        </a:rPr>
                        <a:t>R5</a:t>
                      </a:r>
                      <a:r>
                        <a:rPr kumimoji="1" lang="ja-JP" altLang="en-US" sz="1050" b="0" dirty="0">
                          <a:solidFill>
                            <a:schemeClr val="tx1"/>
                          </a:solidFill>
                          <a:latin typeface="Meiryo UI" panose="020B0604030504040204" pitchFamily="50" charset="-128"/>
                          <a:ea typeface="Meiryo UI" panose="020B0604030504040204" pitchFamily="50" charset="-128"/>
                        </a:rPr>
                        <a:t>年度実績見込</a:t>
                      </a:r>
                      <a:endParaRPr kumimoji="1" lang="en-US" altLang="ja-JP" sz="1050" b="0" dirty="0">
                        <a:solidFill>
                          <a:schemeClr val="tx1"/>
                        </a:solidFill>
                        <a:latin typeface="Meiryo UI" panose="020B0604030504040204" pitchFamily="50" charset="-128"/>
                        <a:ea typeface="Meiryo UI" panose="020B0604030504040204" pitchFamily="50" charset="-128"/>
                      </a:endParaRPr>
                    </a:p>
                    <a:p>
                      <a:pPr algn="ctr"/>
                      <a:r>
                        <a:rPr kumimoji="1" lang="ja-JP" altLang="en-US" sz="1050" b="0" dirty="0">
                          <a:solidFill>
                            <a:schemeClr val="tx1"/>
                          </a:solidFill>
                          <a:latin typeface="Meiryo UI" panose="020B0604030504040204" pitchFamily="50" charset="-128"/>
                          <a:ea typeface="Meiryo UI" panose="020B0604030504040204" pitchFamily="50" charset="-128"/>
                        </a:rPr>
                        <a:t>（当初目標値）</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R5</a:t>
                      </a:r>
                      <a:r>
                        <a:rPr kumimoji="1" lang="ja-JP" altLang="en-US" sz="1050" dirty="0">
                          <a:solidFill>
                            <a:schemeClr val="tx1"/>
                          </a:solidFill>
                          <a:latin typeface="Meiryo UI" panose="020B0604030504040204" pitchFamily="50" charset="-128"/>
                          <a:ea typeface="Meiryo UI" panose="020B0604030504040204" pitchFamily="50" charset="-128"/>
                        </a:rPr>
                        <a:t>年度予算額</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1797969561"/>
                  </a:ext>
                </a:extLst>
              </a:tr>
              <a:tr h="394336">
                <a:tc vMerge="1">
                  <a:txBody>
                    <a:bodyPr/>
                    <a:lstStyle/>
                    <a:p>
                      <a:endParaRPr kumimoji="1" lang="ja-JP" altLang="en-US"/>
                    </a:p>
                  </a:txBody>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R w="28575" cap="flat" cmpd="sng" algn="ctr">
                      <a:solidFill>
                        <a:schemeClr val="bg1"/>
                      </a:solidFill>
                      <a:prstDash val="solid"/>
                      <a:round/>
                      <a:headEnd type="none" w="med" len="med"/>
                      <a:tailEnd type="none" w="med" len="med"/>
                    </a:lnR>
                    <a:lnB w="28575" cap="flat" cmpd="sng" algn="ctr">
                      <a:solidFill>
                        <a:schemeClr val="bg1"/>
                      </a:solidFill>
                      <a:prstDash val="solid"/>
                      <a:round/>
                      <a:headEnd type="none" w="med" len="med"/>
                      <a:tailEnd type="none" w="med" len="med"/>
                    </a:lnB>
                  </a:tcPr>
                </a:tc>
                <a:tc>
                  <a:txBody>
                    <a:bodyPr/>
                    <a:lstStyle/>
                    <a:p>
                      <a:r>
                        <a:rPr kumimoji="1" lang="ja-JP" altLang="en-US" sz="1050" dirty="0">
                          <a:latin typeface="Meiryo UI" panose="020B0604030504040204" pitchFamily="50" charset="-128"/>
                          <a:ea typeface="Meiryo UI" panose="020B0604030504040204" pitchFamily="50" charset="-128"/>
                        </a:rPr>
                        <a:t>子育て施設への支援件数</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8</a:t>
                      </a:r>
                      <a:r>
                        <a:rPr kumimoji="1" lang="ja-JP" altLang="en-US" sz="1050" dirty="0">
                          <a:solidFill>
                            <a:srgbClr val="FF0000"/>
                          </a:solidFill>
                          <a:latin typeface="Meiryo UI" panose="020B0604030504040204" pitchFamily="50" charset="-128"/>
                          <a:ea typeface="Meiryo UI" panose="020B0604030504040204" pitchFamily="50" charset="-128"/>
                        </a:rPr>
                        <a:t>施設</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4,000</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10</a:t>
                      </a:r>
                      <a:r>
                        <a:rPr kumimoji="1" lang="ja-JP" altLang="en-US" sz="1050" dirty="0">
                          <a:solidFill>
                            <a:schemeClr val="tx1"/>
                          </a:solidFill>
                          <a:latin typeface="Meiryo UI" panose="020B0604030504040204" pitchFamily="50" charset="-128"/>
                          <a:ea typeface="Meiryo UI" panose="020B0604030504040204" pitchFamily="50" charset="-128"/>
                        </a:rPr>
                        <a:t>施設</a:t>
                      </a:r>
                      <a:endParaRPr kumimoji="1" lang="en-US" altLang="ja-JP" sz="1050" dirty="0">
                        <a:solidFill>
                          <a:schemeClr val="tx1"/>
                        </a:solidFill>
                        <a:latin typeface="Meiryo UI" panose="020B0604030504040204" pitchFamily="50" charset="-128"/>
                        <a:ea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10</a:t>
                      </a:r>
                      <a:r>
                        <a:rPr kumimoji="1" lang="ja-JP" altLang="en-US" sz="1050" dirty="0">
                          <a:solidFill>
                            <a:schemeClr val="tx1"/>
                          </a:solidFill>
                          <a:latin typeface="Meiryo UI" panose="020B0604030504040204" pitchFamily="50" charset="-128"/>
                          <a:ea typeface="Meiryo UI" panose="020B0604030504040204" pitchFamily="50" charset="-128"/>
                        </a:rPr>
                        <a:t>施設）</a:t>
                      </a:r>
                    </a:p>
                  </a:txBody>
                  <a:tcPr marL="74295" marR="74295" marT="37148" marB="37148" anchor="ct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rgbClr val="DFEDEA"/>
                    </a:solidFill>
                  </a:tcPr>
                </a:tc>
                <a:tc>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5,000</a:t>
                      </a:r>
                      <a:r>
                        <a:rPr kumimoji="1" lang="ja-JP" altLang="en-US" sz="1050" dirty="0">
                          <a:solidFill>
                            <a:schemeClr val="tx1"/>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979966792"/>
                  </a:ext>
                </a:extLst>
              </a:tr>
            </a:tbl>
          </a:graphicData>
        </a:graphic>
      </p:graphicFrame>
      <p:sp>
        <p:nvSpPr>
          <p:cNvPr id="9" name="テキスト ボックス 8">
            <a:extLst>
              <a:ext uri="{FF2B5EF4-FFF2-40B4-BE49-F238E27FC236}">
                <a16:creationId xmlns:a16="http://schemas.microsoft.com/office/drawing/2014/main" id="{B4EF177B-BF4B-4560-8DE5-6A00EE88F63B}"/>
              </a:ext>
            </a:extLst>
          </p:cNvPr>
          <p:cNvSpPr txBox="1"/>
          <p:nvPr/>
        </p:nvSpPr>
        <p:spPr>
          <a:xfrm>
            <a:off x="0" y="493275"/>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基本的方向（１）次代を担う人づくり</a:t>
            </a:r>
            <a:endParaRPr kumimoji="1" lang="ja-JP" altLang="en-US" sz="1400" dirty="0"/>
          </a:p>
        </p:txBody>
      </p:sp>
      <p:sp>
        <p:nvSpPr>
          <p:cNvPr id="10" name="スライド番号プレースホルダー 1">
            <a:extLst>
              <a:ext uri="{FF2B5EF4-FFF2-40B4-BE49-F238E27FC236}">
                <a16:creationId xmlns:a16="http://schemas.microsoft.com/office/drawing/2014/main" id="{5ED405BE-6837-4379-A444-58C895650F7B}"/>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6</a:t>
            </a:fld>
            <a:endParaRPr kumimoji="1" lang="ja-JP" altLang="en-US" dirty="0"/>
          </a:p>
        </p:txBody>
      </p:sp>
    </p:spTree>
    <p:extLst>
      <p:ext uri="{BB962C8B-B14F-4D97-AF65-F5344CB8AC3E}">
        <p14:creationId xmlns:p14="http://schemas.microsoft.com/office/powerpoint/2010/main" val="41280608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7059"/>
            <a:ext cx="9906000" cy="486216"/>
          </a:xfrm>
          <a:prstGeom prst="rect">
            <a:avLst/>
          </a:prstGeom>
          <a:solidFill>
            <a:srgbClr val="1AB3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spcBef>
                <a:spcPts val="600"/>
              </a:spcBef>
            </a:pPr>
            <a:r>
              <a:rPr lang="ja-JP" altLang="en-US" sz="1600" b="1" dirty="0">
                <a:latin typeface="Meiryo UI" panose="020B0604030504040204" pitchFamily="50" charset="-128"/>
                <a:ea typeface="Meiryo UI" panose="020B0604030504040204" pitchFamily="50" charset="-128"/>
              </a:rPr>
              <a:t>基本目標②次代の「大阪」を担う人をつくる</a:t>
            </a:r>
            <a:endParaRPr lang="en-US" altLang="ja-JP" sz="1600" b="1"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0" y="493275"/>
            <a:ext cx="6478437" cy="307777"/>
          </a:xfrm>
          <a:prstGeom prst="rect">
            <a:avLst/>
          </a:prstGeom>
          <a:noFill/>
        </p:spPr>
        <p:txBody>
          <a:bodyPr wrap="square" rtlCol="0">
            <a:spAutoFit/>
          </a:bodyPr>
          <a:lstStyle/>
          <a:p>
            <a:r>
              <a:rPr lang="ja-JP" altLang="en-US" sz="1400" b="1" dirty="0">
                <a:latin typeface="Meiryo UI" panose="020B0604030504040204" pitchFamily="50" charset="-128"/>
                <a:ea typeface="Meiryo UI" panose="020B0604030504040204" pitchFamily="50" charset="-128"/>
              </a:rPr>
              <a:t>基本的方向（２）子どもをめぐる課題への対応</a:t>
            </a:r>
            <a:endParaRPr kumimoji="1" lang="ja-JP" altLang="en-US" sz="1400" dirty="0"/>
          </a:p>
        </p:txBody>
      </p:sp>
      <p:graphicFrame>
        <p:nvGraphicFramePr>
          <p:cNvPr id="2" name="表 1">
            <a:extLst>
              <a:ext uri="{FF2B5EF4-FFF2-40B4-BE49-F238E27FC236}">
                <a16:creationId xmlns:a16="http://schemas.microsoft.com/office/drawing/2014/main" id="{00C34E80-DC74-47FA-B74B-B51F74645849}"/>
              </a:ext>
            </a:extLst>
          </p:cNvPr>
          <p:cNvGraphicFramePr>
            <a:graphicFrameLocks noGrp="1"/>
          </p:cNvGraphicFramePr>
          <p:nvPr>
            <p:extLst>
              <p:ext uri="{D42A27DB-BD31-4B8C-83A1-F6EECF244321}">
                <p14:modId xmlns:p14="http://schemas.microsoft.com/office/powerpoint/2010/main" val="293205248"/>
              </p:ext>
            </p:extLst>
          </p:nvPr>
        </p:nvGraphicFramePr>
        <p:xfrm>
          <a:off x="100964" y="801052"/>
          <a:ext cx="9690007" cy="2154560"/>
        </p:xfrm>
        <a:graphic>
          <a:graphicData uri="http://schemas.openxmlformats.org/drawingml/2006/table">
            <a:tbl>
              <a:tblPr firstRow="1" bandRow="1">
                <a:tableStyleId>{F5AB1C69-6EDB-4FF4-983F-18BD219EF322}</a:tableStyleId>
              </a:tblPr>
              <a:tblGrid>
                <a:gridCol w="365686">
                  <a:extLst>
                    <a:ext uri="{9D8B030D-6E8A-4147-A177-3AD203B41FA5}">
                      <a16:colId xmlns:a16="http://schemas.microsoft.com/office/drawing/2014/main" val="2383367392"/>
                    </a:ext>
                  </a:extLst>
                </a:gridCol>
                <a:gridCol w="360000">
                  <a:extLst>
                    <a:ext uri="{9D8B030D-6E8A-4147-A177-3AD203B41FA5}">
                      <a16:colId xmlns:a16="http://schemas.microsoft.com/office/drawing/2014/main" val="1345878543"/>
                    </a:ext>
                  </a:extLst>
                </a:gridCol>
                <a:gridCol w="2837063">
                  <a:extLst>
                    <a:ext uri="{9D8B030D-6E8A-4147-A177-3AD203B41FA5}">
                      <a16:colId xmlns:a16="http://schemas.microsoft.com/office/drawing/2014/main" val="1409572524"/>
                    </a:ext>
                  </a:extLst>
                </a:gridCol>
                <a:gridCol w="1871666">
                  <a:extLst>
                    <a:ext uri="{9D8B030D-6E8A-4147-A177-3AD203B41FA5}">
                      <a16:colId xmlns:a16="http://schemas.microsoft.com/office/drawing/2014/main" val="3538277530"/>
                    </a:ext>
                  </a:extLst>
                </a:gridCol>
                <a:gridCol w="1668860">
                  <a:extLst>
                    <a:ext uri="{9D8B030D-6E8A-4147-A177-3AD203B41FA5}">
                      <a16:colId xmlns:a16="http://schemas.microsoft.com/office/drawing/2014/main" val="1999409533"/>
                    </a:ext>
                  </a:extLst>
                </a:gridCol>
                <a:gridCol w="1418531">
                  <a:extLst>
                    <a:ext uri="{9D8B030D-6E8A-4147-A177-3AD203B41FA5}">
                      <a16:colId xmlns:a16="http://schemas.microsoft.com/office/drawing/2014/main" val="4249839943"/>
                    </a:ext>
                  </a:extLst>
                </a:gridCol>
                <a:gridCol w="1168201">
                  <a:extLst>
                    <a:ext uri="{9D8B030D-6E8A-4147-A177-3AD203B41FA5}">
                      <a16:colId xmlns:a16="http://schemas.microsoft.com/office/drawing/2014/main" val="1970329149"/>
                    </a:ext>
                  </a:extLst>
                </a:gridCol>
              </a:tblGrid>
              <a:tr h="394336">
                <a:tc rowSpan="5">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11</a:t>
                      </a:r>
                      <a:endParaRPr kumimoji="1" lang="ja-JP" altLang="en-US" sz="105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1AB39F"/>
                    </a:solidFill>
                  </a:tcPr>
                </a:tc>
                <a:tc gridSpan="6">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子どもの貧困対策</a:t>
                      </a:r>
                      <a:r>
                        <a:rPr kumimoji="1" lang="en-US" altLang="ja-JP"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200" b="1" i="0" u="sng"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子ども輝く未来基金事業～</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　</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r>
                        <a:rPr kumimoji="1" lang="ja-JP" altLang="en-US"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企業版ふるさと納税活用事業</a:t>
                      </a:r>
                      <a:r>
                        <a:rPr kumimoji="1" lang="en-US" altLang="ja-JP" sz="12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a:t>
                      </a:r>
                      <a:endParaRPr kumimoji="1" lang="ja-JP" altLang="en-US" sz="11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子どもの貧困対策を社会全体ですすめるという機運を高めるとともに、府民の善意の受け皿とする「子ども輝く未来基金」を活用し、子どもたちに直接届く支援として、学習教材や体験活動への助成などの事業を実施する。</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1AB39F"/>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u="sng" dirty="0">
                        <a:latin typeface="Meiryo UI" panose="020B0604030504040204" pitchFamily="50" charset="-128"/>
                        <a:ea typeface="Meiryo UI" panose="020B0604030504040204" pitchFamily="50" charset="-128"/>
                      </a:endParaRPr>
                    </a:p>
                  </a:txBody>
                  <a:tcPr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endParaRPr kumimoji="1" lang="ja-JP" altLang="en-US"/>
                    </a:p>
                  </a:txBody>
                  <a:tcPr>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tc h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900" b="1" u="none" dirty="0">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978949247"/>
                  </a:ext>
                </a:extLst>
              </a:tr>
              <a:tr h="394336">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No</a:t>
                      </a:r>
                      <a:endParaRPr kumimoji="1" lang="ja-JP" altLang="en-US" sz="9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rPr>
                        <a:t>10</a:t>
                      </a: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活動指標・予算額</a:t>
                      </a:r>
                      <a:endParaRPr kumimoji="1" lang="en-US" altLang="ja-JP"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a:t>
                      </a:r>
                      <a:r>
                        <a:rPr kumimoji="1" lang="en-US" altLang="ja-JP" sz="1050" b="0" dirty="0">
                          <a:solidFill>
                            <a:sysClr val="windowText" lastClr="000000"/>
                          </a:solidFill>
                          <a:latin typeface="Meiryo UI" panose="020B0604030504040204" pitchFamily="50" charset="-128"/>
                          <a:ea typeface="Meiryo UI" panose="020B0604030504040204" pitchFamily="50" charset="-128"/>
                        </a:rPr>
                        <a:t>R7</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a:t>
                      </a:r>
                      <a:r>
                        <a:rPr kumimoji="1" lang="en-US" altLang="ja-JP" sz="1050" b="0" dirty="0">
                          <a:solidFill>
                            <a:sysClr val="windowText" lastClr="000000"/>
                          </a:solidFill>
                          <a:latin typeface="Meiryo UI" panose="020B0604030504040204" pitchFamily="50" charset="-128"/>
                          <a:ea typeface="Meiryo UI" panose="020B0604030504040204" pitchFamily="50" charset="-128"/>
                        </a:rPr>
                        <a:t>3</a:t>
                      </a:r>
                      <a:r>
                        <a:rPr kumimoji="1" lang="ja-JP" altLang="en-US" sz="105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row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R6</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gridSpan="2">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r>
                        <a:rPr kumimoji="1" lang="ja-JP" altLang="en-US" sz="1050" b="0" dirty="0">
                          <a:solidFill>
                            <a:sysClr val="windowText" lastClr="000000"/>
                          </a:solidFill>
                          <a:latin typeface="Meiryo UI" panose="020B0604030504040204" pitchFamily="50" charset="-128"/>
                          <a:ea typeface="Meiryo UI" panose="020B0604030504040204" pitchFamily="50" charset="-128"/>
                        </a:rPr>
                        <a:t>参考</a:t>
                      </a:r>
                      <a:r>
                        <a:rPr kumimoji="1" lang="en-US" altLang="ja-JP" sz="1050" b="0" dirty="0">
                          <a:solidFill>
                            <a:sysClr val="windowText" lastClr="000000"/>
                          </a:solidFill>
                          <a:latin typeface="Meiryo UI" panose="020B0604030504040204" pitchFamily="50" charset="-128"/>
                          <a:ea typeface="Meiryo UI" panose="020B0604030504040204" pitchFamily="50" charset="-128"/>
                        </a:rPr>
                        <a:t>】</a:t>
                      </a:r>
                      <a:endParaRPr kumimoji="1" lang="ja-JP" altLang="en-US" sz="1050" b="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hMerge="1">
                  <a:txBody>
                    <a:bodyPr/>
                    <a:lstStyle/>
                    <a:p>
                      <a:pPr algn="ctr"/>
                      <a:endParaRPr kumimoji="1" lang="en-US" altLang="ja-JP" sz="80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247090710"/>
                  </a:ext>
                </a:extLst>
              </a:tr>
              <a:tr h="394336">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dirty="0">
                          <a:solidFill>
                            <a:sysClr val="windowText" lastClr="000000"/>
                          </a:solidFill>
                          <a:latin typeface="Meiryo UI" panose="020B0604030504040204" pitchFamily="50" charset="-128"/>
                          <a:ea typeface="Meiryo UI" panose="020B0604030504040204" pitchFamily="50" charset="-128"/>
                        </a:rPr>
                        <a:t>活動指標・実績</a:t>
                      </a:r>
                    </a:p>
                  </a:txBody>
                  <a:tcPr marL="74295" marR="74295" marT="37148" marB="37148" vert="eaVert" anchor="ct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項目</a:t>
                      </a:r>
                    </a:p>
                  </a:txBody>
                  <a:tcPr marL="74295" marR="74295" marT="37148" marB="37148" anchor="ctr"/>
                </a:tc>
                <a:tc vMerge="1">
                  <a:txBody>
                    <a:bodyPr/>
                    <a:lstStyle/>
                    <a:p>
                      <a:pPr algn="ctr"/>
                      <a:r>
                        <a:rPr kumimoji="1" lang="en-US" altLang="ja-JP" sz="900" b="0" dirty="0">
                          <a:solidFill>
                            <a:sysClr val="windowText" lastClr="000000"/>
                          </a:solidFill>
                          <a:latin typeface="Meiryo UI" panose="020B0604030504040204" pitchFamily="50" charset="-128"/>
                          <a:ea typeface="Meiryo UI" panose="020B0604030504040204" pitchFamily="50" charset="-128"/>
                        </a:rPr>
                        <a:t>R6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年度目標値</a:t>
                      </a:r>
                      <a:endParaRPr kumimoji="1" lang="en-US" altLang="ja-JP" sz="90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8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800" b="0" dirty="0">
                          <a:solidFill>
                            <a:sysClr val="windowText" lastClr="000000"/>
                          </a:solidFill>
                          <a:latin typeface="Meiryo UI" panose="020B0604030504040204" pitchFamily="50" charset="-128"/>
                          <a:ea typeface="Meiryo UI" panose="020B0604030504040204" pitchFamily="50" charset="-128"/>
                        </a:rPr>
                        <a:t>6</a:t>
                      </a:r>
                      <a:r>
                        <a:rPr kumimoji="1" lang="ja-JP" altLang="en-US" sz="800" b="0" dirty="0">
                          <a:solidFill>
                            <a:sysClr val="windowText" lastClr="000000"/>
                          </a:solidFill>
                          <a:latin typeface="Meiryo UI" panose="020B0604030504040204" pitchFamily="50" charset="-128"/>
                          <a:ea typeface="Meiryo UI" panose="020B0604030504040204" pitchFamily="50" charset="-128"/>
                        </a:rPr>
                        <a:t>年</a:t>
                      </a:r>
                      <a:r>
                        <a:rPr kumimoji="1" lang="en-US" altLang="ja-JP" sz="800" b="0" dirty="0">
                          <a:solidFill>
                            <a:sysClr val="windowText" lastClr="000000"/>
                          </a:solidFill>
                          <a:latin typeface="Meiryo UI" panose="020B0604030504040204" pitchFamily="50" charset="-128"/>
                          <a:ea typeface="Meiryo UI" panose="020B0604030504040204" pitchFamily="50" charset="-128"/>
                        </a:rPr>
                        <a:t>3</a:t>
                      </a:r>
                      <a:r>
                        <a:rPr kumimoji="1" lang="ja-JP" altLang="en-US" sz="800" b="0" dirty="0">
                          <a:solidFill>
                            <a:sysClr val="windowText" lastClr="000000"/>
                          </a:solidFill>
                          <a:latin typeface="Meiryo UI" panose="020B0604030504040204" pitchFamily="50" charset="-128"/>
                          <a:ea typeface="Meiryo UI" panose="020B0604030504040204" pitchFamily="50" charset="-128"/>
                        </a:rPr>
                        <a:t>月末時点）</a:t>
                      </a:r>
                    </a:p>
                  </a:txBody>
                  <a:tcPr marL="74295" marR="74295" marT="37148" marB="37148" anchor="ctr"/>
                </a:tc>
                <a:tc vMerge="1">
                  <a:txBody>
                    <a:bodyPr/>
                    <a:lstStyle/>
                    <a:p>
                      <a:pPr algn="ctr"/>
                      <a:r>
                        <a:rPr kumimoji="1" lang="ja-JP" altLang="en-US" sz="900" b="0" dirty="0">
                          <a:solidFill>
                            <a:sysClr val="windowText" lastClr="000000"/>
                          </a:solidFill>
                          <a:latin typeface="Meiryo UI" panose="020B0604030504040204" pitchFamily="50" charset="-128"/>
                          <a:ea typeface="Meiryo UI" panose="020B0604030504040204" pitchFamily="50" charset="-128"/>
                        </a:rPr>
                        <a:t>令和</a:t>
                      </a:r>
                      <a:r>
                        <a:rPr kumimoji="1" lang="en-US" altLang="ja-JP" sz="900" b="0" dirty="0">
                          <a:solidFill>
                            <a:sysClr val="windowText" lastClr="000000"/>
                          </a:solidFill>
                          <a:latin typeface="Meiryo UI" panose="020B0604030504040204" pitchFamily="50" charset="-128"/>
                          <a:ea typeface="Meiryo UI" panose="020B0604030504040204" pitchFamily="50" charset="-128"/>
                        </a:rPr>
                        <a:t>6</a:t>
                      </a:r>
                      <a:r>
                        <a:rPr kumimoji="1" lang="ja-JP" altLang="en-US" sz="900" b="0" dirty="0">
                          <a:solidFill>
                            <a:sysClr val="windowText" lastClr="000000"/>
                          </a:solidFill>
                          <a:latin typeface="Meiryo UI" panose="020B0604030504040204" pitchFamily="50" charset="-128"/>
                          <a:ea typeface="Meiryo UI" panose="020B0604030504040204" pitchFamily="50" charset="-128"/>
                        </a:rPr>
                        <a:t>年度予算額</a:t>
                      </a:r>
                    </a:p>
                  </a:txBody>
                  <a:tcPr marL="74295" marR="74295" marT="37148" marB="37148" anchor="ctr"/>
                </a:tc>
                <a:tc>
                  <a:txBody>
                    <a:bodyPr/>
                    <a:lstStyle/>
                    <a:p>
                      <a:pPr algn="ctr"/>
                      <a:r>
                        <a:rPr kumimoji="1" lang="en-US" altLang="ja-JP" sz="1050" b="0" dirty="0">
                          <a:solidFill>
                            <a:sysClr val="windowText" lastClr="000000"/>
                          </a:solidFill>
                          <a:latin typeface="Meiryo UI" panose="020B0604030504040204" pitchFamily="50" charset="-128"/>
                          <a:ea typeface="Meiryo UI" panose="020B0604030504040204" pitchFamily="50" charset="-128"/>
                        </a:rPr>
                        <a:t>R5</a:t>
                      </a:r>
                      <a:r>
                        <a:rPr kumimoji="1" lang="ja-JP" altLang="en-US" sz="1050" b="0" dirty="0">
                          <a:solidFill>
                            <a:sysClr val="windowText" lastClr="000000"/>
                          </a:solidFill>
                          <a:latin typeface="Meiryo UI" panose="020B0604030504040204" pitchFamily="50" charset="-128"/>
                          <a:ea typeface="Meiryo UI" panose="020B0604030504040204" pitchFamily="50" charset="-128"/>
                        </a:rPr>
                        <a:t>年度実績見込</a:t>
                      </a:r>
                      <a:endParaRPr kumimoji="1" lang="en-US" altLang="ja-JP" sz="1050" b="0" dirty="0">
                        <a:solidFill>
                          <a:sysClr val="windowText" lastClr="000000"/>
                        </a:solidFill>
                        <a:latin typeface="Meiryo UI" panose="020B0604030504040204" pitchFamily="50" charset="-128"/>
                        <a:ea typeface="Meiryo UI" panose="020B0604030504040204" pitchFamily="50" charset="-128"/>
                      </a:endParaRPr>
                    </a:p>
                    <a:p>
                      <a:pPr algn="ctr"/>
                      <a:r>
                        <a:rPr kumimoji="1" lang="ja-JP" altLang="en-US" sz="1050" b="0" dirty="0">
                          <a:solidFill>
                            <a:sysClr val="windowText" lastClr="000000"/>
                          </a:solidFill>
                          <a:latin typeface="Meiryo UI" panose="020B0604030504040204" pitchFamily="50" charset="-128"/>
                          <a:ea typeface="Meiryo UI" panose="020B0604030504040204" pitchFamily="50" charset="-128"/>
                        </a:rPr>
                        <a:t>（当初目標値）</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tc>
                  <a:txBody>
                    <a:bodyPr/>
                    <a:lstStyle/>
                    <a:p>
                      <a:pPr algn="ctr"/>
                      <a:r>
                        <a:rPr kumimoji="1" lang="en-US" altLang="ja-JP" sz="1050" dirty="0">
                          <a:solidFill>
                            <a:sysClr val="windowText" lastClr="000000"/>
                          </a:solidFill>
                          <a:latin typeface="Meiryo UI" panose="020B0604030504040204" pitchFamily="50" charset="-128"/>
                          <a:ea typeface="Meiryo UI" panose="020B0604030504040204" pitchFamily="50" charset="-128"/>
                        </a:rPr>
                        <a:t>R5</a:t>
                      </a:r>
                      <a:r>
                        <a:rPr kumimoji="1" lang="ja-JP" altLang="en-US" sz="1050" dirty="0">
                          <a:solidFill>
                            <a:sysClr val="windowText" lastClr="000000"/>
                          </a:solidFill>
                          <a:latin typeface="Meiryo UI" panose="020B0604030504040204" pitchFamily="50" charset="-128"/>
                          <a:ea typeface="Meiryo UI" panose="020B0604030504040204" pitchFamily="50" charset="-128"/>
                        </a:rPr>
                        <a:t>年度予算額</a:t>
                      </a:r>
                      <a:endParaRPr kumimoji="1" lang="en-US" altLang="ja-JP" sz="1050"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B2D8CF"/>
                    </a:solidFill>
                  </a:tcPr>
                </a:tc>
                <a:extLst>
                  <a:ext uri="{0D108BD9-81ED-4DB2-BD59-A6C34878D82A}">
                    <a16:rowId xmlns:a16="http://schemas.microsoft.com/office/drawing/2014/main" val="659837070"/>
                  </a:ext>
                </a:extLst>
              </a:tr>
              <a:tr h="394336">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solidFill>
                  </a:tcPr>
                </a:tc>
                <a:tc vMerge="1">
                  <a:txBody>
                    <a:bodyPr/>
                    <a:lstStyle/>
                    <a:p>
                      <a:endParaRPr kumimoji="1" lang="ja-JP" altLang="en-US" sz="1000" dirty="0">
                        <a:latin typeface="Meiryo UI" panose="020B0604030504040204" pitchFamily="50" charset="-128"/>
                        <a:ea typeface="Meiryo UI" panose="020B0604030504040204" pitchFamily="50" charset="-128"/>
                      </a:endParaRPr>
                    </a:p>
                  </a:txBody>
                  <a:tcPr anchor="ct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solidFill>
                      <a:schemeClr val="tx2">
                        <a:lumMod val="40000"/>
                        <a:lumOff val="60000"/>
                      </a:schemeClr>
                    </a:solidFill>
                  </a:tcPr>
                </a:tc>
                <a:tc>
                  <a:txBody>
                    <a:bodyPr/>
                    <a:lstStyle/>
                    <a:p>
                      <a:r>
                        <a:rPr kumimoji="1" lang="ja-JP" altLang="en-US" sz="1050" dirty="0">
                          <a:latin typeface="Meiryo UI" panose="020B0604030504040204" pitchFamily="50" charset="-128"/>
                          <a:ea typeface="Meiryo UI" panose="020B0604030504040204" pitchFamily="50" charset="-128"/>
                        </a:rPr>
                        <a:t>子ども食堂等の支援件数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150</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年</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rowSpan="2">
                  <a:txBody>
                    <a:bodyPr/>
                    <a:lstStyle/>
                    <a:p>
                      <a:pPr algn="ctr"/>
                      <a:r>
                        <a:rPr kumimoji="1" lang="en-US" altLang="ja-JP" sz="1050" dirty="0">
                          <a:solidFill>
                            <a:srgbClr val="FF0000"/>
                          </a:solidFill>
                          <a:latin typeface="Meiryo UI" panose="020B0604030504040204" pitchFamily="50" charset="-128"/>
                          <a:ea typeface="Meiryo UI" panose="020B0604030504040204" pitchFamily="50" charset="-128"/>
                        </a:rPr>
                        <a:t>121,385</a:t>
                      </a: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146</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120</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年）</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tc rowSpan="2">
                  <a:txBody>
                    <a:bodyPr/>
                    <a:lstStyle/>
                    <a:p>
                      <a:pPr algn="ctr"/>
                      <a:r>
                        <a:rPr kumimoji="1" lang="en-US" altLang="ja-JP" sz="1050" dirty="0">
                          <a:solidFill>
                            <a:schemeClr val="tx1"/>
                          </a:solidFill>
                          <a:latin typeface="Meiryo UI" panose="020B0604030504040204" pitchFamily="50" charset="-128"/>
                          <a:ea typeface="Meiryo UI" panose="020B0604030504040204" pitchFamily="50" charset="-128"/>
                        </a:rPr>
                        <a:t>121,696</a:t>
                      </a:r>
                      <a:r>
                        <a:rPr kumimoji="1" lang="ja-JP" altLang="en-US" sz="1050" dirty="0">
                          <a:solidFill>
                            <a:schemeClr val="tx1"/>
                          </a:solidFill>
                          <a:latin typeface="Meiryo UI" panose="020B0604030504040204" pitchFamily="50" charset="-128"/>
                          <a:ea typeface="Meiryo UI" panose="020B0604030504040204" pitchFamily="50" charset="-128"/>
                        </a:rPr>
                        <a:t>千円</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DFEDEA"/>
                    </a:solidFill>
                  </a:tcPr>
                </a:tc>
                <a:extLst>
                  <a:ext uri="{0D108BD9-81ED-4DB2-BD59-A6C34878D82A}">
                    <a16:rowId xmlns:a16="http://schemas.microsoft.com/office/drawing/2014/main" val="1539323516"/>
                  </a:ext>
                </a:extLst>
              </a:tr>
              <a:tr h="394336">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n-cs"/>
                      </a:endParaRPr>
                    </a:p>
                  </a:txBody>
                  <a:tcPr marL="74295" marR="74295" marT="37148" marB="37148" anchor="ctr">
                    <a:lnR w="28575" cap="flat" cmpd="sng" algn="ctr">
                      <a:solidFill>
                        <a:schemeClr val="bg1"/>
                      </a:solidFill>
                      <a:prstDash val="solid"/>
                      <a:round/>
                      <a:headEnd type="none" w="med" len="med"/>
                      <a:tailEnd type="none" w="med" len="med"/>
                    </a:lnR>
                    <a:lnT w="28575" cap="flat" cmpd="sng" algn="ctr">
                      <a:solidFill>
                        <a:schemeClr val="bg1"/>
                      </a:solidFill>
                      <a:prstDash val="solid"/>
                      <a:round/>
                      <a:headEnd type="none" w="med" len="med"/>
                      <a:tailEnd type="none" w="med" len="med"/>
                    </a:lnT>
                    <a:lnB w="28575" cap="flat" cmpd="sng" algn="ctr">
                      <a:solidFill>
                        <a:schemeClr val="bg1"/>
                      </a:solidFill>
                      <a:prstDash val="solid"/>
                      <a:round/>
                      <a:headEnd type="none" w="med" len="med"/>
                      <a:tailEnd type="none" w="med" len="med"/>
                    </a:lnB>
                    <a:solidFill>
                      <a:schemeClr val="tx2"/>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1" dirty="0">
                        <a:solidFill>
                          <a:sysClr val="windowText" lastClr="000000"/>
                        </a:solidFill>
                        <a:latin typeface="Meiryo UI" panose="020B0604030504040204" pitchFamily="50" charset="-128"/>
                        <a:ea typeface="Meiryo UI" panose="020B0604030504040204" pitchFamily="50" charset="-128"/>
                      </a:endParaRPr>
                    </a:p>
                  </a:txBody>
                  <a:tcPr marL="74295" marR="74295" marT="37148" marB="37148" vert="eaVert" anchor="ctr">
                    <a:lnL w="28575" cap="flat" cmpd="sng" algn="ctr">
                      <a:solidFill>
                        <a:schemeClr val="bg1"/>
                      </a:solidFill>
                      <a:prstDash val="solid"/>
                      <a:round/>
                      <a:headEnd type="none" w="med" len="med"/>
                      <a:tailEnd type="none" w="med" len="med"/>
                    </a:lnL>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chemeClr val="tx2">
                        <a:lumMod val="40000"/>
                        <a:lumOff val="60000"/>
                      </a:schemeClr>
                    </a:solidFill>
                  </a:tcPr>
                </a:tc>
                <a:tc>
                  <a:txBody>
                    <a:bodyPr/>
                    <a:lstStyle/>
                    <a:p>
                      <a:r>
                        <a:rPr kumimoji="1" lang="ja-JP" altLang="en-US" sz="1050" dirty="0">
                          <a:latin typeface="Meiryo UI" panose="020B0604030504040204" pitchFamily="50" charset="-128"/>
                          <a:ea typeface="Meiryo UI" panose="020B0604030504040204" pitchFamily="50" charset="-128"/>
                        </a:rPr>
                        <a:t>ひとり親家庭の子どもへの支援件数</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FF7F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rgbClr val="FF0000"/>
                          </a:solidFill>
                          <a:latin typeface="Meiryo UI" panose="020B0604030504040204" pitchFamily="50" charset="-128"/>
                          <a:ea typeface="Meiryo UI" panose="020B0604030504040204" pitchFamily="50" charset="-128"/>
                        </a:rPr>
                        <a:t>1,495</a:t>
                      </a:r>
                      <a:r>
                        <a:rPr kumimoji="1" lang="ja-JP" altLang="en-US" sz="1050" dirty="0">
                          <a:solidFill>
                            <a:srgbClr val="FF0000"/>
                          </a:solidFill>
                          <a:latin typeface="Meiryo UI" panose="020B0604030504040204" pitchFamily="50" charset="-128"/>
                          <a:ea typeface="Meiryo UI" panose="020B0604030504040204" pitchFamily="50" charset="-128"/>
                        </a:rPr>
                        <a:t>件</a:t>
                      </a:r>
                      <a:r>
                        <a:rPr kumimoji="1" lang="en-US" altLang="ja-JP" sz="1050" dirty="0">
                          <a:solidFill>
                            <a:srgbClr val="FF0000"/>
                          </a:solidFill>
                          <a:latin typeface="Meiryo UI" panose="020B0604030504040204" pitchFamily="50" charset="-128"/>
                          <a:ea typeface="Meiryo UI" panose="020B0604030504040204" pitchFamily="50" charset="-128"/>
                        </a:rPr>
                        <a:t>/</a:t>
                      </a:r>
                      <a:r>
                        <a:rPr kumimoji="1" lang="ja-JP" altLang="en-US" sz="1050" dirty="0">
                          <a:solidFill>
                            <a:srgbClr val="FF0000"/>
                          </a:solidFill>
                          <a:latin typeface="Meiryo UI" panose="020B0604030504040204" pitchFamily="50" charset="-128"/>
                          <a:ea typeface="Meiryo UI" panose="020B0604030504040204" pitchFamily="50" charset="-128"/>
                        </a:rPr>
                        <a:t>人</a:t>
                      </a:r>
                      <a:endParaRPr kumimoji="1" lang="en-US" altLang="ja-JP" sz="1050" dirty="0">
                        <a:solidFill>
                          <a:srgbClr val="FF0000"/>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FF7F5"/>
                    </a:solidFill>
                  </a:tcPr>
                </a:tc>
                <a:tc vMerge="1">
                  <a:txBody>
                    <a:bodyPr/>
                    <a:lstStyle/>
                    <a:p>
                      <a:pPr algn="ctr"/>
                      <a:r>
                        <a:rPr kumimoji="1" lang="ja-JP" altLang="en-US" sz="1050" dirty="0">
                          <a:solidFill>
                            <a:srgbClr val="FF0000"/>
                          </a:solidFill>
                          <a:latin typeface="Meiryo UI" panose="020B0604030504040204" pitchFamily="50" charset="-128"/>
                          <a:ea typeface="Meiryo UI" panose="020B0604030504040204" pitchFamily="50" charset="-128"/>
                        </a:rPr>
                        <a:t>○○○○○○千円</a:t>
                      </a: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050" dirty="0">
                          <a:solidFill>
                            <a:schemeClr val="tx1"/>
                          </a:solidFill>
                          <a:latin typeface="Meiryo UI" panose="020B0604030504040204" pitchFamily="50" charset="-128"/>
                          <a:ea typeface="Meiryo UI" panose="020B0604030504040204" pitchFamily="50" charset="-128"/>
                        </a:rPr>
                        <a:t>1,493</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人</a:t>
                      </a:r>
                      <a:endParaRPr kumimoji="1" lang="en-US" altLang="ja-JP" sz="1050" dirty="0">
                        <a:solidFill>
                          <a:schemeClr val="tx1"/>
                        </a:solidFill>
                        <a:latin typeface="Meiryo UI" panose="020B0604030504040204" pitchFamily="50" charset="-128"/>
                        <a:ea typeface="Meiryo UI" panose="020B0604030504040204" pitchFamily="50" charset="-128"/>
                      </a:endParaRPr>
                    </a:p>
                    <a:p>
                      <a:pPr algn="ctr"/>
                      <a:r>
                        <a:rPr kumimoji="1" lang="ja-JP" altLang="en-US" sz="1050" dirty="0">
                          <a:solidFill>
                            <a:schemeClr val="tx1"/>
                          </a:solidFill>
                          <a:latin typeface="Meiryo UI" panose="020B0604030504040204" pitchFamily="50" charset="-128"/>
                          <a:ea typeface="Meiryo UI" panose="020B0604030504040204" pitchFamily="50" charset="-128"/>
                        </a:rPr>
                        <a:t>（</a:t>
                      </a:r>
                      <a:r>
                        <a:rPr kumimoji="1" lang="en-US" altLang="ja-JP" sz="1050" dirty="0">
                          <a:solidFill>
                            <a:schemeClr val="tx1"/>
                          </a:solidFill>
                          <a:latin typeface="Meiryo UI" panose="020B0604030504040204" pitchFamily="50" charset="-128"/>
                          <a:ea typeface="Meiryo UI" panose="020B0604030504040204" pitchFamily="50" charset="-128"/>
                        </a:rPr>
                        <a:t>1,485</a:t>
                      </a:r>
                      <a:r>
                        <a:rPr kumimoji="1" lang="ja-JP" altLang="en-US" sz="1050" dirty="0">
                          <a:solidFill>
                            <a:schemeClr val="tx1"/>
                          </a:solidFill>
                          <a:latin typeface="Meiryo UI" panose="020B0604030504040204" pitchFamily="50" charset="-128"/>
                          <a:ea typeface="Meiryo UI" panose="020B0604030504040204" pitchFamily="50" charset="-128"/>
                        </a:rPr>
                        <a:t>件</a:t>
                      </a:r>
                      <a:r>
                        <a:rPr kumimoji="1" lang="en-US" altLang="ja-JP" sz="1050" dirty="0">
                          <a:solidFill>
                            <a:schemeClr val="tx1"/>
                          </a:solidFill>
                          <a:latin typeface="Meiryo UI" panose="020B0604030504040204" pitchFamily="50" charset="-128"/>
                          <a:ea typeface="Meiryo UI" panose="020B0604030504040204" pitchFamily="50" charset="-128"/>
                        </a:rPr>
                        <a:t>/</a:t>
                      </a:r>
                      <a:r>
                        <a:rPr kumimoji="1" lang="ja-JP" altLang="en-US" sz="1050" dirty="0">
                          <a:solidFill>
                            <a:schemeClr val="tx1"/>
                          </a:solidFill>
                          <a:latin typeface="Meiryo UI" panose="020B0604030504040204" pitchFamily="50" charset="-128"/>
                          <a:ea typeface="Meiryo UI" panose="020B0604030504040204" pitchFamily="50" charset="-128"/>
                        </a:rPr>
                        <a:t>人）</a:t>
                      </a:r>
                      <a:endParaRPr kumimoji="1" lang="en-US" altLang="ja-JP" sz="1050" dirty="0">
                        <a:solidFill>
                          <a:schemeClr val="tx1"/>
                        </a:solidFill>
                        <a:latin typeface="Meiryo UI" panose="020B0604030504040204" pitchFamily="50" charset="-128"/>
                        <a:ea typeface="Meiryo UI" panose="020B0604030504040204" pitchFamily="50" charset="-128"/>
                      </a:endParaRPr>
                    </a:p>
                  </a:txBody>
                  <a:tcPr marL="74295" marR="74295" marT="37148" marB="37148" anchor="ctr">
                    <a:lnL w="19050" cap="flat" cmpd="sng" algn="ctr">
                      <a:solidFill>
                        <a:schemeClr val="bg1"/>
                      </a:solidFill>
                      <a:prstDash val="solid"/>
                      <a:round/>
                      <a:headEnd type="none" w="med" len="med"/>
                      <a:tailEnd type="none" w="med" len="med"/>
                    </a:lnL>
                    <a:lnR w="19050" cap="flat" cmpd="sng" algn="ctr">
                      <a:solidFill>
                        <a:schemeClr val="bg1"/>
                      </a:solidFill>
                      <a:prstDash val="solid"/>
                      <a:round/>
                      <a:headEnd type="none" w="med" len="med"/>
                      <a:tailEnd type="none" w="med" len="med"/>
                    </a:lnR>
                    <a:lnT w="19050" cap="flat" cmpd="sng" algn="ctr">
                      <a:solidFill>
                        <a:schemeClr val="bg1"/>
                      </a:solidFill>
                      <a:prstDash val="solid"/>
                      <a:round/>
                      <a:headEnd type="none" w="med" len="med"/>
                      <a:tailEnd type="none" w="med" len="med"/>
                    </a:lnT>
                    <a:lnB w="19050" cap="flat" cmpd="sng" algn="ctr">
                      <a:solidFill>
                        <a:schemeClr val="bg1"/>
                      </a:solidFill>
                      <a:prstDash val="solid"/>
                      <a:round/>
                      <a:headEnd type="none" w="med" len="med"/>
                      <a:tailEnd type="none" w="med" len="med"/>
                    </a:lnB>
                    <a:solidFill>
                      <a:srgbClr val="EFF7F5"/>
                    </a:solidFill>
                  </a:tcPr>
                </a:tc>
                <a:tc vMerge="1">
                  <a:txBody>
                    <a:bodyPr/>
                    <a:lstStyle/>
                    <a:p>
                      <a:pPr algn="ctr"/>
                      <a:endParaRPr kumimoji="1" lang="ja-JP" altLang="en-US" sz="1050" dirty="0">
                        <a:solidFill>
                          <a:schemeClr val="accent5"/>
                        </a:solidFill>
                        <a:latin typeface="Meiryo UI" panose="020B0604030504040204" pitchFamily="50" charset="-128"/>
                        <a:ea typeface="Meiryo UI" panose="020B0604030504040204" pitchFamily="50" charset="-128"/>
                      </a:endParaRPr>
                    </a:p>
                  </a:txBody>
                  <a:tcPr marL="74295" marR="74295" marT="37148" marB="37148" anchor="ctr"/>
                </a:tc>
                <a:extLst>
                  <a:ext uri="{0D108BD9-81ED-4DB2-BD59-A6C34878D82A}">
                    <a16:rowId xmlns:a16="http://schemas.microsoft.com/office/drawing/2014/main" val="3905376303"/>
                  </a:ext>
                </a:extLst>
              </a:tr>
            </a:tbl>
          </a:graphicData>
        </a:graphic>
      </p:graphicFrame>
      <p:sp>
        <p:nvSpPr>
          <p:cNvPr id="9" name="スライド番号プレースホルダー 1">
            <a:extLst>
              <a:ext uri="{FF2B5EF4-FFF2-40B4-BE49-F238E27FC236}">
                <a16:creationId xmlns:a16="http://schemas.microsoft.com/office/drawing/2014/main" id="{704E5DAA-5F84-46FE-A221-84FF735FB95C}"/>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7</a:t>
            </a:fld>
            <a:endParaRPr kumimoji="1" lang="ja-JP" altLang="en-US" dirty="0"/>
          </a:p>
        </p:txBody>
      </p:sp>
    </p:spTree>
    <p:extLst>
      <p:ext uri="{BB962C8B-B14F-4D97-AF65-F5344CB8AC3E}">
        <p14:creationId xmlns:p14="http://schemas.microsoft.com/office/powerpoint/2010/main" val="20195106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3095041"/>
            <a:ext cx="9906000" cy="667919"/>
          </a:xfrm>
          <a:prstGeom prst="rect">
            <a:avLst/>
          </a:prstGeom>
          <a:solidFill>
            <a:srgbClr val="FEB80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2400"/>
              </a:lnSpc>
            </a:pPr>
            <a:r>
              <a:rPr lang="en-US" altLang="ja-JP" sz="2400" dirty="0">
                <a:latin typeface="Meiryo UI" panose="020B0604030504040204" pitchFamily="50" charset="-128"/>
                <a:ea typeface="Meiryo UI" panose="020B0604030504040204" pitchFamily="50" charset="-128"/>
              </a:rPr>
              <a:t>Ⅱ</a:t>
            </a:r>
            <a:r>
              <a:rPr lang="ja-JP" altLang="en-US" sz="2400" dirty="0">
                <a:latin typeface="Meiryo UI" panose="020B0604030504040204" pitchFamily="50" charset="-128"/>
                <a:ea typeface="Meiryo UI" panose="020B0604030504040204" pitchFamily="50" charset="-128"/>
              </a:rPr>
              <a:t>　人口減少・超高齢化社会でも持続可能な地域づくり</a:t>
            </a:r>
          </a:p>
        </p:txBody>
      </p:sp>
      <p:sp>
        <p:nvSpPr>
          <p:cNvPr id="6" name="スライド番号プレースホルダー 1">
            <a:extLst>
              <a:ext uri="{FF2B5EF4-FFF2-40B4-BE49-F238E27FC236}">
                <a16:creationId xmlns:a16="http://schemas.microsoft.com/office/drawing/2014/main" id="{823438C2-FBCF-464E-A054-4BEF2B892206}"/>
              </a:ext>
            </a:extLst>
          </p:cNvPr>
          <p:cNvSpPr>
            <a:spLocks noGrp="1"/>
          </p:cNvSpPr>
          <p:nvPr>
            <p:ph type="sldNum" sz="quarter" idx="12"/>
          </p:nvPr>
        </p:nvSpPr>
        <p:spPr>
          <a:xfrm>
            <a:off x="7677150" y="6570482"/>
            <a:ext cx="2228850" cy="280459"/>
          </a:xfrm>
        </p:spPr>
        <p:txBody>
          <a:bodyPr/>
          <a:lstStyle/>
          <a:p>
            <a:fld id="{44BDDE9A-F6C5-4730-B943-1C83B56C071B}" type="slidenum">
              <a:rPr kumimoji="1" lang="ja-JP" altLang="en-US" smtClean="0"/>
              <a:t>8</a:t>
            </a:fld>
            <a:endParaRPr kumimoji="1" lang="ja-JP" altLang="en-US" dirty="0"/>
          </a:p>
        </p:txBody>
      </p:sp>
    </p:spTree>
    <p:extLst>
      <p:ext uri="{BB962C8B-B14F-4D97-AF65-F5344CB8AC3E}">
        <p14:creationId xmlns:p14="http://schemas.microsoft.com/office/powerpoint/2010/main" val="215276161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11749</Words>
  <Application>Microsoft Office PowerPoint</Application>
  <PresentationFormat>A4 210 x 297 mm</PresentationFormat>
  <Paragraphs>1530</Paragraphs>
  <Slides>31</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31</vt:i4>
      </vt:variant>
    </vt:vector>
  </HeadingPairs>
  <TitlesOfParts>
    <vt:vector size="37" baseType="lpstr">
      <vt:lpstr>Meiryo UI</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2024-11-25T00:37:33Z</dcterms:created>
  <dcterms:modified xsi:type="dcterms:W3CDTF">2024-11-25T00:37:40Z</dcterms:modified>
</cp:coreProperties>
</file>