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p:sldMasterIdLst>
    <p:sldMasterId id="2147483660" r:id="rId3"/>
  </p:sldMasterIdLst>
  <p:notesMasterIdLst>
    <p:notesMasterId r:id="rId14"/>
  </p:notesMasterIdLst>
  <p:sldIdLst>
    <p:sldId id="265" r:id="rId4"/>
    <p:sldId id="330" r:id="rId5"/>
    <p:sldId id="320" r:id="rId6"/>
    <p:sldId id="280" r:id="rId7"/>
    <p:sldId id="284" r:id="rId8"/>
    <p:sldId id="285" r:id="rId9"/>
    <p:sldId id="321" r:id="rId10"/>
    <p:sldId id="293" r:id="rId11"/>
    <p:sldId id="324" r:id="rId12"/>
    <p:sldId id="302" r:id="rId13"/>
  </p:sldIdLst>
  <p:sldSz cx="9906000" cy="6858000" type="A4"/>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既定のセクション" id="{9DFEF484-F64B-4C50-894B-343F37617444}">
          <p14:sldIdLst>
            <p14:sldId id="265"/>
            <p14:sldId id="330"/>
            <p14:sldId id="320"/>
            <p14:sldId id="280"/>
            <p14:sldId id="284"/>
            <p14:sldId id="285"/>
            <p14:sldId id="321"/>
            <p14:sldId id="293"/>
            <p14:sldId id="324"/>
            <p14:sldId id="302"/>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5DAEB"/>
    <a:srgbClr val="EBEDF5"/>
    <a:srgbClr val="FFE6CC"/>
    <a:srgbClr val="FFF3E7"/>
    <a:srgbClr val="738AC8"/>
    <a:srgbClr val="FEB80A"/>
    <a:srgbClr val="B2D8CF"/>
    <a:srgbClr val="1AB39F"/>
    <a:srgbClr val="A7B5DD"/>
    <a:srgbClr val="FFDC9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3F40EA4-DF03-4299-83E2-67BE361D5757}" v="64" dt="2024-09-18T02:23:27.013"/>
    <p1510:client id="{39576F56-D283-4461-8DB2-22BC76630ADE}" v="2" dt="2024-09-17T02:58:42.508"/>
    <p1510:client id="{DB91F127-1DE5-4A82-9942-BFB2CEC401E0}" v="8" dt="2024-09-17T04:22:40.532"/>
    <p1510:client id="{FA3121F6-28C5-A4B7-9B95-04AF13167080}" v="6" dt="2024-09-17T01:10:07.972"/>
  </p1510:revLst>
</p1510:revInfo>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4" d="100"/>
          <a:sy n="104" d="100"/>
        </p:scale>
        <p:origin x="1494"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tableStyles" Target="tableStyles.xml"/><Relationship Id="rId3" Type="http://schemas.openxmlformats.org/officeDocument/2006/relationships/slideMaster" Target="slideMasters/slideMaster1.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20"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presProps" Target="presProps.xml"/><Relationship Id="rId10" Type="http://schemas.openxmlformats.org/officeDocument/2006/relationships/slide" Target="slides/slide7.xml"/><Relationship Id="rId19" Type="http://schemas.microsoft.com/office/2016/11/relationships/changesInfo" Target="changesInfos/changesInfo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notesMaster" Target="notesMasters/notes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冨田　充俊" userId="S::tomitami@lan.pref.osaka.jp::192badfb-35c6-4d9b-9c88-d74765664523" providerId="AD" clId="Web-{FA3121F6-28C5-A4B7-9B95-04AF13167080}"/>
    <pc:docChg chg="modSld">
      <pc:chgData name="冨田　充俊" userId="S::tomitami@lan.pref.osaka.jp::192badfb-35c6-4d9b-9c88-d74765664523" providerId="AD" clId="Web-{FA3121F6-28C5-A4B7-9B95-04AF13167080}" dt="2024-09-17T01:10:06.425" v="3"/>
      <pc:docMkLst>
        <pc:docMk/>
      </pc:docMkLst>
      <pc:sldChg chg="modSp">
        <pc:chgData name="冨田　充俊" userId="S::tomitami@lan.pref.osaka.jp::192badfb-35c6-4d9b-9c88-d74765664523" providerId="AD" clId="Web-{FA3121F6-28C5-A4B7-9B95-04AF13167080}" dt="2024-09-17T01:10:06.425" v="3"/>
        <pc:sldMkLst>
          <pc:docMk/>
          <pc:sldMk cId="1644945565" sldId="286"/>
        </pc:sldMkLst>
        <pc:graphicFrameChg chg="mod modGraphic">
          <ac:chgData name="冨田　充俊" userId="S::tomitami@lan.pref.osaka.jp::192badfb-35c6-4d9b-9c88-d74765664523" providerId="AD" clId="Web-{FA3121F6-28C5-A4B7-9B95-04AF13167080}" dt="2024-09-17T01:10:06.425" v="3"/>
          <ac:graphicFrameMkLst>
            <pc:docMk/>
            <pc:sldMk cId="1644945565" sldId="286"/>
            <ac:graphicFrameMk id="7" creationId="{00000000-0000-0000-0000-000000000000}"/>
          </ac:graphicFrameMkLst>
        </pc:graphicFrameChg>
      </pc:sldChg>
    </pc:docChg>
  </pc:docChgLst>
  <pc:docChgLst>
    <pc:chgData name="木村　光宏" userId="b1b9f570-48d0-408a-b6c3-d09057c89d01" providerId="ADAL" clId="{E2C1610C-DE15-43E2-8321-AE3FA460CF10}"/>
    <pc:docChg chg="modSld">
      <pc:chgData name="木村　光宏" userId="b1b9f570-48d0-408a-b6c3-d09057c89d01" providerId="ADAL" clId="{E2C1610C-DE15-43E2-8321-AE3FA460CF10}" dt="2024-09-17T09:40:36.501" v="3" actId="20577"/>
      <pc:docMkLst>
        <pc:docMk/>
      </pc:docMkLst>
      <pc:sldChg chg="modSp mod">
        <pc:chgData name="木村　光宏" userId="b1b9f570-48d0-408a-b6c3-d09057c89d01" providerId="ADAL" clId="{E2C1610C-DE15-43E2-8321-AE3FA460CF10}" dt="2024-09-17T09:40:36.501" v="3" actId="20577"/>
        <pc:sldMkLst>
          <pc:docMk/>
          <pc:sldMk cId="57387573" sldId="308"/>
        </pc:sldMkLst>
        <pc:graphicFrameChg chg="modGraphic">
          <ac:chgData name="木村　光宏" userId="b1b9f570-48d0-408a-b6c3-d09057c89d01" providerId="ADAL" clId="{E2C1610C-DE15-43E2-8321-AE3FA460CF10}" dt="2024-09-17T09:40:36.501" v="3" actId="20577"/>
          <ac:graphicFrameMkLst>
            <pc:docMk/>
            <pc:sldMk cId="57387573" sldId="308"/>
            <ac:graphicFrameMk id="7" creationId="{00000000-0000-0000-0000-000000000000}"/>
          </ac:graphicFrameMkLst>
        </pc:graphicFrameChg>
      </pc:sldChg>
    </pc:docChg>
  </pc:docChgLst>
  <pc:docChgLst>
    <pc:chgData name="藤﨑　友理" userId="S::fujisakiyu@lan.pref.osaka.jp::d2989749-678f-4b07-bcc3-03fbfed9675d" providerId="AD" clId="Web-{03F40EA4-DF03-4299-83E2-67BE361D5757}"/>
    <pc:docChg chg="modSld">
      <pc:chgData name="藤﨑　友理" userId="S::fujisakiyu@lan.pref.osaka.jp::d2989749-678f-4b07-bcc3-03fbfed9675d" providerId="AD" clId="Web-{03F40EA4-DF03-4299-83E2-67BE361D5757}" dt="2024-09-18T02:23:27.013" v="59"/>
      <pc:docMkLst>
        <pc:docMk/>
      </pc:docMkLst>
      <pc:sldChg chg="modSp">
        <pc:chgData name="藤﨑　友理" userId="S::fujisakiyu@lan.pref.osaka.jp::d2989749-678f-4b07-bcc3-03fbfed9675d" providerId="AD" clId="Web-{03F40EA4-DF03-4299-83E2-67BE361D5757}" dt="2024-09-18T02:23:27.013" v="59"/>
        <pc:sldMkLst>
          <pc:docMk/>
          <pc:sldMk cId="57387573" sldId="308"/>
        </pc:sldMkLst>
        <pc:graphicFrameChg chg="mod modGraphic">
          <ac:chgData name="藤﨑　友理" userId="S::fujisakiyu@lan.pref.osaka.jp::d2989749-678f-4b07-bcc3-03fbfed9675d" providerId="AD" clId="Web-{03F40EA4-DF03-4299-83E2-67BE361D5757}" dt="2024-09-18T02:23:27.013" v="59"/>
          <ac:graphicFrameMkLst>
            <pc:docMk/>
            <pc:sldMk cId="57387573" sldId="308"/>
            <ac:graphicFrameMk id="7" creationId="{00000000-0000-0000-0000-000000000000}"/>
          </ac:graphicFrameMkLst>
        </pc:graphicFrameChg>
      </pc:sldChg>
    </pc:docChg>
  </pc:docChgLst>
  <pc:docChgLst>
    <pc:chgData name="佐倉　由佳" userId="S::sakuray@lan.pref.osaka.jp::7fd4f0b5-bf6f-454e-adfa-4638c93912dd" providerId="AD" clId="Web-{39576F56-D283-4461-8DB2-22BC76630ADE}"/>
    <pc:docChg chg="modSld">
      <pc:chgData name="佐倉　由佳" userId="S::sakuray@lan.pref.osaka.jp::7fd4f0b5-bf6f-454e-adfa-4638c93912dd" providerId="AD" clId="Web-{39576F56-D283-4461-8DB2-22BC76630ADE}" dt="2024-09-17T02:58:42.508" v="1"/>
      <pc:docMkLst>
        <pc:docMk/>
      </pc:docMkLst>
      <pc:sldChg chg="modSp">
        <pc:chgData name="佐倉　由佳" userId="S::sakuray@lan.pref.osaka.jp::7fd4f0b5-bf6f-454e-adfa-4638c93912dd" providerId="AD" clId="Web-{39576F56-D283-4461-8DB2-22BC76630ADE}" dt="2024-09-17T02:58:42.508" v="1"/>
        <pc:sldMkLst>
          <pc:docMk/>
          <pc:sldMk cId="2290733223" sldId="287"/>
        </pc:sldMkLst>
        <pc:graphicFrameChg chg="mod modGraphic">
          <ac:chgData name="佐倉　由佳" userId="S::sakuray@lan.pref.osaka.jp::7fd4f0b5-bf6f-454e-adfa-4638c93912dd" providerId="AD" clId="Web-{39576F56-D283-4461-8DB2-22BC76630ADE}" dt="2024-09-17T02:58:42.508" v="1"/>
          <ac:graphicFrameMkLst>
            <pc:docMk/>
            <pc:sldMk cId="2290733223" sldId="287"/>
            <ac:graphicFrameMk id="8" creationId="{00000000-0000-0000-0000-000000000000}"/>
          </ac:graphicFrameMkLst>
        </pc:graphicFrameChg>
      </pc:sldChg>
    </pc:docChg>
  </pc:docChgLst>
  <pc:docChgLst>
    <pc:chgData name="佐倉　由佳" userId="S::sakuray@lan.pref.osaka.jp::7fd4f0b5-bf6f-454e-adfa-4638c93912dd" providerId="AD" clId="Web-{DB91F127-1DE5-4A82-9942-BFB2CEC401E0}"/>
    <pc:docChg chg="modSld">
      <pc:chgData name="佐倉　由佳" userId="S::sakuray@lan.pref.osaka.jp::7fd4f0b5-bf6f-454e-adfa-4638c93912dd" providerId="AD" clId="Web-{DB91F127-1DE5-4A82-9942-BFB2CEC401E0}" dt="2024-09-17T04:22:38.720" v="5"/>
      <pc:docMkLst>
        <pc:docMk/>
      </pc:docMkLst>
      <pc:sldChg chg="modSp">
        <pc:chgData name="佐倉　由佳" userId="S::sakuray@lan.pref.osaka.jp::7fd4f0b5-bf6f-454e-adfa-4638c93912dd" providerId="AD" clId="Web-{DB91F127-1DE5-4A82-9942-BFB2CEC401E0}" dt="2024-09-17T04:22:38.720" v="5"/>
        <pc:sldMkLst>
          <pc:docMk/>
          <pc:sldMk cId="57387573" sldId="308"/>
        </pc:sldMkLst>
        <pc:graphicFrameChg chg="mod modGraphic">
          <ac:chgData name="佐倉　由佳" userId="S::sakuray@lan.pref.osaka.jp::7fd4f0b5-bf6f-454e-adfa-4638c93912dd" providerId="AD" clId="Web-{DB91F127-1DE5-4A82-9942-BFB2CEC401E0}" dt="2024-09-17T04:22:38.720" v="5"/>
          <ac:graphicFrameMkLst>
            <pc:docMk/>
            <pc:sldMk cId="57387573" sldId="308"/>
            <ac:graphicFrameMk id="7" creationId="{00000000-0000-0000-0000-000000000000}"/>
          </ac:graphicFrameMkLst>
        </pc:graphicFrame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D96CAECD-0D0E-4C91-9E23-D84E88410E9C}" type="datetimeFigureOut">
              <a:rPr kumimoji="1" lang="ja-JP" altLang="en-US" smtClean="0"/>
              <a:t>2024/11/13</a:t>
            </a:fld>
            <a:endParaRPr kumimoji="1" lang="ja-JP" altLang="en-US"/>
          </a:p>
        </p:txBody>
      </p:sp>
      <p:sp>
        <p:nvSpPr>
          <p:cNvPr id="4" name="スライド イメージ プレースホルダー 3"/>
          <p:cNvSpPr>
            <a:spLocks noGrp="1" noRot="1" noChangeAspect="1"/>
          </p:cNvSpPr>
          <p:nvPr>
            <p:ph type="sldImg" idx="2"/>
          </p:nvPr>
        </p:nvSpPr>
        <p:spPr>
          <a:xfrm>
            <a:off x="981075" y="1243013"/>
            <a:ext cx="4845050"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C0BC7E81-6458-4504-99DD-4795EB444A2C}" type="slidenum">
              <a:rPr kumimoji="1" lang="ja-JP" altLang="en-US" smtClean="0"/>
              <a:t>‹#›</a:t>
            </a:fld>
            <a:endParaRPr kumimoji="1" lang="ja-JP" altLang="en-US"/>
          </a:p>
        </p:txBody>
      </p:sp>
    </p:spTree>
    <p:extLst>
      <p:ext uri="{BB962C8B-B14F-4D97-AF65-F5344CB8AC3E}">
        <p14:creationId xmlns:p14="http://schemas.microsoft.com/office/powerpoint/2010/main" val="151446351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a:t>マスター タイトルの書式設定</a:t>
            </a:r>
            <a:endParaRPr lang="en-US"/>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a:p>
        </p:txBody>
      </p:sp>
      <p:sp>
        <p:nvSpPr>
          <p:cNvPr id="4" name="Date Placeholder 3"/>
          <p:cNvSpPr>
            <a:spLocks noGrp="1"/>
          </p:cNvSpPr>
          <p:nvPr>
            <p:ph type="dt" sz="half" idx="10"/>
          </p:nvPr>
        </p:nvSpPr>
        <p:spPr/>
        <p:txBody>
          <a:bodyPr/>
          <a:lstStyle/>
          <a:p>
            <a:fld id="{694B1D32-13CD-4A42-81B6-D7B5D31670FA}" type="datetime1">
              <a:rPr kumimoji="1" lang="ja-JP" altLang="en-US" smtClean="0"/>
              <a:t>2024/11/13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4BDDE9A-F6C5-4730-B943-1C83B56C071B}" type="slidenum">
              <a:rPr kumimoji="1" lang="ja-JP" altLang="en-US" smtClean="0"/>
              <a:t>‹#›</a:t>
            </a:fld>
            <a:endParaRPr kumimoji="1" lang="ja-JP" altLang="en-US"/>
          </a:p>
        </p:txBody>
      </p:sp>
    </p:spTree>
    <p:extLst>
      <p:ext uri="{BB962C8B-B14F-4D97-AF65-F5344CB8AC3E}">
        <p14:creationId xmlns:p14="http://schemas.microsoft.com/office/powerpoint/2010/main" val="42050047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fld id="{948016F1-CC5A-480B-8314-11EC267B59C0}" type="datetime1">
              <a:rPr kumimoji="1" lang="ja-JP" altLang="en-US" smtClean="0"/>
              <a:t>2024/11/13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4BDDE9A-F6C5-4730-B943-1C83B56C071B}" type="slidenum">
              <a:rPr kumimoji="1" lang="ja-JP" altLang="en-US" smtClean="0"/>
              <a:t>‹#›</a:t>
            </a:fld>
            <a:endParaRPr kumimoji="1" lang="ja-JP" altLang="en-US"/>
          </a:p>
        </p:txBody>
      </p:sp>
    </p:spTree>
    <p:extLst>
      <p:ext uri="{BB962C8B-B14F-4D97-AF65-F5344CB8AC3E}">
        <p14:creationId xmlns:p14="http://schemas.microsoft.com/office/powerpoint/2010/main" val="20094014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ja-JP" altLang="en-US"/>
              <a:t>マスター タイトルの書式設定</a:t>
            </a:r>
            <a:endParaRPr lang="en-US"/>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fld id="{4D98E8CC-FEE3-4382-8DAD-86913E7BD1CF}" type="datetime1">
              <a:rPr kumimoji="1" lang="ja-JP" altLang="en-US" smtClean="0"/>
              <a:t>2024/11/13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4BDDE9A-F6C5-4730-B943-1C83B56C071B}" type="slidenum">
              <a:rPr kumimoji="1" lang="ja-JP" altLang="en-US" smtClean="0"/>
              <a:t>‹#›</a:t>
            </a:fld>
            <a:endParaRPr kumimoji="1" lang="ja-JP" altLang="en-US"/>
          </a:p>
        </p:txBody>
      </p:sp>
    </p:spTree>
    <p:extLst>
      <p:ext uri="{BB962C8B-B14F-4D97-AF65-F5344CB8AC3E}">
        <p14:creationId xmlns:p14="http://schemas.microsoft.com/office/powerpoint/2010/main" val="32764045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fld id="{65C51FD6-F7AE-4569-A873-A9D1A94637A5}" type="datetime1">
              <a:rPr kumimoji="1" lang="ja-JP" altLang="en-US" smtClean="0"/>
              <a:t>2024/11/13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4BDDE9A-F6C5-4730-B943-1C83B56C071B}" type="slidenum">
              <a:rPr kumimoji="1" lang="ja-JP" altLang="en-US" smtClean="0"/>
              <a:t>‹#›</a:t>
            </a:fld>
            <a:endParaRPr kumimoji="1" lang="ja-JP" altLang="en-US"/>
          </a:p>
        </p:txBody>
      </p:sp>
    </p:spTree>
    <p:extLst>
      <p:ext uri="{BB962C8B-B14F-4D97-AF65-F5344CB8AC3E}">
        <p14:creationId xmlns:p14="http://schemas.microsoft.com/office/powerpoint/2010/main" val="5781545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ja-JP" altLang="en-US"/>
              <a:t>マスター タイトルの書式設定</a:t>
            </a:r>
            <a:endParaRPr lang="en-US"/>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C843820F-3966-420C-8073-5F1B099B0382}" type="datetime1">
              <a:rPr kumimoji="1" lang="ja-JP" altLang="en-US" smtClean="0"/>
              <a:t>2024/11/13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4BDDE9A-F6C5-4730-B943-1C83B56C071B}" type="slidenum">
              <a:rPr kumimoji="1" lang="ja-JP" altLang="en-US" smtClean="0"/>
              <a:t>‹#›</a:t>
            </a:fld>
            <a:endParaRPr kumimoji="1" lang="ja-JP" altLang="en-US"/>
          </a:p>
        </p:txBody>
      </p:sp>
    </p:spTree>
    <p:extLst>
      <p:ext uri="{BB962C8B-B14F-4D97-AF65-F5344CB8AC3E}">
        <p14:creationId xmlns:p14="http://schemas.microsoft.com/office/powerpoint/2010/main" val="32959689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Content Placeholder 2"/>
          <p:cNvSpPr>
            <a:spLocks noGrp="1"/>
          </p:cNvSpPr>
          <p:nvPr>
            <p:ph sz="half" idx="1"/>
          </p:nvPr>
        </p:nvSpPr>
        <p:spPr>
          <a:xfrm>
            <a:off x="681038"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Content Placeholder 3"/>
          <p:cNvSpPr>
            <a:spLocks noGrp="1"/>
          </p:cNvSpPr>
          <p:nvPr>
            <p:ph sz="half" idx="2"/>
          </p:nvPr>
        </p:nvSpPr>
        <p:spPr>
          <a:xfrm>
            <a:off x="5014913"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5" name="Date Placeholder 4"/>
          <p:cNvSpPr>
            <a:spLocks noGrp="1"/>
          </p:cNvSpPr>
          <p:nvPr>
            <p:ph type="dt" sz="half" idx="10"/>
          </p:nvPr>
        </p:nvSpPr>
        <p:spPr/>
        <p:txBody>
          <a:bodyPr/>
          <a:lstStyle/>
          <a:p>
            <a:fld id="{3C9B9109-F95D-4F20-99F6-29EECFB30B0A}" type="datetime1">
              <a:rPr kumimoji="1" lang="ja-JP" altLang="en-US" smtClean="0"/>
              <a:t>2024/11/13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44BDDE9A-F6C5-4730-B943-1C83B56C071B}" type="slidenum">
              <a:rPr kumimoji="1" lang="ja-JP" altLang="en-US" smtClean="0"/>
              <a:t>‹#›</a:t>
            </a:fld>
            <a:endParaRPr kumimoji="1" lang="ja-JP" altLang="en-US"/>
          </a:p>
        </p:txBody>
      </p:sp>
    </p:spTree>
    <p:extLst>
      <p:ext uri="{BB962C8B-B14F-4D97-AF65-F5344CB8AC3E}">
        <p14:creationId xmlns:p14="http://schemas.microsoft.com/office/powerpoint/2010/main" val="11332225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ja-JP" altLang="en-US"/>
              <a:t>マスター タイトルの書式設定</a:t>
            </a:r>
            <a:endParaRPr lang="en-US"/>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82329" y="2505075"/>
            <a:ext cx="4190702"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5014913" y="2505075"/>
            <a:ext cx="4211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7" name="Date Placeholder 6"/>
          <p:cNvSpPr>
            <a:spLocks noGrp="1"/>
          </p:cNvSpPr>
          <p:nvPr>
            <p:ph type="dt" sz="half" idx="10"/>
          </p:nvPr>
        </p:nvSpPr>
        <p:spPr/>
        <p:txBody>
          <a:bodyPr/>
          <a:lstStyle/>
          <a:p>
            <a:fld id="{1D57EFFA-7C02-4A35-A4CA-F98B85A65EF9}" type="datetime1">
              <a:rPr kumimoji="1" lang="ja-JP" altLang="en-US" smtClean="0"/>
              <a:t>2024/11/13</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44BDDE9A-F6C5-4730-B943-1C83B56C071B}" type="slidenum">
              <a:rPr kumimoji="1" lang="ja-JP" altLang="en-US" smtClean="0"/>
              <a:t>‹#›</a:t>
            </a:fld>
            <a:endParaRPr kumimoji="1" lang="ja-JP" altLang="en-US"/>
          </a:p>
        </p:txBody>
      </p:sp>
    </p:spTree>
    <p:extLst>
      <p:ext uri="{BB962C8B-B14F-4D97-AF65-F5344CB8AC3E}">
        <p14:creationId xmlns:p14="http://schemas.microsoft.com/office/powerpoint/2010/main" val="35082790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Date Placeholder 2"/>
          <p:cNvSpPr>
            <a:spLocks noGrp="1"/>
          </p:cNvSpPr>
          <p:nvPr>
            <p:ph type="dt" sz="half" idx="10"/>
          </p:nvPr>
        </p:nvSpPr>
        <p:spPr/>
        <p:txBody>
          <a:bodyPr/>
          <a:lstStyle/>
          <a:p>
            <a:fld id="{D8C9C45F-9A15-482B-A693-1FFFF300A7CC}" type="datetime1">
              <a:rPr kumimoji="1" lang="ja-JP" altLang="en-US" smtClean="0"/>
              <a:t>2024/11/13</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44BDDE9A-F6C5-4730-B943-1C83B56C071B}" type="slidenum">
              <a:rPr kumimoji="1" lang="ja-JP" altLang="en-US" smtClean="0"/>
              <a:t>‹#›</a:t>
            </a:fld>
            <a:endParaRPr kumimoji="1" lang="ja-JP" altLang="en-US"/>
          </a:p>
        </p:txBody>
      </p:sp>
    </p:spTree>
    <p:extLst>
      <p:ext uri="{BB962C8B-B14F-4D97-AF65-F5344CB8AC3E}">
        <p14:creationId xmlns:p14="http://schemas.microsoft.com/office/powerpoint/2010/main" val="29753891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D22139C-64C6-4221-86E8-FA2E2A9C9B22}" type="datetime1">
              <a:rPr kumimoji="1" lang="ja-JP" altLang="en-US" smtClean="0"/>
              <a:t>2024/11/13</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44BDDE9A-F6C5-4730-B943-1C83B56C071B}" type="slidenum">
              <a:rPr kumimoji="1" lang="ja-JP" altLang="en-US" smtClean="0"/>
              <a:t>‹#›</a:t>
            </a:fld>
            <a:endParaRPr kumimoji="1" lang="ja-JP" altLang="en-US"/>
          </a:p>
        </p:txBody>
      </p:sp>
    </p:spTree>
    <p:extLst>
      <p:ext uri="{BB962C8B-B14F-4D97-AF65-F5344CB8AC3E}">
        <p14:creationId xmlns:p14="http://schemas.microsoft.com/office/powerpoint/2010/main" val="34273607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A7984CE2-A842-4610-9C50-B09858BCFE41}" type="datetime1">
              <a:rPr kumimoji="1" lang="ja-JP" altLang="en-US" smtClean="0"/>
              <a:t>2024/11/13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44BDDE9A-F6C5-4730-B943-1C83B56C071B}" type="slidenum">
              <a:rPr kumimoji="1" lang="ja-JP" altLang="en-US" smtClean="0"/>
              <a:t>‹#›</a:t>
            </a:fld>
            <a:endParaRPr kumimoji="1" lang="ja-JP" altLang="en-US"/>
          </a:p>
        </p:txBody>
      </p:sp>
    </p:spTree>
    <p:extLst>
      <p:ext uri="{BB962C8B-B14F-4D97-AF65-F5344CB8AC3E}">
        <p14:creationId xmlns:p14="http://schemas.microsoft.com/office/powerpoint/2010/main" val="600470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図を追加</a:t>
            </a:r>
            <a:endParaRPr lang="en-US"/>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6E08D502-ACF3-43EB-B35E-DCEFC7C50F35}" type="datetime1">
              <a:rPr kumimoji="1" lang="ja-JP" altLang="en-US" smtClean="0"/>
              <a:t>2024/11/13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44BDDE9A-F6C5-4730-B943-1C83B56C071B}" type="slidenum">
              <a:rPr kumimoji="1" lang="ja-JP" altLang="en-US" smtClean="0"/>
              <a:t>‹#›</a:t>
            </a:fld>
            <a:endParaRPr kumimoji="1" lang="ja-JP" altLang="en-US"/>
          </a:p>
        </p:txBody>
      </p:sp>
    </p:spTree>
    <p:extLst>
      <p:ext uri="{BB962C8B-B14F-4D97-AF65-F5344CB8AC3E}">
        <p14:creationId xmlns:p14="http://schemas.microsoft.com/office/powerpoint/2010/main" val="22425039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ja-JP" altLang="en-US"/>
              <a:t>マスター タイトルの書式設定</a:t>
            </a:r>
            <a:endParaRPr lang="en-US"/>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6EB6F57-45C5-466E-A7E5-221468E5E128}" type="datetime1">
              <a:rPr kumimoji="1" lang="ja-JP" altLang="en-US" smtClean="0"/>
              <a:t>2024/11/13</a:t>
            </a:fld>
            <a:endParaRPr kumimoji="1" lang="ja-JP" altLang="en-US"/>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4BDDE9A-F6C5-4730-B943-1C83B56C071B}" type="slidenum">
              <a:rPr kumimoji="1" lang="ja-JP" altLang="en-US" smtClean="0"/>
              <a:t>‹#›</a:t>
            </a:fld>
            <a:endParaRPr kumimoji="1" lang="ja-JP" altLang="en-US"/>
          </a:p>
        </p:txBody>
      </p:sp>
    </p:spTree>
    <p:extLst>
      <p:ext uri="{BB962C8B-B14F-4D97-AF65-F5344CB8AC3E}">
        <p14:creationId xmlns:p14="http://schemas.microsoft.com/office/powerpoint/2010/main" val="368945808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471560" y="2626381"/>
            <a:ext cx="9095759" cy="1277273"/>
          </a:xfrm>
          <a:prstGeom prst="rect">
            <a:avLst/>
          </a:prstGeom>
        </p:spPr>
        <p:txBody>
          <a:bodyPr wrap="none">
            <a:spAutoFit/>
          </a:bodyPr>
          <a:lstStyle/>
          <a:p>
            <a:pPr algn="ctr">
              <a:spcBef>
                <a:spcPts val="600"/>
              </a:spcBef>
            </a:pPr>
            <a:r>
              <a:rPr lang="ja-JP" altLang="en-US" sz="3600" b="1" dirty="0">
                <a:latin typeface="Meiryo UI" panose="020B0604030504040204" pitchFamily="50" charset="-128"/>
                <a:ea typeface="Meiryo UI" panose="020B0604030504040204" pitchFamily="50" charset="-128"/>
              </a:rPr>
              <a:t>令和５年度デジタル田園都市国家構想交付金</a:t>
            </a:r>
            <a:endParaRPr lang="en-US" altLang="ja-JP" sz="3600" b="1" dirty="0">
              <a:latin typeface="Meiryo UI" panose="020B0604030504040204" pitchFamily="50" charset="-128"/>
              <a:ea typeface="Meiryo UI" panose="020B0604030504040204" pitchFamily="50" charset="-128"/>
            </a:endParaRPr>
          </a:p>
          <a:p>
            <a:pPr algn="ctr">
              <a:spcBef>
                <a:spcPts val="600"/>
              </a:spcBef>
            </a:pPr>
            <a:r>
              <a:rPr lang="ja-JP" altLang="en-US" sz="3600" b="1" dirty="0">
                <a:latin typeface="Meiryo UI" panose="020B0604030504040204" pitchFamily="50" charset="-128"/>
                <a:ea typeface="Meiryo UI" panose="020B0604030504040204" pitchFamily="50" charset="-128"/>
              </a:rPr>
              <a:t>を活用した事業の効果検証</a:t>
            </a:r>
          </a:p>
        </p:txBody>
      </p:sp>
    </p:spTree>
    <p:extLst>
      <p:ext uri="{BB962C8B-B14F-4D97-AF65-F5344CB8AC3E}">
        <p14:creationId xmlns:p14="http://schemas.microsoft.com/office/powerpoint/2010/main" val="155914188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表 6"/>
          <p:cNvGraphicFramePr>
            <a:graphicFrameLocks noGrp="1"/>
          </p:cNvGraphicFramePr>
          <p:nvPr>
            <p:extLst>
              <p:ext uri="{D42A27DB-BD31-4B8C-83A1-F6EECF244321}">
                <p14:modId xmlns:p14="http://schemas.microsoft.com/office/powerpoint/2010/main" val="3443008292"/>
              </p:ext>
            </p:extLst>
          </p:nvPr>
        </p:nvGraphicFramePr>
        <p:xfrm>
          <a:off x="72559" y="777636"/>
          <a:ext cx="9740743" cy="4816712"/>
        </p:xfrm>
        <a:graphic>
          <a:graphicData uri="http://schemas.openxmlformats.org/drawingml/2006/table">
            <a:tbl>
              <a:tblPr firstRow="1" bandRow="1">
                <a:tableStyleId>{F5AB1C69-6EDB-4FF4-983F-18BD219EF322}</a:tableStyleId>
              </a:tblPr>
              <a:tblGrid>
                <a:gridCol w="332425">
                  <a:extLst>
                    <a:ext uri="{9D8B030D-6E8A-4147-A177-3AD203B41FA5}">
                      <a16:colId xmlns:a16="http://schemas.microsoft.com/office/drawing/2014/main" val="830047628"/>
                    </a:ext>
                  </a:extLst>
                </a:gridCol>
                <a:gridCol w="314678">
                  <a:extLst>
                    <a:ext uri="{9D8B030D-6E8A-4147-A177-3AD203B41FA5}">
                      <a16:colId xmlns:a16="http://schemas.microsoft.com/office/drawing/2014/main" val="1297933951"/>
                    </a:ext>
                  </a:extLst>
                </a:gridCol>
                <a:gridCol w="2190674">
                  <a:extLst>
                    <a:ext uri="{9D8B030D-6E8A-4147-A177-3AD203B41FA5}">
                      <a16:colId xmlns:a16="http://schemas.microsoft.com/office/drawing/2014/main" val="1232791315"/>
                    </a:ext>
                  </a:extLst>
                </a:gridCol>
                <a:gridCol w="1805022">
                  <a:extLst>
                    <a:ext uri="{9D8B030D-6E8A-4147-A177-3AD203B41FA5}">
                      <a16:colId xmlns:a16="http://schemas.microsoft.com/office/drawing/2014/main" val="885638921"/>
                    </a:ext>
                  </a:extLst>
                </a:gridCol>
                <a:gridCol w="1805022">
                  <a:extLst>
                    <a:ext uri="{9D8B030D-6E8A-4147-A177-3AD203B41FA5}">
                      <a16:colId xmlns:a16="http://schemas.microsoft.com/office/drawing/2014/main" val="2868609020"/>
                    </a:ext>
                  </a:extLst>
                </a:gridCol>
                <a:gridCol w="935937">
                  <a:extLst>
                    <a:ext uri="{9D8B030D-6E8A-4147-A177-3AD203B41FA5}">
                      <a16:colId xmlns:a16="http://schemas.microsoft.com/office/drawing/2014/main" val="1393318109"/>
                    </a:ext>
                  </a:extLst>
                </a:gridCol>
                <a:gridCol w="1421048">
                  <a:extLst>
                    <a:ext uri="{9D8B030D-6E8A-4147-A177-3AD203B41FA5}">
                      <a16:colId xmlns:a16="http://schemas.microsoft.com/office/drawing/2014/main" val="2346348725"/>
                    </a:ext>
                  </a:extLst>
                </a:gridCol>
                <a:gridCol w="935937">
                  <a:extLst>
                    <a:ext uri="{9D8B030D-6E8A-4147-A177-3AD203B41FA5}">
                      <a16:colId xmlns:a16="http://schemas.microsoft.com/office/drawing/2014/main" val="3751968535"/>
                    </a:ext>
                  </a:extLst>
                </a:gridCol>
              </a:tblGrid>
              <a:tr h="456090">
                <a:tc rowSpan="7">
                  <a:txBody>
                    <a:bodyPr/>
                    <a:lstStyle/>
                    <a:p>
                      <a:pPr algn="ctr"/>
                      <a:r>
                        <a:rPr kumimoji="1" lang="en-US" altLang="ja-JP" sz="900" dirty="0">
                          <a:latin typeface="Meiryo UI" panose="020B0604030504040204" pitchFamily="50" charset="-128"/>
                          <a:ea typeface="Meiryo UI" panose="020B0604030504040204" pitchFamily="50" charset="-128"/>
                        </a:rPr>
                        <a:t>No</a:t>
                      </a:r>
                      <a:r>
                        <a:rPr kumimoji="1" lang="ja-JP" altLang="en-US" sz="1000" dirty="0">
                          <a:latin typeface="Meiryo UI" panose="020B0604030504040204" pitchFamily="50" charset="-128"/>
                          <a:ea typeface="Meiryo UI" panose="020B0604030504040204" pitchFamily="50" charset="-128"/>
                        </a:rPr>
                        <a:t>６</a:t>
                      </a:r>
                      <a:endParaRPr kumimoji="1" lang="ja-JP" altLang="en-US" sz="900" dirty="0">
                        <a:latin typeface="Meiryo UI" panose="020B0604030504040204" pitchFamily="50" charset="-128"/>
                        <a:ea typeface="Meiryo UI" panose="020B0604030504040204" pitchFamily="50" charset="-128"/>
                      </a:endParaRPr>
                    </a:p>
                  </a:txBody>
                  <a:tcPr marL="74295" marR="74295" marT="37148" marB="37148" anchor="ctr">
                    <a:lnR w="28575"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solidFill>
                      <a:srgbClr val="738AC8"/>
                    </a:solidFill>
                  </a:tcPr>
                </a:tc>
                <a:tc gridSpan="7">
                  <a:txBody>
                    <a:bodyPr/>
                    <a:lstStyle/>
                    <a:p>
                      <a:pPr algn="l"/>
                      <a:r>
                        <a:rPr kumimoji="1" lang="ja-JP" altLang="en-US" sz="1200" b="1" u="sng" dirty="0">
                          <a:latin typeface="Meiryo UI" panose="020B0604030504040204" pitchFamily="50" charset="-128"/>
                          <a:ea typeface="Meiryo UI" panose="020B0604030504040204" pitchFamily="50" charset="-128"/>
                        </a:rPr>
                        <a:t>大阪ショーケース機能強化及び</a:t>
                      </a:r>
                      <a:r>
                        <a:rPr kumimoji="1" lang="en-US" altLang="ja-JP" sz="1200" b="1" u="sng" dirty="0">
                          <a:latin typeface="Meiryo UI" panose="020B0604030504040204" pitchFamily="50" charset="-128"/>
                          <a:ea typeface="Meiryo UI" panose="020B0604030504040204" pitchFamily="50" charset="-128"/>
                        </a:rPr>
                        <a:t>SDGs</a:t>
                      </a:r>
                      <a:r>
                        <a:rPr kumimoji="1" lang="ja-JP" altLang="en-US" sz="1200" b="1" u="sng" dirty="0">
                          <a:latin typeface="Meiryo UI" panose="020B0604030504040204" pitchFamily="50" charset="-128"/>
                          <a:ea typeface="Meiryo UI" panose="020B0604030504040204" pitchFamily="50" charset="-128"/>
                        </a:rPr>
                        <a:t>の実現に向けた観光推進・地域活性化事業</a:t>
                      </a:r>
                      <a:r>
                        <a:rPr kumimoji="1" lang="ja-JP" altLang="en-US" sz="1200" b="1" u="none" dirty="0">
                          <a:latin typeface="Meiryo UI" panose="020B0604030504040204" pitchFamily="50" charset="-128"/>
                          <a:ea typeface="Meiryo UI" panose="020B0604030504040204" pitchFamily="50" charset="-128"/>
                        </a:rPr>
                        <a:t> </a:t>
                      </a:r>
                      <a:endParaRPr kumimoji="1" lang="en-US" altLang="ja-JP" sz="1200" b="1" u="none" dirty="0">
                        <a:latin typeface="Meiryo UI" panose="020B0604030504040204" pitchFamily="50" charset="-128"/>
                        <a:ea typeface="Meiryo UI" panose="020B0604030504040204" pitchFamily="50" charset="-128"/>
                      </a:endParaRPr>
                    </a:p>
                    <a:p>
                      <a:pPr algn="l"/>
                      <a:r>
                        <a:rPr kumimoji="1" lang="ja-JP" altLang="en-US" sz="1200" b="1" u="none" dirty="0">
                          <a:solidFill>
                            <a:schemeClr val="bg1"/>
                          </a:solidFill>
                          <a:latin typeface="Meiryo UI" panose="020B0604030504040204" pitchFamily="50" charset="-128"/>
                          <a:ea typeface="Meiryo UI" panose="020B0604030504040204" pitchFamily="50" charset="-128"/>
                        </a:rPr>
                        <a:t>　　　　　　　　　　　　　　　　　　　　　　　　　　　　　　　　　　　　　　　　　　</a:t>
                      </a:r>
                      <a:r>
                        <a:rPr kumimoji="1" lang="en-US" altLang="ja-JP" sz="1200" b="1" u="none" dirty="0">
                          <a:solidFill>
                            <a:schemeClr val="bg1"/>
                          </a:solidFill>
                          <a:latin typeface="Meiryo UI" panose="020B0604030504040204" pitchFamily="50" charset="-128"/>
                          <a:ea typeface="Meiryo UI" panose="020B0604030504040204" pitchFamily="50" charset="-128"/>
                        </a:rPr>
                        <a:t>【</a:t>
                      </a:r>
                      <a:r>
                        <a:rPr kumimoji="1" lang="ja-JP" altLang="en-US" sz="1200" b="1" u="none" dirty="0">
                          <a:solidFill>
                            <a:schemeClr val="bg1"/>
                          </a:solidFill>
                          <a:latin typeface="Meiryo UI" panose="020B0604030504040204" pitchFamily="50" charset="-128"/>
                          <a:ea typeface="Meiryo UI" panose="020B0604030504040204" pitchFamily="50" charset="-128"/>
                        </a:rPr>
                        <a:t>デジタル田園都市国家構想交付金活用事業</a:t>
                      </a:r>
                      <a:r>
                        <a:rPr kumimoji="1" lang="en-US" altLang="ja-JP" sz="1200" b="1" u="none" dirty="0">
                          <a:solidFill>
                            <a:schemeClr val="bg1"/>
                          </a:solidFill>
                          <a:latin typeface="Meiryo UI" panose="020B0604030504040204" pitchFamily="50" charset="-128"/>
                          <a:ea typeface="Meiryo UI" panose="020B0604030504040204" pitchFamily="50" charset="-128"/>
                        </a:rPr>
                        <a:t>】【</a:t>
                      </a:r>
                      <a:r>
                        <a:rPr kumimoji="1" lang="ja-JP" altLang="en-US" sz="1200" b="1" u="none" dirty="0">
                          <a:solidFill>
                            <a:schemeClr val="bg1"/>
                          </a:solidFill>
                          <a:latin typeface="Meiryo UI" panose="020B0604030504040204" pitchFamily="50" charset="-128"/>
                          <a:ea typeface="Meiryo UI" panose="020B0604030504040204" pitchFamily="50" charset="-128"/>
                        </a:rPr>
                        <a:t>企業版ふるさと納税活用事業</a:t>
                      </a:r>
                      <a:r>
                        <a:rPr kumimoji="1" lang="en-US" altLang="ja-JP" sz="1200" b="1" u="none" dirty="0">
                          <a:solidFill>
                            <a:schemeClr val="bg1"/>
                          </a:solidFill>
                          <a:latin typeface="Meiryo UI" panose="020B0604030504040204" pitchFamily="50" charset="-128"/>
                          <a:ea typeface="Meiryo UI" panose="020B0604030504040204" pitchFamily="50" charset="-128"/>
                        </a:rPr>
                        <a:t>】</a:t>
                      </a:r>
                    </a:p>
                    <a:p>
                      <a:pPr algn="l"/>
                      <a:r>
                        <a:rPr kumimoji="1" lang="ja-JP" altLang="en-US" sz="1050" b="0" u="none" dirty="0">
                          <a:latin typeface="Meiryo UI" panose="020B0604030504040204" pitchFamily="50" charset="-128"/>
                          <a:ea typeface="Meiryo UI" panose="020B0604030504040204" pitchFamily="50" charset="-128"/>
                        </a:rPr>
                        <a:t>持続可能な観光を実現していくため、広域での送客・誘客・消費を可能とするネットワークの構築や、超大型イベントにおけるショーケース機能、持続可能な観光を目標とした</a:t>
                      </a:r>
                      <a:r>
                        <a:rPr kumimoji="1" lang="en-US" altLang="ja-JP" sz="1050" b="0" u="none" dirty="0">
                          <a:latin typeface="Meiryo UI" panose="020B0604030504040204" pitchFamily="50" charset="-128"/>
                          <a:ea typeface="Meiryo UI" panose="020B0604030504040204" pitchFamily="50" charset="-128"/>
                        </a:rPr>
                        <a:t>SDGs</a:t>
                      </a:r>
                      <a:r>
                        <a:rPr kumimoji="1" lang="ja-JP" altLang="en-US" sz="1050" b="0" u="none" dirty="0">
                          <a:latin typeface="Meiryo UI" panose="020B0604030504040204" pitchFamily="50" charset="-128"/>
                          <a:ea typeface="Meiryo UI" panose="020B0604030504040204" pitchFamily="50" charset="-128"/>
                        </a:rPr>
                        <a:t>への取組みを実施する。</a:t>
                      </a:r>
                    </a:p>
                  </a:txBody>
                  <a:tcPr marL="74295" marR="74295" marT="37148" marB="37148" anchor="ctr">
                    <a:lnL w="28575" cap="flat" cmpd="sng" algn="ctr">
                      <a:solidFill>
                        <a:schemeClr val="bg1"/>
                      </a:solidFill>
                      <a:prstDash val="solid"/>
                      <a:round/>
                      <a:headEnd type="none" w="med" len="med"/>
                      <a:tailEnd type="none" w="med" len="med"/>
                    </a:lnL>
                    <a:lnB w="19050" cap="flat" cmpd="sng" algn="ctr">
                      <a:solidFill>
                        <a:schemeClr val="bg1"/>
                      </a:solidFill>
                      <a:prstDash val="solid"/>
                      <a:round/>
                      <a:headEnd type="none" w="med" len="med"/>
                      <a:tailEnd type="none" w="med" len="med"/>
                    </a:lnB>
                    <a:solidFill>
                      <a:srgbClr val="738AC8"/>
                    </a:solidFill>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100" b="1" u="sng">
                        <a:latin typeface="Meiryo UI" panose="020B0604030504040204" pitchFamily="50" charset="-128"/>
                        <a:ea typeface="Meiryo UI" panose="020B0604030504040204" pitchFamily="50" charset="-128"/>
                      </a:endParaRPr>
                    </a:p>
                  </a:txBody>
                  <a:tcPr anchor="ctr">
                    <a:lnL w="28575" cap="flat" cmpd="sng" algn="ctr">
                      <a:solidFill>
                        <a:schemeClr val="bg1"/>
                      </a:solidFill>
                      <a:prstDash val="solid"/>
                      <a:round/>
                      <a:headEnd type="none" w="med" len="med"/>
                      <a:tailEnd type="none" w="med" len="med"/>
                    </a:lnL>
                    <a:lnB w="28575" cap="flat" cmpd="sng" algn="ctr">
                      <a:solidFill>
                        <a:schemeClr val="bg1"/>
                      </a:solidFill>
                      <a:prstDash val="solid"/>
                      <a:round/>
                      <a:headEnd type="none" w="med" len="med"/>
                      <a:tailEnd type="none" w="med" len="med"/>
                    </a:lnB>
                    <a:solidFill>
                      <a:srgbClr val="4472C4"/>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900" b="1" u="none">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B w="19050" cap="flat" cmpd="sng" algn="ctr">
                      <a:solidFill>
                        <a:schemeClr val="bg1"/>
                      </a:solidFill>
                      <a:prstDash val="solid"/>
                      <a:round/>
                      <a:headEnd type="none" w="med" len="med"/>
                      <a:tailEnd type="none" w="med" len="med"/>
                    </a:lnB>
                    <a:solidFill>
                      <a:srgbClr val="4472C4"/>
                    </a:solidFill>
                  </a:tcPr>
                </a:tc>
                <a:tc hMerge="1">
                  <a:txBody>
                    <a:bodyPr/>
                    <a:lstStyle/>
                    <a:p>
                      <a:endParaRPr kumimoji="1" lang="ja-JP" altLang="en-US"/>
                    </a:p>
                  </a:txBody>
                  <a:tcPr/>
                </a:tc>
                <a:extLst>
                  <a:ext uri="{0D108BD9-81ED-4DB2-BD59-A6C34878D82A}">
                    <a16:rowId xmlns:a16="http://schemas.microsoft.com/office/drawing/2014/main" val="3510601419"/>
                  </a:ext>
                </a:extLst>
              </a:tr>
              <a:tr h="327312">
                <a:tc vMerge="1">
                  <a:txBody>
                    <a:bodyPr/>
                    <a:lstStyle/>
                    <a:p>
                      <a:endParaRPr kumimoji="1" lang="ja-JP" altLang="en-US" sz="1100"/>
                    </a:p>
                  </a:txBody>
                  <a:tcPr>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2">
                        <a:lumMod val="75000"/>
                      </a:schemeClr>
                    </a:solidFill>
                  </a:tcPr>
                </a:tc>
                <a:tc rowSpan="4">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a:solidFill>
                            <a:sysClr val="windowText" lastClr="000000"/>
                          </a:solidFill>
                          <a:latin typeface="Meiryo UI" panose="020B0604030504040204" pitchFamily="50" charset="-128"/>
                          <a:ea typeface="Meiryo UI" panose="020B0604030504040204" pitchFamily="50" charset="-128"/>
                        </a:rPr>
                        <a:t>活動指標・実績</a:t>
                      </a: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a:txBody>
                    <a:bodyPr/>
                    <a:lstStyle/>
                    <a:p>
                      <a:pPr algn="ctr"/>
                      <a:r>
                        <a:rPr kumimoji="1" lang="ja-JP" altLang="en-US" sz="900" b="0">
                          <a:solidFill>
                            <a:sysClr val="windowText" lastClr="000000"/>
                          </a:solidFill>
                          <a:latin typeface="Meiryo UI" panose="020B0604030504040204" pitchFamily="50" charset="-128"/>
                          <a:ea typeface="Meiryo UI" panose="020B0604030504040204" pitchFamily="50" charset="-128"/>
                        </a:rPr>
                        <a:t>項目</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a:txBody>
                    <a:bodyPr/>
                    <a:lstStyle/>
                    <a:p>
                      <a:pPr algn="ctr"/>
                      <a:r>
                        <a:rPr kumimoji="1" lang="ja-JP" altLang="en-US" sz="900" b="0">
                          <a:solidFill>
                            <a:sysClr val="windowText" lastClr="000000"/>
                          </a:solidFill>
                          <a:latin typeface="Meiryo UI" panose="020B0604030504040204" pitchFamily="50" charset="-128"/>
                          <a:ea typeface="Meiryo UI" panose="020B0604030504040204" pitchFamily="50" charset="-128"/>
                        </a:rPr>
                        <a:t>目標値</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a:txBody>
                    <a:bodyPr/>
                    <a:lstStyle/>
                    <a:p>
                      <a:pPr algn="ctr"/>
                      <a:r>
                        <a:rPr kumimoji="1" lang="ja-JP" altLang="en-US" sz="900" b="0">
                          <a:solidFill>
                            <a:sysClr val="windowText" lastClr="000000"/>
                          </a:solidFill>
                          <a:latin typeface="Meiryo UI" panose="020B0604030504040204" pitchFamily="50" charset="-128"/>
                          <a:ea typeface="Meiryo UI" panose="020B0604030504040204" pitchFamily="50" charset="-128"/>
                        </a:rPr>
                        <a:t>実績値</a:t>
                      </a:r>
                      <a:endParaRPr kumimoji="1" lang="en-US" altLang="ja-JP" sz="900" b="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800" b="0">
                          <a:solidFill>
                            <a:sysClr val="windowText" lastClr="000000"/>
                          </a:solidFill>
                          <a:latin typeface="Meiryo UI" panose="020B0604030504040204" pitchFamily="50" charset="-128"/>
                          <a:ea typeface="Meiryo UI" panose="020B0604030504040204" pitchFamily="50" charset="-128"/>
                        </a:rPr>
                        <a:t>（前年度実績）</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a:txBody>
                    <a:bodyPr/>
                    <a:lstStyle/>
                    <a:p>
                      <a:pPr algn="ctr"/>
                      <a:r>
                        <a:rPr kumimoji="1" lang="ja-JP" altLang="en-US" sz="900" b="0">
                          <a:solidFill>
                            <a:sysClr val="windowText" lastClr="000000"/>
                          </a:solidFill>
                          <a:latin typeface="Meiryo UI" panose="020B0604030504040204" pitchFamily="50" charset="-128"/>
                          <a:ea typeface="Meiryo UI" panose="020B0604030504040204" pitchFamily="50" charset="-128"/>
                        </a:rPr>
                        <a:t>目標</a:t>
                      </a:r>
                      <a:endParaRPr kumimoji="1" lang="en-US" altLang="ja-JP" sz="900" b="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900" b="0">
                          <a:solidFill>
                            <a:sysClr val="windowText" lastClr="000000"/>
                          </a:solidFill>
                          <a:latin typeface="Meiryo UI" panose="020B0604030504040204" pitchFamily="50" charset="-128"/>
                          <a:ea typeface="Meiryo UI" panose="020B0604030504040204" pitchFamily="50" charset="-128"/>
                        </a:rPr>
                        <a:t>達成率</a:t>
                      </a: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a:txBody>
                    <a:bodyPr/>
                    <a:lstStyle/>
                    <a:p>
                      <a:pPr algn="ctr"/>
                      <a:r>
                        <a:rPr kumimoji="1" lang="ja-JP" altLang="en-US" sz="900">
                          <a:solidFill>
                            <a:sysClr val="windowText" lastClr="000000"/>
                          </a:solidFill>
                          <a:latin typeface="Meiryo UI" panose="020B0604030504040204" pitchFamily="50" charset="-128"/>
                          <a:ea typeface="Meiryo UI" panose="020B0604030504040204" pitchFamily="50" charset="-128"/>
                        </a:rPr>
                        <a:t>予算執行額</a:t>
                      </a:r>
                      <a:endParaRPr kumimoji="1" lang="en-US" altLang="ja-JP" sz="90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800">
                          <a:solidFill>
                            <a:sysClr val="windowText" lastClr="000000"/>
                          </a:solidFill>
                          <a:latin typeface="Meiryo UI" panose="020B0604030504040204" pitchFamily="50" charset="-128"/>
                          <a:ea typeface="Meiryo UI" panose="020B0604030504040204" pitchFamily="50" charset="-128"/>
                        </a:rPr>
                        <a:t>（予算額）</a:t>
                      </a:r>
                      <a:endParaRPr kumimoji="1" lang="en-US" altLang="ja-JP" sz="80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a:txBody>
                    <a:bodyPr/>
                    <a:lstStyle/>
                    <a:p>
                      <a:pPr algn="ctr"/>
                      <a:r>
                        <a:rPr kumimoji="1" lang="ja-JP" altLang="en-US" sz="900">
                          <a:solidFill>
                            <a:sysClr val="windowText" lastClr="000000"/>
                          </a:solidFill>
                          <a:latin typeface="Meiryo UI" panose="020B0604030504040204" pitchFamily="50" charset="-128"/>
                          <a:ea typeface="Meiryo UI" panose="020B0604030504040204" pitchFamily="50" charset="-128"/>
                        </a:rPr>
                        <a:t>執行率</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extLst>
                  <a:ext uri="{0D108BD9-81ED-4DB2-BD59-A6C34878D82A}">
                    <a16:rowId xmlns:a16="http://schemas.microsoft.com/office/drawing/2014/main" val="1797969561"/>
                  </a:ext>
                </a:extLst>
              </a:tr>
              <a:tr h="432000">
                <a:tc vMerge="1">
                  <a:txBody>
                    <a:bodyPr/>
                    <a:lstStyle/>
                    <a:p>
                      <a:endParaRPr kumimoji="1" lang="ja-JP" altLang="en-US"/>
                    </a:p>
                  </a:txBody>
                  <a:tcPr/>
                </a:tc>
                <a:tc vMerge="1">
                  <a:txBody>
                    <a:bodyPr/>
                    <a:lstStyle/>
                    <a:p>
                      <a:endParaRPr kumimoji="1" lang="ja-JP" altLang="en-US" sz="1000">
                        <a:latin typeface="Meiryo UI" panose="020B0604030504040204" pitchFamily="50" charset="-128"/>
                        <a:ea typeface="Meiryo UI" panose="020B0604030504040204" pitchFamily="50" charset="-128"/>
                      </a:endParaRP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tcPr>
                </a:tc>
                <a:tc>
                  <a:txBody>
                    <a:bodyPr/>
                    <a:lstStyle/>
                    <a:p>
                      <a:r>
                        <a:rPr kumimoji="1" lang="ja-JP" altLang="en-US" sz="1050">
                          <a:latin typeface="Meiryo UI" panose="020B0604030504040204" pitchFamily="50" charset="-128"/>
                          <a:ea typeface="Meiryo UI" panose="020B0604030504040204" pitchFamily="50" charset="-128"/>
                        </a:rPr>
                        <a:t>本事業における消費額</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5DAEB"/>
                    </a:solidFill>
                  </a:tcPr>
                </a:tc>
                <a:tc>
                  <a:txBody>
                    <a:bodyPr/>
                    <a:lstStyle/>
                    <a:p>
                      <a:pPr algn="ctr"/>
                      <a:r>
                        <a:rPr kumimoji="1" lang="en-US" altLang="ja-JP" sz="1050">
                          <a:latin typeface="Meiryo UI" panose="020B0604030504040204" pitchFamily="50" charset="-128"/>
                          <a:ea typeface="Meiryo UI" panose="020B0604030504040204" pitchFamily="50" charset="-128"/>
                        </a:rPr>
                        <a:t>428,300</a:t>
                      </a:r>
                      <a:r>
                        <a:rPr kumimoji="1" lang="ja-JP" altLang="en-US" sz="1050">
                          <a:latin typeface="Meiryo UI" panose="020B0604030504040204" pitchFamily="50" charset="-128"/>
                          <a:ea typeface="Meiryo UI" panose="020B0604030504040204" pitchFamily="50" charset="-128"/>
                        </a:rPr>
                        <a:t>万円</a:t>
                      </a:r>
                      <a:r>
                        <a:rPr kumimoji="1" lang="en-US" altLang="ja-JP" sz="1050">
                          <a:latin typeface="Meiryo UI" panose="020B0604030504040204" pitchFamily="50" charset="-128"/>
                          <a:ea typeface="Meiryo UI" panose="020B0604030504040204" pitchFamily="50" charset="-128"/>
                        </a:rPr>
                        <a:t>/</a:t>
                      </a:r>
                      <a:r>
                        <a:rPr kumimoji="1" lang="ja-JP" altLang="en-US" sz="1050">
                          <a:latin typeface="Meiryo UI" panose="020B0604030504040204" pitchFamily="50" charset="-128"/>
                          <a:ea typeface="Meiryo UI" panose="020B0604030504040204" pitchFamily="50" charset="-128"/>
                        </a:rPr>
                        <a:t>年</a:t>
                      </a:r>
                      <a:endParaRPr kumimoji="1" lang="en-US" altLang="ja-JP" sz="1050">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5DAEB"/>
                    </a:solidFill>
                  </a:tcPr>
                </a:tc>
                <a:tc>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658,574</a:t>
                      </a:r>
                      <a:r>
                        <a:rPr kumimoji="1" lang="ja-JP" altLang="en-US" sz="1050" dirty="0">
                          <a:solidFill>
                            <a:srgbClr val="FF0000"/>
                          </a:solidFill>
                          <a:latin typeface="Meiryo UI" panose="020B0604030504040204" pitchFamily="50" charset="-128"/>
                          <a:ea typeface="Meiryo UI" panose="020B0604030504040204" pitchFamily="50" charset="-128"/>
                        </a:rPr>
                        <a:t>万円</a:t>
                      </a:r>
                      <a:r>
                        <a:rPr kumimoji="1" lang="en-US" altLang="ja-JP" sz="1050" dirty="0">
                          <a:solidFill>
                            <a:srgbClr val="FF0000"/>
                          </a:solidFill>
                          <a:latin typeface="Meiryo UI" panose="020B0604030504040204" pitchFamily="50" charset="-128"/>
                          <a:ea typeface="Meiryo UI" panose="020B0604030504040204" pitchFamily="50" charset="-128"/>
                        </a:rPr>
                        <a:t>/</a:t>
                      </a:r>
                      <a:r>
                        <a:rPr kumimoji="1" lang="ja-JP" altLang="en-US" sz="1050" dirty="0">
                          <a:solidFill>
                            <a:srgbClr val="FF0000"/>
                          </a:solidFill>
                          <a:latin typeface="Meiryo UI" panose="020B0604030504040204" pitchFamily="50" charset="-128"/>
                          <a:ea typeface="Meiryo UI" panose="020B0604030504040204" pitchFamily="50" charset="-128"/>
                        </a:rPr>
                        <a:t>年</a:t>
                      </a:r>
                      <a:endParaRPr kumimoji="1" lang="en-US" altLang="ja-JP" sz="1050" dirty="0">
                        <a:solidFill>
                          <a:srgbClr val="FF0000"/>
                        </a:solidFill>
                        <a:latin typeface="Meiryo UI" panose="020B0604030504040204" pitchFamily="50" charset="-128"/>
                        <a:ea typeface="Meiryo UI" panose="020B0604030504040204" pitchFamily="50" charset="-128"/>
                      </a:endParaRPr>
                    </a:p>
                    <a:p>
                      <a:pPr algn="ctr"/>
                      <a:r>
                        <a:rPr kumimoji="1" lang="ja-JP" altLang="en-US" sz="1050" dirty="0">
                          <a:solidFill>
                            <a:schemeClr val="accent5"/>
                          </a:solidFill>
                          <a:latin typeface="Meiryo UI" panose="020B0604030504040204" pitchFamily="50" charset="-128"/>
                          <a:ea typeface="Meiryo UI" panose="020B0604030504040204" pitchFamily="50" charset="-128"/>
                        </a:rPr>
                        <a:t>（</a:t>
                      </a:r>
                      <a:r>
                        <a:rPr kumimoji="1" lang="en-US" altLang="ja-JP" sz="1050">
                          <a:solidFill>
                            <a:schemeClr val="accent5"/>
                          </a:solidFill>
                          <a:latin typeface="Meiryo UI" panose="020B0604030504040204" pitchFamily="50" charset="-128"/>
                          <a:ea typeface="Meiryo UI" panose="020B0604030504040204" pitchFamily="50" charset="-128"/>
                        </a:rPr>
                        <a:t>144,382</a:t>
                      </a:r>
                      <a:r>
                        <a:rPr kumimoji="1" lang="ja-JP" altLang="en-US" sz="1050">
                          <a:solidFill>
                            <a:schemeClr val="accent5"/>
                          </a:solidFill>
                          <a:latin typeface="Meiryo UI" panose="020B0604030504040204" pitchFamily="50" charset="-128"/>
                          <a:ea typeface="Meiryo UI" panose="020B0604030504040204" pitchFamily="50" charset="-128"/>
                        </a:rPr>
                        <a:t>万</a:t>
                      </a:r>
                      <a:r>
                        <a:rPr kumimoji="1" lang="ja-JP" altLang="en-US" sz="1050" dirty="0">
                          <a:solidFill>
                            <a:schemeClr val="accent5"/>
                          </a:solidFill>
                          <a:latin typeface="Meiryo UI" panose="020B0604030504040204" pitchFamily="50" charset="-128"/>
                          <a:ea typeface="Meiryo UI" panose="020B0604030504040204" pitchFamily="50" charset="-128"/>
                        </a:rPr>
                        <a:t>円</a:t>
                      </a:r>
                      <a:r>
                        <a:rPr kumimoji="1" lang="en-US" altLang="ja-JP" sz="1050" dirty="0">
                          <a:solidFill>
                            <a:schemeClr val="accent5"/>
                          </a:solidFill>
                          <a:latin typeface="Meiryo UI" panose="020B0604030504040204" pitchFamily="50" charset="-128"/>
                          <a:ea typeface="Meiryo UI" panose="020B0604030504040204" pitchFamily="50" charset="-128"/>
                        </a:rPr>
                        <a:t>/</a:t>
                      </a:r>
                      <a:r>
                        <a:rPr kumimoji="1" lang="ja-JP" altLang="en-US" sz="1050" dirty="0">
                          <a:solidFill>
                            <a:schemeClr val="accent5"/>
                          </a:solidFill>
                          <a:latin typeface="Meiryo UI" panose="020B0604030504040204" pitchFamily="50" charset="-128"/>
                          <a:ea typeface="Meiryo UI" panose="020B0604030504040204" pitchFamily="50" charset="-128"/>
                        </a:rPr>
                        <a:t>年）</a:t>
                      </a:r>
                    </a:p>
                  </a:txBody>
                  <a:tcPr marL="74295" marR="74295" marT="37148" marB="37148" anchor="ct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5DAEB"/>
                    </a:solidFill>
                  </a:tcPr>
                </a:tc>
                <a:tc>
                  <a:txBody>
                    <a:bodyPr/>
                    <a:lstStyle/>
                    <a:p>
                      <a:pPr algn="ctr"/>
                      <a:r>
                        <a:rPr kumimoji="1" lang="en-US" altLang="ja-JP" sz="1050">
                          <a:latin typeface="Meiryo UI" panose="020B0604030504040204" pitchFamily="50" charset="-128"/>
                          <a:ea typeface="Meiryo UI" panose="020B0604030504040204" pitchFamily="50" charset="-128"/>
                        </a:rPr>
                        <a:t>154%</a:t>
                      </a: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5DAEB"/>
                    </a:solidFill>
                  </a:tcPr>
                </a:tc>
                <a:tc rowSpan="3">
                  <a:txBody>
                    <a:bodyPr/>
                    <a:lstStyle/>
                    <a:p>
                      <a:pPr algn="ctr"/>
                      <a:r>
                        <a:rPr kumimoji="1" lang="en-US" altLang="ja-JP" sz="1050">
                          <a:solidFill>
                            <a:srgbClr val="FF0000"/>
                          </a:solidFill>
                          <a:latin typeface="Meiryo UI" panose="020B0604030504040204" pitchFamily="50" charset="-128"/>
                          <a:ea typeface="Meiryo UI" panose="020B0604030504040204" pitchFamily="50" charset="-128"/>
                        </a:rPr>
                        <a:t>24,225</a:t>
                      </a:r>
                      <a:r>
                        <a:rPr kumimoji="1" lang="ja-JP" altLang="en-US" sz="1050">
                          <a:solidFill>
                            <a:srgbClr val="FF0000"/>
                          </a:solidFill>
                          <a:latin typeface="Meiryo UI" panose="020B0604030504040204" pitchFamily="50" charset="-128"/>
                          <a:ea typeface="Meiryo UI" panose="020B0604030504040204" pitchFamily="50" charset="-128"/>
                        </a:rPr>
                        <a:t>千円</a:t>
                      </a:r>
                      <a:endParaRPr kumimoji="1" lang="en-US" altLang="ja-JP" sz="1050">
                        <a:solidFill>
                          <a:srgbClr val="FF0000"/>
                        </a:solidFill>
                        <a:latin typeface="Meiryo UI" panose="020B0604030504040204" pitchFamily="50" charset="-128"/>
                        <a:ea typeface="Meiryo UI" panose="020B0604030504040204" pitchFamily="50" charset="-128"/>
                      </a:endParaRPr>
                    </a:p>
                    <a:p>
                      <a:pPr algn="ctr"/>
                      <a:r>
                        <a:rPr kumimoji="1" lang="ja-JP" altLang="en-US" sz="1050">
                          <a:solidFill>
                            <a:schemeClr val="accent5"/>
                          </a:solidFill>
                          <a:latin typeface="Meiryo UI" panose="020B0604030504040204" pitchFamily="50" charset="-128"/>
                          <a:ea typeface="Meiryo UI" panose="020B0604030504040204" pitchFamily="50" charset="-128"/>
                        </a:rPr>
                        <a:t>（</a:t>
                      </a:r>
                      <a:r>
                        <a:rPr kumimoji="1" lang="en-US" altLang="ja-JP" sz="1050">
                          <a:solidFill>
                            <a:schemeClr val="accent5"/>
                          </a:solidFill>
                          <a:latin typeface="Meiryo UI" panose="020B0604030504040204" pitchFamily="50" charset="-128"/>
                          <a:ea typeface="Meiryo UI" panose="020B0604030504040204" pitchFamily="50" charset="-128"/>
                        </a:rPr>
                        <a:t>24,225</a:t>
                      </a:r>
                      <a:r>
                        <a:rPr kumimoji="1" lang="ja-JP" altLang="en-US" sz="1050">
                          <a:solidFill>
                            <a:schemeClr val="accent5"/>
                          </a:solidFill>
                          <a:latin typeface="Meiryo UI" panose="020B0604030504040204" pitchFamily="50" charset="-128"/>
                          <a:ea typeface="Meiryo UI" panose="020B0604030504040204" pitchFamily="50" charset="-128"/>
                        </a:rPr>
                        <a:t>千円）</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5DAEB"/>
                    </a:solidFill>
                  </a:tcPr>
                </a:tc>
                <a:tc rowSpan="3">
                  <a:txBody>
                    <a:bodyPr/>
                    <a:lstStyle/>
                    <a:p>
                      <a:pPr algn="ctr"/>
                      <a:r>
                        <a:rPr kumimoji="1" lang="en-US" altLang="ja-JP" sz="1050">
                          <a:latin typeface="Meiryo UI" panose="020B0604030504040204" pitchFamily="50" charset="-128"/>
                          <a:ea typeface="Meiryo UI" panose="020B0604030504040204" pitchFamily="50" charset="-128"/>
                        </a:rPr>
                        <a:t>100</a:t>
                      </a:r>
                      <a:r>
                        <a:rPr kumimoji="1" lang="ja-JP" altLang="en-US" sz="1050">
                          <a:latin typeface="Meiryo UI" panose="020B0604030504040204" pitchFamily="50" charset="-128"/>
                          <a:ea typeface="Meiryo UI" panose="020B0604030504040204" pitchFamily="50" charset="-128"/>
                        </a:rPr>
                        <a:t>％</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5DAEB"/>
                    </a:solidFill>
                  </a:tcPr>
                </a:tc>
                <a:extLst>
                  <a:ext uri="{0D108BD9-81ED-4DB2-BD59-A6C34878D82A}">
                    <a16:rowId xmlns:a16="http://schemas.microsoft.com/office/drawing/2014/main" val="979966792"/>
                  </a:ext>
                </a:extLst>
              </a:tr>
              <a:tr h="432000">
                <a:tc vMerge="1">
                  <a:txBody>
                    <a:bodyPr/>
                    <a:lstStyle/>
                    <a:p>
                      <a:endParaRPr kumimoji="1" lang="ja-JP" altLang="en-US"/>
                    </a:p>
                  </a:txBody>
                  <a:tcPr/>
                </a:tc>
                <a:tc vMerge="1">
                  <a:txBody>
                    <a:bodyPr/>
                    <a:lstStyle/>
                    <a:p>
                      <a:endParaRPr kumimoji="1" lang="ja-JP" altLang="en-US"/>
                    </a:p>
                  </a:txBody>
                  <a:tcPr/>
                </a:tc>
                <a:tc>
                  <a:txBody>
                    <a:bodyPr/>
                    <a:lstStyle/>
                    <a:p>
                      <a:r>
                        <a:rPr kumimoji="1" lang="ja-JP" altLang="en-US" sz="1050">
                          <a:latin typeface="Meiryo UI" panose="020B0604030504040204" pitchFamily="50" charset="-128"/>
                          <a:ea typeface="Meiryo UI" panose="020B0604030504040204" pitchFamily="50" charset="-128"/>
                        </a:rPr>
                        <a:t>本事業における新規ビジネス件数</a:t>
                      </a:r>
                    </a:p>
                  </a:txBody>
                  <a:tcPr marL="74295" marR="74295" marT="37148" marB="37148" anchor="ctr">
                    <a:lnL w="19050"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BEDF5"/>
                    </a:solidFill>
                  </a:tcPr>
                </a:tc>
                <a:tc>
                  <a:txBody>
                    <a:bodyPr/>
                    <a:lstStyle/>
                    <a:p>
                      <a:pPr algn="ctr"/>
                      <a:r>
                        <a:rPr kumimoji="1" lang="en-US" altLang="ja-JP" sz="1050">
                          <a:latin typeface="Meiryo UI" panose="020B0604030504040204" pitchFamily="50" charset="-128"/>
                          <a:ea typeface="Meiryo UI" panose="020B0604030504040204" pitchFamily="50" charset="-128"/>
                        </a:rPr>
                        <a:t>15</a:t>
                      </a:r>
                      <a:r>
                        <a:rPr kumimoji="1" lang="ja-JP" altLang="en-US" sz="1050">
                          <a:latin typeface="Meiryo UI" panose="020B0604030504040204" pitchFamily="50" charset="-128"/>
                          <a:ea typeface="Meiryo UI" panose="020B0604030504040204" pitchFamily="50" charset="-128"/>
                        </a:rPr>
                        <a:t>件</a:t>
                      </a:r>
                      <a:r>
                        <a:rPr kumimoji="1" lang="en-US" altLang="ja-JP" sz="1050">
                          <a:latin typeface="Meiryo UI" panose="020B0604030504040204" pitchFamily="50" charset="-128"/>
                          <a:ea typeface="Meiryo UI" panose="020B0604030504040204" pitchFamily="50" charset="-128"/>
                        </a:rPr>
                        <a:t>/</a:t>
                      </a:r>
                      <a:r>
                        <a:rPr kumimoji="1" lang="ja-JP" altLang="en-US" sz="1050">
                          <a:latin typeface="Meiryo UI" panose="020B0604030504040204" pitchFamily="50" charset="-128"/>
                          <a:ea typeface="Meiryo UI" panose="020B0604030504040204" pitchFamily="50" charset="-128"/>
                        </a:rPr>
                        <a:t>年</a:t>
                      </a:r>
                      <a:endParaRPr kumimoji="1" lang="en-US" altLang="ja-JP" sz="1050">
                        <a:latin typeface="Meiryo UI" panose="020B0604030504040204" pitchFamily="50" charset="-128"/>
                        <a:ea typeface="Meiryo UI" panose="020B0604030504040204" pitchFamily="50" charset="-128"/>
                      </a:endParaRP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BEDF5"/>
                    </a:solidFill>
                  </a:tcPr>
                </a:tc>
                <a:tc>
                  <a:txBody>
                    <a:bodyPr/>
                    <a:lstStyle/>
                    <a:p>
                      <a:pPr algn="ctr"/>
                      <a:r>
                        <a:rPr kumimoji="1" lang="en-US" altLang="ja-JP" sz="1050">
                          <a:solidFill>
                            <a:srgbClr val="FF0000"/>
                          </a:solidFill>
                          <a:latin typeface="Meiryo UI" panose="020B0604030504040204" pitchFamily="50" charset="-128"/>
                          <a:ea typeface="Meiryo UI" panose="020B0604030504040204" pitchFamily="50" charset="-128"/>
                        </a:rPr>
                        <a:t>26</a:t>
                      </a:r>
                      <a:r>
                        <a:rPr kumimoji="1" lang="ja-JP" altLang="en-US" sz="1050">
                          <a:solidFill>
                            <a:srgbClr val="FF0000"/>
                          </a:solidFill>
                          <a:latin typeface="Meiryo UI" panose="020B0604030504040204" pitchFamily="50" charset="-128"/>
                          <a:ea typeface="Meiryo UI" panose="020B0604030504040204" pitchFamily="50" charset="-128"/>
                        </a:rPr>
                        <a:t>件</a:t>
                      </a:r>
                      <a:r>
                        <a:rPr kumimoji="1" lang="en-US" altLang="ja-JP" sz="1050">
                          <a:solidFill>
                            <a:srgbClr val="FF0000"/>
                          </a:solidFill>
                          <a:latin typeface="Meiryo UI" panose="020B0604030504040204" pitchFamily="50" charset="-128"/>
                          <a:ea typeface="Meiryo UI" panose="020B0604030504040204" pitchFamily="50" charset="-128"/>
                        </a:rPr>
                        <a:t>/</a:t>
                      </a:r>
                      <a:r>
                        <a:rPr kumimoji="1" lang="ja-JP" altLang="en-US" sz="1050">
                          <a:solidFill>
                            <a:srgbClr val="FF0000"/>
                          </a:solidFill>
                          <a:latin typeface="Meiryo UI" panose="020B0604030504040204" pitchFamily="50" charset="-128"/>
                          <a:ea typeface="Meiryo UI" panose="020B0604030504040204" pitchFamily="50" charset="-128"/>
                        </a:rPr>
                        <a:t>年</a:t>
                      </a:r>
                      <a:endParaRPr kumimoji="1" lang="en-US" altLang="ja-JP" sz="1050">
                        <a:solidFill>
                          <a:srgbClr val="FF0000"/>
                        </a:solidFill>
                        <a:latin typeface="Meiryo UI" panose="020B0604030504040204" pitchFamily="50" charset="-128"/>
                        <a:ea typeface="Meiryo UI" panose="020B0604030504040204" pitchFamily="50" charset="-128"/>
                      </a:endParaRPr>
                    </a:p>
                    <a:p>
                      <a:pPr algn="ctr"/>
                      <a:r>
                        <a:rPr kumimoji="1" lang="ja-JP" altLang="en-US" sz="1050">
                          <a:solidFill>
                            <a:schemeClr val="accent5"/>
                          </a:solidFill>
                          <a:latin typeface="Meiryo UI" panose="020B0604030504040204" pitchFamily="50" charset="-128"/>
                          <a:ea typeface="Meiryo UI" panose="020B0604030504040204" pitchFamily="50" charset="-128"/>
                        </a:rPr>
                        <a:t>（</a:t>
                      </a:r>
                      <a:r>
                        <a:rPr kumimoji="1" lang="en-US" altLang="ja-JP" sz="1050">
                          <a:solidFill>
                            <a:schemeClr val="accent5"/>
                          </a:solidFill>
                          <a:latin typeface="Meiryo UI" panose="020B0604030504040204" pitchFamily="50" charset="-128"/>
                          <a:ea typeface="Meiryo UI" panose="020B0604030504040204" pitchFamily="50" charset="-128"/>
                        </a:rPr>
                        <a:t>10</a:t>
                      </a:r>
                      <a:r>
                        <a:rPr kumimoji="1" lang="ja-JP" altLang="en-US" sz="1050">
                          <a:solidFill>
                            <a:schemeClr val="accent5"/>
                          </a:solidFill>
                          <a:latin typeface="Meiryo UI" panose="020B0604030504040204" pitchFamily="50" charset="-128"/>
                          <a:ea typeface="Meiryo UI" panose="020B0604030504040204" pitchFamily="50" charset="-128"/>
                        </a:rPr>
                        <a:t>件</a:t>
                      </a:r>
                      <a:r>
                        <a:rPr kumimoji="1" lang="en-US" altLang="ja-JP" sz="1050">
                          <a:solidFill>
                            <a:schemeClr val="accent5"/>
                          </a:solidFill>
                          <a:latin typeface="Meiryo UI" panose="020B0604030504040204" pitchFamily="50" charset="-128"/>
                          <a:ea typeface="Meiryo UI" panose="020B0604030504040204" pitchFamily="50" charset="-128"/>
                        </a:rPr>
                        <a:t>/</a:t>
                      </a:r>
                      <a:r>
                        <a:rPr kumimoji="1" lang="ja-JP" altLang="en-US" sz="1050">
                          <a:solidFill>
                            <a:schemeClr val="accent5"/>
                          </a:solidFill>
                          <a:latin typeface="Meiryo UI" panose="020B0604030504040204" pitchFamily="50" charset="-128"/>
                          <a:ea typeface="Meiryo UI" panose="020B0604030504040204" pitchFamily="50" charset="-128"/>
                        </a:rPr>
                        <a:t>年）</a:t>
                      </a: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BEDF5"/>
                    </a:solidFill>
                  </a:tcPr>
                </a:tc>
                <a:tc>
                  <a:txBody>
                    <a:bodyPr/>
                    <a:lstStyle/>
                    <a:p>
                      <a:pPr algn="ctr"/>
                      <a:r>
                        <a:rPr kumimoji="1" lang="en-US" altLang="ja-JP" sz="1050">
                          <a:latin typeface="Meiryo UI" panose="020B0604030504040204" pitchFamily="50" charset="-128"/>
                          <a:ea typeface="Meiryo UI" panose="020B0604030504040204" pitchFamily="50" charset="-128"/>
                        </a:rPr>
                        <a:t>173%</a:t>
                      </a: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BEDF5"/>
                    </a:solidFill>
                  </a:tcPr>
                </a:tc>
                <a:tc vMerge="1">
                  <a:txBody>
                    <a:bodyPr/>
                    <a:lstStyle/>
                    <a:p>
                      <a:pPr algn="ctr"/>
                      <a:endParaRPr kumimoji="1" lang="ja-JP" altLang="en-US" sz="1000">
                        <a:solidFill>
                          <a:schemeClr val="accent5"/>
                        </a:solidFill>
                        <a:latin typeface="Meiryo UI" panose="020B0604030504040204" pitchFamily="50" charset="-128"/>
                        <a:ea typeface="Meiryo UI" panose="020B0604030504040204" pitchFamily="50" charset="-128"/>
                      </a:endParaRPr>
                    </a:p>
                  </a:txBody>
                  <a:tcPr marL="74295" marR="74295" marT="37148" marB="37148" anchor="ctr"/>
                </a:tc>
                <a:tc vMerge="1">
                  <a:txBody>
                    <a:bodyPr/>
                    <a:lstStyle/>
                    <a:p>
                      <a:pPr algn="ctr"/>
                      <a:endParaRPr kumimoji="1" lang="ja-JP" altLang="en-US" sz="1000">
                        <a:latin typeface="Meiryo UI" panose="020B0604030504040204" pitchFamily="50" charset="-128"/>
                        <a:ea typeface="Meiryo UI" panose="020B0604030504040204" pitchFamily="50" charset="-128"/>
                      </a:endParaRPr>
                    </a:p>
                  </a:txBody>
                  <a:tcPr marL="74295" marR="74295" marT="37148" marB="37148" anchor="ctr"/>
                </a:tc>
                <a:extLst>
                  <a:ext uri="{0D108BD9-81ED-4DB2-BD59-A6C34878D82A}">
                    <a16:rowId xmlns:a16="http://schemas.microsoft.com/office/drawing/2014/main" val="1357962295"/>
                  </a:ext>
                </a:extLst>
              </a:tr>
              <a:tr h="432000">
                <a:tc vMerge="1">
                  <a:txBody>
                    <a:bodyPr/>
                    <a:lstStyle/>
                    <a:p>
                      <a:endParaRPr kumimoji="1" lang="ja-JP" altLang="en-US"/>
                    </a:p>
                  </a:txBody>
                  <a:tcPr/>
                </a:tc>
                <a:tc vMerge="1">
                  <a:txBody>
                    <a:bodyPr/>
                    <a:lstStyle/>
                    <a:p>
                      <a:endParaRPr kumimoji="1" lang="ja-JP" altLang="en-US"/>
                    </a:p>
                  </a:txBody>
                  <a:tcPr/>
                </a:tc>
                <a:tc>
                  <a:txBody>
                    <a:bodyPr/>
                    <a:lstStyle/>
                    <a:p>
                      <a:r>
                        <a:rPr kumimoji="1" lang="ja-JP" altLang="en-US" sz="1050" dirty="0">
                          <a:latin typeface="Meiryo UI" panose="020B0604030504040204" pitchFamily="50" charset="-128"/>
                          <a:ea typeface="Meiryo UI" panose="020B0604030504040204" pitchFamily="50" charset="-128"/>
                        </a:rPr>
                        <a:t>大阪関西万博に向けた</a:t>
                      </a:r>
                      <a:r>
                        <a:rPr kumimoji="1" lang="en-US" altLang="ja-JP" sz="1050" dirty="0">
                          <a:latin typeface="Meiryo UI" panose="020B0604030504040204" pitchFamily="50" charset="-128"/>
                          <a:ea typeface="Meiryo UI" panose="020B0604030504040204" pitchFamily="50" charset="-128"/>
                        </a:rPr>
                        <a:t>SDGs</a:t>
                      </a:r>
                      <a:r>
                        <a:rPr kumimoji="1" lang="ja-JP" altLang="en-US" sz="1050" dirty="0">
                          <a:latin typeface="Meiryo UI" panose="020B0604030504040204" pitchFamily="50" charset="-128"/>
                          <a:ea typeface="Meiryo UI" panose="020B0604030504040204" pitchFamily="50" charset="-128"/>
                        </a:rPr>
                        <a:t>対策における食の交流事業件数</a:t>
                      </a:r>
                    </a:p>
                  </a:txBody>
                  <a:tcPr marL="74295" marR="74295" marT="37148" marB="37148" anchor="ctr">
                    <a:lnL w="19050"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5DAEB"/>
                    </a:solidFill>
                  </a:tcPr>
                </a:tc>
                <a:tc>
                  <a:txBody>
                    <a:bodyPr/>
                    <a:lstStyle/>
                    <a:p>
                      <a:pPr algn="ctr"/>
                      <a:r>
                        <a:rPr kumimoji="1" lang="en-US" altLang="ja-JP" sz="1050" dirty="0">
                          <a:latin typeface="Meiryo UI" panose="020B0604030504040204" pitchFamily="50" charset="-128"/>
                          <a:ea typeface="Meiryo UI" panose="020B0604030504040204" pitchFamily="50" charset="-128"/>
                        </a:rPr>
                        <a:t>100</a:t>
                      </a:r>
                      <a:r>
                        <a:rPr kumimoji="1" lang="ja-JP" altLang="en-US" sz="1050" dirty="0">
                          <a:latin typeface="Meiryo UI" panose="020B0604030504040204" pitchFamily="50" charset="-128"/>
                          <a:ea typeface="Meiryo UI" panose="020B0604030504040204" pitchFamily="50" charset="-128"/>
                        </a:rPr>
                        <a:t>件</a:t>
                      </a:r>
                      <a:r>
                        <a:rPr kumimoji="1" lang="en-US" altLang="ja-JP" sz="1050" dirty="0">
                          <a:latin typeface="Meiryo UI" panose="020B0604030504040204" pitchFamily="50" charset="-128"/>
                          <a:ea typeface="Meiryo UI" panose="020B0604030504040204" pitchFamily="50" charset="-128"/>
                        </a:rPr>
                        <a:t>/</a:t>
                      </a:r>
                      <a:r>
                        <a:rPr kumimoji="1" lang="ja-JP" altLang="en-US" sz="1050" dirty="0">
                          <a:latin typeface="Meiryo UI" panose="020B0604030504040204" pitchFamily="50" charset="-128"/>
                          <a:ea typeface="Meiryo UI" panose="020B0604030504040204" pitchFamily="50" charset="-128"/>
                        </a:rPr>
                        <a:t>年</a:t>
                      </a:r>
                      <a:endParaRPr kumimoji="1" lang="en-US" altLang="ja-JP" sz="1050" dirty="0">
                        <a:latin typeface="Meiryo UI" panose="020B0604030504040204" pitchFamily="50" charset="-128"/>
                        <a:ea typeface="Meiryo UI" panose="020B0604030504040204" pitchFamily="50" charset="-128"/>
                      </a:endParaRP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5DAEB"/>
                    </a:solidFill>
                  </a:tcPr>
                </a:tc>
                <a:tc>
                  <a:txBody>
                    <a:bodyPr/>
                    <a:lstStyle/>
                    <a:p>
                      <a:pPr algn="ctr"/>
                      <a:r>
                        <a:rPr kumimoji="1" lang="en-US" altLang="ja-JP" sz="1050">
                          <a:solidFill>
                            <a:srgbClr val="FF0000"/>
                          </a:solidFill>
                          <a:latin typeface="Meiryo UI" panose="020B0604030504040204" pitchFamily="50" charset="-128"/>
                          <a:ea typeface="Meiryo UI" panose="020B0604030504040204" pitchFamily="50" charset="-128"/>
                        </a:rPr>
                        <a:t>4</a:t>
                      </a:r>
                      <a:r>
                        <a:rPr kumimoji="1" lang="ja-JP" altLang="en-US" sz="1050">
                          <a:solidFill>
                            <a:srgbClr val="FF0000"/>
                          </a:solidFill>
                          <a:latin typeface="Meiryo UI" panose="020B0604030504040204" pitchFamily="50" charset="-128"/>
                          <a:ea typeface="Meiryo UI" panose="020B0604030504040204" pitchFamily="50" charset="-128"/>
                        </a:rPr>
                        <a:t>件</a:t>
                      </a:r>
                      <a:r>
                        <a:rPr kumimoji="1" lang="en-US" altLang="ja-JP" sz="1050">
                          <a:solidFill>
                            <a:srgbClr val="FF0000"/>
                          </a:solidFill>
                          <a:latin typeface="Meiryo UI" panose="020B0604030504040204" pitchFamily="50" charset="-128"/>
                          <a:ea typeface="Meiryo UI" panose="020B0604030504040204" pitchFamily="50" charset="-128"/>
                        </a:rPr>
                        <a:t>/</a:t>
                      </a:r>
                      <a:r>
                        <a:rPr kumimoji="1" lang="ja-JP" altLang="en-US" sz="1050">
                          <a:solidFill>
                            <a:srgbClr val="FF0000"/>
                          </a:solidFill>
                          <a:latin typeface="Meiryo UI" panose="020B0604030504040204" pitchFamily="50" charset="-128"/>
                          <a:ea typeface="Meiryo UI" panose="020B0604030504040204" pitchFamily="50" charset="-128"/>
                        </a:rPr>
                        <a:t>年</a:t>
                      </a:r>
                      <a:endParaRPr kumimoji="1" lang="en-US" altLang="ja-JP" sz="1050">
                        <a:solidFill>
                          <a:srgbClr val="FF0000"/>
                        </a:solidFill>
                        <a:latin typeface="Meiryo UI" panose="020B0604030504040204" pitchFamily="50" charset="-128"/>
                        <a:ea typeface="Meiryo UI" panose="020B0604030504040204" pitchFamily="50" charset="-128"/>
                      </a:endParaRPr>
                    </a:p>
                    <a:p>
                      <a:pPr algn="ctr"/>
                      <a:r>
                        <a:rPr kumimoji="1" lang="ja-JP" altLang="en-US" sz="1050">
                          <a:solidFill>
                            <a:schemeClr val="accent5"/>
                          </a:solidFill>
                          <a:latin typeface="Meiryo UI" panose="020B0604030504040204" pitchFamily="50" charset="-128"/>
                          <a:ea typeface="Meiryo UI" panose="020B0604030504040204" pitchFamily="50" charset="-128"/>
                        </a:rPr>
                        <a:t>（</a:t>
                      </a:r>
                      <a:r>
                        <a:rPr kumimoji="1" lang="en-US" altLang="ja-JP" sz="1050">
                          <a:solidFill>
                            <a:schemeClr val="accent5"/>
                          </a:solidFill>
                          <a:latin typeface="Meiryo UI" panose="020B0604030504040204" pitchFamily="50" charset="-128"/>
                          <a:ea typeface="Meiryo UI" panose="020B0604030504040204" pitchFamily="50" charset="-128"/>
                        </a:rPr>
                        <a:t>1</a:t>
                      </a:r>
                      <a:r>
                        <a:rPr kumimoji="1" lang="ja-JP" altLang="en-US" sz="1050">
                          <a:solidFill>
                            <a:schemeClr val="accent5"/>
                          </a:solidFill>
                          <a:latin typeface="Meiryo UI" panose="020B0604030504040204" pitchFamily="50" charset="-128"/>
                          <a:ea typeface="Meiryo UI" panose="020B0604030504040204" pitchFamily="50" charset="-128"/>
                        </a:rPr>
                        <a:t>件</a:t>
                      </a:r>
                      <a:r>
                        <a:rPr kumimoji="1" lang="en-US" altLang="ja-JP" sz="1050">
                          <a:solidFill>
                            <a:schemeClr val="accent5"/>
                          </a:solidFill>
                          <a:latin typeface="Meiryo UI" panose="020B0604030504040204" pitchFamily="50" charset="-128"/>
                          <a:ea typeface="Meiryo UI" panose="020B0604030504040204" pitchFamily="50" charset="-128"/>
                        </a:rPr>
                        <a:t>/</a:t>
                      </a:r>
                      <a:r>
                        <a:rPr kumimoji="1" lang="ja-JP" altLang="en-US" sz="1050">
                          <a:solidFill>
                            <a:schemeClr val="accent5"/>
                          </a:solidFill>
                          <a:latin typeface="Meiryo UI" panose="020B0604030504040204" pitchFamily="50" charset="-128"/>
                          <a:ea typeface="Meiryo UI" panose="020B0604030504040204" pitchFamily="50" charset="-128"/>
                        </a:rPr>
                        <a:t>年）</a:t>
                      </a: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5DAEB"/>
                    </a:solidFill>
                  </a:tcPr>
                </a:tc>
                <a:tc>
                  <a:txBody>
                    <a:bodyPr/>
                    <a:lstStyle/>
                    <a:p>
                      <a:pPr algn="ctr"/>
                      <a:r>
                        <a:rPr kumimoji="1" lang="en-US" altLang="ja-JP" sz="1050">
                          <a:latin typeface="Meiryo UI" panose="020B0604030504040204" pitchFamily="50" charset="-128"/>
                          <a:ea typeface="Meiryo UI" panose="020B0604030504040204" pitchFamily="50" charset="-128"/>
                        </a:rPr>
                        <a:t>4%</a:t>
                      </a: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5DAEB"/>
                    </a:solidFill>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1122033014"/>
                  </a:ext>
                </a:extLst>
              </a:tr>
              <a:tr h="1404000">
                <a:tc vMerge="1">
                  <a:txBody>
                    <a:bodyPr/>
                    <a:lstStyle/>
                    <a:p>
                      <a:pPr algn="ctr"/>
                      <a:endParaRPr kumimoji="1" lang="ja-JP" altLang="en-US" sz="900">
                        <a:latin typeface="Meiryo UI" panose="020B0604030504040204" pitchFamily="50" charset="-128"/>
                        <a:ea typeface="Meiryo UI" panose="020B0604030504040204" pitchFamily="50" charset="-128"/>
                      </a:endParaRPr>
                    </a:p>
                  </a:txBody>
                  <a:tcPr marL="74295" marR="74295" marT="37148" marB="37148" anchor="ctr">
                    <a:lnR w="28575"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solidFill>
                      <a:srgbClr val="4472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dirty="0">
                          <a:solidFill>
                            <a:sysClr val="windowText" lastClr="000000"/>
                          </a:solidFill>
                          <a:latin typeface="Meiryo UI" panose="020B0604030504040204" pitchFamily="50" charset="-128"/>
                          <a:ea typeface="Meiryo UI" panose="020B0604030504040204" pitchFamily="50" charset="-128"/>
                        </a:rPr>
                        <a:t>振り返り・今後の方針</a:t>
                      </a: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gridSpan="6">
                  <a:txBody>
                    <a:bodyPr/>
                    <a:lstStyle/>
                    <a:p>
                      <a:pPr marL="85725" indent="-85725">
                        <a:spcBef>
                          <a:spcPts val="300"/>
                        </a:spcBef>
                      </a:pPr>
                      <a:r>
                        <a:rPr kumimoji="1" lang="ja-JP" altLang="en-US" sz="1050" dirty="0">
                          <a:solidFill>
                            <a:schemeClr val="tx1"/>
                          </a:solidFill>
                          <a:latin typeface="Meiryo UI" panose="020B0604030504040204" pitchFamily="50" charset="-128"/>
                          <a:ea typeface="Meiryo UI" panose="020B0604030504040204" pitchFamily="50" charset="-128"/>
                        </a:rPr>
                        <a:t>・令和５年度事業では、引き続き大阪のショーケース機能強化のため、デジタル田園都市国家構想交付金を活用し、体験プログラムの造成・ファムトリップを実施したほか、デジタルプラットフォームの運用、コンテンツ造成・販売や継続的な情報発信等を行った。</a:t>
                      </a:r>
                    </a:p>
                    <a:p>
                      <a:pPr marL="85725" indent="-85725">
                        <a:spcBef>
                          <a:spcPts val="300"/>
                        </a:spcBef>
                      </a:pPr>
                      <a:r>
                        <a:rPr kumimoji="1" lang="ja-JP" altLang="en-US" sz="1050" dirty="0">
                          <a:solidFill>
                            <a:schemeClr val="tx1"/>
                          </a:solidFill>
                          <a:latin typeface="Meiryo UI" panose="020B0604030504040204" pitchFamily="50" charset="-128"/>
                          <a:ea typeface="Meiryo UI" panose="020B0604030504040204" pitchFamily="50" charset="-128"/>
                        </a:rPr>
                        <a:t>・「消費額」及び「新規ビジネス件数」については、インバウンドの観光需要回復もあり、目標を達成した。</a:t>
                      </a:r>
                    </a:p>
                    <a:p>
                      <a:pPr marL="85725" indent="-85725">
                        <a:spcBef>
                          <a:spcPts val="300"/>
                        </a:spcBef>
                      </a:pPr>
                      <a:r>
                        <a:rPr kumimoji="1" lang="ja-JP" altLang="en-US" sz="1050" dirty="0">
                          <a:solidFill>
                            <a:schemeClr val="tx1"/>
                          </a:solidFill>
                          <a:latin typeface="Meiryo UI" panose="020B0604030504040204" pitchFamily="50" charset="-128"/>
                          <a:ea typeface="Meiryo UI" panose="020B0604030504040204" pitchFamily="50" charset="-128"/>
                        </a:rPr>
                        <a:t>・「食の交流事業件数」については、海外からの教育旅行をメインのターゲットとしているが、旅行先等にかかる学校側の判断には複数年の期間を要するため、コロナ期間中の周知不足や機運の高まりが途切れたことが影響し、目標達成ができなかった。</a:t>
                      </a:r>
                    </a:p>
                    <a:p>
                      <a:pPr marL="85725" marR="0" lvl="0" indent="-85725" algn="l" defTabSz="914400" rtl="0" eaLnBrk="1" fontAlgn="auto" latinLnBrk="0" hangingPunct="1">
                        <a:lnSpc>
                          <a:spcPct val="100000"/>
                        </a:lnSpc>
                        <a:spcBef>
                          <a:spcPts val="300"/>
                        </a:spcBef>
                        <a:spcAft>
                          <a:spcPts val="0"/>
                        </a:spcAft>
                        <a:buClrTx/>
                        <a:buSzTx/>
                        <a:buFontTx/>
                        <a:buNone/>
                        <a:tabLst/>
                        <a:defRPr/>
                      </a:pPr>
                      <a:r>
                        <a:rPr kumimoji="1" lang="ja-JP" altLang="en-US" sz="1050" dirty="0">
                          <a:solidFill>
                            <a:schemeClr val="tx1"/>
                          </a:solidFill>
                          <a:latin typeface="Meiryo UI" panose="020B0604030504040204" pitchFamily="50" charset="-128"/>
                          <a:ea typeface="Meiryo UI" panose="020B0604030504040204" pitchFamily="50" charset="-128"/>
                        </a:rPr>
                        <a:t>・令和６年度事業では、継続的な事業展開を進めながら、関係者と交流の機会を増やすとともに、セミナーでの情報発信を行うなど目標達成に向けて引き続き取り組む。</a:t>
                      </a:r>
                      <a:endParaRPr kumimoji="1" lang="en-US" altLang="ja-JP" sz="1050" dirty="0">
                        <a:solidFill>
                          <a:schemeClr val="tx1"/>
                        </a:solidFill>
                        <a:latin typeface="Meiryo UI" panose="020B0604030504040204" pitchFamily="50" charset="-128"/>
                        <a:ea typeface="Meiryo UI" panose="020B0604030504040204" pitchFamily="50" charset="-128"/>
                      </a:endParaRPr>
                    </a:p>
                    <a:p>
                      <a:pPr marL="85725" marR="0" lvl="0" indent="-85725" algn="l" defTabSz="914400" rtl="0" eaLnBrk="1" fontAlgn="auto" latinLnBrk="0" hangingPunct="1">
                        <a:lnSpc>
                          <a:spcPct val="100000"/>
                        </a:lnSpc>
                        <a:spcBef>
                          <a:spcPts val="300"/>
                        </a:spcBef>
                        <a:spcAft>
                          <a:spcPts val="0"/>
                        </a:spcAft>
                        <a:buClrTx/>
                        <a:buSzTx/>
                        <a:buFontTx/>
                        <a:buNone/>
                        <a:tabLst/>
                        <a:defRPr/>
                      </a:pPr>
                      <a:r>
                        <a:rPr kumimoji="1" lang="en-US" altLang="ja-JP" sz="1050" dirty="0">
                          <a:solidFill>
                            <a:srgbClr val="FF0000"/>
                          </a:solidFill>
                          <a:latin typeface="Meiryo UI" panose="020B0604030504040204" pitchFamily="50" charset="-128"/>
                          <a:ea typeface="Meiryo UI" panose="020B0604030504040204" pitchFamily="50" charset="-128"/>
                        </a:rPr>
                        <a:t>※</a:t>
                      </a:r>
                      <a:r>
                        <a:rPr kumimoji="1" lang="ja-JP" altLang="en-US" sz="1050" dirty="0">
                          <a:solidFill>
                            <a:srgbClr val="FF0000"/>
                          </a:solidFill>
                          <a:latin typeface="Meiryo UI" panose="020B0604030504040204" pitchFamily="50" charset="-128"/>
                          <a:ea typeface="Meiryo UI" panose="020B0604030504040204" pitchFamily="50" charset="-128"/>
                        </a:rPr>
                        <a:t>令和５年度企業版ふるさと納税寄附額：</a:t>
                      </a:r>
                      <a:r>
                        <a:rPr kumimoji="1" lang="en-US" altLang="ja-JP" sz="1050" dirty="0">
                          <a:solidFill>
                            <a:srgbClr val="FF0000"/>
                          </a:solidFill>
                          <a:latin typeface="Meiryo UI" panose="020B0604030504040204" pitchFamily="50" charset="-128"/>
                          <a:ea typeface="Meiryo UI" panose="020B0604030504040204" pitchFamily="50" charset="-128"/>
                        </a:rPr>
                        <a:t>0</a:t>
                      </a:r>
                      <a:r>
                        <a:rPr kumimoji="1" lang="ja-JP" altLang="en-US" sz="1050" dirty="0">
                          <a:solidFill>
                            <a:srgbClr val="FF0000"/>
                          </a:solidFill>
                          <a:latin typeface="Meiryo UI" panose="020B0604030504040204" pitchFamily="50" charset="-128"/>
                          <a:ea typeface="Meiryo UI" panose="020B0604030504040204" pitchFamily="50" charset="-128"/>
                        </a:rPr>
                        <a:t>千円</a:t>
                      </a:r>
                    </a:p>
                  </a:txBody>
                  <a:tcPr marL="74295" marR="74295" marT="37148" marB="37148" anchor="ctr">
                    <a:lnL w="19050"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BEDF5"/>
                    </a:solidFill>
                  </a:tcPr>
                </a:tc>
                <a:tc hMerge="1">
                  <a:txBody>
                    <a:bodyPr/>
                    <a:lstStyle/>
                    <a:p>
                      <a:pPr algn="ctr"/>
                      <a:endParaRPr kumimoji="1" lang="en-US" altLang="ja-JP" sz="1000">
                        <a:latin typeface="Meiryo UI" panose="020B0604030504040204" pitchFamily="50" charset="-128"/>
                        <a:ea typeface="Meiryo UI" panose="020B0604030504040204" pitchFamily="50" charset="-128"/>
                      </a:endParaRP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20000"/>
                        <a:lumOff val="80000"/>
                      </a:schemeClr>
                    </a:solidFill>
                  </a:tcPr>
                </a:tc>
                <a:tc hMerge="1">
                  <a:txBody>
                    <a:bodyPr/>
                    <a:lstStyle/>
                    <a:p>
                      <a:pPr algn="ctr"/>
                      <a:endParaRPr kumimoji="1" lang="ja-JP" altLang="en-US" sz="1000">
                        <a:solidFill>
                          <a:schemeClr val="accent5"/>
                        </a:solidFill>
                        <a:latin typeface="Meiryo UI" panose="020B0604030504040204" pitchFamily="50" charset="-128"/>
                        <a:ea typeface="Meiryo UI" panose="020B0604030504040204" pitchFamily="50" charset="-128"/>
                      </a:endParaRP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20000"/>
                        <a:lumOff val="80000"/>
                      </a:schemeClr>
                    </a:solidFill>
                  </a:tcPr>
                </a:tc>
                <a:tc hMerge="1">
                  <a:txBody>
                    <a:bodyPr/>
                    <a:lstStyle/>
                    <a:p>
                      <a:pPr algn="ctr"/>
                      <a:endParaRPr kumimoji="1" lang="en-US" altLang="ja-JP" sz="1000">
                        <a:latin typeface="Meiryo UI" panose="020B0604030504040204" pitchFamily="50" charset="-128"/>
                        <a:ea typeface="Meiryo UI" panose="020B0604030504040204" pitchFamily="50" charset="-128"/>
                      </a:endParaRP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20000"/>
                        <a:lumOff val="80000"/>
                      </a:schemeClr>
                    </a:solidFill>
                  </a:tcPr>
                </a:tc>
                <a:tc hMerge="1">
                  <a:txBody>
                    <a:bodyPr/>
                    <a:lstStyle/>
                    <a:p>
                      <a:pPr algn="ctr"/>
                      <a:endParaRPr kumimoji="1" lang="ja-JP" altLang="en-US" sz="1000">
                        <a:solidFill>
                          <a:schemeClr val="accent5"/>
                        </a:solidFill>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solidFill>
                      <a:schemeClr val="accent5">
                        <a:lumMod val="20000"/>
                        <a:lumOff val="80000"/>
                      </a:schemeClr>
                    </a:solidFill>
                  </a:tcPr>
                </a:tc>
                <a:tc hMerge="1">
                  <a:txBody>
                    <a:bodyPr/>
                    <a:lstStyle/>
                    <a:p>
                      <a:pPr algn="ctr"/>
                      <a:endParaRPr kumimoji="1" lang="ja-JP" altLang="en-US" sz="1000">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solidFill>
                      <a:schemeClr val="accent5">
                        <a:lumMod val="20000"/>
                        <a:lumOff val="80000"/>
                      </a:schemeClr>
                    </a:solidFill>
                  </a:tcPr>
                </a:tc>
                <a:extLst>
                  <a:ext uri="{0D108BD9-81ED-4DB2-BD59-A6C34878D82A}">
                    <a16:rowId xmlns:a16="http://schemas.microsoft.com/office/drawing/2014/main" val="2633043570"/>
                  </a:ext>
                </a:extLst>
              </a:tr>
              <a:tr h="1008000">
                <a:tc vMerge="1">
                  <a:txBody>
                    <a:bodyPr/>
                    <a:lstStyle/>
                    <a:p>
                      <a:pPr algn="ctr"/>
                      <a:endParaRPr kumimoji="1" lang="ja-JP" altLang="en-US" sz="900" dirty="0">
                        <a:latin typeface="Meiryo UI" panose="020B0604030504040204" pitchFamily="50" charset="-128"/>
                        <a:ea typeface="Meiryo UI" panose="020B0604030504040204" pitchFamily="50" charset="-128"/>
                      </a:endParaRPr>
                    </a:p>
                  </a:txBody>
                  <a:tcPr marL="74295" marR="74295" marT="37148" marB="37148" anchor="ctr">
                    <a:lnR w="28575"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solidFill>
                      <a:srgbClr val="738AC8"/>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dirty="0">
                          <a:solidFill>
                            <a:schemeClr val="tx1"/>
                          </a:solidFill>
                          <a:latin typeface="Meiryo UI" panose="020B0604030504040204" pitchFamily="50" charset="-128"/>
                          <a:ea typeface="Meiryo UI" panose="020B0604030504040204" pitchFamily="50" charset="-128"/>
                        </a:rPr>
                        <a:t>外部有識者評価</a:t>
                      </a: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A7B5DD"/>
                    </a:solidFill>
                  </a:tcPr>
                </a:tc>
                <a:tc gridSpan="6">
                  <a:txBody>
                    <a:bodyPr/>
                    <a:lstStyle/>
                    <a:p>
                      <a:pPr marL="85725" marR="0" lvl="0" indent="-85725" algn="l" defTabSz="914400" rtl="0" eaLnBrk="1" fontAlgn="auto" latinLnBrk="0" hangingPunct="1">
                        <a:lnSpc>
                          <a:spcPct val="100000"/>
                        </a:lnSpc>
                        <a:spcBef>
                          <a:spcPts val="300"/>
                        </a:spcBef>
                        <a:spcAft>
                          <a:spcPts val="0"/>
                        </a:spcAft>
                        <a:buClrTx/>
                        <a:buSzTx/>
                        <a:buFontTx/>
                        <a:buNone/>
                        <a:tabLst/>
                        <a:defRPr/>
                      </a:pPr>
                      <a:r>
                        <a:rPr kumimoji="1" lang="ja-JP" altLang="en-US" sz="1050" dirty="0">
                          <a:solidFill>
                            <a:schemeClr val="tx1"/>
                          </a:solidFill>
                          <a:latin typeface="Meiryo UI" panose="020B0604030504040204" pitchFamily="50" charset="-128"/>
                          <a:ea typeface="Meiryo UI" panose="020B0604030504040204" pitchFamily="50" charset="-128"/>
                        </a:rPr>
                        <a:t>特になし</a:t>
                      </a:r>
                    </a:p>
                  </a:txBody>
                  <a:tcPr marL="74295" marR="74295" marT="37148" marB="37148" anchor="ctr">
                    <a:lnL w="19050"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5DAEB"/>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2608539171"/>
                  </a:ext>
                </a:extLst>
              </a:tr>
            </a:tbl>
          </a:graphicData>
        </a:graphic>
      </p:graphicFrame>
      <p:sp>
        <p:nvSpPr>
          <p:cNvPr id="6" name="テキスト ボックス 5">
            <a:extLst>
              <a:ext uri="{FF2B5EF4-FFF2-40B4-BE49-F238E27FC236}">
                <a16:creationId xmlns:a16="http://schemas.microsoft.com/office/drawing/2014/main" id="{48F7A209-43A3-6DB0-5091-2139B2CA4D2F}"/>
              </a:ext>
            </a:extLst>
          </p:cNvPr>
          <p:cNvSpPr txBox="1"/>
          <p:nvPr/>
        </p:nvSpPr>
        <p:spPr>
          <a:xfrm>
            <a:off x="72560" y="467875"/>
            <a:ext cx="6478437" cy="307777"/>
          </a:xfrm>
          <a:prstGeom prst="rect">
            <a:avLst/>
          </a:prstGeom>
          <a:noFill/>
        </p:spPr>
        <p:txBody>
          <a:bodyPr wrap="square" rtlCol="0">
            <a:spAutoFit/>
          </a:bodyPr>
          <a:lstStyle/>
          <a:p>
            <a:r>
              <a:rPr lang="ja-JP" altLang="en-US" sz="1400" b="1">
                <a:latin typeface="Meiryo UI" panose="020B0604030504040204" pitchFamily="50" charset="-128"/>
                <a:ea typeface="Meiryo UI" panose="020B0604030504040204" pitchFamily="50" charset="-128"/>
              </a:rPr>
              <a:t>基本的方向（２）都市魅力の創出・発信</a:t>
            </a:r>
            <a:endParaRPr lang="en-US" altLang="ja-JP" sz="1400" b="1">
              <a:latin typeface="Meiryo UI" panose="020B0604030504040204" pitchFamily="50" charset="-128"/>
              <a:ea typeface="Meiryo UI" panose="020B0604030504040204" pitchFamily="50" charset="-128"/>
            </a:endParaRPr>
          </a:p>
        </p:txBody>
      </p:sp>
      <p:sp>
        <p:nvSpPr>
          <p:cNvPr id="8" name="スライド番号プレースホルダー 1">
            <a:extLst>
              <a:ext uri="{FF2B5EF4-FFF2-40B4-BE49-F238E27FC236}">
                <a16:creationId xmlns:a16="http://schemas.microsoft.com/office/drawing/2014/main" id="{A9867E16-8CA4-4F30-8E5A-348C9B07505F}"/>
              </a:ext>
            </a:extLst>
          </p:cNvPr>
          <p:cNvSpPr>
            <a:spLocks noGrp="1"/>
          </p:cNvSpPr>
          <p:nvPr>
            <p:ph type="sldNum" sz="quarter" idx="12"/>
          </p:nvPr>
        </p:nvSpPr>
        <p:spPr>
          <a:xfrm>
            <a:off x="7677150" y="6492875"/>
            <a:ext cx="2228850" cy="365125"/>
          </a:xfrm>
        </p:spPr>
        <p:txBody>
          <a:bodyPr/>
          <a:lstStyle/>
          <a:p>
            <a:fld id="{44BDDE9A-F6C5-4730-B943-1C83B56C071B}" type="slidenum">
              <a:rPr kumimoji="1" lang="ja-JP" altLang="en-US" smtClean="0"/>
              <a:t>9</a:t>
            </a:fld>
            <a:endParaRPr kumimoji="1" lang="ja-JP" altLang="en-US"/>
          </a:p>
        </p:txBody>
      </p:sp>
      <p:sp>
        <p:nvSpPr>
          <p:cNvPr id="9" name="正方形/長方形 8">
            <a:extLst>
              <a:ext uri="{FF2B5EF4-FFF2-40B4-BE49-F238E27FC236}">
                <a16:creationId xmlns:a16="http://schemas.microsoft.com/office/drawing/2014/main" id="{8B50D06F-0420-48D4-B7C1-A211A2521F24}"/>
              </a:ext>
            </a:extLst>
          </p:cNvPr>
          <p:cNvSpPr/>
          <p:nvPr/>
        </p:nvSpPr>
        <p:spPr>
          <a:xfrm>
            <a:off x="0" y="7059"/>
            <a:ext cx="9906000" cy="365125"/>
          </a:xfrm>
          <a:prstGeom prst="rect">
            <a:avLst/>
          </a:prstGeom>
          <a:solidFill>
            <a:srgbClr val="738AC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600"/>
              </a:lnSpc>
              <a:spcBef>
                <a:spcPts val="600"/>
              </a:spcBef>
            </a:pPr>
            <a:r>
              <a:rPr lang="ja-JP" altLang="en-US" sz="1600" b="1">
                <a:latin typeface="Meiryo UI" panose="020B0604030504040204" pitchFamily="50" charset="-128"/>
                <a:ea typeface="Meiryo UI" panose="020B0604030504040204" pitchFamily="50" charset="-128"/>
              </a:rPr>
              <a:t>基本目標⑤都市としての経済機能を強化する</a:t>
            </a:r>
          </a:p>
        </p:txBody>
      </p:sp>
    </p:spTree>
    <p:extLst>
      <p:ext uri="{BB962C8B-B14F-4D97-AF65-F5344CB8AC3E}">
        <p14:creationId xmlns:p14="http://schemas.microsoft.com/office/powerpoint/2010/main" val="7291354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正方形/長方形 14"/>
          <p:cNvSpPr/>
          <p:nvPr/>
        </p:nvSpPr>
        <p:spPr>
          <a:xfrm>
            <a:off x="2588925" y="3823011"/>
            <a:ext cx="4839418" cy="208800"/>
          </a:xfrm>
          <a:prstGeom prst="rect">
            <a:avLst/>
          </a:prstGeom>
          <a:solidFill>
            <a:srgbClr val="738AC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正方形/長方形 15"/>
          <p:cNvSpPr/>
          <p:nvPr/>
        </p:nvSpPr>
        <p:spPr>
          <a:xfrm>
            <a:off x="2588927" y="4028327"/>
            <a:ext cx="4839416" cy="1288615"/>
          </a:xfrm>
          <a:prstGeom prst="rect">
            <a:avLst/>
          </a:prstGeom>
          <a:solidFill>
            <a:srgbClr val="D5DAE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正方形/長方形 12"/>
          <p:cNvSpPr/>
          <p:nvPr/>
        </p:nvSpPr>
        <p:spPr>
          <a:xfrm>
            <a:off x="2588927" y="2628195"/>
            <a:ext cx="4839416" cy="1069228"/>
          </a:xfrm>
          <a:prstGeom prst="rect">
            <a:avLst/>
          </a:prstGeom>
          <a:solidFill>
            <a:srgbClr val="FFE6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正方形/長方形 11"/>
          <p:cNvSpPr/>
          <p:nvPr/>
        </p:nvSpPr>
        <p:spPr>
          <a:xfrm>
            <a:off x="2588927" y="2414483"/>
            <a:ext cx="4839416" cy="213711"/>
          </a:xfrm>
          <a:prstGeom prst="rect">
            <a:avLst/>
          </a:prstGeom>
          <a:solidFill>
            <a:srgbClr val="FEB80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正方形/長方形 10"/>
          <p:cNvSpPr/>
          <p:nvPr/>
        </p:nvSpPr>
        <p:spPr>
          <a:xfrm>
            <a:off x="2588927" y="1841687"/>
            <a:ext cx="4839418" cy="454687"/>
          </a:xfrm>
          <a:prstGeom prst="rect">
            <a:avLst/>
          </a:prstGeom>
          <a:solidFill>
            <a:srgbClr val="CCE5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正方形/長方形 9"/>
          <p:cNvSpPr/>
          <p:nvPr/>
        </p:nvSpPr>
        <p:spPr>
          <a:xfrm>
            <a:off x="2588927" y="1644541"/>
            <a:ext cx="4839418" cy="197145"/>
          </a:xfrm>
          <a:prstGeom prst="rect">
            <a:avLst/>
          </a:prstGeom>
          <a:solidFill>
            <a:srgbClr val="1AB39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 name="タイトル 1">
            <a:extLst>
              <a:ext uri="{FF2B5EF4-FFF2-40B4-BE49-F238E27FC236}">
                <a16:creationId xmlns:a16="http://schemas.microsoft.com/office/drawing/2014/main" id="{8A13B5CE-1AA8-42DC-0269-1AD2C47A701E}"/>
              </a:ext>
            </a:extLst>
          </p:cNvPr>
          <p:cNvSpPr txBox="1">
            <a:spLocks/>
          </p:cNvSpPr>
          <p:nvPr/>
        </p:nvSpPr>
        <p:spPr>
          <a:xfrm>
            <a:off x="742950" y="311641"/>
            <a:ext cx="8420100" cy="513810"/>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r>
              <a:rPr lang="ja-JP" altLang="en-US" sz="2600" b="1">
                <a:latin typeface="Meiryo UI" panose="020B0604030504040204" pitchFamily="50" charset="-128"/>
                <a:ea typeface="Meiryo UI" panose="020B0604030504040204" pitchFamily="50" charset="-128"/>
              </a:rPr>
              <a:t>目次</a:t>
            </a:r>
          </a:p>
        </p:txBody>
      </p:sp>
      <p:cxnSp>
        <p:nvCxnSpPr>
          <p:cNvPr id="4" name="直線コネクタ 3">
            <a:extLst>
              <a:ext uri="{FF2B5EF4-FFF2-40B4-BE49-F238E27FC236}">
                <a16:creationId xmlns:a16="http://schemas.microsoft.com/office/drawing/2014/main" id="{A141DBA2-FB38-067C-F9E1-3B9BABCCB9D5}"/>
              </a:ext>
            </a:extLst>
          </p:cNvPr>
          <p:cNvCxnSpPr>
            <a:cxnSpLocks/>
          </p:cNvCxnSpPr>
          <p:nvPr/>
        </p:nvCxnSpPr>
        <p:spPr>
          <a:xfrm>
            <a:off x="602876" y="817757"/>
            <a:ext cx="8700247" cy="0"/>
          </a:xfrm>
          <a:prstGeom prst="line">
            <a:avLst/>
          </a:prstGeom>
          <a:ln w="50800">
            <a:gradFill flip="none" rotWithShape="1">
              <a:gsLst>
                <a:gs pos="0">
                  <a:schemeClr val="accent1">
                    <a:lumMod val="50000"/>
                  </a:schemeClr>
                </a:gs>
                <a:gs pos="39000">
                  <a:schemeClr val="accent5">
                    <a:lumMod val="75000"/>
                  </a:schemeClr>
                </a:gs>
                <a:gs pos="73000">
                  <a:schemeClr val="accent1">
                    <a:lumMod val="45000"/>
                    <a:lumOff val="55000"/>
                  </a:schemeClr>
                </a:gs>
                <a:gs pos="100000">
                  <a:schemeClr val="bg1"/>
                </a:gs>
              </a:gsLst>
              <a:lin ang="0" scaled="1"/>
              <a:tileRect/>
            </a:gradFill>
          </a:ln>
        </p:spPr>
        <p:style>
          <a:lnRef idx="1">
            <a:schemeClr val="accent1"/>
          </a:lnRef>
          <a:fillRef idx="0">
            <a:schemeClr val="accent1"/>
          </a:fillRef>
          <a:effectRef idx="0">
            <a:schemeClr val="accent1"/>
          </a:effectRef>
          <a:fontRef idx="minor">
            <a:schemeClr val="tx1"/>
          </a:fontRef>
        </p:style>
      </p:cxnSp>
      <p:sp>
        <p:nvSpPr>
          <p:cNvPr id="5" name="テキスト ボックス 4"/>
          <p:cNvSpPr txBox="1"/>
          <p:nvPr/>
        </p:nvSpPr>
        <p:spPr>
          <a:xfrm>
            <a:off x="2518475" y="1606566"/>
            <a:ext cx="4491163" cy="2054409"/>
          </a:xfrm>
          <a:prstGeom prst="rect">
            <a:avLst/>
          </a:prstGeom>
          <a:noFill/>
        </p:spPr>
        <p:txBody>
          <a:bodyPr wrap="square" rtlCol="0">
            <a:spAutoFit/>
          </a:bodyPr>
          <a:lstStyle/>
          <a:p>
            <a:r>
              <a:rPr kumimoji="1" lang="en-US" altLang="ja-JP" sz="1200" b="1" dirty="0">
                <a:solidFill>
                  <a:schemeClr val="bg1"/>
                </a:solidFill>
                <a:latin typeface="Meiryo UI" panose="020B0604030504040204" pitchFamily="50" charset="-128"/>
                <a:ea typeface="Meiryo UI" panose="020B0604030504040204" pitchFamily="50" charset="-128"/>
              </a:rPr>
              <a:t>Ⅰ</a:t>
            </a:r>
            <a:r>
              <a:rPr kumimoji="1" lang="ja-JP" altLang="en-US" sz="1200" b="1" dirty="0">
                <a:solidFill>
                  <a:schemeClr val="bg1"/>
                </a:solidFill>
                <a:latin typeface="Meiryo UI" panose="020B0604030504040204" pitchFamily="50" charset="-128"/>
                <a:ea typeface="Meiryo UI" panose="020B0604030504040204" pitchFamily="50" charset="-128"/>
              </a:rPr>
              <a:t>　</a:t>
            </a:r>
            <a:r>
              <a:rPr lang="ja-JP" altLang="en-US" sz="1200" b="1" dirty="0">
                <a:solidFill>
                  <a:schemeClr val="bg1"/>
                </a:solidFill>
                <a:latin typeface="Meiryo UI" panose="020B0604030504040204" pitchFamily="50" charset="-128"/>
                <a:ea typeface="Meiryo UI" panose="020B0604030504040204" pitchFamily="50" charset="-128"/>
              </a:rPr>
              <a:t>若者が活躍でき、子育て安心の都市「大阪」の実現</a:t>
            </a:r>
            <a:endParaRPr lang="en-US" altLang="ja-JP" sz="1200" b="1" dirty="0">
              <a:solidFill>
                <a:schemeClr val="bg1"/>
              </a:solidFill>
              <a:latin typeface="Meiryo UI" panose="020B0604030504040204" pitchFamily="50" charset="-128"/>
              <a:ea typeface="Meiryo UI" panose="020B0604030504040204" pitchFamily="50" charset="-128"/>
            </a:endParaRPr>
          </a:p>
          <a:p>
            <a:pPr>
              <a:spcBef>
                <a:spcPts val="100"/>
              </a:spcBef>
            </a:pPr>
            <a:r>
              <a:rPr kumimoji="1" lang="ja-JP" altLang="en-US" sz="1200" b="1" dirty="0">
                <a:latin typeface="Meiryo UI" panose="020B0604030504040204" pitchFamily="50" charset="-128"/>
                <a:ea typeface="Meiryo UI" panose="020B0604030504040204" pitchFamily="50" charset="-128"/>
              </a:rPr>
              <a:t>　基本目標①若い世代の就職・</a:t>
            </a:r>
            <a:r>
              <a:rPr lang="ja-JP" altLang="en-US" sz="1200" b="1" dirty="0">
                <a:latin typeface="Meiryo UI" panose="020B0604030504040204" pitchFamily="50" charset="-128"/>
                <a:ea typeface="Meiryo UI" panose="020B0604030504040204" pitchFamily="50" charset="-128"/>
              </a:rPr>
              <a:t>結婚・出産・子育ての希望を実現する</a:t>
            </a:r>
            <a:endParaRPr lang="en-US" altLang="ja-JP" sz="1200" dirty="0">
              <a:latin typeface="Meiryo UI" panose="020B0604030504040204" pitchFamily="50" charset="-128"/>
              <a:ea typeface="Meiryo UI" panose="020B0604030504040204" pitchFamily="50" charset="-128"/>
            </a:endParaRPr>
          </a:p>
          <a:p>
            <a:pPr algn="just">
              <a:spcBef>
                <a:spcPts val="300"/>
              </a:spcBef>
            </a:pPr>
            <a:r>
              <a:rPr lang="ja-JP" altLang="en-US" sz="1200" dirty="0">
                <a:latin typeface="Meiryo UI" panose="020B0604030504040204" pitchFamily="50" charset="-128"/>
                <a:ea typeface="Meiryo UI" panose="020B0604030504040204" pitchFamily="50" charset="-128"/>
              </a:rPr>
              <a:t>　</a:t>
            </a:r>
            <a:r>
              <a:rPr lang="ja-JP" altLang="en-US" sz="1200" b="1" dirty="0">
                <a:latin typeface="Meiryo UI" panose="020B0604030504040204" pitchFamily="50" charset="-128"/>
                <a:ea typeface="Meiryo UI" panose="020B0604030504040204" pitchFamily="50" charset="-128"/>
              </a:rPr>
              <a:t>基本目標②次代の「大阪」を担う人をつくる</a:t>
            </a:r>
            <a:endParaRPr lang="ja-JP" altLang="en-US" sz="1200" dirty="0">
              <a:latin typeface="Meiryo UI" panose="020B0604030504040204" pitchFamily="50" charset="-128"/>
              <a:ea typeface="Meiryo UI" panose="020B0604030504040204" pitchFamily="50" charset="-128"/>
            </a:endParaRPr>
          </a:p>
          <a:p>
            <a:pPr algn="just"/>
            <a:r>
              <a:rPr lang="ja-JP" altLang="en-US" sz="1200" dirty="0">
                <a:latin typeface="Meiryo UI" panose="020B0604030504040204" pitchFamily="50" charset="-128"/>
                <a:ea typeface="Meiryo UI" panose="020B0604030504040204" pitchFamily="50" charset="-128"/>
              </a:rPr>
              <a:t>   </a:t>
            </a:r>
            <a:r>
              <a:rPr kumimoji="1" lang="en-US" altLang="ja-JP" sz="900" b="1" dirty="0">
                <a:latin typeface="Meiryo UI" panose="020B0604030504040204" pitchFamily="50" charset="-128"/>
                <a:ea typeface="Meiryo UI" panose="020B0604030504040204" pitchFamily="50" charset="-128"/>
              </a:rPr>
              <a:t> </a:t>
            </a:r>
          </a:p>
          <a:p>
            <a:pPr algn="just"/>
            <a:r>
              <a:rPr kumimoji="1" lang="en-US" altLang="ja-JP" sz="1200" b="1" dirty="0">
                <a:solidFill>
                  <a:schemeClr val="bg1"/>
                </a:solidFill>
                <a:latin typeface="Meiryo UI" panose="020B0604030504040204" pitchFamily="50" charset="-128"/>
                <a:ea typeface="Meiryo UI" panose="020B0604030504040204" pitchFamily="50" charset="-128"/>
              </a:rPr>
              <a:t>Ⅱ</a:t>
            </a:r>
            <a:r>
              <a:rPr kumimoji="1" lang="ja-JP" altLang="en-US" sz="1200" b="1" dirty="0">
                <a:solidFill>
                  <a:schemeClr val="bg1"/>
                </a:solidFill>
                <a:latin typeface="Meiryo UI" panose="020B0604030504040204" pitchFamily="50" charset="-128"/>
                <a:ea typeface="Meiryo UI" panose="020B0604030504040204" pitchFamily="50" charset="-128"/>
              </a:rPr>
              <a:t>　</a:t>
            </a:r>
            <a:r>
              <a:rPr lang="ja-JP" altLang="en-US" sz="1200" b="1" dirty="0">
                <a:solidFill>
                  <a:schemeClr val="bg1"/>
                </a:solidFill>
                <a:latin typeface="Meiryo UI" panose="020B0604030504040204" pitchFamily="50" charset="-128"/>
                <a:ea typeface="Meiryo UI" panose="020B0604030504040204" pitchFamily="50" charset="-128"/>
              </a:rPr>
              <a:t>人口減少・超高齢化社会でも持続可能な地域づくり</a:t>
            </a:r>
          </a:p>
          <a:p>
            <a:pPr algn="just">
              <a:spcBef>
                <a:spcPts val="200"/>
              </a:spcBef>
            </a:pPr>
            <a:r>
              <a:rPr lang="ja-JP" altLang="en-US" sz="1200" dirty="0">
                <a:latin typeface="Meiryo UI" panose="020B0604030504040204" pitchFamily="50" charset="-128"/>
                <a:ea typeface="Meiryo UI" panose="020B0604030504040204" pitchFamily="50" charset="-128"/>
              </a:rPr>
              <a:t>　</a:t>
            </a:r>
            <a:r>
              <a:rPr lang="ja-JP" altLang="en-US" sz="1200" b="1" dirty="0">
                <a:latin typeface="Meiryo UI" panose="020B0604030504040204" pitchFamily="50" charset="-128"/>
                <a:ea typeface="Meiryo UI" panose="020B0604030504040204" pitchFamily="50" charset="-128"/>
              </a:rPr>
              <a:t>基本目標③誰もが健康でいきいきと暮らせるまちづくり</a:t>
            </a:r>
            <a:endParaRPr lang="en-US" altLang="ja-JP" sz="1200" b="1" dirty="0">
              <a:latin typeface="Meiryo UI" panose="020B0604030504040204" pitchFamily="50" charset="-128"/>
              <a:ea typeface="Meiryo UI" panose="020B0604030504040204" pitchFamily="50" charset="-128"/>
            </a:endParaRPr>
          </a:p>
          <a:p>
            <a:pPr algn="just"/>
            <a:r>
              <a:rPr lang="ja-JP" altLang="en-US" sz="1200" dirty="0">
                <a:latin typeface="Meiryo UI" panose="020B0604030504040204" pitchFamily="50" charset="-128"/>
                <a:ea typeface="Meiryo UI" panose="020B0604030504040204" pitchFamily="50" charset="-128"/>
              </a:rPr>
              <a:t>　 </a:t>
            </a:r>
            <a:r>
              <a:rPr lang="en-US" altLang="ja-JP" sz="1200" dirty="0">
                <a:latin typeface="Meiryo UI" panose="020B0604030504040204" pitchFamily="50" charset="-128"/>
                <a:ea typeface="Meiryo UI" panose="020B0604030504040204" pitchFamily="50" charset="-128"/>
              </a:rPr>
              <a:t>No</a:t>
            </a:r>
            <a:r>
              <a:rPr lang="ja-JP" altLang="en-US" sz="1200" dirty="0">
                <a:latin typeface="Meiryo UI" panose="020B0604030504040204" pitchFamily="50" charset="-128"/>
                <a:ea typeface="Meiryo UI" panose="020B0604030504040204" pitchFamily="50" charset="-128"/>
              </a:rPr>
              <a:t>１</a:t>
            </a:r>
            <a:r>
              <a:rPr lang="en-US" altLang="ja-JP" sz="1200" dirty="0">
                <a:latin typeface="Meiryo UI" panose="020B0604030504040204" pitchFamily="50" charset="-128"/>
                <a:ea typeface="Meiryo UI" panose="020B0604030504040204" pitchFamily="50" charset="-128"/>
              </a:rPr>
              <a:t> </a:t>
            </a:r>
            <a:r>
              <a:rPr lang="ja-JP" altLang="en-US" sz="1200" dirty="0">
                <a:latin typeface="Meiryo UI" panose="020B0604030504040204" pitchFamily="50" charset="-128"/>
                <a:ea typeface="Meiryo UI" panose="020B0604030504040204" pitchFamily="50" charset="-128"/>
              </a:rPr>
              <a:t>スマートシニアライフ事業</a:t>
            </a:r>
            <a:endParaRPr lang="en-US" altLang="ja-JP" sz="1200" dirty="0">
              <a:latin typeface="Meiryo UI" panose="020B0604030504040204" pitchFamily="50" charset="-128"/>
              <a:ea typeface="Meiryo UI" panose="020B0604030504040204" pitchFamily="50" charset="-128"/>
            </a:endParaRPr>
          </a:p>
          <a:p>
            <a:pPr algn="just"/>
            <a:r>
              <a:rPr lang="ja-JP" altLang="en-US" sz="1200" dirty="0">
                <a:latin typeface="Meiryo UI" panose="020B0604030504040204" pitchFamily="50" charset="-128"/>
                <a:ea typeface="Meiryo UI" panose="020B0604030504040204" pitchFamily="50" charset="-128"/>
              </a:rPr>
              <a:t>　 </a:t>
            </a:r>
            <a:r>
              <a:rPr lang="en-US" altLang="ja-JP" sz="1200" dirty="0">
                <a:latin typeface="Meiryo UI" panose="020B0604030504040204" pitchFamily="50" charset="-128"/>
                <a:ea typeface="Meiryo UI" panose="020B0604030504040204" pitchFamily="50" charset="-128"/>
              </a:rPr>
              <a:t>No</a:t>
            </a:r>
            <a:r>
              <a:rPr lang="ja-JP" altLang="en-US" sz="1200" dirty="0">
                <a:latin typeface="Meiryo UI" panose="020B0604030504040204" pitchFamily="50" charset="-128"/>
                <a:ea typeface="Meiryo UI" panose="020B0604030504040204" pitchFamily="50" charset="-128"/>
              </a:rPr>
              <a:t>２</a:t>
            </a:r>
            <a:r>
              <a:rPr lang="en-US" altLang="ja-JP" sz="1200" dirty="0">
                <a:latin typeface="Meiryo UI" panose="020B0604030504040204" pitchFamily="50" charset="-128"/>
                <a:ea typeface="Meiryo UI" panose="020B0604030504040204" pitchFamily="50" charset="-128"/>
              </a:rPr>
              <a:t> </a:t>
            </a:r>
            <a:r>
              <a:rPr lang="ja-JP" altLang="en-US" sz="1200" dirty="0">
                <a:latin typeface="Meiryo UI" panose="020B0604030504040204" pitchFamily="50" charset="-128"/>
                <a:ea typeface="Meiryo UI" panose="020B0604030504040204" pitchFamily="50" charset="-128"/>
              </a:rPr>
              <a:t>潜在求職者活躍支援プロジェクト事業</a:t>
            </a:r>
            <a:endParaRPr lang="en-US" altLang="ja-JP" sz="1200" dirty="0">
              <a:latin typeface="Meiryo UI" panose="020B0604030504040204" pitchFamily="50" charset="-128"/>
              <a:ea typeface="Meiryo UI" panose="020B0604030504040204" pitchFamily="50" charset="-128"/>
            </a:endParaRPr>
          </a:p>
          <a:p>
            <a:pPr algn="just"/>
            <a:r>
              <a:rPr lang="ja-JP" altLang="en-US" sz="1200" dirty="0">
                <a:latin typeface="Meiryo UI" panose="020B0604030504040204" pitchFamily="50" charset="-128"/>
                <a:ea typeface="Meiryo UI" panose="020B0604030504040204" pitchFamily="50" charset="-128"/>
              </a:rPr>
              <a:t>　 </a:t>
            </a:r>
            <a:r>
              <a:rPr lang="en-US" altLang="ja-JP" sz="1200" dirty="0">
                <a:latin typeface="Meiryo UI" panose="020B0604030504040204" pitchFamily="50" charset="-128"/>
                <a:ea typeface="Meiryo UI" panose="020B0604030504040204" pitchFamily="50" charset="-128"/>
              </a:rPr>
              <a:t>No</a:t>
            </a:r>
            <a:r>
              <a:rPr lang="ja-JP" altLang="en-US" sz="1200" dirty="0">
                <a:latin typeface="Meiryo UI" panose="020B0604030504040204" pitchFamily="50" charset="-128"/>
                <a:ea typeface="Meiryo UI" panose="020B0604030504040204" pitchFamily="50" charset="-128"/>
              </a:rPr>
              <a:t>３</a:t>
            </a:r>
            <a:r>
              <a:rPr lang="en-US" altLang="ja-JP" sz="1200" dirty="0">
                <a:latin typeface="Meiryo UI" panose="020B0604030504040204" pitchFamily="50" charset="-128"/>
                <a:ea typeface="Meiryo UI" panose="020B0604030504040204" pitchFamily="50" charset="-128"/>
              </a:rPr>
              <a:t> </a:t>
            </a:r>
            <a:r>
              <a:rPr lang="ja-JP" altLang="en-US" sz="1200" dirty="0">
                <a:latin typeface="Meiryo UI" panose="020B0604030504040204" pitchFamily="50" charset="-128"/>
                <a:ea typeface="Meiryo UI" panose="020B0604030504040204" pitchFamily="50" charset="-128"/>
              </a:rPr>
              <a:t>持続可能な大阪の成長を支えるダイバーシティ推進事業</a:t>
            </a:r>
            <a:endParaRPr lang="en-US" altLang="ja-JP" sz="1200" dirty="0">
              <a:latin typeface="Meiryo UI" panose="020B0604030504040204" pitchFamily="50" charset="-128"/>
              <a:ea typeface="Meiryo UI" panose="020B0604030504040204" pitchFamily="50" charset="-128"/>
            </a:endParaRPr>
          </a:p>
          <a:p>
            <a:pPr algn="just">
              <a:spcBef>
                <a:spcPts val="300"/>
              </a:spcBef>
            </a:pPr>
            <a:r>
              <a:rPr lang="ja-JP" altLang="en-US" sz="1200" b="1" dirty="0">
                <a:latin typeface="Meiryo UI" panose="020B0604030504040204" pitchFamily="50" charset="-128"/>
                <a:ea typeface="Meiryo UI" panose="020B0604030504040204" pitchFamily="50" charset="-128"/>
              </a:rPr>
              <a:t>　基本目標④安全・安心な地域をつくる</a:t>
            </a:r>
          </a:p>
        </p:txBody>
      </p:sp>
      <p:sp>
        <p:nvSpPr>
          <p:cNvPr id="6" name="テキスト ボックス 5"/>
          <p:cNvSpPr txBox="1"/>
          <p:nvPr/>
        </p:nvSpPr>
        <p:spPr>
          <a:xfrm>
            <a:off x="2518895" y="3519401"/>
            <a:ext cx="4662340" cy="1726114"/>
          </a:xfrm>
          <a:prstGeom prst="rect">
            <a:avLst/>
          </a:prstGeom>
          <a:noFill/>
        </p:spPr>
        <p:txBody>
          <a:bodyPr wrap="square" rtlCol="0">
            <a:spAutoFit/>
          </a:bodyPr>
          <a:lstStyle/>
          <a:p>
            <a:pPr algn="just">
              <a:spcBef>
                <a:spcPts val="300"/>
              </a:spcBef>
            </a:pPr>
            <a:r>
              <a:rPr lang="ja-JP" altLang="en-US" sz="1200" dirty="0">
                <a:latin typeface="Meiryo UI" panose="020B0604030504040204" pitchFamily="50" charset="-128"/>
                <a:ea typeface="Meiryo UI" panose="020B0604030504040204" pitchFamily="50" charset="-128"/>
              </a:rPr>
              <a:t>　 </a:t>
            </a:r>
            <a:r>
              <a:rPr lang="ja-JP" altLang="en-US" sz="100" dirty="0">
                <a:latin typeface="Meiryo UI" panose="020B0604030504040204" pitchFamily="50" charset="-128"/>
                <a:ea typeface="Meiryo UI" panose="020B0604030504040204" pitchFamily="50" charset="-128"/>
              </a:rPr>
              <a:t>　</a:t>
            </a:r>
            <a:endParaRPr lang="en-US" altLang="ja-JP" sz="900" dirty="0">
              <a:latin typeface="Meiryo UI" panose="020B0604030504040204" pitchFamily="50" charset="-128"/>
              <a:ea typeface="Meiryo UI" panose="020B0604030504040204" pitchFamily="50" charset="-128"/>
            </a:endParaRPr>
          </a:p>
          <a:p>
            <a:pPr algn="just"/>
            <a:r>
              <a:rPr lang="en-US" altLang="ja-JP" sz="600" dirty="0">
                <a:latin typeface="Meiryo UI" panose="020B0604030504040204" pitchFamily="50" charset="-128"/>
                <a:ea typeface="Meiryo UI" panose="020B0604030504040204" pitchFamily="50" charset="-128"/>
              </a:rPr>
              <a:t> </a:t>
            </a:r>
          </a:p>
          <a:p>
            <a:pPr algn="just"/>
            <a:r>
              <a:rPr kumimoji="1" lang="en-US" altLang="ja-JP" sz="1200" b="1" dirty="0">
                <a:solidFill>
                  <a:schemeClr val="bg1"/>
                </a:solidFill>
                <a:latin typeface="Meiryo UI" panose="020B0604030504040204" pitchFamily="50" charset="-128"/>
                <a:ea typeface="Meiryo UI" panose="020B0604030504040204" pitchFamily="50" charset="-128"/>
              </a:rPr>
              <a:t>Ⅲ</a:t>
            </a:r>
            <a:r>
              <a:rPr kumimoji="1" lang="ja-JP" altLang="en-US" sz="1200" b="1" dirty="0">
                <a:solidFill>
                  <a:schemeClr val="bg1"/>
                </a:solidFill>
                <a:latin typeface="Meiryo UI" panose="020B0604030504040204" pitchFamily="50" charset="-128"/>
                <a:ea typeface="Meiryo UI" panose="020B0604030504040204" pitchFamily="50" charset="-128"/>
              </a:rPr>
              <a:t>　</a:t>
            </a:r>
            <a:r>
              <a:rPr lang="ja-JP" altLang="en-US" sz="1200" b="1" dirty="0">
                <a:solidFill>
                  <a:schemeClr val="bg1"/>
                </a:solidFill>
                <a:latin typeface="Meiryo UI" panose="020B0604030504040204" pitchFamily="50" charset="-128"/>
                <a:ea typeface="Meiryo UI" panose="020B0604030504040204" pitchFamily="50" charset="-128"/>
              </a:rPr>
              <a:t>東西二極の一極としての社会経済構造の構築</a:t>
            </a:r>
            <a:endParaRPr lang="en-US" altLang="ja-JP" sz="1200" b="1" dirty="0">
              <a:solidFill>
                <a:schemeClr val="bg1"/>
              </a:solidFill>
              <a:latin typeface="Meiryo UI" panose="020B0604030504040204" pitchFamily="50" charset="-128"/>
              <a:ea typeface="Meiryo UI" panose="020B0604030504040204" pitchFamily="50" charset="-128"/>
            </a:endParaRPr>
          </a:p>
          <a:p>
            <a:pPr algn="just">
              <a:spcBef>
                <a:spcPts val="200"/>
              </a:spcBef>
            </a:pPr>
            <a:r>
              <a:rPr lang="ja-JP" altLang="en-US" sz="1200" b="1" dirty="0">
                <a:latin typeface="Meiryo UI" panose="020B0604030504040204" pitchFamily="50" charset="-128"/>
                <a:ea typeface="Meiryo UI" panose="020B0604030504040204" pitchFamily="50" charset="-128"/>
              </a:rPr>
              <a:t>　基本目標⑤都市としての経済機能を強化する</a:t>
            </a:r>
            <a:endParaRPr lang="en-US" altLang="ja-JP" sz="1200" b="1" dirty="0">
              <a:latin typeface="Meiryo UI" panose="020B0604030504040204" pitchFamily="50" charset="-128"/>
              <a:ea typeface="Meiryo UI" panose="020B0604030504040204" pitchFamily="50" charset="-128"/>
            </a:endParaRPr>
          </a:p>
          <a:p>
            <a:pPr algn="just"/>
            <a:r>
              <a:rPr lang="ja-JP" altLang="en-US" sz="1200" dirty="0">
                <a:latin typeface="Meiryo UI" panose="020B0604030504040204" pitchFamily="50" charset="-128"/>
                <a:ea typeface="Meiryo UI" panose="020B0604030504040204" pitchFamily="50" charset="-128"/>
              </a:rPr>
              <a:t>　 </a:t>
            </a:r>
            <a:r>
              <a:rPr lang="en-US" altLang="ja-JP" sz="1200" dirty="0">
                <a:latin typeface="Meiryo UI" panose="020B0604030504040204" pitchFamily="50" charset="-128"/>
                <a:ea typeface="Meiryo UI" panose="020B0604030504040204" pitchFamily="50" charset="-128"/>
              </a:rPr>
              <a:t>No</a:t>
            </a:r>
            <a:r>
              <a:rPr lang="ja-JP" altLang="en-US" sz="1200" dirty="0">
                <a:latin typeface="Meiryo UI" panose="020B0604030504040204" pitchFamily="50" charset="-128"/>
                <a:ea typeface="Meiryo UI" panose="020B0604030504040204" pitchFamily="50" charset="-128"/>
              </a:rPr>
              <a:t>４</a:t>
            </a:r>
            <a:r>
              <a:rPr lang="en-US" altLang="ja-JP" sz="1200" dirty="0">
                <a:latin typeface="Meiryo UI" panose="020B0604030504040204" pitchFamily="50" charset="-128"/>
                <a:ea typeface="Meiryo UI" panose="020B0604030504040204" pitchFamily="50" charset="-128"/>
              </a:rPr>
              <a:t> </a:t>
            </a:r>
            <a:r>
              <a:rPr lang="ja-JP" altLang="en-US" sz="1200" dirty="0">
                <a:latin typeface="Meiryo UI" panose="020B0604030504040204" pitchFamily="50" charset="-128"/>
                <a:ea typeface="Meiryo UI" panose="020B0604030504040204" pitchFamily="50" charset="-128"/>
              </a:rPr>
              <a:t>世界に伍するスタートアップ・エコシステム推進事業</a:t>
            </a:r>
            <a:endParaRPr lang="en-US" altLang="ja-JP" sz="1200" dirty="0">
              <a:latin typeface="Meiryo UI" panose="020B0604030504040204" pitchFamily="50" charset="-128"/>
              <a:ea typeface="Meiryo UI" panose="020B0604030504040204" pitchFamily="50" charset="-128"/>
            </a:endParaRPr>
          </a:p>
          <a:p>
            <a:pPr algn="just"/>
            <a:r>
              <a:rPr lang="ja-JP" altLang="en-US" sz="1200" dirty="0">
                <a:latin typeface="Meiryo UI" panose="020B0604030504040204" pitchFamily="50" charset="-128"/>
                <a:ea typeface="Meiryo UI" panose="020B0604030504040204" pitchFamily="50" charset="-128"/>
              </a:rPr>
              <a:t>　 </a:t>
            </a:r>
            <a:r>
              <a:rPr lang="en-US" altLang="ja-JP" sz="1200" dirty="0">
                <a:latin typeface="Meiryo UI" panose="020B0604030504040204" pitchFamily="50" charset="-128"/>
                <a:ea typeface="Meiryo UI" panose="020B0604030504040204" pitchFamily="50" charset="-128"/>
              </a:rPr>
              <a:t>No</a:t>
            </a:r>
            <a:r>
              <a:rPr lang="ja-JP" altLang="en-US" sz="1200" dirty="0">
                <a:latin typeface="Meiryo UI" panose="020B0604030504040204" pitchFamily="50" charset="-128"/>
                <a:ea typeface="Meiryo UI" panose="020B0604030504040204" pitchFamily="50" charset="-128"/>
              </a:rPr>
              <a:t>５</a:t>
            </a:r>
            <a:r>
              <a:rPr lang="en-US" altLang="ja-JP" sz="1200" dirty="0">
                <a:latin typeface="Meiryo UI" panose="020B0604030504040204" pitchFamily="50" charset="-128"/>
                <a:ea typeface="Meiryo UI" panose="020B0604030504040204" pitchFamily="50" charset="-128"/>
              </a:rPr>
              <a:t> </a:t>
            </a:r>
            <a:r>
              <a:rPr lang="ja-JP" altLang="en-US" sz="1200" dirty="0">
                <a:latin typeface="Meiryo UI" panose="020B0604030504040204" pitchFamily="50" charset="-128"/>
                <a:ea typeface="Meiryo UI" panose="020B0604030504040204" pitchFamily="50" charset="-128"/>
              </a:rPr>
              <a:t>中核人材雇用戦略デスク事業・同体制拡充事業</a:t>
            </a:r>
            <a:endParaRPr lang="en-US" altLang="ja-JP" sz="1200" dirty="0">
              <a:latin typeface="Meiryo UI" panose="020B0604030504040204" pitchFamily="50" charset="-128"/>
              <a:ea typeface="Meiryo UI" panose="020B0604030504040204" pitchFamily="50" charset="-128"/>
            </a:endParaRPr>
          </a:p>
          <a:p>
            <a:pPr algn="just">
              <a:spcBef>
                <a:spcPts val="300"/>
              </a:spcBef>
            </a:pPr>
            <a:r>
              <a:rPr lang="ja-JP" altLang="en-US" sz="1200" dirty="0">
                <a:latin typeface="Meiryo UI" panose="020B0604030504040204" pitchFamily="50" charset="-128"/>
                <a:ea typeface="Meiryo UI" panose="020B0604030504040204" pitchFamily="50" charset="-128"/>
              </a:rPr>
              <a:t>　</a:t>
            </a:r>
            <a:r>
              <a:rPr lang="ja-JP" altLang="en-US" sz="1200" b="1" dirty="0">
                <a:latin typeface="Meiryo UI" panose="020B0604030504040204" pitchFamily="50" charset="-128"/>
                <a:ea typeface="Meiryo UI" panose="020B0604030504040204" pitchFamily="50" charset="-128"/>
              </a:rPr>
              <a:t>基本目標⑥定住魅力・都市魅力を強化する</a:t>
            </a:r>
            <a:endParaRPr lang="en-US" altLang="ja-JP" sz="1200" dirty="0">
              <a:latin typeface="Meiryo UI" panose="020B0604030504040204" pitchFamily="50" charset="-128"/>
              <a:ea typeface="Meiryo UI" panose="020B0604030504040204" pitchFamily="50" charset="-128"/>
            </a:endParaRPr>
          </a:p>
          <a:p>
            <a:pPr marL="628650" indent="-628650"/>
            <a:r>
              <a:rPr lang="ja-JP" altLang="en-US" sz="1200" dirty="0">
                <a:latin typeface="Meiryo UI" panose="020B0604030504040204" pitchFamily="50" charset="-128"/>
                <a:ea typeface="Meiryo UI" panose="020B0604030504040204" pitchFamily="50" charset="-128"/>
              </a:rPr>
              <a:t>　 </a:t>
            </a:r>
            <a:r>
              <a:rPr lang="en-US" altLang="ja-JP" sz="1200" dirty="0">
                <a:latin typeface="Meiryo UI" panose="020B0604030504040204" pitchFamily="50" charset="-128"/>
                <a:ea typeface="Meiryo UI" panose="020B0604030504040204" pitchFamily="50" charset="-128"/>
              </a:rPr>
              <a:t>No</a:t>
            </a:r>
            <a:r>
              <a:rPr lang="ja-JP" altLang="en-US" sz="1200" dirty="0">
                <a:latin typeface="Meiryo UI" panose="020B0604030504040204" pitchFamily="50" charset="-128"/>
                <a:ea typeface="Meiryo UI" panose="020B0604030504040204" pitchFamily="50" charset="-128"/>
              </a:rPr>
              <a:t>６</a:t>
            </a:r>
            <a:r>
              <a:rPr lang="en-US" altLang="ja-JP" sz="1200" dirty="0">
                <a:latin typeface="Meiryo UI" panose="020B0604030504040204" pitchFamily="50" charset="-128"/>
                <a:ea typeface="Meiryo UI" panose="020B0604030504040204" pitchFamily="50" charset="-128"/>
              </a:rPr>
              <a:t> </a:t>
            </a:r>
            <a:r>
              <a:rPr lang="ja-JP" altLang="en-US" sz="1200" dirty="0">
                <a:latin typeface="Meiryo UI" panose="020B0604030504040204" pitchFamily="50" charset="-128"/>
                <a:ea typeface="Meiryo UI" panose="020B0604030504040204" pitchFamily="50" charset="-128"/>
              </a:rPr>
              <a:t>大阪ショーケース機能強化及び</a:t>
            </a:r>
            <a:r>
              <a:rPr lang="en-US" altLang="ja-JP" sz="1200" dirty="0">
                <a:latin typeface="Meiryo UI" panose="020B0604030504040204" pitchFamily="50" charset="-128"/>
                <a:ea typeface="Meiryo UI" panose="020B0604030504040204" pitchFamily="50" charset="-128"/>
              </a:rPr>
              <a:t>SDGs</a:t>
            </a:r>
            <a:r>
              <a:rPr lang="ja-JP" altLang="en-US" sz="1200" dirty="0">
                <a:latin typeface="Meiryo UI" panose="020B0604030504040204" pitchFamily="50" charset="-128"/>
                <a:ea typeface="Meiryo UI" panose="020B0604030504040204" pitchFamily="50" charset="-128"/>
              </a:rPr>
              <a:t>の実現に向けた観光推進</a:t>
            </a:r>
            <a:endParaRPr lang="en-US" altLang="ja-JP" sz="1200" dirty="0">
              <a:latin typeface="Meiryo UI" panose="020B0604030504040204" pitchFamily="50" charset="-128"/>
              <a:ea typeface="Meiryo UI" panose="020B0604030504040204" pitchFamily="50" charset="-128"/>
            </a:endParaRPr>
          </a:p>
          <a:p>
            <a:pPr marL="628650" indent="-85725"/>
            <a:r>
              <a:rPr lang="ja-JP" altLang="en-US" sz="1200" dirty="0">
                <a:latin typeface="Meiryo UI" panose="020B0604030504040204" pitchFamily="50" charset="-128"/>
                <a:ea typeface="Meiryo UI" panose="020B0604030504040204" pitchFamily="50" charset="-128"/>
              </a:rPr>
              <a:t>・地域活性化事業</a:t>
            </a:r>
          </a:p>
        </p:txBody>
      </p:sp>
      <p:sp>
        <p:nvSpPr>
          <p:cNvPr id="7" name="テキスト ボックス 6"/>
          <p:cNvSpPr txBox="1"/>
          <p:nvPr/>
        </p:nvSpPr>
        <p:spPr>
          <a:xfrm>
            <a:off x="4270057" y="1598611"/>
            <a:ext cx="3210464" cy="1831271"/>
          </a:xfrm>
          <a:prstGeom prst="rect">
            <a:avLst/>
          </a:prstGeom>
          <a:noFill/>
        </p:spPr>
        <p:txBody>
          <a:bodyPr wrap="square" rtlCol="0">
            <a:spAutoFit/>
          </a:bodyPr>
          <a:lstStyle/>
          <a:p>
            <a:pPr algn="r"/>
            <a:endParaRPr lang="en-US" altLang="ja-JP" sz="1300" b="1" dirty="0">
              <a:latin typeface="Meiryo UI" panose="020B0604030504040204" pitchFamily="50" charset="-128"/>
              <a:ea typeface="Meiryo UI" panose="020B0604030504040204" pitchFamily="50" charset="-128"/>
            </a:endParaRPr>
          </a:p>
          <a:p>
            <a:pPr algn="r"/>
            <a:endParaRPr lang="en-US" altLang="ja-JP" sz="1300" b="1" dirty="0">
              <a:latin typeface="Meiryo UI" panose="020B0604030504040204" pitchFamily="50" charset="-128"/>
              <a:ea typeface="Meiryo UI" panose="020B0604030504040204" pitchFamily="50" charset="-128"/>
            </a:endParaRPr>
          </a:p>
          <a:p>
            <a:pPr algn="r"/>
            <a:endParaRPr lang="en-US" altLang="ja-JP" sz="1300" b="1" dirty="0">
              <a:latin typeface="Meiryo UI" panose="020B0604030504040204" pitchFamily="50" charset="-128"/>
              <a:ea typeface="Meiryo UI" panose="020B0604030504040204" pitchFamily="50" charset="-128"/>
            </a:endParaRPr>
          </a:p>
          <a:p>
            <a:pPr algn="r"/>
            <a:endParaRPr lang="en-US" altLang="ja-JP" sz="1300" b="1" dirty="0">
              <a:latin typeface="Meiryo UI" panose="020B0604030504040204" pitchFamily="50" charset="-128"/>
              <a:ea typeface="Meiryo UI" panose="020B0604030504040204" pitchFamily="50" charset="-128"/>
            </a:endParaRPr>
          </a:p>
          <a:p>
            <a:pPr algn="r"/>
            <a:endParaRPr lang="en-US" altLang="ja-JP" sz="1300" b="1" dirty="0">
              <a:latin typeface="Meiryo UI" panose="020B0604030504040204" pitchFamily="50" charset="-128"/>
              <a:ea typeface="Meiryo UI" panose="020B0604030504040204" pitchFamily="50" charset="-128"/>
            </a:endParaRPr>
          </a:p>
          <a:p>
            <a:pPr algn="r"/>
            <a:r>
              <a:rPr kumimoji="1" lang="ja-JP" altLang="en-US" sz="1200" b="1" dirty="0">
                <a:latin typeface="Meiryo UI" panose="020B0604030504040204" pitchFamily="50" charset="-128"/>
                <a:ea typeface="Meiryo UI" panose="020B0604030504040204" pitchFamily="50" charset="-128"/>
              </a:rPr>
              <a:t>　</a:t>
            </a:r>
            <a:endParaRPr kumimoji="1" lang="en-US" altLang="ja-JP" sz="1200" b="1" dirty="0">
              <a:latin typeface="Meiryo UI" panose="020B0604030504040204" pitchFamily="50" charset="-128"/>
              <a:ea typeface="Meiryo UI" panose="020B0604030504040204" pitchFamily="50" charset="-128"/>
            </a:endParaRPr>
          </a:p>
          <a:p>
            <a:pPr algn="r"/>
            <a:r>
              <a:rPr lang="ja-JP" altLang="en-US" sz="1200" b="1" dirty="0">
                <a:latin typeface="Meiryo UI" panose="020B0604030504040204" pitchFamily="50" charset="-128"/>
                <a:ea typeface="Meiryo UI" panose="020B0604030504040204" pitchFamily="50" charset="-128"/>
              </a:rPr>
              <a:t>　</a:t>
            </a:r>
            <a:r>
              <a:rPr lang="ja-JP" altLang="en-US" sz="1200" dirty="0">
                <a:latin typeface="Meiryo UI" panose="020B0604030504040204" pitchFamily="50" charset="-128"/>
                <a:ea typeface="Meiryo UI" panose="020B0604030504040204" pitchFamily="50" charset="-128"/>
              </a:rPr>
              <a:t> ・・・・・・・・・・・・・・・・・・・・・・・・・・・・・・・・・３</a:t>
            </a:r>
            <a:endParaRPr lang="en-US" altLang="ja-JP" sz="1200" dirty="0">
              <a:latin typeface="Meiryo UI" panose="020B0604030504040204" pitchFamily="50" charset="-128"/>
              <a:ea typeface="Meiryo UI" panose="020B0604030504040204" pitchFamily="50" charset="-128"/>
            </a:endParaRPr>
          </a:p>
          <a:p>
            <a:pPr algn="r"/>
            <a:r>
              <a:rPr lang="ja-JP" altLang="en-US" sz="1200" dirty="0">
                <a:latin typeface="Meiryo UI" panose="020B0604030504040204" pitchFamily="50" charset="-128"/>
                <a:ea typeface="Meiryo UI" panose="020B0604030504040204" pitchFamily="50" charset="-128"/>
              </a:rPr>
              <a:t>・・・・・・・・・・・・・・・・・・・・・・４　　　</a:t>
            </a:r>
            <a:endParaRPr lang="en-US" altLang="ja-JP" sz="1200" dirty="0">
              <a:latin typeface="Meiryo UI" panose="020B0604030504040204" pitchFamily="50" charset="-128"/>
              <a:ea typeface="Meiryo UI" panose="020B0604030504040204" pitchFamily="50" charset="-128"/>
            </a:endParaRPr>
          </a:p>
          <a:p>
            <a:pPr algn="r"/>
            <a:r>
              <a:rPr lang="ja-JP" altLang="en-US" sz="1200" dirty="0">
                <a:latin typeface="Meiryo UI" panose="020B0604030504040204" pitchFamily="50" charset="-128"/>
                <a:ea typeface="Meiryo UI" panose="020B0604030504040204" pitchFamily="50" charset="-128"/>
              </a:rPr>
              <a:t>・・・・・・・・５</a:t>
            </a:r>
            <a:endParaRPr lang="en-US" altLang="ja-JP" sz="1200" dirty="0">
              <a:latin typeface="Meiryo UI" panose="020B0604030504040204" pitchFamily="50" charset="-128"/>
              <a:ea typeface="Meiryo UI" panose="020B0604030504040204" pitchFamily="50" charset="-128"/>
            </a:endParaRPr>
          </a:p>
        </p:txBody>
      </p:sp>
      <p:sp>
        <p:nvSpPr>
          <p:cNvPr id="8" name="テキスト ボックス 7"/>
          <p:cNvSpPr txBox="1"/>
          <p:nvPr/>
        </p:nvSpPr>
        <p:spPr>
          <a:xfrm>
            <a:off x="4190979" y="4181207"/>
            <a:ext cx="3289542" cy="1061829"/>
          </a:xfrm>
          <a:prstGeom prst="rect">
            <a:avLst/>
          </a:prstGeom>
          <a:noFill/>
        </p:spPr>
        <p:txBody>
          <a:bodyPr wrap="square" rtlCol="0">
            <a:spAutoFit/>
          </a:bodyPr>
          <a:lstStyle/>
          <a:p>
            <a:pPr algn="r"/>
            <a:r>
              <a:rPr lang="ja-JP" altLang="en-US" sz="1200" dirty="0">
                <a:latin typeface="Meiryo UI" panose="020B0604030504040204" pitchFamily="50" charset="-128"/>
                <a:ea typeface="Meiryo UI" panose="020B0604030504040204" pitchFamily="50" charset="-128"/>
              </a:rPr>
              <a:t>・・・・・・・・・・・・・７</a:t>
            </a:r>
            <a:endParaRPr lang="en-US" altLang="ja-JP" sz="1200" b="1" dirty="0">
              <a:latin typeface="Meiryo UI" panose="020B0604030504040204" pitchFamily="50" charset="-128"/>
              <a:ea typeface="Meiryo UI" panose="020B0604030504040204" pitchFamily="50" charset="-128"/>
            </a:endParaRPr>
          </a:p>
          <a:p>
            <a:pPr algn="r"/>
            <a:r>
              <a:rPr lang="ja-JP" altLang="en-US" sz="1200" b="1" dirty="0">
                <a:latin typeface="Meiryo UI" panose="020B0604030504040204" pitchFamily="50" charset="-128"/>
                <a:ea typeface="Meiryo UI" panose="020B0604030504040204" pitchFamily="50" charset="-128"/>
              </a:rPr>
              <a:t>　 </a:t>
            </a:r>
            <a:r>
              <a:rPr lang="ja-JP" altLang="en-US" sz="1200" dirty="0">
                <a:latin typeface="Meiryo UI" panose="020B0604030504040204" pitchFamily="50" charset="-128"/>
                <a:ea typeface="Meiryo UI" panose="020B0604030504040204" pitchFamily="50" charset="-128"/>
              </a:rPr>
              <a:t>・・・・・・・・・・・・８</a:t>
            </a:r>
            <a:endParaRPr lang="en-US" altLang="ja-JP" sz="1200" dirty="0">
              <a:latin typeface="Meiryo UI" panose="020B0604030504040204" pitchFamily="50" charset="-128"/>
              <a:ea typeface="Meiryo UI" panose="020B0604030504040204" pitchFamily="50" charset="-128"/>
            </a:endParaRPr>
          </a:p>
          <a:p>
            <a:pPr algn="r"/>
            <a:endParaRPr lang="en-US" altLang="ja-JP" sz="1200" dirty="0">
              <a:latin typeface="Meiryo UI" panose="020B0604030504040204" pitchFamily="50" charset="-128"/>
              <a:ea typeface="Meiryo UI" panose="020B0604030504040204" pitchFamily="50" charset="-128"/>
            </a:endParaRPr>
          </a:p>
          <a:p>
            <a:pPr marL="628650" indent="-628650" algn="r"/>
            <a:endParaRPr lang="en-US" altLang="ja-JP" sz="700" dirty="0">
              <a:latin typeface="Meiryo UI" panose="020B0604030504040204" pitchFamily="50" charset="-128"/>
              <a:ea typeface="Meiryo UI" panose="020B0604030504040204" pitchFamily="50" charset="-128"/>
            </a:endParaRPr>
          </a:p>
          <a:p>
            <a:pPr marL="628650" indent="-628650" algn="r"/>
            <a:endParaRPr lang="ja-JP" altLang="en-US" sz="800" dirty="0">
              <a:latin typeface="Meiryo UI" panose="020B0604030504040204" pitchFamily="50" charset="-128"/>
              <a:ea typeface="Meiryo UI" panose="020B0604030504040204" pitchFamily="50" charset="-128"/>
            </a:endParaRPr>
          </a:p>
          <a:p>
            <a:pPr algn="r"/>
            <a:r>
              <a:rPr lang="ja-JP" altLang="en-US" sz="1200" dirty="0">
                <a:latin typeface="Meiryo UI" panose="020B0604030504040204" pitchFamily="50" charset="-128"/>
                <a:ea typeface="Meiryo UI" panose="020B0604030504040204" pitchFamily="50" charset="-128"/>
              </a:rPr>
              <a:t>・・・・・・・・・・・・・・・・・・・・・・・・・・・・・・・・・・・・・・９</a:t>
            </a:r>
          </a:p>
        </p:txBody>
      </p:sp>
    </p:spTree>
    <p:extLst>
      <p:ext uri="{BB962C8B-B14F-4D97-AF65-F5344CB8AC3E}">
        <p14:creationId xmlns:p14="http://schemas.microsoft.com/office/powerpoint/2010/main" val="19335431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5">
            <a:extLst>
              <a:ext uri="{FF2B5EF4-FFF2-40B4-BE49-F238E27FC236}">
                <a16:creationId xmlns:a16="http://schemas.microsoft.com/office/drawing/2014/main" id="{82BD2759-F24C-4E65-A5EF-5F3E11E1C31F}"/>
              </a:ext>
            </a:extLst>
          </p:cNvPr>
          <p:cNvSpPr/>
          <p:nvPr/>
        </p:nvSpPr>
        <p:spPr>
          <a:xfrm>
            <a:off x="0" y="3095041"/>
            <a:ext cx="9906000" cy="667919"/>
          </a:xfrm>
          <a:prstGeom prst="rect">
            <a:avLst/>
          </a:prstGeom>
          <a:solidFill>
            <a:srgbClr val="FEB80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2400"/>
              </a:lnSpc>
            </a:pPr>
            <a:r>
              <a:rPr lang="en-US" altLang="ja-JP" sz="2400">
                <a:latin typeface="Meiryo UI" panose="020B0604030504040204" pitchFamily="50" charset="-128"/>
                <a:ea typeface="Meiryo UI" panose="020B0604030504040204" pitchFamily="50" charset="-128"/>
              </a:rPr>
              <a:t>Ⅱ</a:t>
            </a:r>
            <a:r>
              <a:rPr lang="ja-JP" altLang="en-US" sz="2400">
                <a:latin typeface="Meiryo UI" panose="020B0604030504040204" pitchFamily="50" charset="-128"/>
                <a:ea typeface="Meiryo UI" panose="020B0604030504040204" pitchFamily="50" charset="-128"/>
              </a:rPr>
              <a:t>　人口減少・超高齢化社会でも持続可能な地域づくり</a:t>
            </a:r>
          </a:p>
        </p:txBody>
      </p:sp>
      <p:sp>
        <p:nvSpPr>
          <p:cNvPr id="5" name="スライド番号プレースホルダー 1">
            <a:extLst>
              <a:ext uri="{FF2B5EF4-FFF2-40B4-BE49-F238E27FC236}">
                <a16:creationId xmlns:a16="http://schemas.microsoft.com/office/drawing/2014/main" id="{093D74BD-7095-4A9D-BF75-7C4C6537F55F}"/>
              </a:ext>
            </a:extLst>
          </p:cNvPr>
          <p:cNvSpPr>
            <a:spLocks noGrp="1"/>
          </p:cNvSpPr>
          <p:nvPr>
            <p:ph type="sldNum" sz="quarter" idx="12"/>
          </p:nvPr>
        </p:nvSpPr>
        <p:spPr>
          <a:xfrm>
            <a:off x="7677150" y="6492875"/>
            <a:ext cx="2228850" cy="365125"/>
          </a:xfrm>
        </p:spPr>
        <p:txBody>
          <a:bodyPr/>
          <a:lstStyle/>
          <a:p>
            <a:fld id="{44BDDE9A-F6C5-4730-B943-1C83B56C071B}" type="slidenum">
              <a:rPr kumimoji="1" lang="ja-JP" altLang="en-US" smtClean="0"/>
              <a:t>2</a:t>
            </a:fld>
            <a:endParaRPr kumimoji="1" lang="ja-JP" altLang="en-US"/>
          </a:p>
        </p:txBody>
      </p:sp>
    </p:spTree>
    <p:extLst>
      <p:ext uri="{BB962C8B-B14F-4D97-AF65-F5344CB8AC3E}">
        <p14:creationId xmlns:p14="http://schemas.microsoft.com/office/powerpoint/2010/main" val="21527616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表 6"/>
          <p:cNvGraphicFramePr>
            <a:graphicFrameLocks noGrp="1"/>
          </p:cNvGraphicFramePr>
          <p:nvPr>
            <p:extLst>
              <p:ext uri="{D42A27DB-BD31-4B8C-83A1-F6EECF244321}">
                <p14:modId xmlns:p14="http://schemas.microsoft.com/office/powerpoint/2010/main" val="3325768278"/>
              </p:ext>
            </p:extLst>
          </p:nvPr>
        </p:nvGraphicFramePr>
        <p:xfrm>
          <a:off x="17910" y="605863"/>
          <a:ext cx="9856659" cy="6164392"/>
        </p:xfrm>
        <a:graphic>
          <a:graphicData uri="http://schemas.openxmlformats.org/drawingml/2006/table">
            <a:tbl>
              <a:tblPr firstRow="1" bandRow="1">
                <a:tableStyleId>{F5AB1C69-6EDB-4FF4-983F-18BD219EF322}</a:tableStyleId>
              </a:tblPr>
              <a:tblGrid>
                <a:gridCol w="339158">
                  <a:extLst>
                    <a:ext uri="{9D8B030D-6E8A-4147-A177-3AD203B41FA5}">
                      <a16:colId xmlns:a16="http://schemas.microsoft.com/office/drawing/2014/main" val="830047628"/>
                    </a:ext>
                  </a:extLst>
                </a:gridCol>
                <a:gridCol w="352800">
                  <a:extLst>
                    <a:ext uri="{9D8B030D-6E8A-4147-A177-3AD203B41FA5}">
                      <a16:colId xmlns:a16="http://schemas.microsoft.com/office/drawing/2014/main" val="1297933951"/>
                    </a:ext>
                  </a:extLst>
                </a:gridCol>
                <a:gridCol w="3908701">
                  <a:extLst>
                    <a:ext uri="{9D8B030D-6E8A-4147-A177-3AD203B41FA5}">
                      <a16:colId xmlns:a16="http://schemas.microsoft.com/office/drawing/2014/main" val="1232791315"/>
                    </a:ext>
                  </a:extLst>
                </a:gridCol>
                <a:gridCol w="972000">
                  <a:extLst>
                    <a:ext uri="{9D8B030D-6E8A-4147-A177-3AD203B41FA5}">
                      <a16:colId xmlns:a16="http://schemas.microsoft.com/office/drawing/2014/main" val="885638921"/>
                    </a:ext>
                  </a:extLst>
                </a:gridCol>
                <a:gridCol w="1404000">
                  <a:extLst>
                    <a:ext uri="{9D8B030D-6E8A-4147-A177-3AD203B41FA5}">
                      <a16:colId xmlns:a16="http://schemas.microsoft.com/office/drawing/2014/main" val="2868609020"/>
                    </a:ext>
                  </a:extLst>
                </a:gridCol>
                <a:gridCol w="720000">
                  <a:extLst>
                    <a:ext uri="{9D8B030D-6E8A-4147-A177-3AD203B41FA5}">
                      <a16:colId xmlns:a16="http://schemas.microsoft.com/office/drawing/2014/main" val="1393318109"/>
                    </a:ext>
                  </a:extLst>
                </a:gridCol>
                <a:gridCol w="1404000">
                  <a:extLst>
                    <a:ext uri="{9D8B030D-6E8A-4147-A177-3AD203B41FA5}">
                      <a16:colId xmlns:a16="http://schemas.microsoft.com/office/drawing/2014/main" val="2346348725"/>
                    </a:ext>
                  </a:extLst>
                </a:gridCol>
                <a:gridCol w="756000">
                  <a:extLst>
                    <a:ext uri="{9D8B030D-6E8A-4147-A177-3AD203B41FA5}">
                      <a16:colId xmlns:a16="http://schemas.microsoft.com/office/drawing/2014/main" val="3751968535"/>
                    </a:ext>
                  </a:extLst>
                </a:gridCol>
              </a:tblGrid>
              <a:tr h="697035">
                <a:tc rowSpan="8">
                  <a:txBody>
                    <a:bodyPr/>
                    <a:lstStyle/>
                    <a:p>
                      <a:pPr algn="ctr"/>
                      <a:r>
                        <a:rPr kumimoji="1" lang="en-US" altLang="ja-JP" sz="900" dirty="0">
                          <a:latin typeface="Meiryo UI" panose="020B0604030504040204" pitchFamily="50" charset="-128"/>
                          <a:ea typeface="Meiryo UI" panose="020B0604030504040204" pitchFamily="50" charset="-128"/>
                        </a:rPr>
                        <a:t>No</a:t>
                      </a:r>
                    </a:p>
                    <a:p>
                      <a:pPr algn="ctr"/>
                      <a:r>
                        <a:rPr kumimoji="1" lang="ja-JP" altLang="en-US" sz="1000" dirty="0">
                          <a:latin typeface="Meiryo UI" panose="020B0604030504040204" pitchFamily="50" charset="-128"/>
                          <a:ea typeface="Meiryo UI" panose="020B0604030504040204" pitchFamily="50" charset="-128"/>
                        </a:rPr>
                        <a:t>１</a:t>
                      </a:r>
                      <a:endParaRPr kumimoji="1" lang="ja-JP" altLang="en-US" sz="900" dirty="0">
                        <a:latin typeface="Meiryo UI" panose="020B0604030504040204" pitchFamily="50" charset="-128"/>
                        <a:ea typeface="Meiryo UI" panose="020B0604030504040204" pitchFamily="50" charset="-128"/>
                      </a:endParaRPr>
                    </a:p>
                  </a:txBody>
                  <a:tcPr marL="74295" marR="74295" marT="37148" marB="37148" anchor="ctr">
                    <a:lnR w="28575"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solidFill>
                      <a:srgbClr val="FEB80A"/>
                    </a:solidFill>
                  </a:tcPr>
                </a:tc>
                <a:tc gridSpan="7">
                  <a:txBody>
                    <a:bodyPr/>
                    <a:lstStyle/>
                    <a:p>
                      <a:pPr algn="l"/>
                      <a:r>
                        <a:rPr kumimoji="1" lang="ja-JP" altLang="en-US" sz="1200" b="1" u="sng" dirty="0">
                          <a:latin typeface="Meiryo UI" panose="020B0604030504040204" pitchFamily="50" charset="-128"/>
                          <a:ea typeface="Meiryo UI" panose="020B0604030504040204" pitchFamily="50" charset="-128"/>
                        </a:rPr>
                        <a:t>大阪スマートシニアライフ事業</a:t>
                      </a:r>
                      <a:r>
                        <a:rPr kumimoji="1" lang="ja-JP" altLang="en-US" sz="1200" b="1" u="none" dirty="0">
                          <a:latin typeface="Meiryo UI" panose="020B0604030504040204" pitchFamily="50" charset="-128"/>
                          <a:ea typeface="Meiryo UI" panose="020B0604030504040204" pitchFamily="50" charset="-128"/>
                        </a:rPr>
                        <a:t> </a:t>
                      </a:r>
                      <a:r>
                        <a:rPr kumimoji="1" lang="en-US" altLang="ja-JP" sz="1200" b="1" u="none" dirty="0">
                          <a:solidFill>
                            <a:schemeClr val="bg1"/>
                          </a:solidFill>
                          <a:latin typeface="Meiryo UI" panose="020B0604030504040204" pitchFamily="50" charset="-128"/>
                          <a:ea typeface="Meiryo UI" panose="020B0604030504040204" pitchFamily="50" charset="-128"/>
                        </a:rPr>
                        <a:t>【</a:t>
                      </a:r>
                      <a:r>
                        <a:rPr kumimoji="1" lang="ja-JP" altLang="en-US" sz="1200" b="1" u="none" dirty="0">
                          <a:solidFill>
                            <a:schemeClr val="bg1"/>
                          </a:solidFill>
                          <a:latin typeface="Meiryo UI" panose="020B0604030504040204" pitchFamily="50" charset="-128"/>
                          <a:ea typeface="Meiryo UI" panose="020B0604030504040204" pitchFamily="50" charset="-128"/>
                        </a:rPr>
                        <a:t>デジタル田園都市国家構想交付金活用事業</a:t>
                      </a:r>
                      <a:r>
                        <a:rPr kumimoji="1" lang="en-US" altLang="ja-JP" sz="1200" b="1" u="none" dirty="0">
                          <a:solidFill>
                            <a:schemeClr val="bg1"/>
                          </a:solidFill>
                          <a:latin typeface="Meiryo UI" panose="020B0604030504040204" pitchFamily="50" charset="-128"/>
                          <a:ea typeface="Meiryo UI" panose="020B0604030504040204" pitchFamily="50" charset="-128"/>
                        </a:rPr>
                        <a:t>】 【</a:t>
                      </a:r>
                      <a:r>
                        <a:rPr kumimoji="1" lang="ja-JP" altLang="en-US" sz="1200" b="1" u="none" dirty="0">
                          <a:solidFill>
                            <a:schemeClr val="bg1"/>
                          </a:solidFill>
                          <a:latin typeface="Meiryo UI" panose="020B0604030504040204" pitchFamily="50" charset="-128"/>
                          <a:ea typeface="Meiryo UI" panose="020B0604030504040204" pitchFamily="50" charset="-128"/>
                        </a:rPr>
                        <a:t>企業版ふるさと納税活用事業</a:t>
                      </a:r>
                      <a:r>
                        <a:rPr kumimoji="1" lang="en-US" altLang="ja-JP" sz="1200" b="1" u="none" dirty="0">
                          <a:solidFill>
                            <a:schemeClr val="bg1"/>
                          </a:solidFill>
                          <a:latin typeface="Meiryo UI" panose="020B0604030504040204" pitchFamily="50" charset="-128"/>
                          <a:ea typeface="Meiryo UI" panose="020B0604030504040204" pitchFamily="50" charset="-128"/>
                        </a:rPr>
                        <a:t>】</a:t>
                      </a:r>
                      <a:endParaRPr kumimoji="1" lang="ja-JP" altLang="en-US" sz="1200" b="1" u="none" dirty="0">
                        <a:solidFill>
                          <a:schemeClr val="bg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u="none" dirty="0">
                          <a:latin typeface="Meiryo UI" panose="020B0604030504040204" pitchFamily="50" charset="-128"/>
                          <a:ea typeface="Meiryo UI" panose="020B0604030504040204" pitchFamily="50" charset="-128"/>
                        </a:rPr>
                        <a:t>高齢者が健康で便利に生活できるようにデジタル端末を活用したサービスプラットフォームを公民連携で構築し運営を行う。</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u="none" dirty="0">
                          <a:latin typeface="Meiryo UI" panose="020B0604030504040204" pitchFamily="50" charset="-128"/>
                          <a:ea typeface="Meiryo UI" panose="020B0604030504040204" pitchFamily="50" charset="-128"/>
                        </a:rPr>
                        <a:t>利用者拡大に向けた広報や説明会を実施することにより、事業の認知度が向上することで、サービス利用者の増加及び事業の活性化を図る。</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u="none" dirty="0">
                          <a:latin typeface="Meiryo UI" panose="020B0604030504040204" pitchFamily="50" charset="-128"/>
                          <a:ea typeface="Meiryo UI" panose="020B0604030504040204" pitchFamily="50" charset="-128"/>
                        </a:rPr>
                        <a:t>より多くの高齢者にご利用いただくため、スマートシニアライフ事業の </a:t>
                      </a:r>
                      <a:r>
                        <a:rPr kumimoji="1" lang="en-US" altLang="ja-JP" sz="1050" b="0" u="none" dirty="0">
                          <a:latin typeface="Meiryo UI" panose="020B0604030504040204" pitchFamily="50" charset="-128"/>
                          <a:ea typeface="Meiryo UI" panose="020B0604030504040204" pitchFamily="50" charset="-128"/>
                        </a:rPr>
                        <a:t>LINE </a:t>
                      </a:r>
                      <a:r>
                        <a:rPr kumimoji="1" lang="ja-JP" altLang="en-US" sz="1050" b="0" u="none" dirty="0">
                          <a:latin typeface="Meiryo UI" panose="020B0604030504040204" pitchFamily="50" charset="-128"/>
                          <a:ea typeface="Meiryo UI" panose="020B0604030504040204" pitchFamily="50" charset="-128"/>
                        </a:rPr>
                        <a:t>公式アカウント「おおさか楽なび 」を開設（令和４年</a:t>
                      </a:r>
                      <a:r>
                        <a:rPr kumimoji="1" lang="en-US" altLang="ja-JP" sz="1050" b="0" u="none" dirty="0">
                          <a:latin typeface="Meiryo UI" panose="020B0604030504040204" pitchFamily="50" charset="-128"/>
                          <a:ea typeface="Meiryo UI" panose="020B0604030504040204" pitchFamily="50" charset="-128"/>
                        </a:rPr>
                        <a:t>12</a:t>
                      </a:r>
                      <a:r>
                        <a:rPr kumimoji="1" lang="ja-JP" altLang="en-US" sz="1050" b="0" u="none" dirty="0">
                          <a:latin typeface="Meiryo UI" panose="020B0604030504040204" pitchFamily="50" charset="-128"/>
                          <a:ea typeface="Meiryo UI" panose="020B0604030504040204" pitchFamily="50" charset="-128"/>
                        </a:rPr>
                        <a:t>月）。</a:t>
                      </a:r>
                      <a:endParaRPr kumimoji="1" lang="ja-JP" altLang="en-US" sz="900" b="0" u="none" dirty="0">
                        <a:latin typeface="Meiryo UI" panose="020B0604030504040204" pitchFamily="50" charset="-128"/>
                        <a:ea typeface="Meiryo UI" panose="020B0604030504040204" pitchFamily="50" charset="-128"/>
                      </a:endParaRPr>
                    </a:p>
                  </a:txBody>
                  <a:tcPr marL="74295" marR="74295" marT="37148" marB="37148" anchor="ctr">
                    <a:lnL w="28575" cap="flat" cmpd="sng" algn="ctr">
                      <a:solidFill>
                        <a:schemeClr val="bg1"/>
                      </a:solidFill>
                      <a:prstDash val="solid"/>
                      <a:round/>
                      <a:headEnd type="none" w="med" len="med"/>
                      <a:tailEnd type="none" w="med" len="med"/>
                    </a:lnL>
                    <a:lnB w="19050" cap="flat" cmpd="sng" algn="ctr">
                      <a:solidFill>
                        <a:schemeClr val="bg1"/>
                      </a:solidFill>
                      <a:prstDash val="solid"/>
                      <a:round/>
                      <a:headEnd type="none" w="med" len="med"/>
                      <a:tailEnd type="none" w="med" len="med"/>
                    </a:lnB>
                    <a:solidFill>
                      <a:srgbClr val="FEB80A"/>
                    </a:solidFill>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100" b="1" u="sng">
                        <a:latin typeface="Meiryo UI" panose="020B0604030504040204" pitchFamily="50" charset="-128"/>
                        <a:ea typeface="Meiryo UI" panose="020B0604030504040204" pitchFamily="50" charset="-128"/>
                      </a:endParaRPr>
                    </a:p>
                  </a:txBody>
                  <a:tcPr anchor="ctr">
                    <a:lnL w="28575" cap="flat" cmpd="sng" algn="ctr">
                      <a:solidFill>
                        <a:schemeClr val="bg1"/>
                      </a:solidFill>
                      <a:prstDash val="solid"/>
                      <a:round/>
                      <a:headEnd type="none" w="med" len="med"/>
                      <a:tailEnd type="none" w="med" len="med"/>
                    </a:lnL>
                    <a:lnB w="28575" cap="flat" cmpd="sng" algn="ctr">
                      <a:solidFill>
                        <a:schemeClr val="bg1"/>
                      </a:solidFill>
                      <a:prstDash val="solid"/>
                      <a:round/>
                      <a:headEnd type="none" w="med" len="med"/>
                      <a:tailEnd type="none" w="med" len="med"/>
                    </a:lnB>
                    <a:solidFill>
                      <a:srgbClr val="4472C4"/>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900" b="1" u="none">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B w="19050" cap="flat" cmpd="sng" algn="ctr">
                      <a:solidFill>
                        <a:schemeClr val="bg1"/>
                      </a:solidFill>
                      <a:prstDash val="solid"/>
                      <a:round/>
                      <a:headEnd type="none" w="med" len="med"/>
                      <a:tailEnd type="none" w="med" len="med"/>
                    </a:lnB>
                    <a:solidFill>
                      <a:srgbClr val="4472C4"/>
                    </a:solidFill>
                  </a:tcPr>
                </a:tc>
                <a:tc hMerge="1">
                  <a:txBody>
                    <a:bodyPr/>
                    <a:lstStyle/>
                    <a:p>
                      <a:endParaRPr kumimoji="1" lang="ja-JP" altLang="en-US"/>
                    </a:p>
                  </a:txBody>
                  <a:tcPr/>
                </a:tc>
                <a:extLst>
                  <a:ext uri="{0D108BD9-81ED-4DB2-BD59-A6C34878D82A}">
                    <a16:rowId xmlns:a16="http://schemas.microsoft.com/office/drawing/2014/main" val="3510601419"/>
                  </a:ext>
                </a:extLst>
              </a:tr>
              <a:tr h="329606">
                <a:tc vMerge="1">
                  <a:txBody>
                    <a:bodyPr/>
                    <a:lstStyle/>
                    <a:p>
                      <a:endParaRPr kumimoji="1" lang="ja-JP" altLang="en-US" sz="1100"/>
                    </a:p>
                  </a:txBody>
                  <a:tcPr>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2">
                        <a:lumMod val="75000"/>
                      </a:schemeClr>
                    </a:solidFill>
                  </a:tcPr>
                </a:tc>
                <a:tc rowSpan="5">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dirty="0">
                          <a:solidFill>
                            <a:sysClr val="windowText" lastClr="000000"/>
                          </a:solidFill>
                          <a:latin typeface="Meiryo UI" panose="020B0604030504040204" pitchFamily="50" charset="-128"/>
                          <a:ea typeface="Meiryo UI" panose="020B0604030504040204" pitchFamily="50" charset="-128"/>
                        </a:rPr>
                        <a:t>活動指標・実績</a:t>
                      </a: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a:txBody>
                    <a:bodyPr/>
                    <a:lstStyle/>
                    <a:p>
                      <a:pPr algn="ctr"/>
                      <a:r>
                        <a:rPr kumimoji="1" lang="ja-JP" altLang="en-US" sz="900" b="0">
                          <a:solidFill>
                            <a:sysClr val="windowText" lastClr="000000"/>
                          </a:solidFill>
                          <a:latin typeface="Meiryo UI" panose="020B0604030504040204" pitchFamily="50" charset="-128"/>
                          <a:ea typeface="Meiryo UI" panose="020B0604030504040204" pitchFamily="50" charset="-128"/>
                        </a:rPr>
                        <a:t>項目</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a:txBody>
                    <a:bodyPr/>
                    <a:lstStyle/>
                    <a:p>
                      <a:pPr algn="ctr"/>
                      <a:r>
                        <a:rPr kumimoji="1" lang="ja-JP" altLang="en-US" sz="900" b="0" dirty="0">
                          <a:solidFill>
                            <a:sysClr val="windowText" lastClr="000000"/>
                          </a:solidFill>
                          <a:latin typeface="Meiryo UI" panose="020B0604030504040204" pitchFamily="50" charset="-128"/>
                          <a:ea typeface="Meiryo UI" panose="020B0604030504040204" pitchFamily="50" charset="-128"/>
                        </a:rPr>
                        <a:t>目標値</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a:txBody>
                    <a:bodyPr/>
                    <a:lstStyle/>
                    <a:p>
                      <a:pPr algn="ctr"/>
                      <a:r>
                        <a:rPr kumimoji="1" lang="ja-JP" altLang="en-US" sz="900" b="0" dirty="0">
                          <a:solidFill>
                            <a:sysClr val="windowText" lastClr="000000"/>
                          </a:solidFill>
                          <a:latin typeface="Meiryo UI" panose="020B0604030504040204" pitchFamily="50" charset="-128"/>
                          <a:ea typeface="Meiryo UI" panose="020B0604030504040204" pitchFamily="50" charset="-128"/>
                        </a:rPr>
                        <a:t>実績値</a:t>
                      </a:r>
                      <a:endParaRPr kumimoji="1" lang="en-US" altLang="ja-JP" sz="900" b="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800" b="0" dirty="0">
                          <a:solidFill>
                            <a:sysClr val="windowText" lastClr="000000"/>
                          </a:solidFill>
                          <a:latin typeface="Meiryo UI" panose="020B0604030504040204" pitchFamily="50" charset="-128"/>
                          <a:ea typeface="Meiryo UI" panose="020B0604030504040204" pitchFamily="50" charset="-128"/>
                        </a:rPr>
                        <a:t>（前年度実績）</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a:txBody>
                    <a:bodyPr/>
                    <a:lstStyle/>
                    <a:p>
                      <a:pPr algn="ctr"/>
                      <a:r>
                        <a:rPr kumimoji="1" lang="ja-JP" altLang="en-US" sz="900" b="0" dirty="0">
                          <a:solidFill>
                            <a:sysClr val="windowText" lastClr="000000"/>
                          </a:solidFill>
                          <a:latin typeface="Meiryo UI" panose="020B0604030504040204" pitchFamily="50" charset="-128"/>
                          <a:ea typeface="Meiryo UI" panose="020B0604030504040204" pitchFamily="50" charset="-128"/>
                        </a:rPr>
                        <a:t>目標</a:t>
                      </a:r>
                      <a:endParaRPr kumimoji="1" lang="en-US" altLang="ja-JP" sz="900" b="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900" b="0" dirty="0">
                          <a:solidFill>
                            <a:sysClr val="windowText" lastClr="000000"/>
                          </a:solidFill>
                          <a:latin typeface="Meiryo UI" panose="020B0604030504040204" pitchFamily="50" charset="-128"/>
                          <a:ea typeface="Meiryo UI" panose="020B0604030504040204" pitchFamily="50" charset="-128"/>
                        </a:rPr>
                        <a:t>達成率</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a:txBody>
                    <a:bodyPr/>
                    <a:lstStyle/>
                    <a:p>
                      <a:pPr algn="ctr"/>
                      <a:r>
                        <a:rPr kumimoji="1" lang="ja-JP" altLang="en-US" sz="900" dirty="0">
                          <a:solidFill>
                            <a:sysClr val="windowText" lastClr="000000"/>
                          </a:solidFill>
                          <a:latin typeface="Meiryo UI" panose="020B0604030504040204" pitchFamily="50" charset="-128"/>
                          <a:ea typeface="Meiryo UI" panose="020B0604030504040204" pitchFamily="50" charset="-128"/>
                        </a:rPr>
                        <a:t>予算執行額</a:t>
                      </a:r>
                      <a:endParaRPr kumimoji="1" lang="en-US" altLang="ja-JP" sz="90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800" dirty="0">
                          <a:solidFill>
                            <a:sysClr val="windowText" lastClr="000000"/>
                          </a:solidFill>
                          <a:latin typeface="Meiryo UI" panose="020B0604030504040204" pitchFamily="50" charset="-128"/>
                          <a:ea typeface="Meiryo UI" panose="020B0604030504040204" pitchFamily="50" charset="-128"/>
                        </a:rPr>
                        <a:t>（予算額）</a:t>
                      </a:r>
                      <a:endParaRPr kumimoji="1" lang="en-US" altLang="ja-JP" sz="800"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a:txBody>
                    <a:bodyPr/>
                    <a:lstStyle/>
                    <a:p>
                      <a:pPr algn="ctr"/>
                      <a:r>
                        <a:rPr kumimoji="1" lang="ja-JP" altLang="en-US" sz="900" dirty="0">
                          <a:solidFill>
                            <a:sysClr val="windowText" lastClr="000000"/>
                          </a:solidFill>
                          <a:latin typeface="Meiryo UI" panose="020B0604030504040204" pitchFamily="50" charset="-128"/>
                          <a:ea typeface="Meiryo UI" panose="020B0604030504040204" pitchFamily="50" charset="-128"/>
                        </a:rPr>
                        <a:t>執行率</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extLst>
                  <a:ext uri="{0D108BD9-81ED-4DB2-BD59-A6C34878D82A}">
                    <a16:rowId xmlns:a16="http://schemas.microsoft.com/office/drawing/2014/main" val="1797969561"/>
                  </a:ext>
                </a:extLst>
              </a:tr>
              <a:tr h="358424">
                <a:tc vMerge="1">
                  <a:txBody>
                    <a:bodyPr/>
                    <a:lstStyle/>
                    <a:p>
                      <a:endParaRPr kumimoji="1" lang="ja-JP" altLang="en-US"/>
                    </a:p>
                  </a:txBody>
                  <a:tcPr/>
                </a:tc>
                <a:tc vMerge="1">
                  <a:txBody>
                    <a:bodyPr/>
                    <a:lstStyle/>
                    <a:p>
                      <a:endParaRPr kumimoji="1" lang="ja-JP" altLang="en-US" sz="1000">
                        <a:latin typeface="Meiryo UI" panose="020B0604030504040204" pitchFamily="50" charset="-128"/>
                        <a:ea typeface="Meiryo UI" panose="020B0604030504040204" pitchFamily="50" charset="-128"/>
                      </a:endParaRP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tcPr>
                </a:tc>
                <a:tc>
                  <a:txBody>
                    <a:bodyPr/>
                    <a:lstStyle/>
                    <a:p>
                      <a:r>
                        <a:rPr kumimoji="1" lang="ja-JP" altLang="en-US" sz="1000" dirty="0">
                          <a:latin typeface="Meiryo UI" panose="020B0604030504040204" pitchFamily="50" charset="-128"/>
                          <a:ea typeface="Meiryo UI" panose="020B0604030504040204" pitchFamily="50" charset="-128"/>
                        </a:rPr>
                        <a:t>スマートシニアライフアプリのアクセス数</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E6CC"/>
                    </a:solidFill>
                  </a:tcPr>
                </a:tc>
                <a:tc>
                  <a:txBody>
                    <a:bodyPr/>
                    <a:lstStyle/>
                    <a:p>
                      <a:pPr algn="ctr"/>
                      <a:r>
                        <a:rPr kumimoji="1" lang="en-US" altLang="ja-JP" sz="1000" dirty="0">
                          <a:latin typeface="Meiryo UI" panose="020B0604030504040204" pitchFamily="50" charset="-128"/>
                          <a:ea typeface="Meiryo UI" panose="020B0604030504040204" pitchFamily="50" charset="-128"/>
                        </a:rPr>
                        <a:t>250,000</a:t>
                      </a:r>
                      <a:r>
                        <a:rPr kumimoji="1" lang="ja-JP" altLang="en-US" sz="1000" dirty="0">
                          <a:latin typeface="Meiryo UI" panose="020B0604030504040204" pitchFamily="50" charset="-128"/>
                          <a:ea typeface="Meiryo UI" panose="020B0604030504040204" pitchFamily="50" charset="-128"/>
                        </a:rPr>
                        <a:t>回</a:t>
                      </a:r>
                      <a:endParaRPr kumimoji="1" lang="en-US" altLang="ja-JP" sz="1000" dirty="0">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E6CC"/>
                    </a:solidFill>
                  </a:tcPr>
                </a:tc>
                <a:tc>
                  <a:txBody>
                    <a:bodyPr/>
                    <a:lstStyle/>
                    <a:p>
                      <a:pPr algn="ctr"/>
                      <a:r>
                        <a:rPr kumimoji="1" lang="en-US" altLang="ja-JP" sz="1000" dirty="0">
                          <a:solidFill>
                            <a:srgbClr val="FF0000"/>
                          </a:solidFill>
                          <a:latin typeface="Meiryo UI" panose="020B0604030504040204" pitchFamily="50" charset="-128"/>
                          <a:ea typeface="Meiryo UI" panose="020B0604030504040204" pitchFamily="50" charset="-128"/>
                        </a:rPr>
                        <a:t>248,067</a:t>
                      </a:r>
                      <a:r>
                        <a:rPr kumimoji="1" lang="ja-JP" altLang="en-US" sz="1000" dirty="0">
                          <a:solidFill>
                            <a:srgbClr val="FF0000"/>
                          </a:solidFill>
                          <a:latin typeface="Meiryo UI" panose="020B0604030504040204" pitchFamily="50" charset="-128"/>
                          <a:ea typeface="Meiryo UI" panose="020B0604030504040204" pitchFamily="50" charset="-128"/>
                        </a:rPr>
                        <a:t>回</a:t>
                      </a:r>
                      <a:endParaRPr kumimoji="1" lang="en-US" altLang="ja-JP" sz="1000" dirty="0">
                        <a:solidFill>
                          <a:srgbClr val="FF0000"/>
                        </a:solidFill>
                        <a:latin typeface="Meiryo UI" panose="020B0604030504040204" pitchFamily="50" charset="-128"/>
                        <a:ea typeface="Meiryo UI" panose="020B0604030504040204" pitchFamily="50" charset="-128"/>
                      </a:endParaRPr>
                    </a:p>
                    <a:p>
                      <a:pPr algn="ctr"/>
                      <a:r>
                        <a:rPr kumimoji="1" lang="ja-JP" altLang="en-US" sz="1000" dirty="0">
                          <a:solidFill>
                            <a:schemeClr val="accent5"/>
                          </a:solidFill>
                          <a:latin typeface="Meiryo UI" panose="020B0604030504040204" pitchFamily="50" charset="-128"/>
                          <a:ea typeface="Meiryo UI" panose="020B0604030504040204" pitchFamily="50" charset="-128"/>
                        </a:rPr>
                        <a:t>（</a:t>
                      </a:r>
                      <a:r>
                        <a:rPr kumimoji="1" lang="en-US" altLang="ja-JP" sz="1000" dirty="0">
                          <a:solidFill>
                            <a:schemeClr val="accent5"/>
                          </a:solidFill>
                          <a:latin typeface="Meiryo UI" panose="020B0604030504040204" pitchFamily="50" charset="-128"/>
                          <a:ea typeface="Meiryo UI" panose="020B0604030504040204" pitchFamily="50" charset="-128"/>
                        </a:rPr>
                        <a:t>260,308</a:t>
                      </a:r>
                      <a:r>
                        <a:rPr kumimoji="1" lang="ja-JP" altLang="en-US" sz="1000" dirty="0">
                          <a:solidFill>
                            <a:schemeClr val="accent5"/>
                          </a:solidFill>
                          <a:latin typeface="Meiryo UI" panose="020B0604030504040204" pitchFamily="50" charset="-128"/>
                          <a:ea typeface="Meiryo UI" panose="020B0604030504040204" pitchFamily="50" charset="-128"/>
                        </a:rPr>
                        <a:t>回）</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E6CC"/>
                    </a:solidFill>
                  </a:tcPr>
                </a:tc>
                <a:tc>
                  <a:txBody>
                    <a:bodyPr/>
                    <a:lstStyle/>
                    <a:p>
                      <a:pPr algn="ctr"/>
                      <a:r>
                        <a:rPr kumimoji="1" lang="en-US" altLang="ja-JP" sz="1000" dirty="0">
                          <a:latin typeface="Meiryo UI" panose="020B0604030504040204" pitchFamily="50" charset="-128"/>
                          <a:ea typeface="Meiryo UI" panose="020B0604030504040204" pitchFamily="50" charset="-128"/>
                        </a:rPr>
                        <a:t>99</a:t>
                      </a:r>
                      <a:r>
                        <a:rPr kumimoji="1" lang="ja-JP" altLang="en-US" sz="1000" dirty="0">
                          <a:latin typeface="Meiryo UI" panose="020B0604030504040204" pitchFamily="50" charset="-128"/>
                          <a:ea typeface="Meiryo UI" panose="020B0604030504040204" pitchFamily="50" charset="-128"/>
                        </a:rPr>
                        <a:t>％</a:t>
                      </a:r>
                      <a:endParaRPr kumimoji="1" lang="en-US" altLang="ja-JP" sz="1000" dirty="0">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E6CC"/>
                    </a:solidFill>
                  </a:tcPr>
                </a:tc>
                <a:tc rowSpan="4">
                  <a:txBody>
                    <a:bodyPr/>
                    <a:lstStyle/>
                    <a:p>
                      <a:pPr algn="ctr"/>
                      <a:r>
                        <a:rPr kumimoji="1" lang="en-US" altLang="ja-JP" sz="1000" dirty="0">
                          <a:solidFill>
                            <a:srgbClr val="FF0000"/>
                          </a:solidFill>
                          <a:latin typeface="Meiryo UI" panose="020B0604030504040204" pitchFamily="50" charset="-128"/>
                          <a:ea typeface="Meiryo UI" panose="020B0604030504040204" pitchFamily="50" charset="-128"/>
                        </a:rPr>
                        <a:t>83,047</a:t>
                      </a:r>
                      <a:r>
                        <a:rPr kumimoji="1" lang="ja-JP" altLang="en-US" sz="1000" dirty="0">
                          <a:solidFill>
                            <a:srgbClr val="FF0000"/>
                          </a:solidFill>
                          <a:latin typeface="Meiryo UI" panose="020B0604030504040204" pitchFamily="50" charset="-128"/>
                          <a:ea typeface="Meiryo UI" panose="020B0604030504040204" pitchFamily="50" charset="-128"/>
                        </a:rPr>
                        <a:t>千円</a:t>
                      </a:r>
                      <a:endParaRPr kumimoji="1" lang="en-US" altLang="ja-JP" sz="1000" dirty="0">
                        <a:solidFill>
                          <a:srgbClr val="FF0000"/>
                        </a:solidFill>
                        <a:latin typeface="Meiryo UI" panose="020B0604030504040204" pitchFamily="50" charset="-128"/>
                        <a:ea typeface="Meiryo UI" panose="020B0604030504040204" pitchFamily="50" charset="-128"/>
                      </a:endParaRPr>
                    </a:p>
                    <a:p>
                      <a:pPr algn="ctr"/>
                      <a:r>
                        <a:rPr kumimoji="1" lang="ja-JP" altLang="en-US" sz="1000" dirty="0">
                          <a:solidFill>
                            <a:schemeClr val="accent5"/>
                          </a:solidFill>
                          <a:latin typeface="Meiryo UI" panose="020B0604030504040204" pitchFamily="50" charset="-128"/>
                          <a:ea typeface="Meiryo UI" panose="020B0604030504040204" pitchFamily="50" charset="-128"/>
                        </a:rPr>
                        <a:t>（</a:t>
                      </a:r>
                      <a:r>
                        <a:rPr kumimoji="1" lang="en-US" altLang="ja-JP" sz="1000" dirty="0">
                          <a:solidFill>
                            <a:schemeClr val="accent5"/>
                          </a:solidFill>
                          <a:latin typeface="Meiryo UI" panose="020B0604030504040204" pitchFamily="50" charset="-128"/>
                          <a:ea typeface="Meiryo UI" panose="020B0604030504040204" pitchFamily="50" charset="-128"/>
                        </a:rPr>
                        <a:t>105,403</a:t>
                      </a:r>
                      <a:r>
                        <a:rPr kumimoji="1" lang="ja-JP" altLang="en-US" sz="1000" dirty="0">
                          <a:solidFill>
                            <a:schemeClr val="accent5"/>
                          </a:solidFill>
                          <a:latin typeface="Meiryo UI" panose="020B0604030504040204" pitchFamily="50" charset="-128"/>
                          <a:ea typeface="Meiryo UI" panose="020B0604030504040204" pitchFamily="50" charset="-128"/>
                        </a:rPr>
                        <a:t>千円）</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E6CC"/>
                    </a:solidFill>
                  </a:tcPr>
                </a:tc>
                <a:tc rowSpan="4">
                  <a:txBody>
                    <a:bodyPr/>
                    <a:lstStyle/>
                    <a:p>
                      <a:pPr algn="ctr"/>
                      <a:r>
                        <a:rPr kumimoji="1" lang="en-US" altLang="ja-JP" sz="1000" dirty="0">
                          <a:latin typeface="Meiryo UI" panose="020B0604030504040204" pitchFamily="50" charset="-128"/>
                          <a:ea typeface="Meiryo UI" panose="020B0604030504040204" pitchFamily="50" charset="-128"/>
                        </a:rPr>
                        <a:t>79</a:t>
                      </a:r>
                      <a:r>
                        <a:rPr kumimoji="1" lang="ja-JP" altLang="en-US" sz="1000" dirty="0">
                          <a:latin typeface="Meiryo UI" panose="020B0604030504040204" pitchFamily="50" charset="-128"/>
                          <a:ea typeface="Meiryo UI" panose="020B0604030504040204" pitchFamily="50" charset="-128"/>
                        </a:rPr>
                        <a:t>％</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E6CC"/>
                    </a:solidFill>
                  </a:tcPr>
                </a:tc>
                <a:extLst>
                  <a:ext uri="{0D108BD9-81ED-4DB2-BD59-A6C34878D82A}">
                    <a16:rowId xmlns:a16="http://schemas.microsoft.com/office/drawing/2014/main" val="979966792"/>
                  </a:ext>
                </a:extLst>
              </a:tr>
              <a:tr h="358424">
                <a:tc vMerge="1">
                  <a:txBody>
                    <a:bodyPr/>
                    <a:lstStyle/>
                    <a:p>
                      <a:endParaRPr kumimoji="1" lang="ja-JP" altLang="en-US"/>
                    </a:p>
                  </a:txBody>
                  <a:tcPr/>
                </a:tc>
                <a:tc vMerge="1">
                  <a:txBody>
                    <a:bodyPr/>
                    <a:lstStyle/>
                    <a:p>
                      <a:endParaRPr kumimoji="1" lang="ja-JP" altLang="en-US"/>
                    </a:p>
                  </a:txBody>
                  <a:tcPr/>
                </a:tc>
                <a:tc>
                  <a:txBody>
                    <a:bodyPr/>
                    <a:lstStyle/>
                    <a:p>
                      <a:r>
                        <a:rPr kumimoji="1" lang="ja-JP" altLang="en-US" sz="1000" dirty="0">
                          <a:latin typeface="Meiryo UI" panose="020B0604030504040204" pitchFamily="50" charset="-128"/>
                          <a:ea typeface="Meiryo UI" panose="020B0604030504040204" pitchFamily="50" charset="-128"/>
                        </a:rPr>
                        <a:t>スマートシニアライフ事業によるサービス提供数</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F3E7"/>
                    </a:solidFill>
                  </a:tcPr>
                </a:tc>
                <a:tc>
                  <a:txBody>
                    <a:bodyPr/>
                    <a:lstStyle/>
                    <a:p>
                      <a:pPr algn="ctr"/>
                      <a:r>
                        <a:rPr kumimoji="1" lang="en-US" altLang="ja-JP" sz="1000" dirty="0">
                          <a:latin typeface="Meiryo UI" panose="020B0604030504040204" pitchFamily="50" charset="-128"/>
                          <a:ea typeface="Meiryo UI" panose="020B0604030504040204" pitchFamily="50" charset="-128"/>
                        </a:rPr>
                        <a:t>8</a:t>
                      </a:r>
                      <a:r>
                        <a:rPr kumimoji="1" lang="ja-JP" altLang="en-US" sz="1000" dirty="0">
                          <a:latin typeface="Meiryo UI" panose="020B0604030504040204" pitchFamily="50" charset="-128"/>
                          <a:ea typeface="Meiryo UI" panose="020B0604030504040204" pitchFamily="50" charset="-128"/>
                        </a:rPr>
                        <a:t>本</a:t>
                      </a:r>
                      <a:r>
                        <a:rPr kumimoji="1" lang="en-US" altLang="ja-JP" sz="1000" dirty="0">
                          <a:latin typeface="Meiryo UI" panose="020B0604030504040204" pitchFamily="50" charset="-128"/>
                          <a:ea typeface="Meiryo UI" panose="020B0604030504040204" pitchFamily="50" charset="-128"/>
                        </a:rPr>
                        <a:t>/</a:t>
                      </a:r>
                      <a:r>
                        <a:rPr kumimoji="1" lang="ja-JP" altLang="en-US" sz="1000" dirty="0">
                          <a:latin typeface="Meiryo UI" panose="020B0604030504040204" pitchFamily="50" charset="-128"/>
                          <a:ea typeface="Meiryo UI" panose="020B0604030504040204" pitchFamily="50" charset="-128"/>
                        </a:rPr>
                        <a:t>年</a:t>
                      </a:r>
                      <a:endParaRPr kumimoji="1" lang="en-US" altLang="ja-JP" sz="1000" dirty="0">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F3E7"/>
                    </a:solidFill>
                  </a:tcPr>
                </a:tc>
                <a:tc>
                  <a:txBody>
                    <a:bodyPr/>
                    <a:lstStyle/>
                    <a:p>
                      <a:pPr algn="ctr"/>
                      <a:r>
                        <a:rPr kumimoji="1" lang="en-US" altLang="ja-JP" sz="1000" dirty="0">
                          <a:solidFill>
                            <a:srgbClr val="FF0000"/>
                          </a:solidFill>
                          <a:latin typeface="Meiryo UI" panose="020B0604030504040204" pitchFamily="50" charset="-128"/>
                          <a:ea typeface="Meiryo UI" panose="020B0604030504040204" pitchFamily="50" charset="-128"/>
                        </a:rPr>
                        <a:t>9</a:t>
                      </a:r>
                      <a:r>
                        <a:rPr kumimoji="1" lang="ja-JP" altLang="en-US" sz="1000" dirty="0">
                          <a:solidFill>
                            <a:srgbClr val="FF0000"/>
                          </a:solidFill>
                          <a:latin typeface="Meiryo UI" panose="020B0604030504040204" pitchFamily="50" charset="-128"/>
                          <a:ea typeface="Meiryo UI" panose="020B0604030504040204" pitchFamily="50" charset="-128"/>
                        </a:rPr>
                        <a:t>本</a:t>
                      </a:r>
                      <a:r>
                        <a:rPr kumimoji="1" lang="en-US" altLang="ja-JP" sz="1000" dirty="0">
                          <a:solidFill>
                            <a:srgbClr val="FF0000"/>
                          </a:solidFill>
                          <a:latin typeface="Meiryo UI" panose="020B0604030504040204" pitchFamily="50" charset="-128"/>
                          <a:ea typeface="Meiryo UI" panose="020B0604030504040204" pitchFamily="50" charset="-128"/>
                        </a:rPr>
                        <a:t>/</a:t>
                      </a:r>
                      <a:r>
                        <a:rPr kumimoji="1" lang="ja-JP" altLang="en-US" sz="1000" dirty="0">
                          <a:solidFill>
                            <a:srgbClr val="FF0000"/>
                          </a:solidFill>
                          <a:latin typeface="Meiryo UI" panose="020B0604030504040204" pitchFamily="50" charset="-128"/>
                          <a:ea typeface="Meiryo UI" panose="020B0604030504040204" pitchFamily="50" charset="-128"/>
                        </a:rPr>
                        <a:t>年</a:t>
                      </a:r>
                      <a:endParaRPr kumimoji="1" lang="en-US" altLang="ja-JP" sz="1000" dirty="0">
                        <a:solidFill>
                          <a:srgbClr val="FF0000"/>
                        </a:solidFill>
                        <a:latin typeface="Meiryo UI" panose="020B0604030504040204" pitchFamily="50" charset="-128"/>
                        <a:ea typeface="Meiryo UI" panose="020B0604030504040204" pitchFamily="50" charset="-128"/>
                      </a:endParaRPr>
                    </a:p>
                    <a:p>
                      <a:pPr algn="ctr"/>
                      <a:r>
                        <a:rPr kumimoji="1" lang="ja-JP" altLang="en-US" sz="1000" dirty="0">
                          <a:solidFill>
                            <a:schemeClr val="accent5"/>
                          </a:solidFill>
                          <a:latin typeface="Meiryo UI" panose="020B0604030504040204" pitchFamily="50" charset="-128"/>
                          <a:ea typeface="Meiryo UI" panose="020B0604030504040204" pitchFamily="50" charset="-128"/>
                        </a:rPr>
                        <a:t>（</a:t>
                      </a:r>
                      <a:r>
                        <a:rPr kumimoji="1" lang="en-US" altLang="ja-JP" sz="1000" dirty="0">
                          <a:solidFill>
                            <a:schemeClr val="accent5"/>
                          </a:solidFill>
                          <a:latin typeface="Meiryo UI" panose="020B0604030504040204" pitchFamily="50" charset="-128"/>
                          <a:ea typeface="Meiryo UI" panose="020B0604030504040204" pitchFamily="50" charset="-128"/>
                        </a:rPr>
                        <a:t>12</a:t>
                      </a:r>
                      <a:r>
                        <a:rPr kumimoji="1" lang="ja-JP" altLang="en-US" sz="1000" dirty="0">
                          <a:solidFill>
                            <a:schemeClr val="accent5"/>
                          </a:solidFill>
                          <a:latin typeface="Meiryo UI" panose="020B0604030504040204" pitchFamily="50" charset="-128"/>
                          <a:ea typeface="Meiryo UI" panose="020B0604030504040204" pitchFamily="50" charset="-128"/>
                        </a:rPr>
                        <a:t>本</a:t>
                      </a:r>
                      <a:r>
                        <a:rPr kumimoji="1" lang="en-US" altLang="ja-JP" sz="1000" dirty="0">
                          <a:solidFill>
                            <a:schemeClr val="accent5"/>
                          </a:solidFill>
                          <a:latin typeface="Meiryo UI" panose="020B0604030504040204" pitchFamily="50" charset="-128"/>
                          <a:ea typeface="Meiryo UI" panose="020B0604030504040204" pitchFamily="50" charset="-128"/>
                        </a:rPr>
                        <a:t>/</a:t>
                      </a:r>
                      <a:r>
                        <a:rPr kumimoji="1" lang="ja-JP" altLang="en-US" sz="1000" dirty="0">
                          <a:solidFill>
                            <a:schemeClr val="accent5"/>
                          </a:solidFill>
                          <a:latin typeface="Meiryo UI" panose="020B0604030504040204" pitchFamily="50" charset="-128"/>
                          <a:ea typeface="Meiryo UI" panose="020B0604030504040204" pitchFamily="50" charset="-128"/>
                        </a:rPr>
                        <a:t>年）</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F3E7"/>
                    </a:solidFill>
                  </a:tcPr>
                </a:tc>
                <a:tc>
                  <a:txBody>
                    <a:bodyPr/>
                    <a:lstStyle/>
                    <a:p>
                      <a:pPr algn="ctr"/>
                      <a:r>
                        <a:rPr kumimoji="1" lang="en-US" altLang="ja-JP" sz="1000" dirty="0">
                          <a:latin typeface="Meiryo UI" panose="020B0604030504040204" pitchFamily="50" charset="-128"/>
                          <a:ea typeface="Meiryo UI" panose="020B0604030504040204" pitchFamily="50" charset="-128"/>
                        </a:rPr>
                        <a:t>113</a:t>
                      </a:r>
                      <a:r>
                        <a:rPr kumimoji="1" lang="ja-JP" altLang="en-US" sz="1000" dirty="0">
                          <a:latin typeface="Meiryo UI" panose="020B0604030504040204" pitchFamily="50" charset="-128"/>
                          <a:ea typeface="Meiryo UI" panose="020B0604030504040204" pitchFamily="50" charset="-128"/>
                        </a:rPr>
                        <a:t>％</a:t>
                      </a:r>
                      <a:endParaRPr kumimoji="1" lang="en-US" altLang="ja-JP" sz="1000" dirty="0">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F3E7"/>
                    </a:solidFill>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2182973969"/>
                  </a:ext>
                </a:extLst>
              </a:tr>
              <a:tr h="358424">
                <a:tc vMerge="1">
                  <a:txBody>
                    <a:bodyPr/>
                    <a:lstStyle/>
                    <a:p>
                      <a:endParaRPr kumimoji="1" lang="ja-JP" altLang="en-US"/>
                    </a:p>
                  </a:txBody>
                  <a:tcPr/>
                </a:tc>
                <a:tc vMerge="1">
                  <a:txBody>
                    <a:bodyPr/>
                    <a:lstStyle/>
                    <a:p>
                      <a:endParaRPr kumimoji="1" lang="ja-JP" altLang="en-US"/>
                    </a:p>
                  </a:txBody>
                  <a:tcPr/>
                </a:tc>
                <a:tc>
                  <a:txBody>
                    <a:bodyPr/>
                    <a:lstStyle/>
                    <a:p>
                      <a:r>
                        <a:rPr kumimoji="1" lang="ja-JP" altLang="en-US" sz="1000" dirty="0">
                          <a:latin typeface="Meiryo UI" panose="020B0604030504040204" pitchFamily="50" charset="-128"/>
                          <a:ea typeface="Meiryo UI" panose="020B0604030504040204" pitchFamily="50" charset="-128"/>
                        </a:rPr>
                        <a:t>スマートシニアライフ事業プラットフォームを通じて就労を希望する高齢者数</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E6CC"/>
                    </a:solidFill>
                  </a:tcPr>
                </a:tc>
                <a:tc>
                  <a:txBody>
                    <a:bodyPr/>
                    <a:lstStyle/>
                    <a:p>
                      <a:pPr algn="ctr"/>
                      <a:r>
                        <a:rPr kumimoji="1" lang="en-US" altLang="ja-JP" sz="1000" dirty="0">
                          <a:latin typeface="Meiryo UI" panose="020B0604030504040204" pitchFamily="50" charset="-128"/>
                          <a:ea typeface="Meiryo UI" panose="020B0604030504040204" pitchFamily="50" charset="-128"/>
                        </a:rPr>
                        <a:t>250</a:t>
                      </a:r>
                      <a:r>
                        <a:rPr kumimoji="1" lang="ja-JP" altLang="en-US" sz="1000" dirty="0">
                          <a:latin typeface="Meiryo UI" panose="020B0604030504040204" pitchFamily="50" charset="-128"/>
                          <a:ea typeface="Meiryo UI" panose="020B0604030504040204" pitchFamily="50" charset="-128"/>
                        </a:rPr>
                        <a:t>人</a:t>
                      </a:r>
                      <a:endParaRPr kumimoji="1" lang="en-US" altLang="ja-JP" sz="1000" dirty="0">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E6CC"/>
                    </a:solidFill>
                  </a:tcPr>
                </a:tc>
                <a:tc>
                  <a:txBody>
                    <a:bodyPr/>
                    <a:lstStyle/>
                    <a:p>
                      <a:pPr algn="ctr"/>
                      <a:r>
                        <a:rPr kumimoji="1" lang="en-US" altLang="ja-JP" sz="1000" dirty="0">
                          <a:solidFill>
                            <a:srgbClr val="FF0000"/>
                          </a:solidFill>
                          <a:latin typeface="Meiryo UI" panose="020B0604030504040204" pitchFamily="50" charset="-128"/>
                          <a:ea typeface="Meiryo UI" panose="020B0604030504040204" pitchFamily="50" charset="-128"/>
                        </a:rPr>
                        <a:t>871</a:t>
                      </a:r>
                      <a:r>
                        <a:rPr kumimoji="1" lang="ja-JP" altLang="en-US" sz="1000" dirty="0">
                          <a:solidFill>
                            <a:srgbClr val="FF0000"/>
                          </a:solidFill>
                          <a:latin typeface="Meiryo UI" panose="020B0604030504040204" pitchFamily="50" charset="-128"/>
                          <a:ea typeface="Meiryo UI" panose="020B0604030504040204" pitchFamily="50" charset="-128"/>
                        </a:rPr>
                        <a:t>人</a:t>
                      </a:r>
                      <a:endParaRPr kumimoji="1" lang="en-US" altLang="ja-JP" sz="1000" dirty="0">
                        <a:solidFill>
                          <a:srgbClr val="FF0000"/>
                        </a:solidFill>
                        <a:latin typeface="Meiryo UI" panose="020B0604030504040204" pitchFamily="50" charset="-128"/>
                        <a:ea typeface="Meiryo UI" panose="020B0604030504040204" pitchFamily="50" charset="-128"/>
                      </a:endParaRPr>
                    </a:p>
                    <a:p>
                      <a:pPr algn="ctr"/>
                      <a:r>
                        <a:rPr kumimoji="1" lang="ja-JP" altLang="en-US" sz="1000" dirty="0">
                          <a:solidFill>
                            <a:schemeClr val="accent5"/>
                          </a:solidFill>
                          <a:latin typeface="Meiryo UI" panose="020B0604030504040204" pitchFamily="50" charset="-128"/>
                          <a:ea typeface="Meiryo UI" panose="020B0604030504040204" pitchFamily="50" charset="-128"/>
                        </a:rPr>
                        <a:t>（</a:t>
                      </a:r>
                      <a:r>
                        <a:rPr kumimoji="1" lang="en-US" altLang="ja-JP" sz="1000" dirty="0">
                          <a:solidFill>
                            <a:schemeClr val="accent5"/>
                          </a:solidFill>
                          <a:latin typeface="Meiryo UI" panose="020B0604030504040204" pitchFamily="50" charset="-128"/>
                          <a:ea typeface="Meiryo UI" panose="020B0604030504040204" pitchFamily="50" charset="-128"/>
                        </a:rPr>
                        <a:t>287</a:t>
                      </a:r>
                      <a:r>
                        <a:rPr kumimoji="1" lang="ja-JP" altLang="en-US" sz="1000" dirty="0">
                          <a:solidFill>
                            <a:schemeClr val="accent5"/>
                          </a:solidFill>
                          <a:latin typeface="Meiryo UI" panose="020B0604030504040204" pitchFamily="50" charset="-128"/>
                          <a:ea typeface="Meiryo UI" panose="020B0604030504040204" pitchFamily="50" charset="-128"/>
                        </a:rPr>
                        <a:t>人）</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E6CC"/>
                    </a:solidFill>
                  </a:tcPr>
                </a:tc>
                <a:tc>
                  <a:txBody>
                    <a:bodyPr/>
                    <a:lstStyle/>
                    <a:p>
                      <a:pPr algn="ctr"/>
                      <a:r>
                        <a:rPr kumimoji="1" lang="en-US" altLang="ja-JP" sz="1000" dirty="0">
                          <a:latin typeface="Meiryo UI" panose="020B0604030504040204" pitchFamily="50" charset="-128"/>
                          <a:ea typeface="Meiryo UI" panose="020B0604030504040204" pitchFamily="50" charset="-128"/>
                        </a:rPr>
                        <a:t>348</a:t>
                      </a:r>
                      <a:r>
                        <a:rPr kumimoji="1" lang="ja-JP" altLang="en-US" sz="1000" dirty="0">
                          <a:latin typeface="Meiryo UI" panose="020B0604030504040204" pitchFamily="50" charset="-128"/>
                          <a:ea typeface="Meiryo UI" panose="020B0604030504040204" pitchFamily="50" charset="-128"/>
                        </a:rPr>
                        <a:t>％</a:t>
                      </a:r>
                      <a:endParaRPr kumimoji="1" lang="en-US" altLang="ja-JP" sz="1000" dirty="0">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E6CC"/>
                    </a:solidFill>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3474200890"/>
                  </a:ext>
                </a:extLst>
              </a:tr>
              <a:tr h="358424">
                <a:tc vMerge="1">
                  <a:txBody>
                    <a:bodyPr/>
                    <a:lstStyle/>
                    <a:p>
                      <a:endParaRPr kumimoji="1" lang="ja-JP" altLang="en-US"/>
                    </a:p>
                  </a:txBody>
                  <a:tcPr/>
                </a:tc>
                <a:tc vMerge="1">
                  <a:txBody>
                    <a:bodyPr/>
                    <a:lstStyle/>
                    <a:p>
                      <a:endParaRPr kumimoji="1" lang="ja-JP" altLang="en-US"/>
                    </a:p>
                  </a:txBody>
                  <a:tcPr/>
                </a:tc>
                <a:tc>
                  <a:txBody>
                    <a:bodyPr/>
                    <a:lstStyle/>
                    <a:p>
                      <a:r>
                        <a:rPr kumimoji="1" lang="ja-JP" altLang="en-US" sz="1000" dirty="0">
                          <a:latin typeface="Meiryo UI" panose="020B0604030504040204" pitchFamily="50" charset="-128"/>
                          <a:ea typeface="Meiryo UI" panose="020B0604030504040204" pitchFamily="50" charset="-128"/>
                        </a:rPr>
                        <a:t>事業実施自治体</a:t>
                      </a:r>
                      <a:r>
                        <a:rPr kumimoji="1" lang="en-US" altLang="ja-JP" sz="1000" dirty="0">
                          <a:latin typeface="Meiryo UI" panose="020B0604030504040204" pitchFamily="50" charset="-128"/>
                          <a:ea typeface="Meiryo UI" panose="020B0604030504040204" pitchFamily="50" charset="-128"/>
                        </a:rPr>
                        <a:t>(</a:t>
                      </a:r>
                      <a:r>
                        <a:rPr kumimoji="1" lang="ja-JP" altLang="en-US" sz="1000" dirty="0">
                          <a:latin typeface="Meiryo UI" panose="020B0604030504040204" pitchFamily="50" charset="-128"/>
                          <a:ea typeface="Meiryo UI" panose="020B0604030504040204" pitchFamily="50" charset="-128"/>
                        </a:rPr>
                        <a:t>市町村</a:t>
                      </a:r>
                      <a:r>
                        <a:rPr kumimoji="1" lang="en-US" altLang="ja-JP" sz="1000" dirty="0">
                          <a:latin typeface="Meiryo UI" panose="020B0604030504040204" pitchFamily="50" charset="-128"/>
                          <a:ea typeface="Meiryo UI" panose="020B0604030504040204" pitchFamily="50" charset="-128"/>
                        </a:rPr>
                        <a:t>)</a:t>
                      </a:r>
                      <a:r>
                        <a:rPr kumimoji="1" lang="ja-JP" altLang="en-US" sz="1000" dirty="0">
                          <a:latin typeface="Meiryo UI" panose="020B0604030504040204" pitchFamily="50" charset="-128"/>
                          <a:ea typeface="Meiryo UI" panose="020B0604030504040204" pitchFamily="50" charset="-128"/>
                        </a:rPr>
                        <a:t>数</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F3E7"/>
                    </a:solidFill>
                  </a:tcPr>
                </a:tc>
                <a:tc>
                  <a:txBody>
                    <a:bodyPr/>
                    <a:lstStyle/>
                    <a:p>
                      <a:pPr algn="ctr"/>
                      <a:r>
                        <a:rPr kumimoji="1" lang="en-US" altLang="ja-JP" sz="1000" dirty="0">
                          <a:latin typeface="Meiryo UI" panose="020B0604030504040204" pitchFamily="50" charset="-128"/>
                          <a:ea typeface="Meiryo UI" panose="020B0604030504040204" pitchFamily="50" charset="-128"/>
                        </a:rPr>
                        <a:t>7</a:t>
                      </a:r>
                      <a:r>
                        <a:rPr kumimoji="1" lang="ja-JP" altLang="en-US" sz="1000" dirty="0">
                          <a:latin typeface="Meiryo UI" panose="020B0604030504040204" pitchFamily="50" charset="-128"/>
                          <a:ea typeface="Meiryo UI" panose="020B0604030504040204" pitchFamily="50" charset="-128"/>
                        </a:rPr>
                        <a:t>市町村</a:t>
                      </a:r>
                      <a:endParaRPr kumimoji="1" lang="en-US" altLang="ja-JP" sz="1000" dirty="0">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F3E7"/>
                    </a:solidFill>
                  </a:tcPr>
                </a:tc>
                <a:tc>
                  <a:txBody>
                    <a:bodyPr/>
                    <a:lstStyle/>
                    <a:p>
                      <a:pPr algn="ctr"/>
                      <a:r>
                        <a:rPr kumimoji="1" lang="en-US" altLang="ja-JP" sz="1000" dirty="0">
                          <a:solidFill>
                            <a:srgbClr val="FF0000"/>
                          </a:solidFill>
                          <a:latin typeface="Meiryo UI" panose="020B0604030504040204" pitchFamily="50" charset="-128"/>
                          <a:ea typeface="Meiryo UI" panose="020B0604030504040204" pitchFamily="50" charset="-128"/>
                        </a:rPr>
                        <a:t>43</a:t>
                      </a:r>
                      <a:r>
                        <a:rPr kumimoji="1" lang="ja-JP" altLang="en-US" sz="1000" dirty="0">
                          <a:solidFill>
                            <a:srgbClr val="FF0000"/>
                          </a:solidFill>
                          <a:latin typeface="Meiryo UI" panose="020B0604030504040204" pitchFamily="50" charset="-128"/>
                          <a:ea typeface="Meiryo UI" panose="020B0604030504040204" pitchFamily="50" charset="-128"/>
                        </a:rPr>
                        <a:t>市町村</a:t>
                      </a:r>
                      <a:endParaRPr kumimoji="1" lang="en-US" altLang="ja-JP" sz="1000" dirty="0">
                        <a:solidFill>
                          <a:srgbClr val="FF0000"/>
                        </a:solidFill>
                        <a:latin typeface="Meiryo UI" panose="020B0604030504040204" pitchFamily="50" charset="-128"/>
                        <a:ea typeface="Meiryo UI" panose="020B0604030504040204" pitchFamily="50" charset="-128"/>
                      </a:endParaRPr>
                    </a:p>
                    <a:p>
                      <a:pPr algn="ctr"/>
                      <a:r>
                        <a:rPr kumimoji="1" lang="ja-JP" altLang="en-US" sz="1000" dirty="0">
                          <a:solidFill>
                            <a:schemeClr val="accent5"/>
                          </a:solidFill>
                          <a:latin typeface="Meiryo UI" panose="020B0604030504040204" pitchFamily="50" charset="-128"/>
                          <a:ea typeface="Meiryo UI" panose="020B0604030504040204" pitchFamily="50" charset="-128"/>
                        </a:rPr>
                        <a:t>（</a:t>
                      </a:r>
                      <a:r>
                        <a:rPr kumimoji="1" lang="en-US" altLang="ja-JP" sz="1000" dirty="0">
                          <a:solidFill>
                            <a:schemeClr val="accent5"/>
                          </a:solidFill>
                          <a:latin typeface="Meiryo UI" panose="020B0604030504040204" pitchFamily="50" charset="-128"/>
                          <a:ea typeface="Meiryo UI" panose="020B0604030504040204" pitchFamily="50" charset="-128"/>
                        </a:rPr>
                        <a:t>1</a:t>
                      </a:r>
                      <a:r>
                        <a:rPr kumimoji="1" lang="ja-JP" altLang="en-US" sz="1000" dirty="0">
                          <a:solidFill>
                            <a:schemeClr val="accent5"/>
                          </a:solidFill>
                          <a:latin typeface="Meiryo UI" panose="020B0604030504040204" pitchFamily="50" charset="-128"/>
                          <a:ea typeface="Meiryo UI" panose="020B0604030504040204" pitchFamily="50" charset="-128"/>
                        </a:rPr>
                        <a:t>市町村）</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F3E7"/>
                    </a:solidFill>
                  </a:tcPr>
                </a:tc>
                <a:tc>
                  <a:txBody>
                    <a:bodyPr/>
                    <a:lstStyle/>
                    <a:p>
                      <a:pPr algn="ctr"/>
                      <a:r>
                        <a:rPr kumimoji="1" lang="en-US" altLang="ja-JP" sz="1000" dirty="0">
                          <a:latin typeface="Meiryo UI" panose="020B0604030504040204" pitchFamily="50" charset="-128"/>
                          <a:ea typeface="Meiryo UI" panose="020B0604030504040204" pitchFamily="50" charset="-128"/>
                        </a:rPr>
                        <a:t>614</a:t>
                      </a:r>
                      <a:r>
                        <a:rPr kumimoji="1" lang="ja-JP" altLang="en-US" sz="1000" dirty="0">
                          <a:latin typeface="Meiryo UI" panose="020B0604030504040204" pitchFamily="50" charset="-128"/>
                          <a:ea typeface="Meiryo UI" panose="020B0604030504040204" pitchFamily="50" charset="-128"/>
                        </a:rPr>
                        <a:t>％</a:t>
                      </a:r>
                      <a:endParaRPr kumimoji="1" lang="en-US" altLang="ja-JP" sz="1000" dirty="0">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F3E7"/>
                    </a:solidFill>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282532261"/>
                  </a:ext>
                </a:extLst>
              </a:tr>
              <a:tr h="2952000">
                <a:tc vMerge="1">
                  <a:txBody>
                    <a:bodyPr/>
                    <a:lstStyle/>
                    <a:p>
                      <a:pPr algn="ctr"/>
                      <a:endParaRPr kumimoji="1" lang="ja-JP" altLang="en-US" sz="900">
                        <a:latin typeface="Meiryo UI" panose="020B0604030504040204" pitchFamily="50" charset="-128"/>
                        <a:ea typeface="Meiryo UI" panose="020B0604030504040204" pitchFamily="50" charset="-128"/>
                      </a:endParaRPr>
                    </a:p>
                  </a:txBody>
                  <a:tcPr marL="74295" marR="74295" marT="37148" marB="37148" anchor="ctr">
                    <a:lnR w="28575"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solidFill>
                      <a:srgbClr val="70AD47"/>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dirty="0">
                          <a:solidFill>
                            <a:sysClr val="windowText" lastClr="000000"/>
                          </a:solidFill>
                          <a:latin typeface="Meiryo UI" panose="020B0604030504040204" pitchFamily="50" charset="-128"/>
                          <a:ea typeface="Meiryo UI" panose="020B0604030504040204" pitchFamily="50" charset="-128"/>
                        </a:rPr>
                        <a:t>振り返り・今後の方針</a:t>
                      </a: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gridSpan="2">
                  <a:txBody>
                    <a:bodyPr/>
                    <a:lstStyle/>
                    <a:p>
                      <a:pPr marL="85725" indent="-85725"/>
                      <a:r>
                        <a:rPr kumimoji="1" lang="ja-JP" altLang="en-US" sz="900" u="sng" dirty="0">
                          <a:latin typeface="Meiryo UI" panose="020B0604030504040204" pitchFamily="50" charset="-128"/>
                          <a:ea typeface="Meiryo UI" panose="020B0604030504040204" pitchFamily="50" charset="-128"/>
                        </a:rPr>
                        <a:t>１．振り返り</a:t>
                      </a:r>
                    </a:p>
                    <a:p>
                      <a:pPr marL="85725" indent="-85725">
                        <a:spcBef>
                          <a:spcPts val="300"/>
                        </a:spcBef>
                      </a:pPr>
                      <a:r>
                        <a:rPr kumimoji="1" lang="ja-JP" altLang="en-US" sz="900" dirty="0">
                          <a:solidFill>
                            <a:schemeClr val="tx1"/>
                          </a:solidFill>
                          <a:latin typeface="Meiryo UI" panose="020B0604030504040204" pitchFamily="50" charset="-128"/>
                          <a:ea typeface="Meiryo UI" panose="020B0604030504040204" pitchFamily="50" charset="-128"/>
                        </a:rPr>
                        <a:t>・高齢者がいきいきと健康で便利に生活できるよう、高齢者の生活を支援するサービスプラットフォームを公民連携で構築し、デジタル端末を活用することにより、行政と民間の様々なサービスをワンストップで提供した。</a:t>
                      </a:r>
                    </a:p>
                    <a:p>
                      <a:pPr marL="85725" indent="-85725">
                        <a:spcBef>
                          <a:spcPts val="300"/>
                        </a:spcBef>
                      </a:pPr>
                      <a:r>
                        <a:rPr kumimoji="1" lang="ja-JP" altLang="en-US" sz="900" dirty="0">
                          <a:solidFill>
                            <a:schemeClr val="tx1"/>
                          </a:solidFill>
                          <a:latin typeface="Meiryo UI" panose="020B0604030504040204" pitchFamily="50" charset="-128"/>
                          <a:ea typeface="Meiryo UI" panose="020B0604030504040204" pitchFamily="50" charset="-128"/>
                        </a:rPr>
                        <a:t>・タブレットを約半年間無償で貸し出す実証事業を実施。</a:t>
                      </a:r>
                    </a:p>
                    <a:p>
                      <a:pPr marL="85725" indent="-85725">
                        <a:spcBef>
                          <a:spcPts val="300"/>
                        </a:spcBef>
                      </a:pPr>
                      <a:r>
                        <a:rPr kumimoji="1" lang="ja-JP" altLang="en-US" sz="900" dirty="0">
                          <a:solidFill>
                            <a:schemeClr val="tx1"/>
                          </a:solidFill>
                          <a:latin typeface="Meiryo UI" panose="020B0604030504040204" pitchFamily="50" charset="-128"/>
                          <a:ea typeface="Meiryo UI" panose="020B0604030504040204" pitchFamily="50" charset="-128"/>
                        </a:rPr>
                        <a:t>　　第</a:t>
                      </a:r>
                      <a:r>
                        <a:rPr kumimoji="1" lang="en-US" altLang="ja-JP" sz="900" dirty="0">
                          <a:solidFill>
                            <a:schemeClr val="tx1"/>
                          </a:solidFill>
                          <a:latin typeface="Meiryo UI" panose="020B0604030504040204" pitchFamily="50" charset="-128"/>
                          <a:ea typeface="Meiryo UI" panose="020B0604030504040204" pitchFamily="50" charset="-128"/>
                        </a:rPr>
                        <a:t>2</a:t>
                      </a:r>
                      <a:r>
                        <a:rPr kumimoji="1" lang="ja-JP" altLang="en-US" sz="900" dirty="0">
                          <a:solidFill>
                            <a:schemeClr val="tx1"/>
                          </a:solidFill>
                          <a:latin typeface="Meiryo UI" panose="020B0604030504040204" pitchFamily="50" charset="-128"/>
                          <a:ea typeface="Meiryo UI" panose="020B0604030504040204" pitchFamily="50" charset="-128"/>
                        </a:rPr>
                        <a:t>期：大阪市住吉区、東住吉区、生野区（令和</a:t>
                      </a:r>
                      <a:r>
                        <a:rPr kumimoji="1" lang="en-US" altLang="ja-JP" sz="900" dirty="0">
                          <a:solidFill>
                            <a:schemeClr val="tx1"/>
                          </a:solidFill>
                          <a:latin typeface="Meiryo UI" panose="020B0604030504040204" pitchFamily="50" charset="-128"/>
                          <a:ea typeface="Meiryo UI" panose="020B0604030504040204" pitchFamily="50" charset="-128"/>
                        </a:rPr>
                        <a:t>4</a:t>
                      </a:r>
                      <a:r>
                        <a:rPr kumimoji="1" lang="ja-JP" altLang="en-US" sz="900" dirty="0">
                          <a:solidFill>
                            <a:schemeClr val="tx1"/>
                          </a:solidFill>
                          <a:latin typeface="Meiryo UI" panose="020B0604030504040204" pitchFamily="50" charset="-128"/>
                          <a:ea typeface="Meiryo UI" panose="020B0604030504040204" pitchFamily="50" charset="-128"/>
                        </a:rPr>
                        <a:t>年</a:t>
                      </a:r>
                      <a:r>
                        <a:rPr kumimoji="1" lang="en-US" altLang="ja-JP" sz="900" dirty="0">
                          <a:solidFill>
                            <a:schemeClr val="tx1"/>
                          </a:solidFill>
                          <a:latin typeface="Meiryo UI" panose="020B0604030504040204" pitchFamily="50" charset="-128"/>
                          <a:ea typeface="Meiryo UI" panose="020B0604030504040204" pitchFamily="50" charset="-128"/>
                        </a:rPr>
                        <a:t>12</a:t>
                      </a:r>
                      <a:r>
                        <a:rPr kumimoji="1" lang="ja-JP" altLang="en-US" sz="900" dirty="0">
                          <a:solidFill>
                            <a:schemeClr val="tx1"/>
                          </a:solidFill>
                          <a:latin typeface="Meiryo UI" panose="020B0604030504040204" pitchFamily="50" charset="-128"/>
                          <a:ea typeface="Meiryo UI" panose="020B0604030504040204" pitchFamily="50" charset="-128"/>
                        </a:rPr>
                        <a:t>月～令和</a:t>
                      </a:r>
                      <a:r>
                        <a:rPr kumimoji="1" lang="en-US" altLang="ja-JP" sz="900" dirty="0">
                          <a:solidFill>
                            <a:schemeClr val="tx1"/>
                          </a:solidFill>
                          <a:latin typeface="Meiryo UI" panose="020B0604030504040204" pitchFamily="50" charset="-128"/>
                          <a:ea typeface="Meiryo UI" panose="020B0604030504040204" pitchFamily="50" charset="-128"/>
                        </a:rPr>
                        <a:t>5</a:t>
                      </a:r>
                      <a:r>
                        <a:rPr kumimoji="1" lang="ja-JP" altLang="en-US" sz="900" dirty="0">
                          <a:solidFill>
                            <a:schemeClr val="tx1"/>
                          </a:solidFill>
                          <a:latin typeface="Meiryo UI" panose="020B0604030504040204" pitchFamily="50" charset="-128"/>
                          <a:ea typeface="Meiryo UI" panose="020B0604030504040204" pitchFamily="50" charset="-128"/>
                        </a:rPr>
                        <a:t>年</a:t>
                      </a:r>
                      <a:r>
                        <a:rPr kumimoji="1" lang="en-US" altLang="ja-JP" sz="900" dirty="0">
                          <a:solidFill>
                            <a:schemeClr val="tx1"/>
                          </a:solidFill>
                          <a:latin typeface="Meiryo UI" panose="020B0604030504040204" pitchFamily="50" charset="-128"/>
                          <a:ea typeface="Meiryo UI" panose="020B0604030504040204" pitchFamily="50" charset="-128"/>
                        </a:rPr>
                        <a:t>5</a:t>
                      </a:r>
                      <a:r>
                        <a:rPr kumimoji="1" lang="ja-JP" altLang="en-US" sz="900" dirty="0">
                          <a:solidFill>
                            <a:schemeClr val="tx1"/>
                          </a:solidFill>
                          <a:latin typeface="Meiryo UI" panose="020B0604030504040204" pitchFamily="50" charset="-128"/>
                          <a:ea typeface="Meiryo UI" panose="020B0604030504040204" pitchFamily="50" charset="-128"/>
                        </a:rPr>
                        <a:t>月）</a:t>
                      </a:r>
                    </a:p>
                    <a:p>
                      <a:pPr marL="85725" indent="-85725">
                        <a:spcBef>
                          <a:spcPts val="300"/>
                        </a:spcBef>
                      </a:pPr>
                      <a:r>
                        <a:rPr kumimoji="1" lang="ja-JP" altLang="en-US" sz="900" dirty="0">
                          <a:solidFill>
                            <a:schemeClr val="tx1"/>
                          </a:solidFill>
                          <a:latin typeface="Meiryo UI" panose="020B0604030504040204" pitchFamily="50" charset="-128"/>
                          <a:ea typeface="Meiryo UI" panose="020B0604030504040204" pitchFamily="50" charset="-128"/>
                        </a:rPr>
                        <a:t>　　第</a:t>
                      </a:r>
                      <a:r>
                        <a:rPr kumimoji="1" lang="en-US" altLang="ja-JP" sz="900" dirty="0">
                          <a:solidFill>
                            <a:schemeClr val="tx1"/>
                          </a:solidFill>
                          <a:latin typeface="Meiryo UI" panose="020B0604030504040204" pitchFamily="50" charset="-128"/>
                          <a:ea typeface="Meiryo UI" panose="020B0604030504040204" pitchFamily="50" charset="-128"/>
                        </a:rPr>
                        <a:t>3</a:t>
                      </a:r>
                      <a:r>
                        <a:rPr kumimoji="1" lang="ja-JP" altLang="en-US" sz="900" dirty="0">
                          <a:solidFill>
                            <a:schemeClr val="tx1"/>
                          </a:solidFill>
                          <a:latin typeface="Meiryo UI" panose="020B0604030504040204" pitchFamily="50" charset="-128"/>
                          <a:ea typeface="Meiryo UI" panose="020B0604030504040204" pitchFamily="50" charset="-128"/>
                        </a:rPr>
                        <a:t>期：大阪市阿倍野区、泉大津市（令和</a:t>
                      </a:r>
                      <a:r>
                        <a:rPr kumimoji="1" lang="en-US" altLang="ja-JP" sz="900" dirty="0">
                          <a:solidFill>
                            <a:schemeClr val="tx1"/>
                          </a:solidFill>
                          <a:latin typeface="Meiryo UI" panose="020B0604030504040204" pitchFamily="50" charset="-128"/>
                          <a:ea typeface="Meiryo UI" panose="020B0604030504040204" pitchFamily="50" charset="-128"/>
                        </a:rPr>
                        <a:t>5</a:t>
                      </a:r>
                      <a:r>
                        <a:rPr kumimoji="1" lang="ja-JP" altLang="en-US" sz="900" dirty="0">
                          <a:solidFill>
                            <a:schemeClr val="tx1"/>
                          </a:solidFill>
                          <a:latin typeface="Meiryo UI" panose="020B0604030504040204" pitchFamily="50" charset="-128"/>
                          <a:ea typeface="Meiryo UI" panose="020B0604030504040204" pitchFamily="50" charset="-128"/>
                        </a:rPr>
                        <a:t>年</a:t>
                      </a:r>
                      <a:r>
                        <a:rPr kumimoji="1" lang="en-US" altLang="ja-JP" sz="900" dirty="0">
                          <a:solidFill>
                            <a:schemeClr val="tx1"/>
                          </a:solidFill>
                          <a:latin typeface="Meiryo UI" panose="020B0604030504040204" pitchFamily="50" charset="-128"/>
                          <a:ea typeface="Meiryo UI" panose="020B0604030504040204" pitchFamily="50" charset="-128"/>
                        </a:rPr>
                        <a:t>9</a:t>
                      </a:r>
                      <a:r>
                        <a:rPr kumimoji="1" lang="ja-JP" altLang="en-US" sz="900" dirty="0">
                          <a:solidFill>
                            <a:schemeClr val="tx1"/>
                          </a:solidFill>
                          <a:latin typeface="Meiryo UI" panose="020B0604030504040204" pitchFamily="50" charset="-128"/>
                          <a:ea typeface="Meiryo UI" panose="020B0604030504040204" pitchFamily="50" charset="-128"/>
                        </a:rPr>
                        <a:t>月～令和</a:t>
                      </a:r>
                      <a:r>
                        <a:rPr kumimoji="1" lang="en-US" altLang="ja-JP" sz="900" dirty="0">
                          <a:solidFill>
                            <a:schemeClr val="tx1"/>
                          </a:solidFill>
                          <a:latin typeface="Meiryo UI" panose="020B0604030504040204" pitchFamily="50" charset="-128"/>
                          <a:ea typeface="Meiryo UI" panose="020B0604030504040204" pitchFamily="50" charset="-128"/>
                        </a:rPr>
                        <a:t>6</a:t>
                      </a:r>
                      <a:r>
                        <a:rPr kumimoji="1" lang="ja-JP" altLang="en-US" sz="900" dirty="0">
                          <a:solidFill>
                            <a:schemeClr val="tx1"/>
                          </a:solidFill>
                          <a:latin typeface="Meiryo UI" panose="020B0604030504040204" pitchFamily="50" charset="-128"/>
                          <a:ea typeface="Meiryo UI" panose="020B0604030504040204" pitchFamily="50" charset="-128"/>
                        </a:rPr>
                        <a:t>年</a:t>
                      </a:r>
                      <a:r>
                        <a:rPr kumimoji="1" lang="en-US" altLang="ja-JP" sz="900" dirty="0">
                          <a:solidFill>
                            <a:schemeClr val="tx1"/>
                          </a:solidFill>
                          <a:latin typeface="Meiryo UI" panose="020B0604030504040204" pitchFamily="50" charset="-128"/>
                          <a:ea typeface="Meiryo UI" panose="020B0604030504040204" pitchFamily="50" charset="-128"/>
                        </a:rPr>
                        <a:t>2</a:t>
                      </a:r>
                      <a:r>
                        <a:rPr kumimoji="1" lang="ja-JP" altLang="en-US" sz="900" dirty="0">
                          <a:solidFill>
                            <a:schemeClr val="tx1"/>
                          </a:solidFill>
                          <a:latin typeface="Meiryo UI" panose="020B0604030504040204" pitchFamily="50" charset="-128"/>
                          <a:ea typeface="Meiryo UI" panose="020B0604030504040204" pitchFamily="50" charset="-128"/>
                        </a:rPr>
                        <a:t>月）</a:t>
                      </a:r>
                    </a:p>
                    <a:p>
                      <a:pPr marL="85725" indent="-85725">
                        <a:spcBef>
                          <a:spcPts val="300"/>
                        </a:spcBef>
                      </a:pPr>
                      <a:r>
                        <a:rPr kumimoji="1" lang="ja-JP" altLang="en-US" sz="900" dirty="0">
                          <a:solidFill>
                            <a:schemeClr val="tx1"/>
                          </a:solidFill>
                          <a:latin typeface="Meiryo UI" panose="020B0604030504040204" pitchFamily="50" charset="-128"/>
                          <a:ea typeface="Meiryo UI" panose="020B0604030504040204" pitchFamily="50" charset="-128"/>
                        </a:rPr>
                        <a:t>・スマートフォンでも利用できるよう</a:t>
                      </a:r>
                      <a:r>
                        <a:rPr kumimoji="1" lang="en-US" altLang="ja-JP" sz="900" dirty="0">
                          <a:solidFill>
                            <a:schemeClr val="tx1"/>
                          </a:solidFill>
                          <a:latin typeface="Meiryo UI" panose="020B0604030504040204" pitchFamily="50" charset="-128"/>
                          <a:ea typeface="Meiryo UI" panose="020B0604030504040204" pitchFamily="50" charset="-128"/>
                        </a:rPr>
                        <a:t>LINE</a:t>
                      </a:r>
                      <a:r>
                        <a:rPr kumimoji="1" lang="ja-JP" altLang="en-US" sz="900" dirty="0">
                          <a:solidFill>
                            <a:schemeClr val="tx1"/>
                          </a:solidFill>
                          <a:latin typeface="Meiryo UI" panose="020B0604030504040204" pitchFamily="50" charset="-128"/>
                          <a:ea typeface="Meiryo UI" panose="020B0604030504040204" pitchFamily="50" charset="-128"/>
                        </a:rPr>
                        <a:t>公式アカウント「おおさか楽なび」を通じてサービスを提供。</a:t>
                      </a:r>
                      <a:endParaRPr kumimoji="1" lang="en-US" altLang="ja-JP" sz="900" dirty="0">
                        <a:solidFill>
                          <a:schemeClr val="tx1"/>
                        </a:solidFill>
                        <a:latin typeface="Meiryo UI" panose="020B0604030504040204" pitchFamily="50" charset="-128"/>
                        <a:ea typeface="Meiryo UI" panose="020B0604030504040204" pitchFamily="50" charset="-128"/>
                      </a:endParaRPr>
                    </a:p>
                    <a:p>
                      <a:pPr marL="85725" indent="-85725">
                        <a:spcBef>
                          <a:spcPts val="300"/>
                        </a:spcBef>
                      </a:pPr>
                      <a:r>
                        <a:rPr kumimoji="1" lang="ja-JP" altLang="en-US" sz="900" dirty="0">
                          <a:solidFill>
                            <a:schemeClr val="tx1"/>
                          </a:solidFill>
                          <a:latin typeface="Meiryo UI" panose="020B0604030504040204" pitchFamily="50" charset="-128"/>
                          <a:ea typeface="Meiryo UI" panose="020B0604030504040204" pitchFamily="50" charset="-128"/>
                        </a:rPr>
                        <a:t>・「スマートシニアライフアプリのアクセス数」について、実証事業を令和</a:t>
                      </a:r>
                      <a:r>
                        <a:rPr kumimoji="1" lang="en-US" altLang="ja-JP" sz="900" dirty="0">
                          <a:solidFill>
                            <a:schemeClr val="tx1"/>
                          </a:solidFill>
                          <a:latin typeface="Meiryo UI" panose="020B0604030504040204" pitchFamily="50" charset="-128"/>
                          <a:ea typeface="Meiryo UI" panose="020B0604030504040204" pitchFamily="50" charset="-128"/>
                        </a:rPr>
                        <a:t>4</a:t>
                      </a:r>
                      <a:r>
                        <a:rPr kumimoji="1" lang="ja-JP" altLang="en-US" sz="900" dirty="0">
                          <a:solidFill>
                            <a:schemeClr val="tx1"/>
                          </a:solidFill>
                          <a:latin typeface="Meiryo UI" panose="020B0604030504040204" pitchFamily="50" charset="-128"/>
                          <a:ea typeface="Meiryo UI" panose="020B0604030504040204" pitchFamily="50" charset="-128"/>
                        </a:rPr>
                        <a:t>年度は</a:t>
                      </a:r>
                      <a:r>
                        <a:rPr kumimoji="1" lang="en-US" altLang="ja-JP" sz="900" dirty="0">
                          <a:solidFill>
                            <a:schemeClr val="tx1"/>
                          </a:solidFill>
                          <a:latin typeface="Meiryo UI" panose="020B0604030504040204" pitchFamily="50" charset="-128"/>
                          <a:ea typeface="Meiryo UI" panose="020B0604030504040204" pitchFamily="50" charset="-128"/>
                        </a:rPr>
                        <a:t>2</a:t>
                      </a:r>
                      <a:r>
                        <a:rPr kumimoji="1" lang="ja-JP" altLang="en-US" sz="900" dirty="0">
                          <a:solidFill>
                            <a:schemeClr val="tx1"/>
                          </a:solidFill>
                          <a:latin typeface="Meiryo UI" panose="020B0604030504040204" pitchFamily="50" charset="-128"/>
                          <a:ea typeface="Meiryo UI" panose="020B0604030504040204" pitchFamily="50" charset="-128"/>
                        </a:rPr>
                        <a:t>回（第</a:t>
                      </a:r>
                      <a:r>
                        <a:rPr kumimoji="1" lang="en-US" altLang="ja-JP" sz="900" dirty="0">
                          <a:solidFill>
                            <a:schemeClr val="tx1"/>
                          </a:solidFill>
                          <a:latin typeface="Meiryo UI" panose="020B0604030504040204" pitchFamily="50" charset="-128"/>
                          <a:ea typeface="Meiryo UI" panose="020B0604030504040204" pitchFamily="50" charset="-128"/>
                        </a:rPr>
                        <a:t>1</a:t>
                      </a:r>
                      <a:r>
                        <a:rPr kumimoji="1" lang="ja-JP" altLang="en-US" sz="900" dirty="0">
                          <a:solidFill>
                            <a:schemeClr val="tx1"/>
                          </a:solidFill>
                          <a:latin typeface="Meiryo UI" panose="020B0604030504040204" pitchFamily="50" charset="-128"/>
                          <a:ea typeface="Meiryo UI" panose="020B0604030504040204" pitchFamily="50" charset="-128"/>
                        </a:rPr>
                        <a:t>期、第</a:t>
                      </a:r>
                      <a:r>
                        <a:rPr kumimoji="1" lang="en-US" altLang="ja-JP" sz="900" dirty="0">
                          <a:solidFill>
                            <a:schemeClr val="tx1"/>
                          </a:solidFill>
                          <a:latin typeface="Meiryo UI" panose="020B0604030504040204" pitchFamily="50" charset="-128"/>
                          <a:ea typeface="Meiryo UI" panose="020B0604030504040204" pitchFamily="50" charset="-128"/>
                        </a:rPr>
                        <a:t>2</a:t>
                      </a:r>
                      <a:r>
                        <a:rPr kumimoji="1" lang="ja-JP" altLang="en-US" sz="900" dirty="0">
                          <a:solidFill>
                            <a:schemeClr val="tx1"/>
                          </a:solidFill>
                          <a:latin typeface="Meiryo UI" panose="020B0604030504040204" pitchFamily="50" charset="-128"/>
                          <a:ea typeface="Meiryo UI" panose="020B0604030504040204" pitchFamily="50" charset="-128"/>
                        </a:rPr>
                        <a:t>期）、令和</a:t>
                      </a:r>
                      <a:r>
                        <a:rPr kumimoji="1" lang="en-US" altLang="ja-JP" sz="900" dirty="0">
                          <a:solidFill>
                            <a:schemeClr val="tx1"/>
                          </a:solidFill>
                          <a:latin typeface="Meiryo UI" panose="020B0604030504040204" pitchFamily="50" charset="-128"/>
                          <a:ea typeface="Meiryo UI" panose="020B0604030504040204" pitchFamily="50" charset="-128"/>
                        </a:rPr>
                        <a:t>5</a:t>
                      </a:r>
                      <a:r>
                        <a:rPr kumimoji="1" lang="ja-JP" altLang="en-US" sz="900" dirty="0">
                          <a:solidFill>
                            <a:schemeClr val="tx1"/>
                          </a:solidFill>
                          <a:latin typeface="Meiryo UI" panose="020B0604030504040204" pitchFamily="50" charset="-128"/>
                          <a:ea typeface="Meiryo UI" panose="020B0604030504040204" pitchFamily="50" charset="-128"/>
                        </a:rPr>
                        <a:t>年度は</a:t>
                      </a:r>
                      <a:r>
                        <a:rPr kumimoji="1" lang="en-US" altLang="ja-JP" sz="900" dirty="0">
                          <a:solidFill>
                            <a:schemeClr val="tx1"/>
                          </a:solidFill>
                          <a:latin typeface="Meiryo UI" panose="020B0604030504040204" pitchFamily="50" charset="-128"/>
                          <a:ea typeface="Meiryo UI" panose="020B0604030504040204" pitchFamily="50" charset="-128"/>
                        </a:rPr>
                        <a:t>1</a:t>
                      </a:r>
                      <a:r>
                        <a:rPr kumimoji="1" lang="ja-JP" altLang="en-US" sz="900" dirty="0">
                          <a:solidFill>
                            <a:schemeClr val="tx1"/>
                          </a:solidFill>
                          <a:latin typeface="Meiryo UI" panose="020B0604030504040204" pitchFamily="50" charset="-128"/>
                          <a:ea typeface="Meiryo UI" panose="020B0604030504040204" pitchFamily="50" charset="-128"/>
                        </a:rPr>
                        <a:t>回（第</a:t>
                      </a:r>
                      <a:r>
                        <a:rPr kumimoji="1" lang="en-US" altLang="ja-JP" sz="900" dirty="0">
                          <a:solidFill>
                            <a:schemeClr val="tx1"/>
                          </a:solidFill>
                          <a:latin typeface="Meiryo UI" panose="020B0604030504040204" pitchFamily="50" charset="-128"/>
                          <a:ea typeface="Meiryo UI" panose="020B0604030504040204" pitchFamily="50" charset="-128"/>
                        </a:rPr>
                        <a:t>3</a:t>
                      </a:r>
                      <a:r>
                        <a:rPr kumimoji="1" lang="ja-JP" altLang="en-US" sz="900" dirty="0">
                          <a:solidFill>
                            <a:schemeClr val="tx1"/>
                          </a:solidFill>
                          <a:latin typeface="Meiryo UI" panose="020B0604030504040204" pitchFamily="50" charset="-128"/>
                          <a:ea typeface="Meiryo UI" panose="020B0604030504040204" pitchFamily="50" charset="-128"/>
                        </a:rPr>
                        <a:t>期）実施し、利用者にサービスの使い方等を説明したこと等により、</a:t>
                      </a:r>
                      <a:r>
                        <a:rPr kumimoji="1" lang="en-US" altLang="ja-JP" sz="900" dirty="0">
                          <a:solidFill>
                            <a:schemeClr val="tx1"/>
                          </a:solidFill>
                          <a:latin typeface="Meiryo UI" panose="020B0604030504040204" pitchFamily="50" charset="-128"/>
                          <a:ea typeface="Meiryo UI" panose="020B0604030504040204" pitchFamily="50" charset="-128"/>
                        </a:rPr>
                        <a:t>KPI</a:t>
                      </a:r>
                      <a:r>
                        <a:rPr kumimoji="1" lang="ja-JP" altLang="en-US" sz="900" dirty="0">
                          <a:solidFill>
                            <a:schemeClr val="tx1"/>
                          </a:solidFill>
                          <a:latin typeface="Meiryo UI" panose="020B0604030504040204" pitchFamily="50" charset="-128"/>
                          <a:ea typeface="Meiryo UI" panose="020B0604030504040204" pitchFamily="50" charset="-128"/>
                        </a:rPr>
                        <a:t>、活動指標、目標値を概ね達成した。</a:t>
                      </a:r>
                    </a:p>
                    <a:p>
                      <a:pPr marL="85725" indent="-85725">
                        <a:spcBef>
                          <a:spcPts val="300"/>
                        </a:spcBef>
                      </a:pPr>
                      <a:r>
                        <a:rPr kumimoji="1" lang="ja-JP" altLang="en-US" sz="900" dirty="0">
                          <a:solidFill>
                            <a:schemeClr val="tx1"/>
                          </a:solidFill>
                          <a:latin typeface="Meiryo UI" panose="020B0604030504040204" pitchFamily="50" charset="-128"/>
                          <a:ea typeface="Meiryo UI" panose="020B0604030504040204" pitchFamily="50" charset="-128"/>
                        </a:rPr>
                        <a:t>・就労を希望する高齢者数は、タブレット貸出実証事業において提供する就労に係る情報にアクセスしたのべ人数を目標値としていた。令和</a:t>
                      </a:r>
                      <a:r>
                        <a:rPr kumimoji="1" lang="en-US" altLang="ja-JP" sz="900" dirty="0">
                          <a:solidFill>
                            <a:schemeClr val="tx1"/>
                          </a:solidFill>
                          <a:latin typeface="Meiryo UI" panose="020B0604030504040204" pitchFamily="50" charset="-128"/>
                          <a:ea typeface="Meiryo UI" panose="020B0604030504040204" pitchFamily="50" charset="-128"/>
                        </a:rPr>
                        <a:t>5</a:t>
                      </a:r>
                      <a:r>
                        <a:rPr kumimoji="1" lang="ja-JP" altLang="en-US" sz="900" dirty="0">
                          <a:solidFill>
                            <a:schemeClr val="tx1"/>
                          </a:solidFill>
                          <a:latin typeface="Meiryo UI" panose="020B0604030504040204" pitchFamily="50" charset="-128"/>
                          <a:ea typeface="Meiryo UI" panose="020B0604030504040204" pitchFamily="50" charset="-128"/>
                        </a:rPr>
                        <a:t>年度からは、</a:t>
                      </a:r>
                      <a:r>
                        <a:rPr kumimoji="1" lang="en-US" altLang="ja-JP" sz="900" dirty="0">
                          <a:solidFill>
                            <a:schemeClr val="tx1"/>
                          </a:solidFill>
                          <a:latin typeface="Meiryo UI" panose="020B0604030504040204" pitchFamily="50" charset="-128"/>
                          <a:ea typeface="Meiryo UI" panose="020B0604030504040204" pitchFamily="50" charset="-128"/>
                        </a:rPr>
                        <a:t>LINE</a:t>
                      </a:r>
                      <a:r>
                        <a:rPr kumimoji="1" lang="ja-JP" altLang="en-US" sz="900" dirty="0">
                          <a:solidFill>
                            <a:schemeClr val="tx1"/>
                          </a:solidFill>
                          <a:latin typeface="Meiryo UI" panose="020B0604030504040204" pitchFamily="50" charset="-128"/>
                          <a:ea typeface="Meiryo UI" panose="020B0604030504040204" pitchFamily="50" charset="-128"/>
                        </a:rPr>
                        <a:t>公式アカウントを通じたサービスによって対象エリアが府域全域になったことや情報に接しやすい環境になったことにより、当初に想定した以上のアクセス数を達成した（目標達成率</a:t>
                      </a:r>
                      <a:r>
                        <a:rPr kumimoji="1" lang="en-US" altLang="ja-JP" sz="900" dirty="0">
                          <a:solidFill>
                            <a:schemeClr val="tx1"/>
                          </a:solidFill>
                          <a:latin typeface="Meiryo UI" panose="020B0604030504040204" pitchFamily="50" charset="-128"/>
                          <a:ea typeface="Meiryo UI" panose="020B0604030504040204" pitchFamily="50" charset="-128"/>
                        </a:rPr>
                        <a:t>348</a:t>
                      </a:r>
                      <a:r>
                        <a:rPr kumimoji="1" lang="ja-JP" altLang="en-US" sz="900" dirty="0">
                          <a:solidFill>
                            <a:schemeClr val="tx1"/>
                          </a:solidFill>
                          <a:latin typeface="Meiryo UI" panose="020B0604030504040204" pitchFamily="50" charset="-128"/>
                          <a:ea typeface="Meiryo UI" panose="020B0604030504040204" pitchFamily="50" charset="-128"/>
                        </a:rPr>
                        <a:t>％）。</a:t>
                      </a:r>
                      <a:endParaRPr kumimoji="1" lang="en-US" altLang="ja-JP" sz="900" dirty="0">
                        <a:solidFill>
                          <a:schemeClr val="tx1"/>
                        </a:solidFill>
                        <a:latin typeface="Meiryo UI" panose="020B0604030504040204" pitchFamily="50" charset="-128"/>
                        <a:ea typeface="Meiryo UI" panose="020B0604030504040204" pitchFamily="50" charset="-128"/>
                      </a:endParaRPr>
                    </a:p>
                    <a:p>
                      <a:pPr marL="85725" marR="0" lvl="0" indent="-85725" algn="l" defTabSz="914400" rtl="0" eaLnBrk="1" fontAlgn="auto" latinLnBrk="0" hangingPunct="1">
                        <a:lnSpc>
                          <a:spcPct val="100000"/>
                        </a:lnSpc>
                        <a:spcBef>
                          <a:spcPts val="300"/>
                        </a:spcBef>
                        <a:spcAft>
                          <a:spcPts val="0"/>
                        </a:spcAft>
                        <a:buClrTx/>
                        <a:buSzTx/>
                        <a:buFontTx/>
                        <a:buNone/>
                        <a:tabLst/>
                        <a:defRPr/>
                      </a:pPr>
                      <a:r>
                        <a:rPr kumimoji="1" lang="ja-JP" altLang="en-US" sz="900" dirty="0">
                          <a:solidFill>
                            <a:schemeClr val="tx1"/>
                          </a:solidFill>
                          <a:latin typeface="Meiryo UI" panose="020B0604030504040204" pitchFamily="50" charset="-128"/>
                          <a:ea typeface="Meiryo UI" panose="020B0604030504040204" pitchFamily="50" charset="-128"/>
                        </a:rPr>
                        <a:t>・事業実施自治体</a:t>
                      </a:r>
                      <a:r>
                        <a:rPr kumimoji="1" lang="en-US" altLang="ja-JP" sz="900" dirty="0">
                          <a:solidFill>
                            <a:schemeClr val="tx1"/>
                          </a:solidFill>
                          <a:latin typeface="Meiryo UI" panose="020B0604030504040204" pitchFamily="50" charset="-128"/>
                          <a:ea typeface="Meiryo UI" panose="020B0604030504040204" pitchFamily="50" charset="-128"/>
                        </a:rPr>
                        <a:t>(</a:t>
                      </a:r>
                      <a:r>
                        <a:rPr kumimoji="1" lang="ja-JP" altLang="en-US" sz="900" dirty="0">
                          <a:solidFill>
                            <a:schemeClr val="tx1"/>
                          </a:solidFill>
                          <a:latin typeface="Meiryo UI" panose="020B0604030504040204" pitchFamily="50" charset="-128"/>
                          <a:ea typeface="Meiryo UI" panose="020B0604030504040204" pitchFamily="50" charset="-128"/>
                        </a:rPr>
                        <a:t>市町村</a:t>
                      </a:r>
                      <a:r>
                        <a:rPr kumimoji="1" lang="en-US" altLang="ja-JP" sz="900" dirty="0">
                          <a:solidFill>
                            <a:schemeClr val="tx1"/>
                          </a:solidFill>
                          <a:latin typeface="Meiryo UI" panose="020B0604030504040204" pitchFamily="50" charset="-128"/>
                          <a:ea typeface="Meiryo UI" panose="020B0604030504040204" pitchFamily="50" charset="-128"/>
                        </a:rPr>
                        <a:t>)</a:t>
                      </a:r>
                      <a:r>
                        <a:rPr kumimoji="1" lang="ja-JP" altLang="en-US" sz="900" dirty="0">
                          <a:solidFill>
                            <a:schemeClr val="tx1"/>
                          </a:solidFill>
                          <a:latin typeface="Meiryo UI" panose="020B0604030504040204" pitchFamily="50" charset="-128"/>
                          <a:ea typeface="Meiryo UI" panose="020B0604030504040204" pitchFamily="50" charset="-128"/>
                        </a:rPr>
                        <a:t>数は、当初はタブレット貸出対象地域を想定し、目標値を</a:t>
                      </a:r>
                      <a:r>
                        <a:rPr kumimoji="1" lang="en-US" altLang="ja-JP" sz="900" dirty="0">
                          <a:solidFill>
                            <a:schemeClr val="tx1"/>
                          </a:solidFill>
                          <a:latin typeface="Meiryo UI" panose="020B0604030504040204" pitchFamily="50" charset="-128"/>
                          <a:ea typeface="Meiryo UI" panose="020B0604030504040204" pitchFamily="50" charset="-128"/>
                        </a:rPr>
                        <a:t>7</a:t>
                      </a:r>
                      <a:r>
                        <a:rPr kumimoji="1" lang="ja-JP" altLang="en-US" sz="900" dirty="0">
                          <a:solidFill>
                            <a:schemeClr val="tx1"/>
                          </a:solidFill>
                          <a:latin typeface="Meiryo UI" panose="020B0604030504040204" pitchFamily="50" charset="-128"/>
                          <a:ea typeface="Meiryo UI" panose="020B0604030504040204" pitchFamily="50" charset="-128"/>
                        </a:rPr>
                        <a:t>市町村と設定していたが、サービスの対象エリアの拡大に伴い、市町村の</a:t>
                      </a:r>
                      <a:r>
                        <a:rPr kumimoji="1" lang="en-US" altLang="ja-JP" sz="900" dirty="0">
                          <a:solidFill>
                            <a:schemeClr val="tx1"/>
                          </a:solidFill>
                          <a:latin typeface="Meiryo UI" panose="020B0604030504040204" pitchFamily="50" charset="-128"/>
                          <a:ea typeface="Meiryo UI" panose="020B0604030504040204" pitchFamily="50" charset="-128"/>
                        </a:rPr>
                        <a:t>LINE</a:t>
                      </a:r>
                      <a:r>
                        <a:rPr kumimoji="1" lang="ja-JP" altLang="en-US" sz="900" dirty="0">
                          <a:solidFill>
                            <a:schemeClr val="tx1"/>
                          </a:solidFill>
                          <a:latin typeface="Meiryo UI" panose="020B0604030504040204" pitchFamily="50" charset="-128"/>
                          <a:ea typeface="Meiryo UI" panose="020B0604030504040204" pitchFamily="50" charset="-128"/>
                        </a:rPr>
                        <a:t>や</a:t>
                      </a:r>
                      <a:r>
                        <a:rPr kumimoji="1" lang="en-US" altLang="ja-JP" sz="900" dirty="0">
                          <a:solidFill>
                            <a:schemeClr val="tx1"/>
                          </a:solidFill>
                          <a:latin typeface="Meiryo UI" panose="020B0604030504040204" pitchFamily="50" charset="-128"/>
                          <a:ea typeface="Meiryo UI" panose="020B0604030504040204" pitchFamily="50" charset="-128"/>
                        </a:rPr>
                        <a:t>HP</a:t>
                      </a:r>
                      <a:r>
                        <a:rPr kumimoji="1" lang="ja-JP" altLang="en-US" sz="900" dirty="0">
                          <a:solidFill>
                            <a:schemeClr val="tx1"/>
                          </a:solidFill>
                          <a:latin typeface="Meiryo UI" panose="020B0604030504040204" pitchFamily="50" charset="-128"/>
                          <a:ea typeface="Meiryo UI" panose="020B0604030504040204" pitchFamily="50" charset="-128"/>
                        </a:rPr>
                        <a:t>のリンクを公開したことにより府域全</a:t>
                      </a:r>
                      <a:r>
                        <a:rPr kumimoji="1" lang="en-US" altLang="ja-JP" sz="900" dirty="0">
                          <a:solidFill>
                            <a:schemeClr val="tx1"/>
                          </a:solidFill>
                          <a:latin typeface="Meiryo UI" panose="020B0604030504040204" pitchFamily="50" charset="-128"/>
                          <a:ea typeface="Meiryo UI" panose="020B0604030504040204" pitchFamily="50" charset="-128"/>
                        </a:rPr>
                        <a:t>43</a:t>
                      </a:r>
                      <a:r>
                        <a:rPr kumimoji="1" lang="ja-JP" altLang="en-US" sz="900" dirty="0">
                          <a:solidFill>
                            <a:schemeClr val="tx1"/>
                          </a:solidFill>
                          <a:latin typeface="Meiryo UI" panose="020B0604030504040204" pitchFamily="50" charset="-128"/>
                          <a:ea typeface="Meiryo UI" panose="020B0604030504040204" pitchFamily="50" charset="-128"/>
                        </a:rPr>
                        <a:t>市町村となった（目標達成率</a:t>
                      </a:r>
                      <a:r>
                        <a:rPr kumimoji="1" lang="en-US" altLang="ja-JP" sz="900" dirty="0">
                          <a:solidFill>
                            <a:schemeClr val="tx1"/>
                          </a:solidFill>
                          <a:latin typeface="Meiryo UI" panose="020B0604030504040204" pitchFamily="50" charset="-128"/>
                          <a:ea typeface="Meiryo UI" panose="020B0604030504040204" pitchFamily="50" charset="-128"/>
                        </a:rPr>
                        <a:t>614</a:t>
                      </a:r>
                      <a:r>
                        <a:rPr kumimoji="1" lang="ja-JP" altLang="en-US" sz="900" dirty="0">
                          <a:solidFill>
                            <a:schemeClr val="tx1"/>
                          </a:solidFill>
                          <a:latin typeface="Meiryo UI" panose="020B0604030504040204" pitchFamily="50" charset="-128"/>
                          <a:ea typeface="Meiryo UI" panose="020B0604030504040204" pitchFamily="50" charset="-128"/>
                        </a:rPr>
                        <a:t>％）。</a:t>
                      </a:r>
                    </a:p>
                    <a:p>
                      <a:pPr marL="85725" marR="0" lvl="0" indent="-85725" algn="l" defTabSz="914400" rtl="0" eaLnBrk="1" fontAlgn="auto" latinLnBrk="0" hangingPunct="1">
                        <a:lnSpc>
                          <a:spcPct val="100000"/>
                        </a:lnSpc>
                        <a:spcBef>
                          <a:spcPts val="300"/>
                        </a:spcBef>
                        <a:spcAft>
                          <a:spcPts val="0"/>
                        </a:spcAft>
                        <a:buClrTx/>
                        <a:buSzTx/>
                        <a:buFontTx/>
                        <a:buNone/>
                        <a:tabLst/>
                        <a:defRPr/>
                      </a:pPr>
                      <a:r>
                        <a:rPr kumimoji="1" lang="en-US" altLang="ja-JP" sz="900" dirty="0">
                          <a:solidFill>
                            <a:srgbClr val="FF0000"/>
                          </a:solidFill>
                          <a:latin typeface="Meiryo UI" panose="020B0604030504040204" pitchFamily="50" charset="-128"/>
                          <a:ea typeface="Meiryo UI" panose="020B0604030504040204" pitchFamily="50" charset="-128"/>
                        </a:rPr>
                        <a:t>※</a:t>
                      </a:r>
                      <a:r>
                        <a:rPr kumimoji="1" lang="ja-JP" altLang="en-US" sz="900" dirty="0">
                          <a:solidFill>
                            <a:srgbClr val="FF0000"/>
                          </a:solidFill>
                          <a:latin typeface="Meiryo UI" panose="020B0604030504040204" pitchFamily="50" charset="-128"/>
                          <a:ea typeface="Meiryo UI" panose="020B0604030504040204" pitchFamily="50" charset="-128"/>
                        </a:rPr>
                        <a:t>令和５年度企業版ふるさと納税寄附額：</a:t>
                      </a:r>
                      <a:r>
                        <a:rPr kumimoji="1" lang="en-US" altLang="ja-JP" sz="900" dirty="0">
                          <a:solidFill>
                            <a:srgbClr val="FF0000"/>
                          </a:solidFill>
                          <a:latin typeface="Meiryo UI" panose="020B0604030504040204" pitchFamily="50" charset="-128"/>
                          <a:ea typeface="Meiryo UI" panose="020B0604030504040204" pitchFamily="50" charset="-128"/>
                        </a:rPr>
                        <a:t>0</a:t>
                      </a:r>
                      <a:r>
                        <a:rPr kumimoji="1" lang="ja-JP" altLang="en-US" sz="900" dirty="0">
                          <a:solidFill>
                            <a:srgbClr val="FF0000"/>
                          </a:solidFill>
                          <a:latin typeface="Meiryo UI" panose="020B0604030504040204" pitchFamily="50" charset="-128"/>
                          <a:ea typeface="Meiryo UI" panose="020B0604030504040204" pitchFamily="50" charset="-128"/>
                        </a:rPr>
                        <a:t>千円</a:t>
                      </a:r>
                      <a:endParaRPr kumimoji="1" lang="en-US" altLang="ja-JP" sz="900" dirty="0">
                        <a:solidFill>
                          <a:srgbClr val="FF0000"/>
                        </a:solidFill>
                        <a:latin typeface="Meiryo UI" panose="020B0604030504040204" pitchFamily="50" charset="-128"/>
                        <a:ea typeface="Meiryo UI" panose="020B0604030504040204" pitchFamily="50" charset="-128"/>
                      </a:endParaRPr>
                    </a:p>
                  </a:txBody>
                  <a:tcPr marL="74295" marR="74295" marT="37148" marB="37148">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E6CC"/>
                    </a:solidFill>
                  </a:tcPr>
                </a:tc>
                <a:tc hMerge="1">
                  <a:txBody>
                    <a:bodyPr/>
                    <a:lstStyle/>
                    <a:p>
                      <a:pPr algn="ctr"/>
                      <a:endParaRPr kumimoji="1" lang="en-US" altLang="ja-JP" sz="1050">
                        <a:latin typeface="Meiryo UI" panose="020B0604030504040204" pitchFamily="50" charset="-128"/>
                        <a:ea typeface="Meiryo UI" panose="020B0604030504040204" pitchFamily="50" charset="-128"/>
                      </a:endParaRP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7E6E6"/>
                    </a:solidFill>
                  </a:tcPr>
                </a:tc>
                <a:tc gridSpan="4">
                  <a:txBody>
                    <a:bodyPr/>
                    <a:lstStyle/>
                    <a:p>
                      <a:pPr algn="l"/>
                      <a:r>
                        <a:rPr kumimoji="1" lang="ja-JP" altLang="en-US" sz="900" u="sng" dirty="0">
                          <a:solidFill>
                            <a:schemeClr val="tx1"/>
                          </a:solidFill>
                          <a:latin typeface="Meiryo UI" panose="020B0604030504040204" pitchFamily="50" charset="-128"/>
                          <a:ea typeface="Meiryo UI" panose="020B0604030504040204" pitchFamily="50" charset="-128"/>
                        </a:rPr>
                        <a:t>２．今後の方針</a:t>
                      </a:r>
                    </a:p>
                    <a:p>
                      <a:pPr marL="85725" indent="-85725" algn="l"/>
                      <a:r>
                        <a:rPr kumimoji="1" lang="ja-JP" altLang="en-US" sz="900" dirty="0">
                          <a:solidFill>
                            <a:schemeClr val="tx1"/>
                          </a:solidFill>
                          <a:latin typeface="Meiryo UI" panose="020B0604030504040204" pitchFamily="50" charset="-128"/>
                          <a:ea typeface="Meiryo UI" panose="020B0604030504040204" pitchFamily="50" charset="-128"/>
                        </a:rPr>
                        <a:t>・令和</a:t>
                      </a:r>
                      <a:r>
                        <a:rPr kumimoji="1" lang="en-US" altLang="ja-JP" sz="900" dirty="0">
                          <a:solidFill>
                            <a:schemeClr val="tx1"/>
                          </a:solidFill>
                          <a:latin typeface="Meiryo UI" panose="020B0604030504040204" pitchFamily="50" charset="-128"/>
                          <a:ea typeface="Meiryo UI" panose="020B0604030504040204" pitchFamily="50" charset="-128"/>
                        </a:rPr>
                        <a:t>6</a:t>
                      </a:r>
                      <a:r>
                        <a:rPr kumimoji="1" lang="ja-JP" altLang="en-US" sz="900" dirty="0">
                          <a:solidFill>
                            <a:schemeClr val="tx1"/>
                          </a:solidFill>
                          <a:latin typeface="Meiryo UI" panose="020B0604030504040204" pitchFamily="50" charset="-128"/>
                          <a:ea typeface="Meiryo UI" panose="020B0604030504040204" pitchFamily="50" charset="-128"/>
                        </a:rPr>
                        <a:t>年度は、</a:t>
                      </a:r>
                      <a:r>
                        <a:rPr kumimoji="1" lang="en-US" altLang="ja-JP" sz="900" dirty="0">
                          <a:solidFill>
                            <a:schemeClr val="tx1"/>
                          </a:solidFill>
                          <a:latin typeface="Meiryo UI" panose="020B0604030504040204" pitchFamily="50" charset="-128"/>
                          <a:ea typeface="Meiryo UI" panose="020B0604030504040204" pitchFamily="50" charset="-128"/>
                        </a:rPr>
                        <a:t>LINE</a:t>
                      </a:r>
                      <a:r>
                        <a:rPr kumimoji="1" lang="ja-JP" altLang="en-US" sz="900" dirty="0">
                          <a:solidFill>
                            <a:schemeClr val="tx1"/>
                          </a:solidFill>
                          <a:latin typeface="Meiryo UI" panose="020B0604030504040204" pitchFamily="50" charset="-128"/>
                          <a:ea typeface="Meiryo UI" panose="020B0604030504040204" pitchFamily="50" charset="-128"/>
                        </a:rPr>
                        <a:t>公式アカウント「おおさか楽なび」を通じ、全市町村の高齢者を対象にサービス提供を行う。令和</a:t>
                      </a:r>
                      <a:r>
                        <a:rPr kumimoji="1" lang="en-US" altLang="ja-JP" sz="900" dirty="0">
                          <a:solidFill>
                            <a:schemeClr val="tx1"/>
                          </a:solidFill>
                          <a:latin typeface="Meiryo UI" panose="020B0604030504040204" pitchFamily="50" charset="-128"/>
                          <a:ea typeface="Meiryo UI" panose="020B0604030504040204" pitchFamily="50" charset="-128"/>
                        </a:rPr>
                        <a:t>6</a:t>
                      </a:r>
                      <a:r>
                        <a:rPr kumimoji="1" lang="ja-JP" altLang="en-US" sz="900" dirty="0">
                          <a:solidFill>
                            <a:schemeClr val="tx1"/>
                          </a:solidFill>
                          <a:latin typeface="Meiryo UI" panose="020B0604030504040204" pitchFamily="50" charset="-128"/>
                          <a:ea typeface="Meiryo UI" panose="020B0604030504040204" pitchFamily="50" charset="-128"/>
                        </a:rPr>
                        <a:t>年度の活動指標である「スマートシニアライフアプリのアクセス数」を達成するため、周知広報業務を実施することで、引き続き利用促進を図る。</a:t>
                      </a:r>
                      <a:endParaRPr kumimoji="1" lang="ja-JP" altLang="en-US" sz="900" dirty="0">
                        <a:solidFill>
                          <a:schemeClr val="accent5"/>
                        </a:solidFill>
                        <a:latin typeface="Meiryo UI" panose="020B0604030504040204" pitchFamily="50" charset="-128"/>
                        <a:ea typeface="Meiryo UI" panose="020B0604030504040204" pitchFamily="50" charset="-128"/>
                      </a:endParaRPr>
                    </a:p>
                  </a:txBody>
                  <a:tcPr marL="74295" marR="74295" marT="37148" marB="37148">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E6CC"/>
                    </a:solidFill>
                  </a:tcPr>
                </a:tc>
                <a:tc hMerge="1">
                  <a:txBody>
                    <a:bodyPr/>
                    <a:lstStyle/>
                    <a:p>
                      <a:pPr algn="ctr"/>
                      <a:endParaRPr kumimoji="1" lang="en-US" altLang="ja-JP" sz="1050">
                        <a:latin typeface="Meiryo UI" panose="020B0604030504040204" pitchFamily="50" charset="-128"/>
                        <a:ea typeface="Meiryo UI" panose="020B0604030504040204" pitchFamily="50" charset="-128"/>
                      </a:endParaRPr>
                    </a:p>
                  </a:txBody>
                  <a:tcPr marL="74295" marR="74295" marT="37148" marB="37148" anchor="ctr">
                    <a:lnR w="1905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7E6E6"/>
                    </a:solidFill>
                  </a:tcPr>
                </a:tc>
                <a:tc hMerge="1">
                  <a:txBody>
                    <a:bodyPr/>
                    <a:lstStyle/>
                    <a:p>
                      <a:pPr algn="ctr"/>
                      <a:endParaRPr kumimoji="1" lang="ja-JP" altLang="en-US" sz="1050">
                        <a:solidFill>
                          <a:schemeClr val="accent5"/>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6">
                        <a:lumMod val="20000"/>
                        <a:lumOff val="80000"/>
                      </a:schemeClr>
                    </a:solidFill>
                  </a:tcPr>
                </a:tc>
                <a:tc hMerge="1">
                  <a:txBody>
                    <a:bodyPr/>
                    <a:lstStyle/>
                    <a:p>
                      <a:pPr algn="ctr"/>
                      <a:endParaRPr kumimoji="1" lang="ja-JP" altLang="en-US" sz="1050">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3478405285"/>
                  </a:ext>
                </a:extLst>
              </a:tr>
              <a:tr h="538920">
                <a:tc vMerge="1">
                  <a:txBody>
                    <a:bodyPr/>
                    <a:lstStyle/>
                    <a:p>
                      <a:pPr algn="ctr"/>
                      <a:endParaRPr kumimoji="1" lang="ja-JP" altLang="en-US" sz="900" dirty="0">
                        <a:latin typeface="Meiryo UI" panose="020B0604030504040204" pitchFamily="50" charset="-128"/>
                        <a:ea typeface="Meiryo UI" panose="020B0604030504040204" pitchFamily="50" charset="-128"/>
                      </a:endParaRPr>
                    </a:p>
                  </a:txBody>
                  <a:tcPr marL="74295" marR="74295" marT="37148" marB="37148" anchor="ctr">
                    <a:lnR w="28575"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solidFill>
                      <a:srgbClr val="FEB80A"/>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dirty="0">
                          <a:solidFill>
                            <a:schemeClr val="tx1"/>
                          </a:solidFill>
                          <a:latin typeface="Meiryo UI" panose="020B0604030504040204" pitchFamily="50" charset="-128"/>
                          <a:ea typeface="Meiryo UI" panose="020B0604030504040204" pitchFamily="50" charset="-128"/>
                        </a:rPr>
                        <a:t>外部有識者評価</a:t>
                      </a: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FFDC97"/>
                    </a:solidFill>
                  </a:tcPr>
                </a:tc>
                <a:tc gridSpan="6">
                  <a:txBody>
                    <a:bodyPr/>
                    <a:lstStyle/>
                    <a:p>
                      <a:pPr marL="85725" marR="0" lvl="0" indent="-85725" algn="l" defTabSz="914400" rtl="0" eaLnBrk="1" fontAlgn="auto" latinLnBrk="0" hangingPunct="1">
                        <a:lnSpc>
                          <a:spcPct val="100000"/>
                        </a:lnSpc>
                        <a:spcBef>
                          <a:spcPts val="300"/>
                        </a:spcBef>
                        <a:spcAft>
                          <a:spcPts val="0"/>
                        </a:spcAft>
                        <a:buClrTx/>
                        <a:buSzTx/>
                        <a:buFontTx/>
                        <a:buNone/>
                        <a:tabLst/>
                        <a:defRPr/>
                      </a:pPr>
                      <a:r>
                        <a:rPr kumimoji="1" lang="ja-JP" altLang="en-US" sz="900" dirty="0">
                          <a:solidFill>
                            <a:schemeClr val="tx1"/>
                          </a:solidFill>
                          <a:latin typeface="Meiryo UI" panose="020B0604030504040204" pitchFamily="50" charset="-128"/>
                          <a:ea typeface="Meiryo UI" panose="020B0604030504040204" pitchFamily="50" charset="-128"/>
                        </a:rPr>
                        <a:t>特になし</a:t>
                      </a:r>
                      <a:endParaRPr kumimoji="1" lang="en-US" altLang="ja-JP" sz="90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FFF3E7"/>
                    </a:solidFill>
                  </a:tcPr>
                </a:tc>
                <a:tc hMerge="1">
                  <a:txBody>
                    <a:bodyPr/>
                    <a:lstStyle/>
                    <a:p>
                      <a:endParaRPr kumimoji="1" lang="ja-JP" altLang="en-US"/>
                    </a:p>
                  </a:txBody>
                  <a:tcPr/>
                </a:tc>
                <a:tc hMerge="1">
                  <a:txBody>
                    <a:bodyPr/>
                    <a:lstStyle/>
                    <a:p>
                      <a:pPr marL="85725" indent="-85725" algn="l"/>
                      <a:endParaRPr kumimoji="1" lang="ja-JP" altLang="en-US" sz="900" dirty="0">
                        <a:solidFill>
                          <a:schemeClr val="accent5"/>
                        </a:solidFill>
                        <a:latin typeface="Meiryo UI" panose="020B0604030504040204" pitchFamily="50" charset="-128"/>
                        <a:ea typeface="Meiryo UI" panose="020B0604030504040204" pitchFamily="50" charset="-128"/>
                      </a:endParaRPr>
                    </a:p>
                  </a:txBody>
                  <a:tcPr marL="74295" marR="74295" marT="37148" marB="37148">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FFF3E7"/>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2947185993"/>
                  </a:ext>
                </a:extLst>
              </a:tr>
            </a:tbl>
          </a:graphicData>
        </a:graphic>
      </p:graphicFrame>
      <p:sp>
        <p:nvSpPr>
          <p:cNvPr id="4" name="正方形/長方形 3"/>
          <p:cNvSpPr/>
          <p:nvPr/>
        </p:nvSpPr>
        <p:spPr>
          <a:xfrm>
            <a:off x="0" y="7059"/>
            <a:ext cx="9906000" cy="320896"/>
          </a:xfrm>
          <a:prstGeom prst="rect">
            <a:avLst/>
          </a:prstGeom>
          <a:solidFill>
            <a:srgbClr val="FEB80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600"/>
              </a:lnSpc>
              <a:spcBef>
                <a:spcPts val="600"/>
              </a:spcBef>
            </a:pPr>
            <a:r>
              <a:rPr lang="ja-JP" altLang="en-US" sz="1600" b="1">
                <a:latin typeface="Meiryo UI" panose="020B0604030504040204" pitchFamily="50" charset="-128"/>
                <a:ea typeface="Meiryo UI" panose="020B0604030504040204" pitchFamily="50" charset="-128"/>
              </a:rPr>
              <a:t>基本目標③誰もが健康でいきいきと暮らせるまちづくり</a:t>
            </a:r>
            <a:endParaRPr lang="en-US" altLang="ja-JP" sz="1600" b="1">
              <a:latin typeface="Meiryo UI" panose="020B0604030504040204" pitchFamily="50" charset="-128"/>
              <a:ea typeface="Meiryo UI" panose="020B0604030504040204" pitchFamily="50" charset="-128"/>
            </a:endParaRPr>
          </a:p>
        </p:txBody>
      </p:sp>
      <p:sp>
        <p:nvSpPr>
          <p:cNvPr id="5" name="テキスト ボックス 4"/>
          <p:cNvSpPr txBox="1"/>
          <p:nvPr/>
        </p:nvSpPr>
        <p:spPr>
          <a:xfrm>
            <a:off x="85260" y="317174"/>
            <a:ext cx="6478437" cy="307777"/>
          </a:xfrm>
          <a:prstGeom prst="rect">
            <a:avLst/>
          </a:prstGeom>
          <a:noFill/>
        </p:spPr>
        <p:txBody>
          <a:bodyPr wrap="square" rtlCol="0">
            <a:spAutoFit/>
          </a:bodyPr>
          <a:lstStyle/>
          <a:p>
            <a:r>
              <a:rPr lang="ja-JP" altLang="en-US" sz="1400" b="1">
                <a:latin typeface="Meiryo UI" panose="020B0604030504040204" pitchFamily="50" charset="-128"/>
                <a:ea typeface="Meiryo UI" panose="020B0604030504040204" pitchFamily="50" charset="-128"/>
              </a:rPr>
              <a:t>基本的方向（２）高齢者等がいきいきと暮らせるまちづくり</a:t>
            </a:r>
          </a:p>
        </p:txBody>
      </p:sp>
      <p:sp>
        <p:nvSpPr>
          <p:cNvPr id="8" name="正方形/長方形 7">
            <a:extLst>
              <a:ext uri="{FF2B5EF4-FFF2-40B4-BE49-F238E27FC236}">
                <a16:creationId xmlns:a16="http://schemas.microsoft.com/office/drawing/2014/main" id="{FF6C1E3B-A3C7-45B2-B826-7AE279231409}"/>
              </a:ext>
            </a:extLst>
          </p:cNvPr>
          <p:cNvSpPr/>
          <p:nvPr/>
        </p:nvSpPr>
        <p:spPr>
          <a:xfrm>
            <a:off x="5635092" y="3853879"/>
            <a:ext cx="4165075" cy="2195061"/>
          </a:xfrm>
          <a:prstGeom prst="rect">
            <a:avLst/>
          </a:prstGeom>
          <a:noFill/>
          <a:ln w="28575">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en-US" altLang="ja-JP" sz="900" dirty="0">
                <a:solidFill>
                  <a:schemeClr val="tx1"/>
                </a:solidFill>
                <a:latin typeface="Meiryo UI" panose="020B0604030504040204" pitchFamily="50" charset="-128"/>
                <a:ea typeface="Meiryo UI" panose="020B0604030504040204" pitchFamily="50" charset="-128"/>
              </a:rPr>
              <a:t>【</a:t>
            </a:r>
            <a:r>
              <a:rPr kumimoji="1" lang="ja-JP" altLang="en-US" sz="900" dirty="0">
                <a:solidFill>
                  <a:schemeClr val="tx1"/>
                </a:solidFill>
                <a:latin typeface="Meiryo UI" panose="020B0604030504040204" pitchFamily="50" charset="-128"/>
                <a:ea typeface="Meiryo UI" panose="020B0604030504040204" pitchFamily="50" charset="-128"/>
              </a:rPr>
              <a:t>参考</a:t>
            </a:r>
            <a:r>
              <a:rPr kumimoji="1" lang="en-US" altLang="ja-JP" sz="900" dirty="0">
                <a:solidFill>
                  <a:schemeClr val="tx1"/>
                </a:solidFill>
                <a:latin typeface="Meiryo UI" panose="020B0604030504040204" pitchFamily="50" charset="-128"/>
                <a:ea typeface="Meiryo UI" panose="020B0604030504040204" pitchFamily="50" charset="-128"/>
              </a:rPr>
              <a:t>】</a:t>
            </a:r>
            <a:r>
              <a:rPr kumimoji="1" lang="ja-JP" altLang="en-US" sz="900" dirty="0">
                <a:solidFill>
                  <a:schemeClr val="tx1"/>
                </a:solidFill>
                <a:latin typeface="Meiryo UI" panose="020B0604030504040204" pitchFamily="50" charset="-128"/>
                <a:ea typeface="Meiryo UI" panose="020B0604030504040204" pitchFamily="50" charset="-128"/>
              </a:rPr>
              <a:t>タブレット貸出実証事業　実施対象エリアの</a:t>
            </a:r>
            <a:r>
              <a:rPr kumimoji="1" lang="en-US" altLang="ja-JP" sz="900" dirty="0">
                <a:solidFill>
                  <a:schemeClr val="tx1"/>
                </a:solidFill>
                <a:latin typeface="Meiryo UI" panose="020B0604030504040204" pitchFamily="50" charset="-128"/>
                <a:ea typeface="Meiryo UI" panose="020B0604030504040204" pitchFamily="50" charset="-128"/>
              </a:rPr>
              <a:t>50</a:t>
            </a:r>
            <a:r>
              <a:rPr kumimoji="1" lang="ja-JP" altLang="en-US" sz="900" dirty="0">
                <a:solidFill>
                  <a:schemeClr val="tx1"/>
                </a:solidFill>
                <a:latin typeface="Meiryo UI" panose="020B0604030504040204" pitchFamily="50" charset="-128"/>
                <a:ea typeface="Meiryo UI" panose="020B0604030504040204" pitchFamily="50" charset="-128"/>
              </a:rPr>
              <a:t>歳以上の人口</a:t>
            </a:r>
            <a:endParaRPr kumimoji="1" lang="en-US" altLang="ja-JP" sz="900" dirty="0">
              <a:solidFill>
                <a:schemeClr val="tx1"/>
              </a:solidFill>
              <a:latin typeface="Meiryo UI" panose="020B0604030504040204" pitchFamily="50" charset="-128"/>
              <a:ea typeface="Meiryo UI" panose="020B0604030504040204" pitchFamily="50" charset="-128"/>
            </a:endParaRPr>
          </a:p>
        </p:txBody>
      </p:sp>
      <p:sp>
        <p:nvSpPr>
          <p:cNvPr id="9" name="テキスト ボックス 8">
            <a:extLst>
              <a:ext uri="{FF2B5EF4-FFF2-40B4-BE49-F238E27FC236}">
                <a16:creationId xmlns:a16="http://schemas.microsoft.com/office/drawing/2014/main" id="{EAB68CBF-65F8-40B3-B465-EA177A09C713}"/>
              </a:ext>
            </a:extLst>
          </p:cNvPr>
          <p:cNvSpPr txBox="1"/>
          <p:nvPr/>
        </p:nvSpPr>
        <p:spPr>
          <a:xfrm>
            <a:off x="5635092" y="4027685"/>
            <a:ext cx="4242631" cy="2077492"/>
          </a:xfrm>
          <a:prstGeom prst="rect">
            <a:avLst/>
          </a:prstGeom>
          <a:noFill/>
        </p:spPr>
        <p:txBody>
          <a:bodyPr wrap="square" rtlCol="0">
            <a:spAutoFit/>
          </a:bodyPr>
          <a:lstStyle/>
          <a:p>
            <a:r>
              <a:rPr kumimoji="1" lang="ja-JP" altLang="en-US" sz="900" u="sng" dirty="0">
                <a:latin typeface="Meiryo UI" panose="020B0604030504040204" pitchFamily="50" charset="-128"/>
                <a:ea typeface="Meiryo UI" panose="020B0604030504040204" pitchFamily="50" charset="-128"/>
              </a:rPr>
              <a:t>〇第</a:t>
            </a:r>
            <a:r>
              <a:rPr kumimoji="1" lang="en-US" altLang="ja-JP" sz="900" u="sng" dirty="0">
                <a:latin typeface="Meiryo UI" panose="020B0604030504040204" pitchFamily="50" charset="-128"/>
                <a:ea typeface="Meiryo UI" panose="020B0604030504040204" pitchFamily="50" charset="-128"/>
              </a:rPr>
              <a:t>1</a:t>
            </a:r>
            <a:r>
              <a:rPr kumimoji="1" lang="ja-JP" altLang="en-US" sz="900" u="sng" dirty="0">
                <a:latin typeface="Meiryo UI" panose="020B0604030504040204" pitchFamily="50" charset="-128"/>
                <a:ea typeface="Meiryo UI" panose="020B0604030504040204" pitchFamily="50" charset="-128"/>
              </a:rPr>
              <a:t>期（</a:t>
            </a:r>
            <a:r>
              <a:rPr kumimoji="1" lang="en-US" altLang="ja-JP" sz="900" u="sng" dirty="0">
                <a:latin typeface="Meiryo UI" panose="020B0604030504040204" pitchFamily="50" charset="-128"/>
                <a:ea typeface="Meiryo UI" panose="020B0604030504040204" pitchFamily="50" charset="-128"/>
              </a:rPr>
              <a:t>R4.2</a:t>
            </a:r>
            <a:r>
              <a:rPr kumimoji="1" lang="ja-JP" altLang="en-US" sz="900" u="sng" dirty="0">
                <a:latin typeface="Meiryo UI" panose="020B0604030504040204" pitchFamily="50" charset="-128"/>
                <a:ea typeface="Meiryo UI" panose="020B0604030504040204" pitchFamily="50" charset="-128"/>
              </a:rPr>
              <a:t>～</a:t>
            </a:r>
            <a:r>
              <a:rPr kumimoji="1" lang="en-US" altLang="ja-JP" sz="900" u="sng" dirty="0">
                <a:latin typeface="Meiryo UI" panose="020B0604030504040204" pitchFamily="50" charset="-128"/>
                <a:ea typeface="Meiryo UI" panose="020B0604030504040204" pitchFamily="50" charset="-128"/>
              </a:rPr>
              <a:t>9</a:t>
            </a:r>
            <a:r>
              <a:rPr kumimoji="1" lang="ja-JP" altLang="en-US" sz="900" u="sng" dirty="0">
                <a:latin typeface="Meiryo UI" panose="020B0604030504040204" pitchFamily="50" charset="-128"/>
                <a:ea typeface="Meiryo UI" panose="020B0604030504040204" pitchFamily="50" charset="-128"/>
              </a:rPr>
              <a:t>）</a:t>
            </a:r>
            <a:endParaRPr kumimoji="1" lang="en-US" altLang="ja-JP" sz="900" u="sng" dirty="0">
              <a:latin typeface="Meiryo UI" panose="020B0604030504040204" pitchFamily="50" charset="-128"/>
              <a:ea typeface="Meiryo UI" panose="020B0604030504040204" pitchFamily="50" charset="-128"/>
            </a:endParaRPr>
          </a:p>
          <a:p>
            <a:r>
              <a:rPr kumimoji="1" lang="ja-JP" altLang="en-US" sz="900" dirty="0">
                <a:latin typeface="Meiryo UI" panose="020B0604030504040204" pitchFamily="50" charset="-128"/>
                <a:ea typeface="Meiryo UI" panose="020B0604030504040204" pitchFamily="50" charset="-128"/>
              </a:rPr>
              <a:t>　対象エリア：堺市（南区）、大阪狭山市（狭山ﾆｭｰﾀｳﾝ）、河内長野市（南花台）</a:t>
            </a:r>
            <a:endParaRPr kumimoji="1" lang="en-US" altLang="ja-JP" sz="900" dirty="0">
              <a:latin typeface="Meiryo UI" panose="020B0604030504040204" pitchFamily="50" charset="-128"/>
              <a:ea typeface="Meiryo UI" panose="020B0604030504040204" pitchFamily="50" charset="-128"/>
            </a:endParaRPr>
          </a:p>
          <a:p>
            <a:r>
              <a:rPr kumimoji="1" lang="ja-JP" altLang="en-US" sz="900" dirty="0">
                <a:latin typeface="Meiryo UI" panose="020B0604030504040204" pitchFamily="50" charset="-128"/>
                <a:ea typeface="Meiryo UI" panose="020B0604030504040204" pitchFamily="50" charset="-128"/>
              </a:rPr>
              <a:t>　対象人口：</a:t>
            </a:r>
            <a:r>
              <a:rPr kumimoji="1" lang="en-US" altLang="ja-JP" sz="900" dirty="0">
                <a:latin typeface="Meiryo UI" panose="020B0604030504040204" pitchFamily="50" charset="-128"/>
                <a:ea typeface="Meiryo UI" panose="020B0604030504040204" pitchFamily="50" charset="-128"/>
              </a:rPr>
              <a:t>191,054</a:t>
            </a:r>
            <a:r>
              <a:rPr kumimoji="1" lang="ja-JP" altLang="en-US" sz="900" dirty="0">
                <a:latin typeface="Meiryo UI" panose="020B0604030504040204" pitchFamily="50" charset="-128"/>
                <a:ea typeface="Meiryo UI" panose="020B0604030504040204" pitchFamily="50" charset="-128"/>
              </a:rPr>
              <a:t>人</a:t>
            </a:r>
            <a:endParaRPr kumimoji="1" lang="en-US" altLang="ja-JP" sz="900" u="sng" dirty="0">
              <a:latin typeface="Meiryo UI" panose="020B0604030504040204" pitchFamily="50" charset="-128"/>
              <a:ea typeface="Meiryo UI" panose="020B0604030504040204" pitchFamily="50" charset="-128"/>
            </a:endParaRPr>
          </a:p>
          <a:p>
            <a:pPr>
              <a:spcBef>
                <a:spcPts val="300"/>
              </a:spcBef>
            </a:pPr>
            <a:r>
              <a:rPr kumimoji="1" lang="ja-JP" altLang="en-US" sz="900" u="sng" dirty="0">
                <a:latin typeface="Meiryo UI" panose="020B0604030504040204" pitchFamily="50" charset="-128"/>
                <a:ea typeface="Meiryo UI" panose="020B0604030504040204" pitchFamily="50" charset="-128"/>
              </a:rPr>
              <a:t>〇第</a:t>
            </a:r>
            <a:r>
              <a:rPr kumimoji="1" lang="en-US" altLang="ja-JP" sz="900" u="sng" dirty="0">
                <a:latin typeface="Meiryo UI" panose="020B0604030504040204" pitchFamily="50" charset="-128"/>
                <a:ea typeface="Meiryo UI" panose="020B0604030504040204" pitchFamily="50" charset="-128"/>
              </a:rPr>
              <a:t>2</a:t>
            </a:r>
            <a:r>
              <a:rPr kumimoji="1" lang="ja-JP" altLang="en-US" sz="900" u="sng" dirty="0">
                <a:latin typeface="Meiryo UI" panose="020B0604030504040204" pitchFamily="50" charset="-128"/>
                <a:ea typeface="Meiryo UI" panose="020B0604030504040204" pitchFamily="50" charset="-128"/>
              </a:rPr>
              <a:t>期（</a:t>
            </a:r>
            <a:r>
              <a:rPr kumimoji="1" lang="en-US" altLang="ja-JP" sz="900" u="sng" dirty="0">
                <a:latin typeface="Meiryo UI" panose="020B0604030504040204" pitchFamily="50" charset="-128"/>
                <a:ea typeface="Meiryo UI" panose="020B0604030504040204" pitchFamily="50" charset="-128"/>
              </a:rPr>
              <a:t>R4.12</a:t>
            </a:r>
            <a:r>
              <a:rPr kumimoji="1" lang="ja-JP" altLang="en-US" sz="900" u="sng" dirty="0">
                <a:latin typeface="Meiryo UI" panose="020B0604030504040204" pitchFamily="50" charset="-128"/>
                <a:ea typeface="Meiryo UI" panose="020B0604030504040204" pitchFamily="50" charset="-128"/>
              </a:rPr>
              <a:t>～</a:t>
            </a:r>
            <a:r>
              <a:rPr kumimoji="1" lang="en-US" altLang="ja-JP" sz="900" u="sng" dirty="0">
                <a:latin typeface="Meiryo UI" panose="020B0604030504040204" pitchFamily="50" charset="-128"/>
                <a:ea typeface="Meiryo UI" panose="020B0604030504040204" pitchFamily="50" charset="-128"/>
              </a:rPr>
              <a:t>R5.5</a:t>
            </a:r>
            <a:r>
              <a:rPr kumimoji="1" lang="ja-JP" altLang="en-US" sz="900" u="sng" dirty="0">
                <a:latin typeface="Meiryo UI" panose="020B0604030504040204" pitchFamily="50" charset="-128"/>
                <a:ea typeface="Meiryo UI" panose="020B0604030504040204" pitchFamily="50" charset="-128"/>
              </a:rPr>
              <a:t>）</a:t>
            </a:r>
            <a:endParaRPr kumimoji="1" lang="en-US" altLang="ja-JP" sz="900" u="sng" dirty="0">
              <a:latin typeface="Meiryo UI" panose="020B0604030504040204" pitchFamily="50" charset="-128"/>
              <a:ea typeface="Meiryo UI" panose="020B0604030504040204" pitchFamily="50" charset="-128"/>
            </a:endParaRPr>
          </a:p>
          <a:p>
            <a:r>
              <a:rPr kumimoji="1" lang="ja-JP" altLang="en-US" sz="900" dirty="0">
                <a:latin typeface="Meiryo UI" panose="020B0604030504040204" pitchFamily="50" charset="-128"/>
                <a:ea typeface="Meiryo UI" panose="020B0604030504040204" pitchFamily="50" charset="-128"/>
              </a:rPr>
              <a:t>　対象エリア：大阪市（住吉区、東住吉区、生野区）</a:t>
            </a:r>
            <a:endParaRPr kumimoji="1" lang="en-US" altLang="ja-JP" sz="900" dirty="0">
              <a:latin typeface="Meiryo UI" panose="020B0604030504040204" pitchFamily="50" charset="-128"/>
              <a:ea typeface="Meiryo UI" panose="020B0604030504040204" pitchFamily="50" charset="-128"/>
            </a:endParaRPr>
          </a:p>
          <a:p>
            <a:r>
              <a:rPr kumimoji="1" lang="ja-JP" altLang="en-US" sz="900" dirty="0">
                <a:latin typeface="Meiryo UI" panose="020B0604030504040204" pitchFamily="50" charset="-128"/>
                <a:ea typeface="Meiryo UI" panose="020B0604030504040204" pitchFamily="50" charset="-128"/>
              </a:rPr>
              <a:t>　対象人口：</a:t>
            </a:r>
            <a:r>
              <a:rPr kumimoji="1" lang="en-US" altLang="ja-JP" sz="900" dirty="0">
                <a:latin typeface="Meiryo UI" panose="020B0604030504040204" pitchFamily="50" charset="-128"/>
                <a:ea typeface="Meiryo UI" panose="020B0604030504040204" pitchFamily="50" charset="-128"/>
              </a:rPr>
              <a:t>202,970</a:t>
            </a:r>
            <a:r>
              <a:rPr kumimoji="1" lang="ja-JP" altLang="en-US" sz="900" dirty="0">
                <a:latin typeface="Meiryo UI" panose="020B0604030504040204" pitchFamily="50" charset="-128"/>
                <a:ea typeface="Meiryo UI" panose="020B0604030504040204" pitchFamily="50" charset="-128"/>
              </a:rPr>
              <a:t>人</a:t>
            </a:r>
            <a:endParaRPr kumimoji="1" lang="en-US" altLang="ja-JP" sz="900" u="sng" dirty="0">
              <a:latin typeface="Meiryo UI" panose="020B0604030504040204" pitchFamily="50" charset="-128"/>
              <a:ea typeface="Meiryo UI" panose="020B0604030504040204" pitchFamily="50" charset="-128"/>
            </a:endParaRPr>
          </a:p>
          <a:p>
            <a:pPr>
              <a:spcBef>
                <a:spcPts val="300"/>
              </a:spcBef>
            </a:pPr>
            <a:r>
              <a:rPr kumimoji="1" lang="ja-JP" altLang="en-US" sz="900" u="sng" dirty="0">
                <a:latin typeface="Meiryo UI" panose="020B0604030504040204" pitchFamily="50" charset="-128"/>
                <a:ea typeface="Meiryo UI" panose="020B0604030504040204" pitchFamily="50" charset="-128"/>
              </a:rPr>
              <a:t>〇第</a:t>
            </a:r>
            <a:r>
              <a:rPr kumimoji="1" lang="en-US" altLang="ja-JP" sz="900" u="sng" dirty="0">
                <a:latin typeface="Meiryo UI" panose="020B0604030504040204" pitchFamily="50" charset="-128"/>
                <a:ea typeface="Meiryo UI" panose="020B0604030504040204" pitchFamily="50" charset="-128"/>
              </a:rPr>
              <a:t>3</a:t>
            </a:r>
            <a:r>
              <a:rPr kumimoji="1" lang="ja-JP" altLang="en-US" sz="900" u="sng" dirty="0">
                <a:latin typeface="Meiryo UI" panose="020B0604030504040204" pitchFamily="50" charset="-128"/>
                <a:ea typeface="Meiryo UI" panose="020B0604030504040204" pitchFamily="50" charset="-128"/>
              </a:rPr>
              <a:t>期（</a:t>
            </a:r>
            <a:r>
              <a:rPr kumimoji="1" lang="en-US" altLang="ja-JP" sz="900" u="sng" dirty="0">
                <a:latin typeface="Meiryo UI" panose="020B0604030504040204" pitchFamily="50" charset="-128"/>
                <a:ea typeface="Meiryo UI" panose="020B0604030504040204" pitchFamily="50" charset="-128"/>
              </a:rPr>
              <a:t>R5.9</a:t>
            </a:r>
            <a:r>
              <a:rPr kumimoji="1" lang="ja-JP" altLang="en-US" sz="900" u="sng" dirty="0">
                <a:latin typeface="Meiryo UI" panose="020B0604030504040204" pitchFamily="50" charset="-128"/>
                <a:ea typeface="Meiryo UI" panose="020B0604030504040204" pitchFamily="50" charset="-128"/>
              </a:rPr>
              <a:t>～</a:t>
            </a:r>
            <a:r>
              <a:rPr kumimoji="1" lang="en-US" altLang="ja-JP" sz="900" u="sng" dirty="0">
                <a:latin typeface="Meiryo UI" panose="020B0604030504040204" pitchFamily="50" charset="-128"/>
                <a:ea typeface="Meiryo UI" panose="020B0604030504040204" pitchFamily="50" charset="-128"/>
              </a:rPr>
              <a:t>R6.2</a:t>
            </a:r>
            <a:r>
              <a:rPr kumimoji="1" lang="ja-JP" altLang="en-US" sz="900" u="sng" dirty="0">
                <a:latin typeface="Meiryo UI" panose="020B0604030504040204" pitchFamily="50" charset="-128"/>
                <a:ea typeface="Meiryo UI" panose="020B0604030504040204" pitchFamily="50" charset="-128"/>
              </a:rPr>
              <a:t>）</a:t>
            </a:r>
            <a:endParaRPr kumimoji="1" lang="en-US" altLang="ja-JP" sz="900" u="sng" dirty="0">
              <a:latin typeface="Meiryo UI" panose="020B0604030504040204" pitchFamily="50" charset="-128"/>
              <a:ea typeface="Meiryo UI" panose="020B0604030504040204" pitchFamily="50" charset="-128"/>
            </a:endParaRPr>
          </a:p>
          <a:p>
            <a:r>
              <a:rPr kumimoji="1" lang="ja-JP" altLang="en-US" sz="900" dirty="0">
                <a:latin typeface="Meiryo UI" panose="020B0604030504040204" pitchFamily="50" charset="-128"/>
                <a:ea typeface="Meiryo UI" panose="020B0604030504040204" pitchFamily="50" charset="-128"/>
              </a:rPr>
              <a:t>　対象エリア：大阪市（阿倍野区）、泉大津市</a:t>
            </a:r>
            <a:endParaRPr kumimoji="1" lang="en-US" altLang="ja-JP" sz="900" dirty="0">
              <a:latin typeface="Meiryo UI" panose="020B0604030504040204" pitchFamily="50" charset="-128"/>
              <a:ea typeface="Meiryo UI" panose="020B0604030504040204" pitchFamily="50" charset="-128"/>
            </a:endParaRPr>
          </a:p>
          <a:p>
            <a:r>
              <a:rPr kumimoji="1" lang="ja-JP" altLang="en-US" sz="900" dirty="0">
                <a:latin typeface="Meiryo UI" panose="020B0604030504040204" pitchFamily="50" charset="-128"/>
                <a:ea typeface="Meiryo UI" panose="020B0604030504040204" pitchFamily="50" charset="-128"/>
              </a:rPr>
              <a:t>　対象人口：</a:t>
            </a:r>
            <a:r>
              <a:rPr kumimoji="1" lang="en-US" altLang="ja-JP" sz="900" dirty="0">
                <a:latin typeface="Meiryo UI" panose="020B0604030504040204" pitchFamily="50" charset="-128"/>
                <a:ea typeface="Meiryo UI" panose="020B0604030504040204" pitchFamily="50" charset="-128"/>
              </a:rPr>
              <a:t>87,096</a:t>
            </a:r>
            <a:r>
              <a:rPr kumimoji="1" lang="ja-JP" altLang="en-US" sz="900" dirty="0">
                <a:latin typeface="Meiryo UI" panose="020B0604030504040204" pitchFamily="50" charset="-128"/>
                <a:ea typeface="Meiryo UI" panose="020B0604030504040204" pitchFamily="50" charset="-128"/>
              </a:rPr>
              <a:t>人</a:t>
            </a:r>
            <a:endParaRPr kumimoji="1" lang="en-US" altLang="ja-JP" sz="900" dirty="0">
              <a:latin typeface="Meiryo UI" panose="020B0604030504040204" pitchFamily="50" charset="-128"/>
              <a:ea typeface="Meiryo UI" panose="020B0604030504040204" pitchFamily="50" charset="-128"/>
            </a:endParaRPr>
          </a:p>
          <a:p>
            <a:pPr>
              <a:spcBef>
                <a:spcPts val="300"/>
              </a:spcBef>
            </a:pPr>
            <a:r>
              <a:rPr kumimoji="1" lang="en-US" altLang="ja-JP" sz="900" dirty="0">
                <a:latin typeface="Meiryo UI" panose="020B0604030504040204" pitchFamily="50" charset="-128"/>
                <a:ea typeface="Meiryo UI" panose="020B0604030504040204" pitchFamily="50" charset="-128"/>
              </a:rPr>
              <a:t>※</a:t>
            </a:r>
            <a:r>
              <a:rPr kumimoji="1" lang="ja-JP" altLang="en-US" sz="900" dirty="0">
                <a:latin typeface="Meiryo UI" panose="020B0604030504040204" pitchFamily="50" charset="-128"/>
                <a:ea typeface="Meiryo UI" panose="020B0604030504040204" pitchFamily="50" charset="-128"/>
              </a:rPr>
              <a:t>狭山ﾆｭｰﾀｳﾝについては大阪狭山市令和</a:t>
            </a:r>
            <a:r>
              <a:rPr kumimoji="1" lang="en-US" altLang="ja-JP" sz="900" dirty="0">
                <a:latin typeface="Meiryo UI" panose="020B0604030504040204" pitchFamily="50" charset="-128"/>
                <a:ea typeface="Meiryo UI" panose="020B0604030504040204" pitchFamily="50" charset="-128"/>
              </a:rPr>
              <a:t>4</a:t>
            </a:r>
            <a:r>
              <a:rPr kumimoji="1" lang="ja-JP" altLang="en-US" sz="900" dirty="0">
                <a:latin typeface="Meiryo UI" panose="020B0604030504040204" pitchFamily="50" charset="-128"/>
                <a:ea typeface="Meiryo UI" panose="020B0604030504040204" pitchFamily="50" charset="-128"/>
              </a:rPr>
              <a:t>年人口表（</a:t>
            </a:r>
            <a:r>
              <a:rPr kumimoji="1" lang="en-US" altLang="ja-JP" sz="900" dirty="0">
                <a:latin typeface="Meiryo UI" panose="020B0604030504040204" pitchFamily="50" charset="-128"/>
                <a:ea typeface="Meiryo UI" panose="020B0604030504040204" pitchFamily="50" charset="-128"/>
              </a:rPr>
              <a:t>R4.1.31</a:t>
            </a:r>
            <a:r>
              <a:rPr kumimoji="1" lang="ja-JP" altLang="en-US" sz="900" dirty="0">
                <a:latin typeface="Meiryo UI" panose="020B0604030504040204" pitchFamily="50" charset="-128"/>
                <a:ea typeface="Meiryo UI" panose="020B0604030504040204" pitchFamily="50" charset="-128"/>
              </a:rPr>
              <a:t>現在）、南花台については令和</a:t>
            </a:r>
            <a:r>
              <a:rPr kumimoji="1" lang="en-US" altLang="ja-JP" sz="900" dirty="0">
                <a:latin typeface="Meiryo UI" panose="020B0604030504040204" pitchFamily="50" charset="-128"/>
                <a:ea typeface="Meiryo UI" panose="020B0604030504040204" pitchFamily="50" charset="-128"/>
              </a:rPr>
              <a:t>4</a:t>
            </a:r>
            <a:r>
              <a:rPr kumimoji="1" lang="ja-JP" altLang="en-US" sz="900" dirty="0">
                <a:latin typeface="Meiryo UI" panose="020B0604030504040204" pitchFamily="50" charset="-128"/>
                <a:ea typeface="Meiryo UI" panose="020B0604030504040204" pitchFamily="50" charset="-128"/>
              </a:rPr>
              <a:t>年版河内長野市統計書（</a:t>
            </a:r>
            <a:r>
              <a:rPr kumimoji="1" lang="en-US" altLang="ja-JP" sz="900" dirty="0">
                <a:latin typeface="Meiryo UI" panose="020B0604030504040204" pitchFamily="50" charset="-128"/>
                <a:ea typeface="Meiryo UI" panose="020B0604030504040204" pitchFamily="50" charset="-128"/>
              </a:rPr>
              <a:t>R3.12</a:t>
            </a:r>
            <a:r>
              <a:rPr kumimoji="1" lang="ja-JP" altLang="en-US" sz="900" dirty="0">
                <a:latin typeface="Meiryo UI" panose="020B0604030504040204" pitchFamily="50" charset="-128"/>
                <a:ea typeface="Meiryo UI" panose="020B0604030504040204" pitchFamily="50" charset="-128"/>
              </a:rPr>
              <a:t>末現在）、堺市南区（</a:t>
            </a:r>
            <a:r>
              <a:rPr kumimoji="1" lang="en-US" altLang="ja-JP" sz="900" dirty="0">
                <a:latin typeface="Meiryo UI" panose="020B0604030504040204" pitchFamily="50" charset="-128"/>
                <a:ea typeface="Meiryo UI" panose="020B0604030504040204" pitchFamily="50" charset="-128"/>
              </a:rPr>
              <a:t>R4.2.1</a:t>
            </a:r>
            <a:r>
              <a:rPr kumimoji="1" lang="ja-JP" altLang="en-US" sz="900" dirty="0">
                <a:latin typeface="Meiryo UI" panose="020B0604030504040204" pitchFamily="50" charset="-128"/>
                <a:ea typeface="Meiryo UI" panose="020B0604030504040204" pitchFamily="50" charset="-128"/>
              </a:rPr>
              <a:t>現在）、大阪市住吉区・東住吉区・生野区（</a:t>
            </a:r>
            <a:r>
              <a:rPr kumimoji="1" lang="en-US" altLang="ja-JP" sz="900" dirty="0">
                <a:latin typeface="Meiryo UI" panose="020B0604030504040204" pitchFamily="50" charset="-128"/>
                <a:ea typeface="Meiryo UI" panose="020B0604030504040204" pitchFamily="50" charset="-128"/>
              </a:rPr>
              <a:t>R4.12.1</a:t>
            </a:r>
            <a:r>
              <a:rPr kumimoji="1" lang="ja-JP" altLang="en-US" sz="900" dirty="0">
                <a:latin typeface="Meiryo UI" panose="020B0604030504040204" pitchFamily="50" charset="-128"/>
                <a:ea typeface="Meiryo UI" panose="020B0604030504040204" pitchFamily="50" charset="-128"/>
              </a:rPr>
              <a:t>現在）、大阪市阿倍野区（</a:t>
            </a:r>
            <a:r>
              <a:rPr kumimoji="1" lang="en-US" altLang="ja-JP" sz="900" dirty="0">
                <a:latin typeface="Meiryo UI" panose="020B0604030504040204" pitchFamily="50" charset="-128"/>
                <a:ea typeface="Meiryo UI" panose="020B0604030504040204" pitchFamily="50" charset="-128"/>
              </a:rPr>
              <a:t>R5.9.1</a:t>
            </a:r>
            <a:r>
              <a:rPr kumimoji="1" lang="ja-JP" altLang="en-US" sz="900" dirty="0">
                <a:latin typeface="Meiryo UI" panose="020B0604030504040204" pitchFamily="50" charset="-128"/>
                <a:ea typeface="Meiryo UI" panose="020B0604030504040204" pitchFamily="50" charset="-128"/>
              </a:rPr>
              <a:t>現在）、泉大津市（</a:t>
            </a:r>
            <a:r>
              <a:rPr kumimoji="1" lang="en-US" altLang="ja-JP" sz="900" dirty="0">
                <a:latin typeface="Meiryo UI" panose="020B0604030504040204" pitchFamily="50" charset="-128"/>
                <a:ea typeface="Meiryo UI" panose="020B0604030504040204" pitchFamily="50" charset="-128"/>
              </a:rPr>
              <a:t>R5.9.1</a:t>
            </a:r>
            <a:r>
              <a:rPr kumimoji="1" lang="ja-JP" altLang="en-US" sz="900" dirty="0">
                <a:latin typeface="Meiryo UI" panose="020B0604030504040204" pitchFamily="50" charset="-128"/>
                <a:ea typeface="Meiryo UI" panose="020B0604030504040204" pitchFamily="50" charset="-128"/>
              </a:rPr>
              <a:t>現在）については、大阪府毎月推計人口より算出</a:t>
            </a:r>
          </a:p>
        </p:txBody>
      </p:sp>
      <p:sp>
        <p:nvSpPr>
          <p:cNvPr id="10" name="スライド番号プレースホルダー 1">
            <a:extLst>
              <a:ext uri="{FF2B5EF4-FFF2-40B4-BE49-F238E27FC236}">
                <a16:creationId xmlns:a16="http://schemas.microsoft.com/office/drawing/2014/main" id="{0D5BD25B-7943-4622-84F7-762028557F54}"/>
              </a:ext>
            </a:extLst>
          </p:cNvPr>
          <p:cNvSpPr>
            <a:spLocks noGrp="1"/>
          </p:cNvSpPr>
          <p:nvPr>
            <p:ph type="sldNum" sz="quarter" idx="12"/>
          </p:nvPr>
        </p:nvSpPr>
        <p:spPr>
          <a:xfrm>
            <a:off x="7677150" y="6612556"/>
            <a:ext cx="2228850" cy="245444"/>
          </a:xfrm>
        </p:spPr>
        <p:txBody>
          <a:bodyPr/>
          <a:lstStyle/>
          <a:p>
            <a:fld id="{44BDDE9A-F6C5-4730-B943-1C83B56C071B}" type="slidenum">
              <a:rPr kumimoji="1" lang="ja-JP" altLang="en-US" smtClean="0"/>
              <a:t>3</a:t>
            </a:fld>
            <a:endParaRPr kumimoji="1" lang="ja-JP" altLang="en-US"/>
          </a:p>
        </p:txBody>
      </p:sp>
    </p:spTree>
    <p:extLst>
      <p:ext uri="{BB962C8B-B14F-4D97-AF65-F5344CB8AC3E}">
        <p14:creationId xmlns:p14="http://schemas.microsoft.com/office/powerpoint/2010/main" val="37198889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表 6"/>
          <p:cNvGraphicFramePr>
            <a:graphicFrameLocks noGrp="1"/>
          </p:cNvGraphicFramePr>
          <p:nvPr>
            <p:extLst>
              <p:ext uri="{D42A27DB-BD31-4B8C-83A1-F6EECF244321}">
                <p14:modId xmlns:p14="http://schemas.microsoft.com/office/powerpoint/2010/main" val="805705761"/>
              </p:ext>
            </p:extLst>
          </p:nvPr>
        </p:nvGraphicFramePr>
        <p:xfrm>
          <a:off x="88341" y="801052"/>
          <a:ext cx="9729317" cy="4777712"/>
        </p:xfrm>
        <a:graphic>
          <a:graphicData uri="http://schemas.openxmlformats.org/drawingml/2006/table">
            <a:tbl>
              <a:tblPr firstRow="1" bandRow="1">
                <a:tableStyleId>{F5AB1C69-6EDB-4FF4-983F-18BD219EF322}</a:tableStyleId>
              </a:tblPr>
              <a:tblGrid>
                <a:gridCol w="324000">
                  <a:extLst>
                    <a:ext uri="{9D8B030D-6E8A-4147-A177-3AD203B41FA5}">
                      <a16:colId xmlns:a16="http://schemas.microsoft.com/office/drawing/2014/main" val="830047628"/>
                    </a:ext>
                  </a:extLst>
                </a:gridCol>
                <a:gridCol w="352149">
                  <a:extLst>
                    <a:ext uri="{9D8B030D-6E8A-4147-A177-3AD203B41FA5}">
                      <a16:colId xmlns:a16="http://schemas.microsoft.com/office/drawing/2014/main" val="1297933951"/>
                    </a:ext>
                  </a:extLst>
                </a:gridCol>
                <a:gridCol w="3467819">
                  <a:extLst>
                    <a:ext uri="{9D8B030D-6E8A-4147-A177-3AD203B41FA5}">
                      <a16:colId xmlns:a16="http://schemas.microsoft.com/office/drawing/2014/main" val="1232791315"/>
                    </a:ext>
                  </a:extLst>
                </a:gridCol>
                <a:gridCol w="1404000">
                  <a:extLst>
                    <a:ext uri="{9D8B030D-6E8A-4147-A177-3AD203B41FA5}">
                      <a16:colId xmlns:a16="http://schemas.microsoft.com/office/drawing/2014/main" val="885638921"/>
                    </a:ext>
                  </a:extLst>
                </a:gridCol>
                <a:gridCol w="1475117">
                  <a:extLst>
                    <a:ext uri="{9D8B030D-6E8A-4147-A177-3AD203B41FA5}">
                      <a16:colId xmlns:a16="http://schemas.microsoft.com/office/drawing/2014/main" val="2868609020"/>
                    </a:ext>
                  </a:extLst>
                </a:gridCol>
                <a:gridCol w="914400">
                  <a:extLst>
                    <a:ext uri="{9D8B030D-6E8A-4147-A177-3AD203B41FA5}">
                      <a16:colId xmlns:a16="http://schemas.microsoft.com/office/drawing/2014/main" val="1393318109"/>
                    </a:ext>
                  </a:extLst>
                </a:gridCol>
                <a:gridCol w="1285336">
                  <a:extLst>
                    <a:ext uri="{9D8B030D-6E8A-4147-A177-3AD203B41FA5}">
                      <a16:colId xmlns:a16="http://schemas.microsoft.com/office/drawing/2014/main" val="2346348725"/>
                    </a:ext>
                  </a:extLst>
                </a:gridCol>
                <a:gridCol w="506496">
                  <a:extLst>
                    <a:ext uri="{9D8B030D-6E8A-4147-A177-3AD203B41FA5}">
                      <a16:colId xmlns:a16="http://schemas.microsoft.com/office/drawing/2014/main" val="3751968535"/>
                    </a:ext>
                  </a:extLst>
                </a:gridCol>
              </a:tblGrid>
              <a:tr h="334328">
                <a:tc rowSpan="7">
                  <a:txBody>
                    <a:bodyPr/>
                    <a:lstStyle/>
                    <a:p>
                      <a:pPr algn="ctr"/>
                      <a:r>
                        <a:rPr kumimoji="1" lang="en-US" altLang="ja-JP" sz="900" dirty="0">
                          <a:latin typeface="Meiryo UI" panose="020B0604030504040204" pitchFamily="50" charset="-128"/>
                          <a:ea typeface="Meiryo UI" panose="020B0604030504040204" pitchFamily="50" charset="-128"/>
                        </a:rPr>
                        <a:t>No</a:t>
                      </a:r>
                      <a:r>
                        <a:rPr kumimoji="1" lang="ja-JP" altLang="en-US" sz="1000" dirty="0">
                          <a:latin typeface="Meiryo UI" panose="020B0604030504040204" pitchFamily="50" charset="-128"/>
                          <a:ea typeface="Meiryo UI" panose="020B0604030504040204" pitchFamily="50" charset="-128"/>
                        </a:rPr>
                        <a:t>２</a:t>
                      </a:r>
                      <a:endParaRPr kumimoji="1" lang="ja-JP" altLang="en-US" sz="900" dirty="0">
                        <a:latin typeface="Meiryo UI" panose="020B0604030504040204" pitchFamily="50" charset="-128"/>
                        <a:ea typeface="Meiryo UI" panose="020B0604030504040204" pitchFamily="50" charset="-128"/>
                      </a:endParaRPr>
                    </a:p>
                  </a:txBody>
                  <a:tcPr marL="74295" marR="74295" marT="37148" marB="37148" anchor="ctr">
                    <a:lnR w="28575"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solidFill>
                      <a:srgbClr val="FEB80A"/>
                    </a:solidFill>
                  </a:tcPr>
                </a:tc>
                <a:tc gridSpan="7">
                  <a:txBody>
                    <a:bodyPr/>
                    <a:lstStyle/>
                    <a:p>
                      <a:pPr algn="l"/>
                      <a:r>
                        <a:rPr kumimoji="1" lang="ja-JP" altLang="en-US" sz="1200" b="1" u="sng">
                          <a:latin typeface="Meiryo UI" panose="020B0604030504040204" pitchFamily="50" charset="-128"/>
                          <a:ea typeface="Meiryo UI" panose="020B0604030504040204" pitchFamily="50" charset="-128"/>
                        </a:rPr>
                        <a:t>潜在求職者活躍支援プロジェクト事業</a:t>
                      </a:r>
                      <a:r>
                        <a:rPr kumimoji="1" lang="ja-JP" altLang="en-US" sz="1200" b="1" u="none">
                          <a:latin typeface="Meiryo UI" panose="020B0604030504040204" pitchFamily="50" charset="-128"/>
                          <a:ea typeface="Meiryo UI" panose="020B0604030504040204" pitchFamily="50" charset="-128"/>
                        </a:rPr>
                        <a:t> </a:t>
                      </a:r>
                      <a:r>
                        <a:rPr kumimoji="1" lang="en-US" altLang="ja-JP" sz="1200" b="1" u="none">
                          <a:solidFill>
                            <a:schemeClr val="bg1"/>
                          </a:solidFill>
                          <a:latin typeface="Meiryo UI" panose="020B0604030504040204" pitchFamily="50" charset="-128"/>
                          <a:ea typeface="Meiryo UI" panose="020B0604030504040204" pitchFamily="50" charset="-128"/>
                        </a:rPr>
                        <a:t>【</a:t>
                      </a:r>
                      <a:r>
                        <a:rPr kumimoji="1" lang="ja-JP" altLang="en-US" sz="1200" b="1" u="none">
                          <a:solidFill>
                            <a:schemeClr val="bg1"/>
                          </a:solidFill>
                          <a:latin typeface="Meiryo UI" panose="020B0604030504040204" pitchFamily="50" charset="-128"/>
                          <a:ea typeface="Meiryo UI" panose="020B0604030504040204" pitchFamily="50" charset="-128"/>
                        </a:rPr>
                        <a:t>デジタル田園都市国家構想交付金活用事業</a:t>
                      </a:r>
                      <a:r>
                        <a:rPr kumimoji="1" lang="en-US" altLang="ja-JP" sz="1200" b="1" u="none">
                          <a:solidFill>
                            <a:schemeClr val="bg1"/>
                          </a:solidFill>
                          <a:latin typeface="Meiryo UI" panose="020B0604030504040204" pitchFamily="50" charset="-128"/>
                          <a:ea typeface="Meiryo UI" panose="020B0604030504040204" pitchFamily="50" charset="-128"/>
                        </a:rPr>
                        <a:t>】</a:t>
                      </a:r>
                      <a:endParaRPr kumimoji="1" lang="ja-JP" altLang="en-US" sz="1200" b="1" u="none">
                        <a:solidFill>
                          <a:schemeClr val="bg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u="none">
                          <a:solidFill>
                            <a:schemeClr val="bg1"/>
                          </a:solidFill>
                          <a:latin typeface="Meiryo UI" panose="020B0604030504040204" pitchFamily="50" charset="-128"/>
                          <a:ea typeface="Meiryo UI" panose="020B0604030504040204" pitchFamily="50" charset="-128"/>
                        </a:rPr>
                        <a:t>女性、高年齢者、障がい者を対象に潜在求職者の掘り起こしを行い、就業意欲の喚起から研修等によるスキルアップやマッチング、就職後の定着までの一貫した支</a:t>
                      </a:r>
                      <a:r>
                        <a:rPr kumimoji="1" lang="ja-JP" altLang="en-US" sz="1050" b="0" u="none">
                          <a:latin typeface="Meiryo UI" panose="020B0604030504040204" pitchFamily="50" charset="-128"/>
                          <a:ea typeface="Meiryo UI" panose="020B0604030504040204" pitchFamily="50" charset="-128"/>
                        </a:rPr>
                        <a:t>援を行う。また、今後成長が見込まれる分野や人材不足が顕著な分野等を中心に、雇う側の企業に対し職場環境の改善支援を行い、雇用した後の定着までを見据えた取組みを実施する。</a:t>
                      </a:r>
                    </a:p>
                  </a:txBody>
                  <a:tcPr marL="74295" marR="74295" marT="37148" marB="37148" anchor="ctr">
                    <a:lnL w="28575" cap="flat" cmpd="sng" algn="ctr">
                      <a:solidFill>
                        <a:schemeClr val="bg1"/>
                      </a:solidFill>
                      <a:prstDash val="solid"/>
                      <a:round/>
                      <a:headEnd type="none" w="med" len="med"/>
                      <a:tailEnd type="none" w="med" len="med"/>
                    </a:lnL>
                    <a:lnB w="19050" cap="flat" cmpd="sng" algn="ctr">
                      <a:solidFill>
                        <a:schemeClr val="bg1"/>
                      </a:solidFill>
                      <a:prstDash val="solid"/>
                      <a:round/>
                      <a:headEnd type="none" w="med" len="med"/>
                      <a:tailEnd type="none" w="med" len="med"/>
                    </a:lnB>
                    <a:solidFill>
                      <a:srgbClr val="FEB80A"/>
                    </a:solidFill>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100" b="1" u="sng">
                        <a:latin typeface="Meiryo UI" panose="020B0604030504040204" pitchFamily="50" charset="-128"/>
                        <a:ea typeface="Meiryo UI" panose="020B0604030504040204" pitchFamily="50" charset="-128"/>
                      </a:endParaRPr>
                    </a:p>
                  </a:txBody>
                  <a:tcPr anchor="ctr">
                    <a:lnL w="28575" cap="flat" cmpd="sng" algn="ctr">
                      <a:solidFill>
                        <a:schemeClr val="bg1"/>
                      </a:solidFill>
                      <a:prstDash val="solid"/>
                      <a:round/>
                      <a:headEnd type="none" w="med" len="med"/>
                      <a:tailEnd type="none" w="med" len="med"/>
                    </a:lnL>
                    <a:lnB w="28575" cap="flat" cmpd="sng" algn="ctr">
                      <a:solidFill>
                        <a:schemeClr val="bg1"/>
                      </a:solidFill>
                      <a:prstDash val="solid"/>
                      <a:round/>
                      <a:headEnd type="none" w="med" len="med"/>
                      <a:tailEnd type="none" w="med" len="med"/>
                    </a:lnB>
                    <a:solidFill>
                      <a:srgbClr val="4472C4"/>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900" b="1" u="none">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B w="19050" cap="flat" cmpd="sng" algn="ctr">
                      <a:solidFill>
                        <a:schemeClr val="bg1"/>
                      </a:solidFill>
                      <a:prstDash val="solid"/>
                      <a:round/>
                      <a:headEnd type="none" w="med" len="med"/>
                      <a:tailEnd type="none" w="med" len="med"/>
                    </a:lnB>
                    <a:solidFill>
                      <a:srgbClr val="4472C4"/>
                    </a:solidFill>
                  </a:tcPr>
                </a:tc>
                <a:tc hMerge="1">
                  <a:txBody>
                    <a:bodyPr/>
                    <a:lstStyle/>
                    <a:p>
                      <a:endParaRPr kumimoji="1" lang="ja-JP" altLang="en-US"/>
                    </a:p>
                  </a:txBody>
                  <a:tcPr/>
                </a:tc>
                <a:extLst>
                  <a:ext uri="{0D108BD9-81ED-4DB2-BD59-A6C34878D82A}">
                    <a16:rowId xmlns:a16="http://schemas.microsoft.com/office/drawing/2014/main" val="3510601419"/>
                  </a:ext>
                </a:extLst>
              </a:tr>
              <a:tr h="346710">
                <a:tc vMerge="1">
                  <a:txBody>
                    <a:bodyPr/>
                    <a:lstStyle/>
                    <a:p>
                      <a:endParaRPr kumimoji="1" lang="ja-JP" altLang="en-US" sz="1100"/>
                    </a:p>
                  </a:txBody>
                  <a:tcPr>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2">
                        <a:lumMod val="75000"/>
                      </a:schemeClr>
                    </a:solidFill>
                  </a:tcPr>
                </a:tc>
                <a:tc rowSpan="4">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dirty="0">
                          <a:solidFill>
                            <a:sysClr val="windowText" lastClr="000000"/>
                          </a:solidFill>
                          <a:latin typeface="Meiryo UI" panose="020B0604030504040204" pitchFamily="50" charset="-128"/>
                          <a:ea typeface="Meiryo UI" panose="020B0604030504040204" pitchFamily="50" charset="-128"/>
                        </a:rPr>
                        <a:t>活動指標・実績</a:t>
                      </a: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a:txBody>
                    <a:bodyPr/>
                    <a:lstStyle/>
                    <a:p>
                      <a:pPr algn="ctr"/>
                      <a:r>
                        <a:rPr kumimoji="1" lang="ja-JP" altLang="en-US" sz="900" b="0">
                          <a:solidFill>
                            <a:sysClr val="windowText" lastClr="000000"/>
                          </a:solidFill>
                          <a:latin typeface="Meiryo UI" panose="020B0604030504040204" pitchFamily="50" charset="-128"/>
                          <a:ea typeface="Meiryo UI" panose="020B0604030504040204" pitchFamily="50" charset="-128"/>
                        </a:rPr>
                        <a:t>項目</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a:txBody>
                    <a:bodyPr/>
                    <a:lstStyle/>
                    <a:p>
                      <a:pPr algn="ctr"/>
                      <a:r>
                        <a:rPr kumimoji="1" lang="ja-JP" altLang="en-US" sz="900" b="0">
                          <a:solidFill>
                            <a:sysClr val="windowText" lastClr="000000"/>
                          </a:solidFill>
                          <a:latin typeface="Meiryo UI" panose="020B0604030504040204" pitchFamily="50" charset="-128"/>
                          <a:ea typeface="Meiryo UI" panose="020B0604030504040204" pitchFamily="50" charset="-128"/>
                        </a:rPr>
                        <a:t>目標値</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a:txBody>
                    <a:bodyPr/>
                    <a:lstStyle/>
                    <a:p>
                      <a:pPr algn="ctr"/>
                      <a:r>
                        <a:rPr kumimoji="1" lang="ja-JP" altLang="en-US" sz="900" b="0">
                          <a:solidFill>
                            <a:sysClr val="windowText" lastClr="000000"/>
                          </a:solidFill>
                          <a:latin typeface="Meiryo UI" panose="020B0604030504040204" pitchFamily="50" charset="-128"/>
                          <a:ea typeface="Meiryo UI" panose="020B0604030504040204" pitchFamily="50" charset="-128"/>
                        </a:rPr>
                        <a:t>実績値</a:t>
                      </a:r>
                      <a:endParaRPr kumimoji="1" lang="en-US" altLang="ja-JP" sz="900" b="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800" b="0">
                          <a:solidFill>
                            <a:sysClr val="windowText" lastClr="000000"/>
                          </a:solidFill>
                          <a:latin typeface="Meiryo UI" panose="020B0604030504040204" pitchFamily="50" charset="-128"/>
                          <a:ea typeface="Meiryo UI" panose="020B0604030504040204" pitchFamily="50" charset="-128"/>
                        </a:rPr>
                        <a:t>（前年度実績）</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a:txBody>
                    <a:bodyPr/>
                    <a:lstStyle/>
                    <a:p>
                      <a:pPr algn="ctr"/>
                      <a:r>
                        <a:rPr kumimoji="1" lang="ja-JP" altLang="en-US" sz="900" b="0">
                          <a:solidFill>
                            <a:sysClr val="windowText" lastClr="000000"/>
                          </a:solidFill>
                          <a:latin typeface="Meiryo UI" panose="020B0604030504040204" pitchFamily="50" charset="-128"/>
                          <a:ea typeface="Meiryo UI" panose="020B0604030504040204" pitchFamily="50" charset="-128"/>
                        </a:rPr>
                        <a:t>目標達成率</a:t>
                      </a: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a:txBody>
                    <a:bodyPr/>
                    <a:lstStyle/>
                    <a:p>
                      <a:pPr algn="ctr"/>
                      <a:r>
                        <a:rPr kumimoji="1" lang="ja-JP" altLang="en-US" sz="900">
                          <a:solidFill>
                            <a:sysClr val="windowText" lastClr="000000"/>
                          </a:solidFill>
                          <a:latin typeface="Meiryo UI" panose="020B0604030504040204" pitchFamily="50" charset="-128"/>
                          <a:ea typeface="Meiryo UI" panose="020B0604030504040204" pitchFamily="50" charset="-128"/>
                        </a:rPr>
                        <a:t>予算執行額</a:t>
                      </a:r>
                      <a:endParaRPr kumimoji="1" lang="en-US" altLang="ja-JP" sz="90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800">
                          <a:solidFill>
                            <a:sysClr val="windowText" lastClr="000000"/>
                          </a:solidFill>
                          <a:latin typeface="Meiryo UI" panose="020B0604030504040204" pitchFamily="50" charset="-128"/>
                          <a:ea typeface="Meiryo UI" panose="020B0604030504040204" pitchFamily="50" charset="-128"/>
                        </a:rPr>
                        <a:t>（予算額）</a:t>
                      </a:r>
                      <a:endParaRPr kumimoji="1" lang="en-US" altLang="ja-JP" sz="80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a:txBody>
                    <a:bodyPr/>
                    <a:lstStyle/>
                    <a:p>
                      <a:pPr algn="ctr"/>
                      <a:r>
                        <a:rPr kumimoji="1" lang="ja-JP" altLang="en-US" sz="900">
                          <a:solidFill>
                            <a:sysClr val="windowText" lastClr="000000"/>
                          </a:solidFill>
                          <a:latin typeface="Meiryo UI" panose="020B0604030504040204" pitchFamily="50" charset="-128"/>
                          <a:ea typeface="Meiryo UI" panose="020B0604030504040204" pitchFamily="50" charset="-128"/>
                        </a:rPr>
                        <a:t>執行率</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extLst>
                  <a:ext uri="{0D108BD9-81ED-4DB2-BD59-A6C34878D82A}">
                    <a16:rowId xmlns:a16="http://schemas.microsoft.com/office/drawing/2014/main" val="1797969561"/>
                  </a:ext>
                </a:extLst>
              </a:tr>
              <a:tr h="0">
                <a:tc vMerge="1">
                  <a:txBody>
                    <a:bodyPr/>
                    <a:lstStyle/>
                    <a:p>
                      <a:endParaRPr kumimoji="1" lang="ja-JP" altLang="en-US"/>
                    </a:p>
                  </a:txBody>
                  <a:tcPr/>
                </a:tc>
                <a:tc vMerge="1">
                  <a:txBody>
                    <a:bodyPr/>
                    <a:lstStyle/>
                    <a:p>
                      <a:endParaRPr kumimoji="1" lang="ja-JP" altLang="en-US" sz="1000">
                        <a:latin typeface="Meiryo UI" panose="020B0604030504040204" pitchFamily="50" charset="-128"/>
                        <a:ea typeface="Meiryo UI" panose="020B0604030504040204" pitchFamily="50" charset="-128"/>
                      </a:endParaRP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tcPr>
                </a:tc>
                <a:tc>
                  <a:txBody>
                    <a:bodyPr/>
                    <a:lstStyle/>
                    <a:p>
                      <a:r>
                        <a:rPr kumimoji="1" lang="ja-JP" altLang="en-US" sz="1050">
                          <a:latin typeface="Meiryo UI" panose="020B0604030504040204" pitchFamily="50" charset="-128"/>
                          <a:ea typeface="Meiryo UI" panose="020B0604030504040204" pitchFamily="50" charset="-128"/>
                        </a:rPr>
                        <a:t>本事業による新規就業者数</a:t>
                      </a:r>
                      <a:endParaRPr kumimoji="1" lang="en-US" altLang="ja-JP" sz="1050">
                        <a:latin typeface="Meiryo UI" panose="020B0604030504040204" pitchFamily="50" charset="-128"/>
                        <a:ea typeface="Meiryo UI" panose="020B0604030504040204" pitchFamily="50" charset="-128"/>
                      </a:endParaRPr>
                    </a:p>
                    <a:p>
                      <a:r>
                        <a:rPr kumimoji="1" lang="en-US" altLang="ja-JP" sz="1050">
                          <a:latin typeface="Meiryo UI" panose="020B0604030504040204" pitchFamily="50" charset="-128"/>
                          <a:ea typeface="Meiryo UI" panose="020B0604030504040204" pitchFamily="50" charset="-128"/>
                        </a:rPr>
                        <a:t>(</a:t>
                      </a:r>
                      <a:r>
                        <a:rPr kumimoji="1" lang="ja-JP" altLang="en-US" sz="1050">
                          <a:latin typeface="Meiryo UI" panose="020B0604030504040204" pitchFamily="50" charset="-128"/>
                          <a:ea typeface="Meiryo UI" panose="020B0604030504040204" pitchFamily="50" charset="-128"/>
                        </a:rPr>
                        <a:t>女性</a:t>
                      </a:r>
                      <a:r>
                        <a:rPr kumimoji="1" lang="en-US" altLang="ja-JP" sz="1050">
                          <a:latin typeface="Meiryo UI" panose="020B0604030504040204" pitchFamily="50" charset="-128"/>
                          <a:ea typeface="Meiryo UI" panose="020B0604030504040204" pitchFamily="50" charset="-128"/>
                        </a:rPr>
                        <a:t>,</a:t>
                      </a:r>
                      <a:r>
                        <a:rPr kumimoji="1" lang="ja-JP" altLang="en-US" sz="1050">
                          <a:latin typeface="Meiryo UI" panose="020B0604030504040204" pitchFamily="50" charset="-128"/>
                          <a:ea typeface="Meiryo UI" panose="020B0604030504040204" pitchFamily="50" charset="-128"/>
                        </a:rPr>
                        <a:t>高年齢者</a:t>
                      </a:r>
                      <a:r>
                        <a:rPr kumimoji="1" lang="en-US" altLang="ja-JP" sz="1050">
                          <a:latin typeface="Meiryo UI" panose="020B0604030504040204" pitchFamily="50" charset="-128"/>
                          <a:ea typeface="Meiryo UI" panose="020B0604030504040204" pitchFamily="50" charset="-128"/>
                        </a:rPr>
                        <a:t>,</a:t>
                      </a:r>
                      <a:r>
                        <a:rPr kumimoji="1" lang="ja-JP" altLang="en-US" sz="1050" err="1">
                          <a:latin typeface="Meiryo UI" panose="020B0604030504040204" pitchFamily="50" charset="-128"/>
                          <a:ea typeface="Meiryo UI" panose="020B0604030504040204" pitchFamily="50" charset="-128"/>
                        </a:rPr>
                        <a:t>障がい</a:t>
                      </a:r>
                      <a:r>
                        <a:rPr kumimoji="1" lang="ja-JP" altLang="en-US" sz="1050">
                          <a:latin typeface="Meiryo UI" panose="020B0604030504040204" pitchFamily="50" charset="-128"/>
                          <a:ea typeface="Meiryo UI" panose="020B0604030504040204" pitchFamily="50" charset="-128"/>
                        </a:rPr>
                        <a:t>者</a:t>
                      </a:r>
                      <a:r>
                        <a:rPr kumimoji="1" lang="en-US" altLang="ja-JP" sz="1050">
                          <a:latin typeface="Meiryo UI" panose="020B0604030504040204" pitchFamily="50" charset="-128"/>
                          <a:ea typeface="Meiryo UI" panose="020B0604030504040204" pitchFamily="50" charset="-128"/>
                        </a:rPr>
                        <a:t>)</a:t>
                      </a:r>
                      <a:endParaRPr kumimoji="1" lang="ja-JP" altLang="en-US" sz="1050">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FFE6CC"/>
                    </a:solidFill>
                  </a:tcPr>
                </a:tc>
                <a:tc>
                  <a:txBody>
                    <a:bodyPr/>
                    <a:lstStyle/>
                    <a:p>
                      <a:pPr algn="ctr"/>
                      <a:r>
                        <a:rPr kumimoji="1" lang="en-US" altLang="ja-JP" sz="1050">
                          <a:latin typeface="Meiryo UI" panose="020B0604030504040204" pitchFamily="50" charset="-128"/>
                          <a:ea typeface="Meiryo UI" panose="020B0604030504040204" pitchFamily="50" charset="-128"/>
                        </a:rPr>
                        <a:t>2,320</a:t>
                      </a:r>
                      <a:r>
                        <a:rPr kumimoji="1" lang="ja-JP" altLang="en-US" sz="1050">
                          <a:latin typeface="Meiryo UI" panose="020B0604030504040204" pitchFamily="50" charset="-128"/>
                          <a:ea typeface="Meiryo UI" panose="020B0604030504040204" pitchFamily="50" charset="-128"/>
                        </a:rPr>
                        <a:t>人</a:t>
                      </a:r>
                      <a:r>
                        <a:rPr kumimoji="1" lang="en-US" altLang="ja-JP" sz="1050">
                          <a:latin typeface="Meiryo UI" panose="020B0604030504040204" pitchFamily="50" charset="-128"/>
                          <a:ea typeface="Meiryo UI" panose="020B0604030504040204" pitchFamily="50" charset="-128"/>
                        </a:rPr>
                        <a:t>/</a:t>
                      </a:r>
                      <a:r>
                        <a:rPr kumimoji="1" lang="ja-JP" altLang="en-US" sz="1050">
                          <a:latin typeface="Meiryo UI" panose="020B0604030504040204" pitchFamily="50" charset="-128"/>
                          <a:ea typeface="Meiryo UI" panose="020B0604030504040204" pitchFamily="50" charset="-128"/>
                        </a:rPr>
                        <a:t>年</a:t>
                      </a:r>
                      <a:endParaRPr kumimoji="1" lang="en-US" altLang="ja-JP" sz="1050">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FFE6CC"/>
                    </a:solidFill>
                  </a:tcPr>
                </a:tc>
                <a:tc>
                  <a:txBody>
                    <a:bodyPr/>
                    <a:lstStyle/>
                    <a:p>
                      <a:pPr algn="ctr"/>
                      <a:r>
                        <a:rPr kumimoji="1" lang="en-US" altLang="ja-JP" sz="1050">
                          <a:solidFill>
                            <a:srgbClr val="FF0000"/>
                          </a:solidFill>
                          <a:latin typeface="Meiryo UI" panose="020B0604030504040204" pitchFamily="50" charset="-128"/>
                          <a:ea typeface="Meiryo UI" panose="020B0604030504040204" pitchFamily="50" charset="-128"/>
                        </a:rPr>
                        <a:t>4,411</a:t>
                      </a:r>
                      <a:r>
                        <a:rPr kumimoji="1" lang="ja-JP" altLang="en-US" sz="1050">
                          <a:solidFill>
                            <a:srgbClr val="FF0000"/>
                          </a:solidFill>
                          <a:latin typeface="Meiryo UI" panose="020B0604030504040204" pitchFamily="50" charset="-128"/>
                          <a:ea typeface="Meiryo UI" panose="020B0604030504040204" pitchFamily="50" charset="-128"/>
                        </a:rPr>
                        <a:t>人</a:t>
                      </a:r>
                      <a:r>
                        <a:rPr kumimoji="1" lang="en-US" altLang="ja-JP" sz="1050">
                          <a:solidFill>
                            <a:srgbClr val="FF0000"/>
                          </a:solidFill>
                          <a:latin typeface="Meiryo UI" panose="020B0604030504040204" pitchFamily="50" charset="-128"/>
                          <a:ea typeface="Meiryo UI" panose="020B0604030504040204" pitchFamily="50" charset="-128"/>
                        </a:rPr>
                        <a:t>/</a:t>
                      </a:r>
                      <a:r>
                        <a:rPr kumimoji="1" lang="ja-JP" altLang="en-US" sz="1050">
                          <a:solidFill>
                            <a:srgbClr val="FF0000"/>
                          </a:solidFill>
                          <a:latin typeface="Meiryo UI" panose="020B0604030504040204" pitchFamily="50" charset="-128"/>
                          <a:ea typeface="Meiryo UI" panose="020B0604030504040204" pitchFamily="50" charset="-128"/>
                        </a:rPr>
                        <a:t>年</a:t>
                      </a:r>
                      <a:endParaRPr kumimoji="1" lang="en-US" altLang="ja-JP" sz="1050">
                        <a:solidFill>
                          <a:srgbClr val="FF0000"/>
                        </a:solidFill>
                        <a:latin typeface="Meiryo UI" panose="020B0604030504040204" pitchFamily="50" charset="-128"/>
                        <a:ea typeface="Meiryo UI" panose="020B0604030504040204" pitchFamily="50" charset="-128"/>
                      </a:endParaRPr>
                    </a:p>
                    <a:p>
                      <a:pPr algn="ctr"/>
                      <a:r>
                        <a:rPr kumimoji="1" lang="en-US" altLang="ja-JP" sz="1050">
                          <a:solidFill>
                            <a:schemeClr val="accent5"/>
                          </a:solidFill>
                          <a:latin typeface="Meiryo UI" panose="020B0604030504040204" pitchFamily="50" charset="-128"/>
                          <a:ea typeface="Meiryo UI" panose="020B0604030504040204" pitchFamily="50" charset="-128"/>
                        </a:rPr>
                        <a:t>(3,528</a:t>
                      </a:r>
                      <a:r>
                        <a:rPr kumimoji="1" lang="ja-JP" altLang="en-US" sz="1050">
                          <a:solidFill>
                            <a:schemeClr val="accent5"/>
                          </a:solidFill>
                          <a:latin typeface="Meiryo UI" panose="020B0604030504040204" pitchFamily="50" charset="-128"/>
                          <a:ea typeface="Meiryo UI" panose="020B0604030504040204" pitchFamily="50" charset="-128"/>
                        </a:rPr>
                        <a:t>人</a:t>
                      </a:r>
                      <a:r>
                        <a:rPr kumimoji="1" lang="en-US" altLang="ja-JP" sz="1050">
                          <a:solidFill>
                            <a:schemeClr val="accent5"/>
                          </a:solidFill>
                          <a:latin typeface="Meiryo UI" panose="020B0604030504040204" pitchFamily="50" charset="-128"/>
                          <a:ea typeface="Meiryo UI" panose="020B0604030504040204" pitchFamily="50" charset="-128"/>
                        </a:rPr>
                        <a:t>/</a:t>
                      </a:r>
                      <a:r>
                        <a:rPr kumimoji="1" lang="ja-JP" altLang="en-US" sz="1050">
                          <a:solidFill>
                            <a:schemeClr val="accent5"/>
                          </a:solidFill>
                          <a:latin typeface="Meiryo UI" panose="020B0604030504040204" pitchFamily="50" charset="-128"/>
                          <a:ea typeface="Meiryo UI" panose="020B0604030504040204" pitchFamily="50" charset="-128"/>
                        </a:rPr>
                        <a:t>年）</a:t>
                      </a:r>
                    </a:p>
                  </a:txBody>
                  <a:tcPr marL="74295" marR="74295" marT="37148" marB="37148" anchor="ct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FFE6CC"/>
                    </a:solidFill>
                  </a:tcPr>
                </a:tc>
                <a:tc>
                  <a:txBody>
                    <a:bodyPr/>
                    <a:lstStyle/>
                    <a:p>
                      <a:pPr algn="ctr"/>
                      <a:r>
                        <a:rPr kumimoji="1" lang="en-US" altLang="ja-JP" sz="1050">
                          <a:latin typeface="Meiryo UI" panose="020B0604030504040204" pitchFamily="50" charset="-128"/>
                          <a:ea typeface="Meiryo UI" panose="020B0604030504040204" pitchFamily="50" charset="-128"/>
                        </a:rPr>
                        <a:t>190</a:t>
                      </a:r>
                      <a:r>
                        <a:rPr kumimoji="1" lang="ja-JP" altLang="en-US" sz="1050">
                          <a:latin typeface="Meiryo UI" panose="020B0604030504040204" pitchFamily="50" charset="-128"/>
                          <a:ea typeface="Meiryo UI" panose="020B0604030504040204" pitchFamily="50" charset="-128"/>
                        </a:rPr>
                        <a:t>％</a:t>
                      </a:r>
                      <a:endParaRPr kumimoji="1" lang="en-US" altLang="ja-JP" sz="1050">
                        <a:latin typeface="Meiryo UI" panose="020B0604030504040204" pitchFamily="50" charset="-128"/>
                        <a:ea typeface="Meiryo UI" panose="020B0604030504040204" pitchFamily="50" charset="-128"/>
                      </a:endParaRP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FFE6CC"/>
                    </a:solidFill>
                  </a:tcPr>
                </a:tc>
                <a:tc rowSpan="3">
                  <a:txBody>
                    <a:bodyPr/>
                    <a:lstStyle/>
                    <a:p>
                      <a:pPr algn="ctr"/>
                      <a:r>
                        <a:rPr kumimoji="1" lang="en-US" altLang="ja-JP" sz="1050">
                          <a:solidFill>
                            <a:srgbClr val="FF0000"/>
                          </a:solidFill>
                          <a:latin typeface="Meiryo UI" panose="020B0604030504040204" pitchFamily="50" charset="-128"/>
                          <a:ea typeface="Meiryo UI" panose="020B0604030504040204" pitchFamily="50" charset="-128"/>
                        </a:rPr>
                        <a:t>57,174</a:t>
                      </a:r>
                      <a:r>
                        <a:rPr kumimoji="1" lang="ja-JP" altLang="en-US" sz="1050">
                          <a:solidFill>
                            <a:srgbClr val="FF0000"/>
                          </a:solidFill>
                          <a:latin typeface="Meiryo UI" panose="020B0604030504040204" pitchFamily="50" charset="-128"/>
                          <a:ea typeface="Meiryo UI" panose="020B0604030504040204" pitchFamily="50" charset="-128"/>
                        </a:rPr>
                        <a:t>千円</a:t>
                      </a:r>
                      <a:endParaRPr kumimoji="1" lang="en-US" altLang="ja-JP" sz="1050">
                        <a:solidFill>
                          <a:srgbClr val="FF0000"/>
                        </a:solidFill>
                        <a:latin typeface="Meiryo UI" panose="020B0604030504040204" pitchFamily="50" charset="-128"/>
                        <a:ea typeface="Meiryo UI" panose="020B0604030504040204" pitchFamily="50" charset="-128"/>
                      </a:endParaRPr>
                    </a:p>
                    <a:p>
                      <a:pPr algn="ctr"/>
                      <a:r>
                        <a:rPr kumimoji="1" lang="ja-JP" altLang="en-US" sz="1050">
                          <a:solidFill>
                            <a:schemeClr val="accent5"/>
                          </a:solidFill>
                          <a:latin typeface="Meiryo UI" panose="020B0604030504040204" pitchFamily="50" charset="-128"/>
                          <a:ea typeface="Meiryo UI" panose="020B0604030504040204" pitchFamily="50" charset="-128"/>
                        </a:rPr>
                        <a:t>（</a:t>
                      </a:r>
                      <a:r>
                        <a:rPr kumimoji="1" lang="en-US" altLang="ja-JP" sz="1050">
                          <a:solidFill>
                            <a:schemeClr val="accent5"/>
                          </a:solidFill>
                          <a:latin typeface="Meiryo UI" panose="020B0604030504040204" pitchFamily="50" charset="-128"/>
                          <a:ea typeface="Meiryo UI" panose="020B0604030504040204" pitchFamily="50" charset="-128"/>
                        </a:rPr>
                        <a:t>61,473</a:t>
                      </a:r>
                      <a:r>
                        <a:rPr kumimoji="1" lang="ja-JP" altLang="en-US" sz="1050">
                          <a:solidFill>
                            <a:schemeClr val="accent5"/>
                          </a:solidFill>
                          <a:latin typeface="Meiryo UI" panose="020B0604030504040204" pitchFamily="50" charset="-128"/>
                          <a:ea typeface="Meiryo UI" panose="020B0604030504040204" pitchFamily="50" charset="-128"/>
                        </a:rPr>
                        <a:t>千円）</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E6CC"/>
                    </a:solidFill>
                  </a:tcPr>
                </a:tc>
                <a:tc rowSpan="3">
                  <a:txBody>
                    <a:bodyPr/>
                    <a:lstStyle/>
                    <a:p>
                      <a:pPr algn="ctr"/>
                      <a:r>
                        <a:rPr kumimoji="1" lang="en-US" altLang="ja-JP" sz="1050">
                          <a:latin typeface="Meiryo UI" panose="020B0604030504040204" pitchFamily="50" charset="-128"/>
                          <a:ea typeface="Meiryo UI" panose="020B0604030504040204" pitchFamily="50" charset="-128"/>
                        </a:rPr>
                        <a:t>93</a:t>
                      </a:r>
                      <a:r>
                        <a:rPr kumimoji="1" lang="ja-JP" altLang="en-US" sz="1050">
                          <a:latin typeface="Meiryo UI" panose="020B0604030504040204" pitchFamily="50" charset="-128"/>
                          <a:ea typeface="Meiryo UI" panose="020B0604030504040204" pitchFamily="50" charset="-128"/>
                        </a:rPr>
                        <a:t>％</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E6CC"/>
                    </a:solidFill>
                  </a:tcPr>
                </a:tc>
                <a:extLst>
                  <a:ext uri="{0D108BD9-81ED-4DB2-BD59-A6C34878D82A}">
                    <a16:rowId xmlns:a16="http://schemas.microsoft.com/office/drawing/2014/main" val="979966792"/>
                  </a:ext>
                </a:extLst>
              </a:tr>
              <a:tr h="0">
                <a:tc vMerge="1">
                  <a:txBody>
                    <a:bodyPr/>
                    <a:lstStyle/>
                    <a:p>
                      <a:endParaRPr kumimoji="1" lang="ja-JP" altLang="en-US"/>
                    </a:p>
                  </a:txBody>
                  <a:tcPr/>
                </a:tc>
                <a:tc vMerge="1">
                  <a:txBody>
                    <a:bodyPr/>
                    <a:lstStyle/>
                    <a:p>
                      <a:endParaRPr kumimoji="1" lang="ja-JP" altLang="en-US"/>
                    </a:p>
                  </a:txBody>
                  <a:tcPr/>
                </a:tc>
                <a:tc>
                  <a:txBody>
                    <a:bodyPr/>
                    <a:lstStyle/>
                    <a:p>
                      <a:r>
                        <a:rPr kumimoji="1" lang="ja-JP" altLang="en-US" sz="1050">
                          <a:latin typeface="Meiryo UI" panose="020B0604030504040204" pitchFamily="50" charset="-128"/>
                          <a:ea typeface="Meiryo UI" panose="020B0604030504040204" pitchFamily="50" charset="-128"/>
                        </a:rPr>
                        <a:t>掘り起こしによる</a:t>
                      </a:r>
                      <a:r>
                        <a:rPr kumimoji="1" lang="en-US" altLang="ja-JP" sz="1050">
                          <a:latin typeface="Meiryo UI" panose="020B0604030504040204" pitchFamily="50" charset="-128"/>
                          <a:ea typeface="Meiryo UI" panose="020B0604030504040204" pitchFamily="50" charset="-128"/>
                        </a:rPr>
                        <a:t>OSAKA</a:t>
                      </a:r>
                      <a:r>
                        <a:rPr kumimoji="1" lang="ja-JP" altLang="en-US" sz="1050">
                          <a:latin typeface="Meiryo UI" panose="020B0604030504040204" pitchFamily="50" charset="-128"/>
                          <a:ea typeface="Meiryo UI" panose="020B0604030504040204" pitchFamily="50" charset="-128"/>
                        </a:rPr>
                        <a:t>しごとフィールドの新規登録者数</a:t>
                      </a:r>
                    </a:p>
                    <a:p>
                      <a:r>
                        <a:rPr kumimoji="1" lang="en-US" altLang="ja-JP" sz="1050">
                          <a:latin typeface="Meiryo UI" panose="020B0604030504040204" pitchFamily="50" charset="-128"/>
                          <a:ea typeface="Meiryo UI" panose="020B0604030504040204" pitchFamily="50" charset="-128"/>
                        </a:rPr>
                        <a:t>(</a:t>
                      </a:r>
                      <a:r>
                        <a:rPr kumimoji="1" lang="ja-JP" altLang="en-US" sz="1050">
                          <a:latin typeface="Meiryo UI" panose="020B0604030504040204" pitchFamily="50" charset="-128"/>
                          <a:ea typeface="Meiryo UI" panose="020B0604030504040204" pitchFamily="50" charset="-128"/>
                        </a:rPr>
                        <a:t>女性</a:t>
                      </a:r>
                      <a:r>
                        <a:rPr kumimoji="1" lang="en-US" altLang="ja-JP" sz="1050">
                          <a:latin typeface="Meiryo UI" panose="020B0604030504040204" pitchFamily="50" charset="-128"/>
                          <a:ea typeface="Meiryo UI" panose="020B0604030504040204" pitchFamily="50" charset="-128"/>
                        </a:rPr>
                        <a:t>,</a:t>
                      </a:r>
                      <a:r>
                        <a:rPr kumimoji="1" lang="ja-JP" altLang="en-US" sz="1050">
                          <a:latin typeface="Meiryo UI" panose="020B0604030504040204" pitchFamily="50" charset="-128"/>
                          <a:ea typeface="Meiryo UI" panose="020B0604030504040204" pitchFamily="50" charset="-128"/>
                        </a:rPr>
                        <a:t>高年齢者</a:t>
                      </a:r>
                      <a:r>
                        <a:rPr kumimoji="1" lang="en-US" altLang="ja-JP" sz="1050">
                          <a:latin typeface="Meiryo UI" panose="020B0604030504040204" pitchFamily="50" charset="-128"/>
                          <a:ea typeface="Meiryo UI" panose="020B0604030504040204" pitchFamily="50" charset="-128"/>
                        </a:rPr>
                        <a:t>,</a:t>
                      </a:r>
                      <a:r>
                        <a:rPr kumimoji="1" lang="ja-JP" altLang="en-US" sz="1050" err="1">
                          <a:latin typeface="Meiryo UI" panose="020B0604030504040204" pitchFamily="50" charset="-128"/>
                          <a:ea typeface="Meiryo UI" panose="020B0604030504040204" pitchFamily="50" charset="-128"/>
                        </a:rPr>
                        <a:t>障がい</a:t>
                      </a:r>
                      <a:r>
                        <a:rPr kumimoji="1" lang="ja-JP" altLang="en-US" sz="1050">
                          <a:latin typeface="Meiryo UI" panose="020B0604030504040204" pitchFamily="50" charset="-128"/>
                          <a:ea typeface="Meiryo UI" panose="020B0604030504040204" pitchFamily="50" charset="-128"/>
                        </a:rPr>
                        <a:t>者</a:t>
                      </a:r>
                      <a:r>
                        <a:rPr kumimoji="1" lang="en-US" altLang="ja-JP" sz="1050">
                          <a:latin typeface="Meiryo UI" panose="020B0604030504040204" pitchFamily="50" charset="-128"/>
                          <a:ea typeface="Meiryo UI" panose="020B0604030504040204" pitchFamily="50" charset="-128"/>
                        </a:rPr>
                        <a:t>)</a:t>
                      </a:r>
                      <a:endParaRPr kumimoji="1" lang="ja-JP" altLang="en-US" sz="1050">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FFF3E7"/>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a:latin typeface="Meiryo UI" panose="020B0604030504040204" pitchFamily="50" charset="-128"/>
                          <a:ea typeface="Meiryo UI" panose="020B0604030504040204" pitchFamily="50" charset="-128"/>
                        </a:rPr>
                        <a:t>5,840</a:t>
                      </a:r>
                      <a:r>
                        <a:rPr kumimoji="1" lang="ja-JP" altLang="en-US" sz="1050">
                          <a:latin typeface="Meiryo UI" panose="020B0604030504040204" pitchFamily="50" charset="-128"/>
                          <a:ea typeface="Meiryo UI" panose="020B0604030504040204" pitchFamily="50" charset="-128"/>
                        </a:rPr>
                        <a:t>人</a:t>
                      </a:r>
                      <a:r>
                        <a:rPr kumimoji="1" lang="en-US" altLang="ja-JP" sz="1050">
                          <a:latin typeface="Meiryo UI" panose="020B0604030504040204" pitchFamily="50" charset="-128"/>
                          <a:ea typeface="Meiryo UI" panose="020B0604030504040204" pitchFamily="50" charset="-128"/>
                        </a:rPr>
                        <a:t>/</a:t>
                      </a:r>
                      <a:r>
                        <a:rPr kumimoji="1" lang="ja-JP" altLang="en-US" sz="1050">
                          <a:latin typeface="Meiryo UI" panose="020B0604030504040204" pitchFamily="50" charset="-128"/>
                          <a:ea typeface="Meiryo UI" panose="020B0604030504040204" pitchFamily="50" charset="-128"/>
                        </a:rPr>
                        <a:t>年</a:t>
                      </a:r>
                      <a:endParaRPr kumimoji="1" lang="en-US" altLang="ja-JP" sz="1050">
                        <a:latin typeface="Meiryo UI" panose="020B0604030504040204" pitchFamily="50" charset="-128"/>
                        <a:ea typeface="Meiryo UI" panose="020B0604030504040204" pitchFamily="50" charset="-128"/>
                      </a:endParaRP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FFF3E7"/>
                    </a:solidFill>
                  </a:tcPr>
                </a:tc>
                <a:tc>
                  <a:txBody>
                    <a:bodyPr/>
                    <a:lstStyle/>
                    <a:p>
                      <a:pPr algn="ctr"/>
                      <a:r>
                        <a:rPr kumimoji="1" lang="en-US" altLang="ja-JP" sz="1050">
                          <a:solidFill>
                            <a:srgbClr val="FF0000"/>
                          </a:solidFill>
                          <a:latin typeface="Meiryo UI" panose="020B0604030504040204" pitchFamily="50" charset="-128"/>
                          <a:ea typeface="Meiryo UI" panose="020B0604030504040204" pitchFamily="50" charset="-128"/>
                        </a:rPr>
                        <a:t>7,542</a:t>
                      </a:r>
                      <a:r>
                        <a:rPr kumimoji="1" lang="ja-JP" altLang="en-US" sz="1050">
                          <a:solidFill>
                            <a:srgbClr val="FF0000"/>
                          </a:solidFill>
                          <a:latin typeface="Meiryo UI" panose="020B0604030504040204" pitchFamily="50" charset="-128"/>
                          <a:ea typeface="Meiryo UI" panose="020B0604030504040204" pitchFamily="50" charset="-128"/>
                        </a:rPr>
                        <a:t>人</a:t>
                      </a:r>
                      <a:r>
                        <a:rPr kumimoji="1" lang="en-US" altLang="ja-JP" sz="1050">
                          <a:solidFill>
                            <a:srgbClr val="FF0000"/>
                          </a:solidFill>
                          <a:latin typeface="Meiryo UI" panose="020B0604030504040204" pitchFamily="50" charset="-128"/>
                          <a:ea typeface="Meiryo UI" panose="020B0604030504040204" pitchFamily="50" charset="-128"/>
                        </a:rPr>
                        <a:t>/</a:t>
                      </a:r>
                      <a:r>
                        <a:rPr kumimoji="1" lang="ja-JP" altLang="en-US" sz="1050">
                          <a:solidFill>
                            <a:srgbClr val="FF0000"/>
                          </a:solidFill>
                          <a:latin typeface="Meiryo UI" panose="020B0604030504040204" pitchFamily="50" charset="-128"/>
                          <a:ea typeface="Meiryo UI" panose="020B0604030504040204" pitchFamily="50" charset="-128"/>
                        </a:rPr>
                        <a:t>年</a:t>
                      </a:r>
                      <a:endParaRPr kumimoji="1" lang="en-US" altLang="ja-JP" sz="1050">
                        <a:solidFill>
                          <a:srgbClr val="FF0000"/>
                        </a:solidFill>
                        <a:latin typeface="Meiryo UI" panose="020B0604030504040204" pitchFamily="50" charset="-128"/>
                        <a:ea typeface="Meiryo UI" panose="020B0604030504040204" pitchFamily="50" charset="-128"/>
                      </a:endParaRPr>
                    </a:p>
                    <a:p>
                      <a:pPr algn="ctr"/>
                      <a:r>
                        <a:rPr kumimoji="1" lang="ja-JP" altLang="en-US" sz="1050">
                          <a:solidFill>
                            <a:schemeClr val="accent5"/>
                          </a:solidFill>
                          <a:latin typeface="Meiryo UI" panose="020B0604030504040204" pitchFamily="50" charset="-128"/>
                          <a:ea typeface="Meiryo UI" panose="020B0604030504040204" pitchFamily="50" charset="-128"/>
                        </a:rPr>
                        <a:t>（</a:t>
                      </a:r>
                      <a:r>
                        <a:rPr kumimoji="1" lang="en-US" altLang="ja-JP" sz="1050">
                          <a:solidFill>
                            <a:schemeClr val="accent5"/>
                          </a:solidFill>
                          <a:latin typeface="Meiryo UI" panose="020B0604030504040204" pitchFamily="50" charset="-128"/>
                          <a:ea typeface="Meiryo UI" panose="020B0604030504040204" pitchFamily="50" charset="-128"/>
                        </a:rPr>
                        <a:t>7,307</a:t>
                      </a:r>
                      <a:r>
                        <a:rPr kumimoji="1" lang="ja-JP" altLang="en-US" sz="1050">
                          <a:solidFill>
                            <a:schemeClr val="accent5"/>
                          </a:solidFill>
                          <a:latin typeface="Meiryo UI" panose="020B0604030504040204" pitchFamily="50" charset="-128"/>
                          <a:ea typeface="Meiryo UI" panose="020B0604030504040204" pitchFamily="50" charset="-128"/>
                        </a:rPr>
                        <a:t>人</a:t>
                      </a:r>
                      <a:r>
                        <a:rPr kumimoji="1" lang="en-US" altLang="ja-JP" sz="1050">
                          <a:solidFill>
                            <a:schemeClr val="accent5"/>
                          </a:solidFill>
                          <a:latin typeface="Meiryo UI" panose="020B0604030504040204" pitchFamily="50" charset="-128"/>
                          <a:ea typeface="Meiryo UI" panose="020B0604030504040204" pitchFamily="50" charset="-128"/>
                        </a:rPr>
                        <a:t>/</a:t>
                      </a:r>
                      <a:r>
                        <a:rPr kumimoji="1" lang="ja-JP" altLang="en-US" sz="1050">
                          <a:solidFill>
                            <a:schemeClr val="accent5"/>
                          </a:solidFill>
                          <a:latin typeface="Meiryo UI" panose="020B0604030504040204" pitchFamily="50" charset="-128"/>
                          <a:ea typeface="Meiryo UI" panose="020B0604030504040204" pitchFamily="50" charset="-128"/>
                        </a:rPr>
                        <a:t>年）</a:t>
                      </a: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FFF3E7"/>
                    </a:solidFill>
                  </a:tcPr>
                </a:tc>
                <a:tc>
                  <a:txBody>
                    <a:bodyPr/>
                    <a:lstStyle/>
                    <a:p>
                      <a:pPr algn="ctr"/>
                      <a:r>
                        <a:rPr kumimoji="1" lang="en-US" altLang="ja-JP" sz="1050">
                          <a:latin typeface="Meiryo UI" panose="020B0604030504040204" pitchFamily="50" charset="-128"/>
                          <a:ea typeface="Meiryo UI" panose="020B0604030504040204" pitchFamily="50" charset="-128"/>
                        </a:rPr>
                        <a:t>129</a:t>
                      </a:r>
                      <a:r>
                        <a:rPr kumimoji="1" lang="ja-JP" altLang="en-US" sz="1050">
                          <a:latin typeface="Meiryo UI" panose="020B0604030504040204" pitchFamily="50" charset="-128"/>
                          <a:ea typeface="Meiryo UI" panose="020B0604030504040204" pitchFamily="50" charset="-128"/>
                        </a:rPr>
                        <a:t>％</a:t>
                      </a:r>
                    </a:p>
                  </a:txBody>
                  <a:tcPr marL="74295" marR="74295" marT="37148" marB="37148" anchor="ctr">
                    <a:lnR w="1905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FFF3E7"/>
                    </a:solidFill>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3793414552"/>
                  </a:ext>
                </a:extLst>
              </a:tr>
              <a:tr h="0">
                <a:tc vMerge="1">
                  <a:txBody>
                    <a:bodyPr/>
                    <a:lstStyle/>
                    <a:p>
                      <a:endParaRPr kumimoji="1" lang="ja-JP" altLang="en-US"/>
                    </a:p>
                  </a:txBody>
                  <a:tcPr/>
                </a:tc>
                <a:tc vMerge="1">
                  <a:txBody>
                    <a:bodyPr/>
                    <a:lstStyle/>
                    <a:p>
                      <a:endParaRPr kumimoji="1" lang="ja-JP" altLang="en-US"/>
                    </a:p>
                  </a:txBody>
                  <a:tcPr/>
                </a:tc>
                <a:tc>
                  <a:txBody>
                    <a:bodyPr/>
                    <a:lstStyle/>
                    <a:p>
                      <a:r>
                        <a:rPr kumimoji="1" lang="ja-JP" altLang="en-US" sz="1050" dirty="0">
                          <a:latin typeface="Meiryo UI" panose="020B0604030504040204" pitchFamily="50" charset="-128"/>
                          <a:ea typeface="Meiryo UI" panose="020B0604030504040204" pitchFamily="50" charset="-128"/>
                        </a:rPr>
                        <a:t>職場環境改善を受けた企業数</a:t>
                      </a:r>
                    </a:p>
                  </a:txBody>
                  <a:tcPr marL="74295" marR="74295" marT="37148" marB="37148" anchor="ctr">
                    <a:lnL w="19050"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FFE6CC"/>
                    </a:solidFill>
                  </a:tcPr>
                </a:tc>
                <a:tc>
                  <a:txBody>
                    <a:bodyPr/>
                    <a:lstStyle/>
                    <a:p>
                      <a:pPr algn="ctr"/>
                      <a:r>
                        <a:rPr kumimoji="1" lang="en-US" altLang="ja-JP" sz="1050" dirty="0">
                          <a:latin typeface="Meiryo UI" panose="020B0604030504040204" pitchFamily="50" charset="-128"/>
                          <a:ea typeface="Meiryo UI" panose="020B0604030504040204" pitchFamily="50" charset="-128"/>
                        </a:rPr>
                        <a:t>900</a:t>
                      </a:r>
                      <a:r>
                        <a:rPr kumimoji="1" lang="ja-JP" altLang="en-US" sz="1050" dirty="0">
                          <a:latin typeface="Meiryo UI" panose="020B0604030504040204" pitchFamily="50" charset="-128"/>
                          <a:ea typeface="Meiryo UI" panose="020B0604030504040204" pitchFamily="50" charset="-128"/>
                        </a:rPr>
                        <a:t>社</a:t>
                      </a:r>
                      <a:r>
                        <a:rPr kumimoji="1" lang="en-US" altLang="ja-JP" sz="1050" dirty="0">
                          <a:latin typeface="Meiryo UI" panose="020B0604030504040204" pitchFamily="50" charset="-128"/>
                          <a:ea typeface="Meiryo UI" panose="020B0604030504040204" pitchFamily="50" charset="-128"/>
                        </a:rPr>
                        <a:t>/</a:t>
                      </a:r>
                      <a:r>
                        <a:rPr kumimoji="1" lang="ja-JP" altLang="en-US" sz="1050" dirty="0">
                          <a:latin typeface="Meiryo UI" panose="020B0604030504040204" pitchFamily="50" charset="-128"/>
                          <a:ea typeface="Meiryo UI" panose="020B0604030504040204" pitchFamily="50" charset="-128"/>
                        </a:rPr>
                        <a:t>年</a:t>
                      </a: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FFE6CC"/>
                    </a:solidFill>
                  </a:tcPr>
                </a:tc>
                <a:tc>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1,182</a:t>
                      </a:r>
                      <a:r>
                        <a:rPr kumimoji="1" lang="ja-JP" altLang="en-US" sz="1050" dirty="0">
                          <a:solidFill>
                            <a:srgbClr val="FF0000"/>
                          </a:solidFill>
                          <a:latin typeface="Meiryo UI" panose="020B0604030504040204" pitchFamily="50" charset="-128"/>
                          <a:ea typeface="Meiryo UI" panose="020B0604030504040204" pitchFamily="50" charset="-128"/>
                        </a:rPr>
                        <a:t>社</a:t>
                      </a:r>
                      <a:r>
                        <a:rPr kumimoji="1" lang="en-US" altLang="ja-JP" sz="1050" dirty="0">
                          <a:solidFill>
                            <a:srgbClr val="FF0000"/>
                          </a:solidFill>
                          <a:latin typeface="Meiryo UI" panose="020B0604030504040204" pitchFamily="50" charset="-128"/>
                          <a:ea typeface="Meiryo UI" panose="020B0604030504040204" pitchFamily="50" charset="-128"/>
                        </a:rPr>
                        <a:t>/</a:t>
                      </a:r>
                      <a:r>
                        <a:rPr kumimoji="1" lang="ja-JP" altLang="en-US" sz="1050" dirty="0">
                          <a:solidFill>
                            <a:srgbClr val="FF0000"/>
                          </a:solidFill>
                          <a:latin typeface="Meiryo UI" panose="020B0604030504040204" pitchFamily="50" charset="-128"/>
                          <a:ea typeface="Meiryo UI" panose="020B0604030504040204" pitchFamily="50" charset="-128"/>
                        </a:rPr>
                        <a:t>年</a:t>
                      </a:r>
                      <a:endParaRPr kumimoji="1" lang="en-US" altLang="ja-JP" sz="1050" dirty="0">
                        <a:solidFill>
                          <a:srgbClr val="FF0000"/>
                        </a:solidFill>
                        <a:latin typeface="Meiryo UI" panose="020B0604030504040204" pitchFamily="50" charset="-128"/>
                        <a:ea typeface="Meiryo UI" panose="020B0604030504040204" pitchFamily="50" charset="-128"/>
                      </a:endParaRPr>
                    </a:p>
                    <a:p>
                      <a:pPr algn="ctr"/>
                      <a:r>
                        <a:rPr kumimoji="1" lang="ja-JP" altLang="en-US" sz="1050" dirty="0">
                          <a:solidFill>
                            <a:schemeClr val="accent5"/>
                          </a:solidFill>
                          <a:latin typeface="Meiryo UI" panose="020B0604030504040204" pitchFamily="50" charset="-128"/>
                          <a:ea typeface="Meiryo UI" panose="020B0604030504040204" pitchFamily="50" charset="-128"/>
                        </a:rPr>
                        <a:t>（</a:t>
                      </a:r>
                      <a:r>
                        <a:rPr kumimoji="1" lang="en-US" altLang="ja-JP" sz="1050" dirty="0">
                          <a:solidFill>
                            <a:schemeClr val="accent5"/>
                          </a:solidFill>
                          <a:latin typeface="Meiryo UI" panose="020B0604030504040204" pitchFamily="50" charset="-128"/>
                          <a:ea typeface="Meiryo UI" panose="020B0604030504040204" pitchFamily="50" charset="-128"/>
                        </a:rPr>
                        <a:t>1,346</a:t>
                      </a:r>
                      <a:r>
                        <a:rPr kumimoji="1" lang="ja-JP" altLang="en-US" sz="1050" dirty="0">
                          <a:solidFill>
                            <a:schemeClr val="accent5"/>
                          </a:solidFill>
                          <a:latin typeface="Meiryo UI" panose="020B0604030504040204" pitchFamily="50" charset="-128"/>
                          <a:ea typeface="Meiryo UI" panose="020B0604030504040204" pitchFamily="50" charset="-128"/>
                        </a:rPr>
                        <a:t>社</a:t>
                      </a:r>
                      <a:r>
                        <a:rPr kumimoji="1" lang="en-US" altLang="ja-JP" sz="1050" dirty="0">
                          <a:solidFill>
                            <a:schemeClr val="accent5"/>
                          </a:solidFill>
                          <a:latin typeface="Meiryo UI" panose="020B0604030504040204" pitchFamily="50" charset="-128"/>
                          <a:ea typeface="Meiryo UI" panose="020B0604030504040204" pitchFamily="50" charset="-128"/>
                        </a:rPr>
                        <a:t>/</a:t>
                      </a:r>
                      <a:r>
                        <a:rPr kumimoji="1" lang="ja-JP" altLang="en-US" sz="1050" dirty="0">
                          <a:solidFill>
                            <a:schemeClr val="accent5"/>
                          </a:solidFill>
                          <a:latin typeface="Meiryo UI" panose="020B0604030504040204" pitchFamily="50" charset="-128"/>
                          <a:ea typeface="Meiryo UI" panose="020B0604030504040204" pitchFamily="50" charset="-128"/>
                        </a:rPr>
                        <a:t>年）</a:t>
                      </a: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FFE6CC"/>
                    </a:solidFill>
                  </a:tcPr>
                </a:tc>
                <a:tc>
                  <a:txBody>
                    <a:bodyPr/>
                    <a:lstStyle/>
                    <a:p>
                      <a:pPr algn="ctr"/>
                      <a:r>
                        <a:rPr kumimoji="1" lang="en-US" altLang="ja-JP" sz="1050">
                          <a:latin typeface="Meiryo UI" panose="020B0604030504040204" pitchFamily="50" charset="-128"/>
                          <a:ea typeface="Meiryo UI" panose="020B0604030504040204" pitchFamily="50" charset="-128"/>
                        </a:rPr>
                        <a:t>131</a:t>
                      </a:r>
                      <a:r>
                        <a:rPr kumimoji="1" lang="ja-JP" altLang="en-US" sz="1050">
                          <a:latin typeface="Meiryo UI" panose="020B0604030504040204" pitchFamily="50" charset="-128"/>
                          <a:ea typeface="Meiryo UI" panose="020B0604030504040204" pitchFamily="50" charset="-128"/>
                        </a:rPr>
                        <a:t>％</a:t>
                      </a:r>
                    </a:p>
                  </a:txBody>
                  <a:tcPr marL="74295" marR="74295" marT="37148" marB="37148" anchor="ctr">
                    <a:lnR w="1905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FFE6CC"/>
                    </a:solidFill>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681430499"/>
                  </a:ext>
                </a:extLst>
              </a:tr>
              <a:tr h="1944000">
                <a:tc vMerge="1">
                  <a:txBody>
                    <a:bodyPr/>
                    <a:lstStyle/>
                    <a:p>
                      <a:pPr algn="ctr"/>
                      <a:endParaRPr kumimoji="1" lang="ja-JP" altLang="en-US" sz="900">
                        <a:latin typeface="Meiryo UI" panose="020B0604030504040204" pitchFamily="50" charset="-128"/>
                        <a:ea typeface="Meiryo UI" panose="020B0604030504040204" pitchFamily="50" charset="-128"/>
                      </a:endParaRPr>
                    </a:p>
                  </a:txBody>
                  <a:tcPr marL="74295" marR="74295" marT="37148" marB="37148" anchor="ctr">
                    <a:lnR w="28575"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solidFill>
                      <a:srgbClr val="4472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dirty="0">
                          <a:solidFill>
                            <a:sysClr val="windowText" lastClr="000000"/>
                          </a:solidFill>
                          <a:latin typeface="Meiryo UI" panose="020B0604030504040204" pitchFamily="50" charset="-128"/>
                          <a:ea typeface="Meiryo UI" panose="020B0604030504040204" pitchFamily="50" charset="-128"/>
                        </a:rPr>
                        <a:t>振り返り・</a:t>
                      </a:r>
                      <a:endParaRPr kumimoji="1" lang="en-US" altLang="ja-JP" sz="900" b="1" dirty="0">
                        <a:solidFill>
                          <a:sysClr val="windowText" lastClr="000000"/>
                        </a:solidFill>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dirty="0">
                          <a:solidFill>
                            <a:sysClr val="windowText" lastClr="000000"/>
                          </a:solidFill>
                          <a:latin typeface="Meiryo UI" panose="020B0604030504040204" pitchFamily="50" charset="-128"/>
                          <a:ea typeface="Meiryo UI" panose="020B0604030504040204" pitchFamily="50" charset="-128"/>
                        </a:rPr>
                        <a:t>今後の方針</a:t>
                      </a: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gridSpan="6">
                  <a:txBody>
                    <a:bodyPr/>
                    <a:lstStyle/>
                    <a:p>
                      <a:pPr marL="85725" indent="-85725" algn="just">
                        <a:spcBef>
                          <a:spcPts val="300"/>
                        </a:spcBef>
                      </a:pPr>
                      <a:r>
                        <a:rPr kumimoji="1" lang="ja-JP" altLang="en-US" sz="1050" dirty="0">
                          <a:latin typeface="Meiryo UI" panose="020B0604030504040204" pitchFamily="50" charset="-128"/>
                          <a:ea typeface="Meiryo UI" panose="020B0604030504040204" pitchFamily="50" charset="-128"/>
                        </a:rPr>
                        <a:t>・公民連携を強化して就業意欲喚起セミナーを行うとともに女性や高年齢者それぞれの対象者に応じた短期集中型の研修プログラムにより就職に必要なスキルの習得を支援し、職場環境改善の支援を行った企業等との交流会や面接会等の開催によるマッチング、女性・高年齢者向け相談会を実施した。また来場だけでなく</a:t>
                      </a:r>
                      <a:r>
                        <a:rPr kumimoji="1" lang="en-US" altLang="ja-JP" sz="1050" dirty="0">
                          <a:latin typeface="Meiryo UI" panose="020B0604030504040204" pitchFamily="50" charset="-128"/>
                          <a:ea typeface="Meiryo UI" panose="020B0604030504040204" pitchFamily="50" charset="-128"/>
                        </a:rPr>
                        <a:t>Web</a:t>
                      </a:r>
                      <a:r>
                        <a:rPr kumimoji="1" lang="ja-JP" altLang="en-US" sz="1050" dirty="0">
                          <a:latin typeface="Meiryo UI" panose="020B0604030504040204" pitchFamily="50" charset="-128"/>
                          <a:ea typeface="Meiryo UI" panose="020B0604030504040204" pitchFamily="50" charset="-128"/>
                        </a:rPr>
                        <a:t>配信でのセミナー等を行った。</a:t>
                      </a:r>
                    </a:p>
                    <a:p>
                      <a:pPr marL="85725" indent="-85725" algn="just">
                        <a:spcBef>
                          <a:spcPts val="300"/>
                        </a:spcBef>
                      </a:pPr>
                      <a:r>
                        <a:rPr kumimoji="1" lang="ja-JP" altLang="en-US" sz="1050" dirty="0">
                          <a:latin typeface="Meiryo UI" panose="020B0604030504040204" pitchFamily="50" charset="-128"/>
                          <a:ea typeface="Meiryo UI" panose="020B0604030504040204" pitchFamily="50" charset="-128"/>
                        </a:rPr>
                        <a:t>・令和４年度・５年度共に「本事業による新規就業者数」及び「掘り起こしによる</a:t>
                      </a:r>
                      <a:r>
                        <a:rPr kumimoji="1" lang="en-US" altLang="ja-JP" sz="1050" dirty="0">
                          <a:latin typeface="Meiryo UI" panose="020B0604030504040204" pitchFamily="50" charset="-128"/>
                          <a:ea typeface="Meiryo UI" panose="020B0604030504040204" pitchFamily="50" charset="-128"/>
                        </a:rPr>
                        <a:t>OSAKA</a:t>
                      </a:r>
                      <a:r>
                        <a:rPr kumimoji="1" lang="ja-JP" altLang="en-US" sz="1050" dirty="0">
                          <a:latin typeface="Meiryo UI" panose="020B0604030504040204" pitchFamily="50" charset="-128"/>
                          <a:ea typeface="Meiryo UI" panose="020B0604030504040204" pitchFamily="50" charset="-128"/>
                        </a:rPr>
                        <a:t>しごとフィールドの新規登録者数」の目標を大幅に達成したことから、令和６年度の目標を上方修正するとともに、改めて年代別にあった広報手法の実施や、公民連携による取組を強化し、掘り起こしイベント、セミナー、マッチングの実施を通してより対象者の就職に結びつく取組を実施していく。</a:t>
                      </a:r>
                    </a:p>
                    <a:p>
                      <a:pPr marL="85725" indent="-85725" algn="just">
                        <a:spcBef>
                          <a:spcPts val="300"/>
                        </a:spcBef>
                      </a:pPr>
                      <a:r>
                        <a:rPr kumimoji="1" lang="ja-JP" altLang="en-US" sz="1050" dirty="0">
                          <a:latin typeface="Meiryo UI" panose="020B0604030504040204" pitchFamily="50" charset="-128"/>
                          <a:ea typeface="Meiryo UI" panose="020B0604030504040204" pitchFamily="50" charset="-128"/>
                        </a:rPr>
                        <a:t>・職場環境改善に係る取組については、アンケート調査に加え、業種別組合等を通じた本事業の周知を行うとともに、企業に対し法制度などに関する助言や助成金の活用周知、支援機関への誘導などを実施し、就業規則の改定や障がい者の採用など、企業の具体的な取組に向けたサポートを行うことができた。また、令和</a:t>
                      </a:r>
                      <a:r>
                        <a:rPr kumimoji="1" lang="en-US" altLang="ja-JP" sz="1050" dirty="0">
                          <a:latin typeface="Meiryo UI" panose="020B0604030504040204" pitchFamily="50" charset="-128"/>
                          <a:ea typeface="Meiryo UI" panose="020B0604030504040204" pitchFamily="50" charset="-128"/>
                        </a:rPr>
                        <a:t>5</a:t>
                      </a:r>
                      <a:r>
                        <a:rPr kumimoji="1" lang="ja-JP" altLang="en-US" sz="1050" dirty="0">
                          <a:latin typeface="Meiryo UI" panose="020B0604030504040204" pitchFamily="50" charset="-128"/>
                          <a:ea typeface="Meiryo UI" panose="020B0604030504040204" pitchFamily="50" charset="-128"/>
                        </a:rPr>
                        <a:t>年度は過年度の支援対象企業に対しても、継続した支援を行い、より効果的な職場環境改善に向けての働きかけを行った。</a:t>
                      </a:r>
                    </a:p>
                    <a:p>
                      <a:pPr marL="85725" indent="-85725" algn="just">
                        <a:spcBef>
                          <a:spcPts val="300"/>
                        </a:spcBef>
                      </a:pPr>
                      <a:r>
                        <a:rPr kumimoji="1" lang="ja-JP" altLang="en-US" sz="1050" dirty="0">
                          <a:latin typeface="Meiryo UI" panose="020B0604030504040204" pitchFamily="50" charset="-128"/>
                          <a:ea typeface="Meiryo UI" panose="020B0604030504040204" pitchFamily="50" charset="-128"/>
                        </a:rPr>
                        <a:t>・令和</a:t>
                      </a:r>
                      <a:r>
                        <a:rPr kumimoji="1" lang="en-US" altLang="ja-JP" sz="1050" dirty="0">
                          <a:latin typeface="Meiryo UI" panose="020B0604030504040204" pitchFamily="50" charset="-128"/>
                          <a:ea typeface="Meiryo UI" panose="020B0604030504040204" pitchFamily="50" charset="-128"/>
                        </a:rPr>
                        <a:t>6</a:t>
                      </a:r>
                      <a:r>
                        <a:rPr kumimoji="1" lang="ja-JP" altLang="en-US" sz="1050" dirty="0">
                          <a:latin typeface="Meiryo UI" panose="020B0604030504040204" pitchFamily="50" charset="-128"/>
                          <a:ea typeface="Meiryo UI" panose="020B0604030504040204" pitchFamily="50" charset="-128"/>
                        </a:rPr>
                        <a:t>年度以降も業種別組合等との連携を強化し、より多くの企業に対する職場環境改善が図れるよう計画的に実施する。</a:t>
                      </a:r>
                    </a:p>
                  </a:txBody>
                  <a:tcPr marL="74295" marR="74295" marT="37148" marB="37148" anchor="ctr">
                    <a:lnL w="19050"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FFF3E7"/>
                    </a:solidFill>
                  </a:tcPr>
                </a:tc>
                <a:tc hMerge="1">
                  <a:txBody>
                    <a:bodyPr/>
                    <a:lstStyle/>
                    <a:p>
                      <a:pPr algn="ctr"/>
                      <a:endParaRPr kumimoji="1" lang="ja-JP" altLang="en-US" sz="1000">
                        <a:latin typeface="Meiryo UI" panose="020B0604030504040204" pitchFamily="50" charset="-128"/>
                        <a:ea typeface="Meiryo UI" panose="020B0604030504040204" pitchFamily="50" charset="-128"/>
                      </a:endParaRP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20000"/>
                        <a:lumOff val="80000"/>
                      </a:schemeClr>
                    </a:solidFill>
                  </a:tcPr>
                </a:tc>
                <a:tc hMerge="1">
                  <a:txBody>
                    <a:bodyPr/>
                    <a:lstStyle/>
                    <a:p>
                      <a:pPr algn="ctr"/>
                      <a:endParaRPr kumimoji="1" lang="ja-JP" altLang="en-US" sz="1000">
                        <a:solidFill>
                          <a:schemeClr val="accent5"/>
                        </a:solidFill>
                        <a:latin typeface="Meiryo UI" panose="020B0604030504040204" pitchFamily="50" charset="-128"/>
                        <a:ea typeface="Meiryo UI" panose="020B0604030504040204" pitchFamily="50" charset="-128"/>
                      </a:endParaRP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20000"/>
                        <a:lumOff val="80000"/>
                      </a:schemeClr>
                    </a:solidFill>
                  </a:tcPr>
                </a:tc>
                <a:tc hMerge="1">
                  <a:txBody>
                    <a:bodyPr/>
                    <a:lstStyle/>
                    <a:p>
                      <a:pPr algn="ctr"/>
                      <a:endParaRPr kumimoji="1" lang="ja-JP" altLang="en-US" sz="1000">
                        <a:latin typeface="Meiryo UI" panose="020B0604030504040204" pitchFamily="50" charset="-128"/>
                        <a:ea typeface="Meiryo UI" panose="020B0604030504040204" pitchFamily="50" charset="-128"/>
                      </a:endParaRPr>
                    </a:p>
                  </a:txBody>
                  <a:tcPr marL="74295" marR="74295" marT="37148" marB="37148" anchor="ctr">
                    <a:lnR w="1905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20000"/>
                        <a:lumOff val="80000"/>
                      </a:schemeClr>
                    </a:solidFill>
                  </a:tcPr>
                </a:tc>
                <a:tc hMerge="1">
                  <a:txBody>
                    <a:bodyPr/>
                    <a:lstStyle/>
                    <a:p>
                      <a:pPr algn="ctr"/>
                      <a:endParaRPr kumimoji="1" lang="ja-JP" altLang="en-US" sz="1000">
                        <a:solidFill>
                          <a:schemeClr val="accent5"/>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20000"/>
                        <a:lumOff val="80000"/>
                      </a:schemeClr>
                    </a:solidFill>
                  </a:tcPr>
                </a:tc>
                <a:tc hMerge="1">
                  <a:txBody>
                    <a:bodyPr/>
                    <a:lstStyle/>
                    <a:p>
                      <a:pPr algn="ctr"/>
                      <a:endParaRPr kumimoji="1" lang="ja-JP" altLang="en-US" sz="1000">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1427393736"/>
                  </a:ext>
                </a:extLst>
              </a:tr>
              <a:tr h="726778">
                <a:tc vMerge="1">
                  <a:txBody>
                    <a:bodyPr/>
                    <a:lstStyle/>
                    <a:p>
                      <a:pPr algn="ctr"/>
                      <a:endParaRPr kumimoji="1" lang="ja-JP" altLang="en-US" sz="900" dirty="0">
                        <a:latin typeface="Meiryo UI" panose="020B0604030504040204" pitchFamily="50" charset="-128"/>
                        <a:ea typeface="Meiryo UI" panose="020B0604030504040204" pitchFamily="50" charset="-128"/>
                      </a:endParaRPr>
                    </a:p>
                  </a:txBody>
                  <a:tcPr marL="74295" marR="74295" marT="37148" marB="37148" anchor="ctr">
                    <a:lnR w="28575"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solidFill>
                      <a:srgbClr val="FEB80A"/>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dirty="0">
                          <a:solidFill>
                            <a:sysClr val="windowText" lastClr="000000"/>
                          </a:solidFill>
                          <a:latin typeface="Meiryo UI" panose="020B0604030504040204" pitchFamily="50" charset="-128"/>
                          <a:ea typeface="Meiryo UI" panose="020B0604030504040204" pitchFamily="50" charset="-128"/>
                        </a:rPr>
                        <a:t>外部有識者</a:t>
                      </a:r>
                      <a:endParaRPr kumimoji="1" lang="en-US" altLang="ja-JP" sz="900" b="1" dirty="0">
                        <a:solidFill>
                          <a:sysClr val="windowText" lastClr="000000"/>
                        </a:solidFill>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dirty="0">
                          <a:solidFill>
                            <a:sysClr val="windowText" lastClr="000000"/>
                          </a:solidFill>
                          <a:latin typeface="Meiryo UI" panose="020B0604030504040204" pitchFamily="50" charset="-128"/>
                          <a:ea typeface="Meiryo UI" panose="020B0604030504040204" pitchFamily="50" charset="-128"/>
                        </a:rPr>
                        <a:t>評価</a:t>
                      </a: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FFDC97"/>
                    </a:solidFill>
                  </a:tcPr>
                </a:tc>
                <a:tc gridSpan="6">
                  <a:txBody>
                    <a:bodyPr/>
                    <a:lstStyle/>
                    <a:p>
                      <a:pPr marL="85725" indent="-85725" algn="just">
                        <a:spcBef>
                          <a:spcPts val="300"/>
                        </a:spcBef>
                      </a:pPr>
                      <a:r>
                        <a:rPr kumimoji="1" lang="ja-JP" altLang="en-US" sz="1050" dirty="0">
                          <a:latin typeface="Meiryo UI" panose="020B0604030504040204" pitchFamily="50" charset="-128"/>
                          <a:ea typeface="Meiryo UI" panose="020B0604030504040204" pitchFamily="50" charset="-128"/>
                        </a:rPr>
                        <a:t>特になし</a:t>
                      </a:r>
                    </a:p>
                  </a:txBody>
                  <a:tcPr marL="74295" marR="74295" marT="37148" marB="37148" anchor="ctr">
                    <a:lnL w="19050"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FFE6CC"/>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3040984900"/>
                  </a:ext>
                </a:extLst>
              </a:tr>
            </a:tbl>
          </a:graphicData>
        </a:graphic>
      </p:graphicFrame>
      <p:sp>
        <p:nvSpPr>
          <p:cNvPr id="6" name="テキスト ボックス 5"/>
          <p:cNvSpPr txBox="1"/>
          <p:nvPr/>
        </p:nvSpPr>
        <p:spPr>
          <a:xfrm>
            <a:off x="0" y="493275"/>
            <a:ext cx="6478437" cy="307777"/>
          </a:xfrm>
          <a:prstGeom prst="rect">
            <a:avLst/>
          </a:prstGeom>
          <a:noFill/>
        </p:spPr>
        <p:txBody>
          <a:bodyPr wrap="square" rtlCol="0">
            <a:spAutoFit/>
          </a:bodyPr>
          <a:lstStyle/>
          <a:p>
            <a:r>
              <a:rPr lang="ja-JP" altLang="en-US" sz="1400" b="1">
                <a:latin typeface="Meiryo UI" panose="020B0604030504040204" pitchFamily="50" charset="-128"/>
                <a:ea typeface="Meiryo UI" panose="020B0604030504040204" pitchFamily="50" charset="-128"/>
              </a:rPr>
              <a:t>基本的方向（３）あらゆる人が活躍できる「全員参画社会」の実現</a:t>
            </a:r>
          </a:p>
        </p:txBody>
      </p:sp>
      <p:sp>
        <p:nvSpPr>
          <p:cNvPr id="10" name="スライド番号プレースホルダー 1">
            <a:extLst>
              <a:ext uri="{FF2B5EF4-FFF2-40B4-BE49-F238E27FC236}">
                <a16:creationId xmlns:a16="http://schemas.microsoft.com/office/drawing/2014/main" id="{16743848-F402-4FF6-BF37-7FA0714C1C3F}"/>
              </a:ext>
            </a:extLst>
          </p:cNvPr>
          <p:cNvSpPr>
            <a:spLocks noGrp="1"/>
          </p:cNvSpPr>
          <p:nvPr>
            <p:ph type="sldNum" sz="quarter" idx="12"/>
          </p:nvPr>
        </p:nvSpPr>
        <p:spPr>
          <a:xfrm>
            <a:off x="7677150" y="6492875"/>
            <a:ext cx="2228850" cy="365125"/>
          </a:xfrm>
        </p:spPr>
        <p:txBody>
          <a:bodyPr/>
          <a:lstStyle/>
          <a:p>
            <a:fld id="{44BDDE9A-F6C5-4730-B943-1C83B56C071B}" type="slidenum">
              <a:rPr kumimoji="1" lang="ja-JP" altLang="en-US" smtClean="0"/>
              <a:t>4</a:t>
            </a:fld>
            <a:endParaRPr kumimoji="1" lang="ja-JP" altLang="en-US"/>
          </a:p>
        </p:txBody>
      </p:sp>
      <p:sp>
        <p:nvSpPr>
          <p:cNvPr id="8" name="正方形/長方形 7">
            <a:extLst>
              <a:ext uri="{FF2B5EF4-FFF2-40B4-BE49-F238E27FC236}">
                <a16:creationId xmlns:a16="http://schemas.microsoft.com/office/drawing/2014/main" id="{FE1AD53D-A22C-4664-AF0F-0C9CC1B79716}"/>
              </a:ext>
            </a:extLst>
          </p:cNvPr>
          <p:cNvSpPr/>
          <p:nvPr/>
        </p:nvSpPr>
        <p:spPr>
          <a:xfrm>
            <a:off x="0" y="7059"/>
            <a:ext cx="9906000" cy="320896"/>
          </a:xfrm>
          <a:prstGeom prst="rect">
            <a:avLst/>
          </a:prstGeom>
          <a:solidFill>
            <a:srgbClr val="FEB80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600"/>
              </a:lnSpc>
              <a:spcBef>
                <a:spcPts val="600"/>
              </a:spcBef>
            </a:pPr>
            <a:r>
              <a:rPr lang="ja-JP" altLang="en-US" sz="1600" b="1">
                <a:latin typeface="Meiryo UI" panose="020B0604030504040204" pitchFamily="50" charset="-128"/>
                <a:ea typeface="Meiryo UI" panose="020B0604030504040204" pitchFamily="50" charset="-128"/>
              </a:rPr>
              <a:t>基本目標③誰もが健康でいきいきと暮らせるまちづくり</a:t>
            </a:r>
            <a:endParaRPr lang="en-US" altLang="ja-JP" sz="1600" b="1">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7118834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5"/>
          <p:cNvSpPr txBox="1"/>
          <p:nvPr/>
        </p:nvSpPr>
        <p:spPr>
          <a:xfrm>
            <a:off x="0" y="493275"/>
            <a:ext cx="6478437" cy="307777"/>
          </a:xfrm>
          <a:prstGeom prst="rect">
            <a:avLst/>
          </a:prstGeom>
          <a:noFill/>
        </p:spPr>
        <p:txBody>
          <a:bodyPr wrap="square" rtlCol="0">
            <a:spAutoFit/>
          </a:bodyPr>
          <a:lstStyle/>
          <a:p>
            <a:r>
              <a:rPr lang="ja-JP" altLang="en-US" sz="1400" b="1">
                <a:latin typeface="Meiryo UI" panose="020B0604030504040204" pitchFamily="50" charset="-128"/>
                <a:ea typeface="Meiryo UI" panose="020B0604030504040204" pitchFamily="50" charset="-128"/>
              </a:rPr>
              <a:t>基本的方向（３）あらゆる人が活躍できる「全員参画社会」の実現</a:t>
            </a:r>
          </a:p>
        </p:txBody>
      </p:sp>
      <p:graphicFrame>
        <p:nvGraphicFramePr>
          <p:cNvPr id="8" name="表 7"/>
          <p:cNvGraphicFramePr>
            <a:graphicFrameLocks noGrp="1"/>
          </p:cNvGraphicFramePr>
          <p:nvPr>
            <p:extLst>
              <p:ext uri="{D42A27DB-BD31-4B8C-83A1-F6EECF244321}">
                <p14:modId xmlns:p14="http://schemas.microsoft.com/office/powerpoint/2010/main" val="2392675015"/>
              </p:ext>
            </p:extLst>
          </p:nvPr>
        </p:nvGraphicFramePr>
        <p:xfrm>
          <a:off x="161026" y="801052"/>
          <a:ext cx="9583947" cy="4941832"/>
        </p:xfrm>
        <a:graphic>
          <a:graphicData uri="http://schemas.openxmlformats.org/drawingml/2006/table">
            <a:tbl>
              <a:tblPr firstRow="1" bandRow="1">
                <a:tableStyleId>{F5AB1C69-6EDB-4FF4-983F-18BD219EF322}</a:tableStyleId>
              </a:tblPr>
              <a:tblGrid>
                <a:gridCol w="362974">
                  <a:extLst>
                    <a:ext uri="{9D8B030D-6E8A-4147-A177-3AD203B41FA5}">
                      <a16:colId xmlns:a16="http://schemas.microsoft.com/office/drawing/2014/main" val="830047628"/>
                    </a:ext>
                  </a:extLst>
                </a:gridCol>
                <a:gridCol w="321258">
                  <a:extLst>
                    <a:ext uri="{9D8B030D-6E8A-4147-A177-3AD203B41FA5}">
                      <a16:colId xmlns:a16="http://schemas.microsoft.com/office/drawing/2014/main" val="1297933951"/>
                    </a:ext>
                  </a:extLst>
                </a:gridCol>
                <a:gridCol w="2743717">
                  <a:extLst>
                    <a:ext uri="{9D8B030D-6E8A-4147-A177-3AD203B41FA5}">
                      <a16:colId xmlns:a16="http://schemas.microsoft.com/office/drawing/2014/main" val="1232791315"/>
                    </a:ext>
                  </a:extLst>
                </a:gridCol>
                <a:gridCol w="911138">
                  <a:extLst>
                    <a:ext uri="{9D8B030D-6E8A-4147-A177-3AD203B41FA5}">
                      <a16:colId xmlns:a16="http://schemas.microsoft.com/office/drawing/2014/main" val="885638921"/>
                    </a:ext>
                  </a:extLst>
                </a:gridCol>
                <a:gridCol w="2510287">
                  <a:extLst>
                    <a:ext uri="{9D8B030D-6E8A-4147-A177-3AD203B41FA5}">
                      <a16:colId xmlns:a16="http://schemas.microsoft.com/office/drawing/2014/main" val="2868609020"/>
                    </a:ext>
                  </a:extLst>
                </a:gridCol>
                <a:gridCol w="763612">
                  <a:extLst>
                    <a:ext uri="{9D8B030D-6E8A-4147-A177-3AD203B41FA5}">
                      <a16:colId xmlns:a16="http://schemas.microsoft.com/office/drawing/2014/main" val="1393318109"/>
                    </a:ext>
                  </a:extLst>
                </a:gridCol>
                <a:gridCol w="1258984">
                  <a:extLst>
                    <a:ext uri="{9D8B030D-6E8A-4147-A177-3AD203B41FA5}">
                      <a16:colId xmlns:a16="http://schemas.microsoft.com/office/drawing/2014/main" val="2346348725"/>
                    </a:ext>
                  </a:extLst>
                </a:gridCol>
                <a:gridCol w="711977">
                  <a:extLst>
                    <a:ext uri="{9D8B030D-6E8A-4147-A177-3AD203B41FA5}">
                      <a16:colId xmlns:a16="http://schemas.microsoft.com/office/drawing/2014/main" val="3751968535"/>
                    </a:ext>
                  </a:extLst>
                </a:gridCol>
              </a:tblGrid>
              <a:tr h="0">
                <a:tc rowSpan="8">
                  <a:txBody>
                    <a:bodyPr/>
                    <a:lstStyle/>
                    <a:p>
                      <a:pPr algn="ctr"/>
                      <a:r>
                        <a:rPr kumimoji="1" lang="en-US" altLang="ja-JP" sz="900" dirty="0">
                          <a:latin typeface="Meiryo UI" panose="020B0604030504040204" pitchFamily="50" charset="-128"/>
                          <a:ea typeface="Meiryo UI" panose="020B0604030504040204" pitchFamily="50" charset="-128"/>
                        </a:rPr>
                        <a:t>No</a:t>
                      </a:r>
                      <a:r>
                        <a:rPr kumimoji="1" lang="ja-JP" altLang="en-US" sz="1000" dirty="0">
                          <a:latin typeface="Meiryo UI" panose="020B0604030504040204" pitchFamily="50" charset="-128"/>
                          <a:ea typeface="Meiryo UI" panose="020B0604030504040204" pitchFamily="50" charset="-128"/>
                        </a:rPr>
                        <a:t>３</a:t>
                      </a:r>
                      <a:endParaRPr kumimoji="1" lang="en-US" altLang="ja-JP" sz="1000" dirty="0">
                        <a:latin typeface="Meiryo UI" panose="020B0604030504040204" pitchFamily="50" charset="-128"/>
                        <a:ea typeface="Meiryo UI" panose="020B0604030504040204" pitchFamily="50" charset="-128"/>
                      </a:endParaRPr>
                    </a:p>
                  </a:txBody>
                  <a:tcPr marL="74295" marR="74295" marT="37148" marB="37148" anchor="ctr">
                    <a:lnR w="28575"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solidFill>
                      <a:srgbClr val="FEB80A"/>
                    </a:solidFill>
                  </a:tcPr>
                </a:tc>
                <a:tc gridSpan="7">
                  <a:txBody>
                    <a:bodyPr/>
                    <a:lstStyle/>
                    <a:p>
                      <a:pPr algn="l"/>
                      <a:r>
                        <a:rPr kumimoji="1" lang="ja-JP" altLang="en-US" sz="1200" b="1" u="sng">
                          <a:latin typeface="Meiryo UI" panose="020B0604030504040204" pitchFamily="50" charset="-128"/>
                          <a:ea typeface="Meiryo UI" panose="020B0604030504040204" pitchFamily="50" charset="-128"/>
                        </a:rPr>
                        <a:t>持続可能な大阪の成長を支えるダイバーシティ推進事業</a:t>
                      </a:r>
                      <a:r>
                        <a:rPr kumimoji="1" lang="ja-JP" altLang="en-US" sz="1200" b="1" u="none">
                          <a:latin typeface="Meiryo UI" panose="020B0604030504040204" pitchFamily="50" charset="-128"/>
                          <a:ea typeface="Meiryo UI" panose="020B0604030504040204" pitchFamily="50" charset="-128"/>
                        </a:rPr>
                        <a:t> </a:t>
                      </a:r>
                      <a:r>
                        <a:rPr kumimoji="1" lang="en-US" altLang="ja-JP" sz="1200" b="1" u="none">
                          <a:solidFill>
                            <a:schemeClr val="bg1"/>
                          </a:solidFill>
                          <a:latin typeface="Meiryo UI" panose="020B0604030504040204" pitchFamily="50" charset="-128"/>
                          <a:ea typeface="Meiryo UI" panose="020B0604030504040204" pitchFamily="50" charset="-128"/>
                        </a:rPr>
                        <a:t>【</a:t>
                      </a:r>
                      <a:r>
                        <a:rPr kumimoji="1" lang="ja-JP" altLang="en-US" sz="1200" b="1" u="none">
                          <a:solidFill>
                            <a:schemeClr val="bg1"/>
                          </a:solidFill>
                          <a:latin typeface="Meiryo UI" panose="020B0604030504040204" pitchFamily="50" charset="-128"/>
                          <a:ea typeface="Meiryo UI" panose="020B0604030504040204" pitchFamily="50" charset="-128"/>
                        </a:rPr>
                        <a:t>デジタル田園都市国家構想交付金活用事業</a:t>
                      </a:r>
                      <a:r>
                        <a:rPr kumimoji="1" lang="en-US" altLang="ja-JP" sz="1200" b="1" u="none">
                          <a:solidFill>
                            <a:schemeClr val="bg1"/>
                          </a:solidFill>
                          <a:latin typeface="Meiryo UI" panose="020B0604030504040204" pitchFamily="50" charset="-128"/>
                          <a:ea typeface="Meiryo UI" panose="020B0604030504040204" pitchFamily="50" charset="-128"/>
                        </a:rPr>
                        <a:t>】</a:t>
                      </a:r>
                      <a:endParaRPr kumimoji="1" lang="ja-JP" altLang="en-US" sz="1200" b="1" u="none">
                        <a:solidFill>
                          <a:schemeClr val="bg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u="none">
                          <a:latin typeface="Meiryo UI" panose="020B0604030504040204" pitchFamily="50" charset="-128"/>
                          <a:ea typeface="Meiryo UI" panose="020B0604030504040204" pitchFamily="50" charset="-128"/>
                        </a:rPr>
                        <a:t>府内大学との連携を強化し、就職困難性の高い学生への支援に取組むとともに、府内企業におけるダイバーシティへの理解を促進することで府内企業の人材確保を図り、多様な人材が府内で活躍できるよう支援する。</a:t>
                      </a:r>
                    </a:p>
                  </a:txBody>
                  <a:tcPr marL="74295" marR="74295" marT="37148" marB="37148" anchor="ctr">
                    <a:lnL w="28575" cap="flat" cmpd="sng" algn="ctr">
                      <a:solidFill>
                        <a:schemeClr val="bg1"/>
                      </a:solidFill>
                      <a:prstDash val="solid"/>
                      <a:round/>
                      <a:headEnd type="none" w="med" len="med"/>
                      <a:tailEnd type="none" w="med" len="med"/>
                    </a:lnL>
                    <a:lnB w="19050" cap="flat" cmpd="sng" algn="ctr">
                      <a:solidFill>
                        <a:schemeClr val="bg1"/>
                      </a:solidFill>
                      <a:prstDash val="solid"/>
                      <a:round/>
                      <a:headEnd type="none" w="med" len="med"/>
                      <a:tailEnd type="none" w="med" len="med"/>
                    </a:lnB>
                    <a:solidFill>
                      <a:srgbClr val="FEB80A"/>
                    </a:solidFill>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100" b="1" u="sng">
                        <a:latin typeface="Meiryo UI" panose="020B0604030504040204" pitchFamily="50" charset="-128"/>
                        <a:ea typeface="Meiryo UI" panose="020B0604030504040204" pitchFamily="50" charset="-128"/>
                      </a:endParaRPr>
                    </a:p>
                  </a:txBody>
                  <a:tcPr anchor="ctr">
                    <a:lnL w="28575" cap="flat" cmpd="sng" algn="ctr">
                      <a:solidFill>
                        <a:schemeClr val="bg1"/>
                      </a:solidFill>
                      <a:prstDash val="solid"/>
                      <a:round/>
                      <a:headEnd type="none" w="med" len="med"/>
                      <a:tailEnd type="none" w="med" len="med"/>
                    </a:lnL>
                    <a:lnB w="28575" cap="flat" cmpd="sng" algn="ctr">
                      <a:solidFill>
                        <a:schemeClr val="bg1"/>
                      </a:solidFill>
                      <a:prstDash val="solid"/>
                      <a:round/>
                      <a:headEnd type="none" w="med" len="med"/>
                      <a:tailEnd type="none" w="med" len="med"/>
                    </a:lnB>
                    <a:solidFill>
                      <a:srgbClr val="4472C4"/>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900" b="1" u="none">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B w="19050" cap="flat" cmpd="sng" algn="ctr">
                      <a:solidFill>
                        <a:schemeClr val="bg1"/>
                      </a:solidFill>
                      <a:prstDash val="solid"/>
                      <a:round/>
                      <a:headEnd type="none" w="med" len="med"/>
                      <a:tailEnd type="none" w="med" len="med"/>
                    </a:lnB>
                    <a:solidFill>
                      <a:srgbClr val="4472C4"/>
                    </a:solidFill>
                  </a:tcPr>
                </a:tc>
                <a:tc hMerge="1">
                  <a:txBody>
                    <a:bodyPr/>
                    <a:lstStyle/>
                    <a:p>
                      <a:endParaRPr kumimoji="1" lang="ja-JP" altLang="en-US"/>
                    </a:p>
                  </a:txBody>
                  <a:tcPr/>
                </a:tc>
                <a:extLst>
                  <a:ext uri="{0D108BD9-81ED-4DB2-BD59-A6C34878D82A}">
                    <a16:rowId xmlns:a16="http://schemas.microsoft.com/office/drawing/2014/main" val="3510601419"/>
                  </a:ext>
                </a:extLst>
              </a:tr>
              <a:tr h="0">
                <a:tc vMerge="1">
                  <a:txBody>
                    <a:bodyPr/>
                    <a:lstStyle/>
                    <a:p>
                      <a:endParaRPr kumimoji="1" lang="ja-JP" altLang="en-US" sz="1100"/>
                    </a:p>
                  </a:txBody>
                  <a:tcPr>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2">
                        <a:lumMod val="75000"/>
                      </a:schemeClr>
                    </a:solidFill>
                  </a:tcPr>
                </a:tc>
                <a:tc rowSpan="5">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a:solidFill>
                            <a:sysClr val="windowText" lastClr="000000"/>
                          </a:solidFill>
                          <a:latin typeface="Meiryo UI" panose="020B0604030504040204" pitchFamily="50" charset="-128"/>
                          <a:ea typeface="Meiryo UI" panose="020B0604030504040204" pitchFamily="50" charset="-128"/>
                        </a:rPr>
                        <a:t>活動指標・実績</a:t>
                      </a: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a:txBody>
                    <a:bodyPr/>
                    <a:lstStyle/>
                    <a:p>
                      <a:pPr algn="ctr"/>
                      <a:r>
                        <a:rPr kumimoji="1" lang="ja-JP" altLang="en-US" sz="900" b="0">
                          <a:solidFill>
                            <a:sysClr val="windowText" lastClr="000000"/>
                          </a:solidFill>
                          <a:latin typeface="Meiryo UI" panose="020B0604030504040204" pitchFamily="50" charset="-128"/>
                          <a:ea typeface="Meiryo UI" panose="020B0604030504040204" pitchFamily="50" charset="-128"/>
                        </a:rPr>
                        <a:t>項目</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a:txBody>
                    <a:bodyPr/>
                    <a:lstStyle/>
                    <a:p>
                      <a:pPr algn="ctr"/>
                      <a:r>
                        <a:rPr kumimoji="1" lang="ja-JP" altLang="en-US" sz="900" b="0">
                          <a:solidFill>
                            <a:sysClr val="windowText" lastClr="000000"/>
                          </a:solidFill>
                          <a:latin typeface="Meiryo UI" panose="020B0604030504040204" pitchFamily="50" charset="-128"/>
                          <a:ea typeface="Meiryo UI" panose="020B0604030504040204" pitchFamily="50" charset="-128"/>
                        </a:rPr>
                        <a:t>目標値</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a:txBody>
                    <a:bodyPr/>
                    <a:lstStyle/>
                    <a:p>
                      <a:pPr algn="ctr"/>
                      <a:r>
                        <a:rPr kumimoji="1" lang="ja-JP" altLang="en-US" sz="900" b="0">
                          <a:solidFill>
                            <a:sysClr val="windowText" lastClr="000000"/>
                          </a:solidFill>
                          <a:latin typeface="Meiryo UI" panose="020B0604030504040204" pitchFamily="50" charset="-128"/>
                          <a:ea typeface="Meiryo UI" panose="020B0604030504040204" pitchFamily="50" charset="-128"/>
                        </a:rPr>
                        <a:t>実績値</a:t>
                      </a:r>
                      <a:endParaRPr kumimoji="1" lang="en-US" altLang="ja-JP" sz="900" b="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800" b="0">
                          <a:solidFill>
                            <a:sysClr val="windowText" lastClr="000000"/>
                          </a:solidFill>
                          <a:latin typeface="Meiryo UI" panose="020B0604030504040204" pitchFamily="50" charset="-128"/>
                          <a:ea typeface="Meiryo UI" panose="020B0604030504040204" pitchFamily="50" charset="-128"/>
                        </a:rPr>
                        <a:t>（前年度実績）</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a:txBody>
                    <a:bodyPr/>
                    <a:lstStyle/>
                    <a:p>
                      <a:pPr algn="ctr"/>
                      <a:r>
                        <a:rPr kumimoji="1" lang="ja-JP" altLang="en-US" sz="900" b="0">
                          <a:solidFill>
                            <a:sysClr val="windowText" lastClr="000000"/>
                          </a:solidFill>
                          <a:latin typeface="Meiryo UI" panose="020B0604030504040204" pitchFamily="50" charset="-128"/>
                          <a:ea typeface="Meiryo UI" panose="020B0604030504040204" pitchFamily="50" charset="-128"/>
                        </a:rPr>
                        <a:t>目標</a:t>
                      </a:r>
                      <a:endParaRPr kumimoji="1" lang="en-US" altLang="ja-JP" sz="900" b="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900" b="0">
                          <a:solidFill>
                            <a:sysClr val="windowText" lastClr="000000"/>
                          </a:solidFill>
                          <a:latin typeface="Meiryo UI" panose="020B0604030504040204" pitchFamily="50" charset="-128"/>
                          <a:ea typeface="Meiryo UI" panose="020B0604030504040204" pitchFamily="50" charset="-128"/>
                        </a:rPr>
                        <a:t>達成率</a:t>
                      </a: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a:txBody>
                    <a:bodyPr/>
                    <a:lstStyle/>
                    <a:p>
                      <a:pPr algn="ctr"/>
                      <a:r>
                        <a:rPr kumimoji="1" lang="ja-JP" altLang="en-US" sz="900">
                          <a:solidFill>
                            <a:sysClr val="windowText" lastClr="000000"/>
                          </a:solidFill>
                          <a:latin typeface="Meiryo UI" panose="020B0604030504040204" pitchFamily="50" charset="-128"/>
                          <a:ea typeface="Meiryo UI" panose="020B0604030504040204" pitchFamily="50" charset="-128"/>
                        </a:rPr>
                        <a:t>予算執行額</a:t>
                      </a:r>
                      <a:endParaRPr kumimoji="1" lang="en-US" altLang="ja-JP" sz="90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800">
                          <a:solidFill>
                            <a:sysClr val="windowText" lastClr="000000"/>
                          </a:solidFill>
                          <a:latin typeface="Meiryo UI" panose="020B0604030504040204" pitchFamily="50" charset="-128"/>
                          <a:ea typeface="Meiryo UI" panose="020B0604030504040204" pitchFamily="50" charset="-128"/>
                        </a:rPr>
                        <a:t>（予算額）</a:t>
                      </a:r>
                      <a:endParaRPr kumimoji="1" lang="en-US" altLang="ja-JP" sz="80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a:txBody>
                    <a:bodyPr/>
                    <a:lstStyle/>
                    <a:p>
                      <a:pPr algn="ctr"/>
                      <a:r>
                        <a:rPr kumimoji="1" lang="ja-JP" altLang="en-US" sz="900">
                          <a:solidFill>
                            <a:sysClr val="windowText" lastClr="000000"/>
                          </a:solidFill>
                          <a:latin typeface="Meiryo UI" panose="020B0604030504040204" pitchFamily="50" charset="-128"/>
                          <a:ea typeface="Meiryo UI" panose="020B0604030504040204" pitchFamily="50" charset="-128"/>
                        </a:rPr>
                        <a:t>執行率</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extLst>
                  <a:ext uri="{0D108BD9-81ED-4DB2-BD59-A6C34878D82A}">
                    <a16:rowId xmlns:a16="http://schemas.microsoft.com/office/drawing/2014/main" val="1797969561"/>
                  </a:ext>
                </a:extLst>
              </a:tr>
              <a:tr h="0">
                <a:tc vMerge="1">
                  <a:txBody>
                    <a:bodyPr/>
                    <a:lstStyle/>
                    <a:p>
                      <a:endParaRPr kumimoji="1" lang="ja-JP" altLang="en-US"/>
                    </a:p>
                  </a:txBody>
                  <a:tcPr/>
                </a:tc>
                <a:tc vMerge="1">
                  <a:txBody>
                    <a:bodyPr/>
                    <a:lstStyle/>
                    <a:p>
                      <a:endParaRPr kumimoji="1" lang="ja-JP" altLang="en-US" sz="1000">
                        <a:latin typeface="Meiryo UI" panose="020B0604030504040204" pitchFamily="50" charset="-128"/>
                        <a:ea typeface="Meiryo UI" panose="020B0604030504040204" pitchFamily="50" charset="-128"/>
                      </a:endParaRP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tcPr>
                </a:tc>
                <a:tc>
                  <a:txBody>
                    <a:bodyPr/>
                    <a:lstStyle/>
                    <a:p>
                      <a:r>
                        <a:rPr kumimoji="1" lang="ja-JP" altLang="en-US" sz="1050">
                          <a:latin typeface="Meiryo UI" panose="020B0604030504040204" pitchFamily="50" charset="-128"/>
                          <a:ea typeface="Meiryo UI" panose="020B0604030504040204" pitchFamily="50" charset="-128"/>
                        </a:rPr>
                        <a:t>参加企業のうち、ダイバーシティ経営に取り組む（予定含む）企業</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FFE6CC"/>
                    </a:solidFill>
                  </a:tcPr>
                </a:tc>
                <a:tc>
                  <a:txBody>
                    <a:bodyPr/>
                    <a:lstStyle/>
                    <a:p>
                      <a:pPr algn="ctr"/>
                      <a:r>
                        <a:rPr kumimoji="1" lang="en-US" altLang="ja-JP" sz="1050">
                          <a:latin typeface="Meiryo UI" panose="020B0604030504040204" pitchFamily="50" charset="-128"/>
                          <a:ea typeface="Meiryo UI" panose="020B0604030504040204" pitchFamily="50" charset="-128"/>
                        </a:rPr>
                        <a:t>250</a:t>
                      </a:r>
                      <a:r>
                        <a:rPr kumimoji="1" lang="ja-JP" altLang="en-US" sz="1050">
                          <a:latin typeface="Meiryo UI" panose="020B0604030504040204" pitchFamily="50" charset="-128"/>
                          <a:ea typeface="Meiryo UI" panose="020B0604030504040204" pitchFamily="50" charset="-128"/>
                        </a:rPr>
                        <a:t>社</a:t>
                      </a:r>
                      <a:r>
                        <a:rPr kumimoji="1" lang="en-US" altLang="ja-JP" sz="1050">
                          <a:latin typeface="Meiryo UI" panose="020B0604030504040204" pitchFamily="50" charset="-128"/>
                          <a:ea typeface="Meiryo UI" panose="020B0604030504040204" pitchFamily="50" charset="-128"/>
                        </a:rPr>
                        <a:t>/</a:t>
                      </a:r>
                      <a:r>
                        <a:rPr kumimoji="1" lang="ja-JP" altLang="en-US" sz="1050">
                          <a:latin typeface="Meiryo UI" panose="020B0604030504040204" pitchFamily="50" charset="-128"/>
                          <a:ea typeface="Meiryo UI" panose="020B0604030504040204" pitchFamily="50" charset="-128"/>
                        </a:rPr>
                        <a:t>年</a:t>
                      </a:r>
                      <a:endParaRPr kumimoji="1" lang="en-US" altLang="ja-JP" sz="1050">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FFE6CC"/>
                    </a:solidFill>
                  </a:tcPr>
                </a:tc>
                <a:tc>
                  <a:txBody>
                    <a:bodyPr/>
                    <a:lstStyle/>
                    <a:p>
                      <a:pPr algn="ctr"/>
                      <a:r>
                        <a:rPr kumimoji="1" lang="en-US" altLang="ja-JP" sz="1050">
                          <a:solidFill>
                            <a:srgbClr val="FF0000"/>
                          </a:solidFill>
                          <a:latin typeface="Meiryo UI" panose="020B0604030504040204" pitchFamily="50" charset="-128"/>
                          <a:ea typeface="Meiryo UI" panose="020B0604030504040204" pitchFamily="50" charset="-128"/>
                        </a:rPr>
                        <a:t>274</a:t>
                      </a:r>
                      <a:r>
                        <a:rPr kumimoji="1" lang="ja-JP" altLang="en-US" sz="1050">
                          <a:solidFill>
                            <a:srgbClr val="FF0000"/>
                          </a:solidFill>
                          <a:latin typeface="Meiryo UI" panose="020B0604030504040204" pitchFamily="50" charset="-128"/>
                          <a:ea typeface="Meiryo UI" panose="020B0604030504040204" pitchFamily="50" charset="-128"/>
                        </a:rPr>
                        <a:t>社</a:t>
                      </a:r>
                      <a:r>
                        <a:rPr kumimoji="1" lang="en-US" altLang="ja-JP" sz="1050">
                          <a:solidFill>
                            <a:srgbClr val="FF0000"/>
                          </a:solidFill>
                          <a:latin typeface="Meiryo UI" panose="020B0604030504040204" pitchFamily="50" charset="-128"/>
                          <a:ea typeface="Meiryo UI" panose="020B0604030504040204" pitchFamily="50" charset="-128"/>
                        </a:rPr>
                        <a:t>/</a:t>
                      </a:r>
                      <a:r>
                        <a:rPr kumimoji="1" lang="ja-JP" altLang="en-US" sz="1050">
                          <a:solidFill>
                            <a:srgbClr val="FF0000"/>
                          </a:solidFill>
                          <a:latin typeface="Meiryo UI" panose="020B0604030504040204" pitchFamily="50" charset="-128"/>
                          <a:ea typeface="Meiryo UI" panose="020B0604030504040204" pitchFamily="50" charset="-128"/>
                        </a:rPr>
                        <a:t>年</a:t>
                      </a:r>
                      <a:endParaRPr kumimoji="1" lang="en-US" altLang="ja-JP" sz="1050">
                        <a:solidFill>
                          <a:srgbClr val="FF0000"/>
                        </a:solidFill>
                        <a:latin typeface="Meiryo UI" panose="020B0604030504040204" pitchFamily="50" charset="-128"/>
                        <a:ea typeface="Meiryo UI" panose="020B0604030504040204" pitchFamily="50" charset="-128"/>
                      </a:endParaRPr>
                    </a:p>
                    <a:p>
                      <a:pPr algn="ctr"/>
                      <a:r>
                        <a:rPr kumimoji="1" lang="ja-JP" altLang="en-US" sz="1050">
                          <a:solidFill>
                            <a:schemeClr val="accent5"/>
                          </a:solidFill>
                          <a:latin typeface="Meiryo UI" panose="020B0604030504040204" pitchFamily="50" charset="-128"/>
                          <a:ea typeface="Meiryo UI" panose="020B0604030504040204" pitchFamily="50" charset="-128"/>
                        </a:rPr>
                        <a:t>（</a:t>
                      </a:r>
                      <a:r>
                        <a:rPr kumimoji="1" lang="en-US" altLang="ja-JP" sz="1050">
                          <a:solidFill>
                            <a:schemeClr val="accent5"/>
                          </a:solidFill>
                          <a:latin typeface="Meiryo UI" panose="020B0604030504040204" pitchFamily="50" charset="-128"/>
                          <a:ea typeface="Meiryo UI" panose="020B0604030504040204" pitchFamily="50" charset="-128"/>
                        </a:rPr>
                        <a:t>377</a:t>
                      </a:r>
                      <a:r>
                        <a:rPr kumimoji="1" lang="ja-JP" altLang="en-US" sz="1050">
                          <a:solidFill>
                            <a:schemeClr val="accent5"/>
                          </a:solidFill>
                          <a:latin typeface="Meiryo UI" panose="020B0604030504040204" pitchFamily="50" charset="-128"/>
                          <a:ea typeface="Meiryo UI" panose="020B0604030504040204" pitchFamily="50" charset="-128"/>
                        </a:rPr>
                        <a:t>社</a:t>
                      </a:r>
                      <a:r>
                        <a:rPr kumimoji="1" lang="en-US" altLang="ja-JP" sz="1050">
                          <a:solidFill>
                            <a:schemeClr val="accent5"/>
                          </a:solidFill>
                          <a:latin typeface="Meiryo UI" panose="020B0604030504040204" pitchFamily="50" charset="-128"/>
                          <a:ea typeface="Meiryo UI" panose="020B0604030504040204" pitchFamily="50" charset="-128"/>
                        </a:rPr>
                        <a:t>/</a:t>
                      </a:r>
                      <a:r>
                        <a:rPr kumimoji="1" lang="ja-JP" altLang="en-US" sz="1050">
                          <a:solidFill>
                            <a:schemeClr val="accent5"/>
                          </a:solidFill>
                          <a:latin typeface="Meiryo UI" panose="020B0604030504040204" pitchFamily="50" charset="-128"/>
                          <a:ea typeface="Meiryo UI" panose="020B0604030504040204" pitchFamily="50" charset="-128"/>
                        </a:rPr>
                        <a:t>年）</a:t>
                      </a:r>
                    </a:p>
                  </a:txBody>
                  <a:tcPr marL="74295" marR="74295" marT="37148" marB="37148" anchor="ct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FFE6CC"/>
                    </a:solidFill>
                  </a:tcPr>
                </a:tc>
                <a:tc>
                  <a:txBody>
                    <a:bodyPr/>
                    <a:lstStyle/>
                    <a:p>
                      <a:pPr algn="ctr"/>
                      <a:r>
                        <a:rPr kumimoji="1" lang="en-US" altLang="ja-JP" sz="1050">
                          <a:latin typeface="Meiryo UI" panose="020B0604030504040204" pitchFamily="50" charset="-128"/>
                          <a:ea typeface="Meiryo UI" panose="020B0604030504040204" pitchFamily="50" charset="-128"/>
                        </a:rPr>
                        <a:t>110</a:t>
                      </a:r>
                      <a:r>
                        <a:rPr kumimoji="1" lang="ja-JP" altLang="en-US" sz="1050">
                          <a:latin typeface="Meiryo UI" panose="020B0604030504040204" pitchFamily="50" charset="-128"/>
                          <a:ea typeface="Meiryo UI" panose="020B0604030504040204" pitchFamily="50" charset="-128"/>
                        </a:rPr>
                        <a:t>％</a:t>
                      </a:r>
                      <a:endParaRPr kumimoji="1" lang="en-US" altLang="ja-JP" sz="1050">
                        <a:latin typeface="Meiryo UI" panose="020B0604030504040204" pitchFamily="50" charset="-128"/>
                        <a:ea typeface="Meiryo UI" panose="020B0604030504040204" pitchFamily="50" charset="-128"/>
                      </a:endParaRP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FFE6CC"/>
                    </a:solidFill>
                  </a:tcPr>
                </a:tc>
                <a:tc rowSpan="4">
                  <a:txBody>
                    <a:bodyPr/>
                    <a:lstStyle/>
                    <a:p>
                      <a:pPr algn="ctr"/>
                      <a:r>
                        <a:rPr kumimoji="1" lang="en-US" altLang="ja-JP" sz="1050">
                          <a:solidFill>
                            <a:srgbClr val="FF0000"/>
                          </a:solidFill>
                          <a:latin typeface="Meiryo UI" panose="020B0604030504040204" pitchFamily="50" charset="-128"/>
                          <a:ea typeface="Meiryo UI" panose="020B0604030504040204" pitchFamily="50" charset="-128"/>
                        </a:rPr>
                        <a:t>29,444</a:t>
                      </a:r>
                      <a:r>
                        <a:rPr kumimoji="1" lang="ja-JP" altLang="en-US" sz="1050">
                          <a:solidFill>
                            <a:srgbClr val="FF0000"/>
                          </a:solidFill>
                          <a:latin typeface="Meiryo UI" panose="020B0604030504040204" pitchFamily="50" charset="-128"/>
                          <a:ea typeface="Meiryo UI" panose="020B0604030504040204" pitchFamily="50" charset="-128"/>
                        </a:rPr>
                        <a:t>千円</a:t>
                      </a:r>
                      <a:endParaRPr kumimoji="1" lang="en-US" altLang="ja-JP" sz="1050">
                        <a:solidFill>
                          <a:srgbClr val="FF0000"/>
                        </a:solidFill>
                        <a:latin typeface="Meiryo UI" panose="020B0604030504040204" pitchFamily="50" charset="-128"/>
                        <a:ea typeface="Meiryo UI" panose="020B0604030504040204" pitchFamily="50" charset="-128"/>
                      </a:endParaRPr>
                    </a:p>
                    <a:p>
                      <a:pPr algn="ctr"/>
                      <a:r>
                        <a:rPr kumimoji="1" lang="ja-JP" altLang="en-US" sz="1050">
                          <a:solidFill>
                            <a:schemeClr val="accent5"/>
                          </a:solidFill>
                          <a:latin typeface="Meiryo UI" panose="020B0604030504040204" pitchFamily="50" charset="-128"/>
                          <a:ea typeface="Meiryo UI" panose="020B0604030504040204" pitchFamily="50" charset="-128"/>
                        </a:rPr>
                        <a:t>（</a:t>
                      </a:r>
                      <a:r>
                        <a:rPr kumimoji="1" lang="en-US" altLang="ja-JP" sz="1050">
                          <a:solidFill>
                            <a:schemeClr val="accent5"/>
                          </a:solidFill>
                          <a:latin typeface="Meiryo UI" panose="020B0604030504040204" pitchFamily="50" charset="-128"/>
                          <a:ea typeface="Meiryo UI" panose="020B0604030504040204" pitchFamily="50" charset="-128"/>
                        </a:rPr>
                        <a:t>29,486</a:t>
                      </a:r>
                      <a:r>
                        <a:rPr kumimoji="1" lang="ja-JP" altLang="en-US" sz="1050">
                          <a:solidFill>
                            <a:schemeClr val="accent5"/>
                          </a:solidFill>
                          <a:latin typeface="Meiryo UI" panose="020B0604030504040204" pitchFamily="50" charset="-128"/>
                          <a:ea typeface="Meiryo UI" panose="020B0604030504040204" pitchFamily="50" charset="-128"/>
                        </a:rPr>
                        <a:t>千円）</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E6CC"/>
                    </a:solidFill>
                  </a:tcPr>
                </a:tc>
                <a:tc rowSpan="4">
                  <a:txBody>
                    <a:bodyPr/>
                    <a:lstStyle/>
                    <a:p>
                      <a:pPr algn="ctr"/>
                      <a:r>
                        <a:rPr kumimoji="1" lang="en-US" altLang="ja-JP" sz="1050">
                          <a:latin typeface="Meiryo UI" panose="020B0604030504040204" pitchFamily="50" charset="-128"/>
                          <a:ea typeface="Meiryo UI" panose="020B0604030504040204" pitchFamily="50" charset="-128"/>
                        </a:rPr>
                        <a:t>100</a:t>
                      </a:r>
                      <a:r>
                        <a:rPr kumimoji="1" lang="ja-JP" altLang="en-US" sz="1050">
                          <a:latin typeface="Meiryo UI" panose="020B0604030504040204" pitchFamily="50" charset="-128"/>
                          <a:ea typeface="Meiryo UI" panose="020B0604030504040204" pitchFamily="50" charset="-128"/>
                        </a:rPr>
                        <a:t>％</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E6CC"/>
                    </a:solidFill>
                  </a:tcPr>
                </a:tc>
                <a:extLst>
                  <a:ext uri="{0D108BD9-81ED-4DB2-BD59-A6C34878D82A}">
                    <a16:rowId xmlns:a16="http://schemas.microsoft.com/office/drawing/2014/main" val="979966792"/>
                  </a:ext>
                </a:extLst>
              </a:tr>
              <a:tr h="0">
                <a:tc vMerge="1">
                  <a:txBody>
                    <a:bodyPr/>
                    <a:lstStyle/>
                    <a:p>
                      <a:endParaRPr kumimoji="1" lang="ja-JP" altLang="en-US"/>
                    </a:p>
                  </a:txBody>
                  <a:tcPr/>
                </a:tc>
                <a:tc vMerge="1">
                  <a:txBody>
                    <a:bodyPr/>
                    <a:lstStyle/>
                    <a:p>
                      <a:endParaRPr kumimoji="1" lang="ja-JP" altLang="en-US"/>
                    </a:p>
                  </a:txBody>
                  <a:tcPr/>
                </a:tc>
                <a:tc>
                  <a:txBody>
                    <a:bodyPr/>
                    <a:lstStyle/>
                    <a:p>
                      <a:r>
                        <a:rPr kumimoji="1" lang="ja-JP" altLang="en-US" sz="1050">
                          <a:latin typeface="Meiryo UI" panose="020B0604030504040204" pitchFamily="50" charset="-128"/>
                          <a:ea typeface="Meiryo UI" panose="020B0604030504040204" pitchFamily="50" charset="-128"/>
                        </a:rPr>
                        <a:t>参加企業数</a:t>
                      </a:r>
                    </a:p>
                  </a:txBody>
                  <a:tcPr marL="74295" marR="74295" marT="37148" marB="37148" anchor="ctr">
                    <a:lnL w="19050"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FFF3E7"/>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a:latin typeface="Meiryo UI" panose="020B0604030504040204" pitchFamily="50" charset="-128"/>
                          <a:ea typeface="Meiryo UI" panose="020B0604030504040204" pitchFamily="50" charset="-128"/>
                        </a:rPr>
                        <a:t>460</a:t>
                      </a:r>
                      <a:r>
                        <a:rPr kumimoji="1" lang="ja-JP" altLang="en-US" sz="1050">
                          <a:latin typeface="Meiryo UI" panose="020B0604030504040204" pitchFamily="50" charset="-128"/>
                          <a:ea typeface="Meiryo UI" panose="020B0604030504040204" pitchFamily="50" charset="-128"/>
                        </a:rPr>
                        <a:t>社</a:t>
                      </a:r>
                      <a:r>
                        <a:rPr kumimoji="1" lang="en-US" altLang="ja-JP" sz="1050">
                          <a:latin typeface="Meiryo UI" panose="020B0604030504040204" pitchFamily="50" charset="-128"/>
                          <a:ea typeface="Meiryo UI" panose="020B0604030504040204" pitchFamily="50" charset="-128"/>
                        </a:rPr>
                        <a:t>/</a:t>
                      </a:r>
                      <a:r>
                        <a:rPr kumimoji="1" lang="ja-JP" altLang="en-US" sz="1050">
                          <a:latin typeface="Meiryo UI" panose="020B0604030504040204" pitchFamily="50" charset="-128"/>
                          <a:ea typeface="Meiryo UI" panose="020B0604030504040204" pitchFamily="50" charset="-128"/>
                        </a:rPr>
                        <a:t>年</a:t>
                      </a:r>
                      <a:endParaRPr kumimoji="1" lang="en-US" altLang="ja-JP" sz="1050">
                        <a:latin typeface="Meiryo UI" panose="020B0604030504040204" pitchFamily="50" charset="-128"/>
                        <a:ea typeface="Meiryo UI" panose="020B0604030504040204" pitchFamily="50" charset="-128"/>
                      </a:endParaRP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FFF3E7"/>
                    </a:solidFill>
                  </a:tcPr>
                </a:tc>
                <a:tc>
                  <a:txBody>
                    <a:bodyPr/>
                    <a:lstStyle/>
                    <a:p>
                      <a:pPr algn="ctr"/>
                      <a:r>
                        <a:rPr kumimoji="1" lang="en-US" altLang="ja-JP" sz="1050">
                          <a:solidFill>
                            <a:srgbClr val="FF0000"/>
                          </a:solidFill>
                          <a:latin typeface="Meiryo UI" panose="020B0604030504040204" pitchFamily="50" charset="-128"/>
                          <a:ea typeface="Meiryo UI" panose="020B0604030504040204" pitchFamily="50" charset="-128"/>
                        </a:rPr>
                        <a:t>511</a:t>
                      </a:r>
                      <a:r>
                        <a:rPr kumimoji="1" lang="ja-JP" altLang="en-US" sz="1050">
                          <a:solidFill>
                            <a:srgbClr val="FF0000"/>
                          </a:solidFill>
                          <a:latin typeface="Meiryo UI" panose="020B0604030504040204" pitchFamily="50" charset="-128"/>
                          <a:ea typeface="Meiryo UI" panose="020B0604030504040204" pitchFamily="50" charset="-128"/>
                        </a:rPr>
                        <a:t>社</a:t>
                      </a:r>
                      <a:r>
                        <a:rPr kumimoji="1" lang="en-US" altLang="ja-JP" sz="1050">
                          <a:solidFill>
                            <a:srgbClr val="FF0000"/>
                          </a:solidFill>
                          <a:latin typeface="Meiryo UI" panose="020B0604030504040204" pitchFamily="50" charset="-128"/>
                          <a:ea typeface="Meiryo UI" panose="020B0604030504040204" pitchFamily="50" charset="-128"/>
                        </a:rPr>
                        <a:t>/</a:t>
                      </a:r>
                      <a:r>
                        <a:rPr kumimoji="1" lang="ja-JP" altLang="en-US" sz="1050">
                          <a:solidFill>
                            <a:srgbClr val="FF0000"/>
                          </a:solidFill>
                          <a:latin typeface="Meiryo UI" panose="020B0604030504040204" pitchFamily="50" charset="-128"/>
                          <a:ea typeface="Meiryo UI" panose="020B0604030504040204" pitchFamily="50" charset="-128"/>
                        </a:rPr>
                        <a:t>年</a:t>
                      </a:r>
                      <a:endParaRPr kumimoji="1" lang="en-US" altLang="ja-JP" sz="1050">
                        <a:solidFill>
                          <a:srgbClr val="FF0000"/>
                        </a:solidFill>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a:solidFill>
                            <a:schemeClr val="accent5"/>
                          </a:solidFill>
                          <a:latin typeface="Meiryo UI" panose="020B0604030504040204" pitchFamily="50" charset="-128"/>
                          <a:ea typeface="Meiryo UI" panose="020B0604030504040204" pitchFamily="50" charset="-128"/>
                        </a:rPr>
                        <a:t>（</a:t>
                      </a:r>
                      <a:r>
                        <a:rPr kumimoji="1" lang="en-US" altLang="ja-JP" sz="1050">
                          <a:solidFill>
                            <a:schemeClr val="accent5"/>
                          </a:solidFill>
                          <a:latin typeface="Meiryo UI" panose="020B0604030504040204" pitchFamily="50" charset="-128"/>
                          <a:ea typeface="Meiryo UI" panose="020B0604030504040204" pitchFamily="50" charset="-128"/>
                        </a:rPr>
                        <a:t>543</a:t>
                      </a:r>
                      <a:r>
                        <a:rPr kumimoji="1" lang="ja-JP" altLang="en-US" sz="1050">
                          <a:solidFill>
                            <a:schemeClr val="accent5"/>
                          </a:solidFill>
                          <a:latin typeface="Meiryo UI" panose="020B0604030504040204" pitchFamily="50" charset="-128"/>
                          <a:ea typeface="Meiryo UI" panose="020B0604030504040204" pitchFamily="50" charset="-128"/>
                        </a:rPr>
                        <a:t>社</a:t>
                      </a:r>
                      <a:r>
                        <a:rPr kumimoji="1" lang="en-US" altLang="ja-JP" sz="1050">
                          <a:solidFill>
                            <a:schemeClr val="accent5"/>
                          </a:solidFill>
                          <a:latin typeface="Meiryo UI" panose="020B0604030504040204" pitchFamily="50" charset="-128"/>
                          <a:ea typeface="Meiryo UI" panose="020B0604030504040204" pitchFamily="50" charset="-128"/>
                        </a:rPr>
                        <a:t>/</a:t>
                      </a:r>
                      <a:r>
                        <a:rPr kumimoji="1" lang="ja-JP" altLang="en-US" sz="1050">
                          <a:solidFill>
                            <a:schemeClr val="accent5"/>
                          </a:solidFill>
                          <a:latin typeface="Meiryo UI" panose="020B0604030504040204" pitchFamily="50" charset="-128"/>
                          <a:ea typeface="Meiryo UI" panose="020B0604030504040204" pitchFamily="50" charset="-128"/>
                        </a:rPr>
                        <a:t>年）</a:t>
                      </a: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FFF3E7"/>
                    </a:solidFill>
                  </a:tcPr>
                </a:tc>
                <a:tc>
                  <a:txBody>
                    <a:bodyPr/>
                    <a:lstStyle/>
                    <a:p>
                      <a:pPr algn="ctr"/>
                      <a:r>
                        <a:rPr kumimoji="1" lang="en-US" altLang="ja-JP" sz="1050">
                          <a:latin typeface="Meiryo UI" panose="020B0604030504040204" pitchFamily="50" charset="-128"/>
                          <a:ea typeface="Meiryo UI" panose="020B0604030504040204" pitchFamily="50" charset="-128"/>
                        </a:rPr>
                        <a:t>111</a:t>
                      </a:r>
                      <a:r>
                        <a:rPr kumimoji="1" lang="ja-JP" altLang="en-US" sz="1050">
                          <a:latin typeface="Meiryo UI" panose="020B0604030504040204" pitchFamily="50" charset="-128"/>
                          <a:ea typeface="Meiryo UI" panose="020B0604030504040204" pitchFamily="50" charset="-128"/>
                        </a:rPr>
                        <a:t>％</a:t>
                      </a:r>
                    </a:p>
                  </a:txBody>
                  <a:tcPr marL="74295" marR="74295" marT="37148" marB="37148" anchor="ctr">
                    <a:lnR w="1905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FFF3E7"/>
                    </a:solidFill>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3793414552"/>
                  </a:ext>
                </a:extLst>
              </a:tr>
              <a:tr h="0">
                <a:tc vMerge="1">
                  <a:txBody>
                    <a:bodyPr/>
                    <a:lstStyle/>
                    <a:p>
                      <a:endParaRPr kumimoji="1" lang="ja-JP" altLang="en-US"/>
                    </a:p>
                  </a:txBody>
                  <a:tcPr/>
                </a:tc>
                <a:tc vMerge="1">
                  <a:txBody>
                    <a:bodyPr/>
                    <a:lstStyle/>
                    <a:p>
                      <a:endParaRPr kumimoji="1" lang="ja-JP" altLang="en-US"/>
                    </a:p>
                  </a:txBody>
                  <a:tcPr/>
                </a:tc>
                <a:tc>
                  <a:txBody>
                    <a:bodyPr/>
                    <a:lstStyle/>
                    <a:p>
                      <a:r>
                        <a:rPr kumimoji="1" lang="ja-JP" altLang="en-US" sz="1050">
                          <a:latin typeface="Meiryo UI" panose="020B0604030504040204" pitchFamily="50" charset="-128"/>
                          <a:ea typeface="Meiryo UI" panose="020B0604030504040204" pitchFamily="50" charset="-128"/>
                        </a:rPr>
                        <a:t>参加企業が正社員採用した人数</a:t>
                      </a:r>
                    </a:p>
                  </a:txBody>
                  <a:tcPr marL="74295" marR="74295" marT="37148" marB="37148" anchor="ctr">
                    <a:lnL w="19050"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FFE6CC"/>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a:latin typeface="Meiryo UI" panose="020B0604030504040204" pitchFamily="50" charset="-128"/>
                          <a:ea typeface="Meiryo UI" panose="020B0604030504040204" pitchFamily="50" charset="-128"/>
                        </a:rPr>
                        <a:t>300</a:t>
                      </a:r>
                      <a:r>
                        <a:rPr kumimoji="1" lang="ja-JP" altLang="en-US" sz="1050">
                          <a:latin typeface="Meiryo UI" panose="020B0604030504040204" pitchFamily="50" charset="-128"/>
                          <a:ea typeface="Meiryo UI" panose="020B0604030504040204" pitchFamily="50" charset="-128"/>
                        </a:rPr>
                        <a:t>人</a:t>
                      </a:r>
                      <a:r>
                        <a:rPr kumimoji="1" lang="en-US" altLang="ja-JP" sz="1050">
                          <a:latin typeface="Meiryo UI" panose="020B0604030504040204" pitchFamily="50" charset="-128"/>
                          <a:ea typeface="Meiryo UI" panose="020B0604030504040204" pitchFamily="50" charset="-128"/>
                        </a:rPr>
                        <a:t>/</a:t>
                      </a:r>
                      <a:r>
                        <a:rPr kumimoji="1" lang="ja-JP" altLang="en-US" sz="1050">
                          <a:latin typeface="Meiryo UI" panose="020B0604030504040204" pitchFamily="50" charset="-128"/>
                          <a:ea typeface="Meiryo UI" panose="020B0604030504040204" pitchFamily="50" charset="-128"/>
                        </a:rPr>
                        <a:t>年</a:t>
                      </a:r>
                      <a:endParaRPr kumimoji="1" lang="en-US" altLang="ja-JP" sz="1050">
                        <a:latin typeface="Meiryo UI" panose="020B0604030504040204" pitchFamily="50" charset="-128"/>
                        <a:ea typeface="Meiryo UI" panose="020B0604030504040204" pitchFamily="50" charset="-128"/>
                      </a:endParaRP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FFE6CC"/>
                    </a:solidFill>
                  </a:tcPr>
                </a:tc>
                <a:tc>
                  <a:txBody>
                    <a:bodyPr/>
                    <a:lstStyle/>
                    <a:p>
                      <a:pPr algn="ctr"/>
                      <a:r>
                        <a:rPr kumimoji="1" lang="en-US" altLang="ja-JP" sz="1050">
                          <a:solidFill>
                            <a:srgbClr val="FF0000"/>
                          </a:solidFill>
                          <a:latin typeface="Meiryo UI" panose="020B0604030504040204" pitchFamily="50" charset="-128"/>
                          <a:ea typeface="Meiryo UI" panose="020B0604030504040204" pitchFamily="50" charset="-128"/>
                        </a:rPr>
                        <a:t>404</a:t>
                      </a:r>
                      <a:r>
                        <a:rPr kumimoji="1" lang="ja-JP" altLang="en-US" sz="1050">
                          <a:solidFill>
                            <a:srgbClr val="FF0000"/>
                          </a:solidFill>
                          <a:latin typeface="Meiryo UI" panose="020B0604030504040204" pitchFamily="50" charset="-128"/>
                          <a:ea typeface="Meiryo UI" panose="020B0604030504040204" pitchFamily="50" charset="-128"/>
                        </a:rPr>
                        <a:t>人</a:t>
                      </a:r>
                      <a:r>
                        <a:rPr kumimoji="1" lang="en-US" altLang="ja-JP" sz="1050">
                          <a:solidFill>
                            <a:srgbClr val="FF0000"/>
                          </a:solidFill>
                          <a:latin typeface="Meiryo UI" panose="020B0604030504040204" pitchFamily="50" charset="-128"/>
                          <a:ea typeface="Meiryo UI" panose="020B0604030504040204" pitchFamily="50" charset="-128"/>
                        </a:rPr>
                        <a:t>/</a:t>
                      </a:r>
                      <a:r>
                        <a:rPr kumimoji="1" lang="ja-JP" altLang="en-US" sz="1050">
                          <a:solidFill>
                            <a:srgbClr val="FF0000"/>
                          </a:solidFill>
                          <a:latin typeface="Meiryo UI" panose="020B0604030504040204" pitchFamily="50" charset="-128"/>
                          <a:ea typeface="Meiryo UI" panose="020B0604030504040204" pitchFamily="50" charset="-128"/>
                        </a:rPr>
                        <a:t>年</a:t>
                      </a:r>
                      <a:endParaRPr kumimoji="1" lang="en-US" altLang="ja-JP" sz="1050">
                        <a:solidFill>
                          <a:srgbClr val="FF0000"/>
                        </a:solidFill>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a:solidFill>
                            <a:schemeClr val="accent5"/>
                          </a:solidFill>
                          <a:latin typeface="Meiryo UI" panose="020B0604030504040204" pitchFamily="50" charset="-128"/>
                          <a:ea typeface="Meiryo UI" panose="020B0604030504040204" pitchFamily="50" charset="-128"/>
                        </a:rPr>
                        <a:t>（</a:t>
                      </a:r>
                      <a:r>
                        <a:rPr kumimoji="1" lang="en-US" altLang="ja-JP" sz="1050">
                          <a:solidFill>
                            <a:schemeClr val="accent5"/>
                          </a:solidFill>
                          <a:latin typeface="Meiryo UI" panose="020B0604030504040204" pitchFamily="50" charset="-128"/>
                          <a:ea typeface="Meiryo UI" panose="020B0604030504040204" pitchFamily="50" charset="-128"/>
                        </a:rPr>
                        <a:t>304</a:t>
                      </a:r>
                      <a:r>
                        <a:rPr kumimoji="1" lang="ja-JP" altLang="en-US" sz="1050">
                          <a:solidFill>
                            <a:schemeClr val="accent5"/>
                          </a:solidFill>
                          <a:latin typeface="Meiryo UI" panose="020B0604030504040204" pitchFamily="50" charset="-128"/>
                          <a:ea typeface="Meiryo UI" panose="020B0604030504040204" pitchFamily="50" charset="-128"/>
                        </a:rPr>
                        <a:t>社</a:t>
                      </a:r>
                      <a:r>
                        <a:rPr kumimoji="1" lang="en-US" altLang="ja-JP" sz="1050">
                          <a:solidFill>
                            <a:schemeClr val="accent5"/>
                          </a:solidFill>
                          <a:latin typeface="Meiryo UI" panose="020B0604030504040204" pitchFamily="50" charset="-128"/>
                          <a:ea typeface="Meiryo UI" panose="020B0604030504040204" pitchFamily="50" charset="-128"/>
                        </a:rPr>
                        <a:t>/</a:t>
                      </a:r>
                      <a:r>
                        <a:rPr kumimoji="1" lang="ja-JP" altLang="en-US" sz="1050">
                          <a:solidFill>
                            <a:schemeClr val="accent5"/>
                          </a:solidFill>
                          <a:latin typeface="Meiryo UI" panose="020B0604030504040204" pitchFamily="50" charset="-128"/>
                          <a:ea typeface="Meiryo UI" panose="020B0604030504040204" pitchFamily="50" charset="-128"/>
                        </a:rPr>
                        <a:t>年）</a:t>
                      </a: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FFE6CC"/>
                    </a:solidFill>
                  </a:tcPr>
                </a:tc>
                <a:tc>
                  <a:txBody>
                    <a:bodyPr/>
                    <a:lstStyle/>
                    <a:p>
                      <a:pPr algn="ctr"/>
                      <a:r>
                        <a:rPr kumimoji="1" lang="en-US" altLang="ja-JP" sz="1050">
                          <a:latin typeface="Meiryo UI" panose="020B0604030504040204" pitchFamily="50" charset="-128"/>
                          <a:ea typeface="Meiryo UI" panose="020B0604030504040204" pitchFamily="50" charset="-128"/>
                        </a:rPr>
                        <a:t>135</a:t>
                      </a:r>
                      <a:r>
                        <a:rPr kumimoji="1" lang="ja-JP" altLang="en-US" sz="1050">
                          <a:latin typeface="Meiryo UI" panose="020B0604030504040204" pitchFamily="50" charset="-128"/>
                          <a:ea typeface="Meiryo UI" panose="020B0604030504040204" pitchFamily="50" charset="-128"/>
                        </a:rPr>
                        <a:t>％</a:t>
                      </a:r>
                    </a:p>
                  </a:txBody>
                  <a:tcPr marL="74295" marR="74295" marT="37148" marB="37148" anchor="ctr">
                    <a:lnR w="1905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FFE6CC"/>
                    </a:solidFill>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2088860339"/>
                  </a:ext>
                </a:extLst>
              </a:tr>
              <a:tr h="0">
                <a:tc vMerge="1">
                  <a:txBody>
                    <a:bodyPr/>
                    <a:lstStyle/>
                    <a:p>
                      <a:endParaRPr kumimoji="1" lang="ja-JP" altLang="en-US"/>
                    </a:p>
                  </a:txBody>
                  <a:tcPr/>
                </a:tc>
                <a:tc vMerge="1">
                  <a:txBody>
                    <a:bodyPr/>
                    <a:lstStyle/>
                    <a:p>
                      <a:endParaRPr kumimoji="1" lang="ja-JP" altLang="en-US"/>
                    </a:p>
                  </a:txBody>
                  <a:tcPr/>
                </a:tc>
                <a:tc>
                  <a:txBody>
                    <a:bodyPr/>
                    <a:lstStyle/>
                    <a:p>
                      <a:r>
                        <a:rPr kumimoji="1" lang="ja-JP" altLang="en-US" sz="1050">
                          <a:latin typeface="Meiryo UI" panose="020B0604030504040204" pitchFamily="50" charset="-128"/>
                          <a:ea typeface="Meiryo UI" panose="020B0604030504040204" pitchFamily="50" charset="-128"/>
                        </a:rPr>
                        <a:t>参加した学生数</a:t>
                      </a:r>
                    </a:p>
                  </a:txBody>
                  <a:tcPr marL="74295" marR="74295" marT="37148" marB="37148" anchor="ctr">
                    <a:lnL w="19050"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FFF3E7"/>
                    </a:solidFill>
                  </a:tcPr>
                </a:tc>
                <a:tc>
                  <a:txBody>
                    <a:bodyPr/>
                    <a:lstStyle/>
                    <a:p>
                      <a:pPr algn="ctr"/>
                      <a:r>
                        <a:rPr kumimoji="1" lang="en-US" altLang="ja-JP" sz="1050">
                          <a:latin typeface="Meiryo UI" panose="020B0604030504040204" pitchFamily="50" charset="-128"/>
                          <a:ea typeface="Meiryo UI" panose="020B0604030504040204" pitchFamily="50" charset="-128"/>
                        </a:rPr>
                        <a:t>2,120</a:t>
                      </a:r>
                      <a:r>
                        <a:rPr kumimoji="1" lang="ja-JP" altLang="en-US" sz="1050">
                          <a:latin typeface="Meiryo UI" panose="020B0604030504040204" pitchFamily="50" charset="-128"/>
                          <a:ea typeface="Meiryo UI" panose="020B0604030504040204" pitchFamily="50" charset="-128"/>
                        </a:rPr>
                        <a:t>人</a:t>
                      </a:r>
                      <a:r>
                        <a:rPr kumimoji="1" lang="en-US" altLang="ja-JP" sz="1050">
                          <a:latin typeface="Meiryo UI" panose="020B0604030504040204" pitchFamily="50" charset="-128"/>
                          <a:ea typeface="Meiryo UI" panose="020B0604030504040204" pitchFamily="50" charset="-128"/>
                        </a:rPr>
                        <a:t>/</a:t>
                      </a:r>
                      <a:r>
                        <a:rPr kumimoji="1" lang="ja-JP" altLang="en-US" sz="1050">
                          <a:latin typeface="Meiryo UI" panose="020B0604030504040204" pitchFamily="50" charset="-128"/>
                          <a:ea typeface="Meiryo UI" panose="020B0604030504040204" pitchFamily="50" charset="-128"/>
                        </a:rPr>
                        <a:t>年</a:t>
                      </a: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FFF3E7"/>
                    </a:solidFill>
                  </a:tcPr>
                </a:tc>
                <a:tc>
                  <a:txBody>
                    <a:bodyPr/>
                    <a:lstStyle/>
                    <a:p>
                      <a:pPr algn="ctr"/>
                      <a:r>
                        <a:rPr kumimoji="1" lang="en-US" altLang="ja-JP" sz="1050">
                          <a:solidFill>
                            <a:srgbClr val="FF0000"/>
                          </a:solidFill>
                          <a:latin typeface="Meiryo UI" panose="020B0604030504040204" pitchFamily="50" charset="-128"/>
                          <a:ea typeface="Meiryo UI" panose="020B0604030504040204" pitchFamily="50" charset="-128"/>
                        </a:rPr>
                        <a:t>2,241</a:t>
                      </a:r>
                      <a:r>
                        <a:rPr kumimoji="1" lang="ja-JP" altLang="en-US" sz="1050">
                          <a:solidFill>
                            <a:srgbClr val="FF0000"/>
                          </a:solidFill>
                          <a:latin typeface="Meiryo UI" panose="020B0604030504040204" pitchFamily="50" charset="-128"/>
                          <a:ea typeface="Meiryo UI" panose="020B0604030504040204" pitchFamily="50" charset="-128"/>
                        </a:rPr>
                        <a:t>人</a:t>
                      </a:r>
                      <a:r>
                        <a:rPr kumimoji="1" lang="en-US" altLang="ja-JP" sz="1050">
                          <a:solidFill>
                            <a:srgbClr val="FF0000"/>
                          </a:solidFill>
                          <a:latin typeface="Meiryo UI" panose="020B0604030504040204" pitchFamily="50" charset="-128"/>
                          <a:ea typeface="Meiryo UI" panose="020B0604030504040204" pitchFamily="50" charset="-128"/>
                        </a:rPr>
                        <a:t>/</a:t>
                      </a:r>
                      <a:r>
                        <a:rPr kumimoji="1" lang="ja-JP" altLang="en-US" sz="1050">
                          <a:solidFill>
                            <a:srgbClr val="FF0000"/>
                          </a:solidFill>
                          <a:latin typeface="Meiryo UI" panose="020B0604030504040204" pitchFamily="50" charset="-128"/>
                          <a:ea typeface="Meiryo UI" panose="020B0604030504040204" pitchFamily="50" charset="-128"/>
                        </a:rPr>
                        <a:t>年</a:t>
                      </a:r>
                      <a:endParaRPr kumimoji="1" lang="en-US" altLang="ja-JP" sz="1050">
                        <a:solidFill>
                          <a:srgbClr val="FF0000"/>
                        </a:solidFill>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a:solidFill>
                            <a:schemeClr val="accent5"/>
                          </a:solidFill>
                          <a:latin typeface="Meiryo UI" panose="020B0604030504040204" pitchFamily="50" charset="-128"/>
                          <a:ea typeface="Meiryo UI" panose="020B0604030504040204" pitchFamily="50" charset="-128"/>
                        </a:rPr>
                        <a:t>（</a:t>
                      </a:r>
                      <a:r>
                        <a:rPr kumimoji="1" lang="en-US" altLang="ja-JP" sz="1050">
                          <a:solidFill>
                            <a:schemeClr val="accent5"/>
                          </a:solidFill>
                          <a:latin typeface="Meiryo UI" panose="020B0604030504040204" pitchFamily="50" charset="-128"/>
                          <a:ea typeface="Meiryo UI" panose="020B0604030504040204" pitchFamily="50" charset="-128"/>
                        </a:rPr>
                        <a:t>2,509</a:t>
                      </a:r>
                      <a:r>
                        <a:rPr kumimoji="1" lang="ja-JP" altLang="en-US" sz="1050">
                          <a:solidFill>
                            <a:schemeClr val="accent5"/>
                          </a:solidFill>
                          <a:latin typeface="Meiryo UI" panose="020B0604030504040204" pitchFamily="50" charset="-128"/>
                          <a:ea typeface="Meiryo UI" panose="020B0604030504040204" pitchFamily="50" charset="-128"/>
                        </a:rPr>
                        <a:t>人</a:t>
                      </a:r>
                      <a:r>
                        <a:rPr kumimoji="1" lang="en-US" altLang="ja-JP" sz="1050">
                          <a:solidFill>
                            <a:schemeClr val="accent5"/>
                          </a:solidFill>
                          <a:latin typeface="Meiryo UI" panose="020B0604030504040204" pitchFamily="50" charset="-128"/>
                          <a:ea typeface="Meiryo UI" panose="020B0604030504040204" pitchFamily="50" charset="-128"/>
                        </a:rPr>
                        <a:t>/</a:t>
                      </a:r>
                      <a:r>
                        <a:rPr kumimoji="1" lang="ja-JP" altLang="en-US" sz="1050">
                          <a:solidFill>
                            <a:schemeClr val="accent5"/>
                          </a:solidFill>
                          <a:latin typeface="Meiryo UI" panose="020B0604030504040204" pitchFamily="50" charset="-128"/>
                          <a:ea typeface="Meiryo UI" panose="020B0604030504040204" pitchFamily="50" charset="-128"/>
                        </a:rPr>
                        <a:t>年）</a:t>
                      </a: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FFF3E7"/>
                    </a:solidFill>
                  </a:tcPr>
                </a:tc>
                <a:tc>
                  <a:txBody>
                    <a:bodyPr/>
                    <a:lstStyle/>
                    <a:p>
                      <a:pPr algn="ctr"/>
                      <a:r>
                        <a:rPr kumimoji="1" lang="en-US" altLang="ja-JP" sz="1050">
                          <a:latin typeface="Meiryo UI" panose="020B0604030504040204" pitchFamily="50" charset="-128"/>
                          <a:ea typeface="Meiryo UI" panose="020B0604030504040204" pitchFamily="50" charset="-128"/>
                        </a:rPr>
                        <a:t>106</a:t>
                      </a:r>
                      <a:r>
                        <a:rPr kumimoji="1" lang="ja-JP" altLang="en-US" sz="1050">
                          <a:latin typeface="Meiryo UI" panose="020B0604030504040204" pitchFamily="50" charset="-128"/>
                          <a:ea typeface="Meiryo UI" panose="020B0604030504040204" pitchFamily="50" charset="-128"/>
                        </a:rPr>
                        <a:t>％</a:t>
                      </a:r>
                    </a:p>
                  </a:txBody>
                  <a:tcPr marL="74295" marR="74295" marT="37148" marB="37148" anchor="ctr">
                    <a:lnR w="1905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FFF3E7"/>
                    </a:solidFill>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681430499"/>
                  </a:ext>
                </a:extLst>
              </a:tr>
              <a:tr h="1332000">
                <a:tc vMerge="1">
                  <a:txBody>
                    <a:bodyPr/>
                    <a:lstStyle/>
                    <a:p>
                      <a:pPr algn="ctr"/>
                      <a:endParaRPr kumimoji="1" lang="ja-JP" altLang="en-US" sz="900">
                        <a:latin typeface="Meiryo UI" panose="020B0604030504040204" pitchFamily="50" charset="-128"/>
                        <a:ea typeface="Meiryo UI" panose="020B0604030504040204" pitchFamily="50" charset="-128"/>
                      </a:endParaRPr>
                    </a:p>
                  </a:txBody>
                  <a:tcPr marL="74295" marR="74295" marT="37148" marB="37148" anchor="ctr">
                    <a:lnR w="28575"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solidFill>
                      <a:srgbClr val="4472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dirty="0">
                          <a:solidFill>
                            <a:sysClr val="windowText" lastClr="000000"/>
                          </a:solidFill>
                          <a:latin typeface="Meiryo UI" panose="020B0604030504040204" pitchFamily="50" charset="-128"/>
                          <a:ea typeface="Meiryo UI" panose="020B0604030504040204" pitchFamily="50" charset="-128"/>
                        </a:rPr>
                        <a:t>振り返り・今後の方針</a:t>
                      </a: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gridSpan="6">
                  <a:txBody>
                    <a:bodyPr/>
                    <a:lstStyle/>
                    <a:p>
                      <a:pPr marL="85725" indent="-85725">
                        <a:spcBef>
                          <a:spcPts val="300"/>
                        </a:spcBef>
                      </a:pPr>
                      <a:r>
                        <a:rPr kumimoji="1" lang="ja-JP" altLang="en-US" sz="1050" dirty="0">
                          <a:latin typeface="Meiryo UI" panose="020B0604030504040204" pitchFamily="50" charset="-128"/>
                          <a:ea typeface="Meiryo UI" panose="020B0604030504040204" pitchFamily="50" charset="-128"/>
                        </a:rPr>
                        <a:t>・学生への支援としては、府内大学や府内中小企業と連携したセミナー（学内セミナー）を実施するとともに、就職活動に不安のある学生を対象にセミナー（学外セミナー）を実施した。特に学内セミナーは多くの学生の参加に結びつけることができたため、目標を上回ることにつながった。また、令和</a:t>
                      </a:r>
                      <a:r>
                        <a:rPr kumimoji="1" lang="en-US" altLang="ja-JP" sz="1050" dirty="0">
                          <a:latin typeface="Meiryo UI" panose="020B0604030504040204" pitchFamily="50" charset="-128"/>
                          <a:ea typeface="Meiryo UI" panose="020B0604030504040204" pitchFamily="50" charset="-128"/>
                        </a:rPr>
                        <a:t>5</a:t>
                      </a:r>
                      <a:r>
                        <a:rPr kumimoji="1" lang="ja-JP" altLang="en-US" sz="1050" dirty="0">
                          <a:latin typeface="Meiryo UI" panose="020B0604030504040204" pitchFamily="50" charset="-128"/>
                          <a:ea typeface="Meiryo UI" panose="020B0604030504040204" pitchFamily="50" charset="-128"/>
                        </a:rPr>
                        <a:t>年度からは学生の保護者に対するセミナーを実施することで、多面的に学生支援を行うことができた。</a:t>
                      </a:r>
                    </a:p>
                    <a:p>
                      <a:pPr marL="85725" indent="-85725">
                        <a:spcBef>
                          <a:spcPts val="300"/>
                        </a:spcBef>
                      </a:pPr>
                      <a:r>
                        <a:rPr kumimoji="1" lang="ja-JP" altLang="en-US" sz="1050" dirty="0">
                          <a:latin typeface="Meiryo UI" panose="020B0604030504040204" pitchFamily="50" charset="-128"/>
                          <a:ea typeface="Meiryo UI" panose="020B0604030504040204" pitchFamily="50" charset="-128"/>
                        </a:rPr>
                        <a:t>・府内企業に対してはダイバーシティについて啓発する企業向けセミナーを実施し、多様な人材の採用について理解を促進する取組を行った。また、職場体験や合同企業説明会を実施することで、学生とのマッチング機会を創出し、府内企業の人材確保を図った。</a:t>
                      </a:r>
                    </a:p>
                    <a:p>
                      <a:pPr marL="85725" indent="-85725">
                        <a:spcBef>
                          <a:spcPts val="300"/>
                        </a:spcBef>
                      </a:pPr>
                      <a:r>
                        <a:rPr kumimoji="1" lang="ja-JP" altLang="en-US" sz="1050" dirty="0">
                          <a:latin typeface="Meiryo UI" panose="020B0604030504040204" pitchFamily="50" charset="-128"/>
                          <a:ea typeface="Meiryo UI" panose="020B0604030504040204" pitchFamily="50" charset="-128"/>
                        </a:rPr>
                        <a:t>・令和</a:t>
                      </a:r>
                      <a:r>
                        <a:rPr kumimoji="1" lang="en-US" altLang="ja-JP" sz="1050" dirty="0">
                          <a:latin typeface="Meiryo UI" panose="020B0604030504040204" pitchFamily="50" charset="-128"/>
                          <a:ea typeface="Meiryo UI" panose="020B0604030504040204" pitchFamily="50" charset="-128"/>
                        </a:rPr>
                        <a:t>6</a:t>
                      </a:r>
                      <a:r>
                        <a:rPr kumimoji="1" lang="ja-JP" altLang="en-US" sz="1050" dirty="0">
                          <a:latin typeface="Meiryo UI" panose="020B0604030504040204" pitchFamily="50" charset="-128"/>
                          <a:ea typeface="Meiryo UI" panose="020B0604030504040204" pitchFamily="50" charset="-128"/>
                        </a:rPr>
                        <a:t>年度も引き続き大学低学年次から積極的に学生と企業の接点を創出し、前年度の課題を踏まえて府内企業とのマッチングにつなげる事業に取り組むなど、手厚い学生支援を実施していく。具体的には、合同企業説明会を一部メタバースを駆使したオンラインイベントに変更することで学生の参加ハードルを下げたり、他の行政事業との連携による広報の相乗効果を図ることなどにより前年度を上回るマッチングをめざす。</a:t>
                      </a:r>
                    </a:p>
                  </a:txBody>
                  <a:tcPr marL="74295" marR="74295" marT="37148" marB="37148" anchor="ctr">
                    <a:lnL w="19050"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FFF3E7"/>
                    </a:solidFill>
                  </a:tcPr>
                </a:tc>
                <a:tc hMerge="1">
                  <a:txBody>
                    <a:bodyPr/>
                    <a:lstStyle/>
                    <a:p>
                      <a:pPr algn="ctr"/>
                      <a:endParaRPr kumimoji="1" lang="ja-JP" altLang="en-US" sz="1000">
                        <a:latin typeface="Meiryo UI" panose="020B0604030504040204" pitchFamily="50" charset="-128"/>
                        <a:ea typeface="Meiryo UI" panose="020B0604030504040204" pitchFamily="50" charset="-128"/>
                      </a:endParaRP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20000"/>
                        <a:lumOff val="80000"/>
                      </a:schemeClr>
                    </a:solidFill>
                  </a:tcPr>
                </a:tc>
                <a:tc hMerge="1">
                  <a:txBody>
                    <a:bodyPr/>
                    <a:lstStyle/>
                    <a:p>
                      <a:pPr algn="ctr"/>
                      <a:endParaRPr kumimoji="1" lang="ja-JP" altLang="en-US" sz="1000">
                        <a:solidFill>
                          <a:schemeClr val="accent5"/>
                        </a:solidFill>
                        <a:latin typeface="Meiryo UI" panose="020B0604030504040204" pitchFamily="50" charset="-128"/>
                        <a:ea typeface="Meiryo UI" panose="020B0604030504040204" pitchFamily="50" charset="-128"/>
                      </a:endParaRP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20000"/>
                        <a:lumOff val="80000"/>
                      </a:schemeClr>
                    </a:solidFill>
                  </a:tcPr>
                </a:tc>
                <a:tc hMerge="1">
                  <a:txBody>
                    <a:bodyPr/>
                    <a:lstStyle/>
                    <a:p>
                      <a:pPr algn="ctr"/>
                      <a:endParaRPr kumimoji="1" lang="ja-JP" altLang="en-US" sz="1000">
                        <a:latin typeface="Meiryo UI" panose="020B0604030504040204" pitchFamily="50" charset="-128"/>
                        <a:ea typeface="Meiryo UI" panose="020B0604030504040204" pitchFamily="50" charset="-128"/>
                      </a:endParaRPr>
                    </a:p>
                  </a:txBody>
                  <a:tcPr marL="74295" marR="74295" marT="37148" marB="37148" anchor="ctr">
                    <a:lnR w="1905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20000"/>
                        <a:lumOff val="80000"/>
                      </a:schemeClr>
                    </a:solidFill>
                  </a:tcPr>
                </a:tc>
                <a:tc hMerge="1">
                  <a:txBody>
                    <a:bodyPr/>
                    <a:lstStyle/>
                    <a:p>
                      <a:pPr algn="ctr"/>
                      <a:endParaRPr kumimoji="1" lang="ja-JP" altLang="en-US" sz="1000">
                        <a:solidFill>
                          <a:schemeClr val="accent5"/>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20000"/>
                        <a:lumOff val="80000"/>
                      </a:schemeClr>
                    </a:solidFill>
                  </a:tcPr>
                </a:tc>
                <a:tc hMerge="1">
                  <a:txBody>
                    <a:bodyPr/>
                    <a:lstStyle/>
                    <a:p>
                      <a:pPr algn="ctr"/>
                      <a:endParaRPr kumimoji="1" lang="ja-JP" altLang="en-US" sz="1000">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2204080529"/>
                  </a:ext>
                </a:extLst>
              </a:tr>
              <a:tr h="1008000">
                <a:tc vMerge="1">
                  <a:txBody>
                    <a:bodyPr/>
                    <a:lstStyle/>
                    <a:p>
                      <a:pPr algn="ctr"/>
                      <a:endParaRPr kumimoji="1" lang="en-US" altLang="ja-JP" sz="1000" dirty="0">
                        <a:latin typeface="Meiryo UI" panose="020B0604030504040204" pitchFamily="50" charset="-128"/>
                        <a:ea typeface="Meiryo UI" panose="020B0604030504040204" pitchFamily="50" charset="-128"/>
                      </a:endParaRPr>
                    </a:p>
                  </a:txBody>
                  <a:tcPr marL="74295" marR="74295" marT="37148" marB="37148" anchor="ctr">
                    <a:lnR w="28575"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solidFill>
                      <a:srgbClr val="FEB80A"/>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dirty="0">
                          <a:solidFill>
                            <a:sysClr val="windowText" lastClr="000000"/>
                          </a:solidFill>
                          <a:latin typeface="Meiryo UI" panose="020B0604030504040204" pitchFamily="50" charset="-128"/>
                          <a:ea typeface="Meiryo UI" panose="020B0604030504040204" pitchFamily="50" charset="-128"/>
                        </a:rPr>
                        <a:t>外部有識者評価</a:t>
                      </a: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FFDC97"/>
                    </a:solidFill>
                  </a:tcPr>
                </a:tc>
                <a:tc gridSpan="6">
                  <a:txBody>
                    <a:bodyPr/>
                    <a:lstStyle/>
                    <a:p>
                      <a:pPr marL="85725" indent="-85725">
                        <a:spcBef>
                          <a:spcPts val="300"/>
                        </a:spcBef>
                      </a:pPr>
                      <a:r>
                        <a:rPr kumimoji="1" lang="ja-JP" altLang="en-US" sz="1050" dirty="0">
                          <a:latin typeface="Meiryo UI" panose="020B0604030504040204" pitchFamily="50" charset="-128"/>
                          <a:ea typeface="Meiryo UI" panose="020B0604030504040204" pitchFamily="50" charset="-128"/>
                        </a:rPr>
                        <a:t>特になし</a:t>
                      </a:r>
                    </a:p>
                  </a:txBody>
                  <a:tcPr marL="74295" marR="74295" marT="37148" marB="37148" anchor="ctr">
                    <a:lnL w="19050"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FFE6CC"/>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4097840641"/>
                  </a:ext>
                </a:extLst>
              </a:tr>
            </a:tbl>
          </a:graphicData>
        </a:graphic>
      </p:graphicFrame>
      <p:sp>
        <p:nvSpPr>
          <p:cNvPr id="9" name="スライド番号プレースホルダー 1">
            <a:extLst>
              <a:ext uri="{FF2B5EF4-FFF2-40B4-BE49-F238E27FC236}">
                <a16:creationId xmlns:a16="http://schemas.microsoft.com/office/drawing/2014/main" id="{09A94F8E-AFC4-47F4-A871-935AFB89C807}"/>
              </a:ext>
            </a:extLst>
          </p:cNvPr>
          <p:cNvSpPr>
            <a:spLocks noGrp="1"/>
          </p:cNvSpPr>
          <p:nvPr>
            <p:ph type="sldNum" sz="quarter" idx="12"/>
          </p:nvPr>
        </p:nvSpPr>
        <p:spPr>
          <a:xfrm>
            <a:off x="7677150" y="6492875"/>
            <a:ext cx="2228850" cy="365125"/>
          </a:xfrm>
        </p:spPr>
        <p:txBody>
          <a:bodyPr/>
          <a:lstStyle/>
          <a:p>
            <a:fld id="{44BDDE9A-F6C5-4730-B943-1C83B56C071B}" type="slidenum">
              <a:rPr kumimoji="1" lang="ja-JP" altLang="en-US" smtClean="0"/>
              <a:t>5</a:t>
            </a:fld>
            <a:endParaRPr kumimoji="1" lang="ja-JP" altLang="en-US"/>
          </a:p>
        </p:txBody>
      </p:sp>
      <p:sp>
        <p:nvSpPr>
          <p:cNvPr id="7" name="正方形/長方形 6">
            <a:extLst>
              <a:ext uri="{FF2B5EF4-FFF2-40B4-BE49-F238E27FC236}">
                <a16:creationId xmlns:a16="http://schemas.microsoft.com/office/drawing/2014/main" id="{9B6D021A-FF11-4CA9-AB9D-C0A1874EBAD1}"/>
              </a:ext>
            </a:extLst>
          </p:cNvPr>
          <p:cNvSpPr/>
          <p:nvPr/>
        </p:nvSpPr>
        <p:spPr>
          <a:xfrm>
            <a:off x="0" y="7059"/>
            <a:ext cx="9906000" cy="320896"/>
          </a:xfrm>
          <a:prstGeom prst="rect">
            <a:avLst/>
          </a:prstGeom>
          <a:solidFill>
            <a:srgbClr val="FEB80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600"/>
              </a:lnSpc>
              <a:spcBef>
                <a:spcPts val="600"/>
              </a:spcBef>
            </a:pPr>
            <a:r>
              <a:rPr lang="ja-JP" altLang="en-US" sz="1600" b="1">
                <a:latin typeface="Meiryo UI" panose="020B0604030504040204" pitchFamily="50" charset="-128"/>
                <a:ea typeface="Meiryo UI" panose="020B0604030504040204" pitchFamily="50" charset="-128"/>
              </a:rPr>
              <a:t>基本目標③誰もが健康でいきいきと暮らせるまちづくり</a:t>
            </a:r>
            <a:endParaRPr lang="en-US" altLang="ja-JP" sz="1600" b="1">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5091122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5">
            <a:extLst>
              <a:ext uri="{FF2B5EF4-FFF2-40B4-BE49-F238E27FC236}">
                <a16:creationId xmlns:a16="http://schemas.microsoft.com/office/drawing/2014/main" id="{81A0BD74-ACDD-4A76-877A-0B8B45BB6009}"/>
              </a:ext>
            </a:extLst>
          </p:cNvPr>
          <p:cNvSpPr/>
          <p:nvPr/>
        </p:nvSpPr>
        <p:spPr>
          <a:xfrm>
            <a:off x="0" y="3095041"/>
            <a:ext cx="9906000" cy="667919"/>
          </a:xfrm>
          <a:prstGeom prst="rect">
            <a:avLst/>
          </a:prstGeom>
          <a:solidFill>
            <a:srgbClr val="738AC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2400"/>
              </a:lnSpc>
            </a:pPr>
            <a:r>
              <a:rPr lang="en-US" altLang="ja-JP" sz="2400">
                <a:latin typeface="Meiryo UI" panose="020B0604030504040204" pitchFamily="50" charset="-128"/>
                <a:ea typeface="Meiryo UI" panose="020B0604030504040204" pitchFamily="50" charset="-128"/>
              </a:rPr>
              <a:t>Ⅲ</a:t>
            </a:r>
            <a:r>
              <a:rPr lang="ja-JP" altLang="en-US" sz="2400">
                <a:latin typeface="Meiryo UI" panose="020B0604030504040204" pitchFamily="50" charset="-128"/>
                <a:ea typeface="Meiryo UI" panose="020B0604030504040204" pitchFamily="50" charset="-128"/>
              </a:rPr>
              <a:t>　東西二極の一極としての社会経済構造の構築</a:t>
            </a:r>
          </a:p>
        </p:txBody>
      </p:sp>
      <p:sp>
        <p:nvSpPr>
          <p:cNvPr id="5" name="スライド番号プレースホルダー 1">
            <a:extLst>
              <a:ext uri="{FF2B5EF4-FFF2-40B4-BE49-F238E27FC236}">
                <a16:creationId xmlns:a16="http://schemas.microsoft.com/office/drawing/2014/main" id="{C3FC2AC5-3F6D-4BE8-8B1D-5FD658AD8998}"/>
              </a:ext>
            </a:extLst>
          </p:cNvPr>
          <p:cNvSpPr>
            <a:spLocks noGrp="1"/>
          </p:cNvSpPr>
          <p:nvPr>
            <p:ph type="sldNum" sz="quarter" idx="12"/>
          </p:nvPr>
        </p:nvSpPr>
        <p:spPr>
          <a:xfrm>
            <a:off x="7677150" y="6492875"/>
            <a:ext cx="2228850" cy="365125"/>
          </a:xfrm>
        </p:spPr>
        <p:txBody>
          <a:bodyPr/>
          <a:lstStyle/>
          <a:p>
            <a:fld id="{44BDDE9A-F6C5-4730-B943-1C83B56C071B}" type="slidenum">
              <a:rPr kumimoji="1" lang="ja-JP" altLang="en-US" smtClean="0"/>
              <a:t>6</a:t>
            </a:fld>
            <a:endParaRPr kumimoji="1" lang="ja-JP" altLang="en-US"/>
          </a:p>
        </p:txBody>
      </p:sp>
    </p:spTree>
    <p:extLst>
      <p:ext uri="{BB962C8B-B14F-4D97-AF65-F5344CB8AC3E}">
        <p14:creationId xmlns:p14="http://schemas.microsoft.com/office/powerpoint/2010/main" val="45713835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表 6"/>
          <p:cNvGraphicFramePr>
            <a:graphicFrameLocks noGrp="1"/>
          </p:cNvGraphicFramePr>
          <p:nvPr>
            <p:extLst>
              <p:ext uri="{D42A27DB-BD31-4B8C-83A1-F6EECF244321}">
                <p14:modId xmlns:p14="http://schemas.microsoft.com/office/powerpoint/2010/main" val="1164873094"/>
              </p:ext>
            </p:extLst>
          </p:nvPr>
        </p:nvGraphicFramePr>
        <p:xfrm>
          <a:off x="67192" y="776951"/>
          <a:ext cx="9771616" cy="4698544"/>
        </p:xfrm>
        <a:graphic>
          <a:graphicData uri="http://schemas.openxmlformats.org/drawingml/2006/table">
            <a:tbl>
              <a:tblPr firstRow="1" bandRow="1">
                <a:tableStyleId>{F5AB1C69-6EDB-4FF4-983F-18BD219EF322}</a:tableStyleId>
              </a:tblPr>
              <a:tblGrid>
                <a:gridCol w="324000">
                  <a:extLst>
                    <a:ext uri="{9D8B030D-6E8A-4147-A177-3AD203B41FA5}">
                      <a16:colId xmlns:a16="http://schemas.microsoft.com/office/drawing/2014/main" val="830047628"/>
                    </a:ext>
                  </a:extLst>
                </a:gridCol>
                <a:gridCol w="364930">
                  <a:extLst>
                    <a:ext uri="{9D8B030D-6E8A-4147-A177-3AD203B41FA5}">
                      <a16:colId xmlns:a16="http://schemas.microsoft.com/office/drawing/2014/main" val="1297933951"/>
                    </a:ext>
                  </a:extLst>
                </a:gridCol>
                <a:gridCol w="2162443">
                  <a:extLst>
                    <a:ext uri="{9D8B030D-6E8A-4147-A177-3AD203B41FA5}">
                      <a16:colId xmlns:a16="http://schemas.microsoft.com/office/drawing/2014/main" val="400436419"/>
                    </a:ext>
                  </a:extLst>
                </a:gridCol>
                <a:gridCol w="1809540">
                  <a:extLst>
                    <a:ext uri="{9D8B030D-6E8A-4147-A177-3AD203B41FA5}">
                      <a16:colId xmlns:a16="http://schemas.microsoft.com/office/drawing/2014/main" val="885638921"/>
                    </a:ext>
                  </a:extLst>
                </a:gridCol>
                <a:gridCol w="1809540">
                  <a:extLst>
                    <a:ext uri="{9D8B030D-6E8A-4147-A177-3AD203B41FA5}">
                      <a16:colId xmlns:a16="http://schemas.microsoft.com/office/drawing/2014/main" val="2868609020"/>
                    </a:ext>
                  </a:extLst>
                </a:gridCol>
                <a:gridCol w="938280">
                  <a:extLst>
                    <a:ext uri="{9D8B030D-6E8A-4147-A177-3AD203B41FA5}">
                      <a16:colId xmlns:a16="http://schemas.microsoft.com/office/drawing/2014/main" val="1393318109"/>
                    </a:ext>
                  </a:extLst>
                </a:gridCol>
                <a:gridCol w="1424603">
                  <a:extLst>
                    <a:ext uri="{9D8B030D-6E8A-4147-A177-3AD203B41FA5}">
                      <a16:colId xmlns:a16="http://schemas.microsoft.com/office/drawing/2014/main" val="2346348725"/>
                    </a:ext>
                  </a:extLst>
                </a:gridCol>
                <a:gridCol w="938280">
                  <a:extLst>
                    <a:ext uri="{9D8B030D-6E8A-4147-A177-3AD203B41FA5}">
                      <a16:colId xmlns:a16="http://schemas.microsoft.com/office/drawing/2014/main" val="3751968535"/>
                    </a:ext>
                  </a:extLst>
                </a:gridCol>
              </a:tblGrid>
              <a:tr h="244576">
                <a:tc rowSpan="6">
                  <a:txBody>
                    <a:bodyPr/>
                    <a:lstStyle/>
                    <a:p>
                      <a:pPr algn="ctr"/>
                      <a:r>
                        <a:rPr kumimoji="1" lang="en-US" altLang="ja-JP" sz="900" dirty="0">
                          <a:latin typeface="Meiryo UI" panose="020B0604030504040204" pitchFamily="50" charset="-128"/>
                          <a:ea typeface="Meiryo UI" panose="020B0604030504040204" pitchFamily="50" charset="-128"/>
                        </a:rPr>
                        <a:t>No</a:t>
                      </a:r>
                      <a:r>
                        <a:rPr kumimoji="1" lang="ja-JP" altLang="en-US" sz="900" dirty="0">
                          <a:latin typeface="Meiryo UI" panose="020B0604030504040204" pitchFamily="50" charset="-128"/>
                          <a:ea typeface="Meiryo UI" panose="020B0604030504040204" pitchFamily="50" charset="-128"/>
                        </a:rPr>
                        <a:t>４</a:t>
                      </a:r>
                    </a:p>
                  </a:txBody>
                  <a:tcPr marL="74295" marR="74295" marT="37148" marB="37148" anchor="ctr">
                    <a:lnR w="28575"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solidFill>
                      <a:srgbClr val="738AC8"/>
                    </a:solidFill>
                  </a:tcPr>
                </a:tc>
                <a:tc gridSpan="7">
                  <a:txBody>
                    <a:bodyPr/>
                    <a:lstStyle/>
                    <a:p>
                      <a:pPr algn="l"/>
                      <a:r>
                        <a:rPr kumimoji="1" lang="ja-JP" altLang="en-US" sz="1200" b="1" u="sng">
                          <a:latin typeface="Meiryo UI" panose="020B0604030504040204" pitchFamily="50" charset="-128"/>
                          <a:ea typeface="Meiryo UI" panose="020B0604030504040204" pitchFamily="50" charset="-128"/>
                        </a:rPr>
                        <a:t>世界に伍するスタートアップ・エコシステム推進事業</a:t>
                      </a:r>
                      <a:r>
                        <a:rPr kumimoji="1" lang="ja-JP" altLang="en-US" sz="1200" b="1" u="none">
                          <a:latin typeface="Meiryo UI" panose="020B0604030504040204" pitchFamily="50" charset="-128"/>
                          <a:ea typeface="Meiryo UI" panose="020B0604030504040204" pitchFamily="50" charset="-128"/>
                        </a:rPr>
                        <a:t> </a:t>
                      </a:r>
                      <a:r>
                        <a:rPr kumimoji="1" lang="en-US" altLang="ja-JP" sz="1200" b="1" u="none">
                          <a:solidFill>
                            <a:schemeClr val="bg1"/>
                          </a:solidFill>
                          <a:latin typeface="Meiryo UI" panose="020B0604030504040204" pitchFamily="50" charset="-128"/>
                          <a:ea typeface="Meiryo UI" panose="020B0604030504040204" pitchFamily="50" charset="-128"/>
                        </a:rPr>
                        <a:t>【</a:t>
                      </a:r>
                      <a:r>
                        <a:rPr kumimoji="1" lang="ja-JP" altLang="en-US" sz="1200" b="1" u="none">
                          <a:solidFill>
                            <a:schemeClr val="bg1"/>
                          </a:solidFill>
                          <a:latin typeface="Meiryo UI" panose="020B0604030504040204" pitchFamily="50" charset="-128"/>
                          <a:ea typeface="Meiryo UI" panose="020B0604030504040204" pitchFamily="50" charset="-128"/>
                        </a:rPr>
                        <a:t>デジタル田園都市国家構想交付金活用事業</a:t>
                      </a:r>
                      <a:r>
                        <a:rPr kumimoji="1" lang="en-US" altLang="ja-JP" sz="1200" b="1" u="none">
                          <a:solidFill>
                            <a:schemeClr val="bg1"/>
                          </a:solidFill>
                          <a:latin typeface="Meiryo UI" panose="020B0604030504040204" pitchFamily="50" charset="-128"/>
                          <a:ea typeface="Meiryo UI" panose="020B0604030504040204" pitchFamily="50" charset="-128"/>
                        </a:rPr>
                        <a:t>】</a:t>
                      </a:r>
                      <a:endParaRPr kumimoji="1" lang="ja-JP" altLang="en-US" sz="1200" b="1" u="none">
                        <a:solidFill>
                          <a:schemeClr val="bg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u="none">
                          <a:latin typeface="Meiryo UI" panose="020B0604030504040204" pitchFamily="50" charset="-128"/>
                          <a:ea typeface="Meiryo UI" panose="020B0604030504040204" pitchFamily="50" charset="-128"/>
                        </a:rPr>
                        <a:t>・大阪スタートアップ・エコシステム構築に向け、情報収集・分析およびコンソーシアムメンバーの活動を促進</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u="none">
                          <a:latin typeface="Meiryo UI" panose="020B0604030504040204" pitchFamily="50" charset="-128"/>
                          <a:ea typeface="Meiryo UI" panose="020B0604030504040204" pitchFamily="50" charset="-128"/>
                        </a:rPr>
                        <a:t>・コンソーシアム全体の活動を進めるためのブランディング、情報発信</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u="none">
                          <a:latin typeface="Meiryo UI" panose="020B0604030504040204" pitchFamily="50" charset="-128"/>
                          <a:ea typeface="Meiryo UI" panose="020B0604030504040204" pitchFamily="50" charset="-128"/>
                        </a:rPr>
                        <a:t>・大阪エコシステムの認知度向上や、海外のエコシステムとの連携事業のための国際的なピッチイベントを開催</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u="none">
                          <a:latin typeface="Meiryo UI" panose="020B0604030504040204" pitchFamily="50" charset="-128"/>
                          <a:ea typeface="Meiryo UI" panose="020B0604030504040204" pitchFamily="50" charset="-128"/>
                        </a:rPr>
                        <a:t>・スタートアップの成長段階に応じたアクセラレーション・プログラムを実施　　　等</a:t>
                      </a:r>
                    </a:p>
                  </a:txBody>
                  <a:tcPr marL="74295" marR="74295" marT="37148" marB="37148" anchor="ctr">
                    <a:lnL w="28575" cap="flat" cmpd="sng" algn="ctr">
                      <a:solidFill>
                        <a:schemeClr val="bg1"/>
                      </a:solidFill>
                      <a:prstDash val="solid"/>
                      <a:round/>
                      <a:headEnd type="none" w="med" len="med"/>
                      <a:tailEnd type="none" w="med" len="med"/>
                    </a:lnL>
                    <a:lnB w="19050" cap="flat" cmpd="sng" algn="ctr">
                      <a:solidFill>
                        <a:schemeClr val="bg1"/>
                      </a:solidFill>
                      <a:prstDash val="solid"/>
                      <a:round/>
                      <a:headEnd type="none" w="med" len="med"/>
                      <a:tailEnd type="none" w="med" len="med"/>
                    </a:lnB>
                    <a:solidFill>
                      <a:srgbClr val="738AC8"/>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900" b="1" u="none">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B w="19050" cap="flat" cmpd="sng" algn="ctr">
                      <a:solidFill>
                        <a:schemeClr val="bg1"/>
                      </a:solidFill>
                      <a:prstDash val="solid"/>
                      <a:round/>
                      <a:headEnd type="none" w="med" len="med"/>
                      <a:tailEnd type="none" w="med" len="med"/>
                    </a:lnB>
                    <a:solidFill>
                      <a:srgbClr val="4472C4"/>
                    </a:solidFill>
                  </a:tcPr>
                </a:tc>
                <a:tc hMerge="1">
                  <a:txBody>
                    <a:bodyPr/>
                    <a:lstStyle/>
                    <a:p>
                      <a:endParaRPr kumimoji="1" lang="ja-JP" altLang="en-US"/>
                    </a:p>
                  </a:txBody>
                  <a:tcPr/>
                </a:tc>
                <a:extLst>
                  <a:ext uri="{0D108BD9-81ED-4DB2-BD59-A6C34878D82A}">
                    <a16:rowId xmlns:a16="http://schemas.microsoft.com/office/drawing/2014/main" val="3510601419"/>
                  </a:ext>
                </a:extLst>
              </a:tr>
              <a:tr h="118093">
                <a:tc vMerge="1">
                  <a:txBody>
                    <a:bodyPr/>
                    <a:lstStyle/>
                    <a:p>
                      <a:endParaRPr kumimoji="1" lang="ja-JP" altLang="en-US" sz="1100"/>
                    </a:p>
                  </a:txBody>
                  <a:tcPr>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2">
                        <a:lumMod val="75000"/>
                      </a:schemeClr>
                    </a:solidFill>
                  </a:tcPr>
                </a:tc>
                <a:tc row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a:solidFill>
                            <a:sysClr val="windowText" lastClr="000000"/>
                          </a:solidFill>
                          <a:latin typeface="Meiryo UI" panose="020B0604030504040204" pitchFamily="50" charset="-128"/>
                          <a:ea typeface="Meiryo UI" panose="020B0604030504040204" pitchFamily="50" charset="-128"/>
                        </a:rPr>
                        <a:t>活動指標・実績</a:t>
                      </a: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A7B5DD"/>
                    </a:solidFill>
                  </a:tcPr>
                </a:tc>
                <a:tc>
                  <a:txBody>
                    <a:bodyPr/>
                    <a:lstStyle/>
                    <a:p>
                      <a:pPr algn="ctr"/>
                      <a:r>
                        <a:rPr kumimoji="1" lang="ja-JP" altLang="en-US" sz="900" b="0">
                          <a:solidFill>
                            <a:sysClr val="windowText" lastClr="000000"/>
                          </a:solidFill>
                          <a:latin typeface="Meiryo UI" panose="020B0604030504040204" pitchFamily="50" charset="-128"/>
                          <a:ea typeface="Meiryo UI" panose="020B0604030504040204" pitchFamily="50" charset="-128"/>
                        </a:rPr>
                        <a:t>項目</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a:txBody>
                    <a:bodyPr/>
                    <a:lstStyle/>
                    <a:p>
                      <a:pPr algn="ctr"/>
                      <a:r>
                        <a:rPr kumimoji="1" lang="ja-JP" altLang="en-US" sz="900" b="0">
                          <a:solidFill>
                            <a:sysClr val="windowText" lastClr="000000"/>
                          </a:solidFill>
                          <a:latin typeface="Meiryo UI" panose="020B0604030504040204" pitchFamily="50" charset="-128"/>
                          <a:ea typeface="Meiryo UI" panose="020B0604030504040204" pitchFamily="50" charset="-128"/>
                        </a:rPr>
                        <a:t>目標値</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a:txBody>
                    <a:bodyPr/>
                    <a:lstStyle/>
                    <a:p>
                      <a:pPr algn="ctr"/>
                      <a:r>
                        <a:rPr kumimoji="1" lang="ja-JP" altLang="en-US" sz="900" b="0">
                          <a:solidFill>
                            <a:sysClr val="windowText" lastClr="000000"/>
                          </a:solidFill>
                          <a:latin typeface="Meiryo UI" panose="020B0604030504040204" pitchFamily="50" charset="-128"/>
                          <a:ea typeface="Meiryo UI" panose="020B0604030504040204" pitchFamily="50" charset="-128"/>
                        </a:rPr>
                        <a:t>実績値</a:t>
                      </a:r>
                      <a:endParaRPr kumimoji="1" lang="en-US" altLang="ja-JP" sz="900" b="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800" b="0">
                          <a:solidFill>
                            <a:sysClr val="windowText" lastClr="000000"/>
                          </a:solidFill>
                          <a:latin typeface="Meiryo UI" panose="020B0604030504040204" pitchFamily="50" charset="-128"/>
                          <a:ea typeface="Meiryo UI" panose="020B0604030504040204" pitchFamily="50" charset="-128"/>
                        </a:rPr>
                        <a:t>（前年度実績）</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a:txBody>
                    <a:bodyPr/>
                    <a:lstStyle/>
                    <a:p>
                      <a:pPr algn="ctr"/>
                      <a:r>
                        <a:rPr kumimoji="1" lang="ja-JP" altLang="en-US" sz="900" b="0">
                          <a:solidFill>
                            <a:sysClr val="windowText" lastClr="000000"/>
                          </a:solidFill>
                          <a:latin typeface="Meiryo UI" panose="020B0604030504040204" pitchFamily="50" charset="-128"/>
                          <a:ea typeface="Meiryo UI" panose="020B0604030504040204" pitchFamily="50" charset="-128"/>
                        </a:rPr>
                        <a:t>目標</a:t>
                      </a:r>
                      <a:endParaRPr kumimoji="1" lang="en-US" altLang="ja-JP" sz="900" b="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900" b="0">
                          <a:solidFill>
                            <a:sysClr val="windowText" lastClr="000000"/>
                          </a:solidFill>
                          <a:latin typeface="Meiryo UI" panose="020B0604030504040204" pitchFamily="50" charset="-128"/>
                          <a:ea typeface="Meiryo UI" panose="020B0604030504040204" pitchFamily="50" charset="-128"/>
                        </a:rPr>
                        <a:t>達成率</a:t>
                      </a: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a:txBody>
                    <a:bodyPr/>
                    <a:lstStyle/>
                    <a:p>
                      <a:pPr algn="ctr"/>
                      <a:r>
                        <a:rPr kumimoji="1" lang="ja-JP" altLang="en-US" sz="900">
                          <a:solidFill>
                            <a:sysClr val="windowText" lastClr="000000"/>
                          </a:solidFill>
                          <a:latin typeface="Meiryo UI" panose="020B0604030504040204" pitchFamily="50" charset="-128"/>
                          <a:ea typeface="Meiryo UI" panose="020B0604030504040204" pitchFamily="50" charset="-128"/>
                        </a:rPr>
                        <a:t>予算執行額</a:t>
                      </a:r>
                      <a:endParaRPr kumimoji="1" lang="en-US" altLang="ja-JP" sz="90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800">
                          <a:solidFill>
                            <a:sysClr val="windowText" lastClr="000000"/>
                          </a:solidFill>
                          <a:latin typeface="Meiryo UI" panose="020B0604030504040204" pitchFamily="50" charset="-128"/>
                          <a:ea typeface="Meiryo UI" panose="020B0604030504040204" pitchFamily="50" charset="-128"/>
                        </a:rPr>
                        <a:t>（予算額）</a:t>
                      </a:r>
                      <a:endParaRPr kumimoji="1" lang="en-US" altLang="ja-JP" sz="80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a:txBody>
                    <a:bodyPr/>
                    <a:lstStyle/>
                    <a:p>
                      <a:pPr algn="ctr"/>
                      <a:r>
                        <a:rPr kumimoji="1" lang="ja-JP" altLang="en-US" sz="900">
                          <a:solidFill>
                            <a:sysClr val="windowText" lastClr="000000"/>
                          </a:solidFill>
                          <a:latin typeface="Meiryo UI" panose="020B0604030504040204" pitchFamily="50" charset="-128"/>
                          <a:ea typeface="Meiryo UI" panose="020B0604030504040204" pitchFamily="50" charset="-128"/>
                        </a:rPr>
                        <a:t>執行率</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extLst>
                  <a:ext uri="{0D108BD9-81ED-4DB2-BD59-A6C34878D82A}">
                    <a16:rowId xmlns:a16="http://schemas.microsoft.com/office/drawing/2014/main" val="1797969561"/>
                  </a:ext>
                </a:extLst>
              </a:tr>
              <a:tr h="322336">
                <a:tc vMerge="1">
                  <a:txBody>
                    <a:bodyPr/>
                    <a:lstStyle/>
                    <a:p>
                      <a:endParaRPr kumimoji="1" lang="ja-JP" altLang="en-US"/>
                    </a:p>
                  </a:txBody>
                  <a:tcPr/>
                </a:tc>
                <a:tc vMerge="1">
                  <a:txBody>
                    <a:bodyPr/>
                    <a:lstStyle/>
                    <a:p>
                      <a:endParaRPr kumimoji="1" lang="ja-JP" altLang="en-US" sz="1000">
                        <a:latin typeface="Meiryo UI" panose="020B0604030504040204" pitchFamily="50" charset="-128"/>
                        <a:ea typeface="Meiryo UI" panose="020B0604030504040204" pitchFamily="50" charset="-128"/>
                      </a:endParaRP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tcPr>
                </a:tc>
                <a:tc>
                  <a:txBody>
                    <a:bodyPr/>
                    <a:lstStyle/>
                    <a:p>
                      <a:r>
                        <a:rPr kumimoji="1" lang="ja-JP" altLang="en-US" sz="1050">
                          <a:latin typeface="Meiryo UI" panose="020B0604030504040204" pitchFamily="50" charset="-128"/>
                          <a:ea typeface="Meiryo UI" panose="020B0604030504040204" pitchFamily="50" charset="-128"/>
                        </a:rPr>
                        <a:t>５億円以上調達のスタートアップ件数</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5DAEB"/>
                    </a:solidFill>
                  </a:tcPr>
                </a:tc>
                <a:tc>
                  <a:txBody>
                    <a:bodyPr/>
                    <a:lstStyle/>
                    <a:p>
                      <a:pPr algn="ctr"/>
                      <a:r>
                        <a:rPr kumimoji="1" lang="en-US" altLang="ja-JP" sz="1050">
                          <a:latin typeface="Meiryo UI" panose="020B0604030504040204" pitchFamily="50" charset="-128"/>
                          <a:ea typeface="Meiryo UI" panose="020B0604030504040204" pitchFamily="50" charset="-128"/>
                        </a:rPr>
                        <a:t>65</a:t>
                      </a:r>
                      <a:r>
                        <a:rPr kumimoji="1" lang="ja-JP" altLang="en-US" sz="1050">
                          <a:latin typeface="Meiryo UI" panose="020B0604030504040204" pitchFamily="50" charset="-128"/>
                          <a:ea typeface="Meiryo UI" panose="020B0604030504040204" pitchFamily="50" charset="-128"/>
                        </a:rPr>
                        <a:t>社</a:t>
                      </a:r>
                      <a:endParaRPr kumimoji="1" lang="en-US" altLang="ja-JP" sz="1050">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5DAEB"/>
                    </a:solidFill>
                  </a:tcPr>
                </a:tc>
                <a:tc>
                  <a:txBody>
                    <a:bodyPr/>
                    <a:lstStyle/>
                    <a:p>
                      <a:pPr algn="ctr"/>
                      <a:r>
                        <a:rPr kumimoji="1" lang="en-US" altLang="ja-JP" sz="1050">
                          <a:solidFill>
                            <a:srgbClr val="FF0000"/>
                          </a:solidFill>
                          <a:latin typeface="Meiryo UI" panose="020B0604030504040204" pitchFamily="50" charset="-128"/>
                          <a:ea typeface="Meiryo UI" panose="020B0604030504040204" pitchFamily="50" charset="-128"/>
                        </a:rPr>
                        <a:t>92</a:t>
                      </a:r>
                      <a:r>
                        <a:rPr kumimoji="1" lang="ja-JP" altLang="en-US" sz="1050">
                          <a:solidFill>
                            <a:srgbClr val="FF0000"/>
                          </a:solidFill>
                          <a:latin typeface="Meiryo UI" panose="020B0604030504040204" pitchFamily="50" charset="-128"/>
                          <a:ea typeface="Meiryo UI" panose="020B0604030504040204" pitchFamily="50" charset="-128"/>
                        </a:rPr>
                        <a:t>社</a:t>
                      </a:r>
                      <a:endParaRPr kumimoji="1" lang="en-US" altLang="ja-JP" sz="1050">
                        <a:solidFill>
                          <a:srgbClr val="FF0000"/>
                        </a:solidFill>
                        <a:latin typeface="Meiryo UI" panose="020B0604030504040204" pitchFamily="50" charset="-128"/>
                        <a:ea typeface="Meiryo UI" panose="020B0604030504040204" pitchFamily="50" charset="-128"/>
                      </a:endParaRPr>
                    </a:p>
                    <a:p>
                      <a:pPr algn="ctr"/>
                      <a:r>
                        <a:rPr kumimoji="1" lang="ja-JP" altLang="en-US" sz="1050">
                          <a:solidFill>
                            <a:schemeClr val="accent5"/>
                          </a:solidFill>
                          <a:latin typeface="Meiryo UI" panose="020B0604030504040204" pitchFamily="50" charset="-128"/>
                          <a:ea typeface="Meiryo UI" panose="020B0604030504040204" pitchFamily="50" charset="-128"/>
                        </a:rPr>
                        <a:t>（</a:t>
                      </a:r>
                      <a:r>
                        <a:rPr kumimoji="1" lang="en-US" altLang="ja-JP" sz="1050">
                          <a:solidFill>
                            <a:schemeClr val="accent5"/>
                          </a:solidFill>
                          <a:latin typeface="Meiryo UI" panose="020B0604030504040204" pitchFamily="50" charset="-128"/>
                          <a:ea typeface="Meiryo UI" panose="020B0604030504040204" pitchFamily="50" charset="-128"/>
                        </a:rPr>
                        <a:t>81</a:t>
                      </a:r>
                      <a:r>
                        <a:rPr kumimoji="1" lang="ja-JP" altLang="en-US" sz="1050">
                          <a:solidFill>
                            <a:schemeClr val="accent5"/>
                          </a:solidFill>
                          <a:latin typeface="Meiryo UI" panose="020B0604030504040204" pitchFamily="50" charset="-128"/>
                          <a:ea typeface="Meiryo UI" panose="020B0604030504040204" pitchFamily="50" charset="-128"/>
                        </a:rPr>
                        <a:t>社）</a:t>
                      </a:r>
                    </a:p>
                  </a:txBody>
                  <a:tcPr marL="74295" marR="74295" marT="37148" marB="37148" anchor="ct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5DAEB"/>
                    </a:solidFill>
                  </a:tcPr>
                </a:tc>
                <a:tc>
                  <a:txBody>
                    <a:bodyPr/>
                    <a:lstStyle/>
                    <a:p>
                      <a:pPr algn="ctr"/>
                      <a:r>
                        <a:rPr kumimoji="1" lang="en-US" altLang="ja-JP" sz="1050">
                          <a:latin typeface="Meiryo UI" panose="020B0604030504040204" pitchFamily="50" charset="-128"/>
                          <a:ea typeface="Meiryo UI" panose="020B0604030504040204" pitchFamily="50" charset="-128"/>
                        </a:rPr>
                        <a:t>142%</a:t>
                      </a: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5DAEB"/>
                    </a:solidFill>
                  </a:tcPr>
                </a:tc>
                <a:tc rowSpan="2">
                  <a:txBody>
                    <a:bodyPr/>
                    <a:lstStyle/>
                    <a:p>
                      <a:pPr algn="ctr"/>
                      <a:r>
                        <a:rPr kumimoji="1" lang="en-US" altLang="ja-JP" sz="1050">
                          <a:solidFill>
                            <a:srgbClr val="FF0000"/>
                          </a:solidFill>
                          <a:latin typeface="Meiryo UI" panose="020B0604030504040204" pitchFamily="50" charset="-128"/>
                          <a:ea typeface="Meiryo UI" panose="020B0604030504040204" pitchFamily="50" charset="-128"/>
                        </a:rPr>
                        <a:t>70,261</a:t>
                      </a:r>
                      <a:r>
                        <a:rPr kumimoji="1" lang="ja-JP" altLang="en-US" sz="1050">
                          <a:solidFill>
                            <a:srgbClr val="FF0000"/>
                          </a:solidFill>
                          <a:latin typeface="Meiryo UI" panose="020B0604030504040204" pitchFamily="50" charset="-128"/>
                          <a:ea typeface="Meiryo UI" panose="020B0604030504040204" pitchFamily="50" charset="-128"/>
                        </a:rPr>
                        <a:t>千円</a:t>
                      </a:r>
                      <a:endParaRPr kumimoji="1" lang="en-US" altLang="ja-JP" sz="1050">
                        <a:solidFill>
                          <a:srgbClr val="FF0000"/>
                        </a:solidFill>
                        <a:latin typeface="Meiryo UI" panose="020B0604030504040204" pitchFamily="50" charset="-128"/>
                        <a:ea typeface="Meiryo UI" panose="020B0604030504040204" pitchFamily="50" charset="-128"/>
                      </a:endParaRPr>
                    </a:p>
                    <a:p>
                      <a:pPr algn="ctr"/>
                      <a:r>
                        <a:rPr kumimoji="1" lang="ja-JP" altLang="en-US" sz="1050">
                          <a:solidFill>
                            <a:schemeClr val="accent5"/>
                          </a:solidFill>
                          <a:latin typeface="Meiryo UI" panose="020B0604030504040204" pitchFamily="50" charset="-128"/>
                          <a:ea typeface="Meiryo UI" panose="020B0604030504040204" pitchFamily="50" charset="-128"/>
                        </a:rPr>
                        <a:t>（</a:t>
                      </a:r>
                      <a:r>
                        <a:rPr kumimoji="1" lang="en-US" altLang="ja-JP" sz="1050">
                          <a:solidFill>
                            <a:schemeClr val="accent5"/>
                          </a:solidFill>
                          <a:latin typeface="Meiryo UI" panose="020B0604030504040204" pitchFamily="50" charset="-128"/>
                          <a:ea typeface="Meiryo UI" panose="020B0604030504040204" pitchFamily="50" charset="-128"/>
                        </a:rPr>
                        <a:t>70,261</a:t>
                      </a:r>
                      <a:r>
                        <a:rPr kumimoji="1" lang="ja-JP" altLang="en-US" sz="1050">
                          <a:solidFill>
                            <a:schemeClr val="accent5"/>
                          </a:solidFill>
                          <a:latin typeface="Meiryo UI" panose="020B0604030504040204" pitchFamily="50" charset="-128"/>
                          <a:ea typeface="Meiryo UI" panose="020B0604030504040204" pitchFamily="50" charset="-128"/>
                        </a:rPr>
                        <a:t>千円）</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5DAEB"/>
                    </a:solidFill>
                  </a:tcPr>
                </a:tc>
                <a:tc rowSpan="2">
                  <a:txBody>
                    <a:bodyPr/>
                    <a:lstStyle/>
                    <a:p>
                      <a:pPr algn="ctr"/>
                      <a:r>
                        <a:rPr kumimoji="1" lang="en-US" altLang="ja-JP" sz="1050">
                          <a:latin typeface="Meiryo UI" panose="020B0604030504040204" pitchFamily="50" charset="-128"/>
                          <a:ea typeface="Meiryo UI" panose="020B0604030504040204" pitchFamily="50" charset="-128"/>
                        </a:rPr>
                        <a:t>100%</a:t>
                      </a:r>
                      <a:endParaRPr kumimoji="1" lang="ja-JP" altLang="en-US" sz="1050">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5DAEB"/>
                    </a:solidFill>
                  </a:tcPr>
                </a:tc>
                <a:extLst>
                  <a:ext uri="{0D108BD9-81ED-4DB2-BD59-A6C34878D82A}">
                    <a16:rowId xmlns:a16="http://schemas.microsoft.com/office/drawing/2014/main" val="979966792"/>
                  </a:ext>
                </a:extLst>
              </a:tr>
              <a:tr h="322336">
                <a:tc vMerge="1">
                  <a:txBody>
                    <a:bodyPr/>
                    <a:lstStyle/>
                    <a:p>
                      <a:endParaRPr kumimoji="1" lang="ja-JP" altLang="en-US"/>
                    </a:p>
                  </a:txBody>
                  <a:tcPr/>
                </a:tc>
                <a:tc vMerge="1">
                  <a:txBody>
                    <a:bodyPr/>
                    <a:lstStyle/>
                    <a:p>
                      <a:endParaRPr kumimoji="1" lang="ja-JP" altLang="en-US"/>
                    </a:p>
                  </a:txBody>
                  <a:tcPr/>
                </a:tc>
                <a:tc>
                  <a:txBody>
                    <a:bodyPr/>
                    <a:lstStyle/>
                    <a:p>
                      <a:r>
                        <a:rPr kumimoji="1" lang="ja-JP" altLang="en-US" sz="1050" dirty="0">
                          <a:latin typeface="Meiryo UI" panose="020B0604030504040204" pitchFamily="50" charset="-128"/>
                          <a:ea typeface="Meiryo UI" panose="020B0604030504040204" pitchFamily="50" charset="-128"/>
                        </a:rPr>
                        <a:t>スタートアップビザ活用数</a:t>
                      </a:r>
                    </a:p>
                  </a:txBody>
                  <a:tcPr marL="74295" marR="74295" marT="37148" marB="37148" anchor="ctr">
                    <a:lnL w="19050"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BEDF5"/>
                    </a:solidFill>
                  </a:tcPr>
                </a:tc>
                <a:tc>
                  <a:txBody>
                    <a:bodyPr/>
                    <a:lstStyle/>
                    <a:p>
                      <a:pPr algn="ctr"/>
                      <a:r>
                        <a:rPr kumimoji="1" lang="en-US" altLang="ja-JP" sz="1050" dirty="0">
                          <a:latin typeface="Meiryo UI" panose="020B0604030504040204" pitchFamily="50" charset="-128"/>
                          <a:ea typeface="Meiryo UI" panose="020B0604030504040204" pitchFamily="50" charset="-128"/>
                        </a:rPr>
                        <a:t>21</a:t>
                      </a:r>
                      <a:r>
                        <a:rPr kumimoji="1" lang="ja-JP" altLang="en-US" sz="1050" dirty="0">
                          <a:latin typeface="Meiryo UI" panose="020B0604030504040204" pitchFamily="50" charset="-128"/>
                          <a:ea typeface="Meiryo UI" panose="020B0604030504040204" pitchFamily="50" charset="-128"/>
                        </a:rPr>
                        <a:t>者</a:t>
                      </a:r>
                      <a:endParaRPr kumimoji="1" lang="en-US" altLang="ja-JP" sz="1050" dirty="0">
                        <a:latin typeface="Meiryo UI" panose="020B0604030504040204" pitchFamily="50" charset="-128"/>
                        <a:ea typeface="Meiryo UI" panose="020B0604030504040204" pitchFamily="50" charset="-128"/>
                      </a:endParaRP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BEDF5"/>
                    </a:solidFill>
                  </a:tcPr>
                </a:tc>
                <a:tc>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26</a:t>
                      </a:r>
                      <a:r>
                        <a:rPr kumimoji="1" lang="ja-JP" altLang="en-US" sz="1050" dirty="0">
                          <a:solidFill>
                            <a:srgbClr val="FF0000"/>
                          </a:solidFill>
                          <a:latin typeface="Meiryo UI" panose="020B0604030504040204" pitchFamily="50" charset="-128"/>
                          <a:ea typeface="Meiryo UI" panose="020B0604030504040204" pitchFamily="50" charset="-128"/>
                        </a:rPr>
                        <a:t>者</a:t>
                      </a:r>
                      <a:endParaRPr kumimoji="1" lang="en-US" altLang="ja-JP" sz="1050" dirty="0">
                        <a:solidFill>
                          <a:srgbClr val="FF0000"/>
                        </a:solidFill>
                        <a:latin typeface="Meiryo UI" panose="020B0604030504040204" pitchFamily="50" charset="-128"/>
                        <a:ea typeface="Meiryo UI" panose="020B0604030504040204" pitchFamily="50" charset="-128"/>
                      </a:endParaRPr>
                    </a:p>
                    <a:p>
                      <a:pPr algn="ctr"/>
                      <a:r>
                        <a:rPr kumimoji="1" lang="ja-JP" altLang="en-US" sz="1050" dirty="0">
                          <a:solidFill>
                            <a:schemeClr val="accent5"/>
                          </a:solidFill>
                          <a:latin typeface="Meiryo UI" panose="020B0604030504040204" pitchFamily="50" charset="-128"/>
                          <a:ea typeface="Meiryo UI" panose="020B0604030504040204" pitchFamily="50" charset="-128"/>
                        </a:rPr>
                        <a:t>（</a:t>
                      </a:r>
                      <a:r>
                        <a:rPr kumimoji="1" lang="en-US" altLang="ja-JP" sz="1050" dirty="0">
                          <a:solidFill>
                            <a:schemeClr val="accent5"/>
                          </a:solidFill>
                          <a:latin typeface="Meiryo UI" panose="020B0604030504040204" pitchFamily="50" charset="-128"/>
                          <a:ea typeface="Meiryo UI" panose="020B0604030504040204" pitchFamily="50" charset="-128"/>
                        </a:rPr>
                        <a:t>19</a:t>
                      </a:r>
                      <a:r>
                        <a:rPr kumimoji="1" lang="ja-JP" altLang="en-US" sz="1050" dirty="0">
                          <a:solidFill>
                            <a:schemeClr val="accent5"/>
                          </a:solidFill>
                          <a:latin typeface="Meiryo UI" panose="020B0604030504040204" pitchFamily="50" charset="-128"/>
                          <a:ea typeface="Meiryo UI" panose="020B0604030504040204" pitchFamily="50" charset="-128"/>
                        </a:rPr>
                        <a:t>者）</a:t>
                      </a: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BEDF5"/>
                    </a:solidFill>
                  </a:tcPr>
                </a:tc>
                <a:tc>
                  <a:txBody>
                    <a:bodyPr/>
                    <a:lstStyle/>
                    <a:p>
                      <a:pPr algn="ctr"/>
                      <a:r>
                        <a:rPr kumimoji="1" lang="en-US" altLang="ja-JP" sz="1050">
                          <a:latin typeface="Meiryo UI" panose="020B0604030504040204" pitchFamily="50" charset="-128"/>
                          <a:ea typeface="Meiryo UI" panose="020B0604030504040204" pitchFamily="50" charset="-128"/>
                        </a:rPr>
                        <a:t>124%</a:t>
                      </a:r>
                    </a:p>
                  </a:txBody>
                  <a:tcPr marL="74295" marR="74295" marT="37148" marB="37148" anchor="ctr">
                    <a:lnR w="1905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BEDF5"/>
                    </a:solidFill>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558829078"/>
                  </a:ext>
                </a:extLst>
              </a:tr>
              <a:tr h="1656000">
                <a:tc vMerge="1">
                  <a:txBody>
                    <a:bodyPr/>
                    <a:lstStyle/>
                    <a:p>
                      <a:pPr algn="ctr"/>
                      <a:endParaRPr kumimoji="1" lang="ja-JP" altLang="en-US" sz="900">
                        <a:latin typeface="Meiryo UI" panose="020B0604030504040204" pitchFamily="50" charset="-128"/>
                        <a:ea typeface="Meiryo UI" panose="020B0604030504040204" pitchFamily="50" charset="-128"/>
                      </a:endParaRPr>
                    </a:p>
                  </a:txBody>
                  <a:tcPr marL="74295" marR="74295" marT="37148" marB="37148" anchor="ctr">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4472C4"/>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dirty="0">
                          <a:solidFill>
                            <a:sysClr val="windowText" lastClr="000000"/>
                          </a:solidFill>
                          <a:latin typeface="Meiryo UI" panose="020B0604030504040204" pitchFamily="50" charset="-128"/>
                          <a:ea typeface="Meiryo UI" panose="020B0604030504040204" pitchFamily="50" charset="-128"/>
                        </a:rPr>
                        <a:t>振り返り・今後の方針</a:t>
                      </a: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A7B5DD"/>
                    </a:solidFill>
                  </a:tcPr>
                </a:tc>
                <a:tc gridSpan="6">
                  <a:txBody>
                    <a:bodyPr/>
                    <a:lstStyle/>
                    <a:p>
                      <a:pPr marL="85725" indent="-85725">
                        <a:spcBef>
                          <a:spcPts val="300"/>
                        </a:spcBef>
                      </a:pPr>
                      <a:r>
                        <a:rPr kumimoji="1" lang="ja-JP" altLang="en-US" sz="1050" dirty="0">
                          <a:latin typeface="Meiryo UI" panose="020B0604030504040204" pitchFamily="50" charset="-128"/>
                          <a:ea typeface="Meiryo UI" panose="020B0604030504040204" pitchFamily="50" charset="-128"/>
                        </a:rPr>
                        <a:t>・令和</a:t>
                      </a:r>
                      <a:r>
                        <a:rPr kumimoji="1" lang="en-US" altLang="ja-JP" sz="1050" dirty="0">
                          <a:latin typeface="Meiryo UI" panose="020B0604030504040204" pitchFamily="50" charset="-128"/>
                          <a:ea typeface="Meiryo UI" panose="020B0604030504040204" pitchFamily="50" charset="-128"/>
                        </a:rPr>
                        <a:t>5</a:t>
                      </a:r>
                      <a:r>
                        <a:rPr kumimoji="1" lang="ja-JP" altLang="en-US" sz="1050" dirty="0">
                          <a:latin typeface="Meiryo UI" panose="020B0604030504040204" pitchFamily="50" charset="-128"/>
                          <a:ea typeface="Meiryo UI" panose="020B0604030504040204" pitchFamily="50" charset="-128"/>
                        </a:rPr>
                        <a:t>年度の事業内容</a:t>
                      </a:r>
                      <a:endParaRPr kumimoji="1" lang="en-US" altLang="ja-JP" sz="1050" dirty="0">
                        <a:latin typeface="Meiryo UI" panose="020B0604030504040204" pitchFamily="50" charset="-128"/>
                        <a:ea typeface="Meiryo UI" panose="020B0604030504040204" pitchFamily="50" charset="-128"/>
                      </a:endParaRPr>
                    </a:p>
                    <a:p>
                      <a:pPr marL="85725" indent="-85725">
                        <a:spcBef>
                          <a:spcPts val="300"/>
                        </a:spcBef>
                      </a:pPr>
                      <a:r>
                        <a:rPr kumimoji="1" lang="en-US" altLang="ja-JP" sz="1050" dirty="0">
                          <a:latin typeface="Meiryo UI" panose="020B0604030504040204" pitchFamily="50" charset="-128"/>
                          <a:ea typeface="Meiryo UI" panose="020B0604030504040204" pitchFamily="50" charset="-128"/>
                        </a:rPr>
                        <a:t>  1.</a:t>
                      </a:r>
                      <a:r>
                        <a:rPr kumimoji="1" lang="ja-JP" altLang="en-US" sz="1050" dirty="0">
                          <a:latin typeface="Meiryo UI" panose="020B0604030504040204" pitchFamily="50" charset="-128"/>
                          <a:ea typeface="Meiryo UI" panose="020B0604030504040204" pitchFamily="50" charset="-128"/>
                        </a:rPr>
                        <a:t>大阪スタートアップ・エコシステム構築に向け、専門家を招聘、情報収集・分析およびコンソーシアムメンバーの活動を促進</a:t>
                      </a:r>
                    </a:p>
                    <a:p>
                      <a:pPr marL="85725" indent="-85725">
                        <a:spcBef>
                          <a:spcPts val="0"/>
                        </a:spcBef>
                      </a:pPr>
                      <a:r>
                        <a:rPr kumimoji="1" lang="en-US" altLang="ja-JP" sz="1050" dirty="0">
                          <a:latin typeface="Meiryo UI" panose="020B0604030504040204" pitchFamily="50" charset="-128"/>
                          <a:ea typeface="Meiryo UI" panose="020B0604030504040204" pitchFamily="50" charset="-128"/>
                        </a:rPr>
                        <a:t>  2.</a:t>
                      </a:r>
                      <a:r>
                        <a:rPr kumimoji="1" lang="ja-JP" altLang="en-US" sz="1050" dirty="0">
                          <a:latin typeface="Meiryo UI" panose="020B0604030504040204" pitchFamily="50" charset="-128"/>
                          <a:ea typeface="Meiryo UI" panose="020B0604030504040204" pitchFamily="50" charset="-128"/>
                        </a:rPr>
                        <a:t>コンソーシアム全体の活動を進めるためのブランディング、情報発信</a:t>
                      </a:r>
                    </a:p>
                    <a:p>
                      <a:pPr marL="85725" indent="-85725">
                        <a:spcBef>
                          <a:spcPts val="0"/>
                        </a:spcBef>
                      </a:pPr>
                      <a:r>
                        <a:rPr kumimoji="1" lang="ja-JP" altLang="en-US" sz="1050" dirty="0">
                          <a:latin typeface="Meiryo UI" panose="020B0604030504040204" pitchFamily="50" charset="-128"/>
                          <a:ea typeface="Meiryo UI" panose="020B0604030504040204" pitchFamily="50" charset="-128"/>
                        </a:rPr>
                        <a:t>  </a:t>
                      </a:r>
                      <a:r>
                        <a:rPr kumimoji="1" lang="en-US" altLang="ja-JP" sz="1050" dirty="0">
                          <a:latin typeface="Meiryo UI" panose="020B0604030504040204" pitchFamily="50" charset="-128"/>
                          <a:ea typeface="Meiryo UI" panose="020B0604030504040204" pitchFamily="50" charset="-128"/>
                        </a:rPr>
                        <a:t>3.</a:t>
                      </a:r>
                      <a:r>
                        <a:rPr kumimoji="1" lang="ja-JP" altLang="en-US" sz="1050" dirty="0">
                          <a:latin typeface="Meiryo UI" panose="020B0604030504040204" pitchFamily="50" charset="-128"/>
                          <a:ea typeface="Meiryo UI" panose="020B0604030504040204" pitchFamily="50" charset="-128"/>
                        </a:rPr>
                        <a:t>グローバルに活躍するスタートアップを輩出するため国際的ピッチイベントの開催</a:t>
                      </a:r>
                    </a:p>
                    <a:p>
                      <a:pPr marL="85725" indent="-85725">
                        <a:spcBef>
                          <a:spcPts val="0"/>
                        </a:spcBef>
                      </a:pPr>
                      <a:r>
                        <a:rPr kumimoji="1" lang="ja-JP" altLang="en-US" sz="1050" dirty="0">
                          <a:latin typeface="Meiryo UI" panose="020B0604030504040204" pitchFamily="50" charset="-128"/>
                          <a:ea typeface="Meiryo UI" panose="020B0604030504040204" pitchFamily="50" charset="-128"/>
                        </a:rPr>
                        <a:t>　</a:t>
                      </a:r>
                      <a:r>
                        <a:rPr kumimoji="1" lang="en-US" altLang="ja-JP" sz="1050" dirty="0">
                          <a:latin typeface="Meiryo UI" panose="020B0604030504040204" pitchFamily="50" charset="-128"/>
                          <a:ea typeface="Meiryo UI" panose="020B0604030504040204" pitchFamily="50" charset="-128"/>
                        </a:rPr>
                        <a:t>4.</a:t>
                      </a:r>
                      <a:r>
                        <a:rPr kumimoji="1" lang="ja-JP" altLang="en-US" sz="1050" dirty="0">
                          <a:latin typeface="Meiryo UI" panose="020B0604030504040204" pitchFamily="50" charset="-128"/>
                          <a:ea typeface="Meiryo UI" panose="020B0604030504040204" pitchFamily="50" charset="-128"/>
                        </a:rPr>
                        <a:t>スタートアップの成長段階に応じたアクセラレーション・プログラムを実施　　　等</a:t>
                      </a:r>
                    </a:p>
                    <a:p>
                      <a:pPr marL="85725" indent="-85725">
                        <a:spcBef>
                          <a:spcPts val="300"/>
                        </a:spcBef>
                      </a:pPr>
                      <a:r>
                        <a:rPr kumimoji="1" lang="ja-JP" altLang="en-US" sz="1050" dirty="0">
                          <a:latin typeface="Meiryo UI" panose="020B0604030504040204" pitchFamily="50" charset="-128"/>
                          <a:ea typeface="Meiryo UI" panose="020B0604030504040204" pitchFamily="50" charset="-128"/>
                        </a:rPr>
                        <a:t>・計画に基づき事業を進捗させ、令和</a:t>
                      </a:r>
                      <a:r>
                        <a:rPr kumimoji="1" lang="en-US" altLang="ja-JP" sz="1050" dirty="0">
                          <a:latin typeface="Meiryo UI" panose="020B0604030504040204" pitchFamily="50" charset="-128"/>
                          <a:ea typeface="Meiryo UI" panose="020B0604030504040204" pitchFamily="50" charset="-128"/>
                        </a:rPr>
                        <a:t>5</a:t>
                      </a:r>
                      <a:r>
                        <a:rPr kumimoji="1" lang="ja-JP" altLang="en-US" sz="1050" dirty="0">
                          <a:latin typeface="Meiryo UI" panose="020B0604030504040204" pitchFamily="50" charset="-128"/>
                          <a:ea typeface="Meiryo UI" panose="020B0604030504040204" pitchFamily="50" charset="-128"/>
                        </a:rPr>
                        <a:t>年度の目標を達成できている。</a:t>
                      </a:r>
                    </a:p>
                    <a:p>
                      <a:pPr marL="85725" indent="-85725">
                        <a:spcBef>
                          <a:spcPts val="300"/>
                        </a:spcBef>
                      </a:pPr>
                      <a:r>
                        <a:rPr kumimoji="1" lang="ja-JP" altLang="en-US" sz="1050" dirty="0">
                          <a:latin typeface="Meiryo UI" panose="020B0604030504040204" pitchFamily="50" charset="-128"/>
                          <a:ea typeface="Meiryo UI" panose="020B0604030504040204" pitchFamily="50" charset="-128"/>
                        </a:rPr>
                        <a:t>・令和</a:t>
                      </a:r>
                      <a:r>
                        <a:rPr kumimoji="1" lang="en-US" altLang="ja-JP" sz="1050" dirty="0">
                          <a:latin typeface="Meiryo UI" panose="020B0604030504040204" pitchFamily="50" charset="-128"/>
                          <a:ea typeface="Meiryo UI" panose="020B0604030504040204" pitchFamily="50" charset="-128"/>
                        </a:rPr>
                        <a:t>6</a:t>
                      </a:r>
                      <a:r>
                        <a:rPr kumimoji="1" lang="ja-JP" altLang="en-US" sz="1050" dirty="0">
                          <a:latin typeface="Meiryo UI" panose="020B0604030504040204" pitchFamily="50" charset="-128"/>
                          <a:ea typeface="Meiryo UI" panose="020B0604030504040204" pitchFamily="50" charset="-128"/>
                        </a:rPr>
                        <a:t>年度以降も引き続き、エコシステムの地域間連携、コンソーシアムメンバーの活動促進及び連携事業の実施、大阪エコシステムの情報発信強化、海外スタートアップの誘致・定着、国際ピッチイベント、アクセラレーションプログラムの実施等に取り組み、令和</a:t>
                      </a:r>
                      <a:r>
                        <a:rPr kumimoji="1" lang="en-US" altLang="ja-JP" sz="1050" dirty="0">
                          <a:latin typeface="Meiryo UI" panose="020B0604030504040204" pitchFamily="50" charset="-128"/>
                          <a:ea typeface="Meiryo UI" panose="020B0604030504040204" pitchFamily="50" charset="-128"/>
                        </a:rPr>
                        <a:t>6</a:t>
                      </a:r>
                      <a:r>
                        <a:rPr kumimoji="1" lang="ja-JP" altLang="en-US" sz="1050" dirty="0">
                          <a:latin typeface="Meiryo UI" panose="020B0604030504040204" pitchFamily="50" charset="-128"/>
                          <a:ea typeface="Meiryo UI" panose="020B0604030504040204" pitchFamily="50" charset="-128"/>
                        </a:rPr>
                        <a:t>年度末に期限を迎えるグローバルスタートアップ拠点都市の再選定に向け、引き続きスタートアップ・エコシステム拠点形成を進める。</a:t>
                      </a:r>
                    </a:p>
                  </a:txBody>
                  <a:tcPr marL="74295" marR="74295" marT="37148" marB="37148" anchor="ctr">
                    <a:lnL w="19050"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5DAEB"/>
                    </a:solidFill>
                  </a:tcPr>
                </a:tc>
                <a:tc hMerge="1">
                  <a:txBody>
                    <a:bodyPr/>
                    <a:lstStyle/>
                    <a:p>
                      <a:pPr algn="ctr"/>
                      <a:endParaRPr kumimoji="1" lang="en-US" altLang="ja-JP" sz="1000">
                        <a:latin typeface="Meiryo UI" panose="020B0604030504040204" pitchFamily="50" charset="-128"/>
                        <a:ea typeface="Meiryo UI" panose="020B0604030504040204" pitchFamily="50" charset="-128"/>
                      </a:endParaRP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20000"/>
                        <a:lumOff val="80000"/>
                      </a:schemeClr>
                    </a:solidFill>
                  </a:tcPr>
                </a:tc>
                <a:tc hMerge="1">
                  <a:txBody>
                    <a:bodyPr/>
                    <a:lstStyle/>
                    <a:p>
                      <a:pPr algn="ctr"/>
                      <a:endParaRPr kumimoji="1" lang="ja-JP" altLang="en-US" sz="1000">
                        <a:solidFill>
                          <a:schemeClr val="accent5"/>
                        </a:solidFill>
                        <a:latin typeface="Meiryo UI" panose="020B0604030504040204" pitchFamily="50" charset="-128"/>
                        <a:ea typeface="Meiryo UI" panose="020B0604030504040204" pitchFamily="50" charset="-128"/>
                      </a:endParaRP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20000"/>
                        <a:lumOff val="80000"/>
                      </a:schemeClr>
                    </a:solidFill>
                  </a:tcPr>
                </a:tc>
                <a:tc hMerge="1">
                  <a:txBody>
                    <a:bodyPr/>
                    <a:lstStyle/>
                    <a:p>
                      <a:pPr algn="ctr"/>
                      <a:endParaRPr kumimoji="1" lang="en-US" altLang="ja-JP" sz="1000">
                        <a:latin typeface="Meiryo UI" panose="020B0604030504040204" pitchFamily="50" charset="-128"/>
                        <a:ea typeface="Meiryo UI" panose="020B0604030504040204" pitchFamily="50" charset="-128"/>
                      </a:endParaRPr>
                    </a:p>
                  </a:txBody>
                  <a:tcPr marL="74295" marR="74295" marT="37148" marB="37148" anchor="ctr">
                    <a:lnR w="1905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20000"/>
                        <a:lumOff val="80000"/>
                      </a:schemeClr>
                    </a:solidFill>
                  </a:tcPr>
                </a:tc>
                <a:tc hMerge="1">
                  <a:txBody>
                    <a:bodyPr/>
                    <a:lstStyle/>
                    <a:p>
                      <a:pPr algn="ctr"/>
                      <a:endParaRPr kumimoji="1" lang="ja-JP" altLang="en-US" sz="1000">
                        <a:solidFill>
                          <a:schemeClr val="accent5"/>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20000"/>
                        <a:lumOff val="80000"/>
                      </a:schemeClr>
                    </a:solidFill>
                  </a:tcPr>
                </a:tc>
                <a:tc hMerge="1">
                  <a:txBody>
                    <a:bodyPr/>
                    <a:lstStyle/>
                    <a:p>
                      <a:pPr algn="ctr"/>
                      <a:endParaRPr kumimoji="1" lang="ja-JP" altLang="en-US" sz="1000">
                        <a:latin typeface="Meiryo UI" panose="020B0604030504040204" pitchFamily="50" charset="-128"/>
                        <a:ea typeface="Meiryo UI" panose="020B0604030504040204" pitchFamily="50" charset="-128"/>
                      </a:endParaRP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20000"/>
                        <a:lumOff val="80000"/>
                      </a:schemeClr>
                    </a:solidFill>
                  </a:tcPr>
                </a:tc>
                <a:extLst>
                  <a:ext uri="{0D108BD9-81ED-4DB2-BD59-A6C34878D82A}">
                    <a16:rowId xmlns:a16="http://schemas.microsoft.com/office/drawing/2014/main" val="2991856035"/>
                  </a:ext>
                </a:extLst>
              </a:tr>
              <a:tr h="1008000">
                <a:tc vMerge="1">
                  <a:txBody>
                    <a:bodyPr/>
                    <a:lstStyle/>
                    <a:p>
                      <a:pPr algn="ctr"/>
                      <a:endParaRPr kumimoji="1" lang="ja-JP" altLang="en-US" sz="900" dirty="0">
                        <a:latin typeface="Meiryo UI" panose="020B0604030504040204" pitchFamily="50" charset="-128"/>
                        <a:ea typeface="Meiryo UI" panose="020B0604030504040204" pitchFamily="50" charset="-128"/>
                      </a:endParaRPr>
                    </a:p>
                  </a:txBody>
                  <a:tcPr marL="74295" marR="74295" marT="37148" marB="37148" anchor="ctr">
                    <a:lnR w="28575"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solidFill>
                      <a:srgbClr val="738AC8"/>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dirty="0">
                          <a:solidFill>
                            <a:sysClr val="windowText" lastClr="000000"/>
                          </a:solidFill>
                          <a:latin typeface="Meiryo UI" panose="020B0604030504040204" pitchFamily="50" charset="-128"/>
                          <a:ea typeface="Meiryo UI" panose="020B0604030504040204" pitchFamily="50" charset="-128"/>
                        </a:rPr>
                        <a:t>外部有識者評価</a:t>
                      </a: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A7B5DD"/>
                    </a:solidFill>
                  </a:tcPr>
                </a:tc>
                <a:tc gridSpan="6">
                  <a:txBody>
                    <a:bodyPr/>
                    <a:lstStyle/>
                    <a:p>
                      <a:pPr marL="85725" indent="-85725">
                        <a:spcBef>
                          <a:spcPts val="300"/>
                        </a:spcBef>
                      </a:pPr>
                      <a:r>
                        <a:rPr kumimoji="1" lang="ja-JP" altLang="en-US" sz="1050" dirty="0">
                          <a:latin typeface="Meiryo UI" panose="020B0604030504040204" pitchFamily="50" charset="-128"/>
                          <a:ea typeface="Meiryo UI" panose="020B0604030504040204" pitchFamily="50" charset="-128"/>
                        </a:rPr>
                        <a:t>特になし</a:t>
                      </a:r>
                    </a:p>
                  </a:txBody>
                  <a:tcPr marL="74295" marR="74295" marT="37148" marB="37148" anchor="ctr">
                    <a:lnL w="19050"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BEDF5"/>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61397607"/>
                  </a:ext>
                </a:extLst>
              </a:tr>
            </a:tbl>
          </a:graphicData>
        </a:graphic>
      </p:graphicFrame>
      <p:sp>
        <p:nvSpPr>
          <p:cNvPr id="5" name="正方形/長方形 4"/>
          <p:cNvSpPr/>
          <p:nvPr/>
        </p:nvSpPr>
        <p:spPr>
          <a:xfrm>
            <a:off x="0" y="7059"/>
            <a:ext cx="9906000" cy="365125"/>
          </a:xfrm>
          <a:prstGeom prst="rect">
            <a:avLst/>
          </a:prstGeom>
          <a:solidFill>
            <a:srgbClr val="738AC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600"/>
              </a:lnSpc>
              <a:spcBef>
                <a:spcPts val="600"/>
              </a:spcBef>
            </a:pPr>
            <a:r>
              <a:rPr lang="ja-JP" altLang="en-US" sz="1600" b="1">
                <a:latin typeface="Meiryo UI" panose="020B0604030504040204" pitchFamily="50" charset="-128"/>
                <a:ea typeface="Meiryo UI" panose="020B0604030504040204" pitchFamily="50" charset="-128"/>
              </a:rPr>
              <a:t>基本目標⑤都市としての経済機能を強化する</a:t>
            </a:r>
          </a:p>
        </p:txBody>
      </p:sp>
      <p:sp>
        <p:nvSpPr>
          <p:cNvPr id="6" name="テキスト ボックス 5"/>
          <p:cNvSpPr txBox="1"/>
          <p:nvPr/>
        </p:nvSpPr>
        <p:spPr>
          <a:xfrm>
            <a:off x="0" y="493275"/>
            <a:ext cx="6478437" cy="307777"/>
          </a:xfrm>
          <a:prstGeom prst="rect">
            <a:avLst/>
          </a:prstGeom>
          <a:noFill/>
        </p:spPr>
        <p:txBody>
          <a:bodyPr wrap="square" rtlCol="0">
            <a:spAutoFit/>
          </a:bodyPr>
          <a:lstStyle/>
          <a:p>
            <a:r>
              <a:rPr lang="ja-JP" altLang="en-US" sz="1400" b="1">
                <a:latin typeface="Meiryo UI" panose="020B0604030504040204" pitchFamily="50" charset="-128"/>
                <a:ea typeface="Meiryo UI" panose="020B0604030504040204" pitchFamily="50" charset="-128"/>
              </a:rPr>
              <a:t>基本的方向（１）産業の創出・振興</a:t>
            </a:r>
            <a:endParaRPr lang="en-US" altLang="ja-JP" sz="1400" b="1">
              <a:latin typeface="Meiryo UI" panose="020B0604030504040204" pitchFamily="50" charset="-128"/>
              <a:ea typeface="Meiryo UI" panose="020B0604030504040204" pitchFamily="50" charset="-128"/>
            </a:endParaRPr>
          </a:p>
        </p:txBody>
      </p:sp>
      <p:sp>
        <p:nvSpPr>
          <p:cNvPr id="9" name="スライド番号プレースホルダー 1">
            <a:extLst>
              <a:ext uri="{FF2B5EF4-FFF2-40B4-BE49-F238E27FC236}">
                <a16:creationId xmlns:a16="http://schemas.microsoft.com/office/drawing/2014/main" id="{2A849CA1-E4BD-4B7D-98F6-C8E7499AFBF0}"/>
              </a:ext>
            </a:extLst>
          </p:cNvPr>
          <p:cNvSpPr>
            <a:spLocks noGrp="1"/>
          </p:cNvSpPr>
          <p:nvPr>
            <p:ph type="sldNum" sz="quarter" idx="12"/>
          </p:nvPr>
        </p:nvSpPr>
        <p:spPr>
          <a:xfrm>
            <a:off x="7677150" y="6492875"/>
            <a:ext cx="2228850" cy="365125"/>
          </a:xfrm>
        </p:spPr>
        <p:txBody>
          <a:bodyPr/>
          <a:lstStyle/>
          <a:p>
            <a:fld id="{44BDDE9A-F6C5-4730-B943-1C83B56C071B}" type="slidenum">
              <a:rPr kumimoji="1" lang="ja-JP" altLang="en-US" smtClean="0"/>
              <a:t>7</a:t>
            </a:fld>
            <a:endParaRPr kumimoji="1" lang="ja-JP" altLang="en-US"/>
          </a:p>
        </p:txBody>
      </p:sp>
    </p:spTree>
    <p:extLst>
      <p:ext uri="{BB962C8B-B14F-4D97-AF65-F5344CB8AC3E}">
        <p14:creationId xmlns:p14="http://schemas.microsoft.com/office/powerpoint/2010/main" val="124894214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表 9">
            <a:extLst>
              <a:ext uri="{FF2B5EF4-FFF2-40B4-BE49-F238E27FC236}">
                <a16:creationId xmlns:a16="http://schemas.microsoft.com/office/drawing/2014/main" id="{2A6EBC19-E5E3-49CA-9A9C-988413432104}"/>
              </a:ext>
            </a:extLst>
          </p:cNvPr>
          <p:cNvGraphicFramePr>
            <a:graphicFrameLocks noGrp="1"/>
          </p:cNvGraphicFramePr>
          <p:nvPr>
            <p:extLst>
              <p:ext uri="{D42A27DB-BD31-4B8C-83A1-F6EECF244321}">
                <p14:modId xmlns:p14="http://schemas.microsoft.com/office/powerpoint/2010/main" val="35290464"/>
              </p:ext>
            </p:extLst>
          </p:nvPr>
        </p:nvGraphicFramePr>
        <p:xfrm>
          <a:off x="88769" y="768039"/>
          <a:ext cx="9772039" cy="4736092"/>
        </p:xfrm>
        <a:graphic>
          <a:graphicData uri="http://schemas.openxmlformats.org/drawingml/2006/table">
            <a:tbl>
              <a:tblPr firstRow="1" bandRow="1">
                <a:tableStyleId>{F5AB1C69-6EDB-4FF4-983F-18BD219EF322}</a:tableStyleId>
              </a:tblPr>
              <a:tblGrid>
                <a:gridCol w="360000">
                  <a:extLst>
                    <a:ext uri="{9D8B030D-6E8A-4147-A177-3AD203B41FA5}">
                      <a16:colId xmlns:a16="http://schemas.microsoft.com/office/drawing/2014/main" val="830047628"/>
                    </a:ext>
                  </a:extLst>
                </a:gridCol>
                <a:gridCol w="360000">
                  <a:extLst>
                    <a:ext uri="{9D8B030D-6E8A-4147-A177-3AD203B41FA5}">
                      <a16:colId xmlns:a16="http://schemas.microsoft.com/office/drawing/2014/main" val="1297933951"/>
                    </a:ext>
                  </a:extLst>
                </a:gridCol>
                <a:gridCol w="3818085">
                  <a:extLst>
                    <a:ext uri="{9D8B030D-6E8A-4147-A177-3AD203B41FA5}">
                      <a16:colId xmlns:a16="http://schemas.microsoft.com/office/drawing/2014/main" val="1232791315"/>
                    </a:ext>
                  </a:extLst>
                </a:gridCol>
                <a:gridCol w="791851">
                  <a:extLst>
                    <a:ext uri="{9D8B030D-6E8A-4147-A177-3AD203B41FA5}">
                      <a16:colId xmlns:a16="http://schemas.microsoft.com/office/drawing/2014/main" val="186467495"/>
                    </a:ext>
                  </a:extLst>
                </a:gridCol>
                <a:gridCol w="1734532">
                  <a:extLst>
                    <a:ext uri="{9D8B030D-6E8A-4147-A177-3AD203B41FA5}">
                      <a16:colId xmlns:a16="http://schemas.microsoft.com/office/drawing/2014/main" val="1270787646"/>
                    </a:ext>
                  </a:extLst>
                </a:gridCol>
                <a:gridCol w="763571">
                  <a:extLst>
                    <a:ext uri="{9D8B030D-6E8A-4147-A177-3AD203B41FA5}">
                      <a16:colId xmlns:a16="http://schemas.microsoft.com/office/drawing/2014/main" val="380432246"/>
                    </a:ext>
                  </a:extLst>
                </a:gridCol>
                <a:gridCol w="1188000">
                  <a:extLst>
                    <a:ext uri="{9D8B030D-6E8A-4147-A177-3AD203B41FA5}">
                      <a16:colId xmlns:a16="http://schemas.microsoft.com/office/drawing/2014/main" val="1558674739"/>
                    </a:ext>
                  </a:extLst>
                </a:gridCol>
                <a:gridCol w="756000">
                  <a:extLst>
                    <a:ext uri="{9D8B030D-6E8A-4147-A177-3AD203B41FA5}">
                      <a16:colId xmlns:a16="http://schemas.microsoft.com/office/drawing/2014/main" val="3751968535"/>
                    </a:ext>
                  </a:extLst>
                </a:gridCol>
              </a:tblGrid>
              <a:tr h="0">
                <a:tc rowSpan="8">
                  <a:txBody>
                    <a:bodyPr/>
                    <a:lstStyle/>
                    <a:p>
                      <a:pPr algn="ctr"/>
                      <a:r>
                        <a:rPr kumimoji="1" lang="en-US" altLang="ja-JP" sz="1000" b="1" dirty="0">
                          <a:solidFill>
                            <a:schemeClr val="bg1"/>
                          </a:solidFill>
                          <a:latin typeface="Meiryo UI" panose="020B0604030504040204" pitchFamily="50" charset="-128"/>
                          <a:ea typeface="Meiryo UI" panose="020B0604030504040204" pitchFamily="50" charset="-128"/>
                        </a:rPr>
                        <a:t>No</a:t>
                      </a:r>
                    </a:p>
                    <a:p>
                      <a:pPr algn="ctr"/>
                      <a:r>
                        <a:rPr kumimoji="1" lang="ja-JP" altLang="en-US" sz="1000" b="1" dirty="0">
                          <a:solidFill>
                            <a:schemeClr val="bg1"/>
                          </a:solidFill>
                          <a:latin typeface="Meiryo UI" panose="020B0604030504040204" pitchFamily="50" charset="-128"/>
                          <a:ea typeface="Meiryo UI" panose="020B0604030504040204" pitchFamily="50" charset="-128"/>
                        </a:rPr>
                        <a:t>５</a:t>
                      </a:r>
                    </a:p>
                  </a:txBody>
                  <a:tcPr marL="74295" marR="74295" marT="37148" marB="37148" anchor="ctr">
                    <a:lnR w="28575" cap="flat" cmpd="sng" algn="ctr">
                      <a:solidFill>
                        <a:schemeClr val="bg1"/>
                      </a:solidFill>
                      <a:prstDash val="solid"/>
                      <a:round/>
                      <a:headEnd type="none" w="med" len="med"/>
                      <a:tailEnd type="none" w="med" len="med"/>
                    </a:lnR>
                    <a:solidFill>
                      <a:srgbClr val="738AC8"/>
                    </a:solidFill>
                  </a:tcPr>
                </a:tc>
                <a:tc gridSpan="7">
                  <a:txBody>
                    <a:bodyPr/>
                    <a:lstStyle/>
                    <a:p>
                      <a:pPr algn="l"/>
                      <a:r>
                        <a:rPr kumimoji="1" lang="ja-JP" altLang="en-US" sz="1200" b="1" u="sng" dirty="0">
                          <a:solidFill>
                            <a:schemeClr val="bg1"/>
                          </a:solidFill>
                          <a:latin typeface="Meiryo UI" panose="020B0604030504040204" pitchFamily="50" charset="-128"/>
                          <a:ea typeface="Meiryo UI" panose="020B0604030504040204" pitchFamily="50" charset="-128"/>
                        </a:rPr>
                        <a:t>中核人材雇用戦略デスク事業・同体制拡充事業</a:t>
                      </a:r>
                      <a:r>
                        <a:rPr kumimoji="1" lang="ja-JP" altLang="en-US" sz="1200" b="1" u="none" dirty="0">
                          <a:solidFill>
                            <a:schemeClr val="bg1"/>
                          </a:solidFill>
                          <a:latin typeface="Meiryo UI" panose="020B0604030504040204" pitchFamily="50" charset="-128"/>
                          <a:ea typeface="Meiryo UI" panose="020B0604030504040204" pitchFamily="50" charset="-128"/>
                        </a:rPr>
                        <a:t> </a:t>
                      </a:r>
                      <a:r>
                        <a:rPr kumimoji="1" lang="en-US" altLang="ja-JP" sz="1200" b="1" u="none" dirty="0">
                          <a:solidFill>
                            <a:schemeClr val="bg1"/>
                          </a:solidFill>
                          <a:latin typeface="Meiryo UI" panose="020B0604030504040204" pitchFamily="50" charset="-128"/>
                          <a:ea typeface="Meiryo UI" panose="020B0604030504040204" pitchFamily="50" charset="-128"/>
                        </a:rPr>
                        <a:t>【</a:t>
                      </a:r>
                      <a:r>
                        <a:rPr kumimoji="1" lang="ja-JP" altLang="en-US" sz="1200" b="1" u="none" dirty="0">
                          <a:solidFill>
                            <a:schemeClr val="bg1"/>
                          </a:solidFill>
                          <a:latin typeface="Meiryo UI" panose="020B0604030504040204" pitchFamily="50" charset="-128"/>
                          <a:ea typeface="Meiryo UI" panose="020B0604030504040204" pitchFamily="50" charset="-128"/>
                        </a:rPr>
                        <a:t>デジタル田園都市国家構想交付金活用事業</a:t>
                      </a:r>
                      <a:r>
                        <a:rPr kumimoji="1" lang="en-US" altLang="ja-JP" sz="1200" b="1" u="none" dirty="0">
                          <a:solidFill>
                            <a:schemeClr val="bg1"/>
                          </a:solidFill>
                          <a:latin typeface="Meiryo UI" panose="020B0604030504040204" pitchFamily="50" charset="-128"/>
                          <a:ea typeface="Meiryo UI" panose="020B0604030504040204" pitchFamily="50" charset="-128"/>
                        </a:rPr>
                        <a:t>】</a:t>
                      </a:r>
                      <a:endParaRPr kumimoji="1" lang="ja-JP" altLang="en-US" sz="1100" b="1" u="none" dirty="0">
                        <a:solidFill>
                          <a:schemeClr val="bg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u="none" dirty="0">
                          <a:solidFill>
                            <a:schemeClr val="bg1"/>
                          </a:solidFill>
                          <a:latin typeface="Meiryo UI" panose="020B0604030504040204" pitchFamily="50" charset="-128"/>
                          <a:ea typeface="Meiryo UI" panose="020B0604030504040204" pitchFamily="50" charset="-128"/>
                        </a:rPr>
                        <a:t>府内中堅・中小企業の中核人材ニーズを掘り起こし、有料人材紹介、再就職支援などによる確保支援を行うとともに、東京圏の大企業人材を含めた、副業・兼業人材の活用促進を行い、府内企業の課題解決につなげる。また、副業・兼業を中心にデジタル人材のマッチング促進を行うことにより、デジタル社会の形成に寄与する。</a:t>
                      </a:r>
                    </a:p>
                  </a:txBody>
                  <a:tcPr marL="74295" marR="74295" marT="37148" marB="37148"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738AC8"/>
                    </a:solidFill>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100" b="1" u="sng">
                        <a:latin typeface="Meiryo UI" panose="020B0604030504040204" pitchFamily="50" charset="-128"/>
                        <a:ea typeface="Meiryo UI" panose="020B0604030504040204" pitchFamily="50" charset="-128"/>
                      </a:endParaRPr>
                    </a:p>
                  </a:txBody>
                  <a:tcPr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E7E6E6"/>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770301432"/>
                  </a:ext>
                </a:extLst>
              </a:tr>
              <a:tr h="0">
                <a:tc vMerge="1">
                  <a:txBody>
                    <a:bodyPr/>
                    <a:lstStyle/>
                    <a:p>
                      <a:endParaRPr kumimoji="1" lang="ja-JP" altLang="en-US" sz="1100"/>
                    </a:p>
                  </a:txBody>
                  <a:tcPr>
                    <a:lnR w="28575" cap="flat" cmpd="sng" algn="ctr">
                      <a:solidFill>
                        <a:schemeClr val="bg1"/>
                      </a:solidFill>
                      <a:prstDash val="solid"/>
                      <a:round/>
                      <a:headEnd type="none" w="med" len="med"/>
                      <a:tailEnd type="none" w="med" len="med"/>
                    </a:lnR>
                    <a:solidFill>
                      <a:srgbClr val="767171"/>
                    </a:solidFill>
                  </a:tcPr>
                </a:tc>
                <a:tc rowSpan="5">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dirty="0">
                          <a:solidFill>
                            <a:sysClr val="windowText" lastClr="000000"/>
                          </a:solidFill>
                          <a:latin typeface="Meiryo UI" panose="020B0604030504040204" pitchFamily="50" charset="-128"/>
                          <a:ea typeface="Meiryo UI" panose="020B0604030504040204" pitchFamily="50" charset="-128"/>
                        </a:rPr>
                        <a:t>活動指標・実績</a:t>
                      </a: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a:txBody>
                    <a:bodyPr/>
                    <a:lstStyle/>
                    <a:p>
                      <a:pPr algn="ctr"/>
                      <a:r>
                        <a:rPr kumimoji="1" lang="ja-JP" altLang="en-US" sz="900" b="0">
                          <a:solidFill>
                            <a:sysClr val="windowText" lastClr="000000"/>
                          </a:solidFill>
                          <a:latin typeface="Meiryo UI" panose="020B0604030504040204" pitchFamily="50" charset="-128"/>
                          <a:ea typeface="Meiryo UI" panose="020B0604030504040204" pitchFamily="50" charset="-128"/>
                        </a:rPr>
                        <a:t>項目</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a:txBody>
                    <a:bodyPr/>
                    <a:lstStyle/>
                    <a:p>
                      <a:pPr algn="ctr"/>
                      <a:r>
                        <a:rPr kumimoji="1" lang="ja-JP" altLang="en-US" sz="900" b="0">
                          <a:solidFill>
                            <a:sysClr val="windowText" lastClr="000000"/>
                          </a:solidFill>
                          <a:latin typeface="Meiryo UI" panose="020B0604030504040204" pitchFamily="50" charset="-128"/>
                          <a:ea typeface="Meiryo UI" panose="020B0604030504040204" pitchFamily="50" charset="-128"/>
                        </a:rPr>
                        <a:t>目標値</a:t>
                      </a:r>
                    </a:p>
                  </a:txBody>
                  <a:tcPr marL="74295" marR="74295" marT="37148" marB="37148" anchor="ctr">
                    <a:solidFill>
                      <a:srgbClr val="A7B5DD"/>
                    </a:solidFill>
                  </a:tcPr>
                </a:tc>
                <a:tc>
                  <a:txBody>
                    <a:bodyPr/>
                    <a:lstStyle/>
                    <a:p>
                      <a:pPr algn="ctr"/>
                      <a:r>
                        <a:rPr kumimoji="1" lang="ja-JP" altLang="en-US" sz="900" b="0">
                          <a:solidFill>
                            <a:sysClr val="windowText" lastClr="000000"/>
                          </a:solidFill>
                          <a:latin typeface="Meiryo UI" panose="020B0604030504040204" pitchFamily="50" charset="-128"/>
                          <a:ea typeface="Meiryo UI" panose="020B0604030504040204" pitchFamily="50" charset="-128"/>
                        </a:rPr>
                        <a:t>実績値</a:t>
                      </a:r>
                      <a:endParaRPr kumimoji="1" lang="en-US" altLang="ja-JP" sz="900" b="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800" b="0">
                          <a:solidFill>
                            <a:sysClr val="windowText" lastClr="000000"/>
                          </a:solidFill>
                          <a:latin typeface="Meiryo UI" panose="020B0604030504040204" pitchFamily="50" charset="-128"/>
                          <a:ea typeface="Meiryo UI" panose="020B0604030504040204" pitchFamily="50" charset="-128"/>
                        </a:rPr>
                        <a:t>（前年度実績）</a:t>
                      </a:r>
                    </a:p>
                  </a:txBody>
                  <a:tcPr marL="74295" marR="74295" marT="37148" marB="37148" anchor="ctr">
                    <a:solidFill>
                      <a:srgbClr val="A7B5DD"/>
                    </a:solidFill>
                  </a:tcPr>
                </a:tc>
                <a:tc>
                  <a:txBody>
                    <a:bodyPr/>
                    <a:lstStyle/>
                    <a:p>
                      <a:pPr algn="ctr"/>
                      <a:r>
                        <a:rPr kumimoji="1" lang="ja-JP" altLang="en-US" sz="900" b="0">
                          <a:solidFill>
                            <a:sysClr val="windowText" lastClr="000000"/>
                          </a:solidFill>
                          <a:latin typeface="Meiryo UI" panose="020B0604030504040204" pitchFamily="50" charset="-128"/>
                          <a:ea typeface="Meiryo UI" panose="020B0604030504040204" pitchFamily="50" charset="-128"/>
                        </a:rPr>
                        <a:t>目標</a:t>
                      </a:r>
                      <a:endParaRPr kumimoji="1" lang="en-US" altLang="ja-JP" sz="900" b="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900" b="0">
                          <a:solidFill>
                            <a:sysClr val="windowText" lastClr="000000"/>
                          </a:solidFill>
                          <a:latin typeface="Meiryo UI" panose="020B0604030504040204" pitchFamily="50" charset="-128"/>
                          <a:ea typeface="Meiryo UI" panose="020B0604030504040204" pitchFamily="50" charset="-128"/>
                        </a:rPr>
                        <a:t>達成率</a:t>
                      </a:r>
                    </a:p>
                  </a:txBody>
                  <a:tcPr marL="74295" marR="74295" marT="37148" marB="37148" anchor="ctr">
                    <a:solidFill>
                      <a:srgbClr val="A7B5DD"/>
                    </a:solidFill>
                  </a:tcPr>
                </a:tc>
                <a:tc>
                  <a:txBody>
                    <a:bodyPr/>
                    <a:lstStyle/>
                    <a:p>
                      <a:pPr algn="ctr"/>
                      <a:r>
                        <a:rPr kumimoji="1" lang="ja-JP" altLang="en-US" sz="900">
                          <a:solidFill>
                            <a:sysClr val="windowText" lastClr="000000"/>
                          </a:solidFill>
                          <a:latin typeface="Meiryo UI" panose="020B0604030504040204" pitchFamily="50" charset="-128"/>
                          <a:ea typeface="Meiryo UI" panose="020B0604030504040204" pitchFamily="50" charset="-128"/>
                        </a:rPr>
                        <a:t>予算執行額</a:t>
                      </a:r>
                      <a:endParaRPr kumimoji="1" lang="en-US" altLang="ja-JP" sz="90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800">
                          <a:solidFill>
                            <a:sysClr val="windowText" lastClr="000000"/>
                          </a:solidFill>
                          <a:latin typeface="Meiryo UI" panose="020B0604030504040204" pitchFamily="50" charset="-128"/>
                          <a:ea typeface="Meiryo UI" panose="020B0604030504040204" pitchFamily="50" charset="-128"/>
                        </a:rPr>
                        <a:t>（予算額）</a:t>
                      </a:r>
                      <a:endParaRPr kumimoji="1" lang="en-US" altLang="ja-JP" sz="80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anchor="ctr">
                    <a:solidFill>
                      <a:srgbClr val="A7B5DD"/>
                    </a:solidFill>
                  </a:tcPr>
                </a:tc>
                <a:tc>
                  <a:txBody>
                    <a:bodyPr/>
                    <a:lstStyle/>
                    <a:p>
                      <a:pPr algn="ctr"/>
                      <a:r>
                        <a:rPr kumimoji="1" lang="ja-JP" altLang="en-US" sz="900">
                          <a:solidFill>
                            <a:sysClr val="windowText" lastClr="000000"/>
                          </a:solidFill>
                          <a:latin typeface="Meiryo UI" panose="020B0604030504040204" pitchFamily="50" charset="-128"/>
                          <a:ea typeface="Meiryo UI" panose="020B0604030504040204" pitchFamily="50" charset="-128"/>
                        </a:rPr>
                        <a:t>執行率</a:t>
                      </a:r>
                    </a:p>
                  </a:txBody>
                  <a:tcPr marL="74295" marR="74295" marT="37148" marB="37148" anchor="ctr">
                    <a:solidFill>
                      <a:srgbClr val="A7B5DD"/>
                    </a:solidFill>
                  </a:tcPr>
                </a:tc>
                <a:extLst>
                  <a:ext uri="{0D108BD9-81ED-4DB2-BD59-A6C34878D82A}">
                    <a16:rowId xmlns:a16="http://schemas.microsoft.com/office/drawing/2014/main" val="454522451"/>
                  </a:ext>
                </a:extLst>
              </a:tr>
              <a:tr h="0">
                <a:tc vMerge="1">
                  <a:txBody>
                    <a:bodyPr/>
                    <a:lstStyle/>
                    <a:p>
                      <a:endParaRPr kumimoji="1" lang="ja-JP" altLang="en-US"/>
                    </a:p>
                  </a:txBody>
                  <a:tcPr>
                    <a:lnR w="28575" cap="flat" cmpd="sng" algn="ctr">
                      <a:solidFill>
                        <a:schemeClr val="bg1"/>
                      </a:solidFill>
                      <a:prstDash val="solid"/>
                      <a:round/>
                      <a:headEnd type="none" w="med" len="med"/>
                      <a:tailEnd type="none" w="med" len="med"/>
                    </a:lnR>
                    <a:solidFill>
                      <a:srgbClr val="767171"/>
                    </a:solidFill>
                  </a:tcPr>
                </a:tc>
                <a:tc vMerge="1">
                  <a:txBody>
                    <a:bodyPr/>
                    <a:lstStyle/>
                    <a:p>
                      <a:endParaRPr kumimoji="1" lang="ja-JP" altLang="en-US" sz="1000">
                        <a:latin typeface="Meiryo UI" panose="020B0604030504040204" pitchFamily="50" charset="-128"/>
                        <a:ea typeface="Meiryo UI" panose="020B0604030504040204" pitchFamily="50" charset="-128"/>
                      </a:endParaRPr>
                    </a:p>
                  </a:txBody>
                  <a:tcPr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FABAB"/>
                    </a:solidFill>
                  </a:tcPr>
                </a:tc>
                <a:tc>
                  <a:txBody>
                    <a:bodyPr/>
                    <a:lstStyle/>
                    <a:p>
                      <a:r>
                        <a:rPr kumimoji="1" lang="ja-JP" altLang="en-US" sz="1050">
                          <a:latin typeface="Meiryo UI" panose="020B0604030504040204" pitchFamily="50" charset="-128"/>
                          <a:ea typeface="Meiryo UI" panose="020B0604030504040204" pitchFamily="50" charset="-128"/>
                        </a:rPr>
                        <a:t>府内中堅・中小企業に対する副業・兼業を含めた人材マッチング件数</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5DAEB"/>
                    </a:solidFill>
                  </a:tcPr>
                </a:tc>
                <a:tc>
                  <a:txBody>
                    <a:bodyPr/>
                    <a:lstStyle/>
                    <a:p>
                      <a:pPr algn="ctr"/>
                      <a:r>
                        <a:rPr kumimoji="1" lang="en-US" altLang="ja-JP" sz="1050">
                          <a:latin typeface="Meiryo UI" panose="020B0604030504040204" pitchFamily="50" charset="-128"/>
                          <a:ea typeface="Meiryo UI" panose="020B0604030504040204" pitchFamily="50" charset="-128"/>
                        </a:rPr>
                        <a:t>200</a:t>
                      </a:r>
                      <a:r>
                        <a:rPr kumimoji="1" lang="ja-JP" altLang="en-US" sz="1050">
                          <a:latin typeface="Meiryo UI" panose="020B0604030504040204" pitchFamily="50" charset="-128"/>
                          <a:ea typeface="Meiryo UI" panose="020B0604030504040204" pitchFamily="50" charset="-128"/>
                        </a:rPr>
                        <a:t>件</a:t>
                      </a:r>
                      <a:r>
                        <a:rPr kumimoji="1" lang="en-US" altLang="ja-JP" sz="1050">
                          <a:latin typeface="Meiryo UI" panose="020B0604030504040204" pitchFamily="50" charset="-128"/>
                          <a:ea typeface="Meiryo UI" panose="020B0604030504040204" pitchFamily="50" charset="-128"/>
                        </a:rPr>
                        <a:t>/</a:t>
                      </a:r>
                      <a:r>
                        <a:rPr kumimoji="1" lang="ja-JP" altLang="en-US" sz="1050">
                          <a:latin typeface="Meiryo UI" panose="020B0604030504040204" pitchFamily="50" charset="-128"/>
                          <a:ea typeface="Meiryo UI" panose="020B0604030504040204" pitchFamily="50" charset="-128"/>
                        </a:rPr>
                        <a:t>年</a:t>
                      </a:r>
                      <a:endParaRPr kumimoji="1" lang="en-US" altLang="ja-JP" sz="1050">
                        <a:latin typeface="Meiryo UI" panose="020B0604030504040204" pitchFamily="50" charset="-128"/>
                        <a:ea typeface="Meiryo UI" panose="020B0604030504040204" pitchFamily="50" charset="-128"/>
                      </a:endParaRPr>
                    </a:p>
                  </a:txBody>
                  <a:tcPr marL="74295" marR="74295" marT="37148" marB="37148" anchor="ctr">
                    <a:solidFill>
                      <a:srgbClr val="D5DAEB"/>
                    </a:solidFill>
                  </a:tcPr>
                </a:tc>
                <a:tc>
                  <a:txBody>
                    <a:bodyPr/>
                    <a:lstStyle/>
                    <a:p>
                      <a:pPr algn="ctr"/>
                      <a:r>
                        <a:rPr kumimoji="1" lang="en-US" altLang="ja-JP" sz="1050">
                          <a:solidFill>
                            <a:srgbClr val="FF0000"/>
                          </a:solidFill>
                          <a:latin typeface="Meiryo UI" panose="020B0604030504040204" pitchFamily="50" charset="-128"/>
                          <a:ea typeface="Meiryo UI" panose="020B0604030504040204" pitchFamily="50" charset="-128"/>
                        </a:rPr>
                        <a:t>320</a:t>
                      </a:r>
                      <a:r>
                        <a:rPr kumimoji="1" lang="ja-JP" altLang="en-US" sz="1050">
                          <a:solidFill>
                            <a:srgbClr val="FF0000"/>
                          </a:solidFill>
                          <a:latin typeface="Meiryo UI" panose="020B0604030504040204" pitchFamily="50" charset="-128"/>
                          <a:ea typeface="Meiryo UI" panose="020B0604030504040204" pitchFamily="50" charset="-128"/>
                        </a:rPr>
                        <a:t>件</a:t>
                      </a:r>
                      <a:r>
                        <a:rPr kumimoji="1" lang="en-US" altLang="ja-JP" sz="1050">
                          <a:solidFill>
                            <a:srgbClr val="FF0000"/>
                          </a:solidFill>
                          <a:latin typeface="Meiryo UI" panose="020B0604030504040204" pitchFamily="50" charset="-128"/>
                          <a:ea typeface="Meiryo UI" panose="020B0604030504040204" pitchFamily="50" charset="-128"/>
                        </a:rPr>
                        <a:t>/</a:t>
                      </a:r>
                      <a:r>
                        <a:rPr kumimoji="1" lang="ja-JP" altLang="en-US" sz="1050">
                          <a:solidFill>
                            <a:srgbClr val="FF0000"/>
                          </a:solidFill>
                          <a:latin typeface="Meiryo UI" panose="020B0604030504040204" pitchFamily="50" charset="-128"/>
                          <a:ea typeface="Meiryo UI" panose="020B0604030504040204" pitchFamily="50" charset="-128"/>
                        </a:rPr>
                        <a:t>年</a:t>
                      </a:r>
                      <a:endParaRPr kumimoji="1" lang="en-US" altLang="ja-JP" sz="1050">
                        <a:solidFill>
                          <a:srgbClr val="FF0000"/>
                        </a:solidFill>
                        <a:latin typeface="Meiryo UI" panose="020B0604030504040204" pitchFamily="50" charset="-128"/>
                        <a:ea typeface="Meiryo UI" panose="020B0604030504040204" pitchFamily="50" charset="-128"/>
                      </a:endParaRPr>
                    </a:p>
                    <a:p>
                      <a:pPr algn="ctr"/>
                      <a:r>
                        <a:rPr kumimoji="1" lang="ja-JP" altLang="en-US" sz="1050">
                          <a:solidFill>
                            <a:schemeClr val="accent5"/>
                          </a:solidFill>
                          <a:latin typeface="Meiryo UI" panose="020B0604030504040204" pitchFamily="50" charset="-128"/>
                          <a:ea typeface="Meiryo UI" panose="020B0604030504040204" pitchFamily="50" charset="-128"/>
                        </a:rPr>
                        <a:t>（</a:t>
                      </a:r>
                      <a:r>
                        <a:rPr kumimoji="1" lang="en-US" altLang="ja-JP" sz="1050">
                          <a:solidFill>
                            <a:schemeClr val="accent5"/>
                          </a:solidFill>
                          <a:latin typeface="Meiryo UI" panose="020B0604030504040204" pitchFamily="50" charset="-128"/>
                          <a:ea typeface="Meiryo UI" panose="020B0604030504040204" pitchFamily="50" charset="-128"/>
                        </a:rPr>
                        <a:t>228</a:t>
                      </a:r>
                      <a:r>
                        <a:rPr kumimoji="1" lang="ja-JP" altLang="en-US" sz="1050">
                          <a:solidFill>
                            <a:schemeClr val="accent5"/>
                          </a:solidFill>
                          <a:latin typeface="Meiryo UI" panose="020B0604030504040204" pitchFamily="50" charset="-128"/>
                          <a:ea typeface="Meiryo UI" panose="020B0604030504040204" pitchFamily="50" charset="-128"/>
                        </a:rPr>
                        <a:t>件</a:t>
                      </a:r>
                      <a:r>
                        <a:rPr kumimoji="1" lang="en-US" altLang="ja-JP" sz="1050">
                          <a:solidFill>
                            <a:schemeClr val="accent5"/>
                          </a:solidFill>
                          <a:latin typeface="Meiryo UI" panose="020B0604030504040204" pitchFamily="50" charset="-128"/>
                          <a:ea typeface="Meiryo UI" panose="020B0604030504040204" pitchFamily="50" charset="-128"/>
                        </a:rPr>
                        <a:t>/</a:t>
                      </a:r>
                      <a:r>
                        <a:rPr kumimoji="1" lang="ja-JP" altLang="en-US" sz="1050">
                          <a:solidFill>
                            <a:schemeClr val="accent5"/>
                          </a:solidFill>
                          <a:latin typeface="Meiryo UI" panose="020B0604030504040204" pitchFamily="50" charset="-128"/>
                          <a:ea typeface="Meiryo UI" panose="020B0604030504040204" pitchFamily="50" charset="-128"/>
                        </a:rPr>
                        <a:t>年）</a:t>
                      </a:r>
                    </a:p>
                  </a:txBody>
                  <a:tcPr marL="74295" marR="74295" marT="37148" marB="37148" anchor="ctr">
                    <a:solidFill>
                      <a:srgbClr val="D5DAEB"/>
                    </a:solidFill>
                  </a:tcPr>
                </a:tc>
                <a:tc>
                  <a:txBody>
                    <a:bodyPr/>
                    <a:lstStyle/>
                    <a:p>
                      <a:pPr algn="ctr"/>
                      <a:r>
                        <a:rPr kumimoji="1" lang="en-US" altLang="ja-JP" sz="1050">
                          <a:latin typeface="Meiryo UI" panose="020B0604030504040204" pitchFamily="50" charset="-128"/>
                          <a:ea typeface="Meiryo UI" panose="020B0604030504040204" pitchFamily="50" charset="-128"/>
                        </a:rPr>
                        <a:t>160%</a:t>
                      </a:r>
                    </a:p>
                  </a:txBody>
                  <a:tcPr marL="74295" marR="74295" marT="37148" marB="37148" anchor="ctr">
                    <a:solidFill>
                      <a:srgbClr val="D5DAEB"/>
                    </a:solidFill>
                  </a:tcPr>
                </a:tc>
                <a:tc rowSpan="4">
                  <a:txBody>
                    <a:bodyPr/>
                    <a:lstStyle/>
                    <a:p>
                      <a:pPr algn="ctr"/>
                      <a:r>
                        <a:rPr kumimoji="1" lang="en-US" altLang="ja-JP" sz="1050">
                          <a:solidFill>
                            <a:srgbClr val="FF0000"/>
                          </a:solidFill>
                          <a:latin typeface="Meiryo UI" panose="020B0604030504040204" pitchFamily="50" charset="-128"/>
                          <a:ea typeface="Meiryo UI" panose="020B0604030504040204" pitchFamily="50" charset="-128"/>
                        </a:rPr>
                        <a:t>58,241</a:t>
                      </a:r>
                      <a:r>
                        <a:rPr kumimoji="1" lang="ja-JP" altLang="en-US" sz="1050">
                          <a:solidFill>
                            <a:srgbClr val="FF0000"/>
                          </a:solidFill>
                          <a:latin typeface="Meiryo UI" panose="020B0604030504040204" pitchFamily="50" charset="-128"/>
                          <a:ea typeface="Meiryo UI" panose="020B0604030504040204" pitchFamily="50" charset="-128"/>
                        </a:rPr>
                        <a:t>千円</a:t>
                      </a:r>
                      <a:endParaRPr kumimoji="1" lang="en-US" altLang="ja-JP" sz="1050">
                        <a:solidFill>
                          <a:srgbClr val="FF0000"/>
                        </a:solidFill>
                        <a:latin typeface="Meiryo UI" panose="020B0604030504040204" pitchFamily="50" charset="-128"/>
                        <a:ea typeface="Meiryo UI" panose="020B0604030504040204" pitchFamily="50" charset="-128"/>
                      </a:endParaRPr>
                    </a:p>
                    <a:p>
                      <a:pPr algn="ctr"/>
                      <a:r>
                        <a:rPr kumimoji="1" lang="ja-JP" altLang="en-US" sz="1050">
                          <a:solidFill>
                            <a:schemeClr val="accent5"/>
                          </a:solidFill>
                          <a:latin typeface="Meiryo UI" panose="020B0604030504040204" pitchFamily="50" charset="-128"/>
                          <a:ea typeface="Meiryo UI" panose="020B0604030504040204" pitchFamily="50" charset="-128"/>
                        </a:rPr>
                        <a:t>（</a:t>
                      </a:r>
                      <a:r>
                        <a:rPr kumimoji="1" lang="en-US" altLang="ja-JP" sz="1050">
                          <a:solidFill>
                            <a:schemeClr val="accent5"/>
                          </a:solidFill>
                          <a:latin typeface="Meiryo UI" panose="020B0604030504040204" pitchFamily="50" charset="-128"/>
                          <a:ea typeface="Meiryo UI" panose="020B0604030504040204" pitchFamily="50" charset="-128"/>
                        </a:rPr>
                        <a:t>59,231</a:t>
                      </a:r>
                      <a:r>
                        <a:rPr kumimoji="1" lang="ja-JP" altLang="en-US" sz="1050">
                          <a:solidFill>
                            <a:schemeClr val="accent5"/>
                          </a:solidFill>
                          <a:latin typeface="Meiryo UI" panose="020B0604030504040204" pitchFamily="50" charset="-128"/>
                          <a:ea typeface="Meiryo UI" panose="020B0604030504040204" pitchFamily="50" charset="-128"/>
                        </a:rPr>
                        <a:t>千円）</a:t>
                      </a:r>
                    </a:p>
                  </a:txBody>
                  <a:tcPr marL="74295" marR="74295" marT="37148" marB="37148" anchor="ctr">
                    <a:solidFill>
                      <a:srgbClr val="D5DAEB"/>
                    </a:solidFill>
                  </a:tcPr>
                </a:tc>
                <a:tc rowSpan="4">
                  <a:txBody>
                    <a:bodyPr/>
                    <a:lstStyle/>
                    <a:p>
                      <a:pPr algn="ctr"/>
                      <a:r>
                        <a:rPr kumimoji="1" lang="en-US" altLang="ja-JP" sz="1050" dirty="0">
                          <a:latin typeface="Meiryo UI" panose="020B0604030504040204" pitchFamily="50" charset="-128"/>
                          <a:ea typeface="Meiryo UI" panose="020B0604030504040204" pitchFamily="50" charset="-128"/>
                        </a:rPr>
                        <a:t>98%</a:t>
                      </a:r>
                      <a:endParaRPr kumimoji="1" lang="ja-JP" altLang="en-US" sz="1050" dirty="0">
                        <a:latin typeface="Meiryo UI" panose="020B0604030504040204" pitchFamily="50" charset="-128"/>
                        <a:ea typeface="Meiryo UI" panose="020B0604030504040204" pitchFamily="50" charset="-128"/>
                      </a:endParaRPr>
                    </a:p>
                  </a:txBody>
                  <a:tcPr marL="74295" marR="74295" marT="37148" marB="37148" anchor="ctr">
                    <a:solidFill>
                      <a:srgbClr val="D5DAEB"/>
                    </a:solidFill>
                  </a:tcPr>
                </a:tc>
                <a:extLst>
                  <a:ext uri="{0D108BD9-81ED-4DB2-BD59-A6C34878D82A}">
                    <a16:rowId xmlns:a16="http://schemas.microsoft.com/office/drawing/2014/main" val="1988061828"/>
                  </a:ext>
                </a:extLst>
              </a:tr>
              <a:tr h="0">
                <a:tc vMerge="1">
                  <a:txBody>
                    <a:bodyPr/>
                    <a:lstStyle/>
                    <a:p>
                      <a:endParaRPr kumimoji="1" lang="ja-JP" altLang="en-US"/>
                    </a:p>
                  </a:txBody>
                  <a:tcPr>
                    <a:lnR w="28575" cap="flat" cmpd="sng" algn="ctr">
                      <a:solidFill>
                        <a:schemeClr val="bg1"/>
                      </a:solidFill>
                      <a:prstDash val="solid"/>
                      <a:round/>
                      <a:headEnd type="none" w="med" len="med"/>
                      <a:tailEnd type="none" w="med" len="med"/>
                    </a:lnR>
                    <a:solidFill>
                      <a:srgbClr val="767171"/>
                    </a:solidFill>
                  </a:tcPr>
                </a:tc>
                <a:tc vMerge="1">
                  <a:txBody>
                    <a:bodyPr/>
                    <a:lstStyle/>
                    <a:p>
                      <a:endParaRPr kumimoji="1" lang="ja-JP" altLang="en-US"/>
                    </a:p>
                  </a:txBody>
                  <a:tcP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FABAB"/>
                    </a:solidFill>
                  </a:tcPr>
                </a:tc>
                <a:tc>
                  <a:txBody>
                    <a:bodyPr/>
                    <a:lstStyle/>
                    <a:p>
                      <a:r>
                        <a:rPr kumimoji="1" lang="ja-JP" altLang="en-US" sz="1050">
                          <a:latin typeface="Meiryo UI" panose="020B0604030504040204" pitchFamily="50" charset="-128"/>
                          <a:ea typeface="Meiryo UI" panose="020B0604030504040204" pitchFamily="50" charset="-128"/>
                        </a:rPr>
                        <a:t>（上記のうち、大企業人材等による 副業・兼業のマッチング件数）</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EBEDF5"/>
                    </a:solidFill>
                  </a:tcPr>
                </a:tc>
                <a:tc>
                  <a:txBody>
                    <a:bodyPr/>
                    <a:lstStyle/>
                    <a:p>
                      <a:pPr algn="ctr"/>
                      <a:r>
                        <a:rPr kumimoji="1" lang="en-US" altLang="ja-JP" sz="1050">
                          <a:latin typeface="Meiryo UI" panose="020B0604030504040204" pitchFamily="50" charset="-128"/>
                          <a:ea typeface="Meiryo UI" panose="020B0604030504040204" pitchFamily="50" charset="-128"/>
                        </a:rPr>
                        <a:t>60</a:t>
                      </a:r>
                      <a:r>
                        <a:rPr kumimoji="1" lang="ja-JP" altLang="en-US" sz="1050">
                          <a:latin typeface="Meiryo UI" panose="020B0604030504040204" pitchFamily="50" charset="-128"/>
                          <a:ea typeface="Meiryo UI" panose="020B0604030504040204" pitchFamily="50" charset="-128"/>
                        </a:rPr>
                        <a:t>件</a:t>
                      </a:r>
                      <a:r>
                        <a:rPr kumimoji="1" lang="en-US" altLang="ja-JP" sz="1050">
                          <a:latin typeface="Meiryo UI" panose="020B0604030504040204" pitchFamily="50" charset="-128"/>
                          <a:ea typeface="Meiryo UI" panose="020B0604030504040204" pitchFamily="50" charset="-128"/>
                        </a:rPr>
                        <a:t>/</a:t>
                      </a:r>
                      <a:r>
                        <a:rPr kumimoji="1" lang="ja-JP" altLang="en-US" sz="1050">
                          <a:latin typeface="Meiryo UI" panose="020B0604030504040204" pitchFamily="50" charset="-128"/>
                          <a:ea typeface="Meiryo UI" panose="020B0604030504040204" pitchFamily="50" charset="-128"/>
                        </a:rPr>
                        <a:t>年</a:t>
                      </a:r>
                      <a:endParaRPr kumimoji="1" lang="en-US" altLang="ja-JP" sz="1050">
                        <a:latin typeface="Meiryo UI" panose="020B0604030504040204" pitchFamily="50" charset="-128"/>
                        <a:ea typeface="Meiryo UI" panose="020B0604030504040204" pitchFamily="50" charset="-128"/>
                      </a:endParaRPr>
                    </a:p>
                  </a:txBody>
                  <a:tcPr marL="74295" marR="74295" marT="37148" marB="37148" anchor="ctr">
                    <a:solidFill>
                      <a:srgbClr val="EBEDF5"/>
                    </a:solidFill>
                  </a:tcPr>
                </a:tc>
                <a:tc>
                  <a:txBody>
                    <a:bodyPr/>
                    <a:lstStyle/>
                    <a:p>
                      <a:pPr algn="ctr"/>
                      <a:r>
                        <a:rPr kumimoji="1" lang="en-US" altLang="ja-JP" sz="1050">
                          <a:solidFill>
                            <a:srgbClr val="FF0000"/>
                          </a:solidFill>
                          <a:latin typeface="Meiryo UI" panose="020B0604030504040204" pitchFamily="50" charset="-128"/>
                          <a:ea typeface="Meiryo UI" panose="020B0604030504040204" pitchFamily="50" charset="-128"/>
                        </a:rPr>
                        <a:t>80</a:t>
                      </a:r>
                      <a:r>
                        <a:rPr kumimoji="1" lang="ja-JP" altLang="en-US" sz="1050">
                          <a:solidFill>
                            <a:srgbClr val="FF0000"/>
                          </a:solidFill>
                          <a:latin typeface="Meiryo UI" panose="020B0604030504040204" pitchFamily="50" charset="-128"/>
                          <a:ea typeface="Meiryo UI" panose="020B0604030504040204" pitchFamily="50" charset="-128"/>
                        </a:rPr>
                        <a:t>件</a:t>
                      </a:r>
                      <a:r>
                        <a:rPr kumimoji="1" lang="en-US" altLang="ja-JP" sz="1050">
                          <a:solidFill>
                            <a:srgbClr val="FF0000"/>
                          </a:solidFill>
                          <a:latin typeface="Meiryo UI" panose="020B0604030504040204" pitchFamily="50" charset="-128"/>
                          <a:ea typeface="Meiryo UI" panose="020B0604030504040204" pitchFamily="50" charset="-128"/>
                        </a:rPr>
                        <a:t>/</a:t>
                      </a:r>
                      <a:r>
                        <a:rPr kumimoji="1" lang="ja-JP" altLang="en-US" sz="1050">
                          <a:solidFill>
                            <a:srgbClr val="FF0000"/>
                          </a:solidFill>
                          <a:latin typeface="Meiryo UI" panose="020B0604030504040204" pitchFamily="50" charset="-128"/>
                          <a:ea typeface="Meiryo UI" panose="020B0604030504040204" pitchFamily="50" charset="-128"/>
                        </a:rPr>
                        <a:t>年</a:t>
                      </a:r>
                      <a:endParaRPr kumimoji="1" lang="en-US" altLang="ja-JP" sz="1050">
                        <a:solidFill>
                          <a:srgbClr val="FF0000"/>
                        </a:solidFill>
                        <a:latin typeface="Meiryo UI" panose="020B0604030504040204" pitchFamily="50" charset="-128"/>
                        <a:ea typeface="Meiryo UI" panose="020B0604030504040204" pitchFamily="50" charset="-128"/>
                      </a:endParaRPr>
                    </a:p>
                    <a:p>
                      <a:pPr algn="ctr"/>
                      <a:r>
                        <a:rPr kumimoji="1" lang="ja-JP" altLang="en-US" sz="1050">
                          <a:solidFill>
                            <a:schemeClr val="accent5"/>
                          </a:solidFill>
                          <a:latin typeface="Meiryo UI" panose="020B0604030504040204" pitchFamily="50" charset="-128"/>
                          <a:ea typeface="Meiryo UI" panose="020B0604030504040204" pitchFamily="50" charset="-128"/>
                        </a:rPr>
                        <a:t>（</a:t>
                      </a:r>
                      <a:r>
                        <a:rPr kumimoji="1" lang="en-US" altLang="ja-JP" sz="1050">
                          <a:solidFill>
                            <a:schemeClr val="accent5"/>
                          </a:solidFill>
                          <a:latin typeface="Meiryo UI" panose="020B0604030504040204" pitchFamily="50" charset="-128"/>
                          <a:ea typeface="Meiryo UI" panose="020B0604030504040204" pitchFamily="50" charset="-128"/>
                        </a:rPr>
                        <a:t>65</a:t>
                      </a:r>
                      <a:r>
                        <a:rPr kumimoji="1" lang="ja-JP" altLang="en-US" sz="1050">
                          <a:solidFill>
                            <a:schemeClr val="accent5"/>
                          </a:solidFill>
                          <a:latin typeface="Meiryo UI" panose="020B0604030504040204" pitchFamily="50" charset="-128"/>
                          <a:ea typeface="Meiryo UI" panose="020B0604030504040204" pitchFamily="50" charset="-128"/>
                        </a:rPr>
                        <a:t>件</a:t>
                      </a:r>
                      <a:r>
                        <a:rPr kumimoji="1" lang="en-US" altLang="ja-JP" sz="1050">
                          <a:solidFill>
                            <a:schemeClr val="accent5"/>
                          </a:solidFill>
                          <a:latin typeface="Meiryo UI" panose="020B0604030504040204" pitchFamily="50" charset="-128"/>
                          <a:ea typeface="Meiryo UI" panose="020B0604030504040204" pitchFamily="50" charset="-128"/>
                        </a:rPr>
                        <a:t>/</a:t>
                      </a:r>
                      <a:r>
                        <a:rPr kumimoji="1" lang="ja-JP" altLang="en-US" sz="1050">
                          <a:solidFill>
                            <a:schemeClr val="accent5"/>
                          </a:solidFill>
                          <a:latin typeface="Meiryo UI" panose="020B0604030504040204" pitchFamily="50" charset="-128"/>
                          <a:ea typeface="Meiryo UI" panose="020B0604030504040204" pitchFamily="50" charset="-128"/>
                        </a:rPr>
                        <a:t>年）</a:t>
                      </a:r>
                    </a:p>
                  </a:txBody>
                  <a:tcPr marL="74295" marR="74295" marT="37148" marB="37148" anchor="ctr">
                    <a:solidFill>
                      <a:srgbClr val="EBEDF5"/>
                    </a:solidFill>
                  </a:tcPr>
                </a:tc>
                <a:tc>
                  <a:txBody>
                    <a:bodyPr/>
                    <a:lstStyle/>
                    <a:p>
                      <a:pPr algn="ctr"/>
                      <a:r>
                        <a:rPr kumimoji="1" lang="en-US" altLang="ja-JP" sz="1050">
                          <a:latin typeface="Meiryo UI" panose="020B0604030504040204" pitchFamily="50" charset="-128"/>
                          <a:ea typeface="Meiryo UI" panose="020B0604030504040204" pitchFamily="50" charset="-128"/>
                        </a:rPr>
                        <a:t>133%</a:t>
                      </a:r>
                    </a:p>
                  </a:txBody>
                  <a:tcPr marL="74295" marR="74295" marT="37148" marB="37148" anchor="ctr">
                    <a:solidFill>
                      <a:srgbClr val="EBEDF5"/>
                    </a:solidFill>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2677665127"/>
                  </a:ext>
                </a:extLst>
              </a:tr>
              <a:tr h="0">
                <a:tc vMerge="1">
                  <a:txBody>
                    <a:bodyPr/>
                    <a:lstStyle/>
                    <a:p>
                      <a:endParaRPr kumimoji="1" lang="ja-JP" altLang="en-US"/>
                    </a:p>
                  </a:txBody>
                  <a:tcPr>
                    <a:lnR w="28575" cap="flat" cmpd="sng" algn="ctr">
                      <a:solidFill>
                        <a:schemeClr val="bg1"/>
                      </a:solidFill>
                      <a:prstDash val="solid"/>
                      <a:round/>
                      <a:headEnd type="none" w="med" len="med"/>
                      <a:tailEnd type="none" w="med" len="med"/>
                    </a:lnR>
                    <a:solidFill>
                      <a:srgbClr val="767171"/>
                    </a:solidFill>
                  </a:tcPr>
                </a:tc>
                <a:tc vMerge="1">
                  <a:txBody>
                    <a:bodyPr/>
                    <a:lstStyle/>
                    <a:p>
                      <a:endParaRPr kumimoji="1" lang="ja-JP" altLang="en-US"/>
                    </a:p>
                  </a:txBody>
                  <a:tcP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FABAB"/>
                    </a:solidFill>
                  </a:tcPr>
                </a:tc>
                <a:tc>
                  <a:txBody>
                    <a:bodyPr/>
                    <a:lstStyle/>
                    <a:p>
                      <a:r>
                        <a:rPr kumimoji="1" lang="ja-JP" altLang="en-US" sz="1050">
                          <a:latin typeface="Meiryo UI" panose="020B0604030504040204" pitchFamily="50" charset="-128"/>
                          <a:ea typeface="Meiryo UI" panose="020B0604030504040204" pitchFamily="50" charset="-128"/>
                        </a:rPr>
                        <a:t>（副業・兼業のマッチング件数のうち、デジタル技術やデータ活用に</a:t>
                      </a:r>
                      <a:endParaRPr kumimoji="1" lang="en-US" altLang="ja-JP" sz="1050">
                        <a:latin typeface="Meiryo UI" panose="020B0604030504040204" pitchFamily="50" charset="-128"/>
                        <a:ea typeface="Meiryo UI" panose="020B0604030504040204" pitchFamily="50" charset="-128"/>
                      </a:endParaRPr>
                    </a:p>
                    <a:p>
                      <a:r>
                        <a:rPr kumimoji="1" lang="en-US" altLang="ja-JP" sz="1050">
                          <a:latin typeface="Meiryo UI" panose="020B0604030504040204" pitchFamily="50" charset="-128"/>
                          <a:ea typeface="Meiryo UI" panose="020B0604030504040204" pitchFamily="50" charset="-128"/>
                        </a:rPr>
                        <a:t>  </a:t>
                      </a:r>
                      <a:r>
                        <a:rPr kumimoji="1" lang="ja-JP" altLang="en-US" sz="1050">
                          <a:latin typeface="Meiryo UI" panose="020B0604030504040204" pitchFamily="50" charset="-128"/>
                          <a:ea typeface="Meiryo UI" panose="020B0604030504040204" pitchFamily="50" charset="-128"/>
                        </a:rPr>
                        <a:t>ついての知見を有する人材のマッチング件数）</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5DAEB"/>
                    </a:solidFill>
                  </a:tcPr>
                </a:tc>
                <a:tc>
                  <a:txBody>
                    <a:bodyPr/>
                    <a:lstStyle/>
                    <a:p>
                      <a:pPr algn="ctr"/>
                      <a:r>
                        <a:rPr kumimoji="1" lang="en-US" altLang="ja-JP" sz="1050">
                          <a:latin typeface="Meiryo UI" panose="020B0604030504040204" pitchFamily="50" charset="-128"/>
                          <a:ea typeface="Meiryo UI" panose="020B0604030504040204" pitchFamily="50" charset="-128"/>
                        </a:rPr>
                        <a:t>15</a:t>
                      </a:r>
                      <a:r>
                        <a:rPr kumimoji="1" lang="ja-JP" altLang="en-US" sz="1050">
                          <a:latin typeface="Meiryo UI" panose="020B0604030504040204" pitchFamily="50" charset="-128"/>
                          <a:ea typeface="Meiryo UI" panose="020B0604030504040204" pitchFamily="50" charset="-128"/>
                        </a:rPr>
                        <a:t>件</a:t>
                      </a:r>
                      <a:r>
                        <a:rPr kumimoji="1" lang="en-US" altLang="ja-JP" sz="1050">
                          <a:latin typeface="Meiryo UI" panose="020B0604030504040204" pitchFamily="50" charset="-128"/>
                          <a:ea typeface="Meiryo UI" panose="020B0604030504040204" pitchFamily="50" charset="-128"/>
                        </a:rPr>
                        <a:t>/</a:t>
                      </a:r>
                      <a:r>
                        <a:rPr kumimoji="1" lang="ja-JP" altLang="en-US" sz="1050">
                          <a:latin typeface="Meiryo UI" panose="020B0604030504040204" pitchFamily="50" charset="-128"/>
                          <a:ea typeface="Meiryo UI" panose="020B0604030504040204" pitchFamily="50" charset="-128"/>
                        </a:rPr>
                        <a:t>年</a:t>
                      </a:r>
                    </a:p>
                  </a:txBody>
                  <a:tcPr marL="74295" marR="74295" marT="37148" marB="37148" anchor="ctr">
                    <a:solidFill>
                      <a:srgbClr val="D5DAEB"/>
                    </a:solidFill>
                  </a:tcPr>
                </a:tc>
                <a:tc>
                  <a:txBody>
                    <a:bodyPr/>
                    <a:lstStyle/>
                    <a:p>
                      <a:pPr algn="ctr"/>
                      <a:r>
                        <a:rPr kumimoji="1" lang="en-US" altLang="ja-JP" sz="1050">
                          <a:solidFill>
                            <a:srgbClr val="FF0000"/>
                          </a:solidFill>
                          <a:latin typeface="Meiryo UI" panose="020B0604030504040204" pitchFamily="50" charset="-128"/>
                          <a:ea typeface="Meiryo UI" panose="020B0604030504040204" pitchFamily="50" charset="-128"/>
                        </a:rPr>
                        <a:t>19</a:t>
                      </a:r>
                      <a:r>
                        <a:rPr kumimoji="1" lang="ja-JP" altLang="en-US" sz="1050">
                          <a:solidFill>
                            <a:srgbClr val="FF0000"/>
                          </a:solidFill>
                          <a:latin typeface="Meiryo UI" panose="020B0604030504040204" pitchFamily="50" charset="-128"/>
                          <a:ea typeface="Meiryo UI" panose="020B0604030504040204" pitchFamily="50" charset="-128"/>
                        </a:rPr>
                        <a:t>件</a:t>
                      </a:r>
                      <a:r>
                        <a:rPr kumimoji="1" lang="en-US" altLang="ja-JP" sz="1050">
                          <a:solidFill>
                            <a:srgbClr val="FF0000"/>
                          </a:solidFill>
                          <a:latin typeface="Meiryo UI" panose="020B0604030504040204" pitchFamily="50" charset="-128"/>
                          <a:ea typeface="Meiryo UI" panose="020B0604030504040204" pitchFamily="50" charset="-128"/>
                        </a:rPr>
                        <a:t>/</a:t>
                      </a:r>
                      <a:r>
                        <a:rPr kumimoji="1" lang="ja-JP" altLang="en-US" sz="1050">
                          <a:solidFill>
                            <a:srgbClr val="FF0000"/>
                          </a:solidFill>
                          <a:latin typeface="Meiryo UI" panose="020B0604030504040204" pitchFamily="50" charset="-128"/>
                          <a:ea typeface="Meiryo UI" panose="020B0604030504040204" pitchFamily="50" charset="-128"/>
                        </a:rPr>
                        <a:t>年</a:t>
                      </a:r>
                      <a:endParaRPr kumimoji="1" lang="en-US" altLang="ja-JP" sz="1050">
                        <a:solidFill>
                          <a:srgbClr val="FF0000"/>
                        </a:solidFill>
                        <a:latin typeface="Meiryo UI" panose="020B0604030504040204" pitchFamily="50" charset="-128"/>
                        <a:ea typeface="Meiryo UI" panose="020B0604030504040204" pitchFamily="50" charset="-128"/>
                      </a:endParaRPr>
                    </a:p>
                    <a:p>
                      <a:pPr algn="ctr"/>
                      <a:r>
                        <a:rPr kumimoji="1" lang="ja-JP" altLang="en-US" sz="1050">
                          <a:solidFill>
                            <a:schemeClr val="accent5"/>
                          </a:solidFill>
                          <a:latin typeface="Meiryo UI" panose="020B0604030504040204" pitchFamily="50" charset="-128"/>
                          <a:ea typeface="Meiryo UI" panose="020B0604030504040204" pitchFamily="50" charset="-128"/>
                        </a:rPr>
                        <a:t>（</a:t>
                      </a:r>
                      <a:r>
                        <a:rPr kumimoji="1" lang="en-US" altLang="ja-JP" sz="1050">
                          <a:solidFill>
                            <a:schemeClr val="accent5"/>
                          </a:solidFill>
                          <a:latin typeface="Meiryo UI" panose="020B0604030504040204" pitchFamily="50" charset="-128"/>
                          <a:ea typeface="Meiryo UI" panose="020B0604030504040204" pitchFamily="50" charset="-128"/>
                        </a:rPr>
                        <a:t>※R5</a:t>
                      </a:r>
                      <a:r>
                        <a:rPr kumimoji="1" lang="ja-JP" altLang="en-US" sz="1050">
                          <a:solidFill>
                            <a:schemeClr val="accent5"/>
                          </a:solidFill>
                          <a:latin typeface="Meiryo UI" panose="020B0604030504040204" pitchFamily="50" charset="-128"/>
                          <a:ea typeface="Meiryo UI" panose="020B0604030504040204" pitchFamily="50" charset="-128"/>
                        </a:rPr>
                        <a:t>新規指標のため</a:t>
                      </a:r>
                      <a:endParaRPr kumimoji="1" lang="en-US" altLang="ja-JP" sz="1050">
                        <a:solidFill>
                          <a:schemeClr val="accent5"/>
                        </a:solidFill>
                        <a:latin typeface="Meiryo UI" panose="020B0604030504040204" pitchFamily="50" charset="-128"/>
                        <a:ea typeface="Meiryo UI" panose="020B0604030504040204" pitchFamily="50" charset="-128"/>
                      </a:endParaRPr>
                    </a:p>
                    <a:p>
                      <a:pPr algn="ctr"/>
                      <a:r>
                        <a:rPr kumimoji="1" lang="en-US" altLang="ja-JP" sz="1050">
                          <a:solidFill>
                            <a:schemeClr val="accent5"/>
                          </a:solidFill>
                          <a:latin typeface="Meiryo UI" panose="020B0604030504040204" pitchFamily="50" charset="-128"/>
                          <a:ea typeface="Meiryo UI" panose="020B0604030504040204" pitchFamily="50" charset="-128"/>
                        </a:rPr>
                        <a:t>      </a:t>
                      </a:r>
                      <a:r>
                        <a:rPr kumimoji="1" lang="ja-JP" altLang="en-US" sz="1050">
                          <a:solidFill>
                            <a:schemeClr val="accent5"/>
                          </a:solidFill>
                          <a:latin typeface="Meiryo UI" panose="020B0604030504040204" pitchFamily="50" charset="-128"/>
                          <a:ea typeface="Meiryo UI" panose="020B0604030504040204" pitchFamily="50" charset="-128"/>
                        </a:rPr>
                        <a:t>前年度実績なし）</a:t>
                      </a:r>
                    </a:p>
                  </a:txBody>
                  <a:tcPr marL="74295" marR="74295" marT="37148" marB="37148" anchor="ctr">
                    <a:solidFill>
                      <a:srgbClr val="D5DAEB"/>
                    </a:solidFill>
                  </a:tcPr>
                </a:tc>
                <a:tc>
                  <a:txBody>
                    <a:bodyPr/>
                    <a:lstStyle/>
                    <a:p>
                      <a:pPr algn="ctr"/>
                      <a:r>
                        <a:rPr kumimoji="1" lang="en-US" altLang="ja-JP" sz="1050">
                          <a:latin typeface="Meiryo UI" panose="020B0604030504040204" pitchFamily="50" charset="-128"/>
                          <a:ea typeface="Meiryo UI" panose="020B0604030504040204" pitchFamily="50" charset="-128"/>
                        </a:rPr>
                        <a:t>127%</a:t>
                      </a:r>
                    </a:p>
                  </a:txBody>
                  <a:tcPr marL="74295" marR="74295" marT="37148" marB="37148" anchor="ctr">
                    <a:solidFill>
                      <a:srgbClr val="D5DAEB"/>
                    </a:solidFill>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1517892531"/>
                  </a:ext>
                </a:extLst>
              </a:tr>
              <a:tr h="0">
                <a:tc vMerge="1">
                  <a:txBody>
                    <a:bodyPr/>
                    <a:lstStyle/>
                    <a:p>
                      <a:endParaRPr kumimoji="1" lang="ja-JP" altLang="en-US"/>
                    </a:p>
                  </a:txBody>
                  <a:tcPr>
                    <a:lnR w="28575" cap="flat" cmpd="sng" algn="ctr">
                      <a:solidFill>
                        <a:schemeClr val="bg1"/>
                      </a:solidFill>
                      <a:prstDash val="solid"/>
                      <a:round/>
                      <a:headEnd type="none" w="med" len="med"/>
                      <a:tailEnd type="none" w="med" len="med"/>
                    </a:lnR>
                    <a:solidFill>
                      <a:srgbClr val="767171"/>
                    </a:solidFill>
                  </a:tcPr>
                </a:tc>
                <a:tc vMerge="1">
                  <a:txBody>
                    <a:bodyPr/>
                    <a:lstStyle/>
                    <a:p>
                      <a:endParaRPr kumimoji="1" lang="ja-JP" altLang="en-US"/>
                    </a:p>
                  </a:txBody>
                  <a:tcP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FABAB"/>
                    </a:solidFill>
                  </a:tcPr>
                </a:tc>
                <a:tc>
                  <a:txBody>
                    <a:bodyPr/>
                    <a:lstStyle/>
                    <a:p>
                      <a:r>
                        <a:rPr kumimoji="1" lang="ja-JP" altLang="en-US" sz="1050">
                          <a:latin typeface="Meiryo UI" panose="020B0604030504040204" pitchFamily="50" charset="-128"/>
                          <a:ea typeface="Meiryo UI" panose="020B0604030504040204" pitchFamily="50" charset="-128"/>
                        </a:rPr>
                        <a:t>府内中堅・中小企業の経営課題に関する相談件数</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EBEDF5"/>
                    </a:solidFill>
                  </a:tcPr>
                </a:tc>
                <a:tc>
                  <a:txBody>
                    <a:bodyPr/>
                    <a:lstStyle/>
                    <a:p>
                      <a:pPr algn="ctr"/>
                      <a:r>
                        <a:rPr kumimoji="1" lang="en-US" altLang="ja-JP" sz="1050">
                          <a:latin typeface="Meiryo UI" panose="020B0604030504040204" pitchFamily="50" charset="-128"/>
                          <a:ea typeface="Meiryo UI" panose="020B0604030504040204" pitchFamily="50" charset="-128"/>
                        </a:rPr>
                        <a:t>480</a:t>
                      </a:r>
                      <a:r>
                        <a:rPr kumimoji="1" lang="ja-JP" altLang="en-US" sz="1050">
                          <a:latin typeface="Meiryo UI" panose="020B0604030504040204" pitchFamily="50" charset="-128"/>
                          <a:ea typeface="Meiryo UI" panose="020B0604030504040204" pitchFamily="50" charset="-128"/>
                        </a:rPr>
                        <a:t>件</a:t>
                      </a:r>
                      <a:r>
                        <a:rPr kumimoji="1" lang="en-US" altLang="ja-JP" sz="1050">
                          <a:latin typeface="Meiryo UI" panose="020B0604030504040204" pitchFamily="50" charset="-128"/>
                          <a:ea typeface="Meiryo UI" panose="020B0604030504040204" pitchFamily="50" charset="-128"/>
                        </a:rPr>
                        <a:t>/</a:t>
                      </a:r>
                      <a:r>
                        <a:rPr kumimoji="1" lang="ja-JP" altLang="en-US" sz="1050">
                          <a:latin typeface="Meiryo UI" panose="020B0604030504040204" pitchFamily="50" charset="-128"/>
                          <a:ea typeface="Meiryo UI" panose="020B0604030504040204" pitchFamily="50" charset="-128"/>
                        </a:rPr>
                        <a:t>年</a:t>
                      </a:r>
                    </a:p>
                  </a:txBody>
                  <a:tcPr marL="74295" marR="74295" marT="37148" marB="37148" anchor="ctr">
                    <a:solidFill>
                      <a:srgbClr val="EBEDF5"/>
                    </a:solidFill>
                  </a:tcPr>
                </a:tc>
                <a:tc>
                  <a:txBody>
                    <a:bodyPr/>
                    <a:lstStyle/>
                    <a:p>
                      <a:pPr algn="ctr"/>
                      <a:r>
                        <a:rPr kumimoji="1" lang="en-US" altLang="ja-JP" sz="1050">
                          <a:solidFill>
                            <a:srgbClr val="FF0000"/>
                          </a:solidFill>
                          <a:latin typeface="Meiryo UI" panose="020B0604030504040204" pitchFamily="50" charset="-128"/>
                          <a:ea typeface="Meiryo UI" panose="020B0604030504040204" pitchFamily="50" charset="-128"/>
                        </a:rPr>
                        <a:t>587</a:t>
                      </a:r>
                      <a:r>
                        <a:rPr kumimoji="1" lang="ja-JP" altLang="en-US" sz="1050">
                          <a:solidFill>
                            <a:srgbClr val="FF0000"/>
                          </a:solidFill>
                          <a:latin typeface="Meiryo UI" panose="020B0604030504040204" pitchFamily="50" charset="-128"/>
                          <a:ea typeface="Meiryo UI" panose="020B0604030504040204" pitchFamily="50" charset="-128"/>
                        </a:rPr>
                        <a:t>件</a:t>
                      </a:r>
                      <a:r>
                        <a:rPr kumimoji="1" lang="en-US" altLang="ja-JP" sz="1050">
                          <a:solidFill>
                            <a:srgbClr val="FF0000"/>
                          </a:solidFill>
                          <a:latin typeface="Meiryo UI" panose="020B0604030504040204" pitchFamily="50" charset="-128"/>
                          <a:ea typeface="Meiryo UI" panose="020B0604030504040204" pitchFamily="50" charset="-128"/>
                        </a:rPr>
                        <a:t>/</a:t>
                      </a:r>
                      <a:r>
                        <a:rPr kumimoji="1" lang="ja-JP" altLang="en-US" sz="1050">
                          <a:solidFill>
                            <a:srgbClr val="FF0000"/>
                          </a:solidFill>
                          <a:latin typeface="Meiryo UI" panose="020B0604030504040204" pitchFamily="50" charset="-128"/>
                          <a:ea typeface="Meiryo UI" panose="020B0604030504040204" pitchFamily="50" charset="-128"/>
                        </a:rPr>
                        <a:t>年</a:t>
                      </a:r>
                      <a:endParaRPr kumimoji="1" lang="en-US" altLang="ja-JP" sz="1050">
                        <a:solidFill>
                          <a:srgbClr val="FF0000"/>
                        </a:solidFill>
                        <a:latin typeface="Meiryo UI" panose="020B0604030504040204" pitchFamily="50" charset="-128"/>
                        <a:ea typeface="Meiryo UI" panose="020B0604030504040204" pitchFamily="50" charset="-128"/>
                      </a:endParaRPr>
                    </a:p>
                    <a:p>
                      <a:pPr algn="ctr"/>
                      <a:r>
                        <a:rPr kumimoji="1" lang="ja-JP" altLang="en-US" sz="1050">
                          <a:solidFill>
                            <a:schemeClr val="accent5"/>
                          </a:solidFill>
                          <a:latin typeface="Meiryo UI" panose="020B0604030504040204" pitchFamily="50" charset="-128"/>
                          <a:ea typeface="Meiryo UI" panose="020B0604030504040204" pitchFamily="50" charset="-128"/>
                        </a:rPr>
                        <a:t>（</a:t>
                      </a:r>
                      <a:r>
                        <a:rPr kumimoji="1" lang="en-US" altLang="ja-JP" sz="1050">
                          <a:solidFill>
                            <a:schemeClr val="accent5"/>
                          </a:solidFill>
                          <a:latin typeface="Meiryo UI" panose="020B0604030504040204" pitchFamily="50" charset="-128"/>
                          <a:ea typeface="Meiryo UI" panose="020B0604030504040204" pitchFamily="50" charset="-128"/>
                        </a:rPr>
                        <a:t>560</a:t>
                      </a:r>
                      <a:r>
                        <a:rPr kumimoji="1" lang="ja-JP" altLang="en-US" sz="1050">
                          <a:solidFill>
                            <a:schemeClr val="accent5"/>
                          </a:solidFill>
                          <a:latin typeface="Meiryo UI" panose="020B0604030504040204" pitchFamily="50" charset="-128"/>
                          <a:ea typeface="Meiryo UI" panose="020B0604030504040204" pitchFamily="50" charset="-128"/>
                        </a:rPr>
                        <a:t>件</a:t>
                      </a:r>
                      <a:r>
                        <a:rPr kumimoji="1" lang="en-US" altLang="ja-JP" sz="1050">
                          <a:solidFill>
                            <a:schemeClr val="accent5"/>
                          </a:solidFill>
                          <a:latin typeface="Meiryo UI" panose="020B0604030504040204" pitchFamily="50" charset="-128"/>
                          <a:ea typeface="Meiryo UI" panose="020B0604030504040204" pitchFamily="50" charset="-128"/>
                        </a:rPr>
                        <a:t>/</a:t>
                      </a:r>
                      <a:r>
                        <a:rPr kumimoji="1" lang="ja-JP" altLang="en-US" sz="1050">
                          <a:solidFill>
                            <a:schemeClr val="accent5"/>
                          </a:solidFill>
                          <a:latin typeface="Meiryo UI" panose="020B0604030504040204" pitchFamily="50" charset="-128"/>
                          <a:ea typeface="Meiryo UI" panose="020B0604030504040204" pitchFamily="50" charset="-128"/>
                        </a:rPr>
                        <a:t>年）</a:t>
                      </a:r>
                    </a:p>
                  </a:txBody>
                  <a:tcPr marL="74295" marR="74295" marT="37148" marB="37148" anchor="ctr">
                    <a:solidFill>
                      <a:srgbClr val="EBEDF5"/>
                    </a:solidFill>
                  </a:tcPr>
                </a:tc>
                <a:tc>
                  <a:txBody>
                    <a:bodyPr/>
                    <a:lstStyle/>
                    <a:p>
                      <a:pPr algn="ctr"/>
                      <a:r>
                        <a:rPr kumimoji="1" lang="en-US" altLang="ja-JP" sz="1050">
                          <a:latin typeface="Meiryo UI" panose="020B0604030504040204" pitchFamily="50" charset="-128"/>
                          <a:ea typeface="Meiryo UI" panose="020B0604030504040204" pitchFamily="50" charset="-128"/>
                        </a:rPr>
                        <a:t>122%</a:t>
                      </a:r>
                    </a:p>
                  </a:txBody>
                  <a:tcPr marL="74295" marR="74295" marT="37148" marB="37148" anchor="ctr">
                    <a:solidFill>
                      <a:srgbClr val="EBEDF5"/>
                    </a:solidFill>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1390899123"/>
                  </a:ext>
                </a:extLst>
              </a:tr>
              <a:tr h="1008000">
                <a:tc vMerge="1">
                  <a:txBody>
                    <a:bodyPr/>
                    <a:lstStyle/>
                    <a:p>
                      <a:pPr algn="ctr"/>
                      <a:endParaRPr kumimoji="1" lang="ja-JP" altLang="en-US" sz="900">
                        <a:latin typeface="Meiryo UI" panose="020B0604030504040204" pitchFamily="50" charset="-128"/>
                        <a:ea typeface="Meiryo UI" panose="020B0604030504040204" pitchFamily="50" charset="-128"/>
                      </a:endParaRPr>
                    </a:p>
                  </a:txBody>
                  <a:tcPr marL="74295" marR="74295" marT="37148" marB="37148" anchor="ctr">
                    <a:lnR w="28575"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solidFill>
                      <a:srgbClr val="76717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dirty="0">
                          <a:solidFill>
                            <a:sysClr val="windowText" lastClr="000000"/>
                          </a:solidFill>
                          <a:latin typeface="Meiryo UI" panose="020B0604030504040204" pitchFamily="50" charset="-128"/>
                          <a:ea typeface="Meiryo UI" panose="020B0604030504040204" pitchFamily="50" charset="-128"/>
                        </a:rPr>
                        <a:t>振り返り・</a:t>
                      </a:r>
                      <a:endParaRPr kumimoji="1" lang="en-US" altLang="ja-JP" sz="900" b="1" dirty="0">
                        <a:solidFill>
                          <a:sysClr val="windowText" lastClr="000000"/>
                        </a:solidFill>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dirty="0">
                          <a:solidFill>
                            <a:sysClr val="windowText" lastClr="000000"/>
                          </a:solidFill>
                          <a:latin typeface="Meiryo UI" panose="020B0604030504040204" pitchFamily="50" charset="-128"/>
                          <a:ea typeface="Meiryo UI" panose="020B0604030504040204" pitchFamily="50" charset="-128"/>
                        </a:rPr>
                        <a:t>今後の方針</a:t>
                      </a: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gridSpan="6">
                  <a:txBody>
                    <a:bodyPr/>
                    <a:lstStyle/>
                    <a:p>
                      <a:pPr marL="85725" indent="-85725">
                        <a:spcBef>
                          <a:spcPts val="300"/>
                        </a:spcBef>
                      </a:pPr>
                      <a:r>
                        <a:rPr kumimoji="1" lang="ja-JP" altLang="en-US" sz="1000" dirty="0">
                          <a:latin typeface="Meiryo UI" panose="020B0604030504040204" pitchFamily="50" charset="-128"/>
                          <a:ea typeface="Meiryo UI" panose="020B0604030504040204" pitchFamily="50" charset="-128"/>
                        </a:rPr>
                        <a:t>・令和</a:t>
                      </a:r>
                      <a:r>
                        <a:rPr kumimoji="1" lang="en-US" altLang="ja-JP" sz="1000" dirty="0">
                          <a:latin typeface="Meiryo UI" panose="020B0604030504040204" pitchFamily="50" charset="-128"/>
                          <a:ea typeface="Meiryo UI" panose="020B0604030504040204" pitchFamily="50" charset="-128"/>
                        </a:rPr>
                        <a:t>5</a:t>
                      </a:r>
                      <a:r>
                        <a:rPr kumimoji="1" lang="ja-JP" altLang="en-US" sz="1000" dirty="0">
                          <a:latin typeface="Meiryo UI" panose="020B0604030504040204" pitchFamily="50" charset="-128"/>
                          <a:ea typeface="Meiryo UI" panose="020B0604030504040204" pitchFamily="50" charset="-128"/>
                        </a:rPr>
                        <a:t>年度事業では、政府系金融機関や信用金庫からの相談を効果的にマッチングに結びつけることにより、マッチング件数において目標を大きく超える実績を達成することができた。 </a:t>
                      </a:r>
                    </a:p>
                    <a:p>
                      <a:pPr marL="85725" indent="-85725">
                        <a:spcBef>
                          <a:spcPts val="300"/>
                        </a:spcBef>
                      </a:pPr>
                      <a:r>
                        <a:rPr kumimoji="1" lang="ja-JP" altLang="en-US" sz="1000" dirty="0">
                          <a:latin typeface="Meiryo UI" panose="020B0604030504040204" pitchFamily="50" charset="-128"/>
                          <a:ea typeface="Meiryo UI" panose="020B0604030504040204" pitchFamily="50" charset="-128"/>
                        </a:rPr>
                        <a:t>・令和</a:t>
                      </a:r>
                      <a:r>
                        <a:rPr kumimoji="1" lang="en-US" altLang="ja-JP" sz="1000" dirty="0">
                          <a:latin typeface="Meiryo UI" panose="020B0604030504040204" pitchFamily="50" charset="-128"/>
                          <a:ea typeface="Meiryo UI" panose="020B0604030504040204" pitchFamily="50" charset="-128"/>
                        </a:rPr>
                        <a:t>6</a:t>
                      </a:r>
                      <a:r>
                        <a:rPr kumimoji="1" lang="ja-JP" altLang="en-US" sz="1000" dirty="0">
                          <a:latin typeface="Meiryo UI" panose="020B0604030504040204" pitchFamily="50" charset="-128"/>
                          <a:ea typeface="Meiryo UI" panose="020B0604030504040204" pitchFamily="50" charset="-128"/>
                        </a:rPr>
                        <a:t>年度は、前年度と同様に副業・兼業人材の活用促進を重点的に行うことにより、採用コスト等の問題で正社員としての中核人材採用が難しい中小企業にも外部人材の活用を促していく。</a:t>
                      </a:r>
                    </a:p>
                    <a:p>
                      <a:pPr marL="85725" indent="-85725">
                        <a:spcBef>
                          <a:spcPts val="300"/>
                        </a:spcBef>
                      </a:pPr>
                      <a:r>
                        <a:rPr kumimoji="1" lang="ja-JP" altLang="en-US" sz="1000" dirty="0">
                          <a:latin typeface="Meiryo UI" panose="020B0604030504040204" pitchFamily="50" charset="-128"/>
                          <a:ea typeface="Meiryo UI" panose="020B0604030504040204" pitchFamily="50" charset="-128"/>
                        </a:rPr>
                        <a:t>・また、中小企業において深刻な人材不足となっている</a:t>
                      </a:r>
                      <a:r>
                        <a:rPr kumimoji="1" lang="en-US" altLang="ja-JP" sz="1000" dirty="0">
                          <a:latin typeface="Meiryo UI" panose="020B0604030504040204" pitchFamily="50" charset="-128"/>
                          <a:ea typeface="Meiryo UI" panose="020B0604030504040204" pitchFamily="50" charset="-128"/>
                        </a:rPr>
                        <a:t>DX</a:t>
                      </a:r>
                      <a:r>
                        <a:rPr kumimoji="1" lang="ja-JP" altLang="en-US" sz="1000" dirty="0">
                          <a:latin typeface="Meiryo UI" panose="020B0604030504040204" pitchFamily="50" charset="-128"/>
                          <a:ea typeface="Meiryo UI" panose="020B0604030504040204" pitchFamily="50" charset="-128"/>
                        </a:rPr>
                        <a:t>人材については、より精度の高い相談対応を行うべく事業内における人員体制を整備し、これに伴う目標値も上方修正することで前年度以上に中小企業のデジタル化推進を促していく。</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5DAEB"/>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pPr algn="ctr"/>
                      <a:endParaRPr kumimoji="1" lang="ja-JP" altLang="en-US" sz="1000">
                        <a:latin typeface="Meiryo UI" panose="020B0604030504040204" pitchFamily="50" charset="-128"/>
                        <a:ea typeface="Meiryo UI" panose="020B0604030504040204" pitchFamily="50" charset="-128"/>
                      </a:endParaRPr>
                    </a:p>
                  </a:txBody>
                  <a:tcPr marL="74295" marR="74295" marT="37148" marB="37148" anchor="ctr"/>
                </a:tc>
                <a:extLst>
                  <a:ext uri="{0D108BD9-81ED-4DB2-BD59-A6C34878D82A}">
                    <a16:rowId xmlns:a16="http://schemas.microsoft.com/office/drawing/2014/main" val="1957879379"/>
                  </a:ext>
                </a:extLst>
              </a:tr>
              <a:tr h="1008000">
                <a:tc vMerge="1">
                  <a:txBody>
                    <a:bodyPr/>
                    <a:lstStyle/>
                    <a:p>
                      <a:pPr algn="ctr"/>
                      <a:endParaRPr kumimoji="1" lang="ja-JP" altLang="en-US" sz="1000" b="1" dirty="0">
                        <a:solidFill>
                          <a:schemeClr val="bg1"/>
                        </a:solidFill>
                        <a:latin typeface="Meiryo UI" panose="020B0604030504040204" pitchFamily="50" charset="-128"/>
                        <a:ea typeface="Meiryo UI" panose="020B0604030504040204" pitchFamily="50" charset="-128"/>
                      </a:endParaRPr>
                    </a:p>
                  </a:txBody>
                  <a:tcPr marL="74295" marR="74295" marT="37148" marB="37148" anchor="ctr">
                    <a:lnR w="28575" cap="flat" cmpd="sng" algn="ctr">
                      <a:solidFill>
                        <a:schemeClr val="bg1"/>
                      </a:solidFill>
                      <a:prstDash val="solid"/>
                      <a:round/>
                      <a:headEnd type="none" w="med" len="med"/>
                      <a:tailEnd type="none" w="med" len="med"/>
                    </a:lnR>
                    <a:solidFill>
                      <a:srgbClr val="738AC8"/>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dirty="0">
                          <a:solidFill>
                            <a:sysClr val="windowText" lastClr="000000"/>
                          </a:solidFill>
                          <a:latin typeface="Meiryo UI" panose="020B0604030504040204" pitchFamily="50" charset="-128"/>
                          <a:ea typeface="Meiryo UI" panose="020B0604030504040204" pitchFamily="50" charset="-128"/>
                        </a:rPr>
                        <a:t>外部有識者評価</a:t>
                      </a: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A7B5DD"/>
                    </a:solidFill>
                  </a:tcPr>
                </a:tc>
                <a:tc gridSpan="6">
                  <a:txBody>
                    <a:bodyPr/>
                    <a:lstStyle/>
                    <a:p>
                      <a:pPr marL="85725" indent="-85725">
                        <a:spcBef>
                          <a:spcPts val="300"/>
                        </a:spcBef>
                      </a:pPr>
                      <a:r>
                        <a:rPr kumimoji="1" lang="ja-JP" altLang="en-US" sz="1000" dirty="0">
                          <a:latin typeface="Meiryo UI" panose="020B0604030504040204" pitchFamily="50" charset="-128"/>
                          <a:ea typeface="Meiryo UI" panose="020B0604030504040204" pitchFamily="50" charset="-128"/>
                        </a:rPr>
                        <a:t>特になし</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BEDF5"/>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2180363735"/>
                  </a:ext>
                </a:extLst>
              </a:tr>
            </a:tbl>
          </a:graphicData>
        </a:graphic>
      </p:graphicFrame>
      <p:sp>
        <p:nvSpPr>
          <p:cNvPr id="6" name="テキスト ボックス 5"/>
          <p:cNvSpPr txBox="1"/>
          <p:nvPr/>
        </p:nvSpPr>
        <p:spPr>
          <a:xfrm>
            <a:off x="0" y="493275"/>
            <a:ext cx="6478437" cy="307777"/>
          </a:xfrm>
          <a:prstGeom prst="rect">
            <a:avLst/>
          </a:prstGeom>
          <a:noFill/>
        </p:spPr>
        <p:txBody>
          <a:bodyPr wrap="square" rtlCol="0">
            <a:spAutoFit/>
          </a:bodyPr>
          <a:lstStyle/>
          <a:p>
            <a:r>
              <a:rPr lang="ja-JP" altLang="en-US" sz="1400" b="1">
                <a:latin typeface="Meiryo UI" panose="020B0604030504040204" pitchFamily="50" charset="-128"/>
                <a:ea typeface="Meiryo UI" panose="020B0604030504040204" pitchFamily="50" charset="-128"/>
              </a:rPr>
              <a:t>基本的方向（１）産業の創出・振興</a:t>
            </a:r>
            <a:endParaRPr lang="en-US" altLang="ja-JP" sz="1400" b="1">
              <a:latin typeface="Meiryo UI" panose="020B0604030504040204" pitchFamily="50" charset="-128"/>
              <a:ea typeface="Meiryo UI" panose="020B0604030504040204" pitchFamily="50" charset="-128"/>
            </a:endParaRPr>
          </a:p>
        </p:txBody>
      </p:sp>
      <p:sp>
        <p:nvSpPr>
          <p:cNvPr id="8" name="スライド番号プレースホルダー 1">
            <a:extLst>
              <a:ext uri="{FF2B5EF4-FFF2-40B4-BE49-F238E27FC236}">
                <a16:creationId xmlns:a16="http://schemas.microsoft.com/office/drawing/2014/main" id="{BDD6B64E-6795-4478-8349-4F1EFE0FBAF2}"/>
              </a:ext>
            </a:extLst>
          </p:cNvPr>
          <p:cNvSpPr>
            <a:spLocks noGrp="1"/>
          </p:cNvSpPr>
          <p:nvPr>
            <p:ph type="sldNum" sz="quarter" idx="12"/>
          </p:nvPr>
        </p:nvSpPr>
        <p:spPr>
          <a:xfrm>
            <a:off x="7677150" y="6492875"/>
            <a:ext cx="2228850" cy="365125"/>
          </a:xfrm>
        </p:spPr>
        <p:txBody>
          <a:bodyPr/>
          <a:lstStyle/>
          <a:p>
            <a:fld id="{44BDDE9A-F6C5-4730-B943-1C83B56C071B}" type="slidenum">
              <a:rPr kumimoji="1" lang="ja-JP" altLang="en-US" smtClean="0"/>
              <a:t>8</a:t>
            </a:fld>
            <a:endParaRPr kumimoji="1" lang="ja-JP" altLang="en-US"/>
          </a:p>
        </p:txBody>
      </p:sp>
      <p:sp>
        <p:nvSpPr>
          <p:cNvPr id="7" name="正方形/長方形 6">
            <a:extLst>
              <a:ext uri="{FF2B5EF4-FFF2-40B4-BE49-F238E27FC236}">
                <a16:creationId xmlns:a16="http://schemas.microsoft.com/office/drawing/2014/main" id="{D4DC688A-6012-4E0A-A789-17FB8C05AFFD}"/>
              </a:ext>
            </a:extLst>
          </p:cNvPr>
          <p:cNvSpPr/>
          <p:nvPr/>
        </p:nvSpPr>
        <p:spPr>
          <a:xfrm>
            <a:off x="0" y="7059"/>
            <a:ext cx="9906000" cy="365125"/>
          </a:xfrm>
          <a:prstGeom prst="rect">
            <a:avLst/>
          </a:prstGeom>
          <a:solidFill>
            <a:srgbClr val="738AC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600"/>
              </a:lnSpc>
              <a:spcBef>
                <a:spcPts val="600"/>
              </a:spcBef>
            </a:pPr>
            <a:r>
              <a:rPr lang="ja-JP" altLang="en-US" sz="1600" b="1">
                <a:latin typeface="Meiryo UI" panose="020B0604030504040204" pitchFamily="50" charset="-128"/>
                <a:ea typeface="Meiryo UI" panose="020B0604030504040204" pitchFamily="50" charset="-128"/>
              </a:rPr>
              <a:t>基本目標⑤都市としての経済機能を強化する</a:t>
            </a:r>
          </a:p>
        </p:txBody>
      </p:sp>
    </p:spTree>
    <p:extLst>
      <p:ext uri="{BB962C8B-B14F-4D97-AF65-F5344CB8AC3E}">
        <p14:creationId xmlns:p14="http://schemas.microsoft.com/office/powerpoint/2010/main" val="2346963944"/>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ドキュメント" ma:contentTypeID="0x0101009235E9B8BEB94148B333BC3F9A3E4D06" ma:contentTypeVersion="6" ma:contentTypeDescription="新しいドキュメントを作成します。" ma:contentTypeScope="" ma:versionID="871529d9a25ee911ea02c10120567781">
  <xsd:schema xmlns:xsd="http://www.w3.org/2001/XMLSchema" xmlns:xs="http://www.w3.org/2001/XMLSchema" xmlns:p="http://schemas.microsoft.com/office/2006/metadata/properties" xmlns:ns2="9bf34603-f669-49ff-8936-48a3aaa51be2" xmlns:ns3="facb61ab-10de-49da-9bcf-3a311dd0ec5b" targetNamespace="http://schemas.microsoft.com/office/2006/metadata/properties" ma:root="true" ma:fieldsID="68d4c91bc3379ce81a9fc0baae1cf645" ns2:_="" ns3:_="">
    <xsd:import namespace="9bf34603-f669-49ff-8936-48a3aaa51be2"/>
    <xsd:import namespace="facb61ab-10de-49da-9bcf-3a311dd0ec5b"/>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SearchProperties" minOccurs="0"/>
                <xsd:element ref="ns3: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bf34603-f669-49ff-8936-48a3aaa51be2" elementFormDefault="qualified">
    <xsd:import namespace="http://schemas.microsoft.com/office/2006/documentManagement/types"/>
    <xsd:import namespace="http://schemas.microsoft.com/office/infopath/2007/PartnerControls"/>
    <xsd:element name="SharedWithUsers" ma:index="8"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共有相手の詳細情報"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facb61ab-10de-49da-9bcf-3a311dd0ec5b" elementFormDefault="qualified">
    <xsd:import namespace="http://schemas.microsoft.com/office/2006/documentManagement/types"/>
    <xsd:import namespace="http://schemas.microsoft.com/office/infopath/2007/PartnerControls"/>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SearchProperties" ma:index="12" nillable="true" ma:displayName="MediaServiceSearchProperties" ma:hidden="true" ma:internalName="MediaServiceSearchProperties" ma:readOnly="true">
      <xsd:simpleType>
        <xsd:restriction base="dms:Note"/>
      </xsd:simpleType>
    </xsd:element>
    <xsd:element name="MediaServiceObjectDetectorVersions" ma:index="13" nillable="true" ma:displayName="MediaServiceObjectDetectorVersions" ma:hidden="true" ma:indexed="true" ma:internalName="MediaServiceObjectDetectorVersions"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E59D0EC6-36F2-47D9-9EDC-09530A96E454}">
  <ds:schemaRefs>
    <ds:schemaRef ds:uri="http://schemas.microsoft.com/sharepoint/v3/contenttype/forms"/>
  </ds:schemaRefs>
</ds:datastoreItem>
</file>

<file path=customXml/itemProps2.xml><?xml version="1.0" encoding="utf-8"?>
<ds:datastoreItem xmlns:ds="http://schemas.openxmlformats.org/officeDocument/2006/customXml" ds:itemID="{F40514A4-FC74-460A-ADFE-98CD7C622A97}">
  <ds:schemaRefs>
    <ds:schemaRef ds:uri="9bf34603-f669-49ff-8936-48a3aaa51be2"/>
    <ds:schemaRef ds:uri="facb61ab-10de-49da-9bcf-3a311dd0ec5b"/>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docProps/app.xml><?xml version="1.0" encoding="utf-8"?>
<Properties xmlns="http://schemas.openxmlformats.org/officeDocument/2006/extended-properties" xmlns:vt="http://schemas.openxmlformats.org/officeDocument/2006/docPropsVTypes">
  <Template>Office Theme</Template>
  <TotalTime>303</TotalTime>
  <Words>3585</Words>
  <Application>Microsoft Office PowerPoint</Application>
  <PresentationFormat>A4 210 x 297 mm</PresentationFormat>
  <Paragraphs>332</Paragraphs>
  <Slides>10</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10</vt:i4>
      </vt:variant>
    </vt:vector>
  </HeadingPairs>
  <TitlesOfParts>
    <vt:vector size="16" baseType="lpstr">
      <vt:lpstr>Meiryo UI</vt:lpstr>
      <vt:lpstr>游ゴシック</vt:lpstr>
      <vt:lpstr>Arial</vt:lpstr>
      <vt:lpstr>Calibri</vt:lpstr>
      <vt:lpstr>Calibri Light</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梅野　琉依</dc:creator>
  <cp:lastModifiedBy>阪口　智彦</cp:lastModifiedBy>
  <cp:revision>49</cp:revision>
  <cp:lastPrinted>2024-10-16T23:19:58Z</cp:lastPrinted>
  <dcterms:created xsi:type="dcterms:W3CDTF">2023-07-25T08:02:01Z</dcterms:created>
  <dcterms:modified xsi:type="dcterms:W3CDTF">2024-11-13T05:03:56Z</dcterms:modified>
</cp:coreProperties>
</file>