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4"/>
  </p:notesMasterIdLst>
  <p:sldIdLst>
    <p:sldId id="265" r:id="rId2"/>
    <p:sldId id="318" r:id="rId3"/>
    <p:sldId id="320" r:id="rId4"/>
    <p:sldId id="280" r:id="rId5"/>
    <p:sldId id="284" r:id="rId6"/>
    <p:sldId id="285" r:id="rId7"/>
    <p:sldId id="321" r:id="rId8"/>
    <p:sldId id="293" r:id="rId9"/>
    <p:sldId id="295" r:id="rId10"/>
    <p:sldId id="297" r:id="rId11"/>
    <p:sldId id="302" r:id="rId12"/>
    <p:sldId id="305" r:id="rId13"/>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9DFEF484-F64B-4C50-894B-343F37617444}">
          <p14:sldIdLst>
            <p14:sldId id="265"/>
            <p14:sldId id="318"/>
            <p14:sldId id="320"/>
            <p14:sldId id="280"/>
            <p14:sldId id="284"/>
            <p14:sldId id="285"/>
            <p14:sldId id="321"/>
            <p14:sldId id="293"/>
            <p14:sldId id="295"/>
            <p14:sldId id="297"/>
            <p14:sldId id="302"/>
            <p14:sldId id="305"/>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E6E6"/>
    <a:srgbClr val="D6DCE5"/>
    <a:srgbClr val="D9D9D9"/>
    <a:srgbClr val="AFABAB"/>
    <a:srgbClr val="E2F0D9"/>
    <a:srgbClr val="C5E0B4"/>
    <a:srgbClr val="ABB2A6"/>
    <a:srgbClr val="767171"/>
    <a:srgbClr val="70AD47"/>
    <a:srgbClr val="44546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86" autoAdjust="0"/>
    <p:restoredTop sz="94333" autoAdjust="0"/>
  </p:normalViewPr>
  <p:slideViewPr>
    <p:cSldViewPr snapToGrid="0">
      <p:cViewPr varScale="1">
        <p:scale>
          <a:sx n="123" d="100"/>
          <a:sy n="123" d="100"/>
        </p:scale>
        <p:origin x="930"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D96CAECD-0D0E-4C91-9E23-D84E88410E9C}" type="datetimeFigureOut">
              <a:rPr kumimoji="1" lang="ja-JP" altLang="en-US" smtClean="0"/>
              <a:t>2024/2/26</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C0BC7E81-6458-4504-99DD-4795EB444A2C}" type="slidenum">
              <a:rPr kumimoji="1" lang="ja-JP" altLang="en-US" smtClean="0"/>
              <a:t>‹#›</a:t>
            </a:fld>
            <a:endParaRPr kumimoji="1" lang="ja-JP" altLang="en-US"/>
          </a:p>
        </p:txBody>
      </p:sp>
    </p:spTree>
    <p:extLst>
      <p:ext uri="{BB962C8B-B14F-4D97-AF65-F5344CB8AC3E}">
        <p14:creationId xmlns:p14="http://schemas.microsoft.com/office/powerpoint/2010/main" val="151446351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C882E6E-8A74-4AF5-AA11-3EE7E2218AA7}" type="datetime1">
              <a:rPr kumimoji="1" lang="ja-JP" altLang="en-US" smtClean="0"/>
              <a:t>2024/2/26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42050047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EF210BA-21B5-4B78-8BA5-0EA929D31788}" type="datetime1">
              <a:rPr kumimoji="1" lang="ja-JP" altLang="en-US" smtClean="0"/>
              <a:t>2024/2/26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20094014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B7D9133-64F5-40B9-8CA7-C42C49E8FE89}" type="datetime1">
              <a:rPr kumimoji="1" lang="ja-JP" altLang="en-US" smtClean="0"/>
              <a:t>2024/2/26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32764045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9BD5798-B501-485F-B97A-01A1F813A756}" type="datetime1">
              <a:rPr kumimoji="1" lang="ja-JP" altLang="en-US" smtClean="0"/>
              <a:t>2024/2/26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5781545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28FB7EE-D9DC-49A2-811C-AB402392731C}" type="datetime1">
              <a:rPr kumimoji="1" lang="ja-JP" altLang="en-US" smtClean="0"/>
              <a:t>2024/2/26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32959689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B5B6CCA-7371-440D-AECF-4F2A10BD26AC}" type="datetime1">
              <a:rPr kumimoji="1" lang="ja-JP" altLang="en-US" smtClean="0"/>
              <a:t>2024/2/26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11332225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FDBDEE2-7542-45AE-8F47-8C7146502263}" type="datetime1">
              <a:rPr kumimoji="1" lang="ja-JP" altLang="en-US" smtClean="0"/>
              <a:t>2024/2/26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35082790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9D66E11-1DD0-4604-A3A0-9398207DC8E6}" type="datetime1">
              <a:rPr kumimoji="1" lang="ja-JP" altLang="en-US" smtClean="0"/>
              <a:t>2024/2/26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29753891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50A96B-4531-4FC8-B3B0-A4F8AED40445}" type="datetime1">
              <a:rPr kumimoji="1" lang="ja-JP" altLang="en-US" smtClean="0"/>
              <a:t>2024/2/26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34273607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2DEEFE5-9732-4443-BC68-711EFEF2A6D6}" type="datetime1">
              <a:rPr kumimoji="1" lang="ja-JP" altLang="en-US" smtClean="0"/>
              <a:t>2024/2/26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600470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249E8CD-1FF4-46B1-A900-BBF1DA2AB931}" type="datetime1">
              <a:rPr kumimoji="1" lang="ja-JP" altLang="en-US" smtClean="0"/>
              <a:t>2024/2/26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224250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3F548A-3B79-4BF1-880A-7CA8DD59797C}" type="datetime1">
              <a:rPr kumimoji="1" lang="ja-JP" altLang="en-US" smtClean="0"/>
              <a:t>2024/2/26</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3689458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682355" y="2626381"/>
            <a:ext cx="8674169" cy="1277273"/>
          </a:xfrm>
          <a:prstGeom prst="rect">
            <a:avLst/>
          </a:prstGeom>
        </p:spPr>
        <p:txBody>
          <a:bodyPr wrap="none">
            <a:spAutoFit/>
          </a:bodyPr>
          <a:lstStyle/>
          <a:p>
            <a:pPr algn="ctr">
              <a:spcBef>
                <a:spcPts val="600"/>
              </a:spcBef>
            </a:pPr>
            <a:r>
              <a:rPr lang="ja-JP" altLang="en-US" sz="3600" b="1" dirty="0">
                <a:latin typeface="Meiryo UI" panose="020B0604030504040204" pitchFamily="50" charset="-128"/>
                <a:ea typeface="Meiryo UI" panose="020B0604030504040204" pitchFamily="50" charset="-128"/>
              </a:rPr>
              <a:t>令和４年度地方創生推進交付金を活用した</a:t>
            </a:r>
            <a:endParaRPr lang="en-US" altLang="ja-JP" sz="3600" b="1" dirty="0">
              <a:latin typeface="Meiryo UI" panose="020B0604030504040204" pitchFamily="50" charset="-128"/>
              <a:ea typeface="Meiryo UI" panose="020B0604030504040204" pitchFamily="50" charset="-128"/>
            </a:endParaRPr>
          </a:p>
          <a:p>
            <a:pPr algn="ctr">
              <a:spcBef>
                <a:spcPts val="600"/>
              </a:spcBef>
            </a:pPr>
            <a:r>
              <a:rPr lang="ja-JP" altLang="en-US" sz="3600" b="1" dirty="0">
                <a:latin typeface="Meiryo UI" panose="020B0604030504040204" pitchFamily="50" charset="-128"/>
                <a:ea typeface="Meiryo UI" panose="020B0604030504040204" pitchFamily="50" charset="-128"/>
              </a:rPr>
              <a:t>事業の効果検証</a:t>
            </a:r>
          </a:p>
        </p:txBody>
      </p:sp>
    </p:spTree>
    <p:extLst>
      <p:ext uri="{BB962C8B-B14F-4D97-AF65-F5344CB8AC3E}">
        <p14:creationId xmlns:p14="http://schemas.microsoft.com/office/powerpoint/2010/main" val="15591418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1D7E13F4-5712-F1E9-F77C-CF4056A62CC2}"/>
              </a:ext>
            </a:extLst>
          </p:cNvPr>
          <p:cNvSpPr/>
          <p:nvPr/>
        </p:nvSpPr>
        <p:spPr>
          <a:xfrm>
            <a:off x="0" y="-18341"/>
            <a:ext cx="9906000" cy="486216"/>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dirty="0">
                <a:latin typeface="Meiryo UI" panose="020B0604030504040204" pitchFamily="50" charset="-128"/>
                <a:ea typeface="Meiryo UI" panose="020B0604030504040204" pitchFamily="50" charset="-128"/>
              </a:rPr>
              <a:t>基本目標⑤都市としての経済機能を強化する</a:t>
            </a:r>
          </a:p>
        </p:txBody>
      </p:sp>
      <p:graphicFrame>
        <p:nvGraphicFramePr>
          <p:cNvPr id="8" name="表 7">
            <a:extLst>
              <a:ext uri="{FF2B5EF4-FFF2-40B4-BE49-F238E27FC236}">
                <a16:creationId xmlns:a16="http://schemas.microsoft.com/office/drawing/2014/main" id="{58ED8245-18D7-1F34-7F91-C058748C95D3}"/>
              </a:ext>
            </a:extLst>
          </p:cNvPr>
          <p:cNvGraphicFramePr>
            <a:graphicFrameLocks noGrp="1"/>
          </p:cNvGraphicFramePr>
          <p:nvPr>
            <p:extLst>
              <p:ext uri="{D42A27DB-BD31-4B8C-83A1-F6EECF244321}">
                <p14:modId xmlns:p14="http://schemas.microsoft.com/office/powerpoint/2010/main" val="2308528227"/>
              </p:ext>
            </p:extLst>
          </p:nvPr>
        </p:nvGraphicFramePr>
        <p:xfrm>
          <a:off x="209280" y="768886"/>
          <a:ext cx="9487438" cy="3768686"/>
        </p:xfrm>
        <a:graphic>
          <a:graphicData uri="http://schemas.openxmlformats.org/drawingml/2006/table">
            <a:tbl>
              <a:tblPr firstRow="1" bandRow="1">
                <a:tableStyleId>{F5AB1C69-6EDB-4FF4-983F-18BD219EF322}</a:tableStyleId>
              </a:tblPr>
              <a:tblGrid>
                <a:gridCol w="333902">
                  <a:extLst>
                    <a:ext uri="{9D8B030D-6E8A-4147-A177-3AD203B41FA5}">
                      <a16:colId xmlns:a16="http://schemas.microsoft.com/office/drawing/2014/main" val="830047628"/>
                    </a:ext>
                  </a:extLst>
                </a:gridCol>
                <a:gridCol w="303485">
                  <a:extLst>
                    <a:ext uri="{9D8B030D-6E8A-4147-A177-3AD203B41FA5}">
                      <a16:colId xmlns:a16="http://schemas.microsoft.com/office/drawing/2014/main" val="1297933951"/>
                    </a:ext>
                  </a:extLst>
                </a:gridCol>
                <a:gridCol w="2548466">
                  <a:extLst>
                    <a:ext uri="{9D8B030D-6E8A-4147-A177-3AD203B41FA5}">
                      <a16:colId xmlns:a16="http://schemas.microsoft.com/office/drawing/2014/main" val="1232791315"/>
                    </a:ext>
                  </a:extLst>
                </a:gridCol>
                <a:gridCol w="1176542">
                  <a:extLst>
                    <a:ext uri="{9D8B030D-6E8A-4147-A177-3AD203B41FA5}">
                      <a16:colId xmlns:a16="http://schemas.microsoft.com/office/drawing/2014/main" val="885638921"/>
                    </a:ext>
                  </a:extLst>
                </a:gridCol>
                <a:gridCol w="1814617">
                  <a:extLst>
                    <a:ext uri="{9D8B030D-6E8A-4147-A177-3AD203B41FA5}">
                      <a16:colId xmlns:a16="http://schemas.microsoft.com/office/drawing/2014/main" val="2868609020"/>
                    </a:ext>
                  </a:extLst>
                </a:gridCol>
                <a:gridCol w="940913">
                  <a:extLst>
                    <a:ext uri="{9D8B030D-6E8A-4147-A177-3AD203B41FA5}">
                      <a16:colId xmlns:a16="http://schemas.microsoft.com/office/drawing/2014/main" val="1393318109"/>
                    </a:ext>
                  </a:extLst>
                </a:gridCol>
                <a:gridCol w="1428600">
                  <a:extLst>
                    <a:ext uri="{9D8B030D-6E8A-4147-A177-3AD203B41FA5}">
                      <a16:colId xmlns:a16="http://schemas.microsoft.com/office/drawing/2014/main" val="2346348725"/>
                    </a:ext>
                  </a:extLst>
                </a:gridCol>
                <a:gridCol w="940913">
                  <a:extLst>
                    <a:ext uri="{9D8B030D-6E8A-4147-A177-3AD203B41FA5}">
                      <a16:colId xmlns:a16="http://schemas.microsoft.com/office/drawing/2014/main" val="3751968535"/>
                    </a:ext>
                  </a:extLst>
                </a:gridCol>
              </a:tblGrid>
              <a:tr h="563623">
                <a:tc rowSpan="6">
                  <a:txBody>
                    <a:bodyPr/>
                    <a:lstStyle/>
                    <a:p>
                      <a:pPr algn="ctr"/>
                      <a:r>
                        <a:rPr kumimoji="1" lang="en-US" altLang="ja-JP" sz="900" dirty="0">
                          <a:latin typeface="Meiryo UI" panose="020B0604030504040204" pitchFamily="50" charset="-128"/>
                          <a:ea typeface="Meiryo UI" panose="020B0604030504040204" pitchFamily="50" charset="-128"/>
                        </a:rPr>
                        <a:t>No</a:t>
                      </a:r>
                      <a:r>
                        <a:rPr kumimoji="1" lang="en-US" altLang="ja-JP" sz="1000" dirty="0">
                          <a:latin typeface="Meiryo UI" panose="020B0604030504040204" pitchFamily="50" charset="-128"/>
                          <a:ea typeface="Meiryo UI" panose="020B0604030504040204" pitchFamily="50" charset="-128"/>
                        </a:rPr>
                        <a:t>6</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767171"/>
                    </a:solidFill>
                  </a:tcPr>
                </a:tc>
                <a:tc gridSpan="7">
                  <a:txBody>
                    <a:bodyPr/>
                    <a:lstStyle/>
                    <a:p>
                      <a:pPr algn="l"/>
                      <a:r>
                        <a:rPr kumimoji="1" lang="ja-JP" altLang="en-US" sz="1200" b="1" u="sng" dirty="0">
                          <a:latin typeface="Meiryo UI" panose="020B0604030504040204" pitchFamily="50" charset="-128"/>
                          <a:ea typeface="Meiryo UI" panose="020B0604030504040204" pitchFamily="50" charset="-128"/>
                        </a:rPr>
                        <a:t>観光地域づくりと「大阪の食」による魅力創出・発信事業</a:t>
                      </a:r>
                      <a:r>
                        <a:rPr kumimoji="1" lang="en-US" altLang="ja-JP" sz="1200" b="1" u="sng" dirty="0">
                          <a:solidFill>
                            <a:schemeClr val="bg1"/>
                          </a:solidFill>
                          <a:latin typeface="Meiryo UI" panose="020B0604030504040204" pitchFamily="50" charset="-128"/>
                          <a:ea typeface="Meiryo UI" panose="020B0604030504040204" pitchFamily="50" charset="-128"/>
                        </a:rPr>
                        <a:t>【</a:t>
                      </a:r>
                      <a:r>
                        <a:rPr kumimoji="1" lang="ja-JP" altLang="en-US" sz="1200" b="1" u="sng" dirty="0">
                          <a:solidFill>
                            <a:schemeClr val="bg1"/>
                          </a:solidFill>
                          <a:latin typeface="Meiryo UI" panose="020B0604030504040204" pitchFamily="50" charset="-128"/>
                          <a:ea typeface="Meiryo UI" panose="020B0604030504040204" pitchFamily="50" charset="-128"/>
                        </a:rPr>
                        <a:t>地方創生推進交付金活用事業</a:t>
                      </a:r>
                      <a:r>
                        <a:rPr kumimoji="1" lang="en-US" altLang="ja-JP" sz="1200" b="1" u="sng" dirty="0">
                          <a:solidFill>
                            <a:schemeClr val="bg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u="none" dirty="0">
                          <a:latin typeface="Meiryo UI" panose="020B0604030504040204" pitchFamily="50" charset="-128"/>
                          <a:ea typeface="Meiryo UI" panose="020B0604030504040204" pitchFamily="50" charset="-128"/>
                        </a:rPr>
                        <a:t>ぶどう狩りやワイン産地の見学など着地型観光による「大阪の食」のプロモーションの他、観光コンテンツと連携することにより府内周辺部への流れを創出し、その地域でしかできない「大阪の食」の体験を創出する。また、コロナ禍を踏まえたデジタル技術の活用による非対面型のプロモーションやマッチング商談会により海外市場の開拓を図り、海外販路拡大をめざす生産者等の支援を行う。</a:t>
                      </a:r>
                      <a:r>
                        <a:rPr kumimoji="1" lang="en-US" altLang="ja-JP" sz="1050" b="1" u="none" dirty="0">
                          <a:latin typeface="Meiryo UI" panose="020B0604030504040204" pitchFamily="50" charset="-128"/>
                          <a:ea typeface="Meiryo UI" panose="020B0604030504040204" pitchFamily="50" charset="-128"/>
                        </a:rPr>
                        <a:t>※</a:t>
                      </a:r>
                      <a:r>
                        <a:rPr kumimoji="1" lang="ja-JP" altLang="en-US" sz="1050" b="1" u="none" dirty="0">
                          <a:latin typeface="Meiryo UI" panose="020B0604030504040204" pitchFamily="50" charset="-128"/>
                          <a:ea typeface="Meiryo UI" panose="020B0604030504040204" pitchFamily="50" charset="-128"/>
                        </a:rPr>
                        <a:t>令和</a:t>
                      </a:r>
                      <a:r>
                        <a:rPr kumimoji="1" lang="en-US" altLang="ja-JP" sz="1050" b="1" u="none" dirty="0">
                          <a:latin typeface="Meiryo UI" panose="020B0604030504040204" pitchFamily="50" charset="-128"/>
                          <a:ea typeface="Meiryo UI" panose="020B0604030504040204" pitchFamily="50" charset="-128"/>
                        </a:rPr>
                        <a:t>3</a:t>
                      </a:r>
                      <a:r>
                        <a:rPr kumimoji="1" lang="ja-JP" altLang="en-US" sz="1050" b="1" u="none" dirty="0">
                          <a:latin typeface="Meiryo UI" panose="020B0604030504040204" pitchFamily="50" charset="-128"/>
                          <a:ea typeface="Meiryo UI" panose="020B0604030504040204" pitchFamily="50" charset="-128"/>
                        </a:rPr>
                        <a:t>年度事業を繰越実施。</a:t>
                      </a: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767171"/>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1" u="none" dirty="0">
                          <a:latin typeface="Meiryo UI" panose="020B0604030504040204" pitchFamily="50" charset="-128"/>
                          <a:ea typeface="Meiryo UI" panose="020B0604030504040204" pitchFamily="50" charset="-128"/>
                        </a:rPr>
                        <a:t>ぶどう狩りやワイン産地の見学など着地型観光による「大阪の食」のプロモーションの他、観光コンテンツと連携することにより府内周辺部への流れを創出し、その地域でしかできない「大阪の食」の体験を創出する。また、コロナ禍を踏まえたデジタル技術の活用による非対面型のプロモーションやマッチング商談会により海外市場の開拓を図り、海外販路拡大をめざす生産者等の支援を行う。</a:t>
                      </a:r>
                      <a:r>
                        <a:rPr kumimoji="1" lang="en-US" altLang="ja-JP" sz="900" b="1" u="none" dirty="0">
                          <a:latin typeface="Meiryo UI" panose="020B0604030504040204" pitchFamily="50" charset="-128"/>
                          <a:ea typeface="Meiryo UI" panose="020B0604030504040204" pitchFamily="50" charset="-128"/>
                        </a:rPr>
                        <a:t>※</a:t>
                      </a:r>
                      <a:r>
                        <a:rPr kumimoji="1" lang="ja-JP" altLang="en-US" sz="900" b="1" u="none" dirty="0">
                          <a:latin typeface="Meiryo UI" panose="020B0604030504040204" pitchFamily="50" charset="-128"/>
                          <a:ea typeface="Meiryo UI" panose="020B0604030504040204" pitchFamily="50" charset="-128"/>
                        </a:rPr>
                        <a:t>令和</a:t>
                      </a:r>
                      <a:r>
                        <a:rPr kumimoji="1" lang="en-US" altLang="ja-JP" sz="900" b="1" u="none" dirty="0">
                          <a:latin typeface="Meiryo UI" panose="020B0604030504040204" pitchFamily="50" charset="-128"/>
                          <a:ea typeface="Meiryo UI" panose="020B0604030504040204" pitchFamily="50" charset="-128"/>
                        </a:rPr>
                        <a:t>3</a:t>
                      </a:r>
                      <a:r>
                        <a:rPr kumimoji="1" lang="ja-JP" altLang="en-US" sz="900" b="1" u="none" dirty="0">
                          <a:latin typeface="Meiryo UI" panose="020B0604030504040204" pitchFamily="50" charset="-128"/>
                          <a:ea typeface="Meiryo UI" panose="020B0604030504040204" pitchFamily="50" charset="-128"/>
                        </a:rPr>
                        <a:t>年度事業を繰越実施。</a:t>
                      </a: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extLst>
                  <a:ext uri="{0D108BD9-81ED-4DB2-BD59-A6C34878D82A}">
                    <a16:rowId xmlns:a16="http://schemas.microsoft.com/office/drawing/2014/main" val="3510601419"/>
                  </a:ext>
                </a:extLst>
              </a:tr>
              <a:tr h="266520">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extLst>
                  <a:ext uri="{0D108BD9-81ED-4DB2-BD59-A6C34878D82A}">
                    <a16:rowId xmlns:a16="http://schemas.microsoft.com/office/drawing/2014/main" val="1797969561"/>
                  </a:ext>
                </a:extLst>
              </a:tr>
              <a:tr h="428799">
                <a:tc vMerge="1">
                  <a:txBody>
                    <a:bodyPr/>
                    <a:lstStyle/>
                    <a:p>
                      <a:endParaRPr kumimoji="1" lang="ja-JP" altLang="en-US"/>
                    </a:p>
                  </a:txBody>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dirty="0">
                          <a:latin typeface="Meiryo UI" panose="020B0604030504040204" pitchFamily="50" charset="-128"/>
                          <a:ea typeface="Meiryo UI" panose="020B0604030504040204" pitchFamily="50" charset="-128"/>
                        </a:rPr>
                        <a:t>輸出に取り組む生産者等の数（累計）</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dirty="0">
                          <a:latin typeface="Meiryo UI" panose="020B0604030504040204" pitchFamily="50" charset="-128"/>
                          <a:ea typeface="Meiryo UI" panose="020B0604030504040204" pitchFamily="50" charset="-128"/>
                        </a:rPr>
                        <a:t>62</a:t>
                      </a:r>
                      <a:r>
                        <a:rPr kumimoji="1" lang="ja-JP" altLang="en-US" sz="1050" dirty="0">
                          <a:latin typeface="Meiryo UI" panose="020B0604030504040204" pitchFamily="50" charset="-128"/>
                          <a:ea typeface="Meiryo UI" panose="020B0604030504040204" pitchFamily="50" charset="-128"/>
                        </a:rPr>
                        <a:t>者</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104</a:t>
                      </a:r>
                      <a:r>
                        <a:rPr kumimoji="1" lang="ja-JP" altLang="en-US" sz="1050" dirty="0">
                          <a:solidFill>
                            <a:srgbClr val="FF0000"/>
                          </a:solidFill>
                          <a:latin typeface="Meiryo UI" panose="020B0604030504040204" pitchFamily="50" charset="-128"/>
                          <a:ea typeface="Meiryo UI" panose="020B0604030504040204" pitchFamily="50" charset="-128"/>
                        </a:rPr>
                        <a:t>者</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55</a:t>
                      </a:r>
                      <a:r>
                        <a:rPr kumimoji="1" lang="ja-JP" altLang="en-US" sz="1050" dirty="0">
                          <a:solidFill>
                            <a:schemeClr val="accent5"/>
                          </a:solidFill>
                          <a:latin typeface="Meiryo UI" panose="020B0604030504040204" pitchFamily="50" charset="-128"/>
                          <a:ea typeface="Meiryo UI" panose="020B0604030504040204" pitchFamily="50" charset="-128"/>
                        </a:rPr>
                        <a:t>者）</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dirty="0">
                          <a:latin typeface="Meiryo UI" panose="020B0604030504040204" pitchFamily="50" charset="-128"/>
                          <a:ea typeface="Meiryo UI" panose="020B0604030504040204" pitchFamily="50" charset="-128"/>
                        </a:rPr>
                        <a:t>168%</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rowSpan="2">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9,182</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9,794</a:t>
                      </a:r>
                      <a:r>
                        <a:rPr kumimoji="1" lang="ja-JP" altLang="en-US" sz="1050" dirty="0">
                          <a:solidFill>
                            <a:schemeClr val="accent5"/>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rowSpan="2">
                  <a:txBody>
                    <a:bodyPr/>
                    <a:lstStyle/>
                    <a:p>
                      <a:pPr algn="ctr"/>
                      <a:r>
                        <a:rPr kumimoji="1" lang="en-US" altLang="ja-JP" sz="1050" dirty="0">
                          <a:latin typeface="Meiryo UI" panose="020B0604030504040204" pitchFamily="50" charset="-128"/>
                          <a:ea typeface="Meiryo UI" panose="020B0604030504040204" pitchFamily="50" charset="-128"/>
                        </a:rPr>
                        <a:t>94%</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extLst>
                  <a:ext uri="{0D108BD9-81ED-4DB2-BD59-A6C34878D82A}">
                    <a16:rowId xmlns:a16="http://schemas.microsoft.com/office/drawing/2014/main" val="979966792"/>
                  </a:ext>
                </a:extLst>
              </a:tr>
              <a:tr h="428799">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dirty="0">
                          <a:latin typeface="Meiryo UI" panose="020B0604030504040204" pitchFamily="50" charset="-128"/>
                          <a:ea typeface="Meiryo UI" panose="020B0604030504040204" pitchFamily="50" charset="-128"/>
                        </a:rPr>
                        <a:t>生産者等のマッチング数（累計）</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a:txBody>
                    <a:bodyPr/>
                    <a:lstStyle/>
                    <a:p>
                      <a:pPr algn="ctr"/>
                      <a:r>
                        <a:rPr kumimoji="1" lang="en-US" altLang="ja-JP" sz="1050" dirty="0">
                          <a:latin typeface="Meiryo UI" panose="020B0604030504040204" pitchFamily="50" charset="-128"/>
                          <a:ea typeface="Meiryo UI" panose="020B0604030504040204" pitchFamily="50" charset="-128"/>
                        </a:rPr>
                        <a:t>375</a:t>
                      </a:r>
                      <a:r>
                        <a:rPr kumimoji="1" lang="ja-JP" altLang="en-US" sz="1050" dirty="0">
                          <a:latin typeface="Meiryo UI" panose="020B0604030504040204" pitchFamily="50" charset="-128"/>
                          <a:ea typeface="Meiryo UI" panose="020B0604030504040204" pitchFamily="50" charset="-128"/>
                        </a:rPr>
                        <a:t>件</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619</a:t>
                      </a:r>
                      <a:r>
                        <a:rPr kumimoji="1" lang="ja-JP" altLang="en-US" sz="1050" dirty="0">
                          <a:solidFill>
                            <a:srgbClr val="FF0000"/>
                          </a:solidFill>
                          <a:latin typeface="Meiryo UI" panose="020B0604030504040204" pitchFamily="50" charset="-128"/>
                          <a:ea typeface="Meiryo UI" panose="020B0604030504040204" pitchFamily="50" charset="-128"/>
                        </a:rPr>
                        <a:t>件</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248</a:t>
                      </a:r>
                      <a:r>
                        <a:rPr kumimoji="1" lang="ja-JP" altLang="en-US" sz="1050" dirty="0">
                          <a:solidFill>
                            <a:schemeClr val="accent5"/>
                          </a:solidFill>
                          <a:latin typeface="Meiryo UI" panose="020B0604030504040204" pitchFamily="50" charset="-128"/>
                          <a:ea typeface="Meiryo UI" panose="020B0604030504040204" pitchFamily="50" charset="-128"/>
                        </a:rPr>
                        <a:t>件）</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a:txBody>
                    <a:bodyPr/>
                    <a:lstStyle/>
                    <a:p>
                      <a:pPr algn="ctr"/>
                      <a:r>
                        <a:rPr kumimoji="1" lang="en-US" altLang="ja-JP" sz="1050" dirty="0">
                          <a:latin typeface="Meiryo UI" panose="020B0604030504040204" pitchFamily="50" charset="-128"/>
                          <a:ea typeface="Meiryo UI" panose="020B0604030504040204" pitchFamily="50" charset="-128"/>
                        </a:rPr>
                        <a:t>165%</a:t>
                      </a: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357962295"/>
                  </a:ext>
                </a:extLst>
              </a:tr>
              <a:tr h="790820">
                <a:tc vMerge="1">
                  <a:txBody>
                    <a:bodyPr/>
                    <a:lstStyle/>
                    <a:p>
                      <a:pPr algn="ct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4472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振り返り・</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gridSpan="6">
                  <a:txBody>
                    <a:bodyPr/>
                    <a:lstStyle/>
                    <a:p>
                      <a:pPr marL="85725" indent="-85725" algn="just"/>
                      <a:r>
                        <a:rPr kumimoji="1" lang="ja-JP" altLang="en-US" sz="1050" dirty="0">
                          <a:latin typeface="Meiryo UI" panose="020B0604030504040204" pitchFamily="50" charset="-128"/>
                          <a:ea typeface="Meiryo UI" panose="020B0604030504040204" pitchFamily="50" charset="-128"/>
                        </a:rPr>
                        <a:t>・令和４年度事業では、地方創生推進交付金を活用し、これまで関係を構築した地域商社や支援機関等との連携をさらに強化し、海外小売店等での大阪産</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もん</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プロモーションや現地需要調査等を実施した。また、セミナーや商談のフォローアップ等、事業者の課題解決に向けた取組みを実施した。その結果、国内仲卸業者と連携した農産物の輸出による輸出量の拡大や、今後の販路拡大を見据えた現地需要が確認でき、事業</a:t>
                      </a:r>
                      <a:r>
                        <a:rPr kumimoji="1" lang="en-US" altLang="ja-JP" sz="1050" dirty="0">
                          <a:latin typeface="Meiryo UI" panose="020B0604030504040204" pitchFamily="50" charset="-128"/>
                          <a:ea typeface="Meiryo UI" panose="020B0604030504040204" pitchFamily="50" charset="-128"/>
                        </a:rPr>
                        <a:t>KPI</a:t>
                      </a:r>
                      <a:r>
                        <a:rPr kumimoji="1" lang="ja-JP" altLang="en-US" sz="1050" dirty="0">
                          <a:latin typeface="Meiryo UI" panose="020B0604030504040204" pitchFamily="50" charset="-128"/>
                          <a:ea typeface="Meiryo UI" panose="020B0604030504040204" pitchFamily="50" charset="-128"/>
                        </a:rPr>
                        <a:t>を達成する効果があった。</a:t>
                      </a:r>
                    </a:p>
                    <a:p>
                      <a:pPr marL="85725" indent="-85725" algn="just"/>
                      <a:r>
                        <a:rPr kumimoji="1" lang="ja-JP" altLang="en-US" sz="1050" dirty="0">
                          <a:latin typeface="Meiryo UI" panose="020B0604030504040204" pitchFamily="50" charset="-128"/>
                          <a:ea typeface="Meiryo UI" panose="020B0604030504040204" pitchFamily="50" charset="-128"/>
                        </a:rPr>
                        <a:t>・令和５年度は、品目団体を通じた取組みの推進のほか、事業者の競争力強化に向けて、関係機関の既存事業を活用した支援を実施する。オールジャパンでの取組が難しい府内農林水産物の輸出拡大の取組み等については、大阪府で支援を継続しさらなる販路拡大を図る。また、加工品等については、海外でのテストマーケティングや国際展示会への出展等を通じて、海外での商談機会の創出を図る。</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hMerge="1">
                  <a:txBody>
                    <a:bodyPr/>
                    <a:lstStyle/>
                    <a:p>
                      <a:pPr algn="ctr"/>
                      <a:endParaRPr kumimoji="1" lang="en-US" altLang="ja-JP" sz="1000" dirty="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en-US" altLang="ja-JP" sz="1000" dirty="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464883262"/>
                  </a:ext>
                </a:extLst>
              </a:tr>
              <a:tr h="790820">
                <a:tc vMerge="1">
                  <a:txBody>
                    <a:bodyPr/>
                    <a:lstStyle/>
                    <a:p>
                      <a:pPr algn="ct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76717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外部有識者</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評価</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AFABAB"/>
                    </a:solidFill>
                  </a:tcPr>
                </a:tc>
                <a:tc gridSpan="6">
                  <a:txBody>
                    <a:bodyPr/>
                    <a:lstStyle/>
                    <a:p>
                      <a:pPr marL="85725" indent="-85725" algn="just"/>
                      <a:r>
                        <a:rPr kumimoji="1" lang="ja-JP" altLang="en-US" sz="1050" dirty="0">
                          <a:latin typeface="Meiryo UI" panose="020B0604030504040204" pitchFamily="50" charset="-128"/>
                          <a:ea typeface="Meiryo UI" panose="020B0604030504040204" pitchFamily="50" charset="-128"/>
                        </a:rPr>
                        <a:t>特になし</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201618953"/>
                  </a:ext>
                </a:extLst>
              </a:tr>
            </a:tbl>
          </a:graphicData>
        </a:graphic>
      </p:graphicFrame>
      <p:sp>
        <p:nvSpPr>
          <p:cNvPr id="9" name="テキスト ボックス 8">
            <a:extLst>
              <a:ext uri="{FF2B5EF4-FFF2-40B4-BE49-F238E27FC236}">
                <a16:creationId xmlns:a16="http://schemas.microsoft.com/office/drawing/2014/main" id="{33BD2057-341B-0E04-FF88-83E8C7E33957}"/>
              </a:ext>
            </a:extLst>
          </p:cNvPr>
          <p:cNvSpPr txBox="1"/>
          <p:nvPr/>
        </p:nvSpPr>
        <p:spPr>
          <a:xfrm>
            <a:off x="85259" y="473581"/>
            <a:ext cx="6478437"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基本的方向（３）活力ある農林水産業の実現</a:t>
            </a:r>
            <a:endParaRPr lang="en-US" altLang="ja-JP" sz="1400" b="1" dirty="0">
              <a:latin typeface="Meiryo UI" panose="020B0604030504040204" pitchFamily="50" charset="-128"/>
              <a:ea typeface="Meiryo UI" panose="020B0604030504040204" pitchFamily="50" charset="-128"/>
            </a:endParaRPr>
          </a:p>
        </p:txBody>
      </p:sp>
      <p:sp>
        <p:nvSpPr>
          <p:cNvPr id="12" name="スライド番号プレースホルダー 1">
            <a:extLst>
              <a:ext uri="{FF2B5EF4-FFF2-40B4-BE49-F238E27FC236}">
                <a16:creationId xmlns:a16="http://schemas.microsoft.com/office/drawing/2014/main" id="{442482A6-1DB3-4DB6-BB70-4C3562019D28}"/>
              </a:ext>
            </a:extLst>
          </p:cNvPr>
          <p:cNvSpPr txBox="1">
            <a:spLocks/>
          </p:cNvSpPr>
          <p:nvPr/>
        </p:nvSpPr>
        <p:spPr>
          <a:xfrm>
            <a:off x="7542821" y="6492875"/>
            <a:ext cx="222885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en-US" altLang="ja-JP" dirty="0">
                <a:solidFill>
                  <a:schemeClr val="tx1"/>
                </a:solidFill>
                <a:latin typeface="Meiryo UI" panose="020B0604030504040204" pitchFamily="50" charset="-128"/>
                <a:ea typeface="Meiryo UI" panose="020B0604030504040204" pitchFamily="50" charset="-128"/>
              </a:rPr>
              <a:t>8</a:t>
            </a:r>
          </a:p>
        </p:txBody>
      </p:sp>
    </p:spTree>
    <p:extLst>
      <p:ext uri="{BB962C8B-B14F-4D97-AF65-F5344CB8AC3E}">
        <p14:creationId xmlns:p14="http://schemas.microsoft.com/office/powerpoint/2010/main" val="16164856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ext uri="{D42A27DB-BD31-4B8C-83A1-F6EECF244321}">
                <p14:modId xmlns:p14="http://schemas.microsoft.com/office/powerpoint/2010/main" val="2788744833"/>
              </p:ext>
            </p:extLst>
          </p:nvPr>
        </p:nvGraphicFramePr>
        <p:xfrm>
          <a:off x="206060" y="793677"/>
          <a:ext cx="9493880" cy="5667381"/>
        </p:xfrm>
        <a:graphic>
          <a:graphicData uri="http://schemas.openxmlformats.org/drawingml/2006/table">
            <a:tbl>
              <a:tblPr firstRow="1" bandRow="1">
                <a:tableStyleId>{F5AB1C69-6EDB-4FF4-983F-18BD219EF322}</a:tableStyleId>
              </a:tblPr>
              <a:tblGrid>
                <a:gridCol w="324000">
                  <a:extLst>
                    <a:ext uri="{9D8B030D-6E8A-4147-A177-3AD203B41FA5}">
                      <a16:colId xmlns:a16="http://schemas.microsoft.com/office/drawing/2014/main" val="830047628"/>
                    </a:ext>
                  </a:extLst>
                </a:gridCol>
                <a:gridCol w="306702">
                  <a:extLst>
                    <a:ext uri="{9D8B030D-6E8A-4147-A177-3AD203B41FA5}">
                      <a16:colId xmlns:a16="http://schemas.microsoft.com/office/drawing/2014/main" val="1297933951"/>
                    </a:ext>
                  </a:extLst>
                </a:gridCol>
                <a:gridCol w="2135155">
                  <a:extLst>
                    <a:ext uri="{9D8B030D-6E8A-4147-A177-3AD203B41FA5}">
                      <a16:colId xmlns:a16="http://schemas.microsoft.com/office/drawing/2014/main" val="1232791315"/>
                    </a:ext>
                  </a:extLst>
                </a:gridCol>
                <a:gridCol w="1759277">
                  <a:extLst>
                    <a:ext uri="{9D8B030D-6E8A-4147-A177-3AD203B41FA5}">
                      <a16:colId xmlns:a16="http://schemas.microsoft.com/office/drawing/2014/main" val="885638921"/>
                    </a:ext>
                  </a:extLst>
                </a:gridCol>
                <a:gridCol w="1759277">
                  <a:extLst>
                    <a:ext uri="{9D8B030D-6E8A-4147-A177-3AD203B41FA5}">
                      <a16:colId xmlns:a16="http://schemas.microsoft.com/office/drawing/2014/main" val="2868609020"/>
                    </a:ext>
                  </a:extLst>
                </a:gridCol>
                <a:gridCol w="912218">
                  <a:extLst>
                    <a:ext uri="{9D8B030D-6E8A-4147-A177-3AD203B41FA5}">
                      <a16:colId xmlns:a16="http://schemas.microsoft.com/office/drawing/2014/main" val="1393318109"/>
                    </a:ext>
                  </a:extLst>
                </a:gridCol>
                <a:gridCol w="1385033">
                  <a:extLst>
                    <a:ext uri="{9D8B030D-6E8A-4147-A177-3AD203B41FA5}">
                      <a16:colId xmlns:a16="http://schemas.microsoft.com/office/drawing/2014/main" val="2346348725"/>
                    </a:ext>
                  </a:extLst>
                </a:gridCol>
                <a:gridCol w="912218">
                  <a:extLst>
                    <a:ext uri="{9D8B030D-6E8A-4147-A177-3AD203B41FA5}">
                      <a16:colId xmlns:a16="http://schemas.microsoft.com/office/drawing/2014/main" val="3751968535"/>
                    </a:ext>
                  </a:extLst>
                </a:gridCol>
              </a:tblGrid>
              <a:tr h="456090">
                <a:tc rowSpan="7">
                  <a:txBody>
                    <a:bodyPr/>
                    <a:lstStyle/>
                    <a:p>
                      <a:pPr algn="ctr"/>
                      <a:r>
                        <a:rPr kumimoji="1" lang="en-US" altLang="ja-JP" sz="900" dirty="0">
                          <a:latin typeface="Meiryo UI" panose="020B0604030504040204" pitchFamily="50" charset="-128"/>
                          <a:ea typeface="Meiryo UI" panose="020B0604030504040204" pitchFamily="50" charset="-128"/>
                        </a:rPr>
                        <a:t>No7</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767171"/>
                    </a:solidFill>
                  </a:tcPr>
                </a:tc>
                <a:tc gridSpan="7">
                  <a:txBody>
                    <a:bodyPr/>
                    <a:lstStyle/>
                    <a:p>
                      <a:pPr algn="l"/>
                      <a:r>
                        <a:rPr kumimoji="1" lang="ja-JP" altLang="en-US" sz="1200" b="1" u="sng" dirty="0">
                          <a:latin typeface="Meiryo UI" panose="020B0604030504040204" pitchFamily="50" charset="-128"/>
                          <a:ea typeface="Meiryo UI" panose="020B0604030504040204" pitchFamily="50" charset="-128"/>
                        </a:rPr>
                        <a:t>大阪ショーケース機能強化及び</a:t>
                      </a:r>
                      <a:r>
                        <a:rPr kumimoji="1" lang="en-US" altLang="ja-JP" sz="1200" b="1" u="sng" dirty="0">
                          <a:latin typeface="Meiryo UI" panose="020B0604030504040204" pitchFamily="50" charset="-128"/>
                          <a:ea typeface="Meiryo UI" panose="020B0604030504040204" pitchFamily="50" charset="-128"/>
                        </a:rPr>
                        <a:t>SDGs</a:t>
                      </a:r>
                      <a:r>
                        <a:rPr kumimoji="1" lang="ja-JP" altLang="en-US" sz="1200" b="1" u="sng" dirty="0">
                          <a:latin typeface="Meiryo UI" panose="020B0604030504040204" pitchFamily="50" charset="-128"/>
                          <a:ea typeface="Meiryo UI" panose="020B0604030504040204" pitchFamily="50" charset="-128"/>
                        </a:rPr>
                        <a:t>の実現に向けた観光推進・地域活性化事業</a:t>
                      </a:r>
                      <a:r>
                        <a:rPr kumimoji="1" lang="en-US" altLang="ja-JP" sz="1100" b="1" u="sng" dirty="0">
                          <a:solidFill>
                            <a:schemeClr val="bg1"/>
                          </a:solidFill>
                          <a:latin typeface="Meiryo UI" panose="020B0604030504040204" pitchFamily="50" charset="-128"/>
                          <a:ea typeface="Meiryo UI" panose="020B0604030504040204" pitchFamily="50" charset="-128"/>
                        </a:rPr>
                        <a:t>【</a:t>
                      </a:r>
                      <a:r>
                        <a:rPr kumimoji="1" lang="ja-JP" altLang="en-US" sz="1100" b="1" u="sng" dirty="0">
                          <a:solidFill>
                            <a:schemeClr val="bg1"/>
                          </a:solidFill>
                          <a:latin typeface="Meiryo UI" panose="020B0604030504040204" pitchFamily="50" charset="-128"/>
                          <a:ea typeface="Meiryo UI" panose="020B0604030504040204" pitchFamily="50" charset="-128"/>
                        </a:rPr>
                        <a:t>地方創生推進交付金活用事業</a:t>
                      </a:r>
                      <a:r>
                        <a:rPr kumimoji="1" lang="en-US" altLang="ja-JP" sz="1100" b="1" u="sng" dirty="0">
                          <a:solidFill>
                            <a:schemeClr val="bg1"/>
                          </a:solidFill>
                          <a:latin typeface="Meiryo UI" panose="020B0604030504040204" pitchFamily="50" charset="-128"/>
                          <a:ea typeface="Meiryo UI" panose="020B0604030504040204" pitchFamily="50" charset="-128"/>
                        </a:rPr>
                        <a:t>】【</a:t>
                      </a:r>
                      <a:r>
                        <a:rPr kumimoji="1" lang="ja-JP" altLang="en-US" sz="1100" b="1" u="sng" dirty="0">
                          <a:solidFill>
                            <a:schemeClr val="bg1"/>
                          </a:solidFill>
                          <a:latin typeface="Meiryo UI" panose="020B0604030504040204" pitchFamily="50" charset="-128"/>
                          <a:ea typeface="Meiryo UI" panose="020B0604030504040204" pitchFamily="50" charset="-128"/>
                        </a:rPr>
                        <a:t>企業版ふるさと納税活用事業</a:t>
                      </a:r>
                      <a:r>
                        <a:rPr kumimoji="1" lang="en-US" altLang="ja-JP" sz="1100" b="1" u="sng" dirty="0">
                          <a:solidFill>
                            <a:schemeClr val="bg1"/>
                          </a:solidFill>
                          <a:latin typeface="Meiryo UI" panose="020B0604030504040204" pitchFamily="50" charset="-128"/>
                          <a:ea typeface="Meiryo UI" panose="020B0604030504040204" pitchFamily="50" charset="-128"/>
                        </a:rPr>
                        <a:t>】</a:t>
                      </a:r>
                      <a:r>
                        <a:rPr kumimoji="1" lang="ja-JP" altLang="en-US" sz="1100" b="1" u="sng" dirty="0">
                          <a:latin typeface="Meiryo UI" panose="020B0604030504040204" pitchFamily="50" charset="-128"/>
                          <a:ea typeface="Meiryo UI" panose="020B0604030504040204" pitchFamily="50" charset="-128"/>
                        </a:rPr>
                        <a:t>　</a:t>
                      </a:r>
                      <a:endParaRPr kumimoji="1" lang="ja-JP" altLang="en-US" sz="1100" b="1" u="sng" dirty="0">
                        <a:solidFill>
                          <a:srgbClr val="FF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u="none" dirty="0">
                          <a:latin typeface="Meiryo UI" panose="020B0604030504040204" pitchFamily="50" charset="-128"/>
                          <a:ea typeface="Meiryo UI" panose="020B0604030504040204" pitchFamily="50" charset="-128"/>
                        </a:rPr>
                        <a:t>持続可能な観光を実現していくため、広域での送客・誘客・消費を可能とするネットワークの構築や、超大型イベントにおけるショーケース機能、持続可能な観光を目標とした</a:t>
                      </a:r>
                      <a:r>
                        <a:rPr kumimoji="1" lang="en-US" altLang="ja-JP" sz="1050" b="1" u="none" dirty="0">
                          <a:latin typeface="Meiryo UI" panose="020B0604030504040204" pitchFamily="50" charset="-128"/>
                          <a:ea typeface="Meiryo UI" panose="020B0604030504040204" pitchFamily="50" charset="-128"/>
                        </a:rPr>
                        <a:t>SDGs</a:t>
                      </a:r>
                      <a:r>
                        <a:rPr kumimoji="1" lang="ja-JP" altLang="en-US" sz="1050" b="1" u="none" dirty="0" err="1">
                          <a:latin typeface="Meiryo UI" panose="020B0604030504040204" pitchFamily="50" charset="-128"/>
                          <a:ea typeface="Meiryo UI" panose="020B0604030504040204" pitchFamily="50" charset="-128"/>
                        </a:rPr>
                        <a:t>への</a:t>
                      </a:r>
                      <a:r>
                        <a:rPr kumimoji="1" lang="ja-JP" altLang="en-US" sz="1050" b="1" u="none" dirty="0">
                          <a:latin typeface="Meiryo UI" panose="020B0604030504040204" pitchFamily="50" charset="-128"/>
                          <a:ea typeface="Meiryo UI" panose="020B0604030504040204" pitchFamily="50" charset="-128"/>
                        </a:rPr>
                        <a:t>取組みを実施する。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u="none" dirty="0">
                          <a:latin typeface="Meiryo UI" panose="020B0604030504040204" pitchFamily="50" charset="-128"/>
                          <a:ea typeface="Meiryo UI" panose="020B0604030504040204" pitchFamily="50" charset="-128"/>
                        </a:rPr>
                        <a:t>※</a:t>
                      </a:r>
                      <a:r>
                        <a:rPr kumimoji="1" lang="ja-JP" altLang="en-US" sz="1050" b="1" u="none" dirty="0">
                          <a:latin typeface="Meiryo UI" panose="020B0604030504040204" pitchFamily="50" charset="-128"/>
                          <a:ea typeface="Meiryo UI" panose="020B0604030504040204" pitchFamily="50" charset="-128"/>
                        </a:rPr>
                        <a:t>大阪市と共同申請</a:t>
                      </a: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767171"/>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extLst>
                  <a:ext uri="{0D108BD9-81ED-4DB2-BD59-A6C34878D82A}">
                    <a16:rowId xmlns:a16="http://schemas.microsoft.com/office/drawing/2014/main" val="3510601419"/>
                  </a:ext>
                </a:extLst>
              </a:tr>
              <a:tr h="327312">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extLst>
                  <a:ext uri="{0D108BD9-81ED-4DB2-BD59-A6C34878D82A}">
                    <a16:rowId xmlns:a16="http://schemas.microsoft.com/office/drawing/2014/main" val="1797969561"/>
                  </a:ext>
                </a:extLst>
              </a:tr>
              <a:tr h="0">
                <a:tc vMerge="1">
                  <a:txBody>
                    <a:bodyPr/>
                    <a:lstStyle/>
                    <a:p>
                      <a:endParaRPr kumimoji="1" lang="ja-JP" altLang="en-US"/>
                    </a:p>
                  </a:txBody>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dirty="0">
                          <a:latin typeface="Meiryo UI" panose="020B0604030504040204" pitchFamily="50" charset="-128"/>
                          <a:ea typeface="Meiryo UI" panose="020B0604030504040204" pitchFamily="50" charset="-128"/>
                        </a:rPr>
                        <a:t>本事業における消費額</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dirty="0">
                          <a:latin typeface="Meiryo UI" panose="020B0604030504040204" pitchFamily="50" charset="-128"/>
                          <a:ea typeface="Meiryo UI" panose="020B0604030504040204" pitchFamily="50" charset="-128"/>
                        </a:rPr>
                        <a:t>380,700</a:t>
                      </a:r>
                      <a:r>
                        <a:rPr kumimoji="1" lang="ja-JP" altLang="en-US" sz="1050" dirty="0">
                          <a:latin typeface="Meiryo UI" panose="020B0604030504040204" pitchFamily="50" charset="-128"/>
                          <a:ea typeface="Meiryo UI" panose="020B0604030504040204" pitchFamily="50" charset="-128"/>
                        </a:rPr>
                        <a:t>万円</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年</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115,971</a:t>
                      </a:r>
                      <a:r>
                        <a:rPr kumimoji="1" lang="ja-JP" altLang="en-US" sz="1050" dirty="0">
                          <a:solidFill>
                            <a:srgbClr val="FF0000"/>
                          </a:solidFill>
                          <a:latin typeface="Meiryo UI" panose="020B0604030504040204" pitchFamily="50" charset="-128"/>
                          <a:ea typeface="Meiryo UI" panose="020B0604030504040204" pitchFamily="50" charset="-128"/>
                        </a:rPr>
                        <a:t>万円</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5,971</a:t>
                      </a:r>
                      <a:r>
                        <a:rPr kumimoji="1" lang="ja-JP" altLang="en-US" sz="1050" dirty="0">
                          <a:solidFill>
                            <a:schemeClr val="accent5"/>
                          </a:solidFill>
                          <a:latin typeface="Meiryo UI" panose="020B0604030504040204" pitchFamily="50" charset="-128"/>
                          <a:ea typeface="Meiryo UI" panose="020B0604030504040204" pitchFamily="50" charset="-128"/>
                        </a:rPr>
                        <a:t>万円</a:t>
                      </a:r>
                      <a:r>
                        <a:rPr kumimoji="1" lang="en-US" altLang="ja-JP" sz="1050" dirty="0">
                          <a:solidFill>
                            <a:schemeClr val="accent5"/>
                          </a:solidFill>
                          <a:latin typeface="Meiryo UI" panose="020B0604030504040204" pitchFamily="50" charset="-128"/>
                          <a:ea typeface="Meiryo UI" panose="020B0604030504040204" pitchFamily="50" charset="-128"/>
                        </a:rPr>
                        <a:t>/</a:t>
                      </a:r>
                      <a:r>
                        <a:rPr kumimoji="1" lang="ja-JP" altLang="en-US" sz="1050" dirty="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dirty="0">
                          <a:latin typeface="Meiryo UI" panose="020B0604030504040204" pitchFamily="50" charset="-128"/>
                          <a:ea typeface="Meiryo UI" panose="020B0604030504040204" pitchFamily="50" charset="-128"/>
                        </a:rPr>
                        <a:t>30%</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rowSpan="3">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33,500</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33,500</a:t>
                      </a:r>
                      <a:r>
                        <a:rPr kumimoji="1" lang="ja-JP" altLang="en-US" sz="1050" dirty="0">
                          <a:solidFill>
                            <a:schemeClr val="accent5"/>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rowSpan="3">
                  <a:txBody>
                    <a:bodyPr/>
                    <a:lstStyle/>
                    <a:p>
                      <a:pPr algn="ctr"/>
                      <a:r>
                        <a:rPr kumimoji="1" lang="en-US" altLang="ja-JP" sz="1050" dirty="0">
                          <a:latin typeface="Meiryo UI" panose="020B0604030504040204" pitchFamily="50" charset="-128"/>
                          <a:ea typeface="Meiryo UI" panose="020B0604030504040204" pitchFamily="50" charset="-128"/>
                        </a:rPr>
                        <a:t>100</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extLst>
                  <a:ext uri="{0D108BD9-81ED-4DB2-BD59-A6C34878D82A}">
                    <a16:rowId xmlns:a16="http://schemas.microsoft.com/office/drawing/2014/main" val="979966792"/>
                  </a:ext>
                </a:extLst>
              </a:tr>
              <a:tr h="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dirty="0">
                          <a:latin typeface="Meiryo UI" panose="020B0604030504040204" pitchFamily="50" charset="-128"/>
                          <a:ea typeface="Meiryo UI" panose="020B0604030504040204" pitchFamily="50" charset="-128"/>
                        </a:rPr>
                        <a:t>本事業における新規ビジネス件数</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a:txBody>
                    <a:bodyPr/>
                    <a:lstStyle/>
                    <a:p>
                      <a:pPr algn="ctr"/>
                      <a:r>
                        <a:rPr kumimoji="1" lang="en-US" altLang="ja-JP" sz="1050" dirty="0">
                          <a:latin typeface="Meiryo UI" panose="020B0604030504040204" pitchFamily="50" charset="-128"/>
                          <a:ea typeface="Meiryo UI" panose="020B0604030504040204" pitchFamily="50" charset="-128"/>
                        </a:rPr>
                        <a:t>12</a:t>
                      </a:r>
                      <a:r>
                        <a:rPr kumimoji="1" lang="ja-JP" altLang="en-US" sz="1050" dirty="0">
                          <a:latin typeface="Meiryo UI" panose="020B0604030504040204" pitchFamily="50" charset="-128"/>
                          <a:ea typeface="Meiryo UI" panose="020B0604030504040204" pitchFamily="50" charset="-128"/>
                        </a:rPr>
                        <a:t>件</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年</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10</a:t>
                      </a:r>
                      <a:r>
                        <a:rPr kumimoji="1" lang="ja-JP" altLang="en-US" sz="1050" dirty="0">
                          <a:solidFill>
                            <a:srgbClr val="FF0000"/>
                          </a:solidFill>
                          <a:latin typeface="Meiryo UI" panose="020B0604030504040204" pitchFamily="50" charset="-128"/>
                          <a:ea typeface="Meiryo UI" panose="020B0604030504040204" pitchFamily="50" charset="-128"/>
                        </a:rPr>
                        <a:t>件</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10</a:t>
                      </a:r>
                      <a:r>
                        <a:rPr kumimoji="1" lang="ja-JP" altLang="en-US" sz="1050" dirty="0">
                          <a:solidFill>
                            <a:schemeClr val="accent5"/>
                          </a:solidFill>
                          <a:latin typeface="Meiryo UI" panose="020B0604030504040204" pitchFamily="50" charset="-128"/>
                          <a:ea typeface="Meiryo UI" panose="020B0604030504040204" pitchFamily="50" charset="-128"/>
                        </a:rPr>
                        <a:t>件</a:t>
                      </a:r>
                      <a:r>
                        <a:rPr kumimoji="1" lang="en-US" altLang="ja-JP" sz="1050" dirty="0">
                          <a:solidFill>
                            <a:schemeClr val="accent5"/>
                          </a:solidFill>
                          <a:latin typeface="Meiryo UI" panose="020B0604030504040204" pitchFamily="50" charset="-128"/>
                          <a:ea typeface="Meiryo UI" panose="020B0604030504040204" pitchFamily="50" charset="-128"/>
                        </a:rPr>
                        <a:t>/</a:t>
                      </a:r>
                      <a:r>
                        <a:rPr kumimoji="1" lang="ja-JP" altLang="en-US" sz="1050" dirty="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a:txBody>
                    <a:bodyPr/>
                    <a:lstStyle/>
                    <a:p>
                      <a:pPr algn="ctr"/>
                      <a:r>
                        <a:rPr kumimoji="1" lang="en-US" altLang="ja-JP" sz="1050" dirty="0">
                          <a:latin typeface="Meiryo UI" panose="020B0604030504040204" pitchFamily="50" charset="-128"/>
                          <a:ea typeface="Meiryo UI" panose="020B0604030504040204" pitchFamily="50" charset="-128"/>
                        </a:rPr>
                        <a:t>83%</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vMerge="1">
                  <a:txBody>
                    <a:bodyPr/>
                    <a:lstStyle/>
                    <a:p>
                      <a:pPr algn="ctr"/>
                      <a:endParaRPr kumimoji="1" lang="ja-JP" altLang="en-US" sz="100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tc>
                <a:tc v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tc>
                <a:extLst>
                  <a:ext uri="{0D108BD9-81ED-4DB2-BD59-A6C34878D82A}">
                    <a16:rowId xmlns:a16="http://schemas.microsoft.com/office/drawing/2014/main" val="1357962295"/>
                  </a:ext>
                </a:extLst>
              </a:tr>
              <a:tr h="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dirty="0">
                          <a:latin typeface="Meiryo UI" panose="020B0604030504040204" pitchFamily="50" charset="-128"/>
                          <a:ea typeface="Meiryo UI" panose="020B0604030504040204" pitchFamily="50" charset="-128"/>
                        </a:rPr>
                        <a:t>大阪関西万博に向けた</a:t>
                      </a:r>
                      <a:r>
                        <a:rPr kumimoji="1" lang="en-US" altLang="ja-JP" sz="1050" dirty="0">
                          <a:latin typeface="Meiryo UI" panose="020B0604030504040204" pitchFamily="50" charset="-128"/>
                          <a:ea typeface="Meiryo UI" panose="020B0604030504040204" pitchFamily="50" charset="-128"/>
                        </a:rPr>
                        <a:t>SDGs</a:t>
                      </a:r>
                      <a:r>
                        <a:rPr kumimoji="1" lang="ja-JP" altLang="en-US" sz="1050" dirty="0">
                          <a:latin typeface="Meiryo UI" panose="020B0604030504040204" pitchFamily="50" charset="-128"/>
                          <a:ea typeface="Meiryo UI" panose="020B0604030504040204" pitchFamily="50" charset="-128"/>
                        </a:rPr>
                        <a:t>対策における食の交流事業件数</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dirty="0">
                          <a:latin typeface="Meiryo UI" panose="020B0604030504040204" pitchFamily="50" charset="-128"/>
                          <a:ea typeface="Meiryo UI" panose="020B0604030504040204" pitchFamily="50" charset="-128"/>
                        </a:rPr>
                        <a:t>100</a:t>
                      </a:r>
                      <a:r>
                        <a:rPr kumimoji="1" lang="ja-JP" altLang="en-US" sz="1050" dirty="0">
                          <a:latin typeface="Meiryo UI" panose="020B0604030504040204" pitchFamily="50" charset="-128"/>
                          <a:ea typeface="Meiryo UI" panose="020B0604030504040204" pitchFamily="50" charset="-128"/>
                        </a:rPr>
                        <a:t>件</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年</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a:t>
                      </a:r>
                      <a:r>
                        <a:rPr kumimoji="1" lang="ja-JP" altLang="en-US" sz="1050" dirty="0">
                          <a:solidFill>
                            <a:srgbClr val="FF0000"/>
                          </a:solidFill>
                          <a:latin typeface="Meiryo UI" panose="020B0604030504040204" pitchFamily="50" charset="-128"/>
                          <a:ea typeface="Meiryo UI" panose="020B0604030504040204" pitchFamily="50" charset="-128"/>
                        </a:rPr>
                        <a:t>件</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0</a:t>
                      </a:r>
                      <a:r>
                        <a:rPr kumimoji="1" lang="ja-JP" altLang="en-US" sz="1050" dirty="0">
                          <a:solidFill>
                            <a:schemeClr val="accent5"/>
                          </a:solidFill>
                          <a:latin typeface="Meiryo UI" panose="020B0604030504040204" pitchFamily="50" charset="-128"/>
                          <a:ea typeface="Meiryo UI" panose="020B0604030504040204" pitchFamily="50" charset="-128"/>
                        </a:rPr>
                        <a:t>件</a:t>
                      </a:r>
                      <a:r>
                        <a:rPr kumimoji="1" lang="en-US" altLang="ja-JP" sz="1050" dirty="0">
                          <a:solidFill>
                            <a:schemeClr val="accent5"/>
                          </a:solidFill>
                          <a:latin typeface="Meiryo UI" panose="020B0604030504040204" pitchFamily="50" charset="-128"/>
                          <a:ea typeface="Meiryo UI" panose="020B0604030504040204" pitchFamily="50" charset="-128"/>
                        </a:rPr>
                        <a:t>/</a:t>
                      </a:r>
                      <a:r>
                        <a:rPr kumimoji="1" lang="ja-JP" altLang="en-US" sz="1050" dirty="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dirty="0">
                          <a:latin typeface="Meiryo UI" panose="020B0604030504040204" pitchFamily="50" charset="-128"/>
                          <a:ea typeface="Meiryo UI" panose="020B0604030504040204" pitchFamily="50" charset="-128"/>
                        </a:rPr>
                        <a:t>1%</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122033014"/>
                  </a:ext>
                </a:extLst>
              </a:tr>
              <a:tr h="1243965">
                <a:tc vMerge="1">
                  <a:txBody>
                    <a:bodyPr/>
                    <a:lstStyle/>
                    <a:p>
                      <a:pPr algn="ct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4472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振り返り・今後の方針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gridSpan="6">
                  <a:txBody>
                    <a:bodyPr/>
                    <a:lstStyle/>
                    <a:p>
                      <a:pPr marL="85725" indent="-85725"/>
                      <a:r>
                        <a:rPr kumimoji="1" lang="ja-JP" altLang="en-US" sz="1050" dirty="0">
                          <a:latin typeface="Meiryo UI" panose="020B0604030504040204" pitchFamily="50" charset="-128"/>
                          <a:ea typeface="Meiryo UI" panose="020B0604030504040204" pitchFamily="50" charset="-128"/>
                        </a:rPr>
                        <a:t>・当初の見込みに比べて新型コロナウイルス感染症の影響が長引き、インバウンドの回復が遅れたことにより、目標値を下回る実績となったが、体験プログラムの造成・ファムトリップを実施したほか、アフターコロナを見据えたデジタルプラットフォームの開発、コンテンツの磨き上げや継続的な情報発信等、今後の事業実施に備えた取り組みを行った。</a:t>
                      </a:r>
                    </a:p>
                    <a:p>
                      <a:pPr marL="85725" indent="-85725"/>
                      <a:r>
                        <a:rPr kumimoji="1" lang="ja-JP" altLang="en-US" sz="1050" dirty="0">
                          <a:latin typeface="Meiryo UI" panose="020B0604030504040204" pitchFamily="50" charset="-128"/>
                          <a:ea typeface="Meiryo UI" panose="020B0604030504040204" pitchFamily="50" charset="-128"/>
                        </a:rPr>
                        <a:t>・「ショーケース機能強化における新規ビジネス」については、より目的地間のストーリーを重視したコース造成を実施し、令和</a:t>
                      </a:r>
                      <a:r>
                        <a:rPr kumimoji="1" lang="en-US" altLang="ja-JP" sz="1050" dirty="0">
                          <a:latin typeface="Meiryo UI" panose="020B0604030504040204" pitchFamily="50" charset="-128"/>
                          <a:ea typeface="Meiryo UI" panose="020B0604030504040204" pitchFamily="50" charset="-128"/>
                        </a:rPr>
                        <a:t>3</a:t>
                      </a:r>
                      <a:r>
                        <a:rPr kumimoji="1" lang="ja-JP" altLang="en-US" sz="1050" dirty="0">
                          <a:latin typeface="Meiryo UI" panose="020B0604030504040204" pitchFamily="50" charset="-128"/>
                          <a:ea typeface="Meiryo UI" panose="020B0604030504040204" pitchFamily="50" charset="-128"/>
                        </a:rPr>
                        <a:t>年度同様、国内旅行者のニーズを把握するため国内在住の海外ビジネス誌編集者等を招きファムトリップ及び参加者アンケートを実施。その結果、大阪・関西を起点とした高付加価値な旅行体験への興味・関心が高かったことから、引き続き高付加価値なモデルコース造成を中心とした取組みを進めていく。また、これらのモデルコースを委託事業者による海外富裕層を取り扱う旅行会社向け</a:t>
                      </a:r>
                      <a:r>
                        <a:rPr kumimoji="1" lang="en-US" altLang="ja-JP" sz="1050" dirty="0">
                          <a:latin typeface="Meiryo UI" panose="020B0604030504040204" pitchFamily="50" charset="-128"/>
                          <a:ea typeface="Meiryo UI" panose="020B0604030504040204" pitchFamily="50" charset="-128"/>
                        </a:rPr>
                        <a:t>PR</a:t>
                      </a:r>
                      <a:r>
                        <a:rPr kumimoji="1" lang="ja-JP" altLang="en-US" sz="1050" dirty="0">
                          <a:latin typeface="Meiryo UI" panose="020B0604030504040204" pitchFamily="50" charset="-128"/>
                          <a:ea typeface="Meiryo UI" panose="020B0604030504040204" pitchFamily="50" charset="-128"/>
                        </a:rPr>
                        <a:t>サービスにおいて情報発信した（</a:t>
                      </a:r>
                      <a:r>
                        <a:rPr kumimoji="1" lang="en-US" altLang="ja-JP" sz="1050" dirty="0">
                          <a:latin typeface="Meiryo UI" panose="020B0604030504040204" pitchFamily="50" charset="-128"/>
                          <a:ea typeface="Meiryo UI" panose="020B0604030504040204" pitchFamily="50" charset="-128"/>
                        </a:rPr>
                        <a:t>89</a:t>
                      </a:r>
                      <a:r>
                        <a:rPr kumimoji="1" lang="ja-JP" altLang="en-US" sz="1050" dirty="0">
                          <a:latin typeface="Meiryo UI" panose="020B0604030504040204" pitchFamily="50" charset="-128"/>
                          <a:ea typeface="Meiryo UI" panose="020B0604030504040204" pitchFamily="50" charset="-128"/>
                        </a:rPr>
                        <a:t>ヵ国約</a:t>
                      </a:r>
                      <a:r>
                        <a:rPr kumimoji="1" lang="en-US" altLang="ja-JP" sz="1050" dirty="0">
                          <a:latin typeface="Meiryo UI" panose="020B0604030504040204" pitchFamily="50" charset="-128"/>
                          <a:ea typeface="Meiryo UI" panose="020B0604030504040204" pitchFamily="50" charset="-128"/>
                        </a:rPr>
                        <a:t>1,700</a:t>
                      </a:r>
                      <a:r>
                        <a:rPr kumimoji="1" lang="ja-JP" altLang="en-US" sz="1050" dirty="0">
                          <a:latin typeface="Meiryo UI" panose="020B0604030504040204" pitchFamily="50" charset="-128"/>
                          <a:ea typeface="Meiryo UI" panose="020B0604030504040204" pitchFamily="50" charset="-128"/>
                        </a:rPr>
                        <a:t>社対象）。</a:t>
                      </a:r>
                    </a:p>
                    <a:p>
                      <a:pPr marL="85725" indent="-85725"/>
                      <a:r>
                        <a:rPr kumimoji="1" lang="ja-JP" altLang="en-US" sz="1050" dirty="0">
                          <a:latin typeface="Meiryo UI" panose="020B0604030504040204" pitchFamily="50" charset="-128"/>
                          <a:ea typeface="Meiryo UI" panose="020B0604030504040204" pitchFamily="50" charset="-128"/>
                        </a:rPr>
                        <a:t>・食の交流事業に関しては、新型コロナウイルス感染症の影響が非常に大きく、インバウンドの回復が遅れたことから、実質交流を行うような誘致展開が実施できなかったものの、泉州地域、河内地域において教育旅行向けの食の</a:t>
                      </a:r>
                      <a:r>
                        <a:rPr kumimoji="1" lang="en-US" altLang="ja-JP" sz="1050" dirty="0">
                          <a:latin typeface="Meiryo UI" panose="020B0604030504040204" pitchFamily="50" charset="-128"/>
                          <a:ea typeface="Meiryo UI" panose="020B0604030504040204" pitchFamily="50" charset="-128"/>
                        </a:rPr>
                        <a:t>SDGs</a:t>
                      </a:r>
                      <a:r>
                        <a:rPr kumimoji="1" lang="ja-JP" altLang="en-US" sz="1050" dirty="0">
                          <a:latin typeface="Meiryo UI" panose="020B0604030504040204" pitchFamily="50" charset="-128"/>
                          <a:ea typeface="Meiryo UI" panose="020B0604030504040204" pitchFamily="50" charset="-128"/>
                        </a:rPr>
                        <a:t>体験商品（モデルコース）を</a:t>
                      </a:r>
                      <a:r>
                        <a:rPr kumimoji="1" lang="en-US" altLang="ja-JP" sz="1050" dirty="0">
                          <a:latin typeface="Meiryo UI" panose="020B0604030504040204" pitchFamily="50" charset="-128"/>
                          <a:ea typeface="Meiryo UI" panose="020B0604030504040204" pitchFamily="50" charset="-128"/>
                        </a:rPr>
                        <a:t>4</a:t>
                      </a:r>
                      <a:r>
                        <a:rPr kumimoji="1" lang="ja-JP" altLang="en-US" sz="1050" dirty="0">
                          <a:latin typeface="Meiryo UI" panose="020B0604030504040204" pitchFamily="50" charset="-128"/>
                          <a:ea typeface="Meiryo UI" panose="020B0604030504040204" pitchFamily="50" charset="-128"/>
                        </a:rPr>
                        <a:t>本造成し、令和</a:t>
                      </a:r>
                      <a:r>
                        <a:rPr kumimoji="1" lang="en-US" altLang="ja-JP" sz="1050" dirty="0">
                          <a:latin typeface="Meiryo UI" panose="020B0604030504040204" pitchFamily="50" charset="-128"/>
                          <a:ea typeface="Meiryo UI" panose="020B0604030504040204" pitchFamily="50" charset="-128"/>
                        </a:rPr>
                        <a:t>3</a:t>
                      </a:r>
                      <a:r>
                        <a:rPr kumimoji="1" lang="ja-JP" altLang="en-US" sz="1050" dirty="0">
                          <a:latin typeface="Meiryo UI" panose="020B0604030504040204" pitchFamily="50" charset="-128"/>
                          <a:ea typeface="Meiryo UI" panose="020B0604030504040204" pitchFamily="50" charset="-128"/>
                        </a:rPr>
                        <a:t>年度造成したモデルコースの磨き上げを目的としたモデルツアーを実施。また、セミナーや</a:t>
                      </a:r>
                      <a:r>
                        <a:rPr kumimoji="1" lang="en-US" altLang="ja-JP" sz="1050" dirty="0">
                          <a:latin typeface="Meiryo UI" panose="020B0604030504040204" pitchFamily="50" charset="-128"/>
                          <a:ea typeface="Meiryo UI" panose="020B0604030504040204" pitchFamily="50" charset="-128"/>
                        </a:rPr>
                        <a:t>SNS</a:t>
                      </a:r>
                      <a:r>
                        <a:rPr kumimoji="1" lang="ja-JP" altLang="en-US" sz="1050" dirty="0">
                          <a:latin typeface="Meiryo UI" panose="020B0604030504040204" pitchFamily="50" charset="-128"/>
                          <a:ea typeface="Meiryo UI" panose="020B0604030504040204" pitchFamily="50" charset="-128"/>
                        </a:rPr>
                        <a:t>を通して海外の教育旅行市場を中心に情報発信を行った。</a:t>
                      </a:r>
                    </a:p>
                    <a:p>
                      <a:pPr marL="85725" indent="-85725"/>
                      <a:r>
                        <a:rPr kumimoji="1" lang="ja-JP" altLang="en-US" sz="1050" dirty="0">
                          <a:latin typeface="Meiryo UI" panose="020B0604030504040204" pitchFamily="50" charset="-128"/>
                          <a:ea typeface="Meiryo UI" panose="020B0604030504040204" pitchFamily="50" charset="-128"/>
                        </a:rPr>
                        <a:t>・今後は新型コロナウイルス感染症による影響が少なからず想定されるものの、インバウンドの観光需要が回復しつつあることから、動向を踏まえつつ海外プロモーションを進めていく。併せて、令和４年度に取り組んだ内容を活かしつつ効果的に国内プロモーションを展開することで、目標達成に向け取り組んでいく。</a:t>
                      </a:r>
                    </a:p>
                    <a:p>
                      <a:pPr marL="85725" indent="-85725"/>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令和４年度企業版ふるさと納税寄附額：</a:t>
                      </a:r>
                      <a:r>
                        <a:rPr kumimoji="1" lang="en-US" altLang="ja-JP" sz="1050" dirty="0">
                          <a:solidFill>
                            <a:srgbClr val="FF0000"/>
                          </a:solidFill>
                          <a:latin typeface="Meiryo UI" panose="020B0604030504040204" pitchFamily="50" charset="-128"/>
                          <a:ea typeface="Meiryo UI" panose="020B0604030504040204" pitchFamily="50" charset="-128"/>
                        </a:rPr>
                        <a:t>2,000</a:t>
                      </a:r>
                      <a:r>
                        <a:rPr kumimoji="1" lang="ja-JP" altLang="en-US" sz="1050" dirty="0">
                          <a:solidFill>
                            <a:srgbClr val="FF0000"/>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hMerge="1">
                  <a:txBody>
                    <a:bodyPr/>
                    <a:lstStyle/>
                    <a:p>
                      <a:pPr algn="ctr"/>
                      <a:endParaRPr kumimoji="1" lang="en-US" altLang="ja-JP" sz="1000" dirty="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en-US" altLang="ja-JP" sz="1000" dirty="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solidFill>
                      <a:schemeClr val="accent5">
                        <a:lumMod val="20000"/>
                        <a:lumOff val="80000"/>
                      </a:schemeClr>
                    </a:solidFill>
                  </a:tcPr>
                </a:tc>
                <a:tc h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solidFill>
                      <a:schemeClr val="accent5">
                        <a:lumMod val="20000"/>
                        <a:lumOff val="80000"/>
                      </a:schemeClr>
                    </a:solidFill>
                  </a:tcPr>
                </a:tc>
                <a:extLst>
                  <a:ext uri="{0D108BD9-81ED-4DB2-BD59-A6C34878D82A}">
                    <a16:rowId xmlns:a16="http://schemas.microsoft.com/office/drawing/2014/main" val="2633043570"/>
                  </a:ext>
                </a:extLst>
              </a:tr>
              <a:tr h="1243965">
                <a:tc vMerge="1">
                  <a:txBody>
                    <a:bodyPr/>
                    <a:lstStyle/>
                    <a:p>
                      <a:pPr algn="ct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76717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外部有識者評価</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AFABAB"/>
                    </a:solidFill>
                  </a:tcPr>
                </a:tc>
                <a:tc gridSpan="6">
                  <a:txBody>
                    <a:bodyPr/>
                    <a:lstStyle/>
                    <a:p>
                      <a:pPr marL="85725" indent="-85725"/>
                      <a:r>
                        <a:rPr kumimoji="1" lang="ja-JP" altLang="en-US" sz="1050" dirty="0">
                          <a:solidFill>
                            <a:schemeClr val="tx1"/>
                          </a:solidFill>
                          <a:latin typeface="Meiryo UI" panose="020B0604030504040204" pitchFamily="50" charset="-128"/>
                          <a:ea typeface="Meiryo UI" panose="020B0604030504040204" pitchFamily="50" charset="-128"/>
                        </a:rPr>
                        <a:t>特になし</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851521692"/>
                  </a:ext>
                </a:extLst>
              </a:tr>
            </a:tbl>
          </a:graphicData>
        </a:graphic>
      </p:graphicFrame>
      <p:sp>
        <p:nvSpPr>
          <p:cNvPr id="5" name="正方形/長方形 4">
            <a:extLst>
              <a:ext uri="{FF2B5EF4-FFF2-40B4-BE49-F238E27FC236}">
                <a16:creationId xmlns:a16="http://schemas.microsoft.com/office/drawing/2014/main" id="{F9488D41-582C-2592-50DD-C15947569C2A}"/>
              </a:ext>
            </a:extLst>
          </p:cNvPr>
          <p:cNvSpPr/>
          <p:nvPr/>
        </p:nvSpPr>
        <p:spPr>
          <a:xfrm>
            <a:off x="0" y="-18341"/>
            <a:ext cx="9906000" cy="486216"/>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dirty="0">
                <a:latin typeface="Meiryo UI" panose="020B0604030504040204" pitchFamily="50" charset="-128"/>
                <a:ea typeface="Meiryo UI" panose="020B0604030504040204" pitchFamily="50" charset="-128"/>
              </a:rPr>
              <a:t>基本目標⑥定住魅力・都市魅力を強化する</a:t>
            </a:r>
          </a:p>
        </p:txBody>
      </p:sp>
      <p:sp>
        <p:nvSpPr>
          <p:cNvPr id="6" name="テキスト ボックス 5">
            <a:extLst>
              <a:ext uri="{FF2B5EF4-FFF2-40B4-BE49-F238E27FC236}">
                <a16:creationId xmlns:a16="http://schemas.microsoft.com/office/drawing/2014/main" id="{48F7A209-43A3-6DB0-5091-2139B2CA4D2F}"/>
              </a:ext>
            </a:extLst>
          </p:cNvPr>
          <p:cNvSpPr txBox="1"/>
          <p:nvPr/>
        </p:nvSpPr>
        <p:spPr>
          <a:xfrm>
            <a:off x="72560" y="470402"/>
            <a:ext cx="6478437"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基本的方向（２）都市魅力の創出・発信</a:t>
            </a:r>
            <a:endParaRPr lang="en-US" altLang="ja-JP" sz="1400" b="1" dirty="0">
              <a:latin typeface="Meiryo UI" panose="020B0604030504040204" pitchFamily="50" charset="-128"/>
              <a:ea typeface="Meiryo UI" panose="020B0604030504040204" pitchFamily="50" charset="-128"/>
            </a:endParaRPr>
          </a:p>
        </p:txBody>
      </p:sp>
      <p:sp>
        <p:nvSpPr>
          <p:cNvPr id="8" name="スライド番号プレースホルダー 1">
            <a:extLst>
              <a:ext uri="{FF2B5EF4-FFF2-40B4-BE49-F238E27FC236}">
                <a16:creationId xmlns:a16="http://schemas.microsoft.com/office/drawing/2014/main" id="{5DF4205C-CBE9-46FD-B198-DCB04EB85331}"/>
              </a:ext>
            </a:extLst>
          </p:cNvPr>
          <p:cNvSpPr txBox="1">
            <a:spLocks/>
          </p:cNvSpPr>
          <p:nvPr/>
        </p:nvSpPr>
        <p:spPr>
          <a:xfrm>
            <a:off x="7542821" y="6492875"/>
            <a:ext cx="222885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en-US" altLang="ja-JP" dirty="0">
                <a:solidFill>
                  <a:schemeClr val="tx1"/>
                </a:solidFill>
                <a:latin typeface="Meiryo UI" panose="020B0604030504040204" pitchFamily="50" charset="-128"/>
                <a:ea typeface="Meiryo UI" panose="020B0604030504040204" pitchFamily="50" charset="-128"/>
              </a:rPr>
              <a:t>9</a:t>
            </a:r>
          </a:p>
        </p:txBody>
      </p:sp>
    </p:spTree>
    <p:extLst>
      <p:ext uri="{BB962C8B-B14F-4D97-AF65-F5344CB8AC3E}">
        <p14:creationId xmlns:p14="http://schemas.microsoft.com/office/powerpoint/2010/main" val="7291354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F9488D41-582C-2592-50DD-C15947569C2A}"/>
              </a:ext>
            </a:extLst>
          </p:cNvPr>
          <p:cNvSpPr/>
          <p:nvPr/>
        </p:nvSpPr>
        <p:spPr>
          <a:xfrm>
            <a:off x="0" y="-18341"/>
            <a:ext cx="9906000" cy="486216"/>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dirty="0">
                <a:latin typeface="Meiryo UI" panose="020B0604030504040204" pitchFamily="50" charset="-128"/>
                <a:ea typeface="Meiryo UI" panose="020B0604030504040204" pitchFamily="50" charset="-128"/>
              </a:rPr>
              <a:t>基本目標⑥定住魅力・都市魅力を強化する</a:t>
            </a:r>
          </a:p>
        </p:txBody>
      </p:sp>
      <p:sp>
        <p:nvSpPr>
          <p:cNvPr id="8" name="テキスト ボックス 7">
            <a:extLst>
              <a:ext uri="{FF2B5EF4-FFF2-40B4-BE49-F238E27FC236}">
                <a16:creationId xmlns:a16="http://schemas.microsoft.com/office/drawing/2014/main" id="{48F7A209-43A3-6DB0-5091-2139B2CA4D2F}"/>
              </a:ext>
            </a:extLst>
          </p:cNvPr>
          <p:cNvSpPr txBox="1"/>
          <p:nvPr/>
        </p:nvSpPr>
        <p:spPr>
          <a:xfrm>
            <a:off x="72560" y="564123"/>
            <a:ext cx="6478437"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基本的方向（２）都市魅力の創出・発信</a:t>
            </a:r>
            <a:endParaRPr lang="en-US" altLang="ja-JP" sz="1400" b="1" dirty="0">
              <a:latin typeface="Meiryo UI" panose="020B0604030504040204" pitchFamily="50" charset="-128"/>
              <a:ea typeface="Meiryo UI" panose="020B0604030504040204" pitchFamily="50" charset="-128"/>
            </a:endParaRPr>
          </a:p>
        </p:txBody>
      </p:sp>
      <p:graphicFrame>
        <p:nvGraphicFramePr>
          <p:cNvPr id="9" name="表 8"/>
          <p:cNvGraphicFramePr>
            <a:graphicFrameLocks noGrp="1"/>
          </p:cNvGraphicFramePr>
          <p:nvPr>
            <p:extLst>
              <p:ext uri="{D42A27DB-BD31-4B8C-83A1-F6EECF244321}">
                <p14:modId xmlns:p14="http://schemas.microsoft.com/office/powerpoint/2010/main" val="704283990"/>
              </p:ext>
            </p:extLst>
          </p:nvPr>
        </p:nvGraphicFramePr>
        <p:xfrm>
          <a:off x="103669" y="895454"/>
          <a:ext cx="9698662" cy="2756840"/>
        </p:xfrm>
        <a:graphic>
          <a:graphicData uri="http://schemas.openxmlformats.org/drawingml/2006/table">
            <a:tbl>
              <a:tblPr firstRow="1" bandRow="1">
                <a:tableStyleId>{F5AB1C69-6EDB-4FF4-983F-18BD219EF322}</a:tableStyleId>
              </a:tblPr>
              <a:tblGrid>
                <a:gridCol w="324000">
                  <a:extLst>
                    <a:ext uri="{9D8B030D-6E8A-4147-A177-3AD203B41FA5}">
                      <a16:colId xmlns:a16="http://schemas.microsoft.com/office/drawing/2014/main" val="830047628"/>
                    </a:ext>
                  </a:extLst>
                </a:gridCol>
                <a:gridCol w="286722">
                  <a:extLst>
                    <a:ext uri="{9D8B030D-6E8A-4147-A177-3AD203B41FA5}">
                      <a16:colId xmlns:a16="http://schemas.microsoft.com/office/drawing/2014/main" val="1297933951"/>
                    </a:ext>
                  </a:extLst>
                </a:gridCol>
                <a:gridCol w="1814750">
                  <a:extLst>
                    <a:ext uri="{9D8B030D-6E8A-4147-A177-3AD203B41FA5}">
                      <a16:colId xmlns:a16="http://schemas.microsoft.com/office/drawing/2014/main" val="2470242593"/>
                    </a:ext>
                  </a:extLst>
                </a:gridCol>
                <a:gridCol w="1414732">
                  <a:extLst>
                    <a:ext uri="{9D8B030D-6E8A-4147-A177-3AD203B41FA5}">
                      <a16:colId xmlns:a16="http://schemas.microsoft.com/office/drawing/2014/main" val="2657913753"/>
                    </a:ext>
                  </a:extLst>
                </a:gridCol>
                <a:gridCol w="2591729">
                  <a:extLst>
                    <a:ext uri="{9D8B030D-6E8A-4147-A177-3AD203B41FA5}">
                      <a16:colId xmlns:a16="http://schemas.microsoft.com/office/drawing/2014/main" val="1414929743"/>
                    </a:ext>
                  </a:extLst>
                </a:gridCol>
                <a:gridCol w="928493">
                  <a:extLst>
                    <a:ext uri="{9D8B030D-6E8A-4147-A177-3AD203B41FA5}">
                      <a16:colId xmlns:a16="http://schemas.microsoft.com/office/drawing/2014/main" val="1393318109"/>
                    </a:ext>
                  </a:extLst>
                </a:gridCol>
                <a:gridCol w="1409743">
                  <a:extLst>
                    <a:ext uri="{9D8B030D-6E8A-4147-A177-3AD203B41FA5}">
                      <a16:colId xmlns:a16="http://schemas.microsoft.com/office/drawing/2014/main" val="2346348725"/>
                    </a:ext>
                  </a:extLst>
                </a:gridCol>
                <a:gridCol w="928493">
                  <a:extLst>
                    <a:ext uri="{9D8B030D-6E8A-4147-A177-3AD203B41FA5}">
                      <a16:colId xmlns:a16="http://schemas.microsoft.com/office/drawing/2014/main" val="3751968535"/>
                    </a:ext>
                  </a:extLst>
                </a:gridCol>
              </a:tblGrid>
              <a:tr h="0">
                <a:tc rowSpan="6">
                  <a:txBody>
                    <a:bodyPr/>
                    <a:lstStyle/>
                    <a:p>
                      <a:pPr algn="ctr"/>
                      <a:r>
                        <a:rPr kumimoji="1" lang="en-US" altLang="ja-JP" sz="900" b="1" dirty="0">
                          <a:latin typeface="Meiryo UI" panose="020B0604030504040204" pitchFamily="50" charset="-128"/>
                          <a:ea typeface="Meiryo UI" panose="020B0604030504040204" pitchFamily="50" charset="-128"/>
                        </a:rPr>
                        <a:t>No</a:t>
                      </a:r>
                      <a:r>
                        <a:rPr kumimoji="1" lang="en-US" altLang="ja-JP" sz="1000" b="1" dirty="0">
                          <a:latin typeface="Meiryo UI" panose="020B0604030504040204" pitchFamily="50" charset="-128"/>
                          <a:ea typeface="Meiryo UI" panose="020B0604030504040204" pitchFamily="50" charset="-128"/>
                        </a:rPr>
                        <a:t>8</a:t>
                      </a:r>
                      <a:endParaRPr kumimoji="1" lang="ja-JP" altLang="en-US" sz="900" b="1"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767171"/>
                    </a:solidFill>
                  </a:tcPr>
                </a:tc>
                <a:tc gridSpan="7">
                  <a:txBody>
                    <a:bodyPr/>
                    <a:lstStyle/>
                    <a:p>
                      <a:pPr algn="l"/>
                      <a:r>
                        <a:rPr kumimoji="1" lang="ja-JP" altLang="en-US" sz="1200" b="1" u="sng" dirty="0">
                          <a:solidFill>
                            <a:schemeClr val="bg1"/>
                          </a:solidFill>
                          <a:latin typeface="Meiryo UI" panose="020B0604030504040204" pitchFamily="50" charset="-128"/>
                          <a:ea typeface="Meiryo UI" panose="020B0604030504040204" pitchFamily="50" charset="-128"/>
                        </a:rPr>
                        <a:t>観光地域づくりと「大阪の食」による魅力創出・発信事業（</a:t>
                      </a:r>
                      <a:r>
                        <a:rPr kumimoji="1" lang="en-US" altLang="ja-JP" sz="1200" b="1" u="sng" dirty="0">
                          <a:solidFill>
                            <a:schemeClr val="bg1"/>
                          </a:solidFill>
                          <a:latin typeface="Meiryo UI" panose="020B0604030504040204" pitchFamily="50" charset="-128"/>
                          <a:ea typeface="Meiryo UI" panose="020B0604030504040204" pitchFamily="50" charset="-128"/>
                        </a:rPr>
                        <a:t>No6</a:t>
                      </a:r>
                      <a:r>
                        <a:rPr kumimoji="1" lang="ja-JP" altLang="en-US" sz="1200" b="1" u="sng" dirty="0">
                          <a:solidFill>
                            <a:schemeClr val="bg1"/>
                          </a:solidFill>
                          <a:latin typeface="Meiryo UI" panose="020B0604030504040204" pitchFamily="50" charset="-128"/>
                          <a:ea typeface="Meiryo UI" panose="020B0604030504040204" pitchFamily="50" charset="-128"/>
                        </a:rPr>
                        <a:t>再掲）</a:t>
                      </a:r>
                      <a:r>
                        <a:rPr kumimoji="1" lang="en-US" altLang="ja-JP" sz="1200" b="1" u="sng" dirty="0">
                          <a:solidFill>
                            <a:schemeClr val="bg1"/>
                          </a:solidFill>
                          <a:latin typeface="Meiryo UI" panose="020B0604030504040204" pitchFamily="50" charset="-128"/>
                          <a:ea typeface="Meiryo UI" panose="020B0604030504040204" pitchFamily="50" charset="-128"/>
                        </a:rPr>
                        <a:t>【</a:t>
                      </a:r>
                      <a:r>
                        <a:rPr kumimoji="1" lang="ja-JP" altLang="en-US" sz="1200" b="1" u="sng" dirty="0">
                          <a:solidFill>
                            <a:schemeClr val="bg1"/>
                          </a:solidFill>
                          <a:latin typeface="Meiryo UI" panose="020B0604030504040204" pitchFamily="50" charset="-128"/>
                          <a:ea typeface="Meiryo UI" panose="020B0604030504040204" pitchFamily="50" charset="-128"/>
                        </a:rPr>
                        <a:t>地方創生推進交付金活用事業</a:t>
                      </a:r>
                      <a:r>
                        <a:rPr kumimoji="1" lang="en-US" altLang="ja-JP" sz="1200" b="1" u="sng" dirty="0">
                          <a:solidFill>
                            <a:schemeClr val="bg1"/>
                          </a:solidFill>
                          <a:latin typeface="Meiryo UI" panose="020B0604030504040204" pitchFamily="50" charset="-128"/>
                          <a:ea typeface="Meiryo UI" panose="020B0604030504040204" pitchFamily="50" charset="-128"/>
                        </a:rPr>
                        <a:t>】</a:t>
                      </a:r>
                      <a:endParaRPr kumimoji="1" lang="ja-JP" altLang="en-US" sz="1200" b="1" u="sng"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76717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extLst>
                  <a:ext uri="{0D108BD9-81ED-4DB2-BD59-A6C34878D82A}">
                    <a16:rowId xmlns:a16="http://schemas.microsoft.com/office/drawing/2014/main" val="3510601419"/>
                  </a:ext>
                </a:extLst>
              </a:tr>
              <a:tr h="0">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AFABAB"/>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extLst>
                  <a:ext uri="{0D108BD9-81ED-4DB2-BD59-A6C34878D82A}">
                    <a16:rowId xmlns:a16="http://schemas.microsoft.com/office/drawing/2014/main" val="1797969561"/>
                  </a:ext>
                </a:extLst>
              </a:tr>
              <a:tr h="159806">
                <a:tc vMerge="1">
                  <a:txBody>
                    <a:bodyPr/>
                    <a:lstStyle/>
                    <a:p>
                      <a:endParaRPr kumimoji="1" lang="ja-JP" altLang="en-US"/>
                    </a:p>
                  </a:txBody>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dirty="0">
                          <a:latin typeface="Meiryo UI" panose="020B0604030504040204" pitchFamily="50" charset="-128"/>
                          <a:ea typeface="Meiryo UI" panose="020B0604030504040204" pitchFamily="50" charset="-128"/>
                        </a:rPr>
                        <a:t>インフラツーリズムへの参加者数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dirty="0">
                          <a:latin typeface="Meiryo UI" panose="020B0604030504040204" pitchFamily="50" charset="-128"/>
                          <a:ea typeface="Meiryo UI" panose="020B0604030504040204" pitchFamily="50" charset="-128"/>
                        </a:rPr>
                        <a:t>150</a:t>
                      </a:r>
                      <a:r>
                        <a:rPr kumimoji="1" lang="ja-JP" altLang="en-US" sz="1050" dirty="0">
                          <a:latin typeface="Meiryo UI" panose="020B0604030504040204" pitchFamily="50" charset="-128"/>
                          <a:ea typeface="Meiryo UI" panose="020B0604030504040204" pitchFamily="50" charset="-128"/>
                        </a:rPr>
                        <a:t>人</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年</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0</a:t>
                      </a:r>
                      <a:r>
                        <a:rPr kumimoji="1" lang="ja-JP" altLang="en-US" sz="1050" dirty="0">
                          <a:solidFill>
                            <a:srgbClr val="FF0000"/>
                          </a:solidFill>
                          <a:latin typeface="Meiryo UI" panose="020B0604030504040204" pitchFamily="50" charset="-128"/>
                          <a:ea typeface="Meiryo UI" panose="020B0604030504040204" pitchFamily="50" charset="-128"/>
                        </a:rPr>
                        <a:t>件</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※R4</a:t>
                      </a:r>
                      <a:r>
                        <a:rPr kumimoji="1" lang="ja-JP" altLang="en-US" sz="1050" dirty="0">
                          <a:solidFill>
                            <a:schemeClr val="accent5"/>
                          </a:solidFill>
                          <a:latin typeface="Meiryo UI" panose="020B0604030504040204" pitchFamily="50" charset="-128"/>
                          <a:ea typeface="Meiryo UI" panose="020B0604030504040204" pitchFamily="50" charset="-128"/>
                        </a:rPr>
                        <a:t>新規指標のため前年度実績なし）</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dirty="0">
                          <a:latin typeface="Meiryo UI" panose="020B0604030504040204" pitchFamily="50" charset="-128"/>
                          <a:ea typeface="Meiryo UI" panose="020B0604030504040204" pitchFamily="50" charset="-128"/>
                        </a:rPr>
                        <a:t>0</a:t>
                      </a:r>
                      <a:r>
                        <a:rPr kumimoji="1" lang="ja-JP" altLang="en-US" sz="1050" dirty="0">
                          <a:latin typeface="Meiryo UI" panose="020B0604030504040204" pitchFamily="50" charset="-128"/>
                          <a:ea typeface="Meiryo UI" panose="020B0604030504040204" pitchFamily="50" charset="-128"/>
                        </a:rPr>
                        <a:t>％</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rowSpan="2">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0</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0</a:t>
                      </a:r>
                      <a:r>
                        <a:rPr kumimoji="1" lang="ja-JP" altLang="en-US" sz="1050" dirty="0">
                          <a:solidFill>
                            <a:schemeClr val="accent5"/>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rowSpan="2">
                  <a:txBody>
                    <a:bodyPr/>
                    <a:lstStyle/>
                    <a:p>
                      <a:pPr algn="ctr"/>
                      <a:r>
                        <a:rPr kumimoji="1" lang="en-US" altLang="ja-JP" sz="1050" dirty="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extLst>
                  <a:ext uri="{0D108BD9-81ED-4DB2-BD59-A6C34878D82A}">
                    <a16:rowId xmlns:a16="http://schemas.microsoft.com/office/drawing/2014/main" val="979966792"/>
                  </a:ext>
                </a:extLst>
              </a:tr>
              <a:tr h="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dirty="0">
                          <a:latin typeface="Meiryo UI" panose="020B0604030504040204" pitchFamily="50" charset="-128"/>
                          <a:ea typeface="Meiryo UI" panose="020B0604030504040204" pitchFamily="50" charset="-128"/>
                        </a:rPr>
                        <a:t>インフラツーリズムの認知度</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a:txBody>
                    <a:bodyPr/>
                    <a:lstStyle/>
                    <a:p>
                      <a:pPr algn="ctr"/>
                      <a:r>
                        <a:rPr kumimoji="1" lang="en-US" altLang="ja-JP" sz="1050" dirty="0">
                          <a:latin typeface="Meiryo UI" panose="020B0604030504040204" pitchFamily="50" charset="-128"/>
                          <a:ea typeface="Meiryo UI" panose="020B0604030504040204" pitchFamily="50" charset="-128"/>
                        </a:rPr>
                        <a:t>5%/</a:t>
                      </a:r>
                      <a:r>
                        <a:rPr kumimoji="1" lang="ja-JP" altLang="en-US" sz="1050" dirty="0">
                          <a:latin typeface="Meiryo UI" panose="020B0604030504040204" pitchFamily="50" charset="-128"/>
                          <a:ea typeface="Meiryo UI" panose="020B0604030504040204" pitchFamily="50" charset="-128"/>
                        </a:rPr>
                        <a:t>年</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0</a:t>
                      </a:r>
                      <a:r>
                        <a:rPr kumimoji="1" lang="ja-JP" altLang="en-US" sz="1050" dirty="0">
                          <a:solidFill>
                            <a:srgbClr val="FF0000"/>
                          </a:solidFill>
                          <a:latin typeface="Meiryo UI" panose="020B0604030504040204" pitchFamily="50" charset="-128"/>
                          <a:ea typeface="Meiryo UI" panose="020B0604030504040204" pitchFamily="50" charset="-128"/>
                        </a:rPr>
                        <a:t>％</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0%/</a:t>
                      </a:r>
                      <a:r>
                        <a:rPr kumimoji="1" lang="ja-JP" altLang="en-US" sz="1050" dirty="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a:txBody>
                    <a:bodyPr/>
                    <a:lstStyle/>
                    <a:p>
                      <a:pPr algn="ctr"/>
                      <a:r>
                        <a:rPr kumimoji="1" lang="en-US" altLang="ja-JP" sz="1050" dirty="0">
                          <a:latin typeface="Meiryo UI" panose="020B0604030504040204" pitchFamily="50" charset="-128"/>
                          <a:ea typeface="Meiryo UI" panose="020B0604030504040204" pitchFamily="50" charset="-128"/>
                        </a:rPr>
                        <a:t>0</a:t>
                      </a:r>
                      <a:r>
                        <a:rPr kumimoji="1" lang="ja-JP" altLang="en-US" sz="1050" dirty="0">
                          <a:latin typeface="Meiryo UI" panose="020B0604030504040204" pitchFamily="50" charset="-128"/>
                          <a:ea typeface="Meiryo UI" panose="020B0604030504040204" pitchFamily="50" charset="-128"/>
                        </a:rPr>
                        <a:t>％</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692561631"/>
                  </a:ext>
                </a:extLst>
              </a:tr>
              <a:tr h="179856">
                <a:tc vMerge="1">
                  <a:txBody>
                    <a:bodyPr/>
                    <a:lstStyle/>
                    <a:p>
                      <a:pPr algn="ct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72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振り返り・今後の方針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AFABAB"/>
                    </a:solidFill>
                  </a:tcPr>
                </a:tc>
                <a:tc gridSpan="6">
                  <a:txBody>
                    <a:bodyPr/>
                    <a:lstStyle/>
                    <a:p>
                      <a:pPr marL="85725" indent="-85725"/>
                      <a:r>
                        <a:rPr kumimoji="1" lang="ja-JP" altLang="en-US" sz="1050" dirty="0">
                          <a:latin typeface="Meiryo UI" panose="020B0604030504040204" pitchFamily="50" charset="-128"/>
                          <a:ea typeface="Meiryo UI" panose="020B0604030504040204" pitchFamily="50" charset="-128"/>
                        </a:rPr>
                        <a:t>・令和４年度において、インフラツーリズムの開催を見据えて、関係機関と調整を進めていたが、最終段階で旅行商品化までの条件を満たすことができず、実施には至らなかった。</a:t>
                      </a:r>
                    </a:p>
                    <a:p>
                      <a:pPr marL="85725" indent="-85725"/>
                      <a:r>
                        <a:rPr kumimoji="1" lang="ja-JP" altLang="en-US" sz="1050" dirty="0">
                          <a:latin typeface="Meiryo UI" panose="020B0604030504040204" pitchFamily="50" charset="-128"/>
                          <a:ea typeface="Meiryo UI" panose="020B0604030504040204" pitchFamily="50" charset="-128"/>
                        </a:rPr>
                        <a:t>・令和５年度においては、より魅力的なコンテンツとなるよう、対象となる施設の掘り起しや、複数の施設を組み合わせたツアーの検討などを行い、今後の具体的なインフラツーリズムの実現に向けて、引き続き検討を進める。</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en-US" altLang="ja-JP" sz="1000" dirty="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367854749"/>
                  </a:ext>
                </a:extLst>
              </a:tr>
              <a:tr h="648000">
                <a:tc vMerge="1">
                  <a:txBody>
                    <a:bodyPr/>
                    <a:lstStyle/>
                    <a:p>
                      <a:pPr algn="ctr"/>
                      <a:endParaRPr kumimoji="1" lang="ja-JP" altLang="en-US" sz="900" b="1"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76717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外部有識者評価</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AFABAB"/>
                    </a:solidFill>
                  </a:tcPr>
                </a:tc>
                <a:tc gridSpan="6">
                  <a:txBody>
                    <a:bodyPr/>
                    <a:lstStyle/>
                    <a:p>
                      <a:pPr marL="85725" indent="-85725"/>
                      <a:r>
                        <a:rPr kumimoji="1" lang="ja-JP" altLang="en-US" sz="1050" dirty="0">
                          <a:latin typeface="Meiryo UI" panose="020B0604030504040204" pitchFamily="50" charset="-128"/>
                          <a:ea typeface="Meiryo UI" panose="020B0604030504040204" pitchFamily="50" charset="-128"/>
                        </a:rPr>
                        <a:t>・旅行</a:t>
                      </a:r>
                      <a:r>
                        <a:rPr kumimoji="1" lang="ja-JP" altLang="en-US" sz="1050">
                          <a:latin typeface="Meiryo UI" panose="020B0604030504040204" pitchFamily="50" charset="-128"/>
                          <a:ea typeface="Meiryo UI" panose="020B0604030504040204" pitchFamily="50" charset="-128"/>
                        </a:rPr>
                        <a:t>の商品化には至らなかった</a:t>
                      </a:r>
                      <a:r>
                        <a:rPr kumimoji="1" lang="ja-JP" altLang="en-US" sz="1050" dirty="0">
                          <a:latin typeface="Meiryo UI" panose="020B0604030504040204" pitchFamily="50" charset="-128"/>
                          <a:ea typeface="Meiryo UI" panose="020B0604030504040204" pitchFamily="50" charset="-128"/>
                        </a:rPr>
                        <a:t>とのことだが、観光地でもなく交通機関もなく車の駐車場が整備されているわけでもないマニアックなところで、収益を上げるのはなかなか難しいと思う。</a:t>
                      </a:r>
                      <a:endParaRPr kumimoji="1" lang="en-US" altLang="ja-JP" sz="1050" dirty="0">
                        <a:latin typeface="Meiryo UI" panose="020B0604030504040204" pitchFamily="50" charset="-128"/>
                        <a:ea typeface="Meiryo UI" panose="020B0604030504040204" pitchFamily="50" charset="-128"/>
                      </a:endParaRPr>
                    </a:p>
                    <a:p>
                      <a:pPr marL="85725" indent="-85725"/>
                      <a:r>
                        <a:rPr kumimoji="1" lang="ja-JP" altLang="en-US" sz="1050" dirty="0">
                          <a:latin typeface="Meiryo UI" panose="020B0604030504040204" pitchFamily="50" charset="-128"/>
                          <a:ea typeface="Meiryo UI" panose="020B0604030504040204" pitchFamily="50" charset="-128"/>
                        </a:rPr>
                        <a:t>・府内の周辺部に人を流していくことは大きな課題となっており、事業の</a:t>
                      </a:r>
                      <a:r>
                        <a:rPr kumimoji="1" lang="en-US" altLang="ja-JP" sz="1050" dirty="0">
                          <a:latin typeface="Meiryo UI" panose="020B0604030504040204" pitchFamily="50" charset="-128"/>
                          <a:ea typeface="Meiryo UI" panose="020B0604030504040204" pitchFamily="50" charset="-128"/>
                        </a:rPr>
                        <a:t>PR</a:t>
                      </a:r>
                      <a:r>
                        <a:rPr kumimoji="1" lang="ja-JP" altLang="en-US" sz="1050" dirty="0">
                          <a:latin typeface="Meiryo UI" panose="020B0604030504040204" pitchFamily="50" charset="-128"/>
                          <a:ea typeface="Meiryo UI" panose="020B0604030504040204" pitchFamily="50" charset="-128"/>
                        </a:rPr>
                        <a:t>が必要であれば、大阪観光局や周辺都市の</a:t>
                      </a:r>
                      <a:r>
                        <a:rPr kumimoji="1" lang="en-US" altLang="ja-JP" sz="1050" dirty="0">
                          <a:latin typeface="Meiryo UI" panose="020B0604030504040204" pitchFamily="50" charset="-128"/>
                          <a:ea typeface="Meiryo UI" panose="020B0604030504040204" pitchFamily="50" charset="-128"/>
                        </a:rPr>
                        <a:t>HP</a:t>
                      </a:r>
                      <a:r>
                        <a:rPr kumimoji="1" lang="ja-JP" altLang="en-US" sz="1050" dirty="0">
                          <a:latin typeface="Meiryo UI" panose="020B0604030504040204" pitchFamily="50" charset="-128"/>
                          <a:ea typeface="Meiryo UI" panose="020B0604030504040204" pitchFamily="50" charset="-128"/>
                        </a:rPr>
                        <a:t>、交通機関等、横の連携・フォローが重要。</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714452036"/>
                  </a:ext>
                </a:extLst>
              </a:tr>
            </a:tbl>
          </a:graphicData>
        </a:graphic>
      </p:graphicFrame>
      <p:sp>
        <p:nvSpPr>
          <p:cNvPr id="13" name="スライド番号プレースホルダー 1">
            <a:extLst>
              <a:ext uri="{FF2B5EF4-FFF2-40B4-BE49-F238E27FC236}">
                <a16:creationId xmlns:a16="http://schemas.microsoft.com/office/drawing/2014/main" id="{8C9B59F0-02BB-4838-B78F-A1C56685338A}"/>
              </a:ext>
            </a:extLst>
          </p:cNvPr>
          <p:cNvSpPr txBox="1">
            <a:spLocks/>
          </p:cNvSpPr>
          <p:nvPr/>
        </p:nvSpPr>
        <p:spPr>
          <a:xfrm>
            <a:off x="7542821" y="6492875"/>
            <a:ext cx="222885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en-US" altLang="ja-JP" dirty="0">
                <a:solidFill>
                  <a:schemeClr val="tx1"/>
                </a:solidFill>
                <a:latin typeface="Meiryo UI" panose="020B0604030504040204" pitchFamily="50" charset="-128"/>
                <a:ea typeface="Meiryo UI" panose="020B0604030504040204" pitchFamily="50" charset="-128"/>
              </a:rPr>
              <a:t>10</a:t>
            </a:r>
          </a:p>
        </p:txBody>
      </p:sp>
    </p:spTree>
    <p:extLst>
      <p:ext uri="{BB962C8B-B14F-4D97-AF65-F5344CB8AC3E}">
        <p14:creationId xmlns:p14="http://schemas.microsoft.com/office/powerpoint/2010/main" val="38627843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正方形/長方形 15"/>
          <p:cNvSpPr/>
          <p:nvPr/>
        </p:nvSpPr>
        <p:spPr>
          <a:xfrm>
            <a:off x="2539638" y="3974855"/>
            <a:ext cx="4839418" cy="1762714"/>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5" name="正方形/長方形 14"/>
          <p:cNvSpPr/>
          <p:nvPr/>
        </p:nvSpPr>
        <p:spPr>
          <a:xfrm>
            <a:off x="2539638" y="3817828"/>
            <a:ext cx="4839418" cy="197145"/>
          </a:xfrm>
          <a:prstGeom prst="rect">
            <a:avLst/>
          </a:prstGeom>
          <a:solidFill>
            <a:srgbClr val="7671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a:off x="2539638" y="2611058"/>
            <a:ext cx="4839418" cy="1013652"/>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2539638" y="2413978"/>
            <a:ext cx="4839418" cy="197145"/>
          </a:xfrm>
          <a:prstGeom prst="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p:cNvSpPr/>
          <p:nvPr/>
        </p:nvSpPr>
        <p:spPr>
          <a:xfrm>
            <a:off x="2539638" y="1879342"/>
            <a:ext cx="4839418" cy="36895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2539638" y="1682195"/>
            <a:ext cx="4839418" cy="197145"/>
          </a:xfrm>
          <a:prstGeom prst="rect">
            <a:avLst/>
          </a:pr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タイトル 1">
            <a:extLst>
              <a:ext uri="{FF2B5EF4-FFF2-40B4-BE49-F238E27FC236}">
                <a16:creationId xmlns:a16="http://schemas.microsoft.com/office/drawing/2014/main" id="{8A13B5CE-1AA8-42DC-0269-1AD2C47A701E}"/>
              </a:ext>
            </a:extLst>
          </p:cNvPr>
          <p:cNvSpPr txBox="1">
            <a:spLocks/>
          </p:cNvSpPr>
          <p:nvPr/>
        </p:nvSpPr>
        <p:spPr>
          <a:xfrm>
            <a:off x="742950" y="-85521"/>
            <a:ext cx="8420100" cy="69160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2800" b="1" dirty="0">
                <a:latin typeface="Meiryo UI" panose="020B0604030504040204" pitchFamily="50" charset="-128"/>
                <a:ea typeface="Meiryo UI" panose="020B0604030504040204" pitchFamily="50" charset="-128"/>
              </a:rPr>
              <a:t>目次</a:t>
            </a:r>
          </a:p>
        </p:txBody>
      </p:sp>
      <p:cxnSp>
        <p:nvCxnSpPr>
          <p:cNvPr id="4" name="直線コネクタ 3">
            <a:extLst>
              <a:ext uri="{FF2B5EF4-FFF2-40B4-BE49-F238E27FC236}">
                <a16:creationId xmlns:a16="http://schemas.microsoft.com/office/drawing/2014/main" id="{A141DBA2-FB38-067C-F9E1-3B9BABCCB9D5}"/>
              </a:ext>
            </a:extLst>
          </p:cNvPr>
          <p:cNvCxnSpPr>
            <a:cxnSpLocks/>
          </p:cNvCxnSpPr>
          <p:nvPr/>
        </p:nvCxnSpPr>
        <p:spPr>
          <a:xfrm>
            <a:off x="602877" y="629101"/>
            <a:ext cx="8700247" cy="0"/>
          </a:xfrm>
          <a:prstGeom prst="line">
            <a:avLst/>
          </a:prstGeom>
          <a:ln w="50800">
            <a:gradFill flip="none" rotWithShape="1">
              <a:gsLst>
                <a:gs pos="0">
                  <a:schemeClr val="accent1">
                    <a:lumMod val="50000"/>
                  </a:schemeClr>
                </a:gs>
                <a:gs pos="39000">
                  <a:schemeClr val="accent5">
                    <a:lumMod val="75000"/>
                  </a:schemeClr>
                </a:gs>
                <a:gs pos="73000">
                  <a:schemeClr val="accent1">
                    <a:lumMod val="45000"/>
                    <a:lumOff val="55000"/>
                  </a:schemeClr>
                </a:gs>
                <a:gs pos="100000">
                  <a:schemeClr val="bg1"/>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5" name="テキスト ボックス 4"/>
          <p:cNvSpPr txBox="1"/>
          <p:nvPr/>
        </p:nvSpPr>
        <p:spPr>
          <a:xfrm>
            <a:off x="2470728" y="1648260"/>
            <a:ext cx="4839418" cy="1977464"/>
          </a:xfrm>
          <a:prstGeom prst="rect">
            <a:avLst/>
          </a:prstGeom>
          <a:noFill/>
        </p:spPr>
        <p:txBody>
          <a:bodyPr wrap="square" rtlCol="0">
            <a:spAutoFit/>
          </a:bodyPr>
          <a:lstStyle/>
          <a:p>
            <a:r>
              <a:rPr kumimoji="1" lang="en-US" altLang="ja-JP" sz="1200" b="1" dirty="0">
                <a:solidFill>
                  <a:schemeClr val="bg1"/>
                </a:solidFill>
                <a:latin typeface="Meiryo UI" panose="020B0604030504040204" pitchFamily="50" charset="-128"/>
                <a:ea typeface="Meiryo UI" panose="020B0604030504040204" pitchFamily="50" charset="-128"/>
              </a:rPr>
              <a:t>Ⅰ</a:t>
            </a:r>
            <a:r>
              <a:rPr kumimoji="1" lang="ja-JP" altLang="en-US" sz="1200" b="1" dirty="0">
                <a:solidFill>
                  <a:schemeClr val="bg1"/>
                </a:solidFill>
                <a:latin typeface="Meiryo UI" panose="020B0604030504040204" pitchFamily="50" charset="-128"/>
                <a:ea typeface="Meiryo UI" panose="020B0604030504040204" pitchFamily="50" charset="-128"/>
              </a:rPr>
              <a:t>　</a:t>
            </a:r>
            <a:r>
              <a:rPr lang="ja-JP" altLang="en-US" sz="1200" b="1" dirty="0">
                <a:solidFill>
                  <a:schemeClr val="bg1"/>
                </a:solidFill>
                <a:latin typeface="Meiryo UI" panose="020B0604030504040204" pitchFamily="50" charset="-128"/>
                <a:ea typeface="Meiryo UI" panose="020B0604030504040204" pitchFamily="50" charset="-128"/>
              </a:rPr>
              <a:t>若者が活躍でき、子育て安心の都市「大阪」の実現</a:t>
            </a:r>
            <a:endParaRPr lang="en-US" altLang="ja-JP" sz="1200" b="1" dirty="0">
              <a:solidFill>
                <a:schemeClr val="bg1"/>
              </a:solidFill>
              <a:latin typeface="Meiryo UI" panose="020B0604030504040204" pitchFamily="50" charset="-128"/>
              <a:ea typeface="Meiryo UI" panose="020B0604030504040204" pitchFamily="50" charset="-128"/>
            </a:endParaRPr>
          </a:p>
          <a:p>
            <a:r>
              <a:rPr kumimoji="1" lang="ja-JP" altLang="en-US" sz="1200" b="1" dirty="0">
                <a:latin typeface="Meiryo UI" panose="020B0604030504040204" pitchFamily="50" charset="-128"/>
                <a:ea typeface="Meiryo UI" panose="020B0604030504040204" pitchFamily="50" charset="-128"/>
              </a:rPr>
              <a:t>　基本目標①若い世代の就職・</a:t>
            </a:r>
            <a:r>
              <a:rPr lang="ja-JP" altLang="en-US" sz="1200" b="1" dirty="0">
                <a:latin typeface="Meiryo UI" panose="020B0604030504040204" pitchFamily="50" charset="-128"/>
                <a:ea typeface="Meiryo UI" panose="020B0604030504040204" pitchFamily="50" charset="-128"/>
              </a:rPr>
              <a:t>結婚・出産・子育ての希望を実現する</a:t>
            </a:r>
            <a:endParaRPr lang="en-US" altLang="ja-JP" sz="1200" b="1" dirty="0">
              <a:latin typeface="Meiryo UI" panose="020B0604030504040204" pitchFamily="50" charset="-128"/>
              <a:ea typeface="Meiryo UI" panose="020B0604030504040204" pitchFamily="50" charset="-128"/>
            </a:endParaRPr>
          </a:p>
          <a:p>
            <a:pPr algn="just"/>
            <a:r>
              <a:rPr lang="ja-JP" altLang="en-US" sz="1200" b="1" dirty="0">
                <a:latin typeface="Meiryo UI" panose="020B0604030504040204" pitchFamily="50" charset="-128"/>
                <a:ea typeface="Meiryo UI" panose="020B0604030504040204" pitchFamily="50" charset="-128"/>
              </a:rPr>
              <a:t>　基本目標②次代の「大阪」を担う人をつくる</a:t>
            </a:r>
            <a:endParaRPr lang="ja-JP" altLang="en-US" sz="1200" dirty="0">
              <a:latin typeface="Meiryo UI" panose="020B0604030504040204" pitchFamily="50" charset="-128"/>
              <a:ea typeface="Meiryo UI" panose="020B0604030504040204" pitchFamily="50" charset="-128"/>
            </a:endParaRPr>
          </a:p>
          <a:p>
            <a:pPr algn="just"/>
            <a:r>
              <a:rPr lang="ja-JP" altLang="en-US" sz="1200" dirty="0">
                <a:latin typeface="Meiryo UI" panose="020B0604030504040204" pitchFamily="50" charset="-128"/>
                <a:ea typeface="Meiryo UI" panose="020B0604030504040204" pitchFamily="50" charset="-128"/>
              </a:rPr>
              <a:t>  </a:t>
            </a:r>
            <a:endParaRPr kumimoji="1" lang="en-US" altLang="ja-JP" sz="1200" b="1" dirty="0">
              <a:latin typeface="Meiryo UI" panose="020B0604030504040204" pitchFamily="50" charset="-128"/>
              <a:ea typeface="Meiryo UI" panose="020B0604030504040204" pitchFamily="50" charset="-128"/>
            </a:endParaRPr>
          </a:p>
          <a:p>
            <a:pPr algn="just"/>
            <a:r>
              <a:rPr kumimoji="1" lang="en-US" altLang="ja-JP" sz="1200" b="1" dirty="0">
                <a:solidFill>
                  <a:schemeClr val="bg1"/>
                </a:solidFill>
                <a:latin typeface="Meiryo UI" panose="020B0604030504040204" pitchFamily="50" charset="-128"/>
                <a:ea typeface="Meiryo UI" panose="020B0604030504040204" pitchFamily="50" charset="-128"/>
              </a:rPr>
              <a:t>Ⅱ</a:t>
            </a:r>
            <a:r>
              <a:rPr kumimoji="1" lang="ja-JP" altLang="en-US" sz="1200" b="1" dirty="0">
                <a:solidFill>
                  <a:schemeClr val="bg1"/>
                </a:solidFill>
                <a:latin typeface="Meiryo UI" panose="020B0604030504040204" pitchFamily="50" charset="-128"/>
                <a:ea typeface="Meiryo UI" panose="020B0604030504040204" pitchFamily="50" charset="-128"/>
              </a:rPr>
              <a:t>　</a:t>
            </a:r>
            <a:r>
              <a:rPr lang="ja-JP" altLang="en-US" sz="1200" b="1" dirty="0">
                <a:solidFill>
                  <a:schemeClr val="bg1"/>
                </a:solidFill>
                <a:latin typeface="Meiryo UI" panose="020B0604030504040204" pitchFamily="50" charset="-128"/>
                <a:ea typeface="Meiryo UI" panose="020B0604030504040204" pitchFamily="50" charset="-128"/>
              </a:rPr>
              <a:t>人口減少・超高齢化社会でも持続可能な地域づくり</a:t>
            </a:r>
          </a:p>
          <a:p>
            <a:pPr algn="just"/>
            <a:r>
              <a:rPr lang="ja-JP" altLang="en-US" sz="1200" dirty="0">
                <a:latin typeface="Meiryo UI" panose="020B0604030504040204" pitchFamily="50" charset="-128"/>
                <a:ea typeface="Meiryo UI" panose="020B0604030504040204" pitchFamily="50" charset="-128"/>
              </a:rPr>
              <a:t>　</a:t>
            </a:r>
            <a:r>
              <a:rPr lang="ja-JP" altLang="en-US" sz="1200" b="1" dirty="0">
                <a:latin typeface="Meiryo UI" panose="020B0604030504040204" pitchFamily="50" charset="-128"/>
                <a:ea typeface="Meiryo UI" panose="020B0604030504040204" pitchFamily="50" charset="-128"/>
              </a:rPr>
              <a:t>基本目標③誰もが健康でいきいきと暮らせるまちづくり</a:t>
            </a:r>
            <a:endParaRPr lang="en-US" altLang="ja-JP" sz="1200" b="1" dirty="0">
              <a:latin typeface="Meiryo UI" panose="020B0604030504040204" pitchFamily="50" charset="-128"/>
              <a:ea typeface="Meiryo UI" panose="020B0604030504040204" pitchFamily="50" charset="-128"/>
            </a:endParaRPr>
          </a:p>
          <a:p>
            <a:pPr algn="just"/>
            <a:r>
              <a:rPr lang="ja-JP" altLang="en-US" sz="1200" b="1"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No1   </a:t>
            </a:r>
            <a:r>
              <a:rPr lang="ja-JP" altLang="en-US" sz="1200" dirty="0">
                <a:latin typeface="Meiryo UI" panose="020B0604030504040204" pitchFamily="50" charset="-128"/>
                <a:ea typeface="Meiryo UI" panose="020B0604030504040204" pitchFamily="50" charset="-128"/>
              </a:rPr>
              <a:t>大阪スマートシニアライフ事業</a:t>
            </a:r>
            <a:endParaRPr lang="en-US" altLang="ja-JP" sz="1200" dirty="0">
              <a:latin typeface="Meiryo UI" panose="020B0604030504040204" pitchFamily="50" charset="-128"/>
              <a:ea typeface="Meiryo UI" panose="020B0604030504040204" pitchFamily="50" charset="-128"/>
            </a:endParaRPr>
          </a:p>
          <a:p>
            <a:pPr algn="just"/>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No2   </a:t>
            </a:r>
            <a:r>
              <a:rPr lang="ja-JP" altLang="en-US" sz="1200" dirty="0">
                <a:latin typeface="Meiryo UI" panose="020B0604030504040204" pitchFamily="50" charset="-128"/>
                <a:ea typeface="Meiryo UI" panose="020B0604030504040204" pitchFamily="50" charset="-128"/>
              </a:rPr>
              <a:t>潜在求職者活躍支援プロジェクト事業</a:t>
            </a:r>
            <a:endParaRPr lang="en-US" altLang="ja-JP" sz="1200" dirty="0">
              <a:latin typeface="Meiryo UI" panose="020B0604030504040204" pitchFamily="50" charset="-128"/>
              <a:ea typeface="Meiryo UI" panose="020B0604030504040204" pitchFamily="50" charset="-128"/>
            </a:endParaRPr>
          </a:p>
          <a:p>
            <a:pPr algn="just"/>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No3   </a:t>
            </a:r>
            <a:r>
              <a:rPr lang="ja-JP" altLang="en-US" sz="1200" dirty="0">
                <a:latin typeface="Meiryo UI" panose="020B0604030504040204" pitchFamily="50" charset="-128"/>
                <a:ea typeface="Meiryo UI" panose="020B0604030504040204" pitchFamily="50" charset="-128"/>
              </a:rPr>
              <a:t>持続可能な大阪の成長を支えるダイバーシティ推進事業</a:t>
            </a:r>
            <a:endParaRPr lang="en-US" altLang="ja-JP" sz="1200" dirty="0">
              <a:latin typeface="Meiryo UI" panose="020B0604030504040204" pitchFamily="50" charset="-128"/>
              <a:ea typeface="Meiryo UI" panose="020B0604030504040204" pitchFamily="50" charset="-128"/>
            </a:endParaRPr>
          </a:p>
          <a:p>
            <a:pPr algn="just">
              <a:spcBef>
                <a:spcPts val="300"/>
              </a:spcBef>
            </a:pPr>
            <a:r>
              <a:rPr lang="ja-JP" altLang="en-US" sz="1200" dirty="0">
                <a:latin typeface="Meiryo UI" panose="020B0604030504040204" pitchFamily="50" charset="-128"/>
                <a:ea typeface="Meiryo UI" panose="020B0604030504040204" pitchFamily="50" charset="-128"/>
              </a:rPr>
              <a:t>　</a:t>
            </a:r>
            <a:r>
              <a:rPr lang="ja-JP" altLang="en-US" sz="1200" b="1" dirty="0">
                <a:latin typeface="Meiryo UI" panose="020B0604030504040204" pitchFamily="50" charset="-128"/>
                <a:ea typeface="Meiryo UI" panose="020B0604030504040204" pitchFamily="50" charset="-128"/>
              </a:rPr>
              <a:t>基本目標④安全・安心な地域をつくる</a:t>
            </a:r>
          </a:p>
        </p:txBody>
      </p:sp>
      <p:sp>
        <p:nvSpPr>
          <p:cNvPr id="6" name="テキスト ボックス 5"/>
          <p:cNvSpPr txBox="1"/>
          <p:nvPr/>
        </p:nvSpPr>
        <p:spPr>
          <a:xfrm>
            <a:off x="2470728" y="3601936"/>
            <a:ext cx="4839418" cy="2162130"/>
          </a:xfrm>
          <a:prstGeom prst="rect">
            <a:avLst/>
          </a:prstGeom>
          <a:noFill/>
        </p:spPr>
        <p:txBody>
          <a:bodyPr wrap="square" rtlCol="0">
            <a:spAutoFit/>
          </a:bodyPr>
          <a:lstStyle/>
          <a:p>
            <a:pPr algn="just"/>
            <a:r>
              <a:rPr lang="ja-JP" altLang="en-US" sz="1200" b="1"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endParaRPr>
          </a:p>
          <a:p>
            <a:pPr algn="just"/>
            <a:r>
              <a:rPr kumimoji="1" lang="en-US" altLang="ja-JP" sz="1200" b="1" dirty="0">
                <a:solidFill>
                  <a:schemeClr val="bg1"/>
                </a:solidFill>
                <a:latin typeface="Meiryo UI" panose="020B0604030504040204" pitchFamily="50" charset="-128"/>
                <a:ea typeface="Meiryo UI" panose="020B0604030504040204" pitchFamily="50" charset="-128"/>
              </a:rPr>
              <a:t>Ⅲ</a:t>
            </a:r>
            <a:r>
              <a:rPr kumimoji="1" lang="ja-JP" altLang="en-US" sz="1200" b="1" dirty="0">
                <a:solidFill>
                  <a:schemeClr val="bg1"/>
                </a:solidFill>
                <a:latin typeface="Meiryo UI" panose="020B0604030504040204" pitchFamily="50" charset="-128"/>
                <a:ea typeface="Meiryo UI" panose="020B0604030504040204" pitchFamily="50" charset="-128"/>
              </a:rPr>
              <a:t>　</a:t>
            </a:r>
            <a:r>
              <a:rPr lang="ja-JP" altLang="en-US" sz="1200" b="1" dirty="0">
                <a:solidFill>
                  <a:schemeClr val="bg1"/>
                </a:solidFill>
                <a:latin typeface="Meiryo UI" panose="020B0604030504040204" pitchFamily="50" charset="-128"/>
                <a:ea typeface="Meiryo UI" panose="020B0604030504040204" pitchFamily="50" charset="-128"/>
              </a:rPr>
              <a:t>東西二極の一極としての社会経済構造の構築</a:t>
            </a:r>
            <a:endParaRPr lang="en-US" altLang="ja-JP" sz="1200" b="1" dirty="0">
              <a:solidFill>
                <a:schemeClr val="bg1"/>
              </a:solidFill>
              <a:latin typeface="Meiryo UI" panose="020B0604030504040204" pitchFamily="50" charset="-128"/>
              <a:ea typeface="Meiryo UI" panose="020B0604030504040204" pitchFamily="50" charset="-128"/>
            </a:endParaRPr>
          </a:p>
          <a:p>
            <a:pPr algn="just"/>
            <a:r>
              <a:rPr lang="ja-JP" altLang="en-US" sz="1200" b="1" dirty="0">
                <a:latin typeface="Meiryo UI" panose="020B0604030504040204" pitchFamily="50" charset="-128"/>
                <a:ea typeface="Meiryo UI" panose="020B0604030504040204" pitchFamily="50" charset="-128"/>
              </a:rPr>
              <a:t>　基本目標⑤都市としての経済機能を強化する</a:t>
            </a:r>
            <a:endParaRPr lang="en-US" altLang="ja-JP" sz="1200" b="1" dirty="0">
              <a:latin typeface="Meiryo UI" panose="020B0604030504040204" pitchFamily="50" charset="-128"/>
              <a:ea typeface="Meiryo UI" panose="020B0604030504040204" pitchFamily="50" charset="-128"/>
            </a:endParaRPr>
          </a:p>
          <a:p>
            <a:pPr algn="just"/>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No4   </a:t>
            </a:r>
            <a:r>
              <a:rPr lang="ja-JP" altLang="en-US" sz="1200" dirty="0">
                <a:latin typeface="Meiryo UI" panose="020B0604030504040204" pitchFamily="50" charset="-128"/>
                <a:ea typeface="Meiryo UI" panose="020B0604030504040204" pitchFamily="50" charset="-128"/>
              </a:rPr>
              <a:t>世界に伍するスタートアップ・エコシステム推進事業</a:t>
            </a:r>
            <a:endParaRPr lang="zh-TW" altLang="en-US" sz="1200" dirty="0">
              <a:latin typeface="Meiryo UI" panose="020B0604030504040204" pitchFamily="50" charset="-128"/>
              <a:ea typeface="Meiryo UI" panose="020B0604030504040204" pitchFamily="50" charset="-128"/>
            </a:endParaRPr>
          </a:p>
          <a:p>
            <a:pPr algn="just"/>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No5   </a:t>
            </a:r>
            <a:r>
              <a:rPr lang="ja-JP" altLang="en-US" sz="1200" dirty="0">
                <a:latin typeface="Meiryo UI" panose="020B0604030504040204" pitchFamily="50" charset="-128"/>
                <a:ea typeface="Meiryo UI" panose="020B0604030504040204" pitchFamily="50" charset="-128"/>
              </a:rPr>
              <a:t>中核人材雇用戦略デスク事業・同体制拡充事業</a:t>
            </a:r>
            <a:endParaRPr lang="en-US" altLang="ja-JP" sz="1200" dirty="0">
              <a:latin typeface="Meiryo UI" panose="020B0604030504040204" pitchFamily="50" charset="-128"/>
              <a:ea typeface="Meiryo UI" panose="020B0604030504040204" pitchFamily="50" charset="-128"/>
            </a:endParaRPr>
          </a:p>
          <a:p>
            <a:pPr algn="just"/>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No6  </a:t>
            </a:r>
            <a:r>
              <a:rPr lang="ja-JP" altLang="en-US" sz="1200" dirty="0">
                <a:latin typeface="Meiryo UI" panose="020B0604030504040204" pitchFamily="50" charset="-128"/>
                <a:ea typeface="Meiryo UI" panose="020B0604030504040204" pitchFamily="50" charset="-128"/>
              </a:rPr>
              <a:t> 観光地域づくりと「大阪の食」による魅力創出・発信事業</a:t>
            </a:r>
            <a:endParaRPr lang="en-US" altLang="ja-JP" sz="1200" dirty="0">
              <a:latin typeface="Meiryo UI" panose="020B0604030504040204" pitchFamily="50" charset="-128"/>
              <a:ea typeface="Meiryo UI" panose="020B0604030504040204" pitchFamily="50" charset="-128"/>
            </a:endParaRPr>
          </a:p>
          <a:p>
            <a:pPr algn="just">
              <a:spcBef>
                <a:spcPts val="300"/>
              </a:spcBef>
            </a:pPr>
            <a:r>
              <a:rPr lang="ja-JP" altLang="en-US" sz="1200" dirty="0">
                <a:latin typeface="Meiryo UI" panose="020B0604030504040204" pitchFamily="50" charset="-128"/>
                <a:ea typeface="Meiryo UI" panose="020B0604030504040204" pitchFamily="50" charset="-128"/>
              </a:rPr>
              <a:t>　</a:t>
            </a:r>
            <a:r>
              <a:rPr lang="ja-JP" altLang="en-US" sz="1200" b="1" dirty="0">
                <a:latin typeface="Meiryo UI" panose="020B0604030504040204" pitchFamily="50" charset="-128"/>
                <a:ea typeface="Meiryo UI" panose="020B0604030504040204" pitchFamily="50" charset="-128"/>
              </a:rPr>
              <a:t>基本目標⑥定住魅力・都市魅力を強化する</a:t>
            </a:r>
            <a:endParaRPr lang="en-US" altLang="ja-JP" sz="1200" b="1" dirty="0">
              <a:latin typeface="Meiryo UI" panose="020B0604030504040204" pitchFamily="50" charset="-128"/>
              <a:ea typeface="Meiryo UI" panose="020B0604030504040204" pitchFamily="50" charset="-128"/>
            </a:endParaRPr>
          </a:p>
          <a:p>
            <a:pPr marL="628650" indent="-628650"/>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No7   </a:t>
            </a:r>
            <a:r>
              <a:rPr lang="ja-JP" altLang="en-US" sz="1200" dirty="0">
                <a:latin typeface="Meiryo UI" panose="020B0604030504040204" pitchFamily="50" charset="-128"/>
                <a:ea typeface="Meiryo UI" panose="020B0604030504040204" pitchFamily="50" charset="-128"/>
              </a:rPr>
              <a:t>大阪ショーケース機能強化及び</a:t>
            </a:r>
            <a:r>
              <a:rPr lang="en-US" altLang="ja-JP" sz="1200" dirty="0">
                <a:latin typeface="Meiryo UI" panose="020B0604030504040204" pitchFamily="50" charset="-128"/>
                <a:ea typeface="Meiryo UI" panose="020B0604030504040204" pitchFamily="50" charset="-128"/>
              </a:rPr>
              <a:t>SDGs</a:t>
            </a:r>
            <a:r>
              <a:rPr lang="ja-JP" altLang="en-US" sz="1200" dirty="0">
                <a:latin typeface="Meiryo UI" panose="020B0604030504040204" pitchFamily="50" charset="-128"/>
                <a:ea typeface="Meiryo UI" panose="020B0604030504040204" pitchFamily="50" charset="-128"/>
              </a:rPr>
              <a:t>の実現に向けた観光推進</a:t>
            </a:r>
            <a:endParaRPr lang="en-US" altLang="ja-JP" sz="1200" dirty="0">
              <a:latin typeface="Meiryo UI" panose="020B0604030504040204" pitchFamily="50" charset="-128"/>
              <a:ea typeface="Meiryo UI" panose="020B0604030504040204" pitchFamily="50" charset="-128"/>
            </a:endParaRPr>
          </a:p>
          <a:p>
            <a:pPr marL="628650" indent="-85725"/>
            <a:r>
              <a:rPr lang="ja-JP" altLang="en-US" sz="1200" dirty="0">
                <a:latin typeface="Meiryo UI" panose="020B0604030504040204" pitchFamily="50" charset="-128"/>
                <a:ea typeface="Meiryo UI" panose="020B0604030504040204" pitchFamily="50" charset="-128"/>
              </a:rPr>
              <a:t>・地域活性化事業</a:t>
            </a:r>
          </a:p>
          <a:p>
            <a:pPr algn="just"/>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No8   </a:t>
            </a:r>
            <a:r>
              <a:rPr lang="ja-JP" altLang="en-US" sz="1200" dirty="0">
                <a:latin typeface="Meiryo UI" panose="020B0604030504040204" pitchFamily="50" charset="-128"/>
                <a:ea typeface="Meiryo UI" panose="020B0604030504040204" pitchFamily="50" charset="-128"/>
              </a:rPr>
              <a:t>観光地域づくりと「大阪の食」による魅力創出・発信事業</a:t>
            </a:r>
            <a:endParaRPr lang="en-US" altLang="ja-JP" sz="1200" dirty="0">
              <a:latin typeface="Meiryo UI" panose="020B0604030504040204" pitchFamily="50" charset="-128"/>
              <a:ea typeface="Meiryo UI" panose="020B0604030504040204" pitchFamily="50" charset="-128"/>
            </a:endParaRPr>
          </a:p>
          <a:p>
            <a:pPr indent="628650" algn="just"/>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No6</a:t>
            </a:r>
            <a:r>
              <a:rPr lang="ja-JP" altLang="en-US" sz="1200" dirty="0">
                <a:latin typeface="Meiryo UI" panose="020B0604030504040204" pitchFamily="50" charset="-128"/>
                <a:ea typeface="Meiryo UI" panose="020B0604030504040204" pitchFamily="50" charset="-128"/>
              </a:rPr>
              <a:t>再掲）</a:t>
            </a:r>
            <a:endParaRPr lang="en-US" altLang="ja-JP" sz="1200" dirty="0">
              <a:latin typeface="Meiryo UI" panose="020B0604030504040204" pitchFamily="50" charset="-128"/>
              <a:ea typeface="Meiryo UI" panose="020B0604030504040204" pitchFamily="50" charset="-128"/>
            </a:endParaRPr>
          </a:p>
        </p:txBody>
      </p:sp>
      <p:sp>
        <p:nvSpPr>
          <p:cNvPr id="7" name="テキスト ボックス 6"/>
          <p:cNvSpPr txBox="1"/>
          <p:nvPr/>
        </p:nvSpPr>
        <p:spPr>
          <a:xfrm>
            <a:off x="3849356" y="2560615"/>
            <a:ext cx="3560696" cy="3223959"/>
          </a:xfrm>
          <a:prstGeom prst="rect">
            <a:avLst/>
          </a:prstGeom>
          <a:noFill/>
        </p:spPr>
        <p:txBody>
          <a:bodyPr wrap="square" rtlCol="0">
            <a:spAutoFit/>
          </a:bodyPr>
          <a:lstStyle/>
          <a:p>
            <a:pPr algn="r"/>
            <a:r>
              <a:rPr lang="ja-JP" altLang="en-US" sz="1200" dirty="0">
                <a:latin typeface="Meiryo UI" panose="020B0604030504040204" pitchFamily="50" charset="-128"/>
                <a:ea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endParaRPr>
          </a:p>
          <a:p>
            <a:pPr algn="r"/>
            <a:r>
              <a:rPr lang="ja-JP" altLang="en-US" sz="1200" b="1"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 ・・・・・・・・・・・・・・・・・・・・・・・・・・・・・２</a:t>
            </a:r>
          </a:p>
          <a:p>
            <a:pPr algn="r"/>
            <a:r>
              <a:rPr lang="ja-JP" altLang="en-US" sz="1200" dirty="0">
                <a:latin typeface="Meiryo UI" panose="020B0604030504040204" pitchFamily="50" charset="-128"/>
                <a:ea typeface="Meiryo UI" panose="020B0604030504040204" pitchFamily="50" charset="-128"/>
              </a:rPr>
              <a:t>　・・・・・・・・・・・・・・・・・・・・・３</a:t>
            </a:r>
          </a:p>
          <a:p>
            <a:pPr algn="r"/>
            <a:r>
              <a:rPr lang="ja-JP" altLang="en-US" sz="1200" dirty="0">
                <a:latin typeface="Meiryo UI" panose="020B0604030504040204" pitchFamily="50" charset="-128"/>
                <a:ea typeface="Meiryo UI" panose="020B0604030504040204" pitchFamily="50" charset="-128"/>
              </a:rPr>
              <a:t>・・・・・・・４</a:t>
            </a:r>
            <a:endParaRPr lang="zh-TW" altLang="en-US" sz="1200" dirty="0">
              <a:latin typeface="Meiryo UI" panose="020B0604030504040204" pitchFamily="50" charset="-128"/>
              <a:ea typeface="Meiryo UI" panose="020B0604030504040204" pitchFamily="50" charset="-128"/>
            </a:endParaRPr>
          </a:p>
          <a:p>
            <a:pPr algn="r">
              <a:spcBef>
                <a:spcPts val="1800"/>
              </a:spcBef>
            </a:pPr>
            <a:endParaRPr lang="en-US" altLang="ja-JP" sz="1200" dirty="0">
              <a:latin typeface="Meiryo UI" panose="020B0604030504040204" pitchFamily="50" charset="-128"/>
              <a:ea typeface="Meiryo UI" panose="020B0604030504040204" pitchFamily="50" charset="-128"/>
            </a:endParaRPr>
          </a:p>
          <a:p>
            <a:pPr algn="r">
              <a:spcBef>
                <a:spcPts val="1800"/>
              </a:spcBef>
            </a:pPr>
            <a:endParaRPr lang="en-US" altLang="ja-JP" sz="1200" dirty="0">
              <a:latin typeface="Meiryo UI" panose="020B0604030504040204" pitchFamily="50" charset="-128"/>
              <a:ea typeface="Meiryo UI" panose="020B0604030504040204" pitchFamily="50" charset="-128"/>
            </a:endParaRPr>
          </a:p>
          <a:p>
            <a:pPr algn="r">
              <a:spcBef>
                <a:spcPts val="300"/>
              </a:spcBef>
            </a:pPr>
            <a:r>
              <a:rPr lang="ja-JP" altLang="en-US" sz="1200" dirty="0">
                <a:latin typeface="Meiryo UI" panose="020B0604030504040204" pitchFamily="50" charset="-128"/>
                <a:ea typeface="Meiryo UI" panose="020B0604030504040204" pitchFamily="50" charset="-128"/>
              </a:rPr>
              <a:t>・・・・・・・・・・・・・６</a:t>
            </a:r>
            <a:endParaRPr lang="zh-TW" altLang="en-US" sz="1200" dirty="0">
              <a:latin typeface="Meiryo UI" panose="020B0604030504040204" pitchFamily="50" charset="-128"/>
              <a:ea typeface="Meiryo UI" panose="020B0604030504040204" pitchFamily="50" charset="-128"/>
            </a:endParaRPr>
          </a:p>
          <a:p>
            <a:pPr algn="r"/>
            <a:r>
              <a:rPr lang="ja-JP" altLang="en-US" sz="1200" dirty="0">
                <a:latin typeface="Meiryo UI" panose="020B0604030504040204" pitchFamily="50" charset="-128"/>
                <a:ea typeface="Meiryo UI" panose="020B0604030504040204" pitchFamily="50" charset="-128"/>
              </a:rPr>
              <a:t>・・・・・・・・・・・・７</a:t>
            </a:r>
            <a:endParaRPr lang="en-US" altLang="ja-JP" sz="1200" dirty="0">
              <a:latin typeface="Meiryo UI" panose="020B0604030504040204" pitchFamily="50" charset="-128"/>
              <a:ea typeface="Meiryo UI" panose="020B0604030504040204" pitchFamily="50" charset="-128"/>
            </a:endParaRPr>
          </a:p>
          <a:p>
            <a:pPr algn="r"/>
            <a:r>
              <a:rPr lang="ja-JP" altLang="en-US" sz="1200" dirty="0">
                <a:latin typeface="Meiryo UI" panose="020B0604030504040204" pitchFamily="50" charset="-128"/>
                <a:ea typeface="Meiryo UI" panose="020B0604030504040204" pitchFamily="50" charset="-128"/>
              </a:rPr>
              <a:t>・・・・・・・・８</a:t>
            </a:r>
            <a:endParaRPr lang="en-US" altLang="ja-JP" sz="1200" dirty="0">
              <a:latin typeface="Meiryo UI" panose="020B0604030504040204" pitchFamily="50" charset="-128"/>
              <a:ea typeface="Meiryo UI" panose="020B0604030504040204" pitchFamily="50" charset="-128"/>
            </a:endParaRPr>
          </a:p>
          <a:p>
            <a:pPr algn="r"/>
            <a:endParaRPr lang="en-US" altLang="ja-JP" sz="1200" dirty="0">
              <a:latin typeface="Meiryo UI" panose="020B0604030504040204" pitchFamily="50" charset="-128"/>
              <a:ea typeface="Meiryo UI" panose="020B0604030504040204" pitchFamily="50" charset="-128"/>
            </a:endParaRPr>
          </a:p>
          <a:p>
            <a:pPr algn="r"/>
            <a:endParaRPr lang="en-US" altLang="ja-JP" sz="1200" dirty="0">
              <a:latin typeface="Meiryo UI" panose="020B0604030504040204" pitchFamily="50" charset="-128"/>
              <a:ea typeface="Meiryo UI" panose="020B0604030504040204" pitchFamily="50" charset="-128"/>
            </a:endParaRPr>
          </a:p>
          <a:p>
            <a:pPr algn="r">
              <a:spcBef>
                <a:spcPts val="300"/>
              </a:spcBef>
            </a:pPr>
            <a:r>
              <a:rPr lang="ja-JP" altLang="en-US" sz="1200" dirty="0">
                <a:latin typeface="Meiryo UI" panose="020B0604030504040204" pitchFamily="50" charset="-128"/>
                <a:ea typeface="Meiryo UI" panose="020B0604030504040204" pitchFamily="50" charset="-128"/>
              </a:rPr>
              <a:t>・・・・・・・・・・・・・・・・・・・・・・・・・・・・・・・・・・・・・・９</a:t>
            </a:r>
            <a:endParaRPr lang="en-US" altLang="ja-JP" sz="1200" dirty="0">
              <a:latin typeface="Meiryo UI" panose="020B0604030504040204" pitchFamily="50" charset="-128"/>
              <a:ea typeface="Meiryo UI" panose="020B0604030504040204" pitchFamily="50" charset="-128"/>
            </a:endParaRPr>
          </a:p>
          <a:p>
            <a:pPr algn="r">
              <a:spcBef>
                <a:spcPts val="1500"/>
              </a:spcBef>
            </a:pP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10</a:t>
            </a:r>
          </a:p>
        </p:txBody>
      </p:sp>
    </p:spTree>
    <p:extLst>
      <p:ext uri="{BB962C8B-B14F-4D97-AF65-F5344CB8AC3E}">
        <p14:creationId xmlns:p14="http://schemas.microsoft.com/office/powerpoint/2010/main" val="29887563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3095041"/>
            <a:ext cx="9906000" cy="667919"/>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400"/>
              </a:lnSpc>
            </a:pPr>
            <a:r>
              <a:rPr lang="en-US" altLang="ja-JP" sz="2400" dirty="0">
                <a:latin typeface="Meiryo UI" panose="020B0604030504040204" pitchFamily="50" charset="-128"/>
                <a:ea typeface="Meiryo UI" panose="020B0604030504040204" pitchFamily="50" charset="-128"/>
              </a:rPr>
              <a:t>Ⅱ</a:t>
            </a:r>
            <a:r>
              <a:rPr lang="ja-JP" altLang="en-US" sz="2400" dirty="0">
                <a:latin typeface="Meiryo UI" panose="020B0604030504040204" pitchFamily="50" charset="-128"/>
                <a:ea typeface="Meiryo UI" panose="020B0604030504040204" pitchFamily="50" charset="-128"/>
              </a:rPr>
              <a:t>　人口減少・超高齢化社会でも持続可能な地域づくり</a:t>
            </a:r>
          </a:p>
        </p:txBody>
      </p:sp>
      <p:sp>
        <p:nvSpPr>
          <p:cNvPr id="6" name="スライド番号プレースホルダー 1">
            <a:extLst>
              <a:ext uri="{FF2B5EF4-FFF2-40B4-BE49-F238E27FC236}">
                <a16:creationId xmlns:a16="http://schemas.microsoft.com/office/drawing/2014/main" id="{F6CFC8FD-D3E7-4F0C-9A8C-AB642F3116BD}"/>
              </a:ext>
            </a:extLst>
          </p:cNvPr>
          <p:cNvSpPr txBox="1">
            <a:spLocks/>
          </p:cNvSpPr>
          <p:nvPr/>
        </p:nvSpPr>
        <p:spPr>
          <a:xfrm>
            <a:off x="7542821" y="6492875"/>
            <a:ext cx="222885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en-US" altLang="ja-JP" dirty="0">
                <a:solidFill>
                  <a:schemeClr val="tx1"/>
                </a:solidFill>
                <a:latin typeface="Meiryo UI" panose="020B0604030504040204" pitchFamily="50" charset="-128"/>
                <a:ea typeface="Meiryo UI" panose="020B0604030504040204" pitchFamily="50" charset="-128"/>
              </a:rPr>
              <a:t>1</a:t>
            </a:r>
          </a:p>
        </p:txBody>
      </p:sp>
    </p:spTree>
    <p:extLst>
      <p:ext uri="{BB962C8B-B14F-4D97-AF65-F5344CB8AC3E}">
        <p14:creationId xmlns:p14="http://schemas.microsoft.com/office/powerpoint/2010/main" val="21527616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ext uri="{D42A27DB-BD31-4B8C-83A1-F6EECF244321}">
                <p14:modId xmlns:p14="http://schemas.microsoft.com/office/powerpoint/2010/main" val="3636674939"/>
              </p:ext>
            </p:extLst>
          </p:nvPr>
        </p:nvGraphicFramePr>
        <p:xfrm>
          <a:off x="5865" y="813129"/>
          <a:ext cx="9894272" cy="6352529"/>
        </p:xfrm>
        <a:graphic>
          <a:graphicData uri="http://schemas.openxmlformats.org/drawingml/2006/table">
            <a:tbl>
              <a:tblPr firstRow="1" bandRow="1">
                <a:tableStyleId>{F5AB1C69-6EDB-4FF4-983F-18BD219EF322}</a:tableStyleId>
              </a:tblPr>
              <a:tblGrid>
                <a:gridCol w="343619">
                  <a:extLst>
                    <a:ext uri="{9D8B030D-6E8A-4147-A177-3AD203B41FA5}">
                      <a16:colId xmlns:a16="http://schemas.microsoft.com/office/drawing/2014/main" val="830047628"/>
                    </a:ext>
                  </a:extLst>
                </a:gridCol>
                <a:gridCol w="232913">
                  <a:extLst>
                    <a:ext uri="{9D8B030D-6E8A-4147-A177-3AD203B41FA5}">
                      <a16:colId xmlns:a16="http://schemas.microsoft.com/office/drawing/2014/main" val="1297933951"/>
                    </a:ext>
                  </a:extLst>
                </a:gridCol>
                <a:gridCol w="3726132">
                  <a:extLst>
                    <a:ext uri="{9D8B030D-6E8A-4147-A177-3AD203B41FA5}">
                      <a16:colId xmlns:a16="http://schemas.microsoft.com/office/drawing/2014/main" val="1232791315"/>
                    </a:ext>
                  </a:extLst>
                </a:gridCol>
                <a:gridCol w="984142">
                  <a:extLst>
                    <a:ext uri="{9D8B030D-6E8A-4147-A177-3AD203B41FA5}">
                      <a16:colId xmlns:a16="http://schemas.microsoft.com/office/drawing/2014/main" val="885638921"/>
                    </a:ext>
                  </a:extLst>
                </a:gridCol>
                <a:gridCol w="247973">
                  <a:extLst>
                    <a:ext uri="{9D8B030D-6E8A-4147-A177-3AD203B41FA5}">
                      <a16:colId xmlns:a16="http://schemas.microsoft.com/office/drawing/2014/main" val="2868609020"/>
                    </a:ext>
                  </a:extLst>
                </a:gridCol>
                <a:gridCol w="1787382">
                  <a:extLst>
                    <a:ext uri="{9D8B030D-6E8A-4147-A177-3AD203B41FA5}">
                      <a16:colId xmlns:a16="http://schemas.microsoft.com/office/drawing/2014/main" val="2464682340"/>
                    </a:ext>
                  </a:extLst>
                </a:gridCol>
                <a:gridCol w="664235">
                  <a:extLst>
                    <a:ext uri="{9D8B030D-6E8A-4147-A177-3AD203B41FA5}">
                      <a16:colId xmlns:a16="http://schemas.microsoft.com/office/drawing/2014/main" val="1393318109"/>
                    </a:ext>
                  </a:extLst>
                </a:gridCol>
                <a:gridCol w="1407462">
                  <a:extLst>
                    <a:ext uri="{9D8B030D-6E8A-4147-A177-3AD203B41FA5}">
                      <a16:colId xmlns:a16="http://schemas.microsoft.com/office/drawing/2014/main" val="2346348725"/>
                    </a:ext>
                  </a:extLst>
                </a:gridCol>
                <a:gridCol w="500414">
                  <a:extLst>
                    <a:ext uri="{9D8B030D-6E8A-4147-A177-3AD203B41FA5}">
                      <a16:colId xmlns:a16="http://schemas.microsoft.com/office/drawing/2014/main" val="3751968535"/>
                    </a:ext>
                  </a:extLst>
                </a:gridCol>
              </a:tblGrid>
              <a:tr h="519675">
                <a:tc rowSpan="8">
                  <a:txBody>
                    <a:bodyPr/>
                    <a:lstStyle/>
                    <a:p>
                      <a:pPr algn="ctr"/>
                      <a:r>
                        <a:rPr kumimoji="1" lang="en-US" altLang="ja-JP" sz="900" dirty="0">
                          <a:latin typeface="Meiryo UI" panose="020B0604030504040204" pitchFamily="50" charset="-128"/>
                          <a:ea typeface="Meiryo UI" panose="020B0604030504040204" pitchFamily="50" charset="-128"/>
                        </a:rPr>
                        <a:t>No</a:t>
                      </a:r>
                    </a:p>
                    <a:p>
                      <a:pPr algn="ctr"/>
                      <a:r>
                        <a:rPr kumimoji="1" lang="en-US" altLang="ja-JP" sz="900" dirty="0">
                          <a:latin typeface="Meiryo UI" panose="020B0604030504040204" pitchFamily="50" charset="-128"/>
                          <a:ea typeface="Meiryo UI" panose="020B0604030504040204" pitchFamily="50" charset="-128"/>
                        </a:rPr>
                        <a:t>1</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70AD47"/>
                    </a:solidFill>
                  </a:tcPr>
                </a:tc>
                <a:tc gridSpan="8">
                  <a:txBody>
                    <a:bodyPr/>
                    <a:lstStyle/>
                    <a:p>
                      <a:pPr algn="l"/>
                      <a:r>
                        <a:rPr kumimoji="1" lang="ja-JP" altLang="en-US" sz="1100" b="1" u="sng" dirty="0">
                          <a:latin typeface="Meiryo UI" panose="020B0604030504040204" pitchFamily="50" charset="-128"/>
                          <a:ea typeface="Meiryo UI" panose="020B0604030504040204" pitchFamily="50" charset="-128"/>
                        </a:rPr>
                        <a:t>大阪スマートシニアライフ事業</a:t>
                      </a:r>
                      <a:r>
                        <a:rPr kumimoji="1" lang="en-US" altLang="ja-JP" sz="1100" b="1" u="sng" dirty="0">
                          <a:solidFill>
                            <a:schemeClr val="bg1"/>
                          </a:solidFill>
                          <a:latin typeface="Meiryo UI" panose="020B0604030504040204" pitchFamily="50" charset="-128"/>
                          <a:ea typeface="Meiryo UI" panose="020B0604030504040204" pitchFamily="50" charset="-128"/>
                        </a:rPr>
                        <a:t>【</a:t>
                      </a:r>
                      <a:r>
                        <a:rPr kumimoji="1" lang="ja-JP" altLang="en-US" sz="1100" b="1" u="sng" dirty="0">
                          <a:solidFill>
                            <a:schemeClr val="bg1"/>
                          </a:solidFill>
                          <a:latin typeface="Meiryo UI" panose="020B0604030504040204" pitchFamily="50" charset="-128"/>
                          <a:ea typeface="Meiryo UI" panose="020B0604030504040204" pitchFamily="50" charset="-128"/>
                        </a:rPr>
                        <a:t>地方創生推進交付金活用事業</a:t>
                      </a:r>
                      <a:r>
                        <a:rPr kumimoji="1" lang="en-US" altLang="ja-JP" sz="1100" b="1" u="sng" dirty="0">
                          <a:solidFill>
                            <a:schemeClr val="bg1"/>
                          </a:solidFill>
                          <a:latin typeface="Meiryo UI" panose="020B0604030504040204" pitchFamily="50" charset="-128"/>
                          <a:ea typeface="Meiryo UI" panose="020B0604030504040204" pitchFamily="50" charset="-128"/>
                        </a:rPr>
                        <a:t>】【</a:t>
                      </a:r>
                      <a:r>
                        <a:rPr kumimoji="1" lang="ja-JP" altLang="en-US" sz="1100" b="1" u="sng" dirty="0">
                          <a:solidFill>
                            <a:schemeClr val="bg1"/>
                          </a:solidFill>
                          <a:latin typeface="Meiryo UI" panose="020B0604030504040204" pitchFamily="50" charset="-128"/>
                          <a:ea typeface="Meiryo UI" panose="020B0604030504040204" pitchFamily="50" charset="-128"/>
                        </a:rPr>
                        <a:t>企業版ふるさと納税活用事業</a:t>
                      </a:r>
                      <a:r>
                        <a:rPr kumimoji="1" lang="en-US" altLang="ja-JP" sz="1100" b="1" u="sng" dirty="0">
                          <a:solidFill>
                            <a:schemeClr val="bg1"/>
                          </a:solidFill>
                          <a:latin typeface="Meiryo UI" panose="020B0604030504040204" pitchFamily="50" charset="-128"/>
                          <a:ea typeface="Meiryo UI" panose="020B0604030504040204" pitchFamily="50" charset="-128"/>
                        </a:rPr>
                        <a:t>】</a:t>
                      </a:r>
                      <a:endParaRPr kumimoji="1" lang="ja-JP" altLang="en-US" sz="1100" b="1" u="sng" dirty="0">
                        <a:solidFill>
                          <a:schemeClr val="bg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latin typeface="Meiryo UI" panose="020B0604030504040204" pitchFamily="50" charset="-128"/>
                          <a:ea typeface="Meiryo UI" panose="020B0604030504040204" pitchFamily="50" charset="-128"/>
                        </a:rPr>
                        <a:t>スマートシティ戦略の一環で、高齢者が使いやすいデザインで、行政及び民間サービスをワンストップで提供するオンラインプラットフォームを構築し、生活を便利で楽しくする</a:t>
                      </a:r>
                      <a:r>
                        <a:rPr kumimoji="1" lang="en-US" altLang="ja-JP" sz="1050" b="0" u="none" dirty="0">
                          <a:latin typeface="Meiryo UI" panose="020B0604030504040204" pitchFamily="50" charset="-128"/>
                          <a:ea typeface="Meiryo UI" panose="020B0604030504040204" pitchFamily="50" charset="-128"/>
                        </a:rPr>
                        <a:t>ICT</a:t>
                      </a:r>
                      <a:r>
                        <a:rPr kumimoji="1" lang="ja-JP" altLang="en-US" sz="1050" b="0" u="none" dirty="0">
                          <a:latin typeface="Meiryo UI" panose="020B0604030504040204" pitchFamily="50" charset="-128"/>
                          <a:ea typeface="Meiryo UI" panose="020B0604030504040204" pitchFamily="50" charset="-128"/>
                        </a:rPr>
                        <a:t>サービスを提供することにより、高齢者の</a:t>
                      </a:r>
                      <a:r>
                        <a:rPr kumimoji="1" lang="en-US" altLang="ja-JP" sz="1050" b="0" u="none" dirty="0" err="1">
                          <a:latin typeface="Meiryo UI" panose="020B0604030504040204" pitchFamily="50" charset="-128"/>
                          <a:ea typeface="Meiryo UI" panose="020B0604030504040204" pitchFamily="50" charset="-128"/>
                        </a:rPr>
                        <a:t>QoL</a:t>
                      </a:r>
                      <a:r>
                        <a:rPr kumimoji="1" lang="ja-JP" altLang="en-US" sz="1050" b="0" u="none" dirty="0">
                          <a:latin typeface="Meiryo UI" panose="020B0604030504040204" pitchFamily="50" charset="-128"/>
                          <a:ea typeface="Meiryo UI" panose="020B0604030504040204" pitchFamily="50" charset="-128"/>
                        </a:rPr>
                        <a:t>向上を図る。</a:t>
                      </a:r>
                      <a:endParaRPr kumimoji="1" lang="ja-JP" altLang="en-US" sz="900" b="0" u="none" dirty="0">
                        <a:latin typeface="Meiryo UI" panose="020B0604030504040204" pitchFamily="50" charset="-128"/>
                        <a:ea typeface="Meiryo UI" panose="020B0604030504040204" pitchFamily="50" charset="-128"/>
                      </a:endParaRP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70AD47"/>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dirty="0">
                        <a:latin typeface="Meiryo UI" panose="020B0604030504040204" pitchFamily="50" charset="-128"/>
                        <a:ea typeface="Meiryo UI" panose="020B0604030504040204" pitchFamily="50" charset="-128"/>
                      </a:endParaRPr>
                    </a:p>
                  </a:txBody>
                  <a:tcPr marL="74295" marR="74295" marT="37148" marB="37148" anchor="ctr">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extLst>
                  <a:ext uri="{0D108BD9-81ED-4DB2-BD59-A6C34878D82A}">
                    <a16:rowId xmlns:a16="http://schemas.microsoft.com/office/drawing/2014/main" val="3510601419"/>
                  </a:ext>
                </a:extLst>
              </a:tr>
              <a:tr h="322375">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tc gridSpan="2">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tc hMerge="1">
                  <a:txBody>
                    <a:bodyPr/>
                    <a:lstStyle/>
                    <a:p>
                      <a:pPr algn="ctr"/>
                      <a:endParaRPr kumimoji="1" lang="ja-JP" altLang="en-US" sz="800" b="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797969561"/>
                  </a:ext>
                </a:extLst>
              </a:tr>
              <a:tr h="470835">
                <a:tc vMerge="1">
                  <a:txBody>
                    <a:bodyPr/>
                    <a:lstStyle/>
                    <a:p>
                      <a:endParaRPr kumimoji="1" lang="ja-JP" altLang="en-US"/>
                    </a:p>
                  </a:txBody>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dirty="0">
                          <a:latin typeface="Meiryo UI" panose="020B0604030504040204" pitchFamily="50" charset="-128"/>
                          <a:ea typeface="Meiryo UI" panose="020B0604030504040204" pitchFamily="50" charset="-128"/>
                        </a:rPr>
                        <a:t>スマートシニアライフアプリのアクセス数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050" dirty="0">
                          <a:latin typeface="Meiryo UI" panose="020B0604030504040204" pitchFamily="50" charset="-128"/>
                          <a:ea typeface="Meiryo UI" panose="020B0604030504040204" pitchFamily="50" charset="-128"/>
                        </a:rPr>
                        <a:t>238,000</a:t>
                      </a:r>
                      <a:r>
                        <a:rPr kumimoji="1" lang="ja-JP" altLang="en-US" sz="1050" dirty="0">
                          <a:latin typeface="Meiryo UI" panose="020B0604030504040204" pitchFamily="50" charset="-128"/>
                          <a:ea typeface="Meiryo UI" panose="020B0604030504040204" pitchFamily="50" charset="-128"/>
                        </a:rPr>
                        <a:t>回</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20000"/>
                        <a:lumOff val="80000"/>
                      </a:schemeClr>
                    </a:solidFill>
                  </a:tcPr>
                </a:tc>
                <a:tc gridSpan="2">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260,308</a:t>
                      </a:r>
                      <a:r>
                        <a:rPr kumimoji="1" lang="ja-JP" altLang="en-US" sz="1050" dirty="0">
                          <a:solidFill>
                            <a:srgbClr val="FF0000"/>
                          </a:solidFill>
                          <a:latin typeface="Meiryo UI" panose="020B0604030504040204" pitchFamily="50" charset="-128"/>
                          <a:ea typeface="Meiryo UI" panose="020B0604030504040204" pitchFamily="50" charset="-128"/>
                        </a:rPr>
                        <a:t>回</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10,568</a:t>
                      </a:r>
                      <a:r>
                        <a:rPr kumimoji="1" lang="ja-JP" altLang="en-US" sz="1050" dirty="0">
                          <a:solidFill>
                            <a:schemeClr val="accent5"/>
                          </a:solidFill>
                          <a:latin typeface="Meiryo UI" panose="020B0604030504040204" pitchFamily="50" charset="-128"/>
                          <a:ea typeface="Meiryo UI" panose="020B0604030504040204" pitchFamily="50" charset="-128"/>
                        </a:rPr>
                        <a:t>回）</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20000"/>
                        <a:lumOff val="80000"/>
                      </a:schemeClr>
                    </a:solidFill>
                  </a:tcPr>
                </a:tc>
                <a:tc h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050" dirty="0">
                          <a:latin typeface="Meiryo UI" panose="020B0604030504040204" pitchFamily="50" charset="-128"/>
                          <a:ea typeface="Meiryo UI" panose="020B0604030504040204" pitchFamily="50" charset="-128"/>
                        </a:rPr>
                        <a:t>109</a:t>
                      </a:r>
                      <a:r>
                        <a:rPr kumimoji="1" lang="ja-JP" altLang="en-US" sz="1050" dirty="0">
                          <a:latin typeface="Meiryo UI" panose="020B0604030504040204" pitchFamily="50" charset="-128"/>
                          <a:ea typeface="Meiryo UI" panose="020B0604030504040204" pitchFamily="50" charset="-128"/>
                        </a:rPr>
                        <a:t>％</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20000"/>
                        <a:lumOff val="80000"/>
                      </a:schemeClr>
                    </a:solidFill>
                  </a:tcPr>
                </a:tc>
                <a:tc rowSpan="4">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103,991</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453,225</a:t>
                      </a:r>
                      <a:r>
                        <a:rPr kumimoji="1" lang="ja-JP" altLang="en-US" sz="1050" dirty="0">
                          <a:solidFill>
                            <a:schemeClr val="accent5"/>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rowSpan="4">
                  <a:txBody>
                    <a:bodyPr/>
                    <a:lstStyle/>
                    <a:p>
                      <a:pPr algn="ctr"/>
                      <a:r>
                        <a:rPr kumimoji="1" lang="en-US" altLang="ja-JP" sz="1050" dirty="0">
                          <a:latin typeface="Meiryo UI" panose="020B0604030504040204" pitchFamily="50" charset="-128"/>
                          <a:ea typeface="Meiryo UI" panose="020B0604030504040204" pitchFamily="50" charset="-128"/>
                        </a:rPr>
                        <a:t>23</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979966792"/>
                  </a:ext>
                </a:extLst>
              </a:tr>
              <a:tr h="172528">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dirty="0">
                          <a:latin typeface="Meiryo UI" panose="020B0604030504040204" pitchFamily="50" charset="-128"/>
                          <a:ea typeface="Meiryo UI" panose="020B0604030504040204" pitchFamily="50" charset="-128"/>
                        </a:rPr>
                        <a:t>スマートシニアライフ事業によるサービス提供数</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a:txBody>
                    <a:bodyPr/>
                    <a:lstStyle/>
                    <a:p>
                      <a:pPr algn="ctr"/>
                      <a:r>
                        <a:rPr kumimoji="1" lang="en-US" altLang="ja-JP" sz="1050" dirty="0">
                          <a:latin typeface="Meiryo UI" panose="020B0604030504040204" pitchFamily="50" charset="-128"/>
                          <a:ea typeface="Meiryo UI" panose="020B0604030504040204" pitchFamily="50" charset="-128"/>
                        </a:rPr>
                        <a:t>6</a:t>
                      </a:r>
                      <a:r>
                        <a:rPr kumimoji="1" lang="ja-JP" altLang="en-US" sz="1050" dirty="0">
                          <a:latin typeface="Meiryo UI" panose="020B0604030504040204" pitchFamily="50" charset="-128"/>
                          <a:ea typeface="Meiryo UI" panose="020B0604030504040204" pitchFamily="50" charset="-128"/>
                        </a:rPr>
                        <a:t>本</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年</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gridSpan="2">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12</a:t>
                      </a:r>
                      <a:r>
                        <a:rPr kumimoji="1" lang="ja-JP" altLang="en-US" sz="1050" dirty="0">
                          <a:solidFill>
                            <a:srgbClr val="FF0000"/>
                          </a:solidFill>
                          <a:latin typeface="Meiryo UI" panose="020B0604030504040204" pitchFamily="50" charset="-128"/>
                          <a:ea typeface="Meiryo UI" panose="020B0604030504040204" pitchFamily="50" charset="-128"/>
                        </a:rPr>
                        <a:t>本</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13</a:t>
                      </a:r>
                      <a:r>
                        <a:rPr kumimoji="1" lang="ja-JP" altLang="en-US" sz="1050" dirty="0">
                          <a:solidFill>
                            <a:schemeClr val="accent5"/>
                          </a:solidFill>
                          <a:latin typeface="Meiryo UI" panose="020B0604030504040204" pitchFamily="50" charset="-128"/>
                          <a:ea typeface="Meiryo UI" panose="020B0604030504040204" pitchFamily="50" charset="-128"/>
                        </a:rPr>
                        <a:t>本</a:t>
                      </a:r>
                      <a:r>
                        <a:rPr kumimoji="1" lang="en-US" altLang="ja-JP" sz="1050" dirty="0">
                          <a:solidFill>
                            <a:schemeClr val="accent5"/>
                          </a:solidFill>
                          <a:latin typeface="Meiryo UI" panose="020B0604030504040204" pitchFamily="50" charset="-128"/>
                          <a:ea typeface="Meiryo UI" panose="020B0604030504040204" pitchFamily="50" charset="-128"/>
                        </a:rPr>
                        <a:t>/</a:t>
                      </a:r>
                      <a:r>
                        <a:rPr kumimoji="1" lang="ja-JP" altLang="en-US" sz="1050" dirty="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h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a:txBody>
                    <a:bodyPr/>
                    <a:lstStyle/>
                    <a:p>
                      <a:pPr algn="ctr"/>
                      <a:r>
                        <a:rPr kumimoji="1" lang="en-US" altLang="ja-JP" sz="1050" dirty="0">
                          <a:latin typeface="Meiryo UI" panose="020B0604030504040204" pitchFamily="50" charset="-128"/>
                          <a:ea typeface="Meiryo UI" panose="020B0604030504040204" pitchFamily="50" charset="-128"/>
                        </a:rPr>
                        <a:t>200</a:t>
                      </a:r>
                      <a:r>
                        <a:rPr kumimoji="1" lang="ja-JP" altLang="en-US" sz="1050" dirty="0">
                          <a:latin typeface="Meiryo UI" panose="020B0604030504040204" pitchFamily="50" charset="-128"/>
                          <a:ea typeface="Meiryo UI" panose="020B0604030504040204" pitchFamily="50" charset="-128"/>
                        </a:rPr>
                        <a:t>％</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182973969"/>
                  </a:ext>
                </a:extLst>
              </a:tr>
              <a:tr h="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dirty="0">
                          <a:latin typeface="Meiryo UI" panose="020B0604030504040204" pitchFamily="50" charset="-128"/>
                          <a:ea typeface="Meiryo UI" panose="020B0604030504040204" pitchFamily="50" charset="-128"/>
                        </a:rPr>
                        <a:t>スマートシニアライフ事業プラットフォームを通じて就労を希望する</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高齢者数</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2F0D9"/>
                    </a:solidFill>
                  </a:tcPr>
                </a:tc>
                <a:tc>
                  <a:txBody>
                    <a:bodyPr/>
                    <a:lstStyle/>
                    <a:p>
                      <a:pPr algn="ctr"/>
                      <a:r>
                        <a:rPr kumimoji="1" lang="en-US" altLang="ja-JP" sz="1050" dirty="0">
                          <a:latin typeface="Meiryo UI" panose="020B0604030504040204" pitchFamily="50" charset="-128"/>
                          <a:ea typeface="Meiryo UI" panose="020B0604030504040204" pitchFamily="50" charset="-128"/>
                        </a:rPr>
                        <a:t>200</a:t>
                      </a:r>
                      <a:r>
                        <a:rPr kumimoji="1" lang="ja-JP" altLang="en-US" sz="1050" dirty="0">
                          <a:latin typeface="Meiryo UI" panose="020B0604030504040204" pitchFamily="50" charset="-128"/>
                          <a:ea typeface="Meiryo UI" panose="020B0604030504040204" pitchFamily="50" charset="-128"/>
                        </a:rPr>
                        <a:t>人</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2F0D9"/>
                    </a:solidFill>
                  </a:tcPr>
                </a:tc>
                <a:tc gridSpan="2">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287</a:t>
                      </a:r>
                      <a:r>
                        <a:rPr kumimoji="1" lang="ja-JP" altLang="en-US" sz="1050" dirty="0">
                          <a:solidFill>
                            <a:srgbClr val="FF0000"/>
                          </a:solidFill>
                          <a:latin typeface="Meiryo UI" panose="020B0604030504040204" pitchFamily="50" charset="-128"/>
                          <a:ea typeface="Meiryo UI" panose="020B0604030504040204" pitchFamily="50" charset="-128"/>
                        </a:rPr>
                        <a:t>人</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（未実施のため前年度実績なし）</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2F0D9"/>
                    </a:solidFill>
                  </a:tcPr>
                </a:tc>
                <a:tc h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2F0D9"/>
                    </a:solidFill>
                  </a:tcPr>
                </a:tc>
                <a:tc>
                  <a:txBody>
                    <a:bodyPr/>
                    <a:lstStyle/>
                    <a:p>
                      <a:pPr algn="ctr"/>
                      <a:r>
                        <a:rPr kumimoji="1" lang="en-US" altLang="ja-JP" sz="1050" dirty="0">
                          <a:latin typeface="Meiryo UI" panose="020B0604030504040204" pitchFamily="50" charset="-128"/>
                          <a:ea typeface="Meiryo UI" panose="020B0604030504040204" pitchFamily="50" charset="-128"/>
                        </a:rPr>
                        <a:t>144</a:t>
                      </a:r>
                      <a:r>
                        <a:rPr kumimoji="1" lang="ja-JP" altLang="en-US" sz="1050" dirty="0">
                          <a:latin typeface="Meiryo UI" panose="020B0604030504040204" pitchFamily="50" charset="-128"/>
                          <a:ea typeface="Meiryo UI" panose="020B0604030504040204" pitchFamily="50" charset="-128"/>
                        </a:rPr>
                        <a:t>％</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2F0D9"/>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474200890"/>
                  </a:ext>
                </a:extLst>
              </a:tr>
              <a:tr h="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dirty="0">
                          <a:latin typeface="Meiryo UI" panose="020B0604030504040204" pitchFamily="50" charset="-128"/>
                          <a:ea typeface="Meiryo UI" panose="020B0604030504040204" pitchFamily="50" charset="-128"/>
                        </a:rPr>
                        <a:t>事業実施自治体</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市町村</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数</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a:txBody>
                    <a:bodyPr/>
                    <a:lstStyle/>
                    <a:p>
                      <a:pPr algn="ctr"/>
                      <a:r>
                        <a:rPr kumimoji="1" lang="en-US" altLang="ja-JP" sz="1050" dirty="0">
                          <a:latin typeface="Meiryo UI" panose="020B0604030504040204" pitchFamily="50" charset="-128"/>
                          <a:ea typeface="Meiryo UI" panose="020B0604030504040204" pitchFamily="50" charset="-128"/>
                        </a:rPr>
                        <a:t>4</a:t>
                      </a:r>
                      <a:r>
                        <a:rPr kumimoji="1" lang="ja-JP" altLang="en-US" sz="1050" dirty="0">
                          <a:latin typeface="Meiryo UI" panose="020B0604030504040204" pitchFamily="50" charset="-128"/>
                          <a:ea typeface="Meiryo UI" panose="020B0604030504040204" pitchFamily="50" charset="-128"/>
                        </a:rPr>
                        <a:t>市町村</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gridSpan="2">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a:t>
                      </a:r>
                      <a:r>
                        <a:rPr kumimoji="1" lang="ja-JP" altLang="en-US" sz="1050" dirty="0">
                          <a:solidFill>
                            <a:srgbClr val="FF0000"/>
                          </a:solidFill>
                          <a:latin typeface="Meiryo UI" panose="020B0604030504040204" pitchFamily="50" charset="-128"/>
                          <a:ea typeface="Meiryo UI" panose="020B0604030504040204" pitchFamily="50" charset="-128"/>
                        </a:rPr>
                        <a:t>市町村</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3</a:t>
                      </a:r>
                      <a:r>
                        <a:rPr kumimoji="1" lang="ja-JP" altLang="en-US" sz="1050" dirty="0">
                          <a:solidFill>
                            <a:schemeClr val="accent5"/>
                          </a:solidFill>
                          <a:latin typeface="Meiryo UI" panose="020B0604030504040204" pitchFamily="50" charset="-128"/>
                          <a:ea typeface="Meiryo UI" panose="020B0604030504040204" pitchFamily="50" charset="-128"/>
                        </a:rPr>
                        <a:t>市町村）</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h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a:txBody>
                    <a:bodyPr/>
                    <a:lstStyle/>
                    <a:p>
                      <a:pPr algn="ctr"/>
                      <a:r>
                        <a:rPr kumimoji="1" lang="en-US" altLang="ja-JP" sz="1050" dirty="0">
                          <a:latin typeface="Meiryo UI" panose="020B0604030504040204" pitchFamily="50" charset="-128"/>
                          <a:ea typeface="Meiryo UI" panose="020B0604030504040204" pitchFamily="50" charset="-128"/>
                        </a:rPr>
                        <a:t>25</a:t>
                      </a:r>
                      <a:r>
                        <a:rPr kumimoji="1" lang="ja-JP" altLang="en-US" sz="1050" dirty="0">
                          <a:latin typeface="Meiryo UI" panose="020B0604030504040204" pitchFamily="50" charset="-128"/>
                          <a:ea typeface="Meiryo UI" panose="020B0604030504040204" pitchFamily="50" charset="-128"/>
                        </a:rPr>
                        <a:t>％</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82532261"/>
                  </a:ext>
                </a:extLst>
              </a:tr>
              <a:tr h="1579165">
                <a:tc vMerge="1">
                  <a:txBody>
                    <a:bodyPr/>
                    <a:lstStyle/>
                    <a:p>
                      <a:pPr algn="ct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70AD47"/>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振り返り・今後の方針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C5E0B4"/>
                    </a:solidFill>
                  </a:tcPr>
                </a:tc>
                <a:tc rowSpan="2" gridSpan="2">
                  <a:txBody>
                    <a:bodyPr/>
                    <a:lstStyle/>
                    <a:p>
                      <a:pPr marL="85725" indent="-85725"/>
                      <a:r>
                        <a:rPr kumimoji="1" lang="ja-JP" altLang="en-US" sz="900" u="sng" dirty="0">
                          <a:latin typeface="Meiryo UI" panose="020B0604030504040204" pitchFamily="50" charset="-128"/>
                          <a:ea typeface="Meiryo UI" panose="020B0604030504040204" pitchFamily="50" charset="-128"/>
                        </a:rPr>
                        <a:t>１．振り返り</a:t>
                      </a:r>
                    </a:p>
                    <a:p>
                      <a:pPr marL="85725" indent="-85725"/>
                      <a:r>
                        <a:rPr kumimoji="1" lang="ja-JP" altLang="en-US" sz="900" dirty="0">
                          <a:latin typeface="Meiryo UI" panose="020B0604030504040204" pitchFamily="50" charset="-128"/>
                          <a:ea typeface="Meiryo UI" panose="020B0604030504040204" pitchFamily="50" charset="-128"/>
                        </a:rPr>
                        <a:t>○ 令和</a:t>
                      </a:r>
                      <a:r>
                        <a:rPr kumimoji="1" lang="en-US" altLang="ja-JP" sz="900" dirty="0">
                          <a:latin typeface="Meiryo UI" panose="020B0604030504040204" pitchFamily="50" charset="-128"/>
                          <a:ea typeface="Meiryo UI" panose="020B0604030504040204" pitchFamily="50" charset="-128"/>
                        </a:rPr>
                        <a:t>4</a:t>
                      </a:r>
                      <a:r>
                        <a:rPr kumimoji="1" lang="ja-JP" altLang="en-US" sz="900" dirty="0">
                          <a:latin typeface="Meiryo UI" panose="020B0604030504040204" pitchFamily="50" charset="-128"/>
                          <a:ea typeface="Meiryo UI" panose="020B0604030504040204" pitchFamily="50" charset="-128"/>
                        </a:rPr>
                        <a:t>年度実施内容</a:t>
                      </a:r>
                    </a:p>
                    <a:p>
                      <a:pPr marL="2243138" indent="-2243138"/>
                      <a:r>
                        <a:rPr kumimoji="1" lang="ja-JP" altLang="en-US" sz="900" dirty="0">
                          <a:latin typeface="Meiryo UI" panose="020B0604030504040204" pitchFamily="50" charset="-128"/>
                          <a:ea typeface="Meiryo UI" panose="020B0604030504040204" pitchFamily="50" charset="-128"/>
                        </a:rPr>
                        <a:t>　・令和４年２～９月：第１期実証事業実施</a:t>
                      </a:r>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堺市南区域、河内長野市・南花台、</a:t>
                      </a:r>
                      <a:endParaRPr kumimoji="1" lang="en-US" altLang="ja-JP" sz="900" dirty="0">
                        <a:latin typeface="Meiryo UI" panose="020B0604030504040204" pitchFamily="50" charset="-128"/>
                        <a:ea typeface="Meiryo UI" panose="020B0604030504040204" pitchFamily="50" charset="-128"/>
                      </a:endParaRPr>
                    </a:p>
                    <a:p>
                      <a:pPr marL="2243138" indent="0"/>
                      <a:r>
                        <a:rPr kumimoji="1" lang="ja-JP" altLang="en-US" sz="900" dirty="0">
                          <a:latin typeface="Meiryo UI" panose="020B0604030504040204" pitchFamily="50" charset="-128"/>
                          <a:ea typeface="Meiryo UI" panose="020B0604030504040204" pitchFamily="50" charset="-128"/>
                        </a:rPr>
                        <a:t>大阪狭山市・狭山ニュータウン</a:t>
                      </a:r>
                      <a:r>
                        <a:rPr kumimoji="1" lang="en-US" altLang="ja-JP" sz="900" dirty="0">
                          <a:latin typeface="Meiryo UI" panose="020B0604030504040204" pitchFamily="50" charset="-128"/>
                          <a:ea typeface="Meiryo UI" panose="020B0604030504040204" pitchFamily="50" charset="-128"/>
                        </a:rPr>
                        <a:t>)</a:t>
                      </a:r>
                    </a:p>
                    <a:p>
                      <a:pPr marL="177800" indent="-177800"/>
                      <a:r>
                        <a:rPr kumimoji="1" lang="ja-JP" altLang="en-US" sz="900" dirty="0">
                          <a:latin typeface="Meiryo UI" panose="020B0604030504040204" pitchFamily="50" charset="-128"/>
                          <a:ea typeface="Meiryo UI" panose="020B0604030504040204" pitchFamily="50" charset="-128"/>
                        </a:rPr>
                        <a:t>　　　　　　　　　　　　　　　対象エリア</a:t>
                      </a:r>
                      <a:r>
                        <a:rPr kumimoji="1" lang="en-US" altLang="ja-JP" sz="900" dirty="0">
                          <a:latin typeface="Meiryo UI" panose="020B0604030504040204" pitchFamily="50" charset="-128"/>
                          <a:ea typeface="Meiryo UI" panose="020B0604030504040204" pitchFamily="50" charset="-128"/>
                        </a:rPr>
                        <a:t>50</a:t>
                      </a:r>
                      <a:r>
                        <a:rPr kumimoji="1" lang="ja-JP" altLang="en-US" sz="900" dirty="0">
                          <a:latin typeface="Meiryo UI" panose="020B0604030504040204" pitchFamily="50" charset="-128"/>
                          <a:ea typeface="Meiryo UI" panose="020B0604030504040204" pitchFamily="50" charset="-128"/>
                        </a:rPr>
                        <a:t>歳以上の人口：</a:t>
                      </a:r>
                      <a:r>
                        <a:rPr kumimoji="1" lang="en-US" altLang="ja-JP" sz="900" dirty="0">
                          <a:latin typeface="Meiryo UI" panose="020B0604030504040204" pitchFamily="50" charset="-128"/>
                          <a:ea typeface="Meiryo UI" panose="020B0604030504040204" pitchFamily="50" charset="-128"/>
                        </a:rPr>
                        <a:t>191,054</a:t>
                      </a:r>
                      <a:r>
                        <a:rPr kumimoji="1" lang="ja-JP" altLang="en-US" sz="900" dirty="0">
                          <a:latin typeface="Meiryo UI" panose="020B0604030504040204" pitchFamily="50" charset="-128"/>
                          <a:ea typeface="Meiryo UI" panose="020B0604030504040204" pitchFamily="50" charset="-128"/>
                        </a:rPr>
                        <a:t>名</a:t>
                      </a:r>
                      <a:endParaRPr kumimoji="1" lang="en-US" altLang="ja-JP" sz="900" dirty="0">
                        <a:latin typeface="Meiryo UI" panose="020B0604030504040204" pitchFamily="50" charset="-128"/>
                        <a:ea typeface="Meiryo UI" panose="020B0604030504040204" pitchFamily="50" charset="-128"/>
                      </a:endParaRPr>
                    </a:p>
                    <a:p>
                      <a:pPr marL="177800" indent="-177800" algn="l" defTabSz="914400" rtl="0" eaLnBrk="1" latinLnBrk="0" hangingPunct="1">
                        <a:spcBef>
                          <a:spcPts val="0"/>
                        </a:spcBef>
                      </a:pPr>
                      <a:r>
                        <a:rPr kumimoji="1" lang="ja-JP" altLang="en-US" sz="900" kern="1200" dirty="0">
                          <a:solidFill>
                            <a:schemeClr val="dk1"/>
                          </a:solidFill>
                          <a:latin typeface="Meiryo UI" panose="020B0604030504040204" pitchFamily="50" charset="-128"/>
                          <a:ea typeface="Meiryo UI" panose="020B0604030504040204" pitchFamily="50" charset="-128"/>
                          <a:cs typeface="+mn-cs"/>
                        </a:rPr>
                        <a:t>　・令和４年</a:t>
                      </a:r>
                      <a:r>
                        <a:rPr kumimoji="1" lang="en-US" altLang="ja-JP" sz="900" kern="1200" dirty="0">
                          <a:solidFill>
                            <a:schemeClr val="dk1"/>
                          </a:solidFill>
                          <a:latin typeface="Meiryo UI" panose="020B0604030504040204" pitchFamily="50" charset="-128"/>
                          <a:ea typeface="Meiryo UI" panose="020B0604030504040204" pitchFamily="50" charset="-128"/>
                          <a:cs typeface="+mn-cs"/>
                        </a:rPr>
                        <a:t>12</a:t>
                      </a:r>
                      <a:r>
                        <a:rPr kumimoji="1" lang="ja-JP" altLang="en-US" sz="900" kern="1200" dirty="0">
                          <a:solidFill>
                            <a:schemeClr val="dk1"/>
                          </a:solidFill>
                          <a:latin typeface="Meiryo UI" panose="020B0604030504040204" pitchFamily="50" charset="-128"/>
                          <a:ea typeface="Meiryo UI" panose="020B0604030504040204" pitchFamily="50" charset="-128"/>
                          <a:cs typeface="+mn-cs"/>
                        </a:rPr>
                        <a:t>月～令和５年５月：第２期実証事業実施</a:t>
                      </a:r>
                      <a:r>
                        <a:rPr kumimoji="1" lang="en-US" altLang="ja-JP" sz="900" kern="1200" dirty="0">
                          <a:solidFill>
                            <a:schemeClr val="dk1"/>
                          </a:solidFill>
                          <a:latin typeface="Meiryo UI" panose="020B0604030504040204" pitchFamily="50" charset="-128"/>
                          <a:ea typeface="Meiryo UI" panose="020B0604030504040204" pitchFamily="50" charset="-128"/>
                          <a:cs typeface="+mn-cs"/>
                        </a:rPr>
                        <a:t>(</a:t>
                      </a:r>
                      <a:r>
                        <a:rPr kumimoji="1" lang="ja-JP" altLang="en-US" sz="900" kern="1200" dirty="0">
                          <a:solidFill>
                            <a:schemeClr val="dk1"/>
                          </a:solidFill>
                          <a:latin typeface="Meiryo UI" panose="020B0604030504040204" pitchFamily="50" charset="-128"/>
                          <a:ea typeface="Meiryo UI" panose="020B0604030504040204" pitchFamily="50" charset="-128"/>
                          <a:cs typeface="+mn-cs"/>
                        </a:rPr>
                        <a:t>大阪市住吉区、東住吉区、生野区</a:t>
                      </a:r>
                      <a:r>
                        <a:rPr kumimoji="1" lang="en-US" altLang="ja-JP" sz="900" kern="1200" dirty="0">
                          <a:solidFill>
                            <a:schemeClr val="dk1"/>
                          </a:solidFill>
                          <a:latin typeface="Meiryo UI" panose="020B0604030504040204" pitchFamily="50" charset="-128"/>
                          <a:ea typeface="Meiryo UI" panose="020B0604030504040204" pitchFamily="50" charset="-128"/>
                          <a:cs typeface="+mn-cs"/>
                        </a:rPr>
                        <a:t>)</a:t>
                      </a:r>
                    </a:p>
                    <a:p>
                      <a:pPr marL="85725" indent="-85725">
                        <a:spcBef>
                          <a:spcPts val="0"/>
                        </a:spcBef>
                      </a:pPr>
                      <a:r>
                        <a:rPr kumimoji="1" lang="ja-JP" altLang="en-US" sz="900" dirty="0">
                          <a:latin typeface="Meiryo UI" panose="020B0604030504040204" pitchFamily="50" charset="-128"/>
                          <a:ea typeface="Meiryo UI" panose="020B0604030504040204" pitchFamily="50" charset="-128"/>
                        </a:rPr>
                        <a:t>　　　　　　　　　　　　　　　　　　　　　　　対象エリア</a:t>
                      </a:r>
                      <a:r>
                        <a:rPr kumimoji="1" lang="en-US" altLang="ja-JP" sz="900" dirty="0">
                          <a:latin typeface="Meiryo UI" panose="020B0604030504040204" pitchFamily="50" charset="-128"/>
                          <a:ea typeface="Meiryo UI" panose="020B0604030504040204" pitchFamily="50" charset="-128"/>
                        </a:rPr>
                        <a:t>50</a:t>
                      </a:r>
                      <a:r>
                        <a:rPr kumimoji="1" lang="ja-JP" altLang="en-US" sz="900" dirty="0">
                          <a:latin typeface="Meiryo UI" panose="020B0604030504040204" pitchFamily="50" charset="-128"/>
                          <a:ea typeface="Meiryo UI" panose="020B0604030504040204" pitchFamily="50" charset="-128"/>
                        </a:rPr>
                        <a:t>歳以上の人口：</a:t>
                      </a:r>
                      <a:r>
                        <a:rPr kumimoji="1" lang="en-US" altLang="ja-JP" sz="900" dirty="0">
                          <a:latin typeface="Meiryo UI" panose="020B0604030504040204" pitchFamily="50" charset="-128"/>
                          <a:ea typeface="Meiryo UI" panose="020B0604030504040204" pitchFamily="50" charset="-128"/>
                        </a:rPr>
                        <a:t>202,970</a:t>
                      </a:r>
                      <a:r>
                        <a:rPr kumimoji="1" lang="ja-JP" altLang="en-US" sz="900" dirty="0">
                          <a:latin typeface="Meiryo UI" panose="020B0604030504040204" pitchFamily="50" charset="-128"/>
                          <a:ea typeface="Meiryo UI" panose="020B0604030504040204" pitchFamily="50" charset="-128"/>
                        </a:rPr>
                        <a:t>名</a:t>
                      </a:r>
                      <a:endParaRPr kumimoji="1" lang="en-US" altLang="ja-JP" sz="900" dirty="0">
                        <a:latin typeface="Meiryo UI" panose="020B0604030504040204" pitchFamily="50" charset="-128"/>
                        <a:ea typeface="Meiryo UI" panose="020B0604030504040204" pitchFamily="50" charset="-128"/>
                      </a:endParaRPr>
                    </a:p>
                    <a:p>
                      <a:pPr marL="85725" indent="-85725">
                        <a:spcBef>
                          <a:spcPts val="0"/>
                        </a:spcBef>
                      </a:pPr>
                      <a:r>
                        <a:rPr kumimoji="1" lang="ja-JP" altLang="en-US" sz="900" dirty="0">
                          <a:latin typeface="Meiryo UI" panose="020B0604030504040204" pitchFamily="50" charset="-128"/>
                          <a:ea typeface="Meiryo UI" panose="020B0604030504040204" pitchFamily="50" charset="-128"/>
                        </a:rPr>
                        <a:t>　・令和４年</a:t>
                      </a:r>
                      <a:r>
                        <a:rPr kumimoji="1" lang="en-US" altLang="ja-JP" sz="900" dirty="0">
                          <a:latin typeface="Meiryo UI" panose="020B0604030504040204" pitchFamily="50" charset="-128"/>
                          <a:ea typeface="Meiryo UI" panose="020B0604030504040204" pitchFamily="50" charset="-128"/>
                        </a:rPr>
                        <a:t>12</a:t>
                      </a:r>
                      <a:r>
                        <a:rPr kumimoji="1" lang="ja-JP" altLang="en-US" sz="900" dirty="0">
                          <a:latin typeface="Meiryo UI" panose="020B0604030504040204" pitchFamily="50" charset="-128"/>
                          <a:ea typeface="Meiryo UI" panose="020B0604030504040204" pitchFamily="50" charset="-128"/>
                        </a:rPr>
                        <a:t>月：スマートシニアライフ事業</a:t>
                      </a:r>
                      <a:r>
                        <a:rPr kumimoji="1" lang="en-US" altLang="ja-JP" sz="900" dirty="0">
                          <a:latin typeface="Meiryo UI" panose="020B0604030504040204" pitchFamily="50" charset="-128"/>
                          <a:ea typeface="Meiryo UI" panose="020B0604030504040204" pitchFamily="50" charset="-128"/>
                        </a:rPr>
                        <a:t>LINE</a:t>
                      </a:r>
                      <a:r>
                        <a:rPr kumimoji="1" lang="ja-JP" altLang="en-US" sz="900" dirty="0">
                          <a:latin typeface="Meiryo UI" panose="020B0604030504040204" pitchFamily="50" charset="-128"/>
                          <a:ea typeface="Meiryo UI" panose="020B0604030504040204" pitchFamily="50" charset="-128"/>
                        </a:rPr>
                        <a:t>公式アカウント「おおさか楽</a:t>
                      </a:r>
                      <a:r>
                        <a:rPr kumimoji="1" lang="ja-JP" altLang="en-US" sz="900" dirty="0" err="1">
                          <a:latin typeface="Meiryo UI" panose="020B0604030504040204" pitchFamily="50" charset="-128"/>
                          <a:ea typeface="Meiryo UI" panose="020B0604030504040204" pitchFamily="50" charset="-128"/>
                        </a:rPr>
                        <a:t>なび</a:t>
                      </a:r>
                      <a:r>
                        <a:rPr kumimoji="1" lang="ja-JP" altLang="en-US" sz="900" dirty="0">
                          <a:latin typeface="Meiryo UI" panose="020B0604030504040204" pitchFamily="50" charset="-128"/>
                          <a:ea typeface="Meiryo UI" panose="020B0604030504040204" pitchFamily="50" charset="-128"/>
                        </a:rPr>
                        <a:t>」開設</a:t>
                      </a:r>
                    </a:p>
                    <a:p>
                      <a:pPr marL="85725" indent="-85725"/>
                      <a:r>
                        <a:rPr kumimoji="1" lang="ja-JP" altLang="en-US" sz="900" dirty="0">
                          <a:latin typeface="Meiryo UI" panose="020B0604030504040204" pitchFamily="50" charset="-128"/>
                          <a:ea typeface="Meiryo UI" panose="020B0604030504040204" pitchFamily="50" charset="-128"/>
                        </a:rPr>
                        <a:t>○ 地方創生関連交付金活用事業</a:t>
                      </a:r>
                    </a:p>
                    <a:p>
                      <a:pPr marL="85725" indent="-85725"/>
                      <a:r>
                        <a:rPr kumimoji="1" lang="ja-JP" altLang="en-US" sz="900" dirty="0">
                          <a:latin typeface="Meiryo UI" panose="020B0604030504040204" pitchFamily="50" charset="-128"/>
                          <a:ea typeface="Meiryo UI" panose="020B0604030504040204" pitchFamily="50" charset="-128"/>
                        </a:rPr>
                        <a:t>　・ </a:t>
                      </a:r>
                      <a:r>
                        <a:rPr kumimoji="1" lang="en-US" altLang="ja-JP" sz="900" dirty="0">
                          <a:latin typeface="Meiryo UI" panose="020B0604030504040204" pitchFamily="50" charset="-128"/>
                          <a:ea typeface="Meiryo UI" panose="020B0604030504040204" pitchFamily="50" charset="-128"/>
                        </a:rPr>
                        <a:t>ICT</a:t>
                      </a:r>
                      <a:r>
                        <a:rPr kumimoji="1" lang="ja-JP" altLang="en-US" sz="900" dirty="0">
                          <a:latin typeface="Meiryo UI" panose="020B0604030504040204" pitchFamily="50" charset="-128"/>
                          <a:ea typeface="Meiryo UI" panose="020B0604030504040204" pitchFamily="50" charset="-128"/>
                        </a:rPr>
                        <a:t>相談窓口運営事業          ・ 端末貸出事業　</a:t>
                      </a:r>
                      <a:endParaRPr kumimoji="1" lang="en-US" altLang="ja-JP" sz="900" dirty="0">
                        <a:latin typeface="Meiryo UI" panose="020B0604030504040204" pitchFamily="50" charset="-128"/>
                        <a:ea typeface="Meiryo UI" panose="020B0604030504040204" pitchFamily="50" charset="-128"/>
                      </a:endParaRPr>
                    </a:p>
                    <a:p>
                      <a:pPr marL="85725" indent="-85725">
                        <a:spcBef>
                          <a:spcPts val="0"/>
                        </a:spcBef>
                      </a:pPr>
                      <a:r>
                        <a:rPr kumimoji="1" lang="ja-JP" altLang="en-US" sz="900" dirty="0">
                          <a:latin typeface="Meiryo UI" panose="020B0604030504040204" pitchFamily="50" charset="-128"/>
                          <a:ea typeface="Meiryo UI" panose="020B0604030504040204" pitchFamily="50" charset="-128"/>
                        </a:rPr>
                        <a:t>　・スタートアップ企業等補助金事業</a:t>
                      </a:r>
                    </a:p>
                    <a:p>
                      <a:pPr marL="85725" indent="-85725"/>
                      <a:r>
                        <a:rPr kumimoji="1" lang="ja-JP" altLang="en-US" sz="900" dirty="0">
                          <a:latin typeface="Meiryo UI" panose="020B0604030504040204" pitchFamily="50" charset="-128"/>
                          <a:ea typeface="Meiryo UI" panose="020B0604030504040204" pitchFamily="50" charset="-128"/>
                        </a:rPr>
                        <a:t>○ 企業版ふるさと納税活用事業</a:t>
                      </a:r>
                    </a:p>
                    <a:p>
                      <a:pPr marL="85725" indent="-85725"/>
                      <a:r>
                        <a:rPr kumimoji="1" lang="ja-JP" altLang="en-US" sz="900" dirty="0">
                          <a:latin typeface="Meiryo UI" panose="020B0604030504040204" pitchFamily="50" charset="-128"/>
                          <a:ea typeface="Meiryo UI" panose="020B0604030504040204" pitchFamily="50" charset="-128"/>
                        </a:rPr>
                        <a:t>　・ スマートシニアライフ実証事業にかかる広報及び利用者説明会</a:t>
                      </a:r>
                      <a:endParaRPr kumimoji="1" lang="en-US" altLang="ja-JP" sz="900" dirty="0">
                        <a:latin typeface="Meiryo UI" panose="020B0604030504040204" pitchFamily="50" charset="-128"/>
                        <a:ea typeface="Meiryo UI" panose="020B0604030504040204" pitchFamily="50" charset="-128"/>
                      </a:endParaRPr>
                    </a:p>
                    <a:p>
                      <a:pPr marL="85725" indent="-85725">
                        <a:spcBef>
                          <a:spcPts val="0"/>
                        </a:spcBef>
                      </a:pPr>
                      <a:r>
                        <a:rPr kumimoji="1" lang="ja-JP" altLang="en-US" sz="900" dirty="0">
                          <a:latin typeface="Meiryo UI" panose="020B0604030504040204" pitchFamily="50" charset="-128"/>
                          <a:ea typeface="Meiryo UI" panose="020B0604030504040204" pitchFamily="50" charset="-128"/>
                        </a:rPr>
                        <a:t>　・ </a:t>
                      </a:r>
                      <a:r>
                        <a:rPr kumimoji="1" lang="en-US" altLang="ja-JP" sz="900" dirty="0">
                          <a:latin typeface="Meiryo UI" panose="020B0604030504040204" pitchFamily="50" charset="-128"/>
                          <a:ea typeface="Meiryo UI" panose="020B0604030504040204" pitchFamily="50" charset="-128"/>
                        </a:rPr>
                        <a:t>AI</a:t>
                      </a:r>
                      <a:r>
                        <a:rPr kumimoji="1" lang="ja-JP" altLang="en-US" sz="900" dirty="0">
                          <a:latin typeface="Meiryo UI" panose="020B0604030504040204" pitchFamily="50" charset="-128"/>
                          <a:ea typeface="Meiryo UI" panose="020B0604030504040204" pitchFamily="50" charset="-128"/>
                        </a:rPr>
                        <a:t>コミュニーケション運用事業</a:t>
                      </a:r>
                    </a:p>
                    <a:p>
                      <a:pPr marL="85725" indent="-85725">
                        <a:spcBef>
                          <a:spcPts val="0"/>
                        </a:spcBef>
                      </a:pPr>
                      <a:r>
                        <a:rPr kumimoji="1" lang="ja-JP" altLang="en-US" sz="900" dirty="0">
                          <a:latin typeface="Meiryo UI" panose="020B0604030504040204" pitchFamily="50" charset="-128"/>
                          <a:ea typeface="Meiryo UI" panose="020B0604030504040204" pitchFamily="50" charset="-128"/>
                        </a:rPr>
                        <a:t>　・ 寄附金収納促進事業</a:t>
                      </a:r>
                    </a:p>
                    <a:p>
                      <a:pPr marL="85725" indent="-85725">
                        <a:spcBef>
                          <a:spcPts val="300"/>
                        </a:spcBef>
                      </a:pPr>
                      <a:r>
                        <a:rPr kumimoji="1" lang="en-US" altLang="ja-JP" sz="900" dirty="0">
                          <a:solidFill>
                            <a:srgbClr val="FF0000"/>
                          </a:solidFill>
                          <a:latin typeface="Meiryo UI" panose="020B0604030504040204" pitchFamily="50" charset="-128"/>
                          <a:ea typeface="Meiryo UI" panose="020B0604030504040204" pitchFamily="50" charset="-128"/>
                        </a:rPr>
                        <a:t>※</a:t>
                      </a:r>
                      <a:r>
                        <a:rPr kumimoji="1" lang="ja-JP" altLang="en-US" sz="900" dirty="0">
                          <a:solidFill>
                            <a:srgbClr val="FF0000"/>
                          </a:solidFill>
                          <a:latin typeface="Meiryo UI" panose="020B0604030504040204" pitchFamily="50" charset="-128"/>
                          <a:ea typeface="Meiryo UI" panose="020B0604030504040204" pitchFamily="50" charset="-128"/>
                        </a:rPr>
                        <a:t>令和４年度企業版ふるさと納税寄附額：</a:t>
                      </a:r>
                      <a:r>
                        <a:rPr kumimoji="1" lang="en-US" altLang="ja-JP" sz="900" dirty="0">
                          <a:solidFill>
                            <a:srgbClr val="FF0000"/>
                          </a:solidFill>
                          <a:latin typeface="Meiryo UI" panose="020B0604030504040204" pitchFamily="50" charset="-128"/>
                          <a:ea typeface="Meiryo UI" panose="020B0604030504040204" pitchFamily="50" charset="-128"/>
                        </a:rPr>
                        <a:t>105,100</a:t>
                      </a:r>
                      <a:r>
                        <a:rPr kumimoji="1" lang="ja-JP" altLang="en-US" sz="900" dirty="0">
                          <a:solidFill>
                            <a:srgbClr val="FF0000"/>
                          </a:solidFill>
                          <a:latin typeface="Meiryo UI" panose="020B0604030504040204" pitchFamily="50" charset="-128"/>
                          <a:ea typeface="Meiryo UI" panose="020B0604030504040204" pitchFamily="50" charset="-128"/>
                        </a:rPr>
                        <a:t>千円</a:t>
                      </a:r>
                    </a:p>
                    <a:p>
                      <a:pPr marL="85725" indent="-85725">
                        <a:spcBef>
                          <a:spcPts val="600"/>
                        </a:spcBef>
                      </a:pPr>
                      <a:r>
                        <a:rPr kumimoji="1" lang="ja-JP" altLang="en-US" sz="900" u="sng" dirty="0">
                          <a:latin typeface="Meiryo UI" panose="020B0604030504040204" pitchFamily="50" charset="-128"/>
                          <a:ea typeface="Meiryo UI" panose="020B0604030504040204" pitchFamily="50" charset="-128"/>
                        </a:rPr>
                        <a:t>２．達成状況</a:t>
                      </a:r>
                    </a:p>
                    <a:p>
                      <a:pPr marL="85725" indent="-85725"/>
                      <a:r>
                        <a:rPr kumimoji="1" lang="ja-JP" altLang="en-US" sz="900" dirty="0">
                          <a:latin typeface="Meiryo UI" panose="020B0604030504040204" pitchFamily="50" charset="-128"/>
                          <a:ea typeface="Meiryo UI" panose="020B0604030504040204" pitchFamily="50" charset="-128"/>
                        </a:rPr>
                        <a:t>・概ね、</a:t>
                      </a:r>
                      <a:r>
                        <a:rPr kumimoji="1" lang="en-US" altLang="ja-JP" sz="900" dirty="0">
                          <a:latin typeface="Meiryo UI" panose="020B0604030504040204" pitchFamily="50" charset="-128"/>
                          <a:ea typeface="Meiryo UI" panose="020B0604030504040204" pitchFamily="50" charset="-128"/>
                        </a:rPr>
                        <a:t>KPI</a:t>
                      </a:r>
                      <a:r>
                        <a:rPr kumimoji="1" lang="ja-JP" altLang="en-US" sz="900" dirty="0" err="1">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活動指標を達成するなど効果があった。</a:t>
                      </a:r>
                    </a:p>
                    <a:p>
                      <a:pPr marL="85725" indent="-85725">
                        <a:spcBef>
                          <a:spcPts val="0"/>
                        </a:spcBef>
                      </a:pPr>
                      <a:r>
                        <a:rPr kumimoji="1" lang="ja-JP" altLang="en-US" sz="900" dirty="0">
                          <a:latin typeface="Meiryo UI" panose="020B0604030504040204" pitchFamily="50" charset="-128"/>
                          <a:ea typeface="Meiryo UI" panose="020B0604030504040204" pitchFamily="50" charset="-128"/>
                        </a:rPr>
                        <a:t>・事業実施自治体</a:t>
                      </a:r>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市町村</a:t>
                      </a:r>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数については、実績数は「１」となり、</a:t>
                      </a:r>
                      <a:r>
                        <a:rPr kumimoji="1" lang="en-US" altLang="ja-JP" sz="900" dirty="0">
                          <a:latin typeface="Meiryo UI" panose="020B0604030504040204" pitchFamily="50" charset="-128"/>
                          <a:ea typeface="Meiryo UI" panose="020B0604030504040204" pitchFamily="50" charset="-128"/>
                        </a:rPr>
                        <a:t>KPI</a:t>
                      </a:r>
                      <a:r>
                        <a:rPr kumimoji="1" lang="ja-JP" altLang="en-US" sz="900" dirty="0" err="1">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活動指標を達成できなかった。大阪市内３区を対象としたため市町村数は「１」だが、前年同様の規模で実証事業を実施。</a:t>
                      </a:r>
                    </a:p>
                    <a:p>
                      <a:pPr marL="85725" indent="-85725">
                        <a:spcBef>
                          <a:spcPts val="0"/>
                        </a:spcBef>
                      </a:pPr>
                      <a:r>
                        <a:rPr kumimoji="1" lang="ja-JP" altLang="en-US" sz="900" dirty="0">
                          <a:latin typeface="Meiryo UI" panose="020B0604030504040204" pitchFamily="50" charset="-128"/>
                          <a:ea typeface="Meiryo UI" panose="020B0604030504040204" pitchFamily="50" charset="-128"/>
                        </a:rPr>
                        <a:t>・執行率については、当初予算額に対し</a:t>
                      </a:r>
                      <a:r>
                        <a:rPr kumimoji="1" lang="en-US" altLang="ja-JP" sz="900" dirty="0">
                          <a:latin typeface="Meiryo UI" panose="020B0604030504040204" pitchFamily="50" charset="-128"/>
                          <a:ea typeface="Meiryo UI" panose="020B0604030504040204" pitchFamily="50" charset="-128"/>
                        </a:rPr>
                        <a:t>23</a:t>
                      </a:r>
                      <a:r>
                        <a:rPr kumimoji="1" lang="ja-JP" altLang="en-US" sz="900" dirty="0">
                          <a:latin typeface="Meiryo UI" panose="020B0604030504040204" pitchFamily="50" charset="-128"/>
                          <a:ea typeface="Meiryo UI" panose="020B0604030504040204" pitchFamily="50" charset="-128"/>
                        </a:rPr>
                        <a:t>％と大きく減少した。要因は、当初想定していた寄附金額を収納できなかったため。</a:t>
                      </a:r>
                    </a:p>
                    <a:p>
                      <a:pPr marL="85725" indent="-85725">
                        <a:spcBef>
                          <a:spcPts val="0"/>
                        </a:spcBef>
                      </a:pPr>
                      <a:r>
                        <a:rPr kumimoji="1" lang="ja-JP" altLang="en-US" sz="900" dirty="0">
                          <a:latin typeface="Meiryo UI" panose="020B0604030504040204" pitchFamily="50" charset="-128"/>
                          <a:ea typeface="Meiryo UI" panose="020B0604030504040204" pitchFamily="50" charset="-128"/>
                        </a:rPr>
                        <a:t>・サービス提供数目標達成率が</a:t>
                      </a:r>
                      <a:r>
                        <a:rPr kumimoji="1" lang="en-US" altLang="ja-JP" sz="900" dirty="0">
                          <a:latin typeface="Meiryo UI" panose="020B0604030504040204" pitchFamily="50" charset="-128"/>
                          <a:ea typeface="Meiryo UI" panose="020B0604030504040204" pitchFamily="50" charset="-128"/>
                        </a:rPr>
                        <a:t>200</a:t>
                      </a:r>
                      <a:r>
                        <a:rPr kumimoji="1" lang="ja-JP" altLang="en-US" sz="900" dirty="0">
                          <a:latin typeface="Meiryo UI" panose="020B0604030504040204" pitchFamily="50" charset="-128"/>
                          <a:ea typeface="Meiryo UI" panose="020B0604030504040204" pitchFamily="50" charset="-128"/>
                        </a:rPr>
                        <a:t>％となった。要因は、参画企業の増加に伴い、想定以上に新規サービスが増加したため。</a:t>
                      </a:r>
                      <a:endParaRPr kumimoji="1" lang="en-US" altLang="ja-JP" sz="90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2F0D9"/>
                    </a:solidFill>
                  </a:tcPr>
                </a:tc>
                <a:tc rowSpan="2" hMerge="1">
                  <a:txBody>
                    <a:bodyPr/>
                    <a:lstStyle/>
                    <a:p>
                      <a:pPr algn="ct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gridSpan="5">
                  <a:txBody>
                    <a:bodyPr/>
                    <a:lstStyle/>
                    <a:p>
                      <a:pPr algn="just"/>
                      <a:r>
                        <a:rPr kumimoji="1" lang="ja-JP" altLang="en-US" sz="900" u="sng" dirty="0">
                          <a:solidFill>
                            <a:schemeClr val="tx1"/>
                          </a:solidFill>
                          <a:latin typeface="Meiryo UI" panose="020B0604030504040204" pitchFamily="50" charset="-128"/>
                          <a:ea typeface="Meiryo UI" panose="020B0604030504040204" pitchFamily="50" charset="-128"/>
                        </a:rPr>
                        <a:t>３．今後の方針</a:t>
                      </a:r>
                    </a:p>
                    <a:p>
                      <a:pPr marL="85725" indent="-85725" algn="just"/>
                      <a:r>
                        <a:rPr kumimoji="1" lang="ja-JP" altLang="en-US" sz="900" dirty="0">
                          <a:solidFill>
                            <a:schemeClr val="tx1"/>
                          </a:solidFill>
                          <a:latin typeface="Meiryo UI" panose="020B0604030504040204" pitchFamily="50" charset="-128"/>
                          <a:ea typeface="Meiryo UI" panose="020B0604030504040204" pitchFamily="50" charset="-128"/>
                        </a:rPr>
                        <a:t>・令和５年度は、令和４年度の実証内容を踏まえ、府域全域を対象として利用者を増やし、サービスアクセス数の増加を図るなど事業を改善して実施。</a:t>
                      </a:r>
                    </a:p>
                    <a:p>
                      <a:pPr marL="85725" indent="-85725" algn="just">
                        <a:spcBef>
                          <a:spcPts val="300"/>
                        </a:spcBef>
                      </a:pPr>
                      <a:r>
                        <a:rPr kumimoji="1" lang="ja-JP" altLang="en-US" sz="900" dirty="0">
                          <a:solidFill>
                            <a:schemeClr val="tx1"/>
                          </a:solidFill>
                          <a:latin typeface="Meiryo UI" panose="020B0604030504040204" pitchFamily="50" charset="-128"/>
                          <a:ea typeface="Meiryo UI" panose="020B0604030504040204" pitchFamily="50" charset="-128"/>
                        </a:rPr>
                        <a:t>・令和５年度も、地方創生関連交付金を </a:t>
                      </a:r>
                      <a:r>
                        <a:rPr kumimoji="1" lang="en-US" altLang="ja-JP" sz="900" dirty="0">
                          <a:solidFill>
                            <a:schemeClr val="tx1"/>
                          </a:solidFill>
                          <a:latin typeface="Meiryo UI" panose="020B0604030504040204" pitchFamily="50" charset="-128"/>
                          <a:ea typeface="Meiryo UI" panose="020B0604030504040204" pitchFamily="50" charset="-128"/>
                        </a:rPr>
                        <a:t>ICT</a:t>
                      </a:r>
                      <a:r>
                        <a:rPr kumimoji="1" lang="ja-JP" altLang="en-US" sz="900" dirty="0">
                          <a:solidFill>
                            <a:schemeClr val="tx1"/>
                          </a:solidFill>
                          <a:latin typeface="Meiryo UI" panose="020B0604030504040204" pitchFamily="50" charset="-128"/>
                          <a:ea typeface="Meiryo UI" panose="020B0604030504040204" pitchFamily="50" charset="-128"/>
                        </a:rPr>
                        <a:t>相談窓口運営事業、 端末貸出事業において活用し、引き続きタブレット貸出による実証事業を実施。</a:t>
                      </a:r>
                    </a:p>
                    <a:p>
                      <a:pPr marL="85725" indent="-85725" algn="just">
                        <a:spcBef>
                          <a:spcPts val="300"/>
                        </a:spcBef>
                      </a:pPr>
                      <a:r>
                        <a:rPr kumimoji="1" lang="ja-JP" altLang="en-US" sz="900" dirty="0">
                          <a:solidFill>
                            <a:schemeClr val="tx1"/>
                          </a:solidFill>
                          <a:latin typeface="Meiryo UI" panose="020B0604030504040204" pitchFamily="50" charset="-128"/>
                          <a:ea typeface="Meiryo UI" panose="020B0604030504040204" pitchFamily="50" charset="-128"/>
                        </a:rPr>
                        <a:t>・令和５年度は、地方創生関連交付金をスマートシニアライフ実証事業にかかる広報及び利用者説明会事業に活用することで、更なる利用者拡大を図る。</a:t>
                      </a:r>
                    </a:p>
                    <a:p>
                      <a:pPr marL="85725" indent="-85725" algn="just">
                        <a:spcBef>
                          <a:spcPts val="300"/>
                        </a:spcBef>
                      </a:pPr>
                      <a:r>
                        <a:rPr kumimoji="1" lang="ja-JP" altLang="en-US" sz="900" dirty="0">
                          <a:solidFill>
                            <a:schemeClr val="tx1"/>
                          </a:solidFill>
                          <a:latin typeface="Meiryo UI" panose="020B0604030504040204" pitchFamily="50" charset="-128"/>
                          <a:ea typeface="Meiryo UI" panose="020B0604030504040204" pitchFamily="50" charset="-128"/>
                        </a:rPr>
                        <a:t>・令和５年度も、企業版ふるさと納税を</a:t>
                      </a:r>
                      <a:r>
                        <a:rPr kumimoji="1" lang="en-US" altLang="ja-JP" sz="900" dirty="0">
                          <a:solidFill>
                            <a:schemeClr val="tx1"/>
                          </a:solidFill>
                          <a:latin typeface="Meiryo UI" panose="020B0604030504040204" pitchFamily="50" charset="-128"/>
                          <a:ea typeface="Meiryo UI" panose="020B0604030504040204" pitchFamily="50" charset="-128"/>
                        </a:rPr>
                        <a:t>AI</a:t>
                      </a:r>
                      <a:r>
                        <a:rPr kumimoji="1" lang="ja-JP" altLang="en-US" sz="900" dirty="0">
                          <a:solidFill>
                            <a:schemeClr val="tx1"/>
                          </a:solidFill>
                          <a:latin typeface="Meiryo UI" panose="020B0604030504040204" pitchFamily="50" charset="-128"/>
                          <a:ea typeface="Meiryo UI" panose="020B0604030504040204" pitchFamily="50" charset="-128"/>
                        </a:rPr>
                        <a:t>コミュニーケション運用事業において活用し、利用継続等を促す開発・運用を行う。</a:t>
                      </a:r>
                    </a:p>
                    <a:p>
                      <a:pPr marL="85725" indent="-85725" algn="just">
                        <a:spcBef>
                          <a:spcPts val="300"/>
                        </a:spcBef>
                      </a:pPr>
                      <a:r>
                        <a:rPr kumimoji="1" lang="ja-JP" altLang="en-US" sz="900" dirty="0">
                          <a:solidFill>
                            <a:schemeClr val="tx1"/>
                          </a:solidFill>
                          <a:latin typeface="Meiryo UI" panose="020B0604030504040204" pitchFamily="50" charset="-128"/>
                          <a:ea typeface="Meiryo UI" panose="020B0604030504040204" pitchFamily="50" charset="-128"/>
                        </a:rPr>
                        <a:t>・事業実施自治体</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市町村</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数（活動指標実績の目標達成率が</a:t>
                      </a:r>
                      <a:r>
                        <a:rPr kumimoji="1" lang="en-US" altLang="ja-JP" sz="900" dirty="0">
                          <a:solidFill>
                            <a:schemeClr val="tx1"/>
                          </a:solidFill>
                          <a:latin typeface="Meiryo UI" panose="020B0604030504040204" pitchFamily="50" charset="-128"/>
                          <a:ea typeface="Meiryo UI" panose="020B0604030504040204" pitchFamily="50" charset="-128"/>
                        </a:rPr>
                        <a:t>25</a:t>
                      </a:r>
                      <a:r>
                        <a:rPr kumimoji="1" lang="ja-JP" altLang="en-US" sz="900" dirty="0">
                          <a:solidFill>
                            <a:schemeClr val="tx1"/>
                          </a:solidFill>
                          <a:latin typeface="Meiryo UI" panose="020B0604030504040204" pitchFamily="50" charset="-128"/>
                          <a:ea typeface="Meiryo UI" panose="020B0604030504040204" pitchFamily="50" charset="-128"/>
                        </a:rPr>
                        <a:t>％）については、令和５年度は府域全域を対象として利用者を増やすことで改善する。</a:t>
                      </a:r>
                    </a:p>
                    <a:p>
                      <a:pPr marL="85725" indent="-85725" algn="just">
                        <a:spcBef>
                          <a:spcPts val="300"/>
                        </a:spcBef>
                      </a:pPr>
                      <a:r>
                        <a:rPr kumimoji="1" lang="ja-JP" altLang="en-US" sz="900" dirty="0">
                          <a:solidFill>
                            <a:schemeClr val="tx1"/>
                          </a:solidFill>
                          <a:latin typeface="Meiryo UI" panose="020B0604030504040204" pitchFamily="50" charset="-128"/>
                          <a:ea typeface="Meiryo UI" panose="020B0604030504040204" pitchFamily="50" charset="-128"/>
                        </a:rPr>
                        <a:t>・事業実績額の執行率（</a:t>
                      </a:r>
                      <a:r>
                        <a:rPr kumimoji="1" lang="en-US" altLang="ja-JP" sz="900" dirty="0">
                          <a:solidFill>
                            <a:schemeClr val="tx1"/>
                          </a:solidFill>
                          <a:latin typeface="Meiryo UI" panose="020B0604030504040204" pitchFamily="50" charset="-128"/>
                          <a:ea typeface="Meiryo UI" panose="020B0604030504040204" pitchFamily="50" charset="-128"/>
                        </a:rPr>
                        <a:t>23</a:t>
                      </a:r>
                      <a:r>
                        <a:rPr kumimoji="1" lang="ja-JP" altLang="en-US" sz="900" dirty="0">
                          <a:solidFill>
                            <a:schemeClr val="tx1"/>
                          </a:solidFill>
                          <a:latin typeface="Meiryo UI" panose="020B0604030504040204" pitchFamily="50" charset="-128"/>
                          <a:ea typeface="Meiryo UI" panose="020B0604030504040204" pitchFamily="50" charset="-128"/>
                        </a:rPr>
                        <a:t>％）については、予算と実績額の大きな乖離がないよう予算額を精査することで改善する。</a:t>
                      </a:r>
                    </a:p>
                  </a:txBody>
                  <a:tcPr marL="74295" marR="74295" marT="37148" marB="37148">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2F0D9"/>
                    </a:solidFill>
                  </a:tcPr>
                </a:tc>
                <a:tc hMerge="1">
                  <a:txBody>
                    <a:bodyPr/>
                    <a:lstStyle/>
                    <a:p>
                      <a:endParaRPr kumimoji="1" lang="ja-JP" altLang="en-US"/>
                    </a:p>
                  </a:txBody>
                  <a:tcPr/>
                </a:tc>
                <a:tc hMerge="1">
                  <a:txBody>
                    <a:bodyPr/>
                    <a:lstStyle/>
                    <a:p>
                      <a:pPr algn="ct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h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20000"/>
                        <a:lumOff val="80000"/>
                      </a:schemeClr>
                    </a:solidFill>
                  </a:tcPr>
                </a:tc>
                <a:tc hMerge="1">
                  <a:txBody>
                    <a:bodyPr/>
                    <a:lstStyle/>
                    <a:p>
                      <a:pPr algn="ct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478405285"/>
                  </a:ext>
                </a:extLst>
              </a:tr>
              <a:tr h="1740218">
                <a:tc vMerge="1">
                  <a:txBody>
                    <a:bodyPr/>
                    <a:lstStyle/>
                    <a:p>
                      <a:endParaRPr kumimoji="1" lang="ja-JP" altLang="en-US"/>
                    </a:p>
                  </a:txBody>
                  <a:tcPr/>
                </a:tc>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a:txBody>
                    <a:bodyPr/>
                    <a:lstStyle/>
                    <a:p>
                      <a:pPr marL="85725" indent="-85725" algn="ctr"/>
                      <a:r>
                        <a:rPr kumimoji="1" lang="ja-JP" altLang="en-US" sz="900" b="1" dirty="0">
                          <a:solidFill>
                            <a:schemeClr val="tx1"/>
                          </a:solidFill>
                          <a:latin typeface="Meiryo UI" panose="020B0604030504040204" pitchFamily="50" charset="-128"/>
                          <a:ea typeface="Meiryo UI" panose="020B0604030504040204" pitchFamily="50" charset="-128"/>
                        </a:rPr>
                        <a:t>外部有識者評価</a:t>
                      </a:r>
                      <a:endParaRPr kumimoji="1" lang="ja-JP" altLang="en-US" sz="1050" b="1" dirty="0">
                        <a:solidFill>
                          <a:schemeClr val="tx1"/>
                        </a:solidFill>
                        <a:latin typeface="Meiryo UI" panose="020B0604030504040204" pitchFamily="50" charset="-128"/>
                        <a:ea typeface="Meiryo UI" panose="020B0604030504040204" pitchFamily="50" charset="-128"/>
                      </a:endParaRPr>
                    </a:p>
                  </a:txBody>
                  <a:tcPr marL="74295" marR="74295" marT="37148" marB="37148" vert="eaVert"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C5E0B4"/>
                    </a:solidFill>
                  </a:tcPr>
                </a:tc>
                <a:tc gridSpan="4">
                  <a:txBody>
                    <a:bodyPr/>
                    <a:lstStyle/>
                    <a:p>
                      <a:r>
                        <a:rPr kumimoji="1" lang="ja-JP" altLang="en-US" sz="1050" dirty="0"/>
                        <a:t>特になし</a:t>
                      </a:r>
                      <a:endParaRPr kumimoji="1" lang="en-US" altLang="ja-JP" sz="1050" dirty="0"/>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hMerge="1">
                  <a:txBody>
                    <a:bodyPr/>
                    <a:lstStyle/>
                    <a:p>
                      <a:endParaRPr kumimoji="1" lang="ja-JP" altLang="en-US"/>
                    </a:p>
                  </a:txBody>
                  <a:tcPr/>
                </a:tc>
                <a:tc hMerge="1">
                  <a:txBody>
                    <a:bodyPr/>
                    <a:lstStyle/>
                    <a:p>
                      <a:endParaRPr kumimoji="1" lang="ja-JP" altLang="en-US"/>
                    </a:p>
                  </a:txBody>
                  <a:tcPr>
                    <a:lnT w="28575" cap="flat" cmpd="sng" algn="ctr">
                      <a:solidFill>
                        <a:schemeClr val="bg1"/>
                      </a:solidFill>
                      <a:prstDash val="solid"/>
                      <a:round/>
                      <a:headEnd type="none" w="med" len="med"/>
                      <a:tailEnd type="none" w="med" len="med"/>
                    </a:lnT>
                  </a:tcPr>
                </a:tc>
                <a:tc hMerge="1">
                  <a:txBody>
                    <a:bodyPr/>
                    <a:lstStyle/>
                    <a:p>
                      <a:endParaRPr kumimoji="1" lang="ja-JP" altLang="en-US"/>
                    </a:p>
                  </a:txBody>
                  <a:tcPr/>
                </a:tc>
                <a:extLst>
                  <a:ext uri="{0D108BD9-81ED-4DB2-BD59-A6C34878D82A}">
                    <a16:rowId xmlns:a16="http://schemas.microsoft.com/office/drawing/2014/main" val="2612185253"/>
                  </a:ext>
                </a:extLst>
              </a:tr>
            </a:tbl>
          </a:graphicData>
        </a:graphic>
      </p:graphicFrame>
      <p:sp>
        <p:nvSpPr>
          <p:cNvPr id="4" name="正方形/長方形 3"/>
          <p:cNvSpPr/>
          <p:nvPr/>
        </p:nvSpPr>
        <p:spPr>
          <a:xfrm>
            <a:off x="0" y="7059"/>
            <a:ext cx="9906000" cy="486216"/>
          </a:xfrm>
          <a:prstGeom prst="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dirty="0">
                <a:latin typeface="Meiryo UI" panose="020B0604030504040204" pitchFamily="50" charset="-128"/>
                <a:ea typeface="Meiryo UI" panose="020B0604030504040204" pitchFamily="50" charset="-128"/>
              </a:rPr>
              <a:t>基本目標③誰もが健康でいきいきと暮らせるまちづくり</a:t>
            </a:r>
            <a:endParaRPr lang="en-US" altLang="ja-JP" sz="1600" b="1" dirty="0">
              <a:latin typeface="Meiryo UI" panose="020B0604030504040204" pitchFamily="50" charset="-128"/>
              <a:ea typeface="Meiryo UI" panose="020B0604030504040204" pitchFamily="50" charset="-128"/>
            </a:endParaRPr>
          </a:p>
        </p:txBody>
      </p:sp>
      <p:sp>
        <p:nvSpPr>
          <p:cNvPr id="5" name="テキスト ボックス 4"/>
          <p:cNvSpPr txBox="1"/>
          <p:nvPr/>
        </p:nvSpPr>
        <p:spPr>
          <a:xfrm>
            <a:off x="85260" y="501898"/>
            <a:ext cx="6478437"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基本的方向（２）高齢者等がいきいきと暮らせるまちづくり</a:t>
            </a:r>
          </a:p>
        </p:txBody>
      </p:sp>
      <p:sp>
        <p:nvSpPr>
          <p:cNvPr id="6" name="スライド番号プレースホルダー 1"/>
          <p:cNvSpPr txBox="1">
            <a:spLocks/>
          </p:cNvSpPr>
          <p:nvPr/>
        </p:nvSpPr>
        <p:spPr>
          <a:xfrm>
            <a:off x="7542821" y="6492875"/>
            <a:ext cx="222885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en-US" altLang="ja-JP" dirty="0">
                <a:solidFill>
                  <a:schemeClr val="tx1"/>
                </a:solidFill>
                <a:latin typeface="Meiryo UI" panose="020B0604030504040204" pitchFamily="50" charset="-128"/>
                <a:ea typeface="Meiryo UI" panose="020B0604030504040204" pitchFamily="50" charset="-128"/>
              </a:rPr>
              <a:t>2</a:t>
            </a:r>
          </a:p>
        </p:txBody>
      </p:sp>
    </p:spTree>
    <p:extLst>
      <p:ext uri="{BB962C8B-B14F-4D97-AF65-F5344CB8AC3E}">
        <p14:creationId xmlns:p14="http://schemas.microsoft.com/office/powerpoint/2010/main" val="37198889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ext uri="{D42A27DB-BD31-4B8C-83A1-F6EECF244321}">
                <p14:modId xmlns:p14="http://schemas.microsoft.com/office/powerpoint/2010/main" val="2275172284"/>
              </p:ext>
            </p:extLst>
          </p:nvPr>
        </p:nvGraphicFramePr>
        <p:xfrm>
          <a:off x="74349" y="955594"/>
          <a:ext cx="9757302" cy="4306575"/>
        </p:xfrm>
        <a:graphic>
          <a:graphicData uri="http://schemas.openxmlformats.org/drawingml/2006/table">
            <a:tbl>
              <a:tblPr firstRow="1" bandRow="1">
                <a:tableStyleId>{F5AB1C69-6EDB-4FF4-983F-18BD219EF322}</a:tableStyleId>
              </a:tblPr>
              <a:tblGrid>
                <a:gridCol w="324000">
                  <a:extLst>
                    <a:ext uri="{9D8B030D-6E8A-4147-A177-3AD203B41FA5}">
                      <a16:colId xmlns:a16="http://schemas.microsoft.com/office/drawing/2014/main" val="830047628"/>
                    </a:ext>
                  </a:extLst>
                </a:gridCol>
                <a:gridCol w="352149">
                  <a:extLst>
                    <a:ext uri="{9D8B030D-6E8A-4147-A177-3AD203B41FA5}">
                      <a16:colId xmlns:a16="http://schemas.microsoft.com/office/drawing/2014/main" val="1297933951"/>
                    </a:ext>
                  </a:extLst>
                </a:gridCol>
                <a:gridCol w="3467819">
                  <a:extLst>
                    <a:ext uri="{9D8B030D-6E8A-4147-A177-3AD203B41FA5}">
                      <a16:colId xmlns:a16="http://schemas.microsoft.com/office/drawing/2014/main" val="1232791315"/>
                    </a:ext>
                  </a:extLst>
                </a:gridCol>
                <a:gridCol w="1431985">
                  <a:extLst>
                    <a:ext uri="{9D8B030D-6E8A-4147-A177-3AD203B41FA5}">
                      <a16:colId xmlns:a16="http://schemas.microsoft.com/office/drawing/2014/main" val="885638921"/>
                    </a:ext>
                  </a:extLst>
                </a:gridCol>
                <a:gridCol w="1475117">
                  <a:extLst>
                    <a:ext uri="{9D8B030D-6E8A-4147-A177-3AD203B41FA5}">
                      <a16:colId xmlns:a16="http://schemas.microsoft.com/office/drawing/2014/main" val="2868609020"/>
                    </a:ext>
                  </a:extLst>
                </a:gridCol>
                <a:gridCol w="914400">
                  <a:extLst>
                    <a:ext uri="{9D8B030D-6E8A-4147-A177-3AD203B41FA5}">
                      <a16:colId xmlns:a16="http://schemas.microsoft.com/office/drawing/2014/main" val="1393318109"/>
                    </a:ext>
                  </a:extLst>
                </a:gridCol>
                <a:gridCol w="1285336">
                  <a:extLst>
                    <a:ext uri="{9D8B030D-6E8A-4147-A177-3AD203B41FA5}">
                      <a16:colId xmlns:a16="http://schemas.microsoft.com/office/drawing/2014/main" val="2346348725"/>
                    </a:ext>
                  </a:extLst>
                </a:gridCol>
                <a:gridCol w="506496">
                  <a:extLst>
                    <a:ext uri="{9D8B030D-6E8A-4147-A177-3AD203B41FA5}">
                      <a16:colId xmlns:a16="http://schemas.microsoft.com/office/drawing/2014/main" val="3751968535"/>
                    </a:ext>
                  </a:extLst>
                </a:gridCol>
              </a:tblGrid>
              <a:tr h="334328">
                <a:tc rowSpan="7">
                  <a:txBody>
                    <a:bodyPr/>
                    <a:lstStyle/>
                    <a:p>
                      <a:pPr algn="ctr"/>
                      <a:r>
                        <a:rPr kumimoji="1" lang="en-US" altLang="ja-JP" sz="900" dirty="0">
                          <a:latin typeface="Meiryo UI" panose="020B0604030504040204" pitchFamily="50" charset="-128"/>
                          <a:ea typeface="Meiryo UI" panose="020B0604030504040204" pitchFamily="50" charset="-128"/>
                        </a:rPr>
                        <a:t>No2</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70AD47"/>
                    </a:solidFill>
                  </a:tcPr>
                </a:tc>
                <a:tc gridSpan="7">
                  <a:txBody>
                    <a:bodyPr/>
                    <a:lstStyle/>
                    <a:p>
                      <a:pPr algn="l"/>
                      <a:r>
                        <a:rPr kumimoji="1" lang="ja-JP" altLang="en-US" sz="1200" b="1" u="sng" dirty="0">
                          <a:latin typeface="Meiryo UI" panose="020B0604030504040204" pitchFamily="50" charset="-128"/>
                          <a:ea typeface="Meiryo UI" panose="020B0604030504040204" pitchFamily="50" charset="-128"/>
                        </a:rPr>
                        <a:t>潜在求職者活躍支援プロジェクト事業</a:t>
                      </a:r>
                      <a:r>
                        <a:rPr kumimoji="1" lang="en-US" altLang="ja-JP" sz="1200" b="1" u="sng" dirty="0">
                          <a:solidFill>
                            <a:schemeClr val="bg1"/>
                          </a:solidFill>
                          <a:latin typeface="Meiryo UI" panose="020B0604030504040204" pitchFamily="50" charset="-128"/>
                          <a:ea typeface="Meiryo UI" panose="020B0604030504040204" pitchFamily="50" charset="-128"/>
                        </a:rPr>
                        <a:t>【</a:t>
                      </a:r>
                      <a:r>
                        <a:rPr kumimoji="1" lang="ja-JP" altLang="en-US" sz="1200" b="1" u="sng" dirty="0">
                          <a:solidFill>
                            <a:schemeClr val="bg1"/>
                          </a:solidFill>
                          <a:latin typeface="Meiryo UI" panose="020B0604030504040204" pitchFamily="50" charset="-128"/>
                          <a:ea typeface="Meiryo UI" panose="020B0604030504040204" pitchFamily="50" charset="-128"/>
                        </a:rPr>
                        <a:t>地方創生推進交付金活用事業</a:t>
                      </a:r>
                      <a:r>
                        <a:rPr kumimoji="1" lang="en-US" altLang="ja-JP" sz="1200" b="1" u="sng" dirty="0">
                          <a:solidFill>
                            <a:schemeClr val="bg1"/>
                          </a:solidFill>
                          <a:latin typeface="Meiryo UI" panose="020B0604030504040204" pitchFamily="50" charset="-128"/>
                          <a:ea typeface="Meiryo UI" panose="020B0604030504040204" pitchFamily="50" charset="-128"/>
                        </a:rPr>
                        <a:t>】</a:t>
                      </a:r>
                      <a:endParaRPr kumimoji="1" lang="ja-JP" altLang="en-US" sz="1200" b="1" u="sng" dirty="0">
                        <a:solidFill>
                          <a:schemeClr val="bg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latin typeface="Meiryo UI" panose="020B0604030504040204" pitchFamily="50" charset="-128"/>
                          <a:ea typeface="Meiryo UI" panose="020B0604030504040204" pitchFamily="50" charset="-128"/>
                        </a:rPr>
                        <a:t>女性、高年齢者、</a:t>
                      </a:r>
                      <a:r>
                        <a:rPr kumimoji="1" lang="ja-JP" altLang="en-US" sz="1050" b="0" u="none" dirty="0" err="1">
                          <a:latin typeface="Meiryo UI" panose="020B0604030504040204" pitchFamily="50" charset="-128"/>
                          <a:ea typeface="Meiryo UI" panose="020B0604030504040204" pitchFamily="50" charset="-128"/>
                        </a:rPr>
                        <a:t>障がい</a:t>
                      </a:r>
                      <a:r>
                        <a:rPr kumimoji="1" lang="ja-JP" altLang="en-US" sz="1050" b="0" u="none" dirty="0">
                          <a:latin typeface="Meiryo UI" panose="020B0604030504040204" pitchFamily="50" charset="-128"/>
                          <a:ea typeface="Meiryo UI" panose="020B0604030504040204" pitchFamily="50" charset="-128"/>
                        </a:rPr>
                        <a:t>者を対象に潜在求職者の掘り起こしを行い、就業意欲の喚起から研修等によるスキルアップやマッチング、就職後の定着までの一貫した支援を行う。また、今後成長が見込まれる分野や人材不足が顕著な分野等を中心に、雇う側の企業に対し職場環境の改善支援を行い、雇用した後の定着までを見据えた取組みを実施する。</a:t>
                      </a: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70AD47"/>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extLst>
                  <a:ext uri="{0D108BD9-81ED-4DB2-BD59-A6C34878D82A}">
                    <a16:rowId xmlns:a16="http://schemas.microsoft.com/office/drawing/2014/main" val="3510601419"/>
                  </a:ext>
                </a:extLst>
              </a:tr>
              <a:tr h="346710">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797969561"/>
                  </a:ext>
                </a:extLst>
              </a:tr>
              <a:tr h="0">
                <a:tc vMerge="1">
                  <a:txBody>
                    <a:bodyPr/>
                    <a:lstStyle/>
                    <a:p>
                      <a:endParaRPr kumimoji="1" lang="ja-JP" altLang="en-US"/>
                    </a:p>
                  </a:txBody>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dirty="0">
                          <a:latin typeface="Meiryo UI" panose="020B0604030504040204" pitchFamily="50" charset="-128"/>
                          <a:ea typeface="Meiryo UI" panose="020B0604030504040204" pitchFamily="50" charset="-128"/>
                        </a:rPr>
                        <a:t>本事業による新規就業者数</a:t>
                      </a:r>
                      <a:endParaRPr kumimoji="1" lang="en-US" altLang="ja-JP" sz="1050" dirty="0">
                        <a:latin typeface="Meiryo UI" panose="020B0604030504040204" pitchFamily="50" charset="-128"/>
                        <a:ea typeface="Meiryo UI" panose="020B0604030504040204" pitchFamily="50" charset="-128"/>
                      </a:endParaRPr>
                    </a:p>
                    <a:p>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女性</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高年齢者</a:t>
                      </a:r>
                      <a:r>
                        <a:rPr kumimoji="1" lang="en-US" altLang="ja-JP" sz="1050" dirty="0">
                          <a:latin typeface="Meiryo UI" panose="020B0604030504040204" pitchFamily="50" charset="-128"/>
                          <a:ea typeface="Meiryo UI" panose="020B0604030504040204" pitchFamily="50" charset="-128"/>
                        </a:rPr>
                        <a:t>,</a:t>
                      </a:r>
                      <a:r>
                        <a:rPr kumimoji="1" lang="ja-JP" altLang="en-US" sz="1050" dirty="0" err="1">
                          <a:latin typeface="Meiryo UI" panose="020B0604030504040204" pitchFamily="50" charset="-128"/>
                          <a:ea typeface="Meiryo UI" panose="020B0604030504040204" pitchFamily="50" charset="-128"/>
                        </a:rPr>
                        <a:t>障がい</a:t>
                      </a:r>
                      <a:r>
                        <a:rPr kumimoji="1" lang="ja-JP" altLang="en-US" sz="1050" dirty="0">
                          <a:latin typeface="Meiryo UI" panose="020B0604030504040204" pitchFamily="50" charset="-128"/>
                          <a:ea typeface="Meiryo UI" panose="020B0604030504040204" pitchFamily="50" charset="-128"/>
                        </a:rPr>
                        <a:t>者</a:t>
                      </a:r>
                      <a:r>
                        <a:rPr kumimoji="1" lang="en-US" altLang="ja-JP" sz="1050" dirty="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050" dirty="0">
                          <a:latin typeface="Meiryo UI" panose="020B0604030504040204" pitchFamily="50" charset="-128"/>
                          <a:ea typeface="Meiryo UI" panose="020B0604030504040204" pitchFamily="50" charset="-128"/>
                        </a:rPr>
                        <a:t>2,320</a:t>
                      </a:r>
                      <a:r>
                        <a:rPr kumimoji="1" lang="ja-JP" altLang="en-US" sz="1050" dirty="0">
                          <a:latin typeface="Meiryo UI" panose="020B0604030504040204" pitchFamily="50" charset="-128"/>
                          <a:ea typeface="Meiryo UI" panose="020B0604030504040204" pitchFamily="50" charset="-128"/>
                        </a:rPr>
                        <a:t>人</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年</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3,528</a:t>
                      </a:r>
                      <a:r>
                        <a:rPr kumimoji="1" lang="ja-JP" altLang="en-US" sz="1050" dirty="0">
                          <a:solidFill>
                            <a:srgbClr val="FF0000"/>
                          </a:solidFill>
                          <a:latin typeface="Meiryo UI" panose="020B0604030504040204" pitchFamily="50" charset="-128"/>
                          <a:ea typeface="Meiryo UI" panose="020B0604030504040204" pitchFamily="50" charset="-128"/>
                        </a:rPr>
                        <a:t>人</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en-US" altLang="ja-JP" sz="1050" dirty="0">
                          <a:solidFill>
                            <a:schemeClr val="accent5"/>
                          </a:solidFill>
                          <a:latin typeface="Meiryo UI" panose="020B0604030504040204" pitchFamily="50" charset="-128"/>
                          <a:ea typeface="Meiryo UI" panose="020B0604030504040204" pitchFamily="50" charset="-128"/>
                        </a:rPr>
                        <a:t>(2,837</a:t>
                      </a:r>
                      <a:r>
                        <a:rPr kumimoji="1" lang="ja-JP" altLang="en-US" sz="1050" dirty="0">
                          <a:solidFill>
                            <a:schemeClr val="accent5"/>
                          </a:solidFill>
                          <a:latin typeface="Meiryo UI" panose="020B0604030504040204" pitchFamily="50" charset="-128"/>
                          <a:ea typeface="Meiryo UI" panose="020B0604030504040204" pitchFamily="50" charset="-128"/>
                        </a:rPr>
                        <a:t>人</a:t>
                      </a:r>
                      <a:r>
                        <a:rPr kumimoji="1" lang="en-US" altLang="ja-JP" sz="1050" dirty="0">
                          <a:solidFill>
                            <a:schemeClr val="accent5"/>
                          </a:solidFill>
                          <a:latin typeface="Meiryo UI" panose="020B0604030504040204" pitchFamily="50" charset="-128"/>
                          <a:ea typeface="Meiryo UI" panose="020B0604030504040204" pitchFamily="50" charset="-128"/>
                        </a:rPr>
                        <a:t>/</a:t>
                      </a:r>
                      <a:r>
                        <a:rPr kumimoji="1" lang="ja-JP" altLang="en-US" sz="1050" dirty="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050" dirty="0">
                          <a:latin typeface="Meiryo UI" panose="020B0604030504040204" pitchFamily="50" charset="-128"/>
                          <a:ea typeface="Meiryo UI" panose="020B0604030504040204" pitchFamily="50" charset="-128"/>
                        </a:rPr>
                        <a:t>152</a:t>
                      </a:r>
                      <a:r>
                        <a:rPr kumimoji="1" lang="ja-JP" altLang="en-US" sz="1050" dirty="0">
                          <a:latin typeface="Meiryo UI" panose="020B0604030504040204" pitchFamily="50" charset="-128"/>
                          <a:ea typeface="Meiryo UI" panose="020B0604030504040204" pitchFamily="50" charset="-128"/>
                        </a:rPr>
                        <a:t>％</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20000"/>
                        <a:lumOff val="80000"/>
                      </a:schemeClr>
                    </a:solidFill>
                  </a:tcPr>
                </a:tc>
                <a:tc rowSpan="3">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59,529</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61,483</a:t>
                      </a:r>
                      <a:r>
                        <a:rPr kumimoji="1" lang="ja-JP" altLang="en-US" sz="1050" dirty="0">
                          <a:solidFill>
                            <a:schemeClr val="accent5"/>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rowSpan="3">
                  <a:txBody>
                    <a:bodyPr/>
                    <a:lstStyle/>
                    <a:p>
                      <a:pPr algn="ctr"/>
                      <a:r>
                        <a:rPr kumimoji="1" lang="en-US" altLang="ja-JP" sz="1050" dirty="0">
                          <a:latin typeface="Meiryo UI" panose="020B0604030504040204" pitchFamily="50" charset="-128"/>
                          <a:ea typeface="Meiryo UI" panose="020B0604030504040204" pitchFamily="50" charset="-128"/>
                        </a:rPr>
                        <a:t>97</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979966792"/>
                  </a:ext>
                </a:extLst>
              </a:tr>
              <a:tr h="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dirty="0">
                          <a:latin typeface="Meiryo UI" panose="020B0604030504040204" pitchFamily="50" charset="-128"/>
                          <a:ea typeface="Meiryo UI" panose="020B0604030504040204" pitchFamily="50" charset="-128"/>
                        </a:rPr>
                        <a:t>掘り起こしによる</a:t>
                      </a:r>
                      <a:r>
                        <a:rPr kumimoji="1" lang="en-US" altLang="ja-JP" sz="1050" dirty="0">
                          <a:latin typeface="Meiryo UI" panose="020B0604030504040204" pitchFamily="50" charset="-128"/>
                          <a:ea typeface="Meiryo UI" panose="020B0604030504040204" pitchFamily="50" charset="-128"/>
                        </a:rPr>
                        <a:t>OSAKA</a:t>
                      </a:r>
                      <a:r>
                        <a:rPr kumimoji="1" lang="ja-JP" altLang="en-US" sz="1050" dirty="0">
                          <a:latin typeface="Meiryo UI" panose="020B0604030504040204" pitchFamily="50" charset="-128"/>
                          <a:ea typeface="Meiryo UI" panose="020B0604030504040204" pitchFamily="50" charset="-128"/>
                        </a:rPr>
                        <a:t>しごとフィールドの新規登録者数</a:t>
                      </a:r>
                    </a:p>
                    <a:p>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女性</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高年齢者</a:t>
                      </a:r>
                      <a:r>
                        <a:rPr kumimoji="1" lang="en-US" altLang="ja-JP" sz="1050" dirty="0">
                          <a:latin typeface="Meiryo UI" panose="020B0604030504040204" pitchFamily="50" charset="-128"/>
                          <a:ea typeface="Meiryo UI" panose="020B0604030504040204" pitchFamily="50" charset="-128"/>
                        </a:rPr>
                        <a:t>,</a:t>
                      </a:r>
                      <a:r>
                        <a:rPr kumimoji="1" lang="ja-JP" altLang="en-US" sz="1050" dirty="0" err="1">
                          <a:latin typeface="Meiryo UI" panose="020B0604030504040204" pitchFamily="50" charset="-128"/>
                          <a:ea typeface="Meiryo UI" panose="020B0604030504040204" pitchFamily="50" charset="-128"/>
                        </a:rPr>
                        <a:t>障がい</a:t>
                      </a:r>
                      <a:r>
                        <a:rPr kumimoji="1" lang="ja-JP" altLang="en-US" sz="1050" dirty="0">
                          <a:latin typeface="Meiryo UI" panose="020B0604030504040204" pitchFamily="50" charset="-128"/>
                          <a:ea typeface="Meiryo UI" panose="020B0604030504040204" pitchFamily="50" charset="-128"/>
                        </a:rPr>
                        <a:t>者</a:t>
                      </a:r>
                      <a:r>
                        <a:rPr kumimoji="1" lang="en-US" altLang="ja-JP" sz="1050" dirty="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rPr>
                        <a:t>5,840</a:t>
                      </a:r>
                      <a:r>
                        <a:rPr kumimoji="1" lang="ja-JP" altLang="en-US" sz="1050" dirty="0">
                          <a:latin typeface="Meiryo UI" panose="020B0604030504040204" pitchFamily="50" charset="-128"/>
                          <a:ea typeface="Meiryo UI" panose="020B0604030504040204" pitchFamily="50" charset="-128"/>
                        </a:rPr>
                        <a:t>人</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年</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7,307</a:t>
                      </a:r>
                      <a:r>
                        <a:rPr kumimoji="1" lang="ja-JP" altLang="en-US" sz="1050" dirty="0">
                          <a:solidFill>
                            <a:srgbClr val="FF0000"/>
                          </a:solidFill>
                          <a:latin typeface="Meiryo UI" panose="020B0604030504040204" pitchFamily="50" charset="-128"/>
                          <a:ea typeface="Meiryo UI" panose="020B0604030504040204" pitchFamily="50" charset="-128"/>
                        </a:rPr>
                        <a:t>人</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6,859</a:t>
                      </a:r>
                      <a:r>
                        <a:rPr kumimoji="1" lang="ja-JP" altLang="en-US" sz="1050" dirty="0">
                          <a:solidFill>
                            <a:schemeClr val="accent5"/>
                          </a:solidFill>
                          <a:latin typeface="Meiryo UI" panose="020B0604030504040204" pitchFamily="50" charset="-128"/>
                          <a:ea typeface="Meiryo UI" panose="020B0604030504040204" pitchFamily="50" charset="-128"/>
                        </a:rPr>
                        <a:t>人</a:t>
                      </a:r>
                      <a:r>
                        <a:rPr kumimoji="1" lang="en-US" altLang="ja-JP" sz="1050" dirty="0">
                          <a:solidFill>
                            <a:schemeClr val="accent5"/>
                          </a:solidFill>
                          <a:latin typeface="Meiryo UI" panose="020B0604030504040204" pitchFamily="50" charset="-128"/>
                          <a:ea typeface="Meiryo UI" panose="020B0604030504040204" pitchFamily="50" charset="-128"/>
                        </a:rPr>
                        <a:t>/</a:t>
                      </a:r>
                      <a:r>
                        <a:rPr kumimoji="1" lang="ja-JP" altLang="en-US" sz="1050" dirty="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a:txBody>
                    <a:bodyPr/>
                    <a:lstStyle/>
                    <a:p>
                      <a:pPr algn="ctr"/>
                      <a:r>
                        <a:rPr kumimoji="1" lang="en-US" altLang="ja-JP" sz="1050" dirty="0">
                          <a:latin typeface="Meiryo UI" panose="020B0604030504040204" pitchFamily="50" charset="-128"/>
                          <a:ea typeface="Meiryo UI" panose="020B0604030504040204" pitchFamily="50" charset="-128"/>
                        </a:rPr>
                        <a:t>125</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793414552"/>
                  </a:ext>
                </a:extLst>
              </a:tr>
              <a:tr h="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dirty="0">
                          <a:latin typeface="Meiryo UI" panose="020B0604030504040204" pitchFamily="50" charset="-128"/>
                          <a:ea typeface="Meiryo UI" panose="020B0604030504040204" pitchFamily="50" charset="-128"/>
                        </a:rPr>
                        <a:t>職場環境改善を受けた企業数</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2F0D9"/>
                    </a:solidFill>
                  </a:tcPr>
                </a:tc>
                <a:tc>
                  <a:txBody>
                    <a:bodyPr/>
                    <a:lstStyle/>
                    <a:p>
                      <a:pPr algn="ctr"/>
                      <a:r>
                        <a:rPr kumimoji="1" lang="en-US" altLang="ja-JP" sz="1050" dirty="0">
                          <a:latin typeface="Meiryo UI" panose="020B0604030504040204" pitchFamily="50" charset="-128"/>
                          <a:ea typeface="Meiryo UI" panose="020B0604030504040204" pitchFamily="50" charset="-128"/>
                        </a:rPr>
                        <a:t>840</a:t>
                      </a:r>
                      <a:r>
                        <a:rPr kumimoji="1" lang="ja-JP" altLang="en-US" sz="1050" dirty="0">
                          <a:latin typeface="Meiryo UI" panose="020B0604030504040204" pitchFamily="50" charset="-128"/>
                          <a:ea typeface="Meiryo UI" panose="020B0604030504040204" pitchFamily="50" charset="-128"/>
                        </a:rPr>
                        <a:t>社</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年</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2F0D9"/>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1,346</a:t>
                      </a:r>
                      <a:r>
                        <a:rPr kumimoji="1" lang="ja-JP" altLang="en-US" sz="1050" dirty="0">
                          <a:solidFill>
                            <a:srgbClr val="FF0000"/>
                          </a:solidFill>
                          <a:latin typeface="Meiryo UI" panose="020B0604030504040204" pitchFamily="50" charset="-128"/>
                          <a:ea typeface="Meiryo UI" panose="020B0604030504040204" pitchFamily="50" charset="-128"/>
                        </a:rPr>
                        <a:t>社</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674</a:t>
                      </a:r>
                      <a:r>
                        <a:rPr kumimoji="1" lang="ja-JP" altLang="en-US" sz="1050" dirty="0">
                          <a:solidFill>
                            <a:schemeClr val="accent5"/>
                          </a:solidFill>
                          <a:latin typeface="Meiryo UI" panose="020B0604030504040204" pitchFamily="50" charset="-128"/>
                          <a:ea typeface="Meiryo UI" panose="020B0604030504040204" pitchFamily="50" charset="-128"/>
                        </a:rPr>
                        <a:t>社</a:t>
                      </a:r>
                      <a:r>
                        <a:rPr kumimoji="1" lang="en-US" altLang="ja-JP" sz="1050" dirty="0">
                          <a:solidFill>
                            <a:schemeClr val="accent5"/>
                          </a:solidFill>
                          <a:latin typeface="Meiryo UI" panose="020B0604030504040204" pitchFamily="50" charset="-128"/>
                          <a:ea typeface="Meiryo UI" panose="020B0604030504040204" pitchFamily="50" charset="-128"/>
                        </a:rPr>
                        <a:t>/</a:t>
                      </a:r>
                      <a:r>
                        <a:rPr kumimoji="1" lang="ja-JP" altLang="en-US" sz="1050" dirty="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2F0D9"/>
                    </a:solidFill>
                  </a:tcPr>
                </a:tc>
                <a:tc>
                  <a:txBody>
                    <a:bodyPr/>
                    <a:lstStyle/>
                    <a:p>
                      <a:pPr algn="ctr"/>
                      <a:r>
                        <a:rPr kumimoji="1" lang="en-US" altLang="ja-JP" sz="1050" dirty="0">
                          <a:latin typeface="Meiryo UI" panose="020B0604030504040204" pitchFamily="50" charset="-128"/>
                          <a:ea typeface="Meiryo UI" panose="020B0604030504040204" pitchFamily="50" charset="-128"/>
                        </a:rPr>
                        <a:t>160</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2F0D9"/>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681430499"/>
                  </a:ext>
                </a:extLst>
              </a:tr>
              <a:tr h="837565">
                <a:tc vMerge="1">
                  <a:txBody>
                    <a:bodyPr/>
                    <a:lstStyle/>
                    <a:p>
                      <a:pPr algn="ct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4472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振り返り・</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tc gridSpan="6">
                  <a:txBody>
                    <a:bodyPr/>
                    <a:lstStyle/>
                    <a:p>
                      <a:pPr marL="85725" indent="-85725" algn="just"/>
                      <a:r>
                        <a:rPr kumimoji="1" lang="ja-JP" altLang="en-US" sz="1050" dirty="0">
                          <a:latin typeface="Meiryo UI" panose="020B0604030504040204" pitchFamily="50" charset="-128"/>
                          <a:ea typeface="Meiryo UI" panose="020B0604030504040204" pitchFamily="50" charset="-128"/>
                        </a:rPr>
                        <a:t>・令和</a:t>
                      </a:r>
                      <a:r>
                        <a:rPr kumimoji="1" lang="en-US" altLang="ja-JP" sz="1050" dirty="0">
                          <a:latin typeface="Meiryo UI" panose="020B0604030504040204" pitchFamily="50" charset="-128"/>
                          <a:ea typeface="Meiryo UI" panose="020B0604030504040204" pitchFamily="50" charset="-128"/>
                        </a:rPr>
                        <a:t>4</a:t>
                      </a:r>
                      <a:r>
                        <a:rPr kumimoji="1" lang="ja-JP" altLang="en-US" sz="1050" dirty="0">
                          <a:latin typeface="Meiryo UI" panose="020B0604030504040204" pitchFamily="50" charset="-128"/>
                          <a:ea typeface="Meiryo UI" panose="020B0604030504040204" pitchFamily="50" charset="-128"/>
                        </a:rPr>
                        <a:t>年度事業においても引き続き就業意欲喚起セミナーを行うとともに女性や高年齢者それぞれの対象者に応じた短期集中型の研修プログラムにより就職に必要なスキルの習得を支援し、職場環境改善の支援を行った企業等との交流会や面接会等の開催によるマッチング、女性向け相談会を実施した。また新型コロナウイルス感染症拡大防止のため、引き続き来場だけでなく</a:t>
                      </a:r>
                      <a:r>
                        <a:rPr kumimoji="1" lang="en-US" altLang="ja-JP" sz="1050" dirty="0">
                          <a:latin typeface="Meiryo UI" panose="020B0604030504040204" pitchFamily="50" charset="-128"/>
                          <a:ea typeface="Meiryo UI" panose="020B0604030504040204" pitchFamily="50" charset="-128"/>
                        </a:rPr>
                        <a:t>Web</a:t>
                      </a:r>
                      <a:r>
                        <a:rPr kumimoji="1" lang="ja-JP" altLang="en-US" sz="1050" dirty="0">
                          <a:latin typeface="Meiryo UI" panose="020B0604030504040204" pitchFamily="50" charset="-128"/>
                          <a:ea typeface="Meiryo UI" panose="020B0604030504040204" pitchFamily="50" charset="-128"/>
                        </a:rPr>
                        <a:t>配信でのセミナー等を行った。</a:t>
                      </a:r>
                    </a:p>
                    <a:p>
                      <a:pPr marL="85725" indent="-85725" algn="just"/>
                      <a:r>
                        <a:rPr kumimoji="1" lang="ja-JP" altLang="en-US" sz="1050" dirty="0">
                          <a:latin typeface="Meiryo UI" panose="020B0604030504040204" pitchFamily="50" charset="-128"/>
                          <a:ea typeface="Meiryo UI" panose="020B0604030504040204" pitchFamily="50" charset="-128"/>
                        </a:rPr>
                        <a:t>・令和</a:t>
                      </a:r>
                      <a:r>
                        <a:rPr kumimoji="1" lang="en-US" altLang="ja-JP" sz="1050" dirty="0">
                          <a:latin typeface="Meiryo UI" panose="020B0604030504040204" pitchFamily="50" charset="-128"/>
                          <a:ea typeface="Meiryo UI" panose="020B0604030504040204" pitchFamily="50" charset="-128"/>
                        </a:rPr>
                        <a:t>5</a:t>
                      </a:r>
                      <a:r>
                        <a:rPr kumimoji="1" lang="ja-JP" altLang="en-US" sz="1050" dirty="0">
                          <a:latin typeface="Meiryo UI" panose="020B0604030504040204" pitchFamily="50" charset="-128"/>
                          <a:ea typeface="Meiryo UI" panose="020B0604030504040204" pitchFamily="50" charset="-128"/>
                        </a:rPr>
                        <a:t>年度も引き続きこれらの取組みを進めるとともに、より対象者の就職に結びつく取組みを実施していく。</a:t>
                      </a:r>
                    </a:p>
                    <a:p>
                      <a:pPr marL="85725" indent="-85725" algn="just"/>
                      <a:r>
                        <a:rPr kumimoji="1" lang="ja-JP" altLang="en-US" sz="1050" dirty="0">
                          <a:latin typeface="Meiryo UI" panose="020B0604030504040204" pitchFamily="50" charset="-128"/>
                          <a:ea typeface="Meiryo UI" panose="020B0604030504040204" pitchFamily="50" charset="-128"/>
                        </a:rPr>
                        <a:t>・職場環境改善に係る取組みについては、アンケート調査に加え、業種別組合等を通じた本事業の周知を行うとともに、企業に対し法制度などに関する助言や助成金の活用周知、支援機関への誘導などを実施し、就業規則の改定や</a:t>
                      </a:r>
                      <a:r>
                        <a:rPr kumimoji="1" lang="ja-JP" altLang="en-US" sz="1050" dirty="0" err="1">
                          <a:latin typeface="Meiryo UI" panose="020B0604030504040204" pitchFamily="50" charset="-128"/>
                          <a:ea typeface="Meiryo UI" panose="020B0604030504040204" pitchFamily="50" charset="-128"/>
                        </a:rPr>
                        <a:t>障がい</a:t>
                      </a:r>
                      <a:r>
                        <a:rPr kumimoji="1" lang="ja-JP" altLang="en-US" sz="1050" dirty="0">
                          <a:latin typeface="Meiryo UI" panose="020B0604030504040204" pitchFamily="50" charset="-128"/>
                          <a:ea typeface="Meiryo UI" panose="020B0604030504040204" pitchFamily="50" charset="-128"/>
                        </a:rPr>
                        <a:t>者の採用など、企業の具体的な取組に向けたサポートを行うことができた。また、令和</a:t>
                      </a:r>
                      <a:r>
                        <a:rPr kumimoji="1" lang="en-US" altLang="ja-JP" sz="1050" dirty="0">
                          <a:latin typeface="Meiryo UI" panose="020B0604030504040204" pitchFamily="50" charset="-128"/>
                          <a:ea typeface="Meiryo UI" panose="020B0604030504040204" pitchFamily="50" charset="-128"/>
                        </a:rPr>
                        <a:t>4</a:t>
                      </a:r>
                      <a:r>
                        <a:rPr kumimoji="1" lang="ja-JP" altLang="en-US" sz="1050" dirty="0">
                          <a:latin typeface="Meiryo UI" panose="020B0604030504040204" pitchFamily="50" charset="-128"/>
                          <a:ea typeface="Meiryo UI" panose="020B0604030504040204" pitchFamily="50" charset="-128"/>
                        </a:rPr>
                        <a:t>年度は過年度の支援対象企業に対しても、継続した支援を行い、より効果的な職場環境改善に向けての働きかけを行った。</a:t>
                      </a:r>
                    </a:p>
                    <a:p>
                      <a:pPr marL="85725" indent="-85725" algn="just"/>
                      <a:r>
                        <a:rPr kumimoji="1" lang="ja-JP" altLang="en-US" sz="1050" dirty="0">
                          <a:latin typeface="Meiryo UI" panose="020B0604030504040204" pitchFamily="50" charset="-128"/>
                          <a:ea typeface="Meiryo UI" panose="020B0604030504040204" pitchFamily="50" charset="-128"/>
                        </a:rPr>
                        <a:t>・令和５年度以降も業種別組合等との連携を強化し、より多くの企業に対する職場環境改善が図れるよう計画的</a:t>
                      </a:r>
                      <a:r>
                        <a:rPr kumimoji="1" lang="ja-JP" altLang="en-US" sz="1100" dirty="0">
                          <a:latin typeface="Meiryo UI" panose="020B0604030504040204" pitchFamily="50" charset="-128"/>
                          <a:ea typeface="Meiryo UI" panose="020B0604030504040204" pitchFamily="50" charset="-128"/>
                        </a:rPr>
                        <a:t>に実施する。</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h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427393736"/>
                  </a:ext>
                </a:extLst>
              </a:tr>
              <a:tr h="837565">
                <a:tc vMerge="1">
                  <a:txBody>
                    <a:bodyPr/>
                    <a:lstStyle/>
                    <a:p>
                      <a:pPr algn="ct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70AD47"/>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外部有識者</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評価</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40000"/>
                        <a:lumOff val="60000"/>
                      </a:schemeClr>
                    </a:solidFill>
                  </a:tcPr>
                </a:tc>
                <a:tc gridSpan="6">
                  <a:txBody>
                    <a:bodyPr/>
                    <a:lstStyle/>
                    <a:p>
                      <a:pPr marL="85725" indent="-85725" algn="just"/>
                      <a:r>
                        <a:rPr kumimoji="1" lang="ja-JP" altLang="en-US" sz="1050" dirty="0">
                          <a:latin typeface="Meiryo UI" panose="020B0604030504040204" pitchFamily="50" charset="-128"/>
                          <a:ea typeface="Meiryo UI" panose="020B0604030504040204" pitchFamily="50" charset="-128"/>
                        </a:rPr>
                        <a:t>・目標値を大きく上回る実績となったことについて、物価高騰や税制変更などもあり、女性や高年齢者の就業者が来年も大きく増えるのではないか。</a:t>
                      </a:r>
                      <a:endParaRPr kumimoji="1" lang="en-US" altLang="ja-JP" sz="1050" dirty="0">
                        <a:latin typeface="Meiryo UI" panose="020B0604030504040204" pitchFamily="50" charset="-128"/>
                        <a:ea typeface="Meiryo UI" panose="020B0604030504040204" pitchFamily="50" charset="-128"/>
                      </a:endParaRPr>
                    </a:p>
                    <a:p>
                      <a:pPr marL="85725" indent="-85725" algn="just"/>
                      <a:r>
                        <a:rPr kumimoji="1" lang="ja-JP" altLang="en-US" sz="1050" dirty="0">
                          <a:latin typeface="Meiryo UI" panose="020B0604030504040204" pitchFamily="50" charset="-128"/>
                          <a:ea typeface="Meiryo UI" panose="020B0604030504040204" pitchFamily="50" charset="-128"/>
                        </a:rPr>
                        <a:t>・戦略では障がい者実雇用率が</a:t>
                      </a:r>
                      <a:r>
                        <a:rPr kumimoji="1" lang="en-US" altLang="ja-JP" sz="1050" dirty="0">
                          <a:latin typeface="Meiryo UI" panose="020B0604030504040204" pitchFamily="50" charset="-128"/>
                          <a:ea typeface="Meiryo UI" panose="020B0604030504040204" pitchFamily="50" charset="-128"/>
                        </a:rPr>
                        <a:t>KPI</a:t>
                      </a:r>
                      <a:r>
                        <a:rPr kumimoji="1" lang="ja-JP" altLang="en-US" sz="1050" dirty="0">
                          <a:latin typeface="Meiryo UI" panose="020B0604030504040204" pitchFamily="50" charset="-128"/>
                          <a:ea typeface="Meiryo UI" panose="020B0604030504040204" pitchFamily="50" charset="-128"/>
                        </a:rPr>
                        <a:t>となっているが、</a:t>
                      </a:r>
                      <a:r>
                        <a:rPr kumimoji="1" lang="en-US" altLang="ja-JP" sz="1050" dirty="0">
                          <a:latin typeface="Meiryo UI" panose="020B0604030504040204" pitchFamily="50" charset="-128"/>
                          <a:ea typeface="Meiryo UI" panose="020B0604030504040204" pitchFamily="50" charset="-128"/>
                        </a:rPr>
                        <a:t>AI</a:t>
                      </a:r>
                      <a:r>
                        <a:rPr kumimoji="1" lang="ja-JP" altLang="en-US" sz="1050" dirty="0">
                          <a:latin typeface="Meiryo UI" panose="020B0604030504040204" pitchFamily="50" charset="-128"/>
                          <a:ea typeface="Meiryo UI" panose="020B0604030504040204" pitchFamily="50" charset="-128"/>
                        </a:rPr>
                        <a:t>への大きなシフトもあるため、ハンディキャップのある方々の仕事のチャンスが増えており、そこに目標値を設定しても良い。</a:t>
                      </a:r>
                      <a:endParaRPr kumimoji="1" lang="ja-JP" altLang="en-US" sz="110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2F0D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528021625"/>
                  </a:ext>
                </a:extLst>
              </a:tr>
            </a:tbl>
          </a:graphicData>
        </a:graphic>
      </p:graphicFrame>
      <p:sp>
        <p:nvSpPr>
          <p:cNvPr id="4" name="正方形/長方形 3"/>
          <p:cNvSpPr/>
          <p:nvPr/>
        </p:nvSpPr>
        <p:spPr>
          <a:xfrm>
            <a:off x="0" y="7059"/>
            <a:ext cx="9906000" cy="486216"/>
          </a:xfrm>
          <a:prstGeom prst="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dirty="0">
                <a:latin typeface="Meiryo UI" panose="020B0604030504040204" pitchFamily="50" charset="-128"/>
                <a:ea typeface="Meiryo UI" panose="020B0604030504040204" pitchFamily="50" charset="-128"/>
              </a:rPr>
              <a:t>基本目標③誰もが健康でいきいきと暮らせるまちづくり</a:t>
            </a:r>
            <a:endParaRPr lang="en-US" altLang="ja-JP" sz="1600" b="1" dirty="0">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74349" y="605416"/>
            <a:ext cx="6478437"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基本的方向（３）あらゆる人が活躍できる「全員参画社会」の実現</a:t>
            </a:r>
          </a:p>
        </p:txBody>
      </p:sp>
      <p:sp>
        <p:nvSpPr>
          <p:cNvPr id="9" name="スライド番号プレースホルダー 1">
            <a:extLst>
              <a:ext uri="{FF2B5EF4-FFF2-40B4-BE49-F238E27FC236}">
                <a16:creationId xmlns:a16="http://schemas.microsoft.com/office/drawing/2014/main" id="{E194DFA7-91C8-4BB8-BCC3-BF002886EC7E}"/>
              </a:ext>
            </a:extLst>
          </p:cNvPr>
          <p:cNvSpPr txBox="1">
            <a:spLocks/>
          </p:cNvSpPr>
          <p:nvPr/>
        </p:nvSpPr>
        <p:spPr>
          <a:xfrm>
            <a:off x="7542821" y="6492875"/>
            <a:ext cx="222885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en-US" altLang="ja-JP" dirty="0">
                <a:solidFill>
                  <a:schemeClr val="tx1"/>
                </a:solidFill>
                <a:latin typeface="Meiryo UI" panose="020B0604030504040204" pitchFamily="50" charset="-128"/>
                <a:ea typeface="Meiryo UI" panose="020B0604030504040204" pitchFamily="50" charset="-128"/>
              </a:rPr>
              <a:t>3</a:t>
            </a:r>
          </a:p>
        </p:txBody>
      </p:sp>
    </p:spTree>
    <p:extLst>
      <p:ext uri="{BB962C8B-B14F-4D97-AF65-F5344CB8AC3E}">
        <p14:creationId xmlns:p14="http://schemas.microsoft.com/office/powerpoint/2010/main" val="3711883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7059"/>
            <a:ext cx="9906000" cy="486216"/>
          </a:xfrm>
          <a:prstGeom prst="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dirty="0">
                <a:latin typeface="Meiryo UI" panose="020B0604030504040204" pitchFamily="50" charset="-128"/>
                <a:ea typeface="Meiryo UI" panose="020B0604030504040204" pitchFamily="50" charset="-128"/>
              </a:rPr>
              <a:t>基本目標③誰もが健康でいきいきと暮らせるまちづくり</a:t>
            </a:r>
            <a:endParaRPr lang="en-US" altLang="ja-JP" sz="1600" b="1" dirty="0">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85260" y="637246"/>
            <a:ext cx="6478437"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基本的方向（３）あらゆる人が活躍できる「全員参画社会」の実現</a:t>
            </a:r>
          </a:p>
        </p:txBody>
      </p:sp>
      <p:graphicFrame>
        <p:nvGraphicFramePr>
          <p:cNvPr id="8" name="表 7"/>
          <p:cNvGraphicFramePr>
            <a:graphicFrameLocks noGrp="1"/>
          </p:cNvGraphicFramePr>
          <p:nvPr>
            <p:extLst>
              <p:ext uri="{D42A27DB-BD31-4B8C-83A1-F6EECF244321}">
                <p14:modId xmlns:p14="http://schemas.microsoft.com/office/powerpoint/2010/main" val="164200202"/>
              </p:ext>
            </p:extLst>
          </p:nvPr>
        </p:nvGraphicFramePr>
        <p:xfrm>
          <a:off x="161026" y="1088994"/>
          <a:ext cx="9583947" cy="4382408"/>
        </p:xfrm>
        <a:graphic>
          <a:graphicData uri="http://schemas.openxmlformats.org/drawingml/2006/table">
            <a:tbl>
              <a:tblPr firstRow="1" bandRow="1">
                <a:tableStyleId>{F5AB1C69-6EDB-4FF4-983F-18BD219EF322}</a:tableStyleId>
              </a:tblPr>
              <a:tblGrid>
                <a:gridCol w="362974">
                  <a:extLst>
                    <a:ext uri="{9D8B030D-6E8A-4147-A177-3AD203B41FA5}">
                      <a16:colId xmlns:a16="http://schemas.microsoft.com/office/drawing/2014/main" val="830047628"/>
                    </a:ext>
                  </a:extLst>
                </a:gridCol>
                <a:gridCol w="321258">
                  <a:extLst>
                    <a:ext uri="{9D8B030D-6E8A-4147-A177-3AD203B41FA5}">
                      <a16:colId xmlns:a16="http://schemas.microsoft.com/office/drawing/2014/main" val="1297933951"/>
                    </a:ext>
                  </a:extLst>
                </a:gridCol>
                <a:gridCol w="2743717">
                  <a:extLst>
                    <a:ext uri="{9D8B030D-6E8A-4147-A177-3AD203B41FA5}">
                      <a16:colId xmlns:a16="http://schemas.microsoft.com/office/drawing/2014/main" val="1232791315"/>
                    </a:ext>
                  </a:extLst>
                </a:gridCol>
                <a:gridCol w="911138">
                  <a:extLst>
                    <a:ext uri="{9D8B030D-6E8A-4147-A177-3AD203B41FA5}">
                      <a16:colId xmlns:a16="http://schemas.microsoft.com/office/drawing/2014/main" val="885638921"/>
                    </a:ext>
                  </a:extLst>
                </a:gridCol>
                <a:gridCol w="2510287">
                  <a:extLst>
                    <a:ext uri="{9D8B030D-6E8A-4147-A177-3AD203B41FA5}">
                      <a16:colId xmlns:a16="http://schemas.microsoft.com/office/drawing/2014/main" val="2868609020"/>
                    </a:ext>
                  </a:extLst>
                </a:gridCol>
                <a:gridCol w="763612">
                  <a:extLst>
                    <a:ext uri="{9D8B030D-6E8A-4147-A177-3AD203B41FA5}">
                      <a16:colId xmlns:a16="http://schemas.microsoft.com/office/drawing/2014/main" val="1393318109"/>
                    </a:ext>
                  </a:extLst>
                </a:gridCol>
                <a:gridCol w="1258984">
                  <a:extLst>
                    <a:ext uri="{9D8B030D-6E8A-4147-A177-3AD203B41FA5}">
                      <a16:colId xmlns:a16="http://schemas.microsoft.com/office/drawing/2014/main" val="2346348725"/>
                    </a:ext>
                  </a:extLst>
                </a:gridCol>
                <a:gridCol w="711977">
                  <a:extLst>
                    <a:ext uri="{9D8B030D-6E8A-4147-A177-3AD203B41FA5}">
                      <a16:colId xmlns:a16="http://schemas.microsoft.com/office/drawing/2014/main" val="3751968535"/>
                    </a:ext>
                  </a:extLst>
                </a:gridCol>
              </a:tblGrid>
              <a:tr h="0">
                <a:tc rowSpan="8">
                  <a:txBody>
                    <a:bodyPr/>
                    <a:lstStyle/>
                    <a:p>
                      <a:pPr algn="ctr"/>
                      <a:r>
                        <a:rPr kumimoji="1" lang="en-US" altLang="ja-JP" sz="900" dirty="0">
                          <a:latin typeface="Meiryo UI" panose="020B0604030504040204" pitchFamily="50" charset="-128"/>
                          <a:ea typeface="Meiryo UI" panose="020B0604030504040204" pitchFamily="50" charset="-128"/>
                        </a:rPr>
                        <a:t>No3</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70AD47"/>
                    </a:solidFill>
                  </a:tcPr>
                </a:tc>
                <a:tc gridSpan="7">
                  <a:txBody>
                    <a:bodyPr/>
                    <a:lstStyle/>
                    <a:p>
                      <a:pPr algn="l"/>
                      <a:r>
                        <a:rPr kumimoji="1" lang="en-US" altLang="ja-JP" sz="1200" b="1" u="sng" dirty="0">
                          <a:solidFill>
                            <a:srgbClr val="FF0000"/>
                          </a:solidFill>
                          <a:latin typeface="Meiryo UI" panose="020B0604030504040204" pitchFamily="50" charset="-128"/>
                          <a:ea typeface="Meiryo UI" panose="020B0604030504040204" pitchFamily="50" charset="-128"/>
                        </a:rPr>
                        <a:t>【</a:t>
                      </a:r>
                      <a:r>
                        <a:rPr kumimoji="1" lang="ja-JP" altLang="en-US" sz="1200" b="1" u="sng" dirty="0">
                          <a:solidFill>
                            <a:srgbClr val="FF0000"/>
                          </a:solidFill>
                          <a:latin typeface="Meiryo UI" panose="020B0604030504040204" pitchFamily="50" charset="-128"/>
                          <a:ea typeface="Meiryo UI" panose="020B0604030504040204" pitchFamily="50" charset="-128"/>
                        </a:rPr>
                        <a:t>新規</a:t>
                      </a:r>
                      <a:r>
                        <a:rPr kumimoji="1" lang="en-US" altLang="ja-JP" sz="1200" b="1" u="sng" dirty="0">
                          <a:solidFill>
                            <a:srgbClr val="FF0000"/>
                          </a:solidFill>
                          <a:latin typeface="Meiryo UI" panose="020B0604030504040204" pitchFamily="50" charset="-128"/>
                          <a:ea typeface="Meiryo UI" panose="020B0604030504040204" pitchFamily="50" charset="-128"/>
                        </a:rPr>
                        <a:t>】</a:t>
                      </a:r>
                      <a:r>
                        <a:rPr kumimoji="1" lang="ja-JP" altLang="en-US" sz="1200" b="1" u="sng" dirty="0">
                          <a:latin typeface="Meiryo UI" panose="020B0604030504040204" pitchFamily="50" charset="-128"/>
                          <a:ea typeface="Meiryo UI" panose="020B0604030504040204" pitchFamily="50" charset="-128"/>
                        </a:rPr>
                        <a:t>持続可能な大阪の成長を支えるダイバーシティ推進事業</a:t>
                      </a:r>
                      <a:r>
                        <a:rPr kumimoji="1" lang="en-US" altLang="ja-JP" sz="1200" b="1" u="sng" dirty="0">
                          <a:solidFill>
                            <a:schemeClr val="bg1"/>
                          </a:solidFill>
                          <a:latin typeface="Meiryo UI" panose="020B0604030504040204" pitchFamily="50" charset="-128"/>
                          <a:ea typeface="Meiryo UI" panose="020B0604030504040204" pitchFamily="50" charset="-128"/>
                        </a:rPr>
                        <a:t>【</a:t>
                      </a:r>
                      <a:r>
                        <a:rPr kumimoji="1" lang="ja-JP" altLang="en-US" sz="1200" b="1" u="sng" dirty="0">
                          <a:solidFill>
                            <a:schemeClr val="bg1"/>
                          </a:solidFill>
                          <a:latin typeface="Meiryo UI" panose="020B0604030504040204" pitchFamily="50" charset="-128"/>
                          <a:ea typeface="Meiryo UI" panose="020B0604030504040204" pitchFamily="50" charset="-128"/>
                        </a:rPr>
                        <a:t>デジタル田園都市国家構想交付金活用事業</a:t>
                      </a:r>
                      <a:r>
                        <a:rPr kumimoji="1" lang="en-US" altLang="ja-JP" sz="1200" b="1" u="sng" dirty="0">
                          <a:solidFill>
                            <a:schemeClr val="bg1"/>
                          </a:solidFill>
                          <a:latin typeface="Meiryo UI" panose="020B0604030504040204" pitchFamily="50" charset="-128"/>
                          <a:ea typeface="Meiryo UI" panose="020B0604030504040204" pitchFamily="50" charset="-128"/>
                        </a:rPr>
                        <a:t>】</a:t>
                      </a:r>
                      <a:endParaRPr kumimoji="1" lang="ja-JP" altLang="en-US" sz="1200" b="1" u="sng" dirty="0">
                        <a:solidFill>
                          <a:schemeClr val="bg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latin typeface="Meiryo UI" panose="020B0604030504040204" pitchFamily="50" charset="-128"/>
                          <a:ea typeface="Meiryo UI" panose="020B0604030504040204" pitchFamily="50" charset="-128"/>
                        </a:rPr>
                        <a:t>府内大学との連携を強化し、就職困難性の高い学生への支援に取組むとともに、府内企業におけるダイバーシティへの理解を促進することで府内企業の人材確保を図り、多様な人材が府内で活躍できるよう支援する。</a:t>
                      </a: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70AD47"/>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extLst>
                  <a:ext uri="{0D108BD9-81ED-4DB2-BD59-A6C34878D82A}">
                    <a16:rowId xmlns:a16="http://schemas.microsoft.com/office/drawing/2014/main" val="3510601419"/>
                  </a:ext>
                </a:extLst>
              </a:tr>
              <a:tr h="0">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extLst>
                  <a:ext uri="{0D108BD9-81ED-4DB2-BD59-A6C34878D82A}">
                    <a16:rowId xmlns:a16="http://schemas.microsoft.com/office/drawing/2014/main" val="1797969561"/>
                  </a:ext>
                </a:extLst>
              </a:tr>
              <a:tr h="0">
                <a:tc vMerge="1">
                  <a:txBody>
                    <a:bodyPr/>
                    <a:lstStyle/>
                    <a:p>
                      <a:endParaRPr kumimoji="1" lang="ja-JP" altLang="en-US"/>
                    </a:p>
                  </a:txBody>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dirty="0">
                          <a:latin typeface="Meiryo UI" panose="020B0604030504040204" pitchFamily="50" charset="-128"/>
                          <a:ea typeface="Meiryo UI" panose="020B0604030504040204" pitchFamily="50" charset="-128"/>
                        </a:rPr>
                        <a:t>参加企業のうち、ダイバーシティ経営に取り組む（予定含む）企業</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2F0D9"/>
                    </a:solidFill>
                  </a:tcPr>
                </a:tc>
                <a:tc>
                  <a:txBody>
                    <a:bodyPr/>
                    <a:lstStyle/>
                    <a:p>
                      <a:pPr algn="ctr"/>
                      <a:r>
                        <a:rPr kumimoji="1" lang="en-US" altLang="ja-JP" sz="1050" dirty="0">
                          <a:latin typeface="Meiryo UI" panose="020B0604030504040204" pitchFamily="50" charset="-128"/>
                          <a:ea typeface="Meiryo UI" panose="020B0604030504040204" pitchFamily="50" charset="-128"/>
                        </a:rPr>
                        <a:t>230</a:t>
                      </a:r>
                      <a:r>
                        <a:rPr kumimoji="1" lang="ja-JP" altLang="en-US" sz="1050" dirty="0">
                          <a:latin typeface="Meiryo UI" panose="020B0604030504040204" pitchFamily="50" charset="-128"/>
                          <a:ea typeface="Meiryo UI" panose="020B0604030504040204" pitchFamily="50" charset="-128"/>
                        </a:rPr>
                        <a:t>社</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年</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2F0D9"/>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377</a:t>
                      </a:r>
                      <a:r>
                        <a:rPr kumimoji="1" lang="ja-JP" altLang="en-US" sz="1050" dirty="0">
                          <a:solidFill>
                            <a:srgbClr val="FF0000"/>
                          </a:solidFill>
                          <a:latin typeface="Meiryo UI" panose="020B0604030504040204" pitchFamily="50" charset="-128"/>
                          <a:ea typeface="Meiryo UI" panose="020B0604030504040204" pitchFamily="50" charset="-128"/>
                        </a:rPr>
                        <a:t>社</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※R4</a:t>
                      </a:r>
                      <a:r>
                        <a:rPr kumimoji="1" lang="ja-JP" altLang="en-US" sz="1050" dirty="0">
                          <a:solidFill>
                            <a:schemeClr val="accent5"/>
                          </a:solidFill>
                          <a:latin typeface="Meiryo UI" panose="020B0604030504040204" pitchFamily="50" charset="-128"/>
                          <a:ea typeface="Meiryo UI" panose="020B0604030504040204" pitchFamily="50" charset="-128"/>
                        </a:rPr>
                        <a:t>新規事業のため前年度実績なし）</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2F0D9"/>
                    </a:solidFill>
                  </a:tcPr>
                </a:tc>
                <a:tc>
                  <a:txBody>
                    <a:bodyPr/>
                    <a:lstStyle/>
                    <a:p>
                      <a:pPr algn="ctr"/>
                      <a:r>
                        <a:rPr kumimoji="1" lang="en-US" altLang="ja-JP" sz="1050" dirty="0">
                          <a:latin typeface="Meiryo UI" panose="020B0604030504040204" pitchFamily="50" charset="-128"/>
                          <a:ea typeface="Meiryo UI" panose="020B0604030504040204" pitchFamily="50" charset="-128"/>
                        </a:rPr>
                        <a:t>164</a:t>
                      </a:r>
                      <a:r>
                        <a:rPr kumimoji="1" lang="ja-JP" altLang="en-US" sz="1050" dirty="0">
                          <a:latin typeface="Meiryo UI" panose="020B0604030504040204" pitchFamily="50" charset="-128"/>
                          <a:ea typeface="Meiryo UI" panose="020B0604030504040204" pitchFamily="50" charset="-128"/>
                        </a:rPr>
                        <a:t>％</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2F0D9"/>
                    </a:solidFill>
                  </a:tcPr>
                </a:tc>
                <a:tc rowSpan="4">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29,354</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29,354</a:t>
                      </a:r>
                      <a:r>
                        <a:rPr kumimoji="1" lang="ja-JP" altLang="en-US" sz="1050" dirty="0">
                          <a:solidFill>
                            <a:schemeClr val="accent5"/>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2F0D9"/>
                    </a:solidFill>
                  </a:tcPr>
                </a:tc>
                <a:tc rowSpan="4">
                  <a:txBody>
                    <a:bodyPr/>
                    <a:lstStyle/>
                    <a:p>
                      <a:pPr algn="ctr"/>
                      <a:r>
                        <a:rPr kumimoji="1" lang="en-US" altLang="ja-JP" sz="1050" dirty="0">
                          <a:latin typeface="Meiryo UI" panose="020B0604030504040204" pitchFamily="50" charset="-128"/>
                          <a:ea typeface="Meiryo UI" panose="020B0604030504040204" pitchFamily="50" charset="-128"/>
                        </a:rPr>
                        <a:t>100</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2F0D9"/>
                    </a:solidFill>
                  </a:tcPr>
                </a:tc>
                <a:extLst>
                  <a:ext uri="{0D108BD9-81ED-4DB2-BD59-A6C34878D82A}">
                    <a16:rowId xmlns:a16="http://schemas.microsoft.com/office/drawing/2014/main" val="979966792"/>
                  </a:ext>
                </a:extLst>
              </a:tr>
              <a:tr h="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dirty="0">
                          <a:latin typeface="Meiryo UI" panose="020B0604030504040204" pitchFamily="50" charset="-128"/>
                          <a:ea typeface="Meiryo UI" panose="020B0604030504040204" pitchFamily="50" charset="-128"/>
                        </a:rPr>
                        <a:t>参加企業数</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rPr>
                        <a:t>460</a:t>
                      </a:r>
                      <a:r>
                        <a:rPr kumimoji="1" lang="ja-JP" altLang="en-US" sz="1050" dirty="0">
                          <a:latin typeface="Meiryo UI" panose="020B0604030504040204" pitchFamily="50" charset="-128"/>
                          <a:ea typeface="Meiryo UI" panose="020B0604030504040204" pitchFamily="50" charset="-128"/>
                        </a:rPr>
                        <a:t>社</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年</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543</a:t>
                      </a:r>
                      <a:r>
                        <a:rPr kumimoji="1" lang="ja-JP" altLang="en-US" sz="1050" dirty="0">
                          <a:solidFill>
                            <a:srgbClr val="FF0000"/>
                          </a:solidFill>
                          <a:latin typeface="Meiryo UI" panose="020B0604030504040204" pitchFamily="50" charset="-128"/>
                          <a:ea typeface="Meiryo UI" panose="020B0604030504040204" pitchFamily="50" charset="-128"/>
                        </a:rPr>
                        <a:t>社</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※R4</a:t>
                      </a:r>
                      <a:r>
                        <a:rPr kumimoji="1" lang="ja-JP" altLang="en-US" sz="1050" dirty="0">
                          <a:solidFill>
                            <a:schemeClr val="accent5"/>
                          </a:solidFill>
                          <a:latin typeface="Meiryo UI" panose="020B0604030504040204" pitchFamily="50" charset="-128"/>
                          <a:ea typeface="Meiryo UI" panose="020B0604030504040204" pitchFamily="50" charset="-128"/>
                        </a:rPr>
                        <a:t>新規事業のため前年度実績なし）</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a:txBody>
                    <a:bodyPr/>
                    <a:lstStyle/>
                    <a:p>
                      <a:pPr algn="ctr"/>
                      <a:r>
                        <a:rPr kumimoji="1" lang="en-US" altLang="ja-JP" sz="1050" dirty="0">
                          <a:latin typeface="Meiryo UI" panose="020B0604030504040204" pitchFamily="50" charset="-128"/>
                          <a:ea typeface="Meiryo UI" panose="020B0604030504040204" pitchFamily="50" charset="-128"/>
                        </a:rPr>
                        <a:t>118</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793414552"/>
                  </a:ext>
                </a:extLst>
              </a:tr>
              <a:tr h="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dirty="0">
                          <a:latin typeface="Meiryo UI" panose="020B0604030504040204" pitchFamily="50" charset="-128"/>
                          <a:ea typeface="Meiryo UI" panose="020B0604030504040204" pitchFamily="50" charset="-128"/>
                        </a:rPr>
                        <a:t>参加企業が正社員採用した人数</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2F0D9"/>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rPr>
                        <a:t>270</a:t>
                      </a:r>
                      <a:r>
                        <a:rPr kumimoji="1" lang="ja-JP" altLang="en-US" sz="1050" dirty="0">
                          <a:latin typeface="Meiryo UI" panose="020B0604030504040204" pitchFamily="50" charset="-128"/>
                          <a:ea typeface="Meiryo UI" panose="020B0604030504040204" pitchFamily="50" charset="-128"/>
                        </a:rPr>
                        <a:t>人</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年</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2F0D9"/>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304</a:t>
                      </a:r>
                      <a:r>
                        <a:rPr kumimoji="1" lang="ja-JP" altLang="en-US" sz="1050" dirty="0">
                          <a:solidFill>
                            <a:srgbClr val="FF0000"/>
                          </a:solidFill>
                          <a:latin typeface="Meiryo UI" panose="020B0604030504040204" pitchFamily="50" charset="-128"/>
                          <a:ea typeface="Meiryo UI" panose="020B0604030504040204" pitchFamily="50" charset="-128"/>
                        </a:rPr>
                        <a:t>人</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※R4</a:t>
                      </a:r>
                      <a:r>
                        <a:rPr kumimoji="1" lang="ja-JP" altLang="en-US" sz="1050" dirty="0">
                          <a:solidFill>
                            <a:schemeClr val="accent5"/>
                          </a:solidFill>
                          <a:latin typeface="Meiryo UI" panose="020B0604030504040204" pitchFamily="50" charset="-128"/>
                          <a:ea typeface="Meiryo UI" panose="020B0604030504040204" pitchFamily="50" charset="-128"/>
                        </a:rPr>
                        <a:t>新規事業のため前年度実績なし）</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2F0D9"/>
                    </a:solidFill>
                  </a:tcPr>
                </a:tc>
                <a:tc>
                  <a:txBody>
                    <a:bodyPr/>
                    <a:lstStyle/>
                    <a:p>
                      <a:pPr algn="ctr"/>
                      <a:r>
                        <a:rPr kumimoji="1" lang="en-US" altLang="ja-JP" sz="1050" dirty="0">
                          <a:latin typeface="Meiryo UI" panose="020B0604030504040204" pitchFamily="50" charset="-128"/>
                          <a:ea typeface="Meiryo UI" panose="020B0604030504040204" pitchFamily="50" charset="-128"/>
                        </a:rPr>
                        <a:t>113</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2F0D9"/>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088860339"/>
                  </a:ext>
                </a:extLst>
              </a:tr>
              <a:tr h="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dirty="0">
                          <a:latin typeface="Meiryo UI" panose="020B0604030504040204" pitchFamily="50" charset="-128"/>
                          <a:ea typeface="Meiryo UI" panose="020B0604030504040204" pitchFamily="50" charset="-128"/>
                        </a:rPr>
                        <a:t>参加した学生数</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a:txBody>
                    <a:bodyPr/>
                    <a:lstStyle/>
                    <a:p>
                      <a:pPr algn="ctr"/>
                      <a:r>
                        <a:rPr kumimoji="1" lang="en-US" altLang="ja-JP" sz="1050" dirty="0">
                          <a:latin typeface="Meiryo UI" panose="020B0604030504040204" pitchFamily="50" charset="-128"/>
                          <a:ea typeface="Meiryo UI" panose="020B0604030504040204" pitchFamily="50" charset="-128"/>
                        </a:rPr>
                        <a:t>2,080</a:t>
                      </a:r>
                      <a:r>
                        <a:rPr kumimoji="1" lang="ja-JP" altLang="en-US" sz="1050" dirty="0">
                          <a:latin typeface="Meiryo UI" panose="020B0604030504040204" pitchFamily="50" charset="-128"/>
                          <a:ea typeface="Meiryo UI" panose="020B0604030504040204" pitchFamily="50" charset="-128"/>
                        </a:rPr>
                        <a:t>人</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年</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2,509</a:t>
                      </a:r>
                      <a:r>
                        <a:rPr kumimoji="1" lang="ja-JP" altLang="en-US" sz="1050" dirty="0">
                          <a:solidFill>
                            <a:srgbClr val="FF0000"/>
                          </a:solidFill>
                          <a:latin typeface="Meiryo UI" panose="020B0604030504040204" pitchFamily="50" charset="-128"/>
                          <a:ea typeface="Meiryo UI" panose="020B0604030504040204" pitchFamily="50" charset="-128"/>
                        </a:rPr>
                        <a:t>人</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※R4</a:t>
                      </a:r>
                      <a:r>
                        <a:rPr kumimoji="1" lang="ja-JP" altLang="en-US" sz="1050" dirty="0">
                          <a:solidFill>
                            <a:schemeClr val="accent5"/>
                          </a:solidFill>
                          <a:latin typeface="Meiryo UI" panose="020B0604030504040204" pitchFamily="50" charset="-128"/>
                          <a:ea typeface="Meiryo UI" panose="020B0604030504040204" pitchFamily="50" charset="-128"/>
                        </a:rPr>
                        <a:t>新規事業のため前年度実績なし）</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a:txBody>
                    <a:bodyPr/>
                    <a:lstStyle/>
                    <a:p>
                      <a:pPr algn="ctr"/>
                      <a:r>
                        <a:rPr kumimoji="1" lang="en-US" altLang="ja-JP" sz="1050" dirty="0">
                          <a:latin typeface="Meiryo UI" panose="020B0604030504040204" pitchFamily="50" charset="-128"/>
                          <a:ea typeface="Meiryo UI" panose="020B0604030504040204" pitchFamily="50" charset="-128"/>
                        </a:rPr>
                        <a:t>121</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681430499"/>
                  </a:ext>
                </a:extLst>
              </a:tr>
              <a:tr h="227067">
                <a:tc vMerge="1">
                  <a:txBody>
                    <a:bodyPr/>
                    <a:lstStyle/>
                    <a:p>
                      <a:pPr algn="ct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4472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振り返り・</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tc gridSpan="6">
                  <a:txBody>
                    <a:bodyPr/>
                    <a:lstStyle/>
                    <a:p>
                      <a:pPr marL="85725" indent="-85725"/>
                      <a:r>
                        <a:rPr kumimoji="1" lang="ja-JP" altLang="en-US" sz="1050" dirty="0">
                          <a:latin typeface="Meiryo UI" panose="020B0604030504040204" pitchFamily="50" charset="-128"/>
                          <a:ea typeface="Meiryo UI" panose="020B0604030504040204" pitchFamily="50" charset="-128"/>
                        </a:rPr>
                        <a:t>・学生への支援としては、府内大学や府内中小企業と連携したセミナー（以下、学内セミナー）を実施するとともに、就職活動に不安のある学生を対象にセミナー（以下、学外セミナー）を実施した。特に学内セミナーを実施したことで、多くの学生が参加でき、目標を大きく上回ることにつながった。また、学外セミナーでは、参加学生の大半がアンケートで「就職活動における不安解消につながった」「コミュニケーションスキルの向上に繋がった」と回答し、一定の成果があったと考えている。</a:t>
                      </a:r>
                    </a:p>
                    <a:p>
                      <a:pPr marL="85725" indent="-85725"/>
                      <a:r>
                        <a:rPr kumimoji="1" lang="ja-JP" altLang="en-US" sz="1050" dirty="0">
                          <a:latin typeface="Meiryo UI" panose="020B0604030504040204" pitchFamily="50" charset="-128"/>
                          <a:ea typeface="Meiryo UI" panose="020B0604030504040204" pitchFamily="50" charset="-128"/>
                        </a:rPr>
                        <a:t>・府内企業に対してはダイバーシティについて啓発する企業向けセミナーを実施し、多様な人材の採用について理解を促進する取組みを行った。また、インターンシップや合同企業説明会を実施することで、学生とのマッチング機会を創出し、府内企業の人材確保を図った。</a:t>
                      </a:r>
                    </a:p>
                    <a:p>
                      <a:pPr marL="85725" indent="-85725"/>
                      <a:r>
                        <a:rPr kumimoji="1" lang="ja-JP" altLang="en-US" sz="1050" dirty="0">
                          <a:latin typeface="Meiryo UI" panose="020B0604030504040204" pitchFamily="50" charset="-128"/>
                          <a:ea typeface="Meiryo UI" panose="020B0604030504040204" pitchFamily="50" charset="-128"/>
                        </a:rPr>
                        <a:t>・令和５年度も引き続き大学低学年次から積極的に学生と企業の接点を創出し、府内企業とのマッチングにつなげる事業に取り組むとともに、学生の保護者に対するセミナーを実施するなど、より手厚い学生支援を実施していく。</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2F0D9"/>
                    </a:solidFill>
                  </a:tcPr>
                </a:tc>
                <a:tc h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204080529"/>
                  </a:ext>
                </a:extLst>
              </a:tr>
              <a:tr h="684796">
                <a:tc vMerge="1">
                  <a:txBody>
                    <a:bodyPr/>
                    <a:lstStyle/>
                    <a:p>
                      <a:pPr algn="ct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70AD47"/>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外部有識者評価</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C5E0B4"/>
                    </a:solidFill>
                  </a:tcPr>
                </a:tc>
                <a:tc gridSpan="6">
                  <a:txBody>
                    <a:bodyPr/>
                    <a:lstStyle/>
                    <a:p>
                      <a:pPr marL="85725" indent="-85725"/>
                      <a:r>
                        <a:rPr kumimoji="1" lang="ja-JP" altLang="en-US" sz="1050" dirty="0">
                          <a:latin typeface="Meiryo UI" panose="020B0604030504040204" pitchFamily="50" charset="-128"/>
                          <a:ea typeface="Meiryo UI" panose="020B0604030504040204" pitchFamily="50" charset="-128"/>
                        </a:rPr>
                        <a:t>特になし</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519549325"/>
                  </a:ext>
                </a:extLst>
              </a:tr>
            </a:tbl>
          </a:graphicData>
        </a:graphic>
      </p:graphicFrame>
      <p:sp>
        <p:nvSpPr>
          <p:cNvPr id="9" name="スライド番号プレースホルダー 1">
            <a:extLst>
              <a:ext uri="{FF2B5EF4-FFF2-40B4-BE49-F238E27FC236}">
                <a16:creationId xmlns:a16="http://schemas.microsoft.com/office/drawing/2014/main" id="{4FF86393-C626-475E-A626-49C80C8BA6C8}"/>
              </a:ext>
            </a:extLst>
          </p:cNvPr>
          <p:cNvSpPr txBox="1">
            <a:spLocks/>
          </p:cNvSpPr>
          <p:nvPr/>
        </p:nvSpPr>
        <p:spPr>
          <a:xfrm>
            <a:off x="7542821" y="6492875"/>
            <a:ext cx="222885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en-US" altLang="ja-JP" dirty="0">
                <a:solidFill>
                  <a:schemeClr val="tx1"/>
                </a:solidFill>
                <a:latin typeface="Meiryo UI" panose="020B0604030504040204" pitchFamily="50" charset="-128"/>
                <a:ea typeface="Meiryo UI" panose="020B0604030504040204" pitchFamily="50" charset="-128"/>
              </a:rPr>
              <a:t>4</a:t>
            </a:r>
          </a:p>
        </p:txBody>
      </p:sp>
    </p:spTree>
    <p:extLst>
      <p:ext uri="{BB962C8B-B14F-4D97-AF65-F5344CB8AC3E}">
        <p14:creationId xmlns:p14="http://schemas.microsoft.com/office/powerpoint/2010/main" val="5091122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3095041"/>
            <a:ext cx="9906000" cy="667919"/>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400"/>
              </a:lnSpc>
            </a:pPr>
            <a:r>
              <a:rPr lang="en-US" altLang="ja-JP" sz="2400" dirty="0">
                <a:latin typeface="Meiryo UI" panose="020B0604030504040204" pitchFamily="50" charset="-128"/>
                <a:ea typeface="Meiryo UI" panose="020B0604030504040204" pitchFamily="50" charset="-128"/>
              </a:rPr>
              <a:t>Ⅲ</a:t>
            </a:r>
            <a:r>
              <a:rPr lang="ja-JP" altLang="en-US" sz="2400" dirty="0">
                <a:latin typeface="Meiryo UI" panose="020B0604030504040204" pitchFamily="50" charset="-128"/>
                <a:ea typeface="Meiryo UI" panose="020B0604030504040204" pitchFamily="50" charset="-128"/>
              </a:rPr>
              <a:t>　東西二極の一極としての社会経済構造の構築</a:t>
            </a:r>
          </a:p>
        </p:txBody>
      </p:sp>
      <p:sp>
        <p:nvSpPr>
          <p:cNvPr id="7" name="スライド番号プレースホルダー 1">
            <a:extLst>
              <a:ext uri="{FF2B5EF4-FFF2-40B4-BE49-F238E27FC236}">
                <a16:creationId xmlns:a16="http://schemas.microsoft.com/office/drawing/2014/main" id="{582F7145-2E2B-4250-B796-699AE1F45C84}"/>
              </a:ext>
            </a:extLst>
          </p:cNvPr>
          <p:cNvSpPr txBox="1">
            <a:spLocks/>
          </p:cNvSpPr>
          <p:nvPr/>
        </p:nvSpPr>
        <p:spPr>
          <a:xfrm>
            <a:off x="7542821" y="6492875"/>
            <a:ext cx="222885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en-US" altLang="ja-JP" dirty="0">
                <a:solidFill>
                  <a:schemeClr val="tx1"/>
                </a:solidFill>
                <a:latin typeface="Meiryo UI" panose="020B0604030504040204" pitchFamily="50" charset="-128"/>
                <a:ea typeface="Meiryo UI" panose="020B0604030504040204" pitchFamily="50" charset="-128"/>
              </a:rPr>
              <a:t>5</a:t>
            </a:r>
          </a:p>
        </p:txBody>
      </p:sp>
    </p:spTree>
    <p:extLst>
      <p:ext uri="{BB962C8B-B14F-4D97-AF65-F5344CB8AC3E}">
        <p14:creationId xmlns:p14="http://schemas.microsoft.com/office/powerpoint/2010/main" val="4571383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ext uri="{D42A27DB-BD31-4B8C-83A1-F6EECF244321}">
                <p14:modId xmlns:p14="http://schemas.microsoft.com/office/powerpoint/2010/main" val="1161365256"/>
              </p:ext>
            </p:extLst>
          </p:nvPr>
        </p:nvGraphicFramePr>
        <p:xfrm>
          <a:off x="87447" y="840671"/>
          <a:ext cx="9730686" cy="3861740"/>
        </p:xfrm>
        <a:graphic>
          <a:graphicData uri="http://schemas.openxmlformats.org/drawingml/2006/table">
            <a:tbl>
              <a:tblPr firstRow="1" bandRow="1">
                <a:tableStyleId>{F5AB1C69-6EDB-4FF4-983F-18BD219EF322}</a:tableStyleId>
              </a:tblPr>
              <a:tblGrid>
                <a:gridCol w="324000">
                  <a:extLst>
                    <a:ext uri="{9D8B030D-6E8A-4147-A177-3AD203B41FA5}">
                      <a16:colId xmlns:a16="http://schemas.microsoft.com/office/drawing/2014/main" val="830047628"/>
                    </a:ext>
                  </a:extLst>
                </a:gridCol>
                <a:gridCol w="324000">
                  <a:extLst>
                    <a:ext uri="{9D8B030D-6E8A-4147-A177-3AD203B41FA5}">
                      <a16:colId xmlns:a16="http://schemas.microsoft.com/office/drawing/2014/main" val="1297933951"/>
                    </a:ext>
                  </a:extLst>
                </a:gridCol>
                <a:gridCol w="2162443">
                  <a:extLst>
                    <a:ext uri="{9D8B030D-6E8A-4147-A177-3AD203B41FA5}">
                      <a16:colId xmlns:a16="http://schemas.microsoft.com/office/drawing/2014/main" val="400436419"/>
                    </a:ext>
                  </a:extLst>
                </a:gridCol>
                <a:gridCol w="1809540">
                  <a:extLst>
                    <a:ext uri="{9D8B030D-6E8A-4147-A177-3AD203B41FA5}">
                      <a16:colId xmlns:a16="http://schemas.microsoft.com/office/drawing/2014/main" val="885638921"/>
                    </a:ext>
                  </a:extLst>
                </a:gridCol>
                <a:gridCol w="1809540">
                  <a:extLst>
                    <a:ext uri="{9D8B030D-6E8A-4147-A177-3AD203B41FA5}">
                      <a16:colId xmlns:a16="http://schemas.microsoft.com/office/drawing/2014/main" val="2868609020"/>
                    </a:ext>
                  </a:extLst>
                </a:gridCol>
                <a:gridCol w="938280">
                  <a:extLst>
                    <a:ext uri="{9D8B030D-6E8A-4147-A177-3AD203B41FA5}">
                      <a16:colId xmlns:a16="http://schemas.microsoft.com/office/drawing/2014/main" val="1393318109"/>
                    </a:ext>
                  </a:extLst>
                </a:gridCol>
                <a:gridCol w="1424603">
                  <a:extLst>
                    <a:ext uri="{9D8B030D-6E8A-4147-A177-3AD203B41FA5}">
                      <a16:colId xmlns:a16="http://schemas.microsoft.com/office/drawing/2014/main" val="2346348725"/>
                    </a:ext>
                  </a:extLst>
                </a:gridCol>
                <a:gridCol w="938280">
                  <a:extLst>
                    <a:ext uri="{9D8B030D-6E8A-4147-A177-3AD203B41FA5}">
                      <a16:colId xmlns:a16="http://schemas.microsoft.com/office/drawing/2014/main" val="3751968535"/>
                    </a:ext>
                  </a:extLst>
                </a:gridCol>
              </a:tblGrid>
              <a:tr h="244576">
                <a:tc rowSpan="6">
                  <a:txBody>
                    <a:bodyPr/>
                    <a:lstStyle/>
                    <a:p>
                      <a:pPr algn="ctr"/>
                      <a:r>
                        <a:rPr kumimoji="1" lang="en-US" altLang="ja-JP" sz="900" dirty="0">
                          <a:latin typeface="Meiryo UI" panose="020B0604030504040204" pitchFamily="50" charset="-128"/>
                          <a:ea typeface="Meiryo UI" panose="020B0604030504040204" pitchFamily="50" charset="-128"/>
                        </a:rPr>
                        <a:t>No4</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chemeClr val="bg2">
                        <a:lumMod val="50000"/>
                      </a:schemeClr>
                    </a:solidFill>
                  </a:tcPr>
                </a:tc>
                <a:tc gridSpan="7">
                  <a:txBody>
                    <a:bodyPr/>
                    <a:lstStyle/>
                    <a:p>
                      <a:pPr algn="l"/>
                      <a:r>
                        <a:rPr kumimoji="1" lang="ja-JP" altLang="en-US" sz="1100" b="1" u="sng" dirty="0">
                          <a:latin typeface="Meiryo UI" panose="020B0604030504040204" pitchFamily="50" charset="-128"/>
                          <a:ea typeface="Meiryo UI" panose="020B0604030504040204" pitchFamily="50" charset="-128"/>
                        </a:rPr>
                        <a:t>世界に伍するスタートアップ・エコシステム推進事業</a:t>
                      </a:r>
                      <a:r>
                        <a:rPr kumimoji="1" lang="en-US" altLang="ja-JP" sz="1100" b="1" u="sng" dirty="0">
                          <a:solidFill>
                            <a:schemeClr val="bg1"/>
                          </a:solidFill>
                          <a:latin typeface="Meiryo UI" panose="020B0604030504040204" pitchFamily="50" charset="-128"/>
                          <a:ea typeface="Meiryo UI" panose="020B0604030504040204" pitchFamily="50" charset="-128"/>
                        </a:rPr>
                        <a:t>【</a:t>
                      </a:r>
                      <a:r>
                        <a:rPr kumimoji="1" lang="ja-JP" altLang="en-US" sz="1100" b="1" u="sng" dirty="0">
                          <a:solidFill>
                            <a:schemeClr val="bg1"/>
                          </a:solidFill>
                          <a:latin typeface="Meiryo UI" panose="020B0604030504040204" pitchFamily="50" charset="-128"/>
                          <a:ea typeface="Meiryo UI" panose="020B0604030504040204" pitchFamily="50" charset="-128"/>
                        </a:rPr>
                        <a:t>地方創生推進交付金活用事業</a:t>
                      </a:r>
                      <a:r>
                        <a:rPr kumimoji="1" lang="en-US" altLang="ja-JP" sz="1100" b="1" u="sng" dirty="0">
                          <a:solidFill>
                            <a:schemeClr val="bg1"/>
                          </a:solidFill>
                          <a:latin typeface="Meiryo UI" panose="020B0604030504040204" pitchFamily="50" charset="-128"/>
                          <a:ea typeface="Meiryo UI" panose="020B0604030504040204" pitchFamily="50" charset="-128"/>
                        </a:rPr>
                        <a:t>】</a:t>
                      </a:r>
                      <a:endParaRPr kumimoji="1" lang="ja-JP" altLang="en-US" sz="1100" b="1" u="sng" dirty="0">
                        <a:solidFill>
                          <a:schemeClr val="bg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latin typeface="Meiryo UI" panose="020B0604030504040204" pitchFamily="50" charset="-128"/>
                          <a:ea typeface="Meiryo UI" panose="020B0604030504040204" pitchFamily="50" charset="-128"/>
                        </a:rPr>
                        <a:t>エコシステムによるスタートアップの成長環境構築に向け、国の選定（グローバル拠点都市）の機会を活かし、資金調達環境の構築、高度経営人材の供給、国内外市場の開拓支援、海外情報発信力強化、プロダクトの社会実装促進等に、産学官、京阪神、関西の広域連携で取組む。さらに</a:t>
                      </a:r>
                      <a:r>
                        <a:rPr kumimoji="1" lang="en-US" altLang="ja-JP" sz="1050" b="0" u="none" dirty="0">
                          <a:latin typeface="Meiryo UI" panose="020B0604030504040204" pitchFamily="50" charset="-128"/>
                          <a:ea typeface="Meiryo UI" panose="020B0604030504040204" pitchFamily="50" charset="-128"/>
                        </a:rPr>
                        <a:t>2025</a:t>
                      </a:r>
                      <a:r>
                        <a:rPr kumimoji="1" lang="ja-JP" altLang="en-US" sz="1050" b="0" u="none" dirty="0">
                          <a:latin typeface="Meiryo UI" panose="020B0604030504040204" pitchFamily="50" charset="-128"/>
                          <a:ea typeface="Meiryo UI" panose="020B0604030504040204" pitchFamily="50" charset="-128"/>
                        </a:rPr>
                        <a:t>大阪・関西万博等ビッグプロジェクトの機会も追い風に、エコシステムの自立化をめざす。</a:t>
                      </a:r>
                      <a:r>
                        <a:rPr kumimoji="1" lang="en-US" altLang="ja-JP" sz="1050" b="0" u="none" dirty="0">
                          <a:latin typeface="Meiryo UI" panose="020B0604030504040204" pitchFamily="50" charset="-128"/>
                          <a:ea typeface="Meiryo UI" panose="020B0604030504040204" pitchFamily="50" charset="-128"/>
                        </a:rPr>
                        <a:t>(※</a:t>
                      </a:r>
                      <a:r>
                        <a:rPr kumimoji="1" lang="ja-JP" altLang="en-US" sz="1050" b="0" u="none" dirty="0">
                          <a:latin typeface="Meiryo UI" panose="020B0604030504040204" pitchFamily="50" charset="-128"/>
                          <a:ea typeface="Meiryo UI" panose="020B0604030504040204" pitchFamily="50" charset="-128"/>
                        </a:rPr>
                        <a:t>大阪市と共同申請</a:t>
                      </a:r>
                      <a:r>
                        <a:rPr kumimoji="1" lang="en-US" altLang="ja-JP" sz="1050" b="0" u="none" dirty="0">
                          <a:latin typeface="Meiryo UI" panose="020B0604030504040204" pitchFamily="50" charset="-128"/>
                          <a:ea typeface="Meiryo UI" panose="020B0604030504040204" pitchFamily="50" charset="-128"/>
                        </a:rPr>
                        <a:t>)</a:t>
                      </a:r>
                      <a:endParaRPr kumimoji="1" lang="ja-JP" altLang="en-US" sz="1050" b="0" u="none" dirty="0">
                        <a:latin typeface="Meiryo UI" panose="020B0604030504040204" pitchFamily="50" charset="-128"/>
                        <a:ea typeface="Meiryo UI" panose="020B0604030504040204" pitchFamily="50" charset="-128"/>
                      </a:endParaRP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chemeClr val="bg2">
                        <a:lumMod val="5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extLst>
                  <a:ext uri="{0D108BD9-81ED-4DB2-BD59-A6C34878D82A}">
                    <a16:rowId xmlns:a16="http://schemas.microsoft.com/office/drawing/2014/main" val="3510601419"/>
                  </a:ext>
                </a:extLst>
              </a:tr>
              <a:tr h="118093">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2">
                        <a:lumMod val="75000"/>
                      </a:schemeClr>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2">
                        <a:lumMod val="75000"/>
                      </a:schemeClr>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2">
                        <a:lumMod val="75000"/>
                      </a:schemeClr>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2">
                        <a:lumMod val="75000"/>
                      </a:schemeClr>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2">
                        <a:lumMod val="75000"/>
                      </a:schemeClr>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2">
                        <a:lumMod val="75000"/>
                      </a:schemeClr>
                    </a:solidFill>
                  </a:tcPr>
                </a:tc>
                <a:extLst>
                  <a:ext uri="{0D108BD9-81ED-4DB2-BD59-A6C34878D82A}">
                    <a16:rowId xmlns:a16="http://schemas.microsoft.com/office/drawing/2014/main" val="1797969561"/>
                  </a:ext>
                </a:extLst>
              </a:tr>
              <a:tr h="322336">
                <a:tc vMerge="1">
                  <a:txBody>
                    <a:bodyPr/>
                    <a:lstStyle/>
                    <a:p>
                      <a:endParaRPr kumimoji="1" lang="ja-JP" altLang="en-US"/>
                    </a:p>
                  </a:txBody>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dirty="0">
                          <a:latin typeface="Meiryo UI" panose="020B0604030504040204" pitchFamily="50" charset="-128"/>
                          <a:ea typeface="Meiryo UI" panose="020B0604030504040204" pitchFamily="50" charset="-128"/>
                        </a:rPr>
                        <a:t>５億円以上調達のスタートアップ件数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dirty="0">
                          <a:latin typeface="Meiryo UI" panose="020B0604030504040204" pitchFamily="50" charset="-128"/>
                          <a:ea typeface="Meiryo UI" panose="020B0604030504040204" pitchFamily="50" charset="-128"/>
                        </a:rPr>
                        <a:t>55</a:t>
                      </a:r>
                      <a:r>
                        <a:rPr kumimoji="1" lang="ja-JP" altLang="en-US" sz="1050" dirty="0">
                          <a:latin typeface="Meiryo UI" panose="020B0604030504040204" pitchFamily="50" charset="-128"/>
                          <a:ea typeface="Meiryo UI" panose="020B0604030504040204" pitchFamily="50" charset="-128"/>
                        </a:rPr>
                        <a:t>社</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81</a:t>
                      </a:r>
                      <a:r>
                        <a:rPr kumimoji="1" lang="ja-JP" altLang="en-US" sz="1050" dirty="0">
                          <a:solidFill>
                            <a:srgbClr val="FF0000"/>
                          </a:solidFill>
                          <a:latin typeface="Meiryo UI" panose="020B0604030504040204" pitchFamily="50" charset="-128"/>
                          <a:ea typeface="Meiryo UI" panose="020B0604030504040204" pitchFamily="50" charset="-128"/>
                        </a:rPr>
                        <a:t>社</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73</a:t>
                      </a:r>
                      <a:r>
                        <a:rPr kumimoji="1" lang="ja-JP" altLang="en-US" sz="1050" dirty="0">
                          <a:solidFill>
                            <a:schemeClr val="accent5"/>
                          </a:solidFill>
                          <a:latin typeface="Meiryo UI" panose="020B0604030504040204" pitchFamily="50" charset="-128"/>
                          <a:ea typeface="Meiryo UI" panose="020B0604030504040204" pitchFamily="50" charset="-128"/>
                        </a:rPr>
                        <a:t>社）</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dirty="0">
                          <a:latin typeface="Meiryo UI" panose="020B0604030504040204" pitchFamily="50" charset="-128"/>
                          <a:ea typeface="Meiryo UI" panose="020B0604030504040204" pitchFamily="50" charset="-128"/>
                        </a:rPr>
                        <a:t>147%</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rowSpan="2">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70,261</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70,261</a:t>
                      </a:r>
                      <a:r>
                        <a:rPr kumimoji="1" lang="ja-JP" altLang="en-US" sz="1050" dirty="0">
                          <a:solidFill>
                            <a:schemeClr val="accent5"/>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rowSpan="2">
                  <a:txBody>
                    <a:bodyPr/>
                    <a:lstStyle/>
                    <a:p>
                      <a:pPr algn="ctr"/>
                      <a:r>
                        <a:rPr kumimoji="1" lang="en-US" altLang="ja-JP" sz="1050" dirty="0">
                          <a:latin typeface="Meiryo UI" panose="020B0604030504040204" pitchFamily="50" charset="-128"/>
                          <a:ea typeface="Meiryo UI" panose="020B0604030504040204" pitchFamily="50" charset="-128"/>
                        </a:rPr>
                        <a:t>100%</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extLst>
                  <a:ext uri="{0D108BD9-81ED-4DB2-BD59-A6C34878D82A}">
                    <a16:rowId xmlns:a16="http://schemas.microsoft.com/office/drawing/2014/main" val="979966792"/>
                  </a:ext>
                </a:extLst>
              </a:tr>
              <a:tr h="322336">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dirty="0">
                          <a:latin typeface="Meiryo UI" panose="020B0604030504040204" pitchFamily="50" charset="-128"/>
                          <a:ea typeface="Meiryo UI" panose="020B0604030504040204" pitchFamily="50" charset="-128"/>
                        </a:rPr>
                        <a:t>スタートアップビザ活用数</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a:txBody>
                    <a:bodyPr/>
                    <a:lstStyle/>
                    <a:p>
                      <a:pPr algn="ctr"/>
                      <a:r>
                        <a:rPr kumimoji="1" lang="en-US" altLang="ja-JP" sz="1050" dirty="0">
                          <a:latin typeface="Meiryo UI" panose="020B0604030504040204" pitchFamily="50" charset="-128"/>
                          <a:ea typeface="Meiryo UI" panose="020B0604030504040204" pitchFamily="50" charset="-128"/>
                        </a:rPr>
                        <a:t>15</a:t>
                      </a:r>
                      <a:r>
                        <a:rPr kumimoji="1" lang="ja-JP" altLang="en-US" sz="1050" dirty="0">
                          <a:latin typeface="Meiryo UI" panose="020B0604030504040204" pitchFamily="50" charset="-128"/>
                          <a:ea typeface="Meiryo UI" panose="020B0604030504040204" pitchFamily="50" charset="-128"/>
                        </a:rPr>
                        <a:t>者</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19</a:t>
                      </a:r>
                      <a:r>
                        <a:rPr kumimoji="1" lang="ja-JP" altLang="en-US" sz="1050" dirty="0">
                          <a:solidFill>
                            <a:srgbClr val="FF0000"/>
                          </a:solidFill>
                          <a:latin typeface="Meiryo UI" panose="020B0604030504040204" pitchFamily="50" charset="-128"/>
                          <a:ea typeface="Meiryo UI" panose="020B0604030504040204" pitchFamily="50" charset="-128"/>
                        </a:rPr>
                        <a:t>者</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13</a:t>
                      </a:r>
                      <a:r>
                        <a:rPr kumimoji="1" lang="ja-JP" altLang="en-US" sz="1050" dirty="0">
                          <a:solidFill>
                            <a:schemeClr val="accent5"/>
                          </a:solidFill>
                          <a:latin typeface="Meiryo UI" panose="020B0604030504040204" pitchFamily="50" charset="-128"/>
                          <a:ea typeface="Meiryo UI" panose="020B0604030504040204" pitchFamily="50" charset="-128"/>
                        </a:rPr>
                        <a:t>者）</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a:txBody>
                    <a:bodyPr/>
                    <a:lstStyle/>
                    <a:p>
                      <a:pPr algn="ctr"/>
                      <a:r>
                        <a:rPr kumimoji="1" lang="en-US" altLang="ja-JP" sz="1050" dirty="0">
                          <a:latin typeface="Meiryo UI" panose="020B0604030504040204" pitchFamily="50" charset="-128"/>
                          <a:ea typeface="Meiryo UI" panose="020B0604030504040204" pitchFamily="50" charset="-128"/>
                        </a:rPr>
                        <a:t>127%</a:t>
                      </a: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558829078"/>
                  </a:ext>
                </a:extLst>
              </a:tr>
              <a:tr h="458821">
                <a:tc vMerge="1">
                  <a:txBody>
                    <a:bodyPr/>
                    <a:lstStyle/>
                    <a:p>
                      <a:pPr algn="ct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72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振り返り・</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gridSpan="6">
                  <a:txBody>
                    <a:bodyPr/>
                    <a:lstStyle/>
                    <a:p>
                      <a:pPr marL="85725" indent="-85725"/>
                      <a:r>
                        <a:rPr kumimoji="1" lang="ja-JP" altLang="en-US" sz="1050" dirty="0">
                          <a:latin typeface="Meiryo UI" panose="020B0604030504040204" pitchFamily="50" charset="-128"/>
                          <a:ea typeface="Meiryo UI" panose="020B0604030504040204" pitchFamily="50" charset="-128"/>
                        </a:rPr>
                        <a:t>・令和４年度の事業内容</a:t>
                      </a:r>
                    </a:p>
                    <a:p>
                      <a:pPr marL="85725" indent="-85725"/>
                      <a:r>
                        <a:rPr kumimoji="1" lang="ja-JP" altLang="en-US" sz="1050" dirty="0">
                          <a:latin typeface="Meiryo UI" panose="020B0604030504040204" pitchFamily="50" charset="-128"/>
                          <a:ea typeface="Meiryo UI" panose="020B0604030504040204" pitchFamily="50" charset="-128"/>
                        </a:rPr>
                        <a:t>  </a:t>
                      </a:r>
                      <a:r>
                        <a:rPr kumimoji="1" lang="en-US" altLang="ja-JP" sz="1050" dirty="0">
                          <a:latin typeface="Meiryo UI" panose="020B0604030504040204" pitchFamily="50" charset="-128"/>
                          <a:ea typeface="Meiryo UI" panose="020B0604030504040204" pitchFamily="50" charset="-128"/>
                        </a:rPr>
                        <a:t>1.</a:t>
                      </a:r>
                      <a:r>
                        <a:rPr kumimoji="1" lang="ja-JP" altLang="en-US" sz="1050" dirty="0">
                          <a:latin typeface="Meiryo UI" panose="020B0604030504040204" pitchFamily="50" charset="-128"/>
                          <a:ea typeface="Meiryo UI" panose="020B0604030504040204" pitchFamily="50" charset="-128"/>
                        </a:rPr>
                        <a:t>大阪スタートアップ・エコシステム構築に向け、専門家を招聘、情報収集・分析およびコンソーシアムメンバーの活動を促進</a:t>
                      </a:r>
                    </a:p>
                    <a:p>
                      <a:pPr marL="85725" indent="-85725"/>
                      <a:r>
                        <a:rPr kumimoji="1" lang="ja-JP" altLang="en-US" sz="1050" dirty="0">
                          <a:latin typeface="Meiryo UI" panose="020B0604030504040204" pitchFamily="50" charset="-128"/>
                          <a:ea typeface="Meiryo UI" panose="020B0604030504040204" pitchFamily="50" charset="-128"/>
                        </a:rPr>
                        <a:t>  </a:t>
                      </a:r>
                      <a:r>
                        <a:rPr kumimoji="1" lang="en-US" altLang="ja-JP" sz="1050" dirty="0">
                          <a:latin typeface="Meiryo UI" panose="020B0604030504040204" pitchFamily="50" charset="-128"/>
                          <a:ea typeface="Meiryo UI" panose="020B0604030504040204" pitchFamily="50" charset="-128"/>
                        </a:rPr>
                        <a:t>2.</a:t>
                      </a:r>
                      <a:r>
                        <a:rPr kumimoji="1" lang="ja-JP" altLang="en-US" sz="1050" dirty="0">
                          <a:latin typeface="Meiryo UI" panose="020B0604030504040204" pitchFamily="50" charset="-128"/>
                          <a:ea typeface="Meiryo UI" panose="020B0604030504040204" pitchFamily="50" charset="-128"/>
                        </a:rPr>
                        <a:t>コンソーシアム全体の活動を進めるためのブランディング、情報発信</a:t>
                      </a:r>
                    </a:p>
                    <a:p>
                      <a:pPr marL="85725" indent="-85725"/>
                      <a:r>
                        <a:rPr kumimoji="1" lang="ja-JP" altLang="en-US" sz="1050" dirty="0">
                          <a:latin typeface="Meiryo UI" panose="020B0604030504040204" pitchFamily="50" charset="-128"/>
                          <a:ea typeface="Meiryo UI" panose="020B0604030504040204" pitchFamily="50" charset="-128"/>
                        </a:rPr>
                        <a:t>  </a:t>
                      </a:r>
                      <a:r>
                        <a:rPr kumimoji="1" lang="en-US" altLang="ja-JP" sz="1050" dirty="0">
                          <a:latin typeface="Meiryo UI" panose="020B0604030504040204" pitchFamily="50" charset="-128"/>
                          <a:ea typeface="Meiryo UI" panose="020B0604030504040204" pitchFamily="50" charset="-128"/>
                        </a:rPr>
                        <a:t>3.</a:t>
                      </a:r>
                      <a:r>
                        <a:rPr kumimoji="1" lang="ja-JP" altLang="en-US" sz="1050" dirty="0">
                          <a:latin typeface="Meiryo UI" panose="020B0604030504040204" pitchFamily="50" charset="-128"/>
                          <a:ea typeface="Meiryo UI" panose="020B0604030504040204" pitchFamily="50" charset="-128"/>
                        </a:rPr>
                        <a:t>グローバルに活躍するスタートアップを輩出するため国際的ピッチイベントを開催</a:t>
                      </a:r>
                    </a:p>
                    <a:p>
                      <a:pPr marL="85725" indent="-85725"/>
                      <a:r>
                        <a:rPr kumimoji="1" lang="ja-JP" altLang="en-US" sz="1050" dirty="0">
                          <a:latin typeface="Meiryo UI" panose="020B0604030504040204" pitchFamily="50" charset="-128"/>
                          <a:ea typeface="Meiryo UI" panose="020B0604030504040204" pitchFamily="50" charset="-128"/>
                        </a:rPr>
                        <a:t>  </a:t>
                      </a:r>
                      <a:r>
                        <a:rPr kumimoji="1" lang="en-US" altLang="ja-JP" sz="1050" dirty="0">
                          <a:latin typeface="Meiryo UI" panose="020B0604030504040204" pitchFamily="50" charset="-128"/>
                          <a:ea typeface="Meiryo UI" panose="020B0604030504040204" pitchFamily="50" charset="-128"/>
                        </a:rPr>
                        <a:t>4.</a:t>
                      </a:r>
                      <a:r>
                        <a:rPr kumimoji="1" lang="ja-JP" altLang="en-US" sz="1050" dirty="0">
                          <a:latin typeface="Meiryo UI" panose="020B0604030504040204" pitchFamily="50" charset="-128"/>
                          <a:ea typeface="Meiryo UI" panose="020B0604030504040204" pitchFamily="50" charset="-128"/>
                        </a:rPr>
                        <a:t>スタートアップの成長段階に応じたアクセラレーション・プログラムを実施　　　　　　等</a:t>
                      </a:r>
                    </a:p>
                    <a:p>
                      <a:pPr marL="85725" indent="-85725"/>
                      <a:r>
                        <a:rPr kumimoji="1" lang="ja-JP" altLang="en-US" sz="1050" dirty="0">
                          <a:latin typeface="Meiryo UI" panose="020B0604030504040204" pitchFamily="50" charset="-128"/>
                          <a:ea typeface="Meiryo UI" panose="020B0604030504040204" pitchFamily="50" charset="-128"/>
                        </a:rPr>
                        <a:t>・計画に基づき事業を進捗させ、令和４年度の目標を達成できている。</a:t>
                      </a:r>
                    </a:p>
                    <a:p>
                      <a:pPr marL="85725" indent="-85725"/>
                      <a:r>
                        <a:rPr kumimoji="1" lang="ja-JP" altLang="en-US" sz="1050" dirty="0">
                          <a:latin typeface="Meiryo UI" panose="020B0604030504040204" pitchFamily="50" charset="-128"/>
                          <a:ea typeface="Meiryo UI" panose="020B0604030504040204" pitchFamily="50" charset="-128"/>
                        </a:rPr>
                        <a:t>・令和５年度以降、エコシステムの地域間連携、コンソーシアムメンバーの活動促進及び連携事業の実施、大阪エコシステムの情報発信強化、海外スタートアップの誘致・定着、国際ピッチイベント、アクセラレーションプログラムの実施等に取り組み、引き続きスタートアップ・エコシステム拠点形成を進める。</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hMerge="1">
                  <a:txBody>
                    <a:bodyPr/>
                    <a:lstStyle/>
                    <a:p>
                      <a:pPr algn="ctr"/>
                      <a:endParaRPr kumimoji="1" lang="en-US" altLang="ja-JP" sz="1000" dirty="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en-US" altLang="ja-JP" sz="1000" dirty="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991856035"/>
                  </a:ext>
                </a:extLst>
              </a:tr>
              <a:tr h="648000">
                <a:tc vMerge="1">
                  <a:txBody>
                    <a:bodyPr/>
                    <a:lstStyle/>
                    <a:p>
                      <a:pPr algn="ct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外部有識者評価</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gridSpan="6">
                  <a:txBody>
                    <a:bodyPr/>
                    <a:lstStyle/>
                    <a:p>
                      <a:pPr marL="85725" indent="-85725"/>
                      <a:r>
                        <a:rPr kumimoji="1" lang="ja-JP" altLang="en-US" sz="1050" dirty="0">
                          <a:latin typeface="Meiryo UI" panose="020B0604030504040204" pitchFamily="50" charset="-128"/>
                          <a:ea typeface="Meiryo UI" panose="020B0604030504040204" pitchFamily="50" charset="-128"/>
                        </a:rPr>
                        <a:t>特になし</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204347173"/>
                  </a:ext>
                </a:extLst>
              </a:tr>
            </a:tbl>
          </a:graphicData>
        </a:graphic>
      </p:graphicFrame>
      <p:sp>
        <p:nvSpPr>
          <p:cNvPr id="5" name="正方形/長方形 4"/>
          <p:cNvSpPr/>
          <p:nvPr/>
        </p:nvSpPr>
        <p:spPr>
          <a:xfrm>
            <a:off x="0" y="7059"/>
            <a:ext cx="9906000" cy="486216"/>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dirty="0">
                <a:latin typeface="Meiryo UI" panose="020B0604030504040204" pitchFamily="50" charset="-128"/>
                <a:ea typeface="Meiryo UI" panose="020B0604030504040204" pitchFamily="50" charset="-128"/>
              </a:rPr>
              <a:t>基本目標⑤都市としての経済機能を強化する</a:t>
            </a:r>
          </a:p>
        </p:txBody>
      </p:sp>
      <p:sp>
        <p:nvSpPr>
          <p:cNvPr id="6" name="テキスト ボックス 5"/>
          <p:cNvSpPr txBox="1"/>
          <p:nvPr/>
        </p:nvSpPr>
        <p:spPr>
          <a:xfrm>
            <a:off x="85260" y="501898"/>
            <a:ext cx="6478437"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基本的方向（１）産業の創出・振興</a:t>
            </a:r>
            <a:endParaRPr lang="en-US" altLang="ja-JP" sz="1400" b="1" dirty="0">
              <a:latin typeface="Meiryo UI" panose="020B0604030504040204" pitchFamily="50" charset="-128"/>
              <a:ea typeface="Meiryo UI" panose="020B0604030504040204" pitchFamily="50" charset="-128"/>
            </a:endParaRPr>
          </a:p>
        </p:txBody>
      </p:sp>
      <p:sp>
        <p:nvSpPr>
          <p:cNvPr id="9" name="スライド番号プレースホルダー 1">
            <a:extLst>
              <a:ext uri="{FF2B5EF4-FFF2-40B4-BE49-F238E27FC236}">
                <a16:creationId xmlns:a16="http://schemas.microsoft.com/office/drawing/2014/main" id="{6555DEEB-9B6E-40B3-8CA4-2741C36A3B86}"/>
              </a:ext>
            </a:extLst>
          </p:cNvPr>
          <p:cNvSpPr txBox="1">
            <a:spLocks/>
          </p:cNvSpPr>
          <p:nvPr/>
        </p:nvSpPr>
        <p:spPr>
          <a:xfrm>
            <a:off x="7542821" y="6492875"/>
            <a:ext cx="222885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en-US" altLang="ja-JP" dirty="0">
                <a:solidFill>
                  <a:schemeClr val="tx1"/>
                </a:solidFill>
                <a:latin typeface="Meiryo UI" panose="020B0604030504040204" pitchFamily="50" charset="-128"/>
                <a:ea typeface="Meiryo UI" panose="020B0604030504040204" pitchFamily="50" charset="-128"/>
              </a:rPr>
              <a:t>6</a:t>
            </a:r>
          </a:p>
        </p:txBody>
      </p:sp>
    </p:spTree>
    <p:extLst>
      <p:ext uri="{BB962C8B-B14F-4D97-AF65-F5344CB8AC3E}">
        <p14:creationId xmlns:p14="http://schemas.microsoft.com/office/powerpoint/2010/main" val="12489421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690"/>
            <a:ext cx="9906000" cy="486216"/>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dirty="0">
                <a:latin typeface="Meiryo UI" panose="020B0604030504040204" pitchFamily="50" charset="-128"/>
                <a:ea typeface="Meiryo UI" panose="020B0604030504040204" pitchFamily="50" charset="-128"/>
              </a:rPr>
              <a:t>基本目標⑤都市としての経済機能を強化する</a:t>
            </a:r>
          </a:p>
        </p:txBody>
      </p:sp>
      <p:sp>
        <p:nvSpPr>
          <p:cNvPr id="6" name="テキスト ボックス 5"/>
          <p:cNvSpPr txBox="1"/>
          <p:nvPr/>
        </p:nvSpPr>
        <p:spPr>
          <a:xfrm>
            <a:off x="85260" y="501898"/>
            <a:ext cx="6478437"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基本的方向（１）産業の創出・振興</a:t>
            </a:r>
            <a:endParaRPr lang="en-US" altLang="ja-JP" sz="1400" b="1" dirty="0">
              <a:latin typeface="Meiryo UI" panose="020B0604030504040204" pitchFamily="50" charset="-128"/>
              <a:ea typeface="Meiryo UI" panose="020B0604030504040204" pitchFamily="50" charset="-128"/>
            </a:endParaRPr>
          </a:p>
        </p:txBody>
      </p:sp>
      <p:graphicFrame>
        <p:nvGraphicFramePr>
          <p:cNvPr id="9" name="表 8"/>
          <p:cNvGraphicFramePr>
            <a:graphicFrameLocks noGrp="1"/>
          </p:cNvGraphicFramePr>
          <p:nvPr>
            <p:extLst>
              <p:ext uri="{D42A27DB-BD31-4B8C-83A1-F6EECF244321}">
                <p14:modId xmlns:p14="http://schemas.microsoft.com/office/powerpoint/2010/main" val="964005440"/>
              </p:ext>
            </p:extLst>
          </p:nvPr>
        </p:nvGraphicFramePr>
        <p:xfrm>
          <a:off x="148930" y="790308"/>
          <a:ext cx="9560012" cy="4025572"/>
        </p:xfrm>
        <a:graphic>
          <a:graphicData uri="http://schemas.openxmlformats.org/drawingml/2006/table">
            <a:tbl>
              <a:tblPr firstRow="1" bandRow="1">
                <a:tableStyleId>{F5AB1C69-6EDB-4FF4-983F-18BD219EF322}</a:tableStyleId>
              </a:tblPr>
              <a:tblGrid>
                <a:gridCol w="324927">
                  <a:extLst>
                    <a:ext uri="{9D8B030D-6E8A-4147-A177-3AD203B41FA5}">
                      <a16:colId xmlns:a16="http://schemas.microsoft.com/office/drawing/2014/main" val="830047628"/>
                    </a:ext>
                  </a:extLst>
                </a:gridCol>
                <a:gridCol w="360000">
                  <a:extLst>
                    <a:ext uri="{9D8B030D-6E8A-4147-A177-3AD203B41FA5}">
                      <a16:colId xmlns:a16="http://schemas.microsoft.com/office/drawing/2014/main" val="1297933951"/>
                    </a:ext>
                  </a:extLst>
                </a:gridCol>
                <a:gridCol w="4654287">
                  <a:extLst>
                    <a:ext uri="{9D8B030D-6E8A-4147-A177-3AD203B41FA5}">
                      <a16:colId xmlns:a16="http://schemas.microsoft.com/office/drawing/2014/main" val="1232791315"/>
                    </a:ext>
                  </a:extLst>
                </a:gridCol>
                <a:gridCol w="761295">
                  <a:extLst>
                    <a:ext uri="{9D8B030D-6E8A-4147-A177-3AD203B41FA5}">
                      <a16:colId xmlns:a16="http://schemas.microsoft.com/office/drawing/2014/main" val="885638921"/>
                    </a:ext>
                  </a:extLst>
                </a:gridCol>
                <a:gridCol w="1115991">
                  <a:extLst>
                    <a:ext uri="{9D8B030D-6E8A-4147-A177-3AD203B41FA5}">
                      <a16:colId xmlns:a16="http://schemas.microsoft.com/office/drawing/2014/main" val="2868609020"/>
                    </a:ext>
                  </a:extLst>
                </a:gridCol>
                <a:gridCol w="605576">
                  <a:extLst>
                    <a:ext uri="{9D8B030D-6E8A-4147-A177-3AD203B41FA5}">
                      <a16:colId xmlns:a16="http://schemas.microsoft.com/office/drawing/2014/main" val="1393318109"/>
                    </a:ext>
                  </a:extLst>
                </a:gridCol>
                <a:gridCol w="1150595">
                  <a:extLst>
                    <a:ext uri="{9D8B030D-6E8A-4147-A177-3AD203B41FA5}">
                      <a16:colId xmlns:a16="http://schemas.microsoft.com/office/drawing/2014/main" val="2346348725"/>
                    </a:ext>
                  </a:extLst>
                </a:gridCol>
                <a:gridCol w="587341">
                  <a:extLst>
                    <a:ext uri="{9D8B030D-6E8A-4147-A177-3AD203B41FA5}">
                      <a16:colId xmlns:a16="http://schemas.microsoft.com/office/drawing/2014/main" val="3751968535"/>
                    </a:ext>
                  </a:extLst>
                </a:gridCol>
              </a:tblGrid>
              <a:tr h="316389">
                <a:tc rowSpan="8">
                  <a:txBody>
                    <a:bodyPr/>
                    <a:lstStyle/>
                    <a:p>
                      <a:pPr algn="ctr"/>
                      <a:r>
                        <a:rPr kumimoji="1" lang="en-US" altLang="ja-JP" sz="900" dirty="0">
                          <a:latin typeface="Meiryo UI" panose="020B0604030504040204" pitchFamily="50" charset="-128"/>
                          <a:ea typeface="Meiryo UI" panose="020B0604030504040204" pitchFamily="50" charset="-128"/>
                        </a:rPr>
                        <a:t>No</a:t>
                      </a:r>
                      <a:r>
                        <a:rPr kumimoji="1" lang="en-US" altLang="ja-JP" sz="1000" dirty="0">
                          <a:latin typeface="Meiryo UI" panose="020B0604030504040204" pitchFamily="50" charset="-128"/>
                          <a:ea typeface="Meiryo UI" panose="020B0604030504040204" pitchFamily="50" charset="-128"/>
                        </a:rPr>
                        <a:t>5</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767171"/>
                    </a:solidFill>
                  </a:tcPr>
                </a:tc>
                <a:tc gridSpan="7">
                  <a:txBody>
                    <a:bodyPr/>
                    <a:lstStyle/>
                    <a:p>
                      <a:pPr algn="l"/>
                      <a:r>
                        <a:rPr kumimoji="1" lang="ja-JP" altLang="en-US" sz="1200" b="1" u="sng" dirty="0">
                          <a:latin typeface="Meiryo UI" panose="020B0604030504040204" pitchFamily="50" charset="-128"/>
                          <a:ea typeface="Meiryo UI" panose="020B0604030504040204" pitchFamily="50" charset="-128"/>
                        </a:rPr>
                        <a:t>中核人材雇用戦略デスク事業・同体制拡充事業</a:t>
                      </a:r>
                      <a:r>
                        <a:rPr kumimoji="1" lang="en-US" altLang="ja-JP" sz="1200" b="1" u="sng" dirty="0">
                          <a:solidFill>
                            <a:schemeClr val="bg1"/>
                          </a:solidFill>
                          <a:latin typeface="Meiryo UI" panose="020B0604030504040204" pitchFamily="50" charset="-128"/>
                          <a:ea typeface="Meiryo UI" panose="020B0604030504040204" pitchFamily="50" charset="-128"/>
                        </a:rPr>
                        <a:t>【</a:t>
                      </a:r>
                      <a:r>
                        <a:rPr kumimoji="1" lang="ja-JP" altLang="en-US" sz="1200" b="1" u="sng" dirty="0">
                          <a:solidFill>
                            <a:schemeClr val="bg1"/>
                          </a:solidFill>
                          <a:latin typeface="Meiryo UI" panose="020B0604030504040204" pitchFamily="50" charset="-128"/>
                          <a:ea typeface="Meiryo UI" panose="020B0604030504040204" pitchFamily="50" charset="-128"/>
                        </a:rPr>
                        <a:t>地方創生推進交付金活用事業</a:t>
                      </a:r>
                      <a:r>
                        <a:rPr kumimoji="1" lang="en-US" altLang="ja-JP" sz="1200" b="1" u="sng" dirty="0">
                          <a:solidFill>
                            <a:schemeClr val="bg1"/>
                          </a:solidFill>
                          <a:latin typeface="Meiryo UI" panose="020B0604030504040204" pitchFamily="50" charset="-128"/>
                          <a:ea typeface="Meiryo UI" panose="020B0604030504040204" pitchFamily="50" charset="-128"/>
                        </a:rPr>
                        <a:t>】</a:t>
                      </a:r>
                      <a:endParaRPr kumimoji="1" lang="ja-JP" altLang="en-US" sz="1100" b="1" u="sng" dirty="0">
                        <a:solidFill>
                          <a:schemeClr val="bg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latin typeface="Meiryo UI" panose="020B0604030504040204" pitchFamily="50" charset="-128"/>
                          <a:ea typeface="Meiryo UI" panose="020B0604030504040204" pitchFamily="50" charset="-128"/>
                        </a:rPr>
                        <a:t>府内中堅・中小企業の中核人材ニーズを掘り起こし、有料人材紹介、再就職支援などによる確保支援を行う。また、東京圏の大企業人材の副業・兼業を促進していくため、府内中小企業が負担する交通費に対し補助金を交付し、成功事例の積み上げを図る。</a:t>
                      </a: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767171"/>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extLst>
                  <a:ext uri="{0D108BD9-81ED-4DB2-BD59-A6C34878D82A}">
                    <a16:rowId xmlns:a16="http://schemas.microsoft.com/office/drawing/2014/main" val="3510601419"/>
                  </a:ext>
                </a:extLst>
              </a:tr>
              <a:tr h="191086">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extLst>
                  <a:ext uri="{0D108BD9-81ED-4DB2-BD59-A6C34878D82A}">
                    <a16:rowId xmlns:a16="http://schemas.microsoft.com/office/drawing/2014/main" val="1797969561"/>
                  </a:ext>
                </a:extLst>
              </a:tr>
              <a:tr h="370616">
                <a:tc vMerge="1">
                  <a:txBody>
                    <a:bodyPr/>
                    <a:lstStyle/>
                    <a:p>
                      <a:endParaRPr kumimoji="1" lang="ja-JP" altLang="en-US"/>
                    </a:p>
                  </a:txBody>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dirty="0">
                          <a:latin typeface="Meiryo UI" panose="020B0604030504040204" pitchFamily="50" charset="-128"/>
                          <a:ea typeface="Meiryo UI" panose="020B0604030504040204" pitchFamily="50" charset="-128"/>
                        </a:rPr>
                        <a:t>府内中堅・中小企業に対する副業・兼業を含めた人材マッチング件数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dirty="0">
                          <a:latin typeface="Meiryo UI" panose="020B0604030504040204" pitchFamily="50" charset="-128"/>
                          <a:ea typeface="Meiryo UI" panose="020B0604030504040204" pitchFamily="50" charset="-128"/>
                        </a:rPr>
                        <a:t>180</a:t>
                      </a:r>
                      <a:r>
                        <a:rPr kumimoji="1" lang="ja-JP" altLang="en-US" sz="1050" dirty="0">
                          <a:latin typeface="Meiryo UI" panose="020B0604030504040204" pitchFamily="50" charset="-128"/>
                          <a:ea typeface="Meiryo UI" panose="020B0604030504040204" pitchFamily="50" charset="-128"/>
                        </a:rPr>
                        <a:t>件</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年</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228</a:t>
                      </a:r>
                      <a:r>
                        <a:rPr kumimoji="1" lang="ja-JP" altLang="en-US" sz="1050" dirty="0">
                          <a:solidFill>
                            <a:srgbClr val="FF0000"/>
                          </a:solidFill>
                          <a:latin typeface="Meiryo UI" panose="020B0604030504040204" pitchFamily="50" charset="-128"/>
                          <a:ea typeface="Meiryo UI" panose="020B0604030504040204" pitchFamily="50" charset="-128"/>
                        </a:rPr>
                        <a:t>件</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237</a:t>
                      </a:r>
                      <a:r>
                        <a:rPr kumimoji="1" lang="ja-JP" altLang="en-US" sz="1050" dirty="0">
                          <a:solidFill>
                            <a:schemeClr val="accent5"/>
                          </a:solidFill>
                          <a:latin typeface="Meiryo UI" panose="020B0604030504040204" pitchFamily="50" charset="-128"/>
                          <a:ea typeface="Meiryo UI" panose="020B0604030504040204" pitchFamily="50" charset="-128"/>
                        </a:rPr>
                        <a:t>件</a:t>
                      </a:r>
                      <a:r>
                        <a:rPr kumimoji="1" lang="en-US" altLang="ja-JP" sz="1050" dirty="0">
                          <a:solidFill>
                            <a:schemeClr val="accent5"/>
                          </a:solidFill>
                          <a:latin typeface="Meiryo UI" panose="020B0604030504040204" pitchFamily="50" charset="-128"/>
                          <a:ea typeface="Meiryo UI" panose="020B0604030504040204" pitchFamily="50" charset="-128"/>
                        </a:rPr>
                        <a:t>/</a:t>
                      </a:r>
                      <a:r>
                        <a:rPr kumimoji="1" lang="ja-JP" altLang="en-US" sz="1050" dirty="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dirty="0">
                          <a:latin typeface="Meiryo UI" panose="020B0604030504040204" pitchFamily="50" charset="-128"/>
                          <a:ea typeface="Meiryo UI" panose="020B0604030504040204" pitchFamily="50" charset="-128"/>
                        </a:rPr>
                        <a:t>127%</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rowSpan="4">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57,198</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58,548</a:t>
                      </a:r>
                      <a:r>
                        <a:rPr kumimoji="1" lang="ja-JP" altLang="en-US" sz="1050" dirty="0">
                          <a:solidFill>
                            <a:schemeClr val="accent5"/>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rowSpan="4">
                  <a:txBody>
                    <a:bodyPr/>
                    <a:lstStyle/>
                    <a:p>
                      <a:pPr algn="ctr"/>
                      <a:r>
                        <a:rPr kumimoji="1" lang="en-US" altLang="ja-JP" sz="1050" dirty="0">
                          <a:latin typeface="Meiryo UI" panose="020B0604030504040204" pitchFamily="50" charset="-128"/>
                          <a:ea typeface="Meiryo UI" panose="020B0604030504040204" pitchFamily="50" charset="-128"/>
                        </a:rPr>
                        <a:t>98%</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extLst>
                  <a:ext uri="{0D108BD9-81ED-4DB2-BD59-A6C34878D82A}">
                    <a16:rowId xmlns:a16="http://schemas.microsoft.com/office/drawing/2014/main" val="979966792"/>
                  </a:ext>
                </a:extLst>
              </a:tr>
              <a:tr h="216147">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dirty="0">
                          <a:latin typeface="Meiryo UI" panose="020B0604030504040204" pitchFamily="50" charset="-128"/>
                          <a:ea typeface="Meiryo UI" panose="020B0604030504040204" pitchFamily="50" charset="-128"/>
                        </a:rPr>
                        <a:t>（そのうち、大企業人材による副業・兼業のマッチング件数）</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a:txBody>
                    <a:bodyPr/>
                    <a:lstStyle/>
                    <a:p>
                      <a:pPr algn="ctr"/>
                      <a:r>
                        <a:rPr kumimoji="1" lang="en-US" altLang="ja-JP" sz="1050" dirty="0">
                          <a:latin typeface="Meiryo UI" panose="020B0604030504040204" pitchFamily="50" charset="-128"/>
                          <a:ea typeface="Meiryo UI" panose="020B0604030504040204" pitchFamily="50" charset="-128"/>
                        </a:rPr>
                        <a:t>20</a:t>
                      </a:r>
                      <a:r>
                        <a:rPr kumimoji="1" lang="ja-JP" altLang="en-US" sz="1050" dirty="0">
                          <a:latin typeface="Meiryo UI" panose="020B0604030504040204" pitchFamily="50" charset="-128"/>
                          <a:ea typeface="Meiryo UI" panose="020B0604030504040204" pitchFamily="50" charset="-128"/>
                        </a:rPr>
                        <a:t>件</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年</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65</a:t>
                      </a:r>
                      <a:r>
                        <a:rPr kumimoji="1" lang="ja-JP" altLang="en-US" sz="1050" dirty="0">
                          <a:solidFill>
                            <a:srgbClr val="FF0000"/>
                          </a:solidFill>
                          <a:latin typeface="Meiryo UI" panose="020B0604030504040204" pitchFamily="50" charset="-128"/>
                          <a:ea typeface="Meiryo UI" panose="020B0604030504040204" pitchFamily="50" charset="-128"/>
                        </a:rPr>
                        <a:t>件</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52</a:t>
                      </a:r>
                      <a:r>
                        <a:rPr kumimoji="1" lang="ja-JP" altLang="en-US" sz="1050" dirty="0">
                          <a:solidFill>
                            <a:schemeClr val="accent5"/>
                          </a:solidFill>
                          <a:latin typeface="Meiryo UI" panose="020B0604030504040204" pitchFamily="50" charset="-128"/>
                          <a:ea typeface="Meiryo UI" panose="020B0604030504040204" pitchFamily="50" charset="-128"/>
                        </a:rPr>
                        <a:t>件</a:t>
                      </a:r>
                      <a:r>
                        <a:rPr kumimoji="1" lang="en-US" altLang="ja-JP" sz="1050" dirty="0">
                          <a:solidFill>
                            <a:schemeClr val="accent5"/>
                          </a:solidFill>
                          <a:latin typeface="Meiryo UI" panose="020B0604030504040204" pitchFamily="50" charset="-128"/>
                          <a:ea typeface="Meiryo UI" panose="020B0604030504040204" pitchFamily="50" charset="-128"/>
                        </a:rPr>
                        <a:t>/</a:t>
                      </a:r>
                      <a:r>
                        <a:rPr kumimoji="1" lang="ja-JP" altLang="en-US" sz="1050" dirty="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a:txBody>
                    <a:bodyPr/>
                    <a:lstStyle/>
                    <a:p>
                      <a:pPr algn="ctr"/>
                      <a:r>
                        <a:rPr kumimoji="1" lang="en-US" altLang="ja-JP" sz="1050" dirty="0">
                          <a:latin typeface="Meiryo UI" panose="020B0604030504040204" pitchFamily="50" charset="-128"/>
                          <a:ea typeface="Meiryo UI" panose="020B0604030504040204" pitchFamily="50" charset="-128"/>
                        </a:rPr>
                        <a:t>325%</a:t>
                      </a: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995544062"/>
                  </a:ext>
                </a:extLst>
              </a:tr>
              <a:tr h="232266">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dirty="0">
                          <a:latin typeface="Meiryo UI" panose="020B0604030504040204" pitchFamily="50" charset="-128"/>
                          <a:ea typeface="Meiryo UI" panose="020B0604030504040204" pitchFamily="50" charset="-128"/>
                        </a:rPr>
                        <a:t>府内中堅・中小企業の経営課題に関する相談件数</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dirty="0">
                          <a:latin typeface="Meiryo UI" panose="020B0604030504040204" pitchFamily="50" charset="-128"/>
                          <a:ea typeface="Meiryo UI" panose="020B0604030504040204" pitchFamily="50" charset="-128"/>
                        </a:rPr>
                        <a:t>420</a:t>
                      </a:r>
                      <a:r>
                        <a:rPr kumimoji="1" lang="ja-JP" altLang="en-US" sz="1050" dirty="0">
                          <a:latin typeface="Meiryo UI" panose="020B0604030504040204" pitchFamily="50" charset="-128"/>
                          <a:ea typeface="Meiryo UI" panose="020B0604030504040204" pitchFamily="50" charset="-128"/>
                        </a:rPr>
                        <a:t>件</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年</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560</a:t>
                      </a:r>
                      <a:r>
                        <a:rPr kumimoji="1" lang="ja-JP" altLang="en-US" sz="1050" dirty="0">
                          <a:solidFill>
                            <a:srgbClr val="FF0000"/>
                          </a:solidFill>
                          <a:latin typeface="Meiryo UI" panose="020B0604030504040204" pitchFamily="50" charset="-128"/>
                          <a:ea typeface="Meiryo UI" panose="020B0604030504040204" pitchFamily="50" charset="-128"/>
                        </a:rPr>
                        <a:t>件</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476</a:t>
                      </a:r>
                      <a:r>
                        <a:rPr kumimoji="1" lang="ja-JP" altLang="en-US" sz="1050" dirty="0">
                          <a:solidFill>
                            <a:schemeClr val="accent5"/>
                          </a:solidFill>
                          <a:latin typeface="Meiryo UI" panose="020B0604030504040204" pitchFamily="50" charset="-128"/>
                          <a:ea typeface="Meiryo UI" panose="020B0604030504040204" pitchFamily="50" charset="-128"/>
                        </a:rPr>
                        <a:t>件</a:t>
                      </a:r>
                      <a:r>
                        <a:rPr kumimoji="1" lang="en-US" altLang="ja-JP" sz="1050" dirty="0">
                          <a:solidFill>
                            <a:schemeClr val="accent5"/>
                          </a:solidFill>
                          <a:latin typeface="Meiryo UI" panose="020B0604030504040204" pitchFamily="50" charset="-128"/>
                          <a:ea typeface="Meiryo UI" panose="020B0604030504040204" pitchFamily="50" charset="-128"/>
                        </a:rPr>
                        <a:t>/</a:t>
                      </a:r>
                      <a:r>
                        <a:rPr kumimoji="1" lang="ja-JP" altLang="en-US" sz="1050" dirty="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dirty="0">
                          <a:latin typeface="Meiryo UI" panose="020B0604030504040204" pitchFamily="50" charset="-128"/>
                          <a:ea typeface="Meiryo UI" panose="020B0604030504040204" pitchFamily="50" charset="-128"/>
                        </a:rPr>
                        <a:t>133%</a:t>
                      </a: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297491282"/>
                  </a:ext>
                </a:extLst>
              </a:tr>
              <a:tr h="260785">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dirty="0">
                          <a:latin typeface="Meiryo UI" panose="020B0604030504040204" pitchFamily="50" charset="-128"/>
                          <a:ea typeface="Meiryo UI" panose="020B0604030504040204" pitchFamily="50" charset="-128"/>
                        </a:rPr>
                        <a:t>（そのうち、女性・高齢者等の採用支援事業と連携した新規企業開拓件数）</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a:txBody>
                    <a:bodyPr/>
                    <a:lstStyle/>
                    <a:p>
                      <a:pPr algn="ctr"/>
                      <a:r>
                        <a:rPr kumimoji="1" lang="en-US" altLang="ja-JP" sz="1050" dirty="0">
                          <a:latin typeface="Meiryo UI" panose="020B0604030504040204" pitchFamily="50" charset="-128"/>
                          <a:ea typeface="Meiryo UI" panose="020B0604030504040204" pitchFamily="50" charset="-128"/>
                        </a:rPr>
                        <a:t>12</a:t>
                      </a:r>
                      <a:r>
                        <a:rPr kumimoji="1" lang="ja-JP" altLang="en-US" sz="1050" dirty="0">
                          <a:latin typeface="Meiryo UI" panose="020B0604030504040204" pitchFamily="50" charset="-128"/>
                          <a:ea typeface="Meiryo UI" panose="020B0604030504040204" pitchFamily="50" charset="-128"/>
                        </a:rPr>
                        <a:t>件</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年</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14</a:t>
                      </a:r>
                      <a:r>
                        <a:rPr kumimoji="1" lang="ja-JP" altLang="en-US" sz="1050" dirty="0">
                          <a:solidFill>
                            <a:srgbClr val="FF0000"/>
                          </a:solidFill>
                          <a:latin typeface="Meiryo UI" panose="020B0604030504040204" pitchFamily="50" charset="-128"/>
                          <a:ea typeface="Meiryo UI" panose="020B0604030504040204" pitchFamily="50" charset="-128"/>
                        </a:rPr>
                        <a:t>件</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11</a:t>
                      </a:r>
                      <a:r>
                        <a:rPr kumimoji="1" lang="ja-JP" altLang="en-US" sz="1050" dirty="0">
                          <a:solidFill>
                            <a:schemeClr val="accent5"/>
                          </a:solidFill>
                          <a:latin typeface="Meiryo UI" panose="020B0604030504040204" pitchFamily="50" charset="-128"/>
                          <a:ea typeface="Meiryo UI" panose="020B0604030504040204" pitchFamily="50" charset="-128"/>
                        </a:rPr>
                        <a:t>件</a:t>
                      </a:r>
                      <a:r>
                        <a:rPr kumimoji="1" lang="en-US" altLang="ja-JP" sz="1050" dirty="0">
                          <a:solidFill>
                            <a:schemeClr val="accent5"/>
                          </a:solidFill>
                          <a:latin typeface="Meiryo UI" panose="020B0604030504040204" pitchFamily="50" charset="-128"/>
                          <a:ea typeface="Meiryo UI" panose="020B0604030504040204" pitchFamily="50" charset="-128"/>
                        </a:rPr>
                        <a:t>/</a:t>
                      </a:r>
                      <a:r>
                        <a:rPr kumimoji="1" lang="ja-JP" altLang="en-US" sz="1050" dirty="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a:txBody>
                    <a:bodyPr/>
                    <a:lstStyle/>
                    <a:p>
                      <a:pPr algn="ctr"/>
                      <a:r>
                        <a:rPr kumimoji="1" lang="en-US" altLang="ja-JP" sz="1050" dirty="0">
                          <a:latin typeface="Meiryo UI" panose="020B0604030504040204" pitchFamily="50" charset="-128"/>
                          <a:ea typeface="Meiryo UI" panose="020B0604030504040204" pitchFamily="50" charset="-128"/>
                        </a:rPr>
                        <a:t>117%</a:t>
                      </a: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332430585"/>
                  </a:ext>
                </a:extLst>
              </a:tr>
              <a:tr h="479281">
                <a:tc vMerge="1">
                  <a:txBody>
                    <a:bodyPr/>
                    <a:lstStyle/>
                    <a:p>
                      <a:pPr algn="ct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4472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振り返り・</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gridSpan="6">
                  <a:txBody>
                    <a:bodyPr/>
                    <a:lstStyle/>
                    <a:p>
                      <a:pPr marL="85725" indent="-85725"/>
                      <a:r>
                        <a:rPr kumimoji="1" lang="ja-JP" altLang="en-US" sz="1050" dirty="0">
                          <a:latin typeface="Meiryo UI" panose="020B0604030504040204" pitchFamily="50" charset="-128"/>
                          <a:ea typeface="Meiryo UI" panose="020B0604030504040204" pitchFamily="50" charset="-128"/>
                        </a:rPr>
                        <a:t>・令和</a:t>
                      </a:r>
                      <a:r>
                        <a:rPr kumimoji="1" lang="en-US" altLang="ja-JP" sz="1050" dirty="0">
                          <a:latin typeface="Meiryo UI" panose="020B0604030504040204" pitchFamily="50" charset="-128"/>
                          <a:ea typeface="Meiryo UI" panose="020B0604030504040204" pitchFamily="50" charset="-128"/>
                        </a:rPr>
                        <a:t>4</a:t>
                      </a:r>
                      <a:r>
                        <a:rPr kumimoji="1" lang="ja-JP" altLang="en-US" sz="1050" dirty="0">
                          <a:latin typeface="Meiryo UI" panose="020B0604030504040204" pitchFamily="50" charset="-128"/>
                          <a:ea typeface="Meiryo UI" panose="020B0604030504040204" pitchFamily="50" charset="-128"/>
                        </a:rPr>
                        <a:t>年度事業では、オンライン相談の定着化や副業・兼業に関する相談件数の増加、金融機関経由の相談件数の増加などにより目標を大きく上回る実績を達成することができた。</a:t>
                      </a:r>
                    </a:p>
                    <a:p>
                      <a:pPr marL="85725" indent="-85725"/>
                      <a:r>
                        <a:rPr kumimoji="1" lang="ja-JP" altLang="en-US" sz="1050" dirty="0">
                          <a:latin typeface="Meiryo UI" panose="020B0604030504040204" pitchFamily="50" charset="-128"/>
                          <a:ea typeface="Meiryo UI" panose="020B0604030504040204" pitchFamily="50" charset="-128"/>
                        </a:rPr>
                        <a:t>・令和５年度は、これまでの取組みの中でも特に副業・兼業人材の活用促進を重点的に行うことにより、採用コスト等の問題で正社員としての中核人材採用が難しい中小企業にも外部人材の活用を促していく。</a:t>
                      </a:r>
                    </a:p>
                    <a:p>
                      <a:pPr marL="85725" indent="-85725"/>
                      <a:r>
                        <a:rPr kumimoji="1" lang="ja-JP" altLang="en-US" sz="1050" dirty="0">
                          <a:latin typeface="Meiryo UI" panose="020B0604030504040204" pitchFamily="50" charset="-128"/>
                          <a:ea typeface="Meiryo UI" panose="020B0604030504040204" pitchFamily="50" charset="-128"/>
                        </a:rPr>
                        <a:t>・また、中小企業において深刻な人材不足となっている</a:t>
                      </a:r>
                      <a:r>
                        <a:rPr kumimoji="1" lang="en-US" altLang="ja-JP" sz="1050" dirty="0">
                          <a:latin typeface="Meiryo UI" panose="020B0604030504040204" pitchFamily="50" charset="-128"/>
                          <a:ea typeface="Meiryo UI" panose="020B0604030504040204" pitchFamily="50" charset="-128"/>
                        </a:rPr>
                        <a:t>DX</a:t>
                      </a:r>
                      <a:r>
                        <a:rPr kumimoji="1" lang="ja-JP" altLang="en-US" sz="1050" dirty="0">
                          <a:latin typeface="Meiryo UI" panose="020B0604030504040204" pitchFamily="50" charset="-128"/>
                          <a:ea typeface="Meiryo UI" panose="020B0604030504040204" pitchFamily="50" charset="-128"/>
                        </a:rPr>
                        <a:t>人材について、副業・兼業による活用を促進することによって中小企業のデジタル化推進に繋げる。</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h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en-US" altLang="ja-JP" sz="1000" dirty="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73795497"/>
                  </a:ext>
                </a:extLst>
              </a:tr>
              <a:tr h="648000">
                <a:tc vMerge="1">
                  <a:txBody>
                    <a:bodyPr/>
                    <a:lstStyle/>
                    <a:p>
                      <a:pPr algn="ct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76717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外部有識者評価</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AFABAB"/>
                    </a:solidFill>
                  </a:tcPr>
                </a:tc>
                <a:tc gridSpan="6">
                  <a:txBody>
                    <a:bodyPr/>
                    <a:lstStyle/>
                    <a:p>
                      <a:pPr marL="85725" indent="-85725"/>
                      <a:r>
                        <a:rPr kumimoji="1" lang="ja-JP" altLang="en-US" sz="1050" dirty="0">
                          <a:latin typeface="Meiryo UI" panose="020B0604030504040204" pitchFamily="50" charset="-128"/>
                          <a:ea typeface="Meiryo UI" panose="020B0604030504040204" pitchFamily="50" charset="-128"/>
                        </a:rPr>
                        <a:t>特になし</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649307737"/>
                  </a:ext>
                </a:extLst>
              </a:tr>
            </a:tbl>
          </a:graphicData>
        </a:graphic>
      </p:graphicFrame>
      <p:sp>
        <p:nvSpPr>
          <p:cNvPr id="10" name="スライド番号プレースホルダー 1">
            <a:extLst>
              <a:ext uri="{FF2B5EF4-FFF2-40B4-BE49-F238E27FC236}">
                <a16:creationId xmlns:a16="http://schemas.microsoft.com/office/drawing/2014/main" id="{8F3F5825-9072-4629-A7C5-66C31A2B9BA8}"/>
              </a:ext>
            </a:extLst>
          </p:cNvPr>
          <p:cNvSpPr txBox="1">
            <a:spLocks/>
          </p:cNvSpPr>
          <p:nvPr/>
        </p:nvSpPr>
        <p:spPr>
          <a:xfrm>
            <a:off x="7542821" y="6492875"/>
            <a:ext cx="222885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en-US" altLang="ja-JP" dirty="0">
                <a:solidFill>
                  <a:schemeClr val="tx1"/>
                </a:solidFill>
                <a:latin typeface="Meiryo UI" panose="020B0604030504040204" pitchFamily="50" charset="-128"/>
                <a:ea typeface="Meiryo UI" panose="020B0604030504040204" pitchFamily="50" charset="-128"/>
              </a:rPr>
              <a:t>7</a:t>
            </a:r>
          </a:p>
        </p:txBody>
      </p:sp>
    </p:spTree>
    <p:extLst>
      <p:ext uri="{BB962C8B-B14F-4D97-AF65-F5344CB8AC3E}">
        <p14:creationId xmlns:p14="http://schemas.microsoft.com/office/powerpoint/2010/main" val="205050698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8064</TotalTime>
  <Words>4441</Words>
  <Application>Microsoft Office PowerPoint</Application>
  <PresentationFormat>A4 210 x 297 mm</PresentationFormat>
  <Paragraphs>403</Paragraphs>
  <Slides>12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12</vt:i4>
      </vt:variant>
    </vt:vector>
  </HeadingPairs>
  <TitlesOfParts>
    <vt:vector size="18" baseType="lpstr">
      <vt:lpstr>Meiryo UI</vt:lpstr>
      <vt:lpstr>游ゴシック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梅野　琉依</dc:creator>
  <cp:lastModifiedBy>梅野　琉依</cp:lastModifiedBy>
  <cp:revision>203</cp:revision>
  <cp:lastPrinted>2024-02-21T06:22:56Z</cp:lastPrinted>
  <dcterms:created xsi:type="dcterms:W3CDTF">2023-07-25T08:02:01Z</dcterms:created>
  <dcterms:modified xsi:type="dcterms:W3CDTF">2024-02-26T05:20:48Z</dcterms:modified>
</cp:coreProperties>
</file>