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Lst>
  <p:notesMasterIdLst>
    <p:notesMasterId r:id="rId6"/>
  </p:notesMasterIdLst>
  <p:sldIdLst>
    <p:sldId id="1803"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5B6"/>
    <a:srgbClr val="E700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06" autoAdjust="0"/>
  </p:normalViewPr>
  <p:slideViewPr>
    <p:cSldViewPr snapToGrid="0">
      <p:cViewPr varScale="1">
        <p:scale>
          <a:sx n="104" d="100"/>
          <a:sy n="104" d="100"/>
        </p:scale>
        <p:origin x="153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51D7D9F-1D2E-4CEF-BF4A-126D24094ECF}" type="datetimeFigureOut">
              <a:rPr kumimoji="1" lang="ja-JP" altLang="en-US" smtClean="0"/>
              <a:t>2024/11/18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7A319AC3-8662-4266-BAB2-C718C585BD9F}" type="slidenum">
              <a:rPr kumimoji="1" lang="ja-JP" altLang="en-US" smtClean="0"/>
              <a:t>‹#›</a:t>
            </a:fld>
            <a:endParaRPr kumimoji="1" lang="ja-JP" altLang="en-US"/>
          </a:p>
        </p:txBody>
      </p:sp>
    </p:spTree>
    <p:extLst>
      <p:ext uri="{BB962C8B-B14F-4D97-AF65-F5344CB8AC3E}">
        <p14:creationId xmlns:p14="http://schemas.microsoft.com/office/powerpoint/2010/main" val="22120781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chemeClr val="accent2">
              <a:alpha val="40000"/>
            </a:schemeClr>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dirty="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マスター テキストの書式設定</a:t>
            </a:r>
            <a:endParaRPr kumimoji="1" lang="en-US" altLang="ja-JP" dirty="0"/>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dirty="0"/>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018637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rgbClr val="0060D7">
              <a:alpha val="40000"/>
            </a:srgbClr>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dirty="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マスター テキストの書式設定</a:t>
            </a:r>
            <a:endParaRPr kumimoji="1" lang="en-US" altLang="ja-JP" dirty="0"/>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46247"/>
            <a:ext cx="351565" cy="246221"/>
          </a:xfrm>
          <a:prstGeom prst="rect">
            <a:avLst/>
          </a:prstGeom>
        </p:spPr>
        <p:txBody>
          <a:bodyPr vert="horz" wrap="square" lIns="0" tIns="0" rIns="0" bIns="0" rtlCol="0" anchor="b" anchorCtr="0">
            <a:spAutoFit/>
          </a:bodyPr>
          <a:lstStyle>
            <a:lvl1pPr algn="r">
              <a:defRPr sz="1600">
                <a:solidFill>
                  <a:schemeClr val="tx1"/>
                </a:solidFill>
                <a:latin typeface="Meiryo UI" panose="020B0604030504040204" pitchFamily="50" charset="-128"/>
                <a:ea typeface="Meiryo UI" panose="020B0604030504040204" pitchFamily="50" charset="-128"/>
              </a:defRPr>
            </a:lvl1pPr>
          </a:lstStyle>
          <a:p>
            <a:fld id="{7870704B-CE94-48CC-AF30-84932A1262A7}" type="slidenum">
              <a:rPr lang="en-GB" smtClean="0"/>
              <a:pPr/>
              <a:t>‹#›</a:t>
            </a:fld>
            <a:endParaRPr lang="en-GB" dirty="0"/>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233084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07000" y="2060576"/>
            <a:ext cx="8892000" cy="410527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lang="en-GB" dirty="0"/>
          </a:p>
        </p:txBody>
      </p:sp>
      <p:sp>
        <p:nvSpPr>
          <p:cNvPr id="6" name="Slide Number Placeholder 5">
            <a:extLst>
              <a:ext uri="{FF2B5EF4-FFF2-40B4-BE49-F238E27FC236}">
                <a16:creationId xmlns:a16="http://schemas.microsoft.com/office/drawing/2014/main" id="{D3433AD6-7E25-3440-A0A8-374B46CA701C}"/>
              </a:ext>
            </a:extLst>
          </p:cNvPr>
          <p:cNvSpPr>
            <a:spLocks noGrp="1"/>
          </p:cNvSpPr>
          <p:nvPr>
            <p:ph type="sldNum" sz="quarter" idx="11"/>
          </p:nvPr>
        </p:nvSpPr>
        <p:spPr/>
        <p:txBody>
          <a:bodyPr/>
          <a:lstStyle/>
          <a:p>
            <a:fld id="{7870704B-CE94-48CC-AF30-84932A1262A7}" type="slidenum">
              <a:rPr lang="en-GB" smtClean="0"/>
              <a:pPr/>
              <a:t>‹#›</a:t>
            </a:fld>
            <a:endParaRPr lang="en-GB" dirty="0"/>
          </a:p>
        </p:txBody>
      </p:sp>
      <p:sp>
        <p:nvSpPr>
          <p:cNvPr id="4" name="Title 3">
            <a:extLst>
              <a:ext uri="{FF2B5EF4-FFF2-40B4-BE49-F238E27FC236}">
                <a16:creationId xmlns:a16="http://schemas.microsoft.com/office/drawing/2014/main" id="{776FB90E-F37C-5341-AEB0-5E882FB00C69}"/>
              </a:ext>
            </a:extLst>
          </p:cNvPr>
          <p:cNvSpPr>
            <a:spLocks noGrp="1"/>
          </p:cNvSpPr>
          <p:nvPr>
            <p:ph type="title" hasCustomPrompt="1"/>
          </p:nvPr>
        </p:nvSpPr>
        <p:spPr>
          <a:xfrm>
            <a:off x="507000" y="404813"/>
            <a:ext cx="8892000" cy="1368425"/>
          </a:xfrm>
        </p:spPr>
        <p:txBody>
          <a:bodyPr/>
          <a:lstStyle>
            <a:lvl1pPr>
              <a:defRPr/>
            </a:lvl1pPr>
          </a:lstStyle>
          <a:p>
            <a:r>
              <a:rPr lang="en-US" dirty="0"/>
              <a:t>[Slide title]</a:t>
            </a:r>
          </a:p>
        </p:txBody>
      </p:sp>
    </p:spTree>
    <p:extLst>
      <p:ext uri="{BB962C8B-B14F-4D97-AF65-F5344CB8AC3E}">
        <p14:creationId xmlns:p14="http://schemas.microsoft.com/office/powerpoint/2010/main" val="2727287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AE750E3-3DF6-B94E-959B-C6E962A30CCF}"/>
              </a:ext>
            </a:extLst>
          </p:cNvPr>
          <p:cNvSpPr>
            <a:spLocks noGrp="1"/>
          </p:cNvSpPr>
          <p:nvPr>
            <p:ph type="sldNum" sz="quarter" idx="11"/>
          </p:nvPr>
        </p:nvSpPr>
        <p:spPr/>
        <p:txBody>
          <a:bodyPr/>
          <a:lstStyle/>
          <a:p>
            <a:fld id="{7870704B-CE94-48CC-AF30-84932A1262A7}" type="slidenum">
              <a:rPr lang="en-GB" smtClean="0"/>
              <a:pPr/>
              <a:t>‹#›</a:t>
            </a:fld>
            <a:endParaRPr lang="en-GB" dirty="0"/>
          </a:p>
        </p:txBody>
      </p:sp>
      <p:sp>
        <p:nvSpPr>
          <p:cNvPr id="3" name="Title 2">
            <a:extLst>
              <a:ext uri="{FF2B5EF4-FFF2-40B4-BE49-F238E27FC236}">
                <a16:creationId xmlns:a16="http://schemas.microsoft.com/office/drawing/2014/main" id="{8CC116CF-C359-0344-A999-AE9F54D6B302}"/>
              </a:ext>
            </a:extLst>
          </p:cNvPr>
          <p:cNvSpPr>
            <a:spLocks noGrp="1"/>
          </p:cNvSpPr>
          <p:nvPr>
            <p:ph type="title" hasCustomPrompt="1"/>
          </p:nvPr>
        </p:nvSpPr>
        <p:spPr/>
        <p:txBody>
          <a:bodyPr/>
          <a:lstStyle>
            <a:lvl1pPr>
              <a:defRPr/>
            </a:lvl1pPr>
          </a:lstStyle>
          <a:p>
            <a:r>
              <a:rPr lang="en-US" dirty="0"/>
              <a:t>[Slide title]</a:t>
            </a:r>
          </a:p>
        </p:txBody>
      </p:sp>
    </p:spTree>
    <p:extLst>
      <p:ext uri="{BB962C8B-B14F-4D97-AF65-F5344CB8AC3E}">
        <p14:creationId xmlns:p14="http://schemas.microsoft.com/office/powerpoint/2010/main" val="4204234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dirty="0"/>
          </a:p>
        </p:txBody>
      </p:sp>
      <p:sp>
        <p:nvSpPr>
          <p:cNvPr id="5" name="テキスト プレースホルダー 10">
            <a:extLst>
              <a:ext uri="{FF2B5EF4-FFF2-40B4-BE49-F238E27FC236}">
                <a16:creationId xmlns:a16="http://schemas.microsoft.com/office/drawing/2014/main" id="{3B05E39B-8BE4-42A3-9767-1A31E82336B7}"/>
              </a:ext>
            </a:extLst>
          </p:cNvPr>
          <p:cNvSpPr>
            <a:spLocks noGrp="1"/>
          </p:cNvSpPr>
          <p:nvPr>
            <p:ph type="body" sz="quarter" idx="12"/>
          </p:nvPr>
        </p:nvSpPr>
        <p:spPr>
          <a:xfrm>
            <a:off x="740532" y="2636912"/>
            <a:ext cx="7956884" cy="432046"/>
          </a:xfrm>
        </p:spPr>
        <p:txBody>
          <a:bodyPr/>
          <a:lstStyle>
            <a:lvl1pPr>
              <a:spcAft>
                <a:spcPts val="600"/>
              </a:spcAft>
              <a:defRPr sz="2400" b="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マスター テキストの書式設定</a:t>
            </a:r>
            <a:endParaRPr kumimoji="1" lang="en-US" altLang="ja-JP" dirty="0"/>
          </a:p>
        </p:txBody>
      </p:sp>
      <p:pic>
        <p:nvPicPr>
          <p:cNvPr id="8" name="図 7">
            <a:extLst>
              <a:ext uri="{FF2B5EF4-FFF2-40B4-BE49-F238E27FC236}">
                <a16:creationId xmlns:a16="http://schemas.microsoft.com/office/drawing/2014/main" id="{C927317A-4728-4709-9304-87479DCCF035}"/>
              </a:ext>
            </a:extLst>
          </p:cNvPr>
          <p:cNvPicPr>
            <a:picLocks noChangeAspect="1"/>
          </p:cNvPicPr>
          <p:nvPr userDrawn="1"/>
        </p:nvPicPr>
        <p:blipFill>
          <a:blip r:embed="rId2"/>
          <a:stretch>
            <a:fillRect/>
          </a:stretch>
        </p:blipFill>
        <p:spPr>
          <a:xfrm>
            <a:off x="662524" y="3068959"/>
            <a:ext cx="5304589" cy="226992"/>
          </a:xfrm>
          <a:prstGeom prst="rect">
            <a:avLst/>
          </a:prstGeom>
        </p:spPr>
      </p:pic>
    </p:spTree>
    <p:extLst>
      <p:ext uri="{BB962C8B-B14F-4D97-AF65-F5344CB8AC3E}">
        <p14:creationId xmlns:p14="http://schemas.microsoft.com/office/powerpoint/2010/main" val="3528420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白紙">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dirty="0"/>
          </a:p>
        </p:txBody>
      </p:sp>
    </p:spTree>
    <p:extLst>
      <p:ext uri="{BB962C8B-B14F-4D97-AF65-F5344CB8AC3E}">
        <p14:creationId xmlns:p14="http://schemas.microsoft.com/office/powerpoint/2010/main" val="3689660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6"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a:xfrm>
            <a:off x="236496" y="6593400"/>
            <a:ext cx="180000" cy="169200"/>
          </a:xfrm>
        </p:spPr>
        <p:txBody>
          <a:bodyPr anchor="ctr"/>
          <a:lstStyle>
            <a:lvl1pPr>
              <a:defRPr sz="1050" baseline="0">
                <a:solidFill>
                  <a:schemeClr val="tx1"/>
                </a:solidFill>
                <a:latin typeface="Meiryo UI" panose="020B0604030504040204" pitchFamily="50" charset="-128"/>
                <a:ea typeface="Meiryo UI" panose="020B0604030504040204" pitchFamily="50" charset="-128"/>
                <a:cs typeface="+mn-cs"/>
                <a:sym typeface="+mn-lt"/>
              </a:defRPr>
            </a:lvl1pPr>
          </a:lstStyle>
          <a:p>
            <a:pPr marL="0" marR="0" lvl="0" indent="0" algn="l" defTabSz="457034" rtl="0" eaLnBrk="1" fontAlgn="auto" latinLnBrk="0" hangingPunct="1">
              <a:lnSpc>
                <a:spcPct val="100000"/>
              </a:lnSpc>
              <a:spcBef>
                <a:spcPts val="0"/>
              </a:spcBef>
              <a:spcAft>
                <a:spcPts val="0"/>
              </a:spcAft>
              <a:buClrTx/>
              <a:buSzTx/>
              <a:buFontTx/>
              <a:buNone/>
              <a:tabLst/>
              <a:defRPr/>
            </a:pPr>
            <a:fld id="{543A0986-838B-4D2A-A95C-8CB1738263FE}" type="slidenum">
              <a:rPr kumimoji="0" lang="ja-JP" altLang="en-US" sz="105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sym typeface="+mn-lt"/>
              </a:rPr>
              <a:pPr marL="0" marR="0" lvl="0" indent="0" algn="l" defTabSz="457034" rtl="0" eaLnBrk="1" fontAlgn="auto" latinLnBrk="0" hangingPunct="1">
                <a:lnSpc>
                  <a:spcPct val="100000"/>
                </a:lnSpc>
                <a:spcBef>
                  <a:spcPts val="0"/>
                </a:spcBef>
                <a:spcAft>
                  <a:spcPts val="0"/>
                </a:spcAft>
                <a:buClrTx/>
                <a:buSzTx/>
                <a:buFontTx/>
                <a:buNone/>
                <a:tabLst/>
                <a:defRPr/>
              </a:pPr>
              <a:t>‹#›</a:t>
            </a:fld>
            <a:endParaRPr kumimoji="0"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sym typeface="+mn-lt"/>
            </a:endParaRPr>
          </a:p>
        </p:txBody>
      </p:sp>
      <p:sp>
        <p:nvSpPr>
          <p:cNvPr id="8"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404992424"/>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6662" y="404813"/>
            <a:ext cx="8892000" cy="1368425"/>
          </a:xfrm>
          <a:prstGeom prst="rect">
            <a:avLst/>
          </a:prstGeom>
        </p:spPr>
        <p:txBody>
          <a:bodyPr vert="horz" lIns="0" tIns="0" rIns="0" bIns="0" rtlCol="0" anchor="t" anchorCtr="0">
            <a:noAutofit/>
          </a:bodyPr>
          <a:lstStyle/>
          <a:p>
            <a:r>
              <a:rPr lang="en-US" dirty="0"/>
              <a:t>[Slide title]</a:t>
            </a:r>
            <a:endParaRPr lang="en-GB" dirty="0"/>
          </a:p>
        </p:txBody>
      </p:sp>
      <p:sp>
        <p:nvSpPr>
          <p:cNvPr id="3" name="Text Placeholder 2"/>
          <p:cNvSpPr>
            <a:spLocks noGrp="1"/>
          </p:cNvSpPr>
          <p:nvPr>
            <p:ph type="body" idx="1"/>
          </p:nvPr>
        </p:nvSpPr>
        <p:spPr>
          <a:xfrm>
            <a:off x="507000" y="2060576"/>
            <a:ext cx="8892000" cy="4105275"/>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dirty="0"/>
          </a:p>
        </p:txBody>
      </p:sp>
    </p:spTree>
    <p:extLst>
      <p:ext uri="{BB962C8B-B14F-4D97-AF65-F5344CB8AC3E}">
        <p14:creationId xmlns:p14="http://schemas.microsoft.com/office/powerpoint/2010/main" val="64587584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Lst>
  <p:hf hdr="0" ftr="0" dt="0"/>
  <p:txStyles>
    <p:titleStyle>
      <a:lvl1pPr algn="l" defTabSz="685800" rtl="0" eaLnBrk="1" latinLnBrk="0" hangingPunct="1">
        <a:lnSpc>
          <a:spcPct val="100000"/>
        </a:lnSpc>
        <a:spcBef>
          <a:spcPct val="0"/>
        </a:spcBef>
        <a:buNone/>
        <a:defRPr sz="2800" kern="1200">
          <a:solidFill>
            <a:schemeClr val="tx1"/>
          </a:solidFill>
          <a:latin typeface="+mj-lt"/>
          <a:ea typeface="+mj-ea"/>
          <a:cs typeface="+mj-cs"/>
        </a:defRPr>
      </a:lvl1pPr>
    </p:titleStyle>
    <p:bodyStyle>
      <a:lvl1pPr marL="0" indent="0" algn="l" defTabSz="685800" rtl="0" eaLnBrk="1" latinLnBrk="0" hangingPunct="1">
        <a:lnSpc>
          <a:spcPct val="100000"/>
        </a:lnSpc>
        <a:spcBef>
          <a:spcPts val="0"/>
        </a:spcBef>
        <a:spcAft>
          <a:spcPts val="1200"/>
        </a:spcAft>
        <a:buFont typeface="Arial" panose="020B0604020202020204" pitchFamily="34" charset="0"/>
        <a:buNone/>
        <a:defRPr sz="1600" b="1" kern="1200">
          <a:solidFill>
            <a:schemeClr val="accent1"/>
          </a:solidFill>
          <a:latin typeface="+mn-lt"/>
          <a:ea typeface="+mn-ea"/>
          <a:cs typeface="+mn-cs"/>
        </a:defRPr>
      </a:lvl1pPr>
      <a:lvl2pPr marL="0" indent="0" algn="l" defTabSz="685800" rtl="0" eaLnBrk="1" latinLnBrk="0" hangingPunct="1">
        <a:lnSpc>
          <a:spcPct val="100000"/>
        </a:lnSpc>
        <a:spcBef>
          <a:spcPts val="0"/>
        </a:spcBef>
        <a:spcAft>
          <a:spcPts val="600"/>
        </a:spcAft>
        <a:buFont typeface="Arial" panose="020B0604020202020204" pitchFamily="34" charset="0"/>
        <a:buNone/>
        <a:defRPr sz="1400" kern="1200">
          <a:solidFill>
            <a:schemeClr val="tx1"/>
          </a:solidFill>
          <a:latin typeface="+mn-lt"/>
          <a:ea typeface="+mn-ea"/>
          <a:cs typeface="+mn-cs"/>
        </a:defRPr>
      </a:lvl2pPr>
      <a:lvl3pPr marL="1828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3pPr>
      <a:lvl4pPr marL="3657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4pPr>
      <a:lvl5pPr marL="54864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5pPr>
      <a:lvl6pPr marL="73152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6pPr>
      <a:lvl7pPr marL="91440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7pPr>
      <a:lvl8pPr marL="10972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8pPr>
      <a:lvl9pPr marL="12801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98">
          <p15:clr>
            <a:srgbClr val="A4A3A4"/>
          </p15:clr>
        </p15:guide>
        <p15:guide id="2" pos="295">
          <p15:clr>
            <a:srgbClr val="A4A3A4"/>
          </p15:clr>
        </p15:guide>
        <p15:guide id="3" orient="horz" pos="255">
          <p15:clr>
            <a:srgbClr val="A4A3A4"/>
          </p15:clr>
        </p15:guide>
        <p15:guide id="4" orient="horz" pos="1117">
          <p15:clr>
            <a:srgbClr val="A4A3A4"/>
          </p15:clr>
        </p15:guide>
        <p15:guide id="5" orient="horz" pos="2160">
          <p15:clr>
            <a:srgbClr val="A4A3A4"/>
          </p15:clr>
        </p15:guide>
        <p15:guide id="6" orient="horz" pos="3884">
          <p15:clr>
            <a:srgbClr val="A4A3A4"/>
          </p15:clr>
        </p15:guide>
        <p15:guide id="7" pos="5465">
          <p15:clr>
            <a:srgbClr val="A4A3A4"/>
          </p15:clr>
        </p15:guide>
        <p15:guide id="8" pos="1882">
          <p15:clr>
            <a:srgbClr val="A4A3A4"/>
          </p15:clr>
        </p15:guide>
        <p15:guide id="9" pos="2064">
          <p15:clr>
            <a:srgbClr val="A4A3A4"/>
          </p15:clr>
        </p15:guide>
        <p15:guide id="10" pos="3878">
          <p15:clr>
            <a:srgbClr val="A4A3A4"/>
          </p15:clr>
        </p15:guide>
        <p15:guide id="11" pos="3696">
          <p15:clr>
            <a:srgbClr val="A4A3A4"/>
          </p15:clr>
        </p15:guide>
        <p15:guide id="12" pos="2789">
          <p15:clr>
            <a:srgbClr val="A4A3A4"/>
          </p15:clr>
        </p15:guide>
        <p15:guide id="13" pos="2880">
          <p15:clr>
            <a:srgbClr val="A4A3A4"/>
          </p15:clr>
        </p15:guide>
        <p15:guide id="14" pos="2971">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1"/>
          <p:cNvSpPr txBox="1">
            <a:spLocks/>
          </p:cNvSpPr>
          <p:nvPr/>
        </p:nvSpPr>
        <p:spPr>
          <a:xfrm>
            <a:off x="7848600" y="6492875"/>
            <a:ext cx="20574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2607F70-A63D-42D2-992F-C80529FBC2AA}" type="slidenum">
              <a:rPr kumimoji="1" lang="ja-JP" altLang="en-US" sz="16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テキスト プレースホルダー 4">
            <a:extLst>
              <a:ext uri="{FF2B5EF4-FFF2-40B4-BE49-F238E27FC236}">
                <a16:creationId xmlns:a16="http://schemas.microsoft.com/office/drawing/2014/main" id="{6740BA51-ED12-9398-0D70-8BBF43161487}"/>
              </a:ext>
            </a:extLst>
          </p:cNvPr>
          <p:cNvSpPr>
            <a:spLocks noGrp="1"/>
          </p:cNvSpPr>
          <p:nvPr>
            <p:ph type="body" sz="quarter" idx="12"/>
          </p:nvPr>
        </p:nvSpPr>
        <p:spPr/>
        <p:txBody>
          <a:bodyPr/>
          <a:lstStyle/>
          <a:p>
            <a:r>
              <a:rPr lang="ja-JP" altLang="en-US" dirty="0"/>
              <a:t>事業概要</a:t>
            </a:r>
            <a:r>
              <a:rPr lang="en-US" altLang="ja-JP" dirty="0"/>
              <a:t>【</a:t>
            </a:r>
            <a:r>
              <a:rPr lang="ja-JP" altLang="en-US" dirty="0"/>
              <a:t>大阪魅力発信事業</a:t>
            </a:r>
            <a:r>
              <a:rPr lang="en-US" altLang="ja-JP" dirty="0"/>
              <a:t>】</a:t>
            </a:r>
            <a:endParaRPr lang="ja-JP" altLang="en-US" dirty="0"/>
          </a:p>
        </p:txBody>
      </p:sp>
      <p:graphicFrame>
        <p:nvGraphicFramePr>
          <p:cNvPr id="3" name="表 2">
            <a:extLst>
              <a:ext uri="{FF2B5EF4-FFF2-40B4-BE49-F238E27FC236}">
                <a16:creationId xmlns:a16="http://schemas.microsoft.com/office/drawing/2014/main" id="{11C13D6C-87C3-87C3-2D96-4A1678AD8316}"/>
              </a:ext>
            </a:extLst>
          </p:cNvPr>
          <p:cNvGraphicFramePr>
            <a:graphicFrameLocks noGrp="1"/>
          </p:cNvGraphicFramePr>
          <p:nvPr>
            <p:extLst>
              <p:ext uri="{D42A27DB-BD31-4B8C-83A1-F6EECF244321}">
                <p14:modId xmlns:p14="http://schemas.microsoft.com/office/powerpoint/2010/main" val="920621953"/>
              </p:ext>
            </p:extLst>
          </p:nvPr>
        </p:nvGraphicFramePr>
        <p:xfrm>
          <a:off x="83128" y="684958"/>
          <a:ext cx="9736660" cy="6097277"/>
        </p:xfrm>
        <a:graphic>
          <a:graphicData uri="http://schemas.openxmlformats.org/drawingml/2006/table">
            <a:tbl>
              <a:tblPr firstRow="1" bandRow="1">
                <a:tableStyleId>{5940675A-B579-460E-94D1-54222C63F5DA}</a:tableStyleId>
              </a:tblPr>
              <a:tblGrid>
                <a:gridCol w="1117599">
                  <a:extLst>
                    <a:ext uri="{9D8B030D-6E8A-4147-A177-3AD203B41FA5}">
                      <a16:colId xmlns:a16="http://schemas.microsoft.com/office/drawing/2014/main" val="1574572698"/>
                    </a:ext>
                  </a:extLst>
                </a:gridCol>
                <a:gridCol w="3840183">
                  <a:extLst>
                    <a:ext uri="{9D8B030D-6E8A-4147-A177-3AD203B41FA5}">
                      <a16:colId xmlns:a16="http://schemas.microsoft.com/office/drawing/2014/main" val="3623488850"/>
                    </a:ext>
                  </a:extLst>
                </a:gridCol>
                <a:gridCol w="177635">
                  <a:extLst>
                    <a:ext uri="{9D8B030D-6E8A-4147-A177-3AD203B41FA5}">
                      <a16:colId xmlns:a16="http://schemas.microsoft.com/office/drawing/2014/main" val="48331999"/>
                    </a:ext>
                  </a:extLst>
                </a:gridCol>
                <a:gridCol w="692728">
                  <a:extLst>
                    <a:ext uri="{9D8B030D-6E8A-4147-A177-3AD203B41FA5}">
                      <a16:colId xmlns:a16="http://schemas.microsoft.com/office/drawing/2014/main" val="2960236426"/>
                    </a:ext>
                  </a:extLst>
                </a:gridCol>
                <a:gridCol w="977215">
                  <a:extLst>
                    <a:ext uri="{9D8B030D-6E8A-4147-A177-3AD203B41FA5}">
                      <a16:colId xmlns:a16="http://schemas.microsoft.com/office/drawing/2014/main" val="876268225"/>
                    </a:ext>
                  </a:extLst>
                </a:gridCol>
                <a:gridCol w="2931300">
                  <a:extLst>
                    <a:ext uri="{9D8B030D-6E8A-4147-A177-3AD203B41FA5}">
                      <a16:colId xmlns:a16="http://schemas.microsoft.com/office/drawing/2014/main" val="3168901572"/>
                    </a:ext>
                  </a:extLst>
                </a:gridCol>
              </a:tblGrid>
              <a:tr h="4088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申請者</a:t>
                      </a:r>
                      <a:endParaRPr lang="ja-JP" altLang="en-US" sz="14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a:txBody>
                    <a:bodyPr/>
                    <a:lstStyle/>
                    <a:p>
                      <a:pPr algn="l"/>
                      <a:r>
                        <a:rPr lang="ja-JP" altLang="en-US" sz="1400" dirty="0">
                          <a:solidFill>
                            <a:schemeClr val="tx1"/>
                          </a:solidFill>
                          <a:latin typeface="Meiryo UI" panose="020B0604030504040204" pitchFamily="50" charset="-128"/>
                          <a:ea typeface="Meiryo UI" panose="020B0604030504040204" pitchFamily="50" charset="-128"/>
                        </a:rPr>
                        <a:t>大阪府、大阪市</a:t>
                      </a:r>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採択回</a:t>
                      </a:r>
                    </a:p>
                  </a:txBody>
                  <a:tcPr anchor="ctr">
                    <a:solidFill>
                      <a:schemeClr val="bg1">
                        <a:lumMod val="95000"/>
                      </a:schemeClr>
                    </a:solidFill>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令和６年度第１回募集</a:t>
                      </a:r>
                    </a:p>
                  </a:txBody>
                  <a:tcPr anchor="ctr"/>
                </a:tc>
                <a:extLst>
                  <a:ext uri="{0D108BD9-81ED-4DB2-BD59-A6C34878D82A}">
                    <a16:rowId xmlns:a16="http://schemas.microsoft.com/office/drawing/2014/main" val="2442898722"/>
                  </a:ext>
                </a:extLst>
              </a:tr>
              <a:tr h="4088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事業計画</a:t>
                      </a:r>
                      <a:endParaRPr kumimoji="1" lang="en-US" altLang="ja-JP" sz="140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期間</a:t>
                      </a:r>
                      <a:endParaRPr lang="ja-JP" altLang="en-US" sz="14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latin typeface="Meiryo UI"/>
                          <a:ea typeface="Meiryo UI"/>
                        </a:rPr>
                        <a:t>R6</a:t>
                      </a:r>
                      <a:r>
                        <a:rPr kumimoji="1" lang="ja-JP" altLang="en-US" sz="1400">
                          <a:latin typeface="Meiryo UI"/>
                          <a:ea typeface="Meiryo UI"/>
                        </a:rPr>
                        <a:t>年度</a:t>
                      </a:r>
                      <a:endParaRPr kumimoji="1" lang="en-US" altLang="ja-JP" sz="1400">
                        <a:latin typeface="Meiryo UI"/>
                        <a:ea typeface="Meiryo UI"/>
                      </a:endParaRPr>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交付対象事業費</a:t>
                      </a:r>
                      <a:endParaRPr kumimoji="1" lang="en-US" altLang="ja-JP" sz="1400">
                        <a:latin typeface="Meiryo UI" panose="020B0604030504040204" pitchFamily="50" charset="-128"/>
                        <a:ea typeface="Meiryo UI" panose="020B0604030504040204" pitchFamily="50" charset="-128"/>
                      </a:endParaRPr>
                    </a:p>
                  </a:txBody>
                  <a:tcPr anchor="ctr">
                    <a:solidFill>
                      <a:schemeClr val="bg1">
                        <a:lumMod val="95000"/>
                      </a:schemeClr>
                    </a:solidFill>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latin typeface="Meiryo UI"/>
                          <a:ea typeface="Meiryo UI"/>
                        </a:rPr>
                        <a:t>200,000</a:t>
                      </a:r>
                      <a:r>
                        <a:rPr kumimoji="1" lang="ja-JP" altLang="en-US" sz="1400">
                          <a:latin typeface="Meiryo UI"/>
                          <a:ea typeface="Meiryo UI"/>
                        </a:rPr>
                        <a:t>千円</a:t>
                      </a:r>
                    </a:p>
                  </a:txBody>
                  <a:tcPr anchor="ctr"/>
                </a:tc>
                <a:extLst>
                  <a:ext uri="{0D108BD9-81ED-4DB2-BD59-A6C34878D82A}">
                    <a16:rowId xmlns:a16="http://schemas.microsoft.com/office/drawing/2014/main" val="4201150482"/>
                  </a:ext>
                </a:extLst>
              </a:tr>
              <a:tr h="4088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事業タイプ</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Meiryo UI" panose="020B0604030504040204" pitchFamily="50" charset="-128"/>
                          <a:ea typeface="Meiryo UI" panose="020B0604030504040204" pitchFamily="50" charset="-128"/>
                        </a:rPr>
                        <a:t>地方創生推進タイプ・補正予算分</a:t>
                      </a:r>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事業分野</a:t>
                      </a:r>
                    </a:p>
                  </a:txBody>
                  <a:tcPr anchor="ctr">
                    <a:solidFill>
                      <a:schemeClr val="bg1">
                        <a:lumMod val="95000"/>
                      </a:schemeClr>
                    </a:solidFill>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観光分野</a:t>
                      </a:r>
                    </a:p>
                  </a:txBody>
                  <a:tcPr anchor="ctr"/>
                </a:tc>
                <a:extLst>
                  <a:ext uri="{0D108BD9-81ED-4DB2-BD59-A6C34878D82A}">
                    <a16:rowId xmlns:a16="http://schemas.microsoft.com/office/drawing/2014/main" val="4187406978"/>
                  </a:ext>
                </a:extLst>
              </a:tr>
              <a:tr h="957685">
                <a:tc>
                  <a:txBody>
                    <a:bodyPr/>
                    <a:lstStyle/>
                    <a:p>
                      <a:pPr algn="ctr"/>
                      <a:r>
                        <a:rPr kumimoji="1" lang="ja-JP" altLang="en-US" sz="1400" dirty="0">
                          <a:latin typeface="Meiryo UI" panose="020B0604030504040204" pitchFamily="50" charset="-128"/>
                          <a:ea typeface="Meiryo UI" panose="020B0604030504040204" pitchFamily="50" charset="-128"/>
                        </a:rPr>
                        <a:t>目的</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（効果）</a:t>
                      </a:r>
                    </a:p>
                  </a:txBody>
                  <a:tcPr anchor="ctr">
                    <a:solidFill>
                      <a:schemeClr val="bg1">
                        <a:lumMod val="95000"/>
                      </a:schemeClr>
                    </a:solidFill>
                  </a:tcPr>
                </a:tc>
                <a:tc gridSpan="5">
                  <a:txBody>
                    <a:bodyPr/>
                    <a:lstStyle/>
                    <a:p>
                      <a:pPr>
                        <a:lnSpc>
                          <a:spcPts val="1700"/>
                        </a:lnSpc>
                        <a:buFontTx/>
                        <a:buNone/>
                      </a:pPr>
                      <a:r>
                        <a:rPr kumimoji="1" lang="ja-JP" altLang="en-US" sz="1100" i="0" dirty="0">
                          <a:solidFill>
                            <a:schemeClr val="tx1"/>
                          </a:solidFill>
                          <a:latin typeface="Meiryo UI" panose="020B0604030504040204" pitchFamily="50" charset="-128"/>
                          <a:ea typeface="Meiryo UI" panose="020B0604030504040204" pitchFamily="50" charset="-128"/>
                        </a:rPr>
                        <a:t>万博を契機に、大阪府・大阪市とすべての府内市町村が連携して地域の観光や技術、産業、食文化などの市町村が持つ資源を効果的に発信していく。</a:t>
                      </a:r>
                      <a:endParaRPr kumimoji="1" lang="en-US" altLang="ja-JP" sz="1100" i="0" dirty="0">
                        <a:solidFill>
                          <a:schemeClr val="tx1"/>
                        </a:solidFill>
                        <a:latin typeface="Meiryo UI" panose="020B0604030504040204" pitchFamily="50" charset="-128"/>
                        <a:ea typeface="Meiryo UI" panose="020B0604030504040204" pitchFamily="50" charset="-128"/>
                      </a:endParaRPr>
                    </a:p>
                    <a:p>
                      <a:pPr>
                        <a:lnSpc>
                          <a:spcPts val="1700"/>
                        </a:lnSpc>
                        <a:buFontTx/>
                        <a:buNone/>
                      </a:pPr>
                      <a:r>
                        <a:rPr kumimoji="1" lang="ja-JP" altLang="en-US" sz="1100" i="0" dirty="0">
                          <a:solidFill>
                            <a:schemeClr val="tx1"/>
                          </a:solidFill>
                          <a:latin typeface="Meiryo UI" panose="020B0604030504040204" pitchFamily="50" charset="-128"/>
                          <a:ea typeface="Meiryo UI" panose="020B0604030504040204" pitchFamily="50" charset="-128"/>
                        </a:rPr>
                        <a:t>その結果、府内各市町村の魅力を多くの方に感じていただくことで、万博後の未来も感じる都市大阪を実現し、人的交流の促進によって府域全体の成長につなげる。</a:t>
                      </a:r>
                      <a:endParaRPr kumimoji="1" lang="en-US" altLang="ja-JP" sz="1100" i="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33888693"/>
                  </a:ext>
                </a:extLst>
              </a:tr>
              <a:tr h="273038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具体的使途</a:t>
                      </a:r>
                    </a:p>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経費内訳は</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R6</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年度事業費</a:t>
                      </a:r>
                    </a:p>
                  </a:txBody>
                  <a:tcPr anchor="ctr">
                    <a:solidFill>
                      <a:schemeClr val="bg1">
                        <a:lumMod val="95000"/>
                      </a:schemeClr>
                    </a:solidFill>
                  </a:tcPr>
                </a:tc>
                <a:tc gridSpan="2">
                  <a:txBody>
                    <a:bodyPr/>
                    <a:lstStyle/>
                    <a:p>
                      <a:pPr>
                        <a:lnSpc>
                          <a:spcPts val="1700"/>
                        </a:lnSpc>
                        <a:buFontTx/>
                        <a:buNone/>
                      </a:pPr>
                      <a:r>
                        <a:rPr kumimoji="1" lang="ja-JP" altLang="en-US" sz="1100" i="0" dirty="0">
                          <a:solidFill>
                            <a:schemeClr val="tx1"/>
                          </a:solidFill>
                          <a:latin typeface="Meiryo UI" panose="020B0604030504040204" pitchFamily="50" charset="-128"/>
                          <a:ea typeface="Meiryo UI" panose="020B0604030504040204" pitchFamily="50" charset="-128"/>
                        </a:rPr>
                        <a:t>〇大阪府・大阪市とすべての府内市町村が連携して、オール大阪で府内の魅力を効果的に発信するための企画調整や情報発信を行う。</a:t>
                      </a:r>
                    </a:p>
                    <a:p>
                      <a:pPr>
                        <a:lnSpc>
                          <a:spcPts val="1700"/>
                        </a:lnSpc>
                        <a:buFontTx/>
                        <a:buNone/>
                      </a:pPr>
                      <a:r>
                        <a:rPr kumimoji="1" lang="ja-JP" altLang="en-US" sz="1100" i="0" dirty="0">
                          <a:solidFill>
                            <a:schemeClr val="tx1"/>
                          </a:solidFill>
                          <a:latin typeface="Meiryo UI" panose="020B0604030504040204" pitchFamily="50" charset="-128"/>
                          <a:ea typeface="Meiryo UI" panose="020B0604030504040204" pitchFamily="50" charset="-128"/>
                        </a:rPr>
                        <a:t>・イベント企画・プロモーション費（委託）</a:t>
                      </a:r>
                      <a:endParaRPr kumimoji="1" lang="en-US" altLang="ja-JP" sz="1100" i="0" dirty="0">
                        <a:solidFill>
                          <a:schemeClr val="tx1"/>
                        </a:solidFill>
                        <a:latin typeface="Meiryo UI" panose="020B0604030504040204" pitchFamily="50" charset="-128"/>
                        <a:ea typeface="Meiryo UI" panose="020B0604030504040204" pitchFamily="50" charset="-128"/>
                      </a:endParaRPr>
                    </a:p>
                    <a:p>
                      <a:pPr>
                        <a:lnSpc>
                          <a:spcPts val="1700"/>
                        </a:lnSpc>
                        <a:buFontTx/>
                        <a:buNone/>
                      </a:pPr>
                      <a:r>
                        <a:rPr kumimoji="1" lang="ja-JP" altLang="en-US" sz="1100" i="0" dirty="0">
                          <a:solidFill>
                            <a:schemeClr val="tx1"/>
                          </a:solidFill>
                          <a:latin typeface="Meiryo UI" panose="020B0604030504040204" pitchFamily="50" charset="-128"/>
                          <a:ea typeface="Meiryo UI" panose="020B0604030504040204" pitchFamily="50" charset="-128"/>
                        </a:rPr>
                        <a:t>　　：</a:t>
                      </a:r>
                      <a:r>
                        <a:rPr kumimoji="1" lang="en-US" altLang="ja-JP" sz="1100" i="0" dirty="0">
                          <a:solidFill>
                            <a:schemeClr val="tx1"/>
                          </a:solidFill>
                          <a:latin typeface="Meiryo UI" panose="020B0604030504040204" pitchFamily="50" charset="-128"/>
                          <a:ea typeface="Meiryo UI" panose="020B0604030504040204" pitchFamily="50" charset="-128"/>
                        </a:rPr>
                        <a:t>298,332</a:t>
                      </a:r>
                      <a:r>
                        <a:rPr kumimoji="1" lang="ja-JP" altLang="en-US" sz="1100" i="0" dirty="0">
                          <a:solidFill>
                            <a:schemeClr val="tx1"/>
                          </a:solidFill>
                          <a:latin typeface="Meiryo UI" panose="020B0604030504040204" pitchFamily="50" charset="-128"/>
                          <a:ea typeface="Meiryo UI" panose="020B0604030504040204" pitchFamily="50" charset="-128"/>
                        </a:rPr>
                        <a:t>千円</a:t>
                      </a:r>
                      <a:r>
                        <a:rPr kumimoji="1" lang="ja-JP" altLang="en-US" sz="900" i="0" dirty="0">
                          <a:solidFill>
                            <a:schemeClr val="tx1"/>
                          </a:solidFill>
                          <a:latin typeface="Meiryo UI" panose="020B0604030504040204" pitchFamily="50" charset="-128"/>
                          <a:ea typeface="Meiryo UI" panose="020B0604030504040204" pitchFamily="50" charset="-128"/>
                        </a:rPr>
                        <a:t>（大阪府：</a:t>
                      </a:r>
                      <a:r>
                        <a:rPr kumimoji="1" lang="en-US" altLang="ja-JP" sz="900" i="0" dirty="0">
                          <a:solidFill>
                            <a:schemeClr val="tx1"/>
                          </a:solidFill>
                          <a:latin typeface="Meiryo UI" panose="020B0604030504040204" pitchFamily="50" charset="-128"/>
                          <a:ea typeface="Meiryo UI" panose="020B0604030504040204" pitchFamily="50" charset="-128"/>
                        </a:rPr>
                        <a:t>149,166</a:t>
                      </a:r>
                      <a:r>
                        <a:rPr kumimoji="1" lang="ja-JP" altLang="en-US" sz="900" i="0" dirty="0">
                          <a:solidFill>
                            <a:schemeClr val="tx1"/>
                          </a:solidFill>
                          <a:latin typeface="Meiryo UI" panose="020B0604030504040204" pitchFamily="50" charset="-128"/>
                          <a:ea typeface="Meiryo UI" panose="020B0604030504040204" pitchFamily="50" charset="-128"/>
                        </a:rPr>
                        <a:t>千円、大阪市：</a:t>
                      </a:r>
                      <a:r>
                        <a:rPr kumimoji="1" lang="en-US" altLang="ja-JP" sz="900" i="0" dirty="0">
                          <a:solidFill>
                            <a:schemeClr val="tx1"/>
                          </a:solidFill>
                          <a:latin typeface="Meiryo UI" panose="020B0604030504040204" pitchFamily="50" charset="-128"/>
                          <a:ea typeface="Meiryo UI" panose="020B0604030504040204" pitchFamily="50" charset="-128"/>
                        </a:rPr>
                        <a:t>149,166</a:t>
                      </a:r>
                      <a:r>
                        <a:rPr kumimoji="1" lang="ja-JP" altLang="en-US" sz="900" i="0" dirty="0">
                          <a:solidFill>
                            <a:schemeClr val="tx1"/>
                          </a:solidFill>
                          <a:latin typeface="Meiryo UI" panose="020B0604030504040204" pitchFamily="50" charset="-128"/>
                          <a:ea typeface="Meiryo UI" panose="020B0604030504040204" pitchFamily="50" charset="-128"/>
                        </a:rPr>
                        <a:t>千円）</a:t>
                      </a:r>
                      <a:endParaRPr kumimoji="1" lang="en-US" altLang="ja-JP" sz="1100" i="0" dirty="0">
                        <a:solidFill>
                          <a:schemeClr val="tx1"/>
                        </a:solidFill>
                        <a:latin typeface="Meiryo UI" panose="020B0604030504040204" pitchFamily="50" charset="-128"/>
                        <a:ea typeface="Meiryo UI" panose="020B0604030504040204" pitchFamily="50" charset="-128"/>
                      </a:endParaRPr>
                    </a:p>
                    <a:p>
                      <a:pPr>
                        <a:lnSpc>
                          <a:spcPts val="1700"/>
                        </a:lnSpc>
                        <a:buFontTx/>
                        <a:buNone/>
                      </a:pPr>
                      <a:endParaRPr kumimoji="1" lang="en-US" altLang="ja-JP" sz="1100" i="0" dirty="0">
                        <a:solidFill>
                          <a:schemeClr val="tx1"/>
                        </a:solidFill>
                        <a:latin typeface="Meiryo UI" panose="020B0604030504040204" pitchFamily="50" charset="-128"/>
                        <a:ea typeface="Meiryo UI" panose="020B0604030504040204" pitchFamily="50" charset="-128"/>
                      </a:endParaRPr>
                    </a:p>
                    <a:p>
                      <a:pPr>
                        <a:lnSpc>
                          <a:spcPts val="1700"/>
                        </a:lnSpc>
                        <a:buFontTx/>
                        <a:buNone/>
                      </a:pPr>
                      <a:r>
                        <a:rPr kumimoji="1" lang="ja-JP" altLang="en-US" sz="1100" i="0" dirty="0">
                          <a:solidFill>
                            <a:schemeClr val="tx1"/>
                          </a:solidFill>
                          <a:latin typeface="Meiryo UI" panose="020B0604030504040204" pitchFamily="50" charset="-128"/>
                          <a:ea typeface="Meiryo UI" panose="020B0604030504040204" pitchFamily="50" charset="-128"/>
                        </a:rPr>
                        <a:t>（取組）大阪府内市町村等の魅力発信に関する企画調整、多言語に対応したプロモーションツールの作成、府内各地への誘客・産業振興等につながるイベントの企画調整</a:t>
                      </a:r>
                      <a:endParaRPr kumimoji="1" lang="en-US" altLang="ja-JP" sz="1100" i="0" strike="sngStrike"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r>
                        <a:rPr kumimoji="1" lang="ja-JP" altLang="en-US" sz="1400" dirty="0">
                          <a:latin typeface="Meiryo UI" panose="020B0604030504040204" pitchFamily="50" charset="-128"/>
                          <a:ea typeface="Meiryo UI" panose="020B0604030504040204" pitchFamily="50" charset="-128"/>
                        </a:rPr>
                        <a:t>実施</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体制</a:t>
                      </a: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solidFill>
                      <a:schemeClr val="bg1">
                        <a:lumMod val="95000"/>
                      </a:schemeClr>
                    </a:solidFill>
                  </a:tcPr>
                </a:tc>
                <a:tc rowSpan="2">
                  <a:txBody>
                    <a:bodyPr/>
                    <a:lstStyle/>
                    <a:p>
                      <a:pPr algn="ctr"/>
                      <a:r>
                        <a:rPr kumimoji="1" lang="ja-JP" altLang="en-US" sz="1400" dirty="0">
                          <a:latin typeface="Meiryo UI" panose="020B0604030504040204" pitchFamily="50" charset="-128"/>
                          <a:ea typeface="Meiryo UI" panose="020B0604030504040204" pitchFamily="50" charset="-128"/>
                        </a:rPr>
                        <a:t>実施</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体制</a:t>
                      </a: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solidFill>
                      <a:schemeClr val="bg1">
                        <a:lumMod val="95000"/>
                      </a:schemeClr>
                    </a:solidFill>
                  </a:tcPr>
                </a:tc>
                <a:tc rowSpan="2" gridSpan="2">
                  <a:txBody>
                    <a:bodyPr/>
                    <a:lstStyle/>
                    <a:p>
                      <a:endParaRPr kumimoji="1" lang="ja-JP" altLang="en-US" sz="1100" dirty="0">
                        <a:latin typeface="Meiryo UI" panose="020B0604030504040204" pitchFamily="50" charset="-128"/>
                        <a:ea typeface="Meiryo UI" panose="020B0604030504040204" pitchFamily="50" charset="-128"/>
                      </a:endParaRPr>
                    </a:p>
                  </a:txBody>
                  <a:tcPr anchor="ctr"/>
                </a:tc>
                <a:tc rowSpan="2"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27494687"/>
                  </a:ext>
                </a:extLst>
              </a:tr>
              <a:tr h="1073327">
                <a:tc>
                  <a:txBody>
                    <a:bodyPr/>
                    <a:lstStyle/>
                    <a:p>
                      <a:pPr algn="ctr"/>
                      <a:r>
                        <a:rPr kumimoji="1" lang="en-US" altLang="ja-JP" sz="1400">
                          <a:latin typeface="Meiryo UI"/>
                          <a:ea typeface="Meiryo UI"/>
                        </a:rPr>
                        <a:t>KPI</a:t>
                      </a:r>
                      <a:endParaRPr kumimoji="1" lang="ja-JP" altLang="en-US" sz="1400">
                        <a:latin typeface="Meiryo UI"/>
                        <a:ea typeface="Meiryo UI"/>
                      </a:endParaRPr>
                    </a:p>
                  </a:txBody>
                  <a:tcPr anchor="ctr">
                    <a:solidFill>
                      <a:schemeClr val="bg1">
                        <a:lumMod val="95000"/>
                      </a:schemeClr>
                    </a:solidFill>
                  </a:tcPr>
                </a:tc>
                <a:tc gridSpan="2">
                  <a:txBody>
                    <a:bodyPr/>
                    <a:lstStyle/>
                    <a:p>
                      <a:r>
                        <a:rPr kumimoji="1" lang="ja-JP" altLang="en-US" sz="1100" dirty="0">
                          <a:latin typeface="Meiryo UI" panose="020B0604030504040204" pitchFamily="50" charset="-128"/>
                          <a:ea typeface="Meiryo UI" panose="020B0604030504040204" pitchFamily="50" charset="-128"/>
                        </a:rPr>
                        <a:t>①地域における観光消費額（＋</a:t>
                      </a:r>
                      <a:r>
                        <a:rPr kumimoji="1" lang="en-US" altLang="ja-JP" sz="1100" dirty="0">
                          <a:latin typeface="Meiryo UI" panose="020B0604030504040204" pitchFamily="50" charset="-128"/>
                          <a:ea typeface="Meiryo UI" panose="020B0604030504040204" pitchFamily="50" charset="-128"/>
                        </a:rPr>
                        <a:t>7,500</a:t>
                      </a:r>
                      <a:r>
                        <a:rPr kumimoji="1" lang="ja-JP" altLang="en-US" sz="1100" dirty="0">
                          <a:latin typeface="Meiryo UI" panose="020B0604030504040204" pitchFamily="50" charset="-128"/>
                          <a:ea typeface="Meiryo UI" panose="020B0604030504040204" pitchFamily="50" charset="-128"/>
                        </a:rPr>
                        <a:t>億円）</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②地元産業の</a:t>
                      </a:r>
                      <a:r>
                        <a:rPr kumimoji="1" lang="en-US" altLang="ja-JP" sz="1100" dirty="0">
                          <a:latin typeface="Meiryo UI" panose="020B0604030504040204" pitchFamily="50" charset="-128"/>
                          <a:ea typeface="Meiryo UI" panose="020B0604030504040204" pitchFamily="50" charset="-128"/>
                        </a:rPr>
                        <a:t>PR</a:t>
                      </a:r>
                      <a:r>
                        <a:rPr kumimoji="1" lang="ja-JP" altLang="en-US" sz="1100" dirty="0">
                          <a:latin typeface="Meiryo UI" panose="020B0604030504040204" pitchFamily="50" charset="-128"/>
                          <a:ea typeface="Meiryo UI" panose="020B0604030504040204" pitchFamily="50" charset="-128"/>
                        </a:rPr>
                        <a:t>数（＋</a:t>
                      </a:r>
                      <a:r>
                        <a:rPr kumimoji="1" lang="en-US" altLang="ja-JP" sz="1100" dirty="0">
                          <a:latin typeface="Meiryo UI" panose="020B0604030504040204" pitchFamily="50" charset="-128"/>
                          <a:ea typeface="Meiryo UI" panose="020B0604030504040204" pitchFamily="50" charset="-128"/>
                        </a:rPr>
                        <a:t>110</a:t>
                      </a:r>
                      <a:r>
                        <a:rPr kumimoji="1" lang="ja-JP" altLang="en-US" sz="1100" dirty="0">
                          <a:latin typeface="Meiryo UI" panose="020B0604030504040204" pitchFamily="50" charset="-128"/>
                          <a:ea typeface="Meiryo UI" panose="020B0604030504040204" pitchFamily="50" charset="-128"/>
                        </a:rPr>
                        <a:t>回）</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③支援市町村数（＋</a:t>
                      </a:r>
                      <a:r>
                        <a:rPr kumimoji="1" lang="en-US" altLang="ja-JP" sz="1100" dirty="0">
                          <a:latin typeface="Meiryo UI" panose="020B0604030504040204" pitchFamily="50" charset="-128"/>
                          <a:ea typeface="Meiryo UI" panose="020B0604030504040204" pitchFamily="50" charset="-128"/>
                        </a:rPr>
                        <a:t>43</a:t>
                      </a:r>
                      <a:r>
                        <a:rPr kumimoji="1" lang="ja-JP" altLang="en-US" sz="1100" dirty="0">
                          <a:latin typeface="Meiryo UI" panose="020B0604030504040204" pitchFamily="50" charset="-128"/>
                          <a:ea typeface="Meiryo UI" panose="020B0604030504040204" pitchFamily="50" charset="-128"/>
                        </a:rPr>
                        <a:t>市町村）</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④来阪者満足度（</a:t>
                      </a:r>
                      <a:r>
                        <a:rPr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0</a:t>
                      </a:r>
                      <a:r>
                        <a:rPr kumimoji="1" lang="ja-JP" altLang="en-US" sz="1100" dirty="0">
                          <a:latin typeface="Meiryo UI" panose="020B0604030504040204" pitchFamily="50" charset="-128"/>
                          <a:ea typeface="Meiryo UI" panose="020B0604030504040204" pitchFamily="50" charset="-128"/>
                        </a:rPr>
                        <a:t>％）</a:t>
                      </a:r>
                    </a:p>
                  </a:txBody>
                  <a:tcPr anchor="ctr"/>
                </a:tc>
                <a:tc hMerge="1">
                  <a:txBody>
                    <a:bodyPr/>
                    <a:lstStyle/>
                    <a:p>
                      <a:endParaRPr kumimoji="1" lang="ja-JP" altLang="en-US" sz="140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a:p>
                  </a:txBody>
                  <a:tcPr/>
                </a:tc>
                <a:tc gridSpan="2" vMerge="1">
                  <a:txBody>
                    <a:bodyPr/>
                    <a:lstStyle/>
                    <a:p>
                      <a:pPr algn="ctr"/>
                      <a:endParaRPr kumimoji="1" lang="en-US" altLang="ja-JP">
                        <a:latin typeface="Meiryo UI"/>
                        <a:ea typeface="Meiryo UI"/>
                      </a:endParaRPr>
                    </a:p>
                  </a:txBody>
                  <a:tcPr anchor="ctr">
                    <a:solidFill>
                      <a:schemeClr val="bg1">
                        <a:lumMod val="95000"/>
                      </a:schemeClr>
                    </a:solidFill>
                  </a:tcPr>
                </a:tc>
                <a:tc hMerge="1"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400" i="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67952532"/>
                  </a:ext>
                </a:extLst>
              </a:tr>
            </a:tbl>
          </a:graphicData>
        </a:graphic>
      </p:graphicFrame>
      <p:sp>
        <p:nvSpPr>
          <p:cNvPr id="10" name="正方形/長方形 9">
            <a:extLst>
              <a:ext uri="{FF2B5EF4-FFF2-40B4-BE49-F238E27FC236}">
                <a16:creationId xmlns:a16="http://schemas.microsoft.com/office/drawing/2014/main" id="{21AA9780-705C-427A-BDDF-E03A2AF64224}"/>
              </a:ext>
            </a:extLst>
          </p:cNvPr>
          <p:cNvSpPr/>
          <p:nvPr/>
        </p:nvSpPr>
        <p:spPr>
          <a:xfrm>
            <a:off x="6157952" y="3443153"/>
            <a:ext cx="1225369" cy="28281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ysClr val="windowText" lastClr="000000"/>
                </a:solidFill>
                <a:latin typeface="Meiryo UI" panose="020B0604030504040204" pitchFamily="50" charset="-128"/>
                <a:ea typeface="Meiryo UI" panose="020B0604030504040204" pitchFamily="50" charset="-128"/>
              </a:rPr>
              <a:t>大阪府・大阪市</a:t>
            </a:r>
          </a:p>
        </p:txBody>
      </p:sp>
      <p:cxnSp>
        <p:nvCxnSpPr>
          <p:cNvPr id="15" name="直線コネクタ 14">
            <a:extLst>
              <a:ext uri="{FF2B5EF4-FFF2-40B4-BE49-F238E27FC236}">
                <a16:creationId xmlns:a16="http://schemas.microsoft.com/office/drawing/2014/main" id="{D8E8556A-4FA3-4644-8333-BC53EB18FB5B}"/>
              </a:ext>
            </a:extLst>
          </p:cNvPr>
          <p:cNvCxnSpPr>
            <a:cxnSpLocks/>
            <a:stCxn id="10" idx="2"/>
            <a:endCxn id="20" idx="0"/>
          </p:cNvCxnSpPr>
          <p:nvPr/>
        </p:nvCxnSpPr>
        <p:spPr>
          <a:xfrm>
            <a:off x="6770637" y="3725969"/>
            <a:ext cx="855479" cy="859897"/>
          </a:xfrm>
          <a:prstGeom prst="line">
            <a:avLst/>
          </a:prstGeom>
          <a:ln w="9525" cap="flat" cmpd="sng" algn="ctr">
            <a:solidFill>
              <a:schemeClr val="dk1"/>
            </a:solidFill>
            <a:prstDash val="solid"/>
            <a:round/>
            <a:headEnd type="none" w="med" len="med"/>
            <a:tailEnd type="triangle" w="med" len="med"/>
          </a:ln>
        </p:spPr>
        <p:style>
          <a:lnRef idx="0">
            <a:scrgbClr r="0" g="0" b="0"/>
          </a:lnRef>
          <a:fillRef idx="0">
            <a:scrgbClr r="0" g="0" b="0"/>
          </a:fillRef>
          <a:effectRef idx="0">
            <a:scrgbClr r="0" g="0" b="0"/>
          </a:effectRef>
          <a:fontRef idx="minor">
            <a:schemeClr val="tx1"/>
          </a:fontRef>
        </p:style>
      </p:cxnSp>
      <p:sp>
        <p:nvSpPr>
          <p:cNvPr id="16" name="正方形/長方形 15">
            <a:extLst>
              <a:ext uri="{FF2B5EF4-FFF2-40B4-BE49-F238E27FC236}">
                <a16:creationId xmlns:a16="http://schemas.microsoft.com/office/drawing/2014/main" id="{0690F7F8-63EE-48B1-93BA-F99B9CECEA11}"/>
              </a:ext>
            </a:extLst>
          </p:cNvPr>
          <p:cNvSpPr/>
          <p:nvPr/>
        </p:nvSpPr>
        <p:spPr>
          <a:xfrm>
            <a:off x="7954862" y="3443153"/>
            <a:ext cx="1136452" cy="28281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ysClr val="windowText" lastClr="000000"/>
                </a:solidFill>
                <a:latin typeface="Meiryo UI" panose="020B0604030504040204" pitchFamily="50" charset="-128"/>
                <a:ea typeface="Meiryo UI" panose="020B0604030504040204" pitchFamily="50" charset="-128"/>
              </a:rPr>
              <a:t>府内各市町村</a:t>
            </a:r>
          </a:p>
        </p:txBody>
      </p:sp>
      <p:sp>
        <p:nvSpPr>
          <p:cNvPr id="18" name="テキスト ボックス 17">
            <a:extLst>
              <a:ext uri="{FF2B5EF4-FFF2-40B4-BE49-F238E27FC236}">
                <a16:creationId xmlns:a16="http://schemas.microsoft.com/office/drawing/2014/main" id="{36D2F1F1-17B5-46A2-9432-B960884742B3}"/>
              </a:ext>
            </a:extLst>
          </p:cNvPr>
          <p:cNvSpPr txBox="1"/>
          <p:nvPr/>
        </p:nvSpPr>
        <p:spPr>
          <a:xfrm>
            <a:off x="7451095" y="3612344"/>
            <a:ext cx="471394" cy="230832"/>
          </a:xfrm>
          <a:prstGeom prst="rect">
            <a:avLst/>
          </a:prstGeom>
          <a:solidFill>
            <a:schemeClr val="bg1"/>
          </a:solidFill>
          <a:ln w="9525">
            <a:noFill/>
          </a:ln>
        </p:spPr>
        <p:txBody>
          <a:bodyPr wrap="square" rtlCol="0">
            <a:spAutoFit/>
          </a:bodyPr>
          <a:lstStyle/>
          <a:p>
            <a:pPr algn="ctr"/>
            <a:r>
              <a:rPr kumimoji="1" lang="ja-JP" altLang="en-US" sz="900" dirty="0">
                <a:latin typeface="Meiryo UI" panose="020B0604030504040204" pitchFamily="50" charset="-128"/>
                <a:ea typeface="Meiryo UI" panose="020B0604030504040204" pitchFamily="50" charset="-128"/>
              </a:rPr>
              <a:t>連携</a:t>
            </a:r>
            <a:endParaRPr kumimoji="1" lang="en-US" altLang="ja-JP" sz="900"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6A2A9EE0-B8CE-4C0D-B87D-8849E287EAF6}"/>
              </a:ext>
            </a:extLst>
          </p:cNvPr>
          <p:cNvSpPr txBox="1"/>
          <p:nvPr/>
        </p:nvSpPr>
        <p:spPr>
          <a:xfrm>
            <a:off x="6376067" y="4055699"/>
            <a:ext cx="681824" cy="230832"/>
          </a:xfrm>
          <a:prstGeom prst="rect">
            <a:avLst/>
          </a:prstGeom>
          <a:solidFill>
            <a:schemeClr val="bg1"/>
          </a:solidFill>
          <a:ln w="9525">
            <a:noFill/>
          </a:ln>
        </p:spPr>
        <p:txBody>
          <a:bodyPr wrap="square" rtlCol="0">
            <a:spAutoFit/>
          </a:bodyPr>
          <a:lstStyle/>
          <a:p>
            <a:pPr algn="r"/>
            <a:r>
              <a:rPr kumimoji="1" lang="ja-JP" altLang="en-US" sz="900" dirty="0">
                <a:latin typeface="Meiryo UI" panose="020B0604030504040204" pitchFamily="50" charset="-128"/>
                <a:ea typeface="Meiryo UI" panose="020B0604030504040204" pitchFamily="50" charset="-128"/>
              </a:rPr>
              <a:t>委託契約</a:t>
            </a:r>
            <a:endParaRPr kumimoji="1" lang="en-US" altLang="ja-JP" sz="9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9C52B335-10CB-462F-8A01-7F2951971BB6}"/>
              </a:ext>
            </a:extLst>
          </p:cNvPr>
          <p:cNvSpPr/>
          <p:nvPr/>
        </p:nvSpPr>
        <p:spPr>
          <a:xfrm>
            <a:off x="7057891" y="4585866"/>
            <a:ext cx="1136450" cy="31522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ysClr val="windowText" lastClr="000000"/>
                </a:solidFill>
                <a:latin typeface="Meiryo UI" panose="020B0604030504040204" pitchFamily="50" charset="-128"/>
                <a:ea typeface="Meiryo UI" panose="020B0604030504040204" pitchFamily="50" charset="-128"/>
              </a:rPr>
              <a:t>共同企業体</a:t>
            </a:r>
          </a:p>
        </p:txBody>
      </p:sp>
      <p:sp>
        <p:nvSpPr>
          <p:cNvPr id="23" name="テキスト ボックス 22">
            <a:extLst>
              <a:ext uri="{FF2B5EF4-FFF2-40B4-BE49-F238E27FC236}">
                <a16:creationId xmlns:a16="http://schemas.microsoft.com/office/drawing/2014/main" id="{F4A8F87B-3C0C-4EB8-AF61-E8F1C5F1B9A5}"/>
              </a:ext>
            </a:extLst>
          </p:cNvPr>
          <p:cNvSpPr txBox="1"/>
          <p:nvPr/>
        </p:nvSpPr>
        <p:spPr>
          <a:xfrm>
            <a:off x="7257536" y="5459098"/>
            <a:ext cx="769277" cy="230832"/>
          </a:xfrm>
          <a:prstGeom prst="rect">
            <a:avLst/>
          </a:prstGeom>
          <a:solidFill>
            <a:schemeClr val="bg1"/>
          </a:solidFill>
          <a:ln w="9525">
            <a:noFill/>
          </a:ln>
        </p:spPr>
        <p:txBody>
          <a:bodyPr wrap="square" rtlCol="0">
            <a:spAutoFit/>
          </a:bodyPr>
          <a:lstStyle/>
          <a:p>
            <a:pPr algn="ctr"/>
            <a:r>
              <a:rPr kumimoji="1" lang="ja-JP" altLang="en-US" sz="900" dirty="0">
                <a:latin typeface="Meiryo UI" panose="020B0604030504040204" pitchFamily="50" charset="-128"/>
                <a:ea typeface="Meiryo UI" panose="020B0604030504040204" pitchFamily="50" charset="-128"/>
              </a:rPr>
              <a:t>事業実施</a:t>
            </a:r>
            <a:endParaRPr kumimoji="1" lang="en-US" altLang="ja-JP" sz="900" dirty="0">
              <a:latin typeface="Meiryo UI" panose="020B0604030504040204" pitchFamily="50" charset="-128"/>
              <a:ea typeface="Meiryo UI" panose="020B0604030504040204" pitchFamily="50" charset="-128"/>
            </a:endParaRPr>
          </a:p>
        </p:txBody>
      </p:sp>
      <p:graphicFrame>
        <p:nvGraphicFramePr>
          <p:cNvPr id="24" name="表 45">
            <a:extLst>
              <a:ext uri="{FF2B5EF4-FFF2-40B4-BE49-F238E27FC236}">
                <a16:creationId xmlns:a16="http://schemas.microsoft.com/office/drawing/2014/main" id="{409BB978-9F1C-47EC-A4D9-02CF2B80E81A}"/>
              </a:ext>
            </a:extLst>
          </p:cNvPr>
          <p:cNvGraphicFramePr>
            <a:graphicFrameLocks noGrp="1"/>
          </p:cNvGraphicFramePr>
          <p:nvPr>
            <p:extLst>
              <p:ext uri="{D42A27DB-BD31-4B8C-83A1-F6EECF244321}">
                <p14:modId xmlns:p14="http://schemas.microsoft.com/office/powerpoint/2010/main" val="1523557617"/>
              </p:ext>
            </p:extLst>
          </p:nvPr>
        </p:nvGraphicFramePr>
        <p:xfrm>
          <a:off x="6204316" y="5819960"/>
          <a:ext cx="3381294" cy="662940"/>
        </p:xfrm>
        <a:graphic>
          <a:graphicData uri="http://schemas.openxmlformats.org/drawingml/2006/table">
            <a:tbl>
              <a:tblPr firstRow="1" bandRow="1">
                <a:tableStyleId>{F5AB1C69-6EDB-4FF4-983F-18BD219EF322}</a:tableStyleId>
              </a:tblPr>
              <a:tblGrid>
                <a:gridCol w="1087673">
                  <a:extLst>
                    <a:ext uri="{9D8B030D-6E8A-4147-A177-3AD203B41FA5}">
                      <a16:colId xmlns:a16="http://schemas.microsoft.com/office/drawing/2014/main" val="2758442477"/>
                    </a:ext>
                  </a:extLst>
                </a:gridCol>
                <a:gridCol w="2293621">
                  <a:extLst>
                    <a:ext uri="{9D8B030D-6E8A-4147-A177-3AD203B41FA5}">
                      <a16:colId xmlns:a16="http://schemas.microsoft.com/office/drawing/2014/main" val="3363882439"/>
                    </a:ext>
                  </a:extLst>
                </a:gridCol>
              </a:tblGrid>
              <a:tr h="243000">
                <a:tc>
                  <a:txBody>
                    <a:bodyPr/>
                    <a:lstStyle/>
                    <a:p>
                      <a:pPr algn="ctr"/>
                      <a:r>
                        <a:rPr kumimoji="1" lang="ja-JP" altLang="en-US" sz="1050" dirty="0">
                          <a:latin typeface="Meiryo UI" panose="020B0604030504040204" pitchFamily="50" charset="-128"/>
                          <a:ea typeface="Meiryo UI" panose="020B0604030504040204" pitchFamily="50" charset="-128"/>
                        </a:rPr>
                        <a:t>名称</a:t>
                      </a:r>
                    </a:p>
                  </a:txBody>
                  <a:tcPr anchor="ctr"/>
                </a:tc>
                <a:tc>
                  <a:txBody>
                    <a:bodyPr/>
                    <a:lstStyle/>
                    <a:p>
                      <a:pPr algn="ctr"/>
                      <a:r>
                        <a:rPr kumimoji="1" lang="ja-JP" altLang="en-US" sz="1050" dirty="0">
                          <a:latin typeface="Meiryo UI" panose="020B0604030504040204" pitchFamily="50" charset="-128"/>
                          <a:ea typeface="Meiryo UI" panose="020B0604030504040204" pitchFamily="50" charset="-128"/>
                        </a:rPr>
                        <a:t>役割</a:t>
                      </a:r>
                    </a:p>
                  </a:txBody>
                  <a:tcPr anchor="ctr"/>
                </a:tc>
                <a:extLst>
                  <a:ext uri="{0D108BD9-81ED-4DB2-BD59-A6C34878D82A}">
                    <a16:rowId xmlns:a16="http://schemas.microsoft.com/office/drawing/2014/main" val="2563738176"/>
                  </a:ext>
                </a:extLst>
              </a:tr>
              <a:tr h="243000">
                <a:tc>
                  <a:txBody>
                    <a:bodyPr/>
                    <a:lstStyle/>
                    <a:p>
                      <a:r>
                        <a:rPr kumimoji="1" lang="ja-JP" altLang="en-US" sz="1050" dirty="0">
                          <a:latin typeface="Meiryo UI" panose="020B0604030504040204" pitchFamily="50" charset="-128"/>
                          <a:ea typeface="Meiryo UI" panose="020B0604030504040204" pitchFamily="50" charset="-128"/>
                        </a:rPr>
                        <a:t>共同事業体</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DNP</a:t>
                      </a:r>
                      <a:r>
                        <a:rPr kumimoji="1" lang="ja-JP" altLang="en-US" sz="1050" dirty="0">
                          <a:latin typeface="Meiryo UI" panose="020B0604030504040204" pitchFamily="50" charset="-128"/>
                          <a:ea typeface="Meiryo UI" panose="020B0604030504040204" pitchFamily="50" charset="-128"/>
                        </a:rPr>
                        <a:t>等）</a:t>
                      </a:r>
                    </a:p>
                  </a:txBody>
                  <a:tcPr anchor="ctr"/>
                </a:tc>
                <a:tc>
                  <a:txBody>
                    <a:bodyPr/>
                    <a:lstStyle/>
                    <a:p>
                      <a:r>
                        <a:rPr kumimoji="1" lang="ja-JP" altLang="en-US" sz="1050" i="0" dirty="0">
                          <a:solidFill>
                            <a:schemeClr val="tx1"/>
                          </a:solidFill>
                          <a:latin typeface="Meiryo UI" panose="020B0604030504040204" pitchFamily="50" charset="-128"/>
                          <a:ea typeface="Meiryo UI" panose="020B0604030504040204" pitchFamily="50" charset="-128"/>
                        </a:rPr>
                        <a:t>企画調整、情報発信</a:t>
                      </a: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87261463"/>
                  </a:ext>
                </a:extLst>
              </a:tr>
            </a:tbl>
          </a:graphicData>
        </a:graphic>
      </p:graphicFrame>
      <p:cxnSp>
        <p:nvCxnSpPr>
          <p:cNvPr id="4" name="直線コネクタ 3">
            <a:extLst>
              <a:ext uri="{FF2B5EF4-FFF2-40B4-BE49-F238E27FC236}">
                <a16:creationId xmlns:a16="http://schemas.microsoft.com/office/drawing/2014/main" id="{58066D84-750C-484C-BCB4-455630889018}"/>
              </a:ext>
            </a:extLst>
          </p:cNvPr>
          <p:cNvCxnSpPr>
            <a:cxnSpLocks/>
            <a:stCxn id="10" idx="3"/>
            <a:endCxn id="16" idx="1"/>
          </p:cNvCxnSpPr>
          <p:nvPr/>
        </p:nvCxnSpPr>
        <p:spPr>
          <a:xfrm>
            <a:off x="7383321" y="3584561"/>
            <a:ext cx="571541" cy="0"/>
          </a:xfrm>
          <a:prstGeom prst="line">
            <a:avLst/>
          </a:prstGeom>
          <a:ln w="9525" cap="sq">
            <a:solidFill>
              <a:schemeClr val="tx1"/>
            </a:solidFill>
          </a:ln>
        </p:spPr>
        <p:style>
          <a:lnRef idx="1">
            <a:schemeClr val="accent1"/>
          </a:lnRef>
          <a:fillRef idx="0">
            <a:schemeClr val="accent1"/>
          </a:fillRef>
          <a:effectRef idx="0">
            <a:schemeClr val="dk1"/>
          </a:effectRef>
          <a:fontRef idx="minor">
            <a:schemeClr val="lt1"/>
          </a:fontRef>
        </p:style>
      </p:cxnSp>
      <p:cxnSp>
        <p:nvCxnSpPr>
          <p:cNvPr id="35" name="直線コネクタ 34">
            <a:extLst>
              <a:ext uri="{FF2B5EF4-FFF2-40B4-BE49-F238E27FC236}">
                <a16:creationId xmlns:a16="http://schemas.microsoft.com/office/drawing/2014/main" id="{A4980D78-05B9-4BF9-86E5-F60FEB23925B}"/>
              </a:ext>
            </a:extLst>
          </p:cNvPr>
          <p:cNvCxnSpPr>
            <a:cxnSpLocks/>
            <a:stCxn id="20" idx="2"/>
            <a:endCxn id="23" idx="0"/>
          </p:cNvCxnSpPr>
          <p:nvPr/>
        </p:nvCxnSpPr>
        <p:spPr>
          <a:xfrm>
            <a:off x="7626116" y="4901091"/>
            <a:ext cx="16059" cy="558007"/>
          </a:xfrm>
          <a:prstGeom prst="line">
            <a:avLst/>
          </a:prstGeom>
          <a:ln w="9525" cap="flat" cmpd="sng" algn="ctr">
            <a:solidFill>
              <a:schemeClr val="dk1"/>
            </a:solidFill>
            <a:prstDash val="solid"/>
            <a:round/>
            <a:headEnd type="none" w="med" len="med"/>
            <a:tailEnd type="triangl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53640043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w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1">
      <a:majorFont>
        <a:latin typeface="Georgia"/>
        <a:ea typeface="HGP明朝B"/>
        <a:cs typeface=""/>
      </a:majorFont>
      <a:minorFont>
        <a:latin typeface="Arial"/>
        <a:ea typeface="ＭＳ Ｐゴシック"/>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solidFill>
          <a:schemeClr val="bg1"/>
        </a:solidFill>
        <a:ln w="9525">
          <a:solidFill>
            <a:schemeClr val="accent1"/>
          </a:solidFill>
        </a:ln>
      </a:spPr>
      <a:bodyPr rtlCol="0" anchor="ctr"/>
      <a:lstStyle>
        <a:defPPr algn="ctr">
          <a:lnSpc>
            <a:spcPct val="100000"/>
          </a:lnSpc>
          <a:defRPr kumimoji="1" sz="1400" dirty="0" smtClean="0">
            <a:solidFill>
              <a:schemeClr val="tx1"/>
            </a:solidFill>
          </a:defRPr>
        </a:defPPr>
      </a:lstStyle>
      <a:style>
        <a:lnRef idx="0">
          <a:schemeClr val="accent1"/>
        </a:lnRef>
        <a:fillRef idx="1">
          <a:schemeClr val="accent1"/>
        </a:fillRef>
        <a:effectRef idx="0">
          <a:schemeClr val="dk1"/>
        </a:effectRef>
        <a:fontRef idx="minor">
          <a:schemeClr val="lt1"/>
        </a:fontRef>
      </a:style>
    </a:spDef>
    <a:lnDef>
      <a:spPr>
        <a:ln w="9525"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nchor="ctr" anchorCtr="0">
        <a:spAutoFit/>
      </a:bodyPr>
      <a:lstStyle>
        <a:defPPr algn="l">
          <a:defRPr kumimoji="1" sz="1400" b="0" smtClean="0">
            <a:solidFill>
              <a:schemeClr val="tx1"/>
            </a:solidFill>
          </a:defRPr>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extLst>
    <a:ext uri="{05A4C25C-085E-4340-85A3-A5531E510DB2}">
      <thm15:themeFamily xmlns:thm15="http://schemas.microsoft.com/office/thememl/2012/main" name="Presentation1" id="{CCF45EB7-F9DF-47C5-AB85-48BC232BEAA9}" vid="{DFCB562E-E06E-4428-B9BF-980ED610BD28}"/>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710B91F3F4C8741B4980356BA13F24F" ma:contentTypeVersion="12" ma:contentTypeDescription="新しいドキュメントを作成します。" ma:contentTypeScope="" ma:versionID="f1890ae3bf7e744b05b08a520f64cf77">
  <xsd:schema xmlns:xsd="http://www.w3.org/2001/XMLSchema" xmlns:xs="http://www.w3.org/2001/XMLSchema" xmlns:p="http://schemas.microsoft.com/office/2006/metadata/properties" xmlns:ns2="15baf6f3-037f-47c4-8ce6-401f2145fe42" xmlns:ns3="5f1cb31e-0878-4583-824f-77bbdf5ced5f" targetNamespace="http://schemas.microsoft.com/office/2006/metadata/properties" ma:root="true" ma:fieldsID="bfcbc1ab147c9023ac1c2c0d34f29e13" ns2:_="" ns3:_="">
    <xsd:import namespace="15baf6f3-037f-47c4-8ce6-401f2145fe42"/>
    <xsd:import namespace="5f1cb31e-0878-4583-824f-77bbdf5ced5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SearchPropertie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baf6f3-037f-47c4-8ce6-401f2145fe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descriptio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f1cb31e-0878-4583-824f-77bbdf5ced5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da75fde-06fd-4f09-8d13-58ff50df841a}" ma:internalName="TaxCatchAll" ma:showField="CatchAllData" ma:web="5f1cb31e-0878-4583-824f-77bbdf5ced5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5baf6f3-037f-47c4-8ce6-401f2145fe42">
      <Terms xmlns="http://schemas.microsoft.com/office/infopath/2007/PartnerControls"/>
    </lcf76f155ced4ddcb4097134ff3c332f>
    <TaxCatchAll xmlns="5f1cb31e-0878-4583-824f-77bbdf5ced5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2CC293-5BA9-48A2-9540-887B5AE84A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5baf6f3-037f-47c4-8ce6-401f2145fe42"/>
    <ds:schemaRef ds:uri="5f1cb31e-0878-4583-824f-77bbdf5ced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180633-03E3-40B4-B06F-C40EFB9E2519}">
  <ds:schemaRefs>
    <ds:schemaRef ds:uri="http://purl.org/dc/elements/1.1/"/>
    <ds:schemaRef ds:uri="http://schemas.microsoft.com/office/2006/documentManagement/types"/>
    <ds:schemaRef ds:uri="5f1cb31e-0878-4583-824f-77bbdf5ced5f"/>
    <ds:schemaRef ds:uri="http://www.w3.org/XML/1998/namespace"/>
    <ds:schemaRef ds:uri="http://purl.org/dc/dcmitype/"/>
    <ds:schemaRef ds:uri="http://schemas.microsoft.com/office/infopath/2007/PartnerControls"/>
    <ds:schemaRef ds:uri="http://schemas.openxmlformats.org/package/2006/metadata/core-properties"/>
    <ds:schemaRef ds:uri="http://schemas.microsoft.com/office/2006/metadata/properties"/>
    <ds:schemaRef ds:uri="15baf6f3-037f-47c4-8ce6-401f2145fe42"/>
    <ds:schemaRef ds:uri="http://purl.org/dc/terms/"/>
  </ds:schemaRefs>
</ds:datastoreItem>
</file>

<file path=customXml/itemProps3.xml><?xml version="1.0" encoding="utf-8"?>
<ds:datastoreItem xmlns:ds="http://schemas.openxmlformats.org/officeDocument/2006/customXml" ds:itemID="{FDCC2495-8A4F-4BA0-A19C-91B77DC5E7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3277</TotalTime>
  <Words>300</Words>
  <Application>Microsoft Office PowerPoint</Application>
  <PresentationFormat>A4 210 x 297 mm</PresentationFormat>
  <Paragraphs>45</Paragraphs>
  <Slides>1</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8" baseType="lpstr">
      <vt:lpstr>Meiryo UI</vt:lpstr>
      <vt:lpstr>游ゴシック</vt:lpstr>
      <vt:lpstr>Arial</vt:lpstr>
      <vt:lpstr>Georgia</vt:lpstr>
      <vt:lpstr>Wingdings</vt:lpstr>
      <vt:lpstr>PwC</vt:lpstr>
      <vt:lpstr>think-cell スライド</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佐々木 琢磨（デジ田会議事務局）</dc:creator>
  <cp:lastModifiedBy>阪口　智彦</cp:lastModifiedBy>
  <cp:revision>101</cp:revision>
  <cp:lastPrinted>2024-08-21T08:51:34Z</cp:lastPrinted>
  <dcterms:created xsi:type="dcterms:W3CDTF">2023-11-01T11:03:49Z</dcterms:created>
  <dcterms:modified xsi:type="dcterms:W3CDTF">2024-11-18T04:37:57Z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0x010100A710B91F3F4C8741B4980356BA13F24F</vt:lpwstr>
  </property>
  <property fmtid="{D5CDD505-2E9C-101B-9397-08002B2CF9AE}" pid="3" name="MediaServiceImageTags">
    <vt:lpwstr/>
  </property>
</Properties>
</file>