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257" r:id="rId2"/>
  </p:sldIdLst>
  <p:sldSz cx="12801600" cy="98282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132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r">
              <a:defRPr sz="1200"/>
            </a:lvl1pPr>
          </a:lstStyle>
          <a:p>
            <a:fld id="{9DDCC0DC-5019-4E36-97D6-A23654B66845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1241425"/>
            <a:ext cx="43688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0" tIns="47840" rIns="95680" bIns="4784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80" tIns="47840" rIns="95680" bIns="4784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6" cy="498692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r">
              <a:defRPr sz="1200"/>
            </a:lvl1pPr>
          </a:lstStyle>
          <a:p>
            <a:fld id="{88BE7427-7BDB-4500-A7D4-C4CF4CBC2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5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19200" y="1241425"/>
            <a:ext cx="4368800" cy="33559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F0A57-07DF-49BF-A3F4-CC761F38C84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95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608461"/>
            <a:ext cx="10881360" cy="3421674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162087"/>
            <a:ext cx="9601200" cy="2372876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10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632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23261"/>
            <a:ext cx="2760345" cy="83289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23261"/>
            <a:ext cx="8121015" cy="83289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18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18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450231"/>
            <a:ext cx="11041380" cy="408826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577170"/>
            <a:ext cx="11041380" cy="214992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12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616307"/>
            <a:ext cx="5440680" cy="62359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616307"/>
            <a:ext cx="5440680" cy="62359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40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23263"/>
            <a:ext cx="11041380" cy="18996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409278"/>
            <a:ext cx="5415676" cy="1180750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90028"/>
            <a:ext cx="5415676" cy="52803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409278"/>
            <a:ext cx="5442347" cy="1180750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90028"/>
            <a:ext cx="5442347" cy="52803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68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3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06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55214"/>
            <a:ext cx="4128849" cy="229325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415083"/>
            <a:ext cx="6480810" cy="6984401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948464"/>
            <a:ext cx="4128849" cy="5462394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30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55214"/>
            <a:ext cx="4128849" cy="229325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415083"/>
            <a:ext cx="6480810" cy="6984401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948464"/>
            <a:ext cx="4128849" cy="5462394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5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23263"/>
            <a:ext cx="11041380" cy="1899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616307"/>
            <a:ext cx="11041380" cy="623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9109300"/>
            <a:ext cx="2880360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BB275-A910-405A-BE11-FC117931B4EA}" type="datetimeFigureOut">
              <a:rPr kumimoji="1" lang="ja-JP" altLang="en-US" smtClean="0"/>
              <a:t>2024/11/25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9109300"/>
            <a:ext cx="4320540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9109300"/>
            <a:ext cx="2880360" cy="5232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1B926-FFEE-4FB6-B762-D05C5904F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72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71735" y="8424167"/>
            <a:ext cx="12567807" cy="118799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9874" y="223997"/>
            <a:ext cx="12636000" cy="568805"/>
          </a:xfrm>
          <a:prstGeom prst="rect">
            <a:avLst/>
          </a:prstGeom>
          <a:solidFill>
            <a:srgbClr val="5FA326"/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「第２期大阪府まち・ひと・しごと創生総合戦略」概要</a:t>
            </a:r>
            <a:endParaRPr kumimoji="1" lang="ja-JP" altLang="en-US" sz="3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12436" y="1053175"/>
            <a:ext cx="5511421" cy="288147"/>
          </a:xfrm>
          <a:prstGeom prst="rect">
            <a:avLst/>
          </a:prstGeom>
          <a:solidFill>
            <a:srgbClr val="7FD13B">
              <a:alpha val="50000"/>
            </a:srgbClr>
          </a:solidFill>
          <a:ln>
            <a:solidFill>
              <a:srgbClr val="7FD13B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36000" tIns="36000" rIns="36000" bIns="36000" anchor="ctr">
            <a:spAutoFit/>
          </a:bodyPr>
          <a:lstStyle/>
          <a:p>
            <a:pPr marL="108002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第２期大阪府まち・ひと・しごと創生総合戦略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</a:p>
        </p:txBody>
      </p:sp>
      <p:sp>
        <p:nvSpPr>
          <p:cNvPr id="67" name="角丸四角形 66"/>
          <p:cNvSpPr/>
          <p:nvPr/>
        </p:nvSpPr>
        <p:spPr>
          <a:xfrm>
            <a:off x="8544086" y="2092885"/>
            <a:ext cx="4104001" cy="6262466"/>
          </a:xfrm>
          <a:prstGeom prst="roundRect">
            <a:avLst>
              <a:gd name="adj" fmla="val 2688"/>
            </a:avLst>
          </a:prstGeom>
          <a:solidFill>
            <a:srgbClr val="7FD13B">
              <a:alpha val="25000"/>
            </a:srgbClr>
          </a:solidFill>
          <a:ln>
            <a:solidFill>
              <a:srgbClr val="7FD1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280185">
              <a:defRPr/>
            </a:pP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Ⅲ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）東西二極の一極としての社会経済構造の構築</a:t>
            </a:r>
          </a:p>
        </p:txBody>
      </p:sp>
      <p:sp>
        <p:nvSpPr>
          <p:cNvPr id="69" name="角丸四角形 68"/>
          <p:cNvSpPr/>
          <p:nvPr/>
        </p:nvSpPr>
        <p:spPr>
          <a:xfrm>
            <a:off x="4352295" y="2080340"/>
            <a:ext cx="4104001" cy="6263734"/>
          </a:xfrm>
          <a:prstGeom prst="roundRect">
            <a:avLst>
              <a:gd name="adj" fmla="val 2727"/>
            </a:avLst>
          </a:prstGeom>
          <a:solidFill>
            <a:srgbClr val="7FD13B">
              <a:alpha val="25000"/>
            </a:srgbClr>
          </a:solidFill>
          <a:ln>
            <a:solidFill>
              <a:srgbClr val="7FD1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280185">
              <a:defRPr/>
            </a:pPr>
            <a:r>
              <a:rPr kumimoji="1"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）人口減少・超高齢社会でも持続可能な地域づくり</a:t>
            </a:r>
          </a:p>
        </p:txBody>
      </p:sp>
      <p:sp>
        <p:nvSpPr>
          <p:cNvPr id="71" name="角丸四角形 70"/>
          <p:cNvSpPr/>
          <p:nvPr/>
        </p:nvSpPr>
        <p:spPr>
          <a:xfrm>
            <a:off x="141019" y="2064246"/>
            <a:ext cx="4104001" cy="6241281"/>
          </a:xfrm>
          <a:prstGeom prst="roundRect">
            <a:avLst>
              <a:gd name="adj" fmla="val 3008"/>
            </a:avLst>
          </a:prstGeom>
          <a:solidFill>
            <a:srgbClr val="7FD13B">
              <a:alpha val="25000"/>
            </a:srgbClr>
          </a:solidFill>
          <a:ln>
            <a:solidFill>
              <a:srgbClr val="7FD1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1280185">
              <a:defRPr/>
            </a:pPr>
            <a:r>
              <a:rPr kumimoji="1"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Ⅰ</a:t>
            </a: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）若者が活躍でき、子育て安心の都市「大阪」の実現</a:t>
            </a: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defRPr/>
            </a:pPr>
            <a:endParaRPr kumimoji="1" lang="en-US" altLang="ja-JP" sz="1400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13022" y="1788168"/>
            <a:ext cx="12456000" cy="2394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tIns="36000" bIns="36000" rtlCol="0">
            <a:spAutoFit/>
          </a:bodyPr>
          <a:lstStyle/>
          <a:p>
            <a:pPr algn="ctr">
              <a:lnSpc>
                <a:spcPts val="132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基本目標・基本的方向</a:t>
            </a:r>
          </a:p>
        </p:txBody>
      </p:sp>
      <p:sp>
        <p:nvSpPr>
          <p:cNvPr id="73" name="正方形/長方形 72"/>
          <p:cNvSpPr/>
          <p:nvPr/>
        </p:nvSpPr>
        <p:spPr>
          <a:xfrm>
            <a:off x="185390" y="2447462"/>
            <a:ext cx="4040327" cy="293260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kumimoji="1"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若い世代の就職・結婚・出産・子育ての希望を実現する</a:t>
            </a:r>
            <a:endParaRPr kumimoji="1" lang="en-US" altLang="ja-JP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200" b="1" u="dbl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200" b="1" u="dbl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（１）若者の安定就職支援、職場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定着支援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（若者の就職、職場定着支援　高校生に対する府内中小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企業の魅力発信　等）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（２）女性の活躍推進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（ワーク・ライフ・バランスの推進、女性の職域拡大　等）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（３）結婚・妊娠・出産・子育て環境の充実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（子ども・子育て支援新制度、放課後児童クラブ等の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拡充、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事業所内保育施設の開設支援　等）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13022" y="5416729"/>
            <a:ext cx="3959999" cy="284068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kumimoji="1"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次代の「大阪」を担う人をつくる</a:t>
            </a:r>
            <a:endParaRPr kumimoji="1" lang="en-US" altLang="ja-JP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（１）次代を担う人づくり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 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（学力・体力の向上、生きる力をはぐくむ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教育、英語教育の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充実などグローバル人材の育成　等）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（２）子どもをめぐる課題への対応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（少年非行等への対応、児童虐待への対応、地域の特色を</a:t>
            </a:r>
            <a:endParaRPr kumimoji="1"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活かした教育の実施　等）</a:t>
            </a:r>
          </a:p>
          <a:p>
            <a:pPr defTabSz="1280185">
              <a:lnSpc>
                <a:spcPts val="1301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421143" y="2466765"/>
            <a:ext cx="3999563" cy="291330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kumimoji="1" lang="ja-JP" altLang="en-US" sz="12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誰</a:t>
            </a:r>
            <a:r>
              <a:rPr kumimoji="1"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もが健康でいきいきと活躍できる「まち」をつくる</a:t>
            </a:r>
            <a:endParaRPr kumimoji="1" lang="en-US" altLang="ja-JP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（１）健康寿命の延伸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（健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診の促進、生活習慣の改善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、健康アプリ「アスマイル等）</a:t>
            </a: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（２）高齢者等がいきいきと暮らせるまちづくり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（地域包括ケアシステムの構築、地域医療構想の実現、先端  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技術の活用による住民生活の向上　等）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（３）あらゆる人が活躍できる「全員参画社会」の実現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（あらゆる人が活躍できる環境づくり、全ての人の人権が尊重さ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</a:t>
            </a:r>
            <a:r>
              <a:rPr kumimoji="1" lang="ja-JP" altLang="en-US" sz="1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れる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社会の実現、外国人材の円滑な受入れ促進　等）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4437874" y="5432823"/>
            <a:ext cx="3959999" cy="2833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</a:t>
            </a:r>
            <a:r>
              <a:rPr kumimoji="1" lang="ja-JP" alt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安全・安心な地域をつくる</a:t>
            </a:r>
            <a:endParaRPr kumimoji="1" lang="en-US" altLang="ja-JP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安全・安心の確保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（国土強靭化計画に基づく災害対策強化、南海トラフ巨大地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震対策、治安・防犯の推進　等）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（２）都市基盤の再構築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（ファシリティマネジメント推進　等）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（３）環境にやさしい都市の実現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（脱炭素社会の実現、プラスチックごみ対策、食品ロス対策等）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8591751" y="2466766"/>
            <a:ext cx="4025482" cy="2913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</a:t>
            </a:r>
            <a:r>
              <a:rPr kumimoji="1"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都市としての経済機能を強化する</a:t>
            </a:r>
            <a:endParaRPr kumimoji="1" lang="en-US" altLang="ja-JP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7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（１）産業の創出・振興（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イノベーションの創出、グローバル拠点　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都市、起業・第二創業、先端技術を活用した生産性の向上、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国際金融都市の実現等）</a:t>
            </a: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（２）企業立地の促進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（東京圏等への経済機能の流出抑制）</a:t>
            </a: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（３）活力ある農林水産業の実現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（都市型農業振興、農水産物、特産品海外展開　等）</a:t>
            </a: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（４）多様な担い手との協働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（民間など担い手と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の幅広い連携</a:t>
            </a:r>
            <a:r>
              <a:rPr kumimoji="1"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（５）インフラの充実・強化</a:t>
            </a:r>
            <a:r>
              <a:rPr kumimoji="1"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（広域交通インフラ整備　等）</a:t>
            </a:r>
            <a:endParaRPr kumimoji="1"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8591751" y="5460158"/>
            <a:ext cx="4025482" cy="283281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00800" rtlCol="0" anchor="t"/>
          <a:lstStyle/>
          <a:p>
            <a:pPr defTabSz="1280185">
              <a:lnSpc>
                <a:spcPts val="799"/>
              </a:lnSpc>
              <a:defRPr/>
            </a:pPr>
            <a:r>
              <a:rPr kumimoji="1"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</a:t>
            </a:r>
            <a:r>
              <a:rPr kumimoji="1"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定住魅力・都市魅力を強化する</a:t>
            </a:r>
            <a:endParaRPr kumimoji="1" lang="en-US" altLang="ja-JP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800"/>
              </a:lnSpc>
              <a:defRPr/>
            </a:pPr>
            <a:endParaRPr kumimoji="1" lang="en-US" altLang="ja-JP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endParaRPr kumimoji="1"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spcBef>
                <a:spcPts val="600"/>
              </a:spcBef>
              <a:defRPr/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（１）定住魅力の強化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（居住魅力の発信、スマートシティ推進による住民の</a:t>
            </a:r>
            <a:r>
              <a:rPr kumimoji="1" lang="en-US" altLang="ja-JP" sz="10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QoL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の向上、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テレワーク・リモートワークの推進、空家の多様な活用　等）</a:t>
            </a:r>
          </a:p>
          <a:p>
            <a:pPr defTabSz="1280185">
              <a:lnSpc>
                <a:spcPts val="1499"/>
              </a:lnSpc>
              <a:defRPr/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（２）都市魅力の創出・発信　</a:t>
            </a: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　　</a:t>
            </a: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（外国人観光客の受入環境整備、世界遺産を活かした観光提案、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公共施設を活用した観光提案、スーパーシティの推進、大阪特産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280185">
              <a:lnSpc>
                <a:spcPts val="1301"/>
              </a:lnSpc>
              <a:defRPr/>
            </a:pPr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品の商品力向上　等）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69693" y="1038944"/>
            <a:ext cx="399220" cy="276999"/>
          </a:xfrm>
          <a:prstGeom prst="rect">
            <a:avLst/>
          </a:prstGeom>
          <a:solidFill>
            <a:srgbClr val="7FD13B"/>
          </a:solidFill>
          <a:ln>
            <a:solidFill>
              <a:srgbClr val="7FD13B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6966" y="8424167"/>
            <a:ext cx="369332" cy="1187999"/>
          </a:xfrm>
          <a:prstGeom prst="rect">
            <a:avLst/>
          </a:prstGeom>
          <a:noFill/>
          <a:ln w="25400" cmpd="dbl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重点取組方向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2683" y="2806663"/>
            <a:ext cx="3860670" cy="461665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：就業率（若者、女性）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全国平均を上回る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合計特殊出生率：前年を上回る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06147" y="5642311"/>
            <a:ext cx="3773741" cy="1036893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：全国学習調査正答率：全国水準の達成・維持を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めざす（小６・中３）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全国体力等調査評価：全国水準をめざす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高校生就業率：全国水準をめざす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567972" y="2760292"/>
            <a:ext cx="3748591" cy="538814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>
              <a:lnSpc>
                <a:spcPts val="1000"/>
              </a:lnSpc>
            </a:pP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：健康寿命：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歳以上延伸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12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障がい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者実雇用率：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2.3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％以上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542332" y="5673593"/>
            <a:ext cx="3751082" cy="887422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ts val="10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：地震による被害予測：限りなくゼロに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【2024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年まで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>
              <a:lnSpc>
                <a:spcPts val="1400"/>
              </a:lnSpc>
            </a:pP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温室効果ガス排出量：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2030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年度の府域の温室効果ガス排出量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1200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2013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年度比で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％削減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676865" y="2718094"/>
            <a:ext cx="3863146" cy="830997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：実質経済成長率：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年度に府内総生産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（実質）をコロナ前の水準に戻す。それを踏まえ、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年平均２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%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以上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開業事業所数：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か所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624637" y="5673593"/>
            <a:ext cx="3963941" cy="1077218"/>
          </a:xfrm>
          <a:prstGeom prst="rect">
            <a:avLst/>
          </a:prstGeom>
          <a:ln w="63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日本人延べ宿泊者数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3,400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万人泊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来阪外国人旅行者数：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</a:t>
            </a:r>
            <a:endParaRPr kumimoji="1" lang="en-US" altLang="ja-JP" sz="800" b="1" strike="dbl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                              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【2025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年達成目標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転入超過率（対全国）：前年を上回る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転出超過率（対東京圏）：前年を下回る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166966" y="1445808"/>
            <a:ext cx="12692288" cy="25335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72001" rtlCol="0" anchor="ctr"/>
          <a:lstStyle/>
          <a:p>
            <a:pPr>
              <a:lnSpc>
                <a:spcPts val="1499"/>
              </a:lnSpc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新型コロナ感染拡大による大阪経済や府民生活への影響、意識・行動変容を踏まえた上でウィズコロナ、ポストコロナを踏まえたまち・ひと・しごとの創生を推進していく。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99874" y="923991"/>
            <a:ext cx="12636000" cy="879072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角丸四角形 64"/>
          <p:cNvSpPr/>
          <p:nvPr/>
        </p:nvSpPr>
        <p:spPr>
          <a:xfrm>
            <a:off x="579231" y="8489271"/>
            <a:ext cx="3959999" cy="108019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1" tIns="36000" rIns="72001" bIns="36000" rtlCol="0" anchor="ctr"/>
          <a:lstStyle/>
          <a:p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◎万博のインパクトを活かした取組み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万博開催を一過性のものとせず、そのインパクトを最大限に活かし、「大阪の持続的な成長」と「府民の豊かな暮らし」を確たるものとするとともに、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達成に向けた未来をつくるため、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05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つの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方向性（①多様なチャレンジによる成長、②いのち輝く幸せな暮らし、③世界の未来をともにつくる）で取組みを推進します。</a:t>
            </a:r>
          </a:p>
        </p:txBody>
      </p:sp>
      <p:sp>
        <p:nvSpPr>
          <p:cNvPr id="70" name="角丸四角形 69"/>
          <p:cNvSpPr/>
          <p:nvPr/>
        </p:nvSpPr>
        <p:spPr>
          <a:xfrm>
            <a:off x="4567773" y="8478164"/>
            <a:ext cx="3959999" cy="10800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1" tIns="36000" rIns="72001" bIns="36000" rtlCol="0" anchor="ctr"/>
          <a:lstStyle/>
          <a:p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の推進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の取組みは、大阪が未来に向かって持続的に成長し、府民一人ひとりが「豊かさ」や「安全・安心」を実感できる社会へと発展する基盤づくりにつながるものです。大阪府では、「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先進都市」をめざすこととしており、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の理念を踏まえ、「人口減少・超高齢社会」においても持続可能な発展を実現できるよう取組みを推進します。</a:t>
            </a:r>
          </a:p>
        </p:txBody>
      </p:sp>
      <p:sp>
        <p:nvSpPr>
          <p:cNvPr id="77" name="角丸四角形 76"/>
          <p:cNvSpPr/>
          <p:nvPr/>
        </p:nvSpPr>
        <p:spPr>
          <a:xfrm>
            <a:off x="8578356" y="8489469"/>
            <a:ext cx="3959999" cy="10800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1" tIns="36000" rIns="72001" bIns="36000" rtlCol="0" anchor="ctr"/>
          <a:lstStyle/>
          <a:p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◎スマートシティ実現に向けた取組み</a:t>
            </a: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国がめざす</a:t>
            </a:r>
            <a:r>
              <a:rPr kumimoji="1" lang="en-US" altLang="ja-JP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Society5.0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の実現や、人口減少・超高齢社会の到来を見据え、住民の生活の質（</a:t>
            </a:r>
            <a:r>
              <a:rPr kumimoji="1" lang="en-US" altLang="ja-JP" sz="105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QoL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の向上や都市機能の強化を図るため、万博開催を大きなインパクトとしながら、府域全体で先端技術の利便性を住民に実感してもらえるよう、「大阪モデル」のスマートシティ実現に向けた取組みを進めます。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1054997" y="1015866"/>
            <a:ext cx="1611037" cy="6922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※R2.3.31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策定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R3.3.31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R5.8.31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一部改訂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R6.3.31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一部改訂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528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1344</Words>
  <Application>Microsoft Office PowerPoint</Application>
  <PresentationFormat>ユーザー設定</PresentationFormat>
  <Paragraphs>137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2024-11-25T00:16:25Z</dcterms:created>
  <dcterms:modified xsi:type="dcterms:W3CDTF">2024-11-25T00:16:28Z</dcterms:modified>
</cp:coreProperties>
</file>