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998098993"/>
              </p:ext>
            </p:extLst>
          </p:nvPr>
        </p:nvGraphicFramePr>
        <p:xfrm>
          <a:off x="90586" y="378713"/>
          <a:ext cx="8960635" cy="6440950"/>
        </p:xfrm>
        <a:graphic>
          <a:graphicData uri="http://schemas.openxmlformats.org/drawingml/2006/table">
            <a:tbl>
              <a:tblPr firstRow="1" bandRow="1">
                <a:tableStyleId>{5940675A-B579-460E-94D1-54222C63F5DA}</a:tableStyleId>
              </a:tblPr>
              <a:tblGrid>
                <a:gridCol w="244522">
                  <a:extLst>
                    <a:ext uri="{9D8B030D-6E8A-4147-A177-3AD203B41FA5}">
                      <a16:colId xmlns:a16="http://schemas.microsoft.com/office/drawing/2014/main" val="20000"/>
                    </a:ext>
                  </a:extLst>
                </a:gridCol>
                <a:gridCol w="1212556">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92488">
                  <a:extLst>
                    <a:ext uri="{9D8B030D-6E8A-4147-A177-3AD203B41FA5}">
                      <a16:colId xmlns:a16="http://schemas.microsoft.com/office/drawing/2014/main" val="20003"/>
                    </a:ext>
                  </a:extLst>
                </a:gridCol>
                <a:gridCol w="2679021">
                  <a:extLst>
                    <a:ext uri="{9D8B030D-6E8A-4147-A177-3AD203B41FA5}">
                      <a16:colId xmlns:a16="http://schemas.microsoft.com/office/drawing/2014/main" val="20004"/>
                    </a:ext>
                  </a:extLst>
                </a:gridCol>
              </a:tblGrid>
              <a:tr h="276285">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平成２８年度末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平成２９年度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6285">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724472">
                <a:tc rowSpan="4">
                  <a:txBody>
                    <a:bodyPr/>
                    <a:lstStyle/>
                    <a:p>
                      <a:r>
                        <a:rPr kumimoji="1" lang="ja-JP" altLang="en-US" sz="1400" u="none" dirty="0"/>
                        <a:t>基礎自治機能の充実</a:t>
                      </a:r>
                    </a:p>
                  </a:txBody>
                  <a:tcPr vert="eaVert" anchor="ctr" anchorCtr="1"/>
                </a:tc>
                <a:tc rowSpan="4">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○「地域ブロック会議」を開催し、地域課題や広域連携等について意見交換を行っています。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○各地域の広域連携研究会等に参画するなど、円滑な市町村連携に向けた意見交換やサポートを行っています。</a:t>
                      </a: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rPr>
                        <a:t>○今後も、様々な「協議の場」の設定に努めるとともに、市町村間の協議に積極的に参画していきます。</a:t>
                      </a: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800200">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人口減少や超高齢化などにより、今後、府内市町村において様々な行政課題が生じると予想されることから、「基礎自治機能の維持・充実に関する研究会」を設置し、府と市町村の職員が共同で、住民サービスの維持・充実に必要な方策について検討・研究し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024940">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○市町村間連携のインセンティブ強化のため、「市町村振興補助金」の見直しを実施。今後も、分権改革を推進する効果的なインセンティブとなるよう、適宜見直しを行いながら運用していきます。</a:t>
                      </a: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152128">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○「大阪府・市町村分権協議会」において、権限移譲の制度改善に向けた検証・検討を行うなど、権限移譲の定着・充実を図っています。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○中核市移行に取り組む市を支援しています。　（八尾市、寝屋川市、吹田市）</a:t>
                      </a:r>
                      <a:endParaRPr kumimoji="1" lang="en-US" altLang="ja-JP" sz="1050" u="none" dirty="0"/>
                    </a:p>
                  </a:txBody>
                  <a:tcP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1035"/>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5" name="グループ化 4"/>
          <p:cNvGrpSpPr/>
          <p:nvPr/>
        </p:nvGrpSpPr>
        <p:grpSpPr>
          <a:xfrm>
            <a:off x="2719730" y="1153194"/>
            <a:ext cx="1396952" cy="636811"/>
            <a:chOff x="2366825" y="2624290"/>
            <a:chExt cx="1396952" cy="636811"/>
          </a:xfrm>
        </p:grpSpPr>
        <p:sp>
          <p:nvSpPr>
            <p:cNvPr id="7" name="フローチャート : 代替処理 6"/>
            <p:cNvSpPr/>
            <p:nvPr/>
          </p:nvSpPr>
          <p:spPr>
            <a:xfrm>
              <a:off x="2366825" y="2624290"/>
              <a:ext cx="74721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７～８月</a:t>
              </a:r>
            </a:p>
          </p:txBody>
        </p:sp>
        <p:sp>
          <p:nvSpPr>
            <p:cNvPr id="8" name="フローチャート : 代替処理 7"/>
            <p:cNvSpPr/>
            <p:nvPr/>
          </p:nvSpPr>
          <p:spPr>
            <a:xfrm>
              <a:off x="2462557" y="2798010"/>
              <a:ext cx="1301220" cy="46309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grpSp>
        <p:nvGrpSpPr>
          <p:cNvPr id="9" name="グループ化 8"/>
          <p:cNvGrpSpPr/>
          <p:nvPr/>
        </p:nvGrpSpPr>
        <p:grpSpPr>
          <a:xfrm>
            <a:off x="4604828" y="1132016"/>
            <a:ext cx="1335324" cy="657989"/>
            <a:chOff x="2366824" y="2613657"/>
            <a:chExt cx="1335324" cy="657989"/>
          </a:xfrm>
        </p:grpSpPr>
        <p:sp>
          <p:nvSpPr>
            <p:cNvPr id="10" name="フローチャート : 代替処理 9"/>
            <p:cNvSpPr/>
            <p:nvPr/>
          </p:nvSpPr>
          <p:spPr>
            <a:xfrm>
              <a:off x="2366824" y="2613657"/>
              <a:ext cx="690147" cy="20264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１１～１月</a:t>
              </a:r>
            </a:p>
          </p:txBody>
        </p:sp>
        <p:sp>
          <p:nvSpPr>
            <p:cNvPr id="11" name="フローチャート : 代替処理 10"/>
            <p:cNvSpPr/>
            <p:nvPr/>
          </p:nvSpPr>
          <p:spPr>
            <a:xfrm>
              <a:off x="2441289" y="2798010"/>
              <a:ext cx="1260859" cy="473636"/>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第２回</a:t>
              </a:r>
              <a:endParaRPr lang="en-US" altLang="ja-JP" sz="1050" dirty="0"/>
            </a:p>
            <a:p>
              <a:r>
                <a:rPr lang="ja-JP" altLang="en-US" sz="1050" dirty="0"/>
                <a:t>「地域ブロック会議」</a:t>
              </a:r>
            </a:p>
          </p:txBody>
        </p:sp>
      </p:grpSp>
      <p:grpSp>
        <p:nvGrpSpPr>
          <p:cNvPr id="21" name="グループ化 20"/>
          <p:cNvGrpSpPr/>
          <p:nvPr/>
        </p:nvGrpSpPr>
        <p:grpSpPr>
          <a:xfrm>
            <a:off x="2165382" y="4719442"/>
            <a:ext cx="1344950" cy="624711"/>
            <a:chOff x="2366825" y="2583737"/>
            <a:chExt cx="1344950" cy="624711"/>
          </a:xfrm>
        </p:grpSpPr>
        <p:sp>
          <p:nvSpPr>
            <p:cNvPr id="22" name="フローチャート : 代替処理 21"/>
            <p:cNvSpPr/>
            <p:nvPr/>
          </p:nvSpPr>
          <p:spPr>
            <a:xfrm>
              <a:off x="2366825" y="2583737"/>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a:t>
              </a:r>
            </a:p>
          </p:txBody>
        </p:sp>
        <p:sp>
          <p:nvSpPr>
            <p:cNvPr id="24" name="フローチャート : 代替処理 23"/>
            <p:cNvSpPr/>
            <p:nvPr/>
          </p:nvSpPr>
          <p:spPr>
            <a:xfrm>
              <a:off x="2498266" y="2783243"/>
              <a:ext cx="1213509" cy="42520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a:t>
              </a:r>
              <a:endParaRPr lang="en-US" altLang="ja-JP" sz="1050" dirty="0"/>
            </a:p>
            <a:p>
              <a:r>
                <a:rPr lang="ja-JP" altLang="en-US" sz="1050" dirty="0"/>
                <a:t>の見直し</a:t>
              </a:r>
              <a:endParaRPr lang="en-US" altLang="ja-JP" sz="1050" dirty="0"/>
            </a:p>
          </p:txBody>
        </p:sp>
      </p:grpSp>
      <p:grpSp>
        <p:nvGrpSpPr>
          <p:cNvPr id="29" name="グループ化 28"/>
          <p:cNvGrpSpPr/>
          <p:nvPr/>
        </p:nvGrpSpPr>
        <p:grpSpPr>
          <a:xfrm>
            <a:off x="5255341" y="4719442"/>
            <a:ext cx="930310" cy="595698"/>
            <a:chOff x="2271128" y="2624290"/>
            <a:chExt cx="930310" cy="595698"/>
          </a:xfrm>
        </p:grpSpPr>
        <p:sp>
          <p:nvSpPr>
            <p:cNvPr id="30" name="フローチャート : 代替処理 29"/>
            <p:cNvSpPr/>
            <p:nvPr/>
          </p:nvSpPr>
          <p:spPr>
            <a:xfrm>
              <a:off x="2271128"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1" name="フローチャート : 代替処理 30"/>
            <p:cNvSpPr/>
            <p:nvPr/>
          </p:nvSpPr>
          <p:spPr>
            <a:xfrm>
              <a:off x="2479295" y="2821492"/>
              <a:ext cx="722143" cy="398496"/>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25" name="グループ化 24"/>
          <p:cNvGrpSpPr/>
          <p:nvPr/>
        </p:nvGrpSpPr>
        <p:grpSpPr>
          <a:xfrm>
            <a:off x="2339810" y="5727216"/>
            <a:ext cx="3537878" cy="560164"/>
            <a:chOff x="2179968" y="5093734"/>
            <a:chExt cx="3537878" cy="560164"/>
          </a:xfrm>
        </p:grpSpPr>
        <p:grpSp>
          <p:nvGrpSpPr>
            <p:cNvPr id="37" name="グループ化 36"/>
            <p:cNvGrpSpPr/>
            <p:nvPr/>
          </p:nvGrpSpPr>
          <p:grpSpPr>
            <a:xfrm>
              <a:off x="2179968" y="5093735"/>
              <a:ext cx="1172818" cy="560163"/>
              <a:chOff x="2366825" y="2573553"/>
              <a:chExt cx="1172818" cy="560163"/>
            </a:xfrm>
          </p:grpSpPr>
          <p:sp>
            <p:nvSpPr>
              <p:cNvPr id="38" name="フローチャート : 代替処理 37"/>
              <p:cNvSpPr/>
              <p:nvPr/>
            </p:nvSpPr>
            <p:spPr>
              <a:xfrm>
                <a:off x="2366825" y="2573553"/>
                <a:ext cx="681217" cy="23751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４月、７月</a:t>
                </a:r>
              </a:p>
            </p:txBody>
          </p:sp>
          <p:sp>
            <p:nvSpPr>
              <p:cNvPr id="39" name="フローチャート : 代替処理 38"/>
              <p:cNvSpPr/>
              <p:nvPr/>
            </p:nvSpPr>
            <p:spPr>
              <a:xfrm>
                <a:off x="2500563" y="2778960"/>
                <a:ext cx="1039080" cy="35475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大阪府・市町村分権協議会</a:t>
                </a:r>
              </a:p>
            </p:txBody>
          </p:sp>
        </p:grpSp>
        <p:grpSp>
          <p:nvGrpSpPr>
            <p:cNvPr id="40" name="グループ化 39"/>
            <p:cNvGrpSpPr/>
            <p:nvPr/>
          </p:nvGrpSpPr>
          <p:grpSpPr>
            <a:xfrm>
              <a:off x="4546475" y="5093734"/>
              <a:ext cx="1171371" cy="560164"/>
              <a:chOff x="2366825" y="2631743"/>
              <a:chExt cx="1171371" cy="560164"/>
            </a:xfrm>
          </p:grpSpPr>
          <p:sp>
            <p:nvSpPr>
              <p:cNvPr id="41" name="フローチャート : 代替処理 40"/>
              <p:cNvSpPr/>
              <p:nvPr/>
            </p:nvSpPr>
            <p:spPr>
              <a:xfrm>
                <a:off x="2366825" y="2631743"/>
                <a:ext cx="605027" cy="21625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１～３月</a:t>
                </a:r>
              </a:p>
            </p:txBody>
          </p:sp>
          <p:sp>
            <p:nvSpPr>
              <p:cNvPr id="42" name="フローチャート : 代替処理 41"/>
              <p:cNvSpPr/>
              <p:nvPr/>
            </p:nvSpPr>
            <p:spPr>
              <a:xfrm>
                <a:off x="2500562" y="2828944"/>
                <a:ext cx="1037634" cy="362963"/>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大阪府・市町村分権協議会</a:t>
                </a:r>
              </a:p>
            </p:txBody>
          </p:sp>
        </p:grpSp>
      </p:grpSp>
      <p:grpSp>
        <p:nvGrpSpPr>
          <p:cNvPr id="49" name="グループ化 48"/>
          <p:cNvGrpSpPr/>
          <p:nvPr/>
        </p:nvGrpSpPr>
        <p:grpSpPr>
          <a:xfrm>
            <a:off x="436602" y="4782644"/>
            <a:ext cx="1038752" cy="613649"/>
            <a:chOff x="469600" y="3687570"/>
            <a:chExt cx="1038752" cy="613649"/>
          </a:xfrm>
        </p:grpSpPr>
        <p:sp>
          <p:nvSpPr>
            <p:cNvPr id="50" name="フローチャート : 代替処理 49"/>
            <p:cNvSpPr/>
            <p:nvPr/>
          </p:nvSpPr>
          <p:spPr>
            <a:xfrm>
              <a:off x="469600" y="3687570"/>
              <a:ext cx="917499" cy="29568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51" name="フローチャート : 代替処理 50"/>
            <p:cNvSpPr/>
            <p:nvPr/>
          </p:nvSpPr>
          <p:spPr>
            <a:xfrm>
              <a:off x="469600" y="3879810"/>
              <a:ext cx="1038752" cy="42140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「特例市並みの</a:t>
              </a:r>
              <a:endParaRPr lang="en-US" altLang="ja-JP" sz="1000" dirty="0"/>
            </a:p>
            <a:p>
              <a:r>
                <a:rPr lang="ja-JP" altLang="en-US" sz="1000" dirty="0"/>
                <a:t>権限移譲」を実施</a:t>
              </a:r>
              <a:endParaRPr lang="en-US" altLang="ja-JP" sz="1000" dirty="0"/>
            </a:p>
          </p:txBody>
        </p:sp>
      </p:grpSp>
      <p:grpSp>
        <p:nvGrpSpPr>
          <p:cNvPr id="52" name="グループ化 51"/>
          <p:cNvGrpSpPr/>
          <p:nvPr/>
        </p:nvGrpSpPr>
        <p:grpSpPr>
          <a:xfrm>
            <a:off x="431385" y="5453235"/>
            <a:ext cx="1038752" cy="709934"/>
            <a:chOff x="469600" y="3687570"/>
            <a:chExt cx="1038752" cy="709934"/>
          </a:xfrm>
        </p:grpSpPr>
        <p:sp>
          <p:nvSpPr>
            <p:cNvPr id="53" name="フローチャート : 代替処理 52"/>
            <p:cNvSpPr/>
            <p:nvPr/>
          </p:nvSpPr>
          <p:spPr>
            <a:xfrm>
              <a:off x="469600" y="3687570"/>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54" name="フローチャート : 代替処理 53"/>
            <p:cNvSpPr/>
            <p:nvPr/>
          </p:nvSpPr>
          <p:spPr>
            <a:xfrm>
              <a:off x="469600" y="3860760"/>
              <a:ext cx="1038752" cy="53674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「今後の権限</a:t>
              </a:r>
              <a:endParaRPr lang="en-US" altLang="ja-JP" sz="1000" dirty="0"/>
            </a:p>
            <a:p>
              <a:r>
                <a:rPr lang="ja-JP" altLang="en-US" sz="1000" dirty="0"/>
                <a:t>移譲の基本的な考え方」策定</a:t>
              </a:r>
              <a:endParaRPr lang="en-US" altLang="ja-JP" sz="1000" dirty="0"/>
            </a:p>
          </p:txBody>
        </p:sp>
      </p:grpSp>
      <p:sp>
        <p:nvSpPr>
          <p:cNvPr id="57" name="フローチャート : 代替処理 56"/>
          <p:cNvSpPr/>
          <p:nvPr/>
        </p:nvSpPr>
        <p:spPr>
          <a:xfrm>
            <a:off x="430261" y="1790005"/>
            <a:ext cx="1029243" cy="55887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府内各地域の</a:t>
            </a:r>
            <a:endParaRPr lang="en-US" altLang="ja-JP" sz="1000" dirty="0"/>
          </a:p>
          <a:p>
            <a:r>
              <a:rPr lang="ja-JP" altLang="en-US" sz="1000" dirty="0"/>
              <a:t>広域連携研究会</a:t>
            </a:r>
            <a:endParaRPr lang="en-US" altLang="ja-JP" sz="1000" dirty="0"/>
          </a:p>
          <a:p>
            <a:r>
              <a:rPr lang="ja-JP" altLang="en-US" sz="1000" dirty="0"/>
              <a:t>等への参画</a:t>
            </a:r>
            <a:endParaRPr lang="en-US" altLang="ja-JP" sz="1000" dirty="0"/>
          </a:p>
        </p:txBody>
      </p:sp>
      <p:grpSp>
        <p:nvGrpSpPr>
          <p:cNvPr id="58" name="グループ化 57"/>
          <p:cNvGrpSpPr/>
          <p:nvPr/>
        </p:nvGrpSpPr>
        <p:grpSpPr>
          <a:xfrm>
            <a:off x="421860" y="1192328"/>
            <a:ext cx="1038752" cy="615590"/>
            <a:chOff x="469600" y="3687569"/>
            <a:chExt cx="1038752" cy="615590"/>
          </a:xfrm>
        </p:grpSpPr>
        <p:sp>
          <p:nvSpPr>
            <p:cNvPr id="59" name="フローチャート : 代替処理 58"/>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60" name="フローチャート : 代替処理 59"/>
            <p:cNvSpPr/>
            <p:nvPr/>
          </p:nvSpPr>
          <p:spPr>
            <a:xfrm>
              <a:off x="469600" y="3908385"/>
              <a:ext cx="1038752" cy="394774"/>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「地域ブロック</a:t>
              </a:r>
              <a:endParaRPr lang="en-US" altLang="ja-JP" sz="1000" dirty="0"/>
            </a:p>
            <a:p>
              <a:r>
                <a:rPr lang="ja-JP" altLang="en-US" sz="1000" dirty="0"/>
                <a:t>会議」の開催</a:t>
              </a:r>
              <a:endParaRPr lang="en-US" altLang="ja-JP" sz="1000" dirty="0"/>
            </a:p>
          </p:txBody>
        </p:sp>
      </p:grpSp>
      <p:grpSp>
        <p:nvGrpSpPr>
          <p:cNvPr id="61" name="グループ化 60"/>
          <p:cNvGrpSpPr/>
          <p:nvPr/>
        </p:nvGrpSpPr>
        <p:grpSpPr>
          <a:xfrm>
            <a:off x="420752" y="6219504"/>
            <a:ext cx="1038752" cy="564065"/>
            <a:chOff x="469600" y="3687570"/>
            <a:chExt cx="1038752" cy="564065"/>
          </a:xfrm>
        </p:grpSpPr>
        <p:sp>
          <p:nvSpPr>
            <p:cNvPr id="62" name="フローチャート : 代替処理 61"/>
            <p:cNvSpPr/>
            <p:nvPr/>
          </p:nvSpPr>
          <p:spPr>
            <a:xfrm>
              <a:off x="469600" y="3687570"/>
              <a:ext cx="917499" cy="22081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63" name="フローチャート : 代替処理 62"/>
            <p:cNvSpPr/>
            <p:nvPr/>
          </p:nvSpPr>
          <p:spPr>
            <a:xfrm>
              <a:off x="469600" y="3860760"/>
              <a:ext cx="1038752" cy="39087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枚方市が中核市に移行</a:t>
              </a:r>
              <a:endParaRPr lang="en-US" altLang="ja-JP" sz="1000" dirty="0"/>
            </a:p>
          </p:txBody>
        </p:sp>
      </p:grpSp>
      <p:grpSp>
        <p:nvGrpSpPr>
          <p:cNvPr id="2" name="グループ化 1"/>
          <p:cNvGrpSpPr/>
          <p:nvPr/>
        </p:nvGrpSpPr>
        <p:grpSpPr>
          <a:xfrm>
            <a:off x="3943159" y="2918196"/>
            <a:ext cx="2494530" cy="1579749"/>
            <a:chOff x="4028223" y="2822499"/>
            <a:chExt cx="2494530" cy="1579749"/>
          </a:xfrm>
        </p:grpSpPr>
        <p:sp>
          <p:nvSpPr>
            <p:cNvPr id="75" name="右矢印 74"/>
            <p:cNvSpPr/>
            <p:nvPr/>
          </p:nvSpPr>
          <p:spPr>
            <a:xfrm>
              <a:off x="5548572" y="3010949"/>
              <a:ext cx="867777" cy="523322"/>
            </a:xfrm>
            <a:prstGeom prst="rightArrow">
              <a:avLst>
                <a:gd name="adj1" fmla="val 50000"/>
                <a:gd name="adj2" fmla="val 2310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検討・研究</a:t>
              </a:r>
            </a:p>
          </p:txBody>
        </p:sp>
        <p:grpSp>
          <p:nvGrpSpPr>
            <p:cNvPr id="17" name="グループ化 16"/>
            <p:cNvGrpSpPr/>
            <p:nvPr/>
          </p:nvGrpSpPr>
          <p:grpSpPr>
            <a:xfrm>
              <a:off x="4028223" y="2822499"/>
              <a:ext cx="1530623" cy="775570"/>
              <a:chOff x="2471207" y="2815684"/>
              <a:chExt cx="1505177" cy="775570"/>
            </a:xfrm>
          </p:grpSpPr>
          <p:sp>
            <p:nvSpPr>
              <p:cNvPr id="18" name="フローチャート : 代替処理 17"/>
              <p:cNvSpPr/>
              <p:nvPr/>
            </p:nvSpPr>
            <p:spPr>
              <a:xfrm>
                <a:off x="2471207" y="2815684"/>
                <a:ext cx="650669"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１０月～</a:t>
                </a:r>
              </a:p>
            </p:txBody>
          </p:sp>
          <p:sp>
            <p:nvSpPr>
              <p:cNvPr id="19" name="フローチャート : 代替処理 18"/>
              <p:cNvSpPr/>
              <p:nvPr/>
            </p:nvSpPr>
            <p:spPr>
              <a:xfrm>
                <a:off x="2517001" y="2988296"/>
                <a:ext cx="1459383" cy="602958"/>
              </a:xfrm>
              <a:prstGeom prst="flowChartAlternateProcess">
                <a:avLst/>
              </a:prstGeom>
              <a:solidFill>
                <a:schemeClr val="bg1"/>
              </a:solidFill>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「基礎自治機能の維持・充実に関する研究会」の設置</a:t>
                </a:r>
              </a:p>
            </p:txBody>
          </p:sp>
        </p:grpSp>
        <p:sp>
          <p:nvSpPr>
            <p:cNvPr id="23" name="フローチャート : 代替処理 22"/>
            <p:cNvSpPr/>
            <p:nvPr/>
          </p:nvSpPr>
          <p:spPr>
            <a:xfrm>
              <a:off x="4087129" y="3651233"/>
              <a:ext cx="2435624" cy="751015"/>
            </a:xfrm>
            <a:prstGeom prst="flowChartAlternateProcess">
              <a:avLst/>
            </a:prstGeom>
            <a:noFill/>
            <a:ln w="19050">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テーマ別研究会（部会）の設置</a:t>
              </a:r>
              <a:endParaRPr lang="en-US" altLang="ja-JP" sz="1050" dirty="0"/>
            </a:p>
            <a:p>
              <a:r>
                <a:rPr lang="ja-JP" altLang="en-US" sz="1050" dirty="0"/>
                <a:t>・課題・将来見通しに関する研究会</a:t>
              </a:r>
              <a:endParaRPr lang="en-US" altLang="ja-JP" sz="1050" dirty="0"/>
            </a:p>
            <a:p>
              <a:r>
                <a:rPr lang="ja-JP" altLang="en-US" sz="1050" dirty="0"/>
                <a:t>・広域連携に関する研究会</a:t>
              </a:r>
              <a:endParaRPr lang="en-US" altLang="ja-JP" sz="1050" dirty="0"/>
            </a:p>
            <a:p>
              <a:r>
                <a:rPr lang="ja-JP" altLang="en-US" sz="1050" dirty="0"/>
                <a:t>・合併に関する研究会</a:t>
              </a:r>
              <a:endParaRPr lang="en-US" altLang="ja-JP" sz="1050" dirty="0"/>
            </a:p>
            <a:p>
              <a:r>
                <a:rPr lang="ja-JP" altLang="en-US" sz="1050" dirty="0"/>
                <a:t>　　</a:t>
              </a:r>
            </a:p>
          </p:txBody>
        </p:sp>
      </p:grpSp>
      <p:sp>
        <p:nvSpPr>
          <p:cNvPr id="55" name="右矢印 54"/>
          <p:cNvSpPr/>
          <p:nvPr/>
        </p:nvSpPr>
        <p:spPr>
          <a:xfrm>
            <a:off x="2088874" y="6219504"/>
            <a:ext cx="4199952" cy="564396"/>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中核市への移行支援</a:t>
            </a:r>
            <a:r>
              <a:rPr kumimoji="1" lang="ja-JP" altLang="en-US" sz="1050" dirty="0"/>
              <a:t>　　</a:t>
            </a:r>
          </a:p>
        </p:txBody>
      </p:sp>
      <p:sp>
        <p:nvSpPr>
          <p:cNvPr id="47" name="右矢印 46"/>
          <p:cNvSpPr/>
          <p:nvPr/>
        </p:nvSpPr>
        <p:spPr>
          <a:xfrm>
            <a:off x="2092658" y="2068251"/>
            <a:ext cx="4199952" cy="564396"/>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各地域の広域連携研究会等への参画　</a:t>
            </a: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5585351"/>
              </p:ext>
            </p:extLst>
          </p:nvPr>
        </p:nvGraphicFramePr>
        <p:xfrm>
          <a:off x="42318" y="709117"/>
          <a:ext cx="9036497" cy="5244083"/>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168191">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43042">
                <a:tc rowSpan="2">
                  <a:txBody>
                    <a:bodyPr/>
                    <a:lstStyle/>
                    <a:p>
                      <a:endParaRPr kumimoji="1" lang="ja-JP" altLang="en-US" sz="1400" u="none" dirty="0"/>
                    </a:p>
                  </a:txBody>
                  <a:tcPr vert="eaVert" anchor="ctr"/>
                </a:tc>
                <a:tc rowSpan="2">
                  <a:txBody>
                    <a:bodyPr/>
                    <a:lstStyle/>
                    <a:p>
                      <a:pPr algn="ctr">
                        <a:lnSpc>
                          <a:spcPts val="1400"/>
                        </a:lnSpc>
                      </a:pPr>
                      <a:r>
                        <a:rPr kumimoji="1" lang="ja-JP" altLang="en-US" sz="1050" u="none" dirty="0"/>
                        <a:t>平成２８年度末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平成２９年度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43042">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490400">
                <a:tc rowSpan="3">
                  <a:txBody>
                    <a:bodyPr/>
                    <a:lstStyle/>
                    <a:p>
                      <a:r>
                        <a:rPr kumimoji="1" lang="ja-JP" altLang="en-US" sz="1400" u="none" dirty="0"/>
                        <a:t>大阪にふさわしい新たな大都市制度の実現</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u="none" dirty="0"/>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rgbClr val="FF0000"/>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n-lt"/>
                          <a:ea typeface="+mn-ea"/>
                          <a:cs typeface="+mn-cs"/>
                        </a:rPr>
                        <a:t>○</a:t>
                      </a:r>
                      <a:r>
                        <a:rPr kumimoji="1" lang="ja-JP" altLang="en-US" sz="1050" u="none" kern="1200" dirty="0">
                          <a:solidFill>
                            <a:schemeClr val="tx1"/>
                          </a:solidFill>
                          <a:latin typeface="+mn-lt"/>
                          <a:ea typeface="+mn-ea"/>
                          <a:cs typeface="+mn-cs"/>
                        </a:rPr>
                        <a:t>特別区設置協定書の作成と、それに必要な範囲内での総合区制度の協議を行うため、府議会及び大阪市会の議決を経て、大都市制度（特別区設置）協議会を設置しました。</a:t>
                      </a: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○総合区制度に関しては、大阪市において総合区素案が決定され、第２回協議会へ報告されました。</a:t>
                      </a:r>
                    </a:p>
                    <a:p>
                      <a:pPr marL="82550" marR="0" lvl="0" indent="92075"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特別区制度に関しては、協議のたたき台となる特別区素案が第３回協議会に示されました。</a:t>
                      </a:r>
                      <a:endParaRPr kumimoji="1" lang="en-US" altLang="ja-JP" sz="1050" u="none" kern="1200" dirty="0">
                        <a:solidFill>
                          <a:schemeClr val="tx1"/>
                        </a:solidFill>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dirty="0">
                        <a:ln>
                          <a:noFill/>
                        </a:ln>
                        <a:solidFill>
                          <a:prstClr val="black"/>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kern="1200" dirty="0">
                          <a:solidFill>
                            <a:schemeClr val="tx1"/>
                          </a:solidFill>
                          <a:latin typeface="+mn-lt"/>
                          <a:ea typeface="+mn-ea"/>
                          <a:cs typeface="+mn-cs"/>
                        </a:rPr>
                        <a:t>○今後、両制度について、協議会等で議論されます。</a:t>
                      </a:r>
                      <a:endParaRPr kumimoji="1" lang="en-US" altLang="ja-JP" sz="1050" u="none" kern="1200" dirty="0">
                        <a:solidFill>
                          <a:schemeClr val="tx1"/>
                        </a:solidFill>
                        <a:latin typeface="+mn-lt"/>
                        <a:ea typeface="+mn-ea"/>
                        <a:cs typeface="+mn-cs"/>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490400">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1724803">
                <a:tc vMerge="1">
                  <a:txBody>
                    <a:bodyPr/>
                    <a:lstStyle/>
                    <a:p>
                      <a:endParaRPr kumimoji="1" lang="ja-JP" altLang="en-US"/>
                    </a:p>
                  </a:txBody>
                  <a:tcPr/>
                </a:tc>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○府</a:t>
                      </a:r>
                      <a:r>
                        <a:rPr kumimoji="1" lang="ja-JP" altLang="en-US" sz="1050" b="0" i="0" u="none" strike="noStrike" kern="1200" cap="none" spc="0" normalizeH="0" baseline="0" noProof="0" dirty="0">
                          <a:ln>
                            <a:noFill/>
                          </a:ln>
                          <a:solidFill>
                            <a:schemeClr val="tx1"/>
                          </a:solidFill>
                          <a:effectLst/>
                          <a:uLnTx/>
                          <a:uFillTx/>
                          <a:latin typeface="+mn-lt"/>
                          <a:ea typeface="+mn-ea"/>
                          <a:cs typeface="+mn-cs"/>
                        </a:rPr>
                        <a:t>と大阪市で設置した副首都推進本部会議（指定都市都道府県調整会議）において、都市機能の強化や二重行政の解消について協議を行っています。</a:t>
                      </a:r>
                      <a:endParaRPr kumimoji="1" lang="en-US" altLang="ja-JP" sz="1050" b="0" i="0" u="none" strike="noStrike" kern="1200" cap="none" spc="0" normalizeH="0" baseline="0" noProof="0" dirty="0">
                        <a:ln>
                          <a:noFill/>
                        </a:ln>
                        <a:solidFill>
                          <a:schemeClr val="tx1"/>
                        </a:solidFill>
                        <a:effectLst/>
                        <a:uLnTx/>
                        <a:uFillTx/>
                        <a:latin typeface="+mn-lt"/>
                        <a:ea typeface="+mn-ea"/>
                        <a:cs typeface="+mn-cs"/>
                      </a:endParaRPr>
                    </a:p>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10633" y="9383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4" name="グループ化 3"/>
          <p:cNvGrpSpPr/>
          <p:nvPr/>
        </p:nvGrpSpPr>
        <p:grpSpPr>
          <a:xfrm>
            <a:off x="356342" y="4346848"/>
            <a:ext cx="1038752" cy="576065"/>
            <a:chOff x="469600" y="3687569"/>
            <a:chExt cx="1038752" cy="576065"/>
          </a:xfrm>
        </p:grpSpPr>
        <p:sp>
          <p:nvSpPr>
            <p:cNvPr id="5" name="フローチャート : 代替処理 4"/>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7" name="フローチャート : 代替処理 6"/>
            <p:cNvSpPr/>
            <p:nvPr/>
          </p:nvSpPr>
          <p:spPr>
            <a:xfrm>
              <a:off x="469600" y="3908386"/>
              <a:ext cx="1038752" cy="35524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副首都推進本部の設置</a:t>
              </a:r>
              <a:endParaRPr lang="en-US" altLang="ja-JP" sz="1000" dirty="0"/>
            </a:p>
          </p:txBody>
        </p:sp>
      </p:grpSp>
      <p:grpSp>
        <p:nvGrpSpPr>
          <p:cNvPr id="8" name="グループ化 7"/>
          <p:cNvGrpSpPr/>
          <p:nvPr/>
        </p:nvGrpSpPr>
        <p:grpSpPr>
          <a:xfrm>
            <a:off x="356342" y="5066357"/>
            <a:ext cx="1038752" cy="754025"/>
            <a:chOff x="469600" y="3687569"/>
            <a:chExt cx="1038752" cy="754025"/>
          </a:xfrm>
        </p:grpSpPr>
        <p:sp>
          <p:nvSpPr>
            <p:cNvPr id="9" name="フローチャート : 代替処理 8"/>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10" name="フローチャート : 代替処理 9"/>
            <p:cNvSpPr/>
            <p:nvPr/>
          </p:nvSpPr>
          <p:spPr>
            <a:xfrm>
              <a:off x="469600" y="3908386"/>
              <a:ext cx="1038752" cy="53320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指定都市都道府県調整会議</a:t>
              </a:r>
              <a:endParaRPr lang="en-US" altLang="ja-JP" sz="1000" dirty="0"/>
            </a:p>
            <a:p>
              <a:r>
                <a:rPr lang="ja-JP" altLang="en-US" sz="1000" dirty="0"/>
                <a:t>の設置</a:t>
              </a:r>
              <a:endParaRPr lang="en-US" altLang="ja-JP" sz="1000" dirty="0"/>
            </a:p>
          </p:txBody>
        </p:sp>
      </p:grpSp>
      <p:sp>
        <p:nvSpPr>
          <p:cNvPr id="21" name="フローチャート : 代替処理 20"/>
          <p:cNvSpPr/>
          <p:nvPr/>
        </p:nvSpPr>
        <p:spPr>
          <a:xfrm>
            <a:off x="1990255" y="2373563"/>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６月</a:t>
            </a:r>
          </a:p>
        </p:txBody>
      </p:sp>
      <p:sp>
        <p:nvSpPr>
          <p:cNvPr id="22" name="フローチャート : 代替処理 21"/>
          <p:cNvSpPr/>
          <p:nvPr/>
        </p:nvSpPr>
        <p:spPr>
          <a:xfrm>
            <a:off x="2072927" y="2544801"/>
            <a:ext cx="973779" cy="102821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大都市制度</a:t>
            </a:r>
            <a:endParaRPr lang="en-US" altLang="ja-JP" sz="1000" dirty="0"/>
          </a:p>
          <a:p>
            <a:r>
              <a:rPr lang="ja-JP" altLang="en-US" sz="1000" dirty="0"/>
              <a:t>（特別区設置）協議会設置</a:t>
            </a:r>
            <a:endParaRPr lang="en-US" altLang="ja-JP" sz="1000" dirty="0"/>
          </a:p>
        </p:txBody>
      </p:sp>
      <p:sp>
        <p:nvSpPr>
          <p:cNvPr id="49" name="右矢印 48"/>
          <p:cNvSpPr/>
          <p:nvPr/>
        </p:nvSpPr>
        <p:spPr>
          <a:xfrm>
            <a:off x="5102042" y="3063826"/>
            <a:ext cx="1383718" cy="729066"/>
          </a:xfrm>
          <a:prstGeom prst="rightArrow">
            <a:avLst>
              <a:gd name="adj1" fmla="val 50000"/>
              <a:gd name="adj2" fmla="val 24159"/>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協議会・</a:t>
            </a:r>
            <a:endParaRPr lang="en-US" altLang="ja-JP" sz="1050" dirty="0"/>
          </a:p>
          <a:p>
            <a:pPr algn="ctr"/>
            <a:r>
              <a:rPr lang="ja-JP" altLang="en-US" sz="1050" dirty="0"/>
              <a:t>府市両議会で議論</a:t>
            </a:r>
            <a:r>
              <a:rPr kumimoji="1" lang="ja-JP" altLang="en-US" sz="1050" dirty="0"/>
              <a:t>　　　</a:t>
            </a:r>
          </a:p>
        </p:txBody>
      </p:sp>
      <p:sp>
        <p:nvSpPr>
          <p:cNvPr id="52" name="フローチャート : 代替処理 20"/>
          <p:cNvSpPr/>
          <p:nvPr/>
        </p:nvSpPr>
        <p:spPr>
          <a:xfrm>
            <a:off x="4108922" y="2903678"/>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９月</a:t>
            </a:r>
          </a:p>
        </p:txBody>
      </p:sp>
      <p:sp>
        <p:nvSpPr>
          <p:cNvPr id="44" name="フローチャート : 代替処理 21"/>
          <p:cNvSpPr/>
          <p:nvPr/>
        </p:nvSpPr>
        <p:spPr>
          <a:xfrm>
            <a:off x="4131954" y="3088269"/>
            <a:ext cx="973779" cy="68018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mn-ea"/>
              </a:rPr>
              <a:t>特別区（</a:t>
            </a:r>
            <a:r>
              <a:rPr lang="ja-JP" altLang="en-US" sz="1000">
                <a:latin typeface="+mn-ea"/>
              </a:rPr>
              <a:t>素案）協議会</a:t>
            </a:r>
            <a:r>
              <a:rPr lang="ja-JP" altLang="en-US" sz="1000" dirty="0">
                <a:latin typeface="+mn-ea"/>
              </a:rPr>
              <a:t>に提示</a:t>
            </a:r>
            <a:endParaRPr lang="en-US" altLang="ja-JP" sz="1000" dirty="0">
              <a:latin typeface="+mn-ea"/>
            </a:endParaRPr>
          </a:p>
        </p:txBody>
      </p:sp>
      <p:sp>
        <p:nvSpPr>
          <p:cNvPr id="46" name="右矢印 45"/>
          <p:cNvSpPr/>
          <p:nvPr/>
        </p:nvSpPr>
        <p:spPr>
          <a:xfrm>
            <a:off x="3053987" y="3070571"/>
            <a:ext cx="1091892" cy="729066"/>
          </a:xfrm>
          <a:prstGeom prst="rightArrow">
            <a:avLst>
              <a:gd name="adj1" fmla="val 50000"/>
              <a:gd name="adj2" fmla="val 2415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特別区（素案）</a:t>
            </a:r>
            <a:endParaRPr lang="en-US" altLang="ja-JP" sz="1050" dirty="0"/>
          </a:p>
          <a:p>
            <a:pPr algn="ctr"/>
            <a:r>
              <a:rPr lang="ja-JP" altLang="en-US" sz="1050" dirty="0"/>
              <a:t>作成</a:t>
            </a:r>
            <a:r>
              <a:rPr kumimoji="1" lang="ja-JP" altLang="en-US" sz="1050" dirty="0"/>
              <a:t>　　　</a:t>
            </a:r>
          </a:p>
        </p:txBody>
      </p:sp>
      <p:sp>
        <p:nvSpPr>
          <p:cNvPr id="45" name="右矢印 44"/>
          <p:cNvSpPr/>
          <p:nvPr/>
        </p:nvSpPr>
        <p:spPr>
          <a:xfrm>
            <a:off x="3927968" y="1405839"/>
            <a:ext cx="1698117" cy="740355"/>
          </a:xfrm>
          <a:prstGeom prst="rightArrow">
            <a:avLst>
              <a:gd name="adj1" fmla="val 50000"/>
              <a:gd name="adj2" fmla="val 2415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大阪市会等で議論</a:t>
            </a:r>
            <a:endParaRPr lang="en-US" altLang="ja-JP" sz="1050" dirty="0"/>
          </a:p>
          <a:p>
            <a:pPr algn="ctr"/>
            <a:r>
              <a:rPr kumimoji="1" lang="ja-JP" altLang="en-US" sz="1050" dirty="0"/>
              <a:t>　　　</a:t>
            </a:r>
          </a:p>
        </p:txBody>
      </p:sp>
      <p:sp>
        <p:nvSpPr>
          <p:cNvPr id="48" name="フローチャート : 代替処理 32"/>
          <p:cNvSpPr/>
          <p:nvPr/>
        </p:nvSpPr>
        <p:spPr>
          <a:xfrm>
            <a:off x="5626085" y="1474995"/>
            <a:ext cx="805207" cy="2417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２月～３月</a:t>
            </a:r>
          </a:p>
        </p:txBody>
      </p:sp>
      <p:sp>
        <p:nvSpPr>
          <p:cNvPr id="43" name="フローチャート : 代替処理 55"/>
          <p:cNvSpPr/>
          <p:nvPr/>
        </p:nvSpPr>
        <p:spPr>
          <a:xfrm>
            <a:off x="5647351" y="1694881"/>
            <a:ext cx="761159" cy="552195"/>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大阪市：</a:t>
            </a:r>
            <a:endParaRPr lang="en-US" altLang="ja-JP" sz="1000" dirty="0"/>
          </a:p>
          <a:p>
            <a:pPr algn="ctr"/>
            <a:r>
              <a:rPr lang="ja-JP" altLang="en-US" sz="1000" dirty="0"/>
              <a:t>総合区（案）</a:t>
            </a:r>
            <a:endParaRPr lang="en-US" altLang="ja-JP" sz="1000" dirty="0"/>
          </a:p>
          <a:p>
            <a:pPr algn="ctr"/>
            <a:r>
              <a:rPr lang="ja-JP" altLang="en-US" sz="1000" dirty="0"/>
              <a:t>とりまとめ</a:t>
            </a:r>
            <a:endParaRPr lang="en-US" altLang="ja-JP" sz="1000" dirty="0"/>
          </a:p>
        </p:txBody>
      </p:sp>
      <p:sp>
        <p:nvSpPr>
          <p:cNvPr id="50" name="フローチャート : 代替処理 20"/>
          <p:cNvSpPr/>
          <p:nvPr/>
        </p:nvSpPr>
        <p:spPr>
          <a:xfrm>
            <a:off x="3220318" y="1320443"/>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８月</a:t>
            </a:r>
          </a:p>
        </p:txBody>
      </p:sp>
      <p:sp>
        <p:nvSpPr>
          <p:cNvPr id="39" name="フローチャート : 代替処理 21"/>
          <p:cNvSpPr/>
          <p:nvPr/>
        </p:nvSpPr>
        <p:spPr>
          <a:xfrm>
            <a:off x="3137767" y="1509712"/>
            <a:ext cx="949274" cy="685363"/>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mn-ea"/>
              </a:rPr>
              <a:t>大阪市：</a:t>
            </a:r>
          </a:p>
          <a:p>
            <a:r>
              <a:rPr lang="ja-JP" altLang="en-US" sz="1000" dirty="0">
                <a:latin typeface="+mn-ea"/>
              </a:rPr>
              <a:t>総合区（素案）</a:t>
            </a:r>
            <a:endParaRPr lang="en-US" altLang="ja-JP" sz="1000" dirty="0">
              <a:latin typeface="+mn-ea"/>
            </a:endParaRPr>
          </a:p>
          <a:p>
            <a:r>
              <a:rPr lang="ja-JP" altLang="en-US" sz="1000" dirty="0">
                <a:latin typeface="+mn-ea"/>
              </a:rPr>
              <a:t>決定・協議会に報告</a:t>
            </a:r>
          </a:p>
        </p:txBody>
      </p:sp>
      <p:sp>
        <p:nvSpPr>
          <p:cNvPr id="38" name="右矢印 37"/>
          <p:cNvSpPr/>
          <p:nvPr/>
        </p:nvSpPr>
        <p:spPr>
          <a:xfrm>
            <a:off x="1928245" y="1394620"/>
            <a:ext cx="1195725" cy="729066"/>
          </a:xfrm>
          <a:prstGeom prst="rightArrow">
            <a:avLst>
              <a:gd name="adj1" fmla="val 50000"/>
              <a:gd name="adj2" fmla="val 2415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総合区（素案）</a:t>
            </a:r>
            <a:endParaRPr kumimoji="1" lang="en-US" altLang="ja-JP" sz="1050" dirty="0"/>
          </a:p>
          <a:p>
            <a:pPr algn="ctr"/>
            <a:r>
              <a:rPr lang="ja-JP" altLang="en-US" sz="1050" dirty="0"/>
              <a:t>作成</a:t>
            </a:r>
            <a:r>
              <a:rPr kumimoji="1" lang="ja-JP" altLang="en-US" sz="1050" dirty="0"/>
              <a:t>　　　</a:t>
            </a:r>
          </a:p>
        </p:txBody>
      </p:sp>
      <p:sp>
        <p:nvSpPr>
          <p:cNvPr id="27" name="フローチャート : 代替処理 20"/>
          <p:cNvSpPr/>
          <p:nvPr/>
        </p:nvSpPr>
        <p:spPr>
          <a:xfrm>
            <a:off x="2046627" y="4533039"/>
            <a:ext cx="733206" cy="27563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６月、８月</a:t>
            </a:r>
          </a:p>
        </p:txBody>
      </p:sp>
      <p:sp>
        <p:nvSpPr>
          <p:cNvPr id="60" name="フローチャート : 代替処理 59"/>
          <p:cNvSpPr/>
          <p:nvPr/>
        </p:nvSpPr>
        <p:spPr>
          <a:xfrm>
            <a:off x="2330728" y="4770203"/>
            <a:ext cx="1404000" cy="796023"/>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副首都推進本部会議（指定都市都道府県調整会議）</a:t>
            </a:r>
            <a:r>
              <a:rPr lang="ja-JP" altLang="en-US" sz="1050" dirty="0"/>
              <a:t>開催</a:t>
            </a:r>
            <a:endParaRPr lang="en-US" altLang="ja-JP" sz="1050" dirty="0"/>
          </a:p>
          <a:p>
            <a:r>
              <a:rPr lang="ja-JP" altLang="en-US" sz="1050" dirty="0"/>
              <a:t>（計２回）</a:t>
            </a:r>
          </a:p>
        </p:txBody>
      </p:sp>
      <p:sp>
        <p:nvSpPr>
          <p:cNvPr id="26" name="右矢印 25"/>
          <p:cNvSpPr/>
          <p:nvPr/>
        </p:nvSpPr>
        <p:spPr>
          <a:xfrm>
            <a:off x="3927969" y="4803681"/>
            <a:ext cx="2450158" cy="729066"/>
          </a:xfrm>
          <a:prstGeom prst="rightArrow">
            <a:avLst>
              <a:gd name="adj1" fmla="val 50000"/>
              <a:gd name="adj2" fmla="val 24159"/>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都市機能の強化や二重行政の解消</a:t>
            </a:r>
            <a:endParaRPr lang="en-US" altLang="ja-JP" sz="1050" dirty="0"/>
          </a:p>
          <a:p>
            <a:pPr algn="ctr"/>
            <a:r>
              <a:rPr lang="ja-JP" altLang="en-US" sz="1050" dirty="0"/>
              <a:t>について協議・検討</a:t>
            </a:r>
            <a:r>
              <a:rPr kumimoji="1" lang="ja-JP" altLang="en-US" sz="1050" dirty="0"/>
              <a:t>　　　</a:t>
            </a:r>
          </a:p>
        </p:txBody>
      </p:sp>
      <p:sp>
        <p:nvSpPr>
          <p:cNvPr id="28" name="フローチャート : 代替処理 32"/>
          <p:cNvSpPr/>
          <p:nvPr/>
        </p:nvSpPr>
        <p:spPr>
          <a:xfrm>
            <a:off x="4336229" y="2003025"/>
            <a:ext cx="816819" cy="2015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prstClr val="white"/>
                </a:solidFill>
              </a:rPr>
              <a:t>１１月～１２月</a:t>
            </a:r>
          </a:p>
        </p:txBody>
      </p:sp>
      <p:sp>
        <p:nvSpPr>
          <p:cNvPr id="42" name="フローチャート : 代替処理 21"/>
          <p:cNvSpPr/>
          <p:nvPr/>
        </p:nvSpPr>
        <p:spPr>
          <a:xfrm>
            <a:off x="4650067" y="2181819"/>
            <a:ext cx="897205" cy="516675"/>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大阪市：</a:t>
            </a:r>
          </a:p>
          <a:p>
            <a:r>
              <a:rPr lang="ja-JP" altLang="en-US" sz="1000" dirty="0"/>
              <a:t>総合区（素案）</a:t>
            </a:r>
            <a:endParaRPr lang="en-US" altLang="ja-JP" sz="1000" dirty="0"/>
          </a:p>
          <a:p>
            <a:r>
              <a:rPr lang="ja-JP" altLang="en-US" sz="1000" dirty="0"/>
              <a:t>住民説明会</a:t>
            </a: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302646904"/>
              </p:ext>
            </p:extLst>
          </p:nvPr>
        </p:nvGraphicFramePr>
        <p:xfrm>
          <a:off x="95628" y="292949"/>
          <a:ext cx="9011633" cy="6536692"/>
        </p:xfrm>
        <a:graphic>
          <a:graphicData uri="http://schemas.openxmlformats.org/drawingml/2006/table">
            <a:tbl>
              <a:tblPr firstRow="1" bandRow="1">
                <a:tableStyleId>{5940675A-B579-460E-94D1-54222C63F5DA}</a:tableStyleId>
              </a:tblPr>
              <a:tblGrid>
                <a:gridCol w="298665">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432048">
                  <a:extLst>
                    <a:ext uri="{9D8B030D-6E8A-4147-A177-3AD203B41FA5}">
                      <a16:colId xmlns:a16="http://schemas.microsoft.com/office/drawing/2014/main" val="20002"/>
                    </a:ext>
                  </a:extLst>
                </a:gridCol>
                <a:gridCol w="4320480">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183723">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平成２８年度末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平成２９年度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13050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560832">
                <a:tc rowSpan="3">
                  <a:txBody>
                    <a:bodyPr/>
                    <a:lstStyle/>
                    <a:p>
                      <a:r>
                        <a:rPr kumimoji="1" lang="ja-JP" altLang="en-US" sz="1400" u="none" dirty="0"/>
                        <a:t>広域機能の充実</a:t>
                      </a:r>
                    </a:p>
                  </a:txBody>
                  <a:tcPr vert="eaVert" anchor="ctr" anchorCtr="1"/>
                </a:tc>
                <a:tc rowSpan="3">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b">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○道州のエリアの考え方、大都市圏の扱い等、これまでの道州制議論の論点整理をはじめ道州制の検討・研究を進めています。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○今後、大阪のめざす道州制の姿と実現に向けた手法を改めて整理するため、経済団体や有識者等との意見交換を行いながら、府としての考え方を整理していきます。</a:t>
                      </a:r>
                      <a:endParaRPr kumimoji="1" lang="en-US" altLang="ja-JP" sz="1050" u="none" dirty="0"/>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808312">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大阪自らの改革を推進力とした取組み</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○第６次一括法等により事務・権限が移譲されました（国→府</a:t>
                      </a:r>
                      <a:r>
                        <a:rPr kumimoji="1" lang="en-US" altLang="ja-JP" sz="1050" u="none" dirty="0"/>
                        <a:t>7</a:t>
                      </a:r>
                      <a:r>
                        <a:rPr kumimoji="1" lang="ja-JP" altLang="en-US" sz="1050" u="none" dirty="0"/>
                        <a:t>事務、府→市町村</a:t>
                      </a:r>
                      <a:r>
                        <a:rPr kumimoji="1" lang="en-US" altLang="ja-JP" sz="1050" u="none" dirty="0"/>
                        <a:t>3</a:t>
                      </a:r>
                      <a:r>
                        <a:rPr kumimoji="1" lang="ja-JP" altLang="en-US" sz="1050" u="none" dirty="0"/>
                        <a:t>事務）。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　「平成</a:t>
                      </a:r>
                      <a:r>
                        <a:rPr kumimoji="1" lang="en-US" altLang="ja-JP" sz="1050" u="none" dirty="0"/>
                        <a:t>28</a:t>
                      </a:r>
                      <a:r>
                        <a:rPr kumimoji="1" lang="ja-JP" altLang="en-US" sz="1050" u="none" dirty="0"/>
                        <a:t>年の地方からの提案等に関する対応方針」に基づく第７次一括法が成立しました。</a:t>
                      </a:r>
                      <a:endParaRPr kumimoji="1" lang="en-US" altLang="ja-JP" sz="1050" u="none" dirty="0"/>
                    </a:p>
                    <a:p>
                      <a:pPr marL="82550" marR="0" indent="-82550" algn="just" defTabSz="914400" rtl="0" eaLnBrk="1" fontAlgn="auto" latinLnBrk="0" hangingPunct="1">
                        <a:lnSpc>
                          <a:spcPts val="1000"/>
                        </a:lnSpc>
                        <a:spcBef>
                          <a:spcPts val="0"/>
                        </a:spcBef>
                        <a:spcAft>
                          <a:spcPts val="0"/>
                        </a:spcAft>
                        <a:buClrTx/>
                        <a:buSzTx/>
                        <a:buFontTx/>
                        <a:buNone/>
                        <a:tabLst/>
                        <a:defRPr/>
                      </a:pPr>
                      <a:endParaRPr kumimoji="1" lang="ja-JP" altLang="en-US"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○「提案募集方式」により、子ども・子育て支援などの分野で</a:t>
                      </a:r>
                      <a:r>
                        <a:rPr kumimoji="1" lang="en-US" altLang="ja-JP" sz="1050" u="none" dirty="0"/>
                        <a:t>14</a:t>
                      </a:r>
                      <a:r>
                        <a:rPr kumimoji="1" lang="ja-JP" altLang="en-US" sz="1050" u="none" dirty="0"/>
                        <a:t>項目の提案を実施しました。</a:t>
                      </a:r>
                      <a:endParaRPr kumimoji="1" lang="en-US" altLang="ja-JP" sz="1050" u="none" dirty="0"/>
                    </a:p>
                    <a:p>
                      <a:pPr marL="82550" marR="0" indent="-82550" algn="just" defTabSz="914400" rtl="0" eaLnBrk="1" fontAlgn="auto" latinLnBrk="0" hangingPunct="1">
                        <a:lnSpc>
                          <a:spcPts val="1000"/>
                        </a:lnSpc>
                        <a:spcBef>
                          <a:spcPts val="0"/>
                        </a:spcBef>
                        <a:spcAft>
                          <a:spcPts val="0"/>
                        </a:spcAft>
                        <a:buClrTx/>
                        <a:buSzTx/>
                        <a:buFontTx/>
                        <a:buNone/>
                        <a:tabLst/>
                        <a:defRPr/>
                      </a:pPr>
                      <a:endParaRPr kumimoji="1" lang="ja-JP" altLang="en-US"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○全国知事会や関西広域連合を通じて、提案募集方式の見直しや地方分権改革を進める新たな手法について政府提案を実施しました。</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○国家戦略特区法に基づく規制改革メニューを活用した国への提案などを行い、その実現に向けて協議・調整を行っています。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○今後も、大阪に必要な権限移譲や規制緩和を国に対して求めていきます。</a:t>
                      </a:r>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287305">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○近畿経済産業局との連携を深めるため、意見交換を実施しました。国が行う企画立案に地方が参画できる仕組みの構築に向けて協議・調整を行っていきます。</a:t>
                      </a: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t>○金融機関や商工会・商工会議所等と連携し、セミナーや相談会の開催など、</a:t>
                      </a:r>
                      <a:r>
                        <a:rPr kumimoji="1" lang="en-US" altLang="ja-JP" sz="1050" u="none" dirty="0"/>
                        <a:t>INPIT-KANSAI</a:t>
                      </a:r>
                      <a:r>
                        <a:rPr kumimoji="1" lang="ja-JP" altLang="en-US" sz="1050" u="none" dirty="0"/>
                        <a:t>の拠点性向上に資する取組みを進めています。</a:t>
                      </a:r>
                      <a:endParaRPr kumimoji="1" lang="en-US" altLang="ja-JP" sz="1050" u="none" dirty="0"/>
                    </a:p>
                  </a:txBody>
                  <a:tcP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75" name="フローチャート : 代替処理 74"/>
          <p:cNvSpPr/>
          <p:nvPr/>
        </p:nvSpPr>
        <p:spPr>
          <a:xfrm>
            <a:off x="2640021" y="174814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3" name="フローチャート : 代替処理 62"/>
          <p:cNvSpPr/>
          <p:nvPr/>
        </p:nvSpPr>
        <p:spPr>
          <a:xfrm>
            <a:off x="2928009" y="1801311"/>
            <a:ext cx="1953502" cy="55901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b" anchorCtr="0"/>
          <a:lstStyle/>
          <a:p>
            <a:r>
              <a:rPr lang="ja-JP" altLang="en-US" sz="1000" dirty="0"/>
              <a:t>府国家要望</a:t>
            </a:r>
            <a:endParaRPr lang="en-US" altLang="ja-JP" sz="1000" dirty="0"/>
          </a:p>
          <a:p>
            <a:r>
              <a:rPr lang="ja-JP" altLang="en-US" sz="1000" dirty="0"/>
              <a:t>・地方分権型道州制の推進</a:t>
            </a:r>
            <a:endParaRPr lang="en-US" altLang="ja-JP" sz="1000" dirty="0"/>
          </a:p>
          <a:p>
            <a:r>
              <a:rPr lang="ja-JP" altLang="en-US" sz="1000" dirty="0"/>
              <a:t>・国出先機関の地方移管の推進</a:t>
            </a:r>
          </a:p>
        </p:txBody>
      </p:sp>
      <p:sp>
        <p:nvSpPr>
          <p:cNvPr id="52" name="正方形/長方形 51"/>
          <p:cNvSpPr/>
          <p:nvPr/>
        </p:nvSpPr>
        <p:spPr>
          <a:xfrm>
            <a:off x="-23750" y="-6731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49" name="フローチャート : 代替処理 48"/>
          <p:cNvSpPr/>
          <p:nvPr/>
        </p:nvSpPr>
        <p:spPr>
          <a:xfrm>
            <a:off x="2624570" y="1238248"/>
            <a:ext cx="508098" cy="22212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６月～</a:t>
            </a:r>
          </a:p>
        </p:txBody>
      </p:sp>
      <p:grpSp>
        <p:nvGrpSpPr>
          <p:cNvPr id="99" name="グループ化 98"/>
          <p:cNvGrpSpPr/>
          <p:nvPr/>
        </p:nvGrpSpPr>
        <p:grpSpPr>
          <a:xfrm>
            <a:off x="2917728" y="3800781"/>
            <a:ext cx="1366240" cy="622614"/>
            <a:chOff x="2303027" y="2634923"/>
            <a:chExt cx="1366240" cy="622614"/>
          </a:xfrm>
        </p:grpSpPr>
        <p:sp>
          <p:nvSpPr>
            <p:cNvPr id="100" name="フローチャート : 代替処理 99"/>
            <p:cNvSpPr/>
            <p:nvPr/>
          </p:nvSpPr>
          <p:spPr>
            <a:xfrm>
              <a:off x="2303027" y="2634923"/>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101" name="フローチャート : 代替処理 100"/>
            <p:cNvSpPr/>
            <p:nvPr/>
          </p:nvSpPr>
          <p:spPr>
            <a:xfrm>
              <a:off x="2586828" y="2712285"/>
              <a:ext cx="1082439" cy="54525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a:t>
              </a:r>
              <a:endParaRPr lang="en-US" altLang="ja-JP" sz="1000" dirty="0"/>
            </a:p>
            <a:p>
              <a:r>
                <a:rPr lang="ja-JP" altLang="en-US" sz="1000" dirty="0"/>
                <a:t>関西広域連合を</a:t>
              </a:r>
              <a:endParaRPr lang="en-US" altLang="ja-JP" sz="1000" dirty="0"/>
            </a:p>
            <a:p>
              <a:r>
                <a:rPr lang="ja-JP" altLang="en-US" sz="1000" dirty="0"/>
                <a:t>通じた政府提案</a:t>
              </a:r>
            </a:p>
          </p:txBody>
        </p:sp>
      </p:grpSp>
      <p:sp>
        <p:nvSpPr>
          <p:cNvPr id="117" name="フローチャート : 代替処理 116"/>
          <p:cNvSpPr/>
          <p:nvPr/>
        </p:nvSpPr>
        <p:spPr>
          <a:xfrm>
            <a:off x="463612" y="1190552"/>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25</a:t>
            </a:r>
            <a:r>
              <a:rPr lang="ja-JP" altLang="en-US" sz="900" dirty="0">
                <a:latin typeface="+mj-ea"/>
                <a:ea typeface="+mj-ea"/>
              </a:rPr>
              <a:t>年度～</a:t>
            </a:r>
            <a:endParaRPr kumimoji="1" lang="ja-JP" altLang="en-US" sz="900" dirty="0">
              <a:latin typeface="+mj-ea"/>
              <a:ea typeface="+mj-ea"/>
            </a:endParaRPr>
          </a:p>
        </p:txBody>
      </p:sp>
      <p:sp>
        <p:nvSpPr>
          <p:cNvPr id="118" name="フローチャート : 代替処理 117"/>
          <p:cNvSpPr/>
          <p:nvPr/>
        </p:nvSpPr>
        <p:spPr>
          <a:xfrm>
            <a:off x="463613" y="1385310"/>
            <a:ext cx="1038752" cy="89156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900" dirty="0"/>
              <a:t>府国家要望</a:t>
            </a:r>
            <a:endParaRPr lang="en-US" altLang="ja-JP" sz="900" dirty="0"/>
          </a:p>
          <a:p>
            <a:r>
              <a:rPr lang="ja-JP" altLang="en-US" sz="900" dirty="0"/>
              <a:t>・地方分権型</a:t>
            </a:r>
            <a:endParaRPr lang="en-US" altLang="ja-JP" sz="900" dirty="0"/>
          </a:p>
          <a:p>
            <a:r>
              <a:rPr lang="ja-JP" altLang="en-US" sz="900" dirty="0"/>
              <a:t>　道州制の推進</a:t>
            </a:r>
            <a:endParaRPr lang="en-US" altLang="ja-JP" sz="900" dirty="0"/>
          </a:p>
          <a:p>
            <a:r>
              <a:rPr lang="ja-JP" altLang="en-US" sz="900" dirty="0"/>
              <a:t>・国出先機関の</a:t>
            </a:r>
            <a:endParaRPr lang="en-US" altLang="ja-JP" sz="900" dirty="0"/>
          </a:p>
          <a:p>
            <a:r>
              <a:rPr lang="ja-JP" altLang="en-US" sz="900" dirty="0"/>
              <a:t>　地方移管の推進</a:t>
            </a:r>
            <a:endParaRPr lang="en-US" altLang="ja-JP" sz="900" dirty="0"/>
          </a:p>
        </p:txBody>
      </p:sp>
      <p:sp>
        <p:nvSpPr>
          <p:cNvPr id="119" name="フローチャート : 代替処理 118"/>
          <p:cNvSpPr/>
          <p:nvPr/>
        </p:nvSpPr>
        <p:spPr>
          <a:xfrm>
            <a:off x="469600" y="275411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年度～</a:t>
            </a:r>
            <a:endParaRPr kumimoji="1" lang="ja-JP" altLang="en-US" sz="900" dirty="0">
              <a:latin typeface="+mj-ea"/>
              <a:ea typeface="+mj-ea"/>
            </a:endParaRPr>
          </a:p>
        </p:txBody>
      </p:sp>
      <p:sp>
        <p:nvSpPr>
          <p:cNvPr id="114" name="フローチャート : 代替処理 113"/>
          <p:cNvSpPr/>
          <p:nvPr/>
        </p:nvSpPr>
        <p:spPr>
          <a:xfrm>
            <a:off x="469600" y="2974935"/>
            <a:ext cx="1038752" cy="6564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900" dirty="0"/>
              <a:t>「地方分権改革に関する提案募集」を活用した</a:t>
            </a:r>
            <a:endParaRPr lang="en-US" altLang="ja-JP" sz="900" dirty="0"/>
          </a:p>
          <a:p>
            <a:r>
              <a:rPr lang="ja-JP" altLang="en-US" sz="900" dirty="0"/>
              <a:t>国への提案を実施</a:t>
            </a:r>
            <a:endParaRPr lang="en-US" altLang="ja-JP" sz="900" dirty="0"/>
          </a:p>
        </p:txBody>
      </p:sp>
      <p:sp>
        <p:nvSpPr>
          <p:cNvPr id="60" name="フローチャート : 代替処理 59"/>
          <p:cNvSpPr/>
          <p:nvPr/>
        </p:nvSpPr>
        <p:spPr>
          <a:xfrm>
            <a:off x="2898119" y="1368466"/>
            <a:ext cx="908121" cy="358413"/>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経済団体との</a:t>
            </a:r>
            <a:endParaRPr lang="en-US" altLang="ja-JP" sz="1000" dirty="0"/>
          </a:p>
          <a:p>
            <a:r>
              <a:rPr lang="ja-JP" altLang="en-US" sz="1000" dirty="0"/>
              <a:t>意見交換</a:t>
            </a:r>
          </a:p>
        </p:txBody>
      </p:sp>
      <p:sp>
        <p:nvSpPr>
          <p:cNvPr id="61" name="右矢印 60"/>
          <p:cNvSpPr/>
          <p:nvPr/>
        </p:nvSpPr>
        <p:spPr>
          <a:xfrm>
            <a:off x="2032141" y="839738"/>
            <a:ext cx="4205196" cy="484954"/>
          </a:xfrm>
          <a:prstGeom prst="rightArrow">
            <a:avLst>
              <a:gd name="adj1" fmla="val 50000"/>
              <a:gd name="adj2" fmla="val 4552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道州制の検討・研究</a:t>
            </a:r>
          </a:p>
        </p:txBody>
      </p:sp>
      <p:sp>
        <p:nvSpPr>
          <p:cNvPr id="62" name="右矢印 61"/>
          <p:cNvSpPr/>
          <p:nvPr/>
        </p:nvSpPr>
        <p:spPr>
          <a:xfrm>
            <a:off x="3837561" y="1292795"/>
            <a:ext cx="2412000" cy="51923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経済団体や有識者等との意見交換</a:t>
            </a:r>
          </a:p>
        </p:txBody>
      </p:sp>
      <p:grpSp>
        <p:nvGrpSpPr>
          <p:cNvPr id="4" name="グループ化 3"/>
          <p:cNvGrpSpPr/>
          <p:nvPr/>
        </p:nvGrpSpPr>
        <p:grpSpPr>
          <a:xfrm>
            <a:off x="2078059" y="2473846"/>
            <a:ext cx="4150156" cy="605369"/>
            <a:chOff x="2078059" y="2791732"/>
            <a:chExt cx="4150156" cy="605369"/>
          </a:xfrm>
        </p:grpSpPr>
        <p:sp>
          <p:nvSpPr>
            <p:cNvPr id="98" name="フローチャート : 代替処理 97"/>
            <p:cNvSpPr/>
            <p:nvPr/>
          </p:nvSpPr>
          <p:spPr>
            <a:xfrm>
              <a:off x="2078059" y="279173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4" name="フローチャート : 代替処理 63"/>
            <p:cNvSpPr/>
            <p:nvPr/>
          </p:nvSpPr>
          <p:spPr>
            <a:xfrm>
              <a:off x="2358340" y="2883173"/>
              <a:ext cx="1229185" cy="21063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第６次一括法 施行</a:t>
              </a:r>
            </a:p>
          </p:txBody>
        </p:sp>
        <p:sp>
          <p:nvSpPr>
            <p:cNvPr id="66" name="フローチャート : 代替処理 65"/>
            <p:cNvSpPr/>
            <p:nvPr/>
          </p:nvSpPr>
          <p:spPr>
            <a:xfrm>
              <a:off x="2362676" y="3141903"/>
              <a:ext cx="1224850" cy="21063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第７次一括法 成立</a:t>
              </a:r>
            </a:p>
          </p:txBody>
        </p:sp>
        <p:sp>
          <p:nvSpPr>
            <p:cNvPr id="67" name="右矢印 66"/>
            <p:cNvSpPr/>
            <p:nvPr/>
          </p:nvSpPr>
          <p:spPr>
            <a:xfrm>
              <a:off x="3612473" y="2828550"/>
              <a:ext cx="2615742" cy="56855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grpSp>
        <p:nvGrpSpPr>
          <p:cNvPr id="7" name="グループ化 6"/>
          <p:cNvGrpSpPr/>
          <p:nvPr/>
        </p:nvGrpSpPr>
        <p:grpSpPr>
          <a:xfrm>
            <a:off x="2637419" y="3093343"/>
            <a:ext cx="3591502" cy="744317"/>
            <a:chOff x="2673044" y="3620787"/>
            <a:chExt cx="3591502" cy="744317"/>
          </a:xfrm>
        </p:grpSpPr>
        <p:grpSp>
          <p:nvGrpSpPr>
            <p:cNvPr id="5" name="グループ化 4"/>
            <p:cNvGrpSpPr/>
            <p:nvPr/>
          </p:nvGrpSpPr>
          <p:grpSpPr>
            <a:xfrm>
              <a:off x="2673044" y="3620787"/>
              <a:ext cx="1500644" cy="656644"/>
              <a:chOff x="2526320" y="2517960"/>
              <a:chExt cx="1500644" cy="656644"/>
            </a:xfrm>
          </p:grpSpPr>
          <p:sp>
            <p:nvSpPr>
              <p:cNvPr id="77" name="フローチャート : 代替処理 76"/>
              <p:cNvSpPr/>
              <p:nvPr/>
            </p:nvSpPr>
            <p:spPr>
              <a:xfrm>
                <a:off x="2526320" y="2517960"/>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6" name="フローチャート : 代替処理 75"/>
              <p:cNvSpPr/>
              <p:nvPr/>
            </p:nvSpPr>
            <p:spPr>
              <a:xfrm>
                <a:off x="2788855" y="2637853"/>
                <a:ext cx="1238109" cy="53675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　（</a:t>
                </a:r>
                <a:r>
                  <a:rPr lang="en-US" altLang="ja-JP" sz="1000" dirty="0"/>
                  <a:t>14</a:t>
                </a:r>
                <a:r>
                  <a:rPr lang="ja-JP" altLang="en-US" sz="1000" dirty="0"/>
                  <a:t>項目）</a:t>
                </a:r>
              </a:p>
            </p:txBody>
          </p:sp>
        </p:grpSp>
        <p:sp>
          <p:nvSpPr>
            <p:cNvPr id="69" name="右矢印 68"/>
            <p:cNvSpPr/>
            <p:nvPr/>
          </p:nvSpPr>
          <p:spPr>
            <a:xfrm>
              <a:off x="4207576" y="3663319"/>
              <a:ext cx="2056970" cy="6353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提案の実現に向けた調整</a:t>
              </a:r>
            </a:p>
          </p:txBody>
        </p:sp>
        <p:sp>
          <p:nvSpPr>
            <p:cNvPr id="70" name="フローチャート : 代替処理 69"/>
            <p:cNvSpPr/>
            <p:nvPr/>
          </p:nvSpPr>
          <p:spPr>
            <a:xfrm>
              <a:off x="4869849" y="4179060"/>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t>国の対応方針決定</a:t>
              </a:r>
            </a:p>
          </p:txBody>
        </p:sp>
      </p:grpSp>
      <p:grpSp>
        <p:nvGrpSpPr>
          <p:cNvPr id="2" name="グループ化 1"/>
          <p:cNvGrpSpPr/>
          <p:nvPr/>
        </p:nvGrpSpPr>
        <p:grpSpPr>
          <a:xfrm>
            <a:off x="2895449" y="6125294"/>
            <a:ext cx="3370414" cy="644196"/>
            <a:chOff x="2935765" y="6097380"/>
            <a:chExt cx="3370414" cy="644196"/>
          </a:xfrm>
        </p:grpSpPr>
        <p:grpSp>
          <p:nvGrpSpPr>
            <p:cNvPr id="105" name="グループ化 104"/>
            <p:cNvGrpSpPr/>
            <p:nvPr/>
          </p:nvGrpSpPr>
          <p:grpSpPr>
            <a:xfrm>
              <a:off x="2935765" y="6097380"/>
              <a:ext cx="2077807" cy="591031"/>
              <a:chOff x="2515687" y="2603024"/>
              <a:chExt cx="2077807" cy="591031"/>
            </a:xfrm>
          </p:grpSpPr>
          <p:sp>
            <p:nvSpPr>
              <p:cNvPr id="106" name="フローチャート : 代替処理 105"/>
              <p:cNvSpPr/>
              <p:nvPr/>
            </p:nvSpPr>
            <p:spPr>
              <a:xfrm>
                <a:off x="2515687" y="2603024"/>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107" name="フローチャート : 代替処理 106"/>
              <p:cNvSpPr/>
              <p:nvPr/>
            </p:nvSpPr>
            <p:spPr>
              <a:xfrm>
                <a:off x="2814320" y="2658459"/>
                <a:ext cx="1779174" cy="535596"/>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00" dirty="0"/>
                  <a:t>（独）工業所有権情報・研修館</a:t>
                </a:r>
                <a:endParaRPr lang="en-US" altLang="ja-JP" sz="1000" dirty="0"/>
              </a:p>
              <a:p>
                <a:r>
                  <a:rPr lang="ja-JP" altLang="en-US" sz="1000" dirty="0"/>
                  <a:t>近畿統括本部（</a:t>
                </a:r>
                <a:r>
                  <a:rPr lang="en-US" altLang="ja-JP" sz="1000" dirty="0"/>
                  <a:t>INPIT-KANSAI</a:t>
                </a:r>
                <a:r>
                  <a:rPr lang="ja-JP" altLang="en-US" sz="1000" dirty="0"/>
                  <a:t>）</a:t>
                </a:r>
                <a:endParaRPr lang="en-US" altLang="ja-JP" sz="1000" dirty="0"/>
              </a:p>
              <a:p>
                <a:r>
                  <a:rPr lang="ja-JP" altLang="en-US" sz="1000" dirty="0"/>
                  <a:t>開設</a:t>
                </a:r>
              </a:p>
            </p:txBody>
          </p:sp>
        </p:grpSp>
        <p:sp>
          <p:nvSpPr>
            <p:cNvPr id="80" name="右矢印 79"/>
            <p:cNvSpPr/>
            <p:nvPr/>
          </p:nvSpPr>
          <p:spPr>
            <a:xfrm>
              <a:off x="5046179" y="6110874"/>
              <a:ext cx="1260000" cy="630702"/>
            </a:xfrm>
            <a:prstGeom prst="rightArrow">
              <a:avLst>
                <a:gd name="adj1" fmla="val 50000"/>
                <a:gd name="adj2" fmla="val 36382"/>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拠点性向上に</a:t>
              </a:r>
              <a:endParaRPr kumimoji="1" lang="en-US" altLang="ja-JP" sz="1000" dirty="0"/>
            </a:p>
            <a:p>
              <a:pPr algn="ctr"/>
              <a:r>
                <a:rPr kumimoji="1" lang="ja-JP" altLang="en-US" sz="1000" dirty="0"/>
                <a:t>資する取組み</a:t>
              </a:r>
            </a:p>
          </p:txBody>
        </p:sp>
      </p:grpSp>
      <p:grpSp>
        <p:nvGrpSpPr>
          <p:cNvPr id="3" name="グループ化 2"/>
          <p:cNvGrpSpPr/>
          <p:nvPr/>
        </p:nvGrpSpPr>
        <p:grpSpPr>
          <a:xfrm>
            <a:off x="469600" y="3942761"/>
            <a:ext cx="1038752" cy="941805"/>
            <a:chOff x="469600" y="3687569"/>
            <a:chExt cx="1038752" cy="941805"/>
          </a:xfrm>
        </p:grpSpPr>
        <p:sp>
          <p:nvSpPr>
            <p:cNvPr id="81" name="フローチャート : 代替処理 80"/>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82" name="フローチャート : 代替処理 81"/>
            <p:cNvSpPr/>
            <p:nvPr/>
          </p:nvSpPr>
          <p:spPr>
            <a:xfrm>
              <a:off x="469600" y="3908385"/>
              <a:ext cx="1038752" cy="72098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900" dirty="0"/>
                <a:t>分権一括法による</a:t>
              </a:r>
              <a:endParaRPr lang="en-US" altLang="ja-JP" sz="900" dirty="0"/>
            </a:p>
            <a:p>
              <a:r>
                <a:rPr lang="ja-JP" altLang="en-US" sz="900" dirty="0"/>
                <a:t>権限移譲と</a:t>
              </a:r>
              <a:endParaRPr lang="en-US" altLang="ja-JP" sz="900" dirty="0"/>
            </a:p>
            <a:p>
              <a:r>
                <a:rPr lang="ja-JP" altLang="en-US" sz="900" dirty="0"/>
                <a:t>規制緩和</a:t>
              </a:r>
              <a:endParaRPr lang="en-US" altLang="ja-JP" sz="900" dirty="0"/>
            </a:p>
            <a:p>
              <a:r>
                <a:rPr lang="ja-JP" altLang="en-US" sz="900" dirty="0"/>
                <a:t>（第</a:t>
              </a:r>
              <a:r>
                <a:rPr lang="en-US" altLang="ja-JP" sz="900" dirty="0"/>
                <a:t>4</a:t>
              </a:r>
              <a:r>
                <a:rPr lang="ja-JP" altLang="en-US" sz="900" dirty="0"/>
                <a:t>～</a:t>
              </a:r>
              <a:r>
                <a:rPr lang="en-US" altLang="ja-JP" sz="900" dirty="0"/>
                <a:t>6</a:t>
              </a:r>
              <a:r>
                <a:rPr lang="ja-JP" altLang="en-US" sz="900" dirty="0"/>
                <a:t>次一括法）</a:t>
              </a:r>
              <a:endParaRPr lang="en-US" altLang="ja-JP" sz="900" dirty="0"/>
            </a:p>
          </p:txBody>
        </p:sp>
      </p:grpSp>
      <p:sp>
        <p:nvSpPr>
          <p:cNvPr id="83" name="フローチャート : 代替処理 82"/>
          <p:cNvSpPr/>
          <p:nvPr/>
        </p:nvSpPr>
        <p:spPr>
          <a:xfrm>
            <a:off x="460075" y="5471407"/>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27</a:t>
            </a:r>
            <a:r>
              <a:rPr lang="ja-JP" altLang="en-US" sz="900" dirty="0">
                <a:latin typeface="+mj-ea"/>
                <a:ea typeface="+mj-ea"/>
              </a:rPr>
              <a:t>年度</a:t>
            </a:r>
            <a:endParaRPr kumimoji="1" lang="ja-JP" altLang="en-US" sz="900" dirty="0">
              <a:latin typeface="+mj-ea"/>
              <a:ea typeface="+mj-ea"/>
            </a:endParaRPr>
          </a:p>
        </p:txBody>
      </p:sp>
      <p:sp>
        <p:nvSpPr>
          <p:cNvPr id="91" name="フローチャート : 代替処理 90"/>
          <p:cNvSpPr/>
          <p:nvPr/>
        </p:nvSpPr>
        <p:spPr>
          <a:xfrm>
            <a:off x="460075" y="5692223"/>
            <a:ext cx="1042290" cy="794404"/>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900" dirty="0"/>
              <a:t>まち・ひと・しごと</a:t>
            </a:r>
            <a:endParaRPr lang="en-US" altLang="ja-JP" sz="900" dirty="0"/>
          </a:p>
          <a:p>
            <a:r>
              <a:rPr lang="ja-JP" altLang="en-US" sz="900" dirty="0"/>
              <a:t>創生本部において「政府関係機関移転基本方針」決定</a:t>
            </a:r>
            <a:endParaRPr lang="en-US" altLang="ja-JP" sz="900" dirty="0"/>
          </a:p>
        </p:txBody>
      </p:sp>
      <p:grpSp>
        <p:nvGrpSpPr>
          <p:cNvPr id="9" name="グループ化 8"/>
          <p:cNvGrpSpPr/>
          <p:nvPr/>
        </p:nvGrpSpPr>
        <p:grpSpPr>
          <a:xfrm>
            <a:off x="3556401" y="5378970"/>
            <a:ext cx="2702685" cy="586630"/>
            <a:chOff x="3556401" y="5502795"/>
            <a:chExt cx="2702685" cy="586630"/>
          </a:xfrm>
        </p:grpSpPr>
        <p:sp>
          <p:nvSpPr>
            <p:cNvPr id="72" name="フローチャート : 代替処理 71"/>
            <p:cNvSpPr/>
            <p:nvPr/>
          </p:nvSpPr>
          <p:spPr>
            <a:xfrm>
              <a:off x="3556401" y="5502795"/>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79" name="右矢印 78"/>
            <p:cNvSpPr/>
            <p:nvPr/>
          </p:nvSpPr>
          <p:spPr>
            <a:xfrm>
              <a:off x="4614717" y="5566264"/>
              <a:ext cx="1644369" cy="52316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連携強化</a:t>
              </a:r>
            </a:p>
          </p:txBody>
        </p:sp>
        <p:sp>
          <p:nvSpPr>
            <p:cNvPr id="78" name="フローチャート : 代替処理 77"/>
            <p:cNvSpPr/>
            <p:nvPr/>
          </p:nvSpPr>
          <p:spPr>
            <a:xfrm>
              <a:off x="3831232" y="5645391"/>
              <a:ext cx="742061" cy="39004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意見交換を</a:t>
              </a:r>
              <a:endParaRPr lang="en-US" altLang="ja-JP" sz="1000" dirty="0"/>
            </a:p>
            <a:p>
              <a:r>
                <a:rPr lang="ja-JP" altLang="en-US" sz="1000" dirty="0"/>
                <a:t>実施</a:t>
              </a:r>
            </a:p>
          </p:txBody>
        </p:sp>
      </p:grpSp>
      <p:grpSp>
        <p:nvGrpSpPr>
          <p:cNvPr id="8" name="グループ化 7"/>
          <p:cNvGrpSpPr/>
          <p:nvPr/>
        </p:nvGrpSpPr>
        <p:grpSpPr>
          <a:xfrm>
            <a:off x="2043558" y="5386876"/>
            <a:ext cx="1454612" cy="613022"/>
            <a:chOff x="2043558" y="5510701"/>
            <a:chExt cx="1454612" cy="613022"/>
          </a:xfrm>
        </p:grpSpPr>
        <p:sp>
          <p:nvSpPr>
            <p:cNvPr id="47" name="フローチャート : 代替処理 46"/>
            <p:cNvSpPr/>
            <p:nvPr/>
          </p:nvSpPr>
          <p:spPr>
            <a:xfrm>
              <a:off x="2043558" y="5510701"/>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04" name="フローチャート : 代替処理 103"/>
            <p:cNvSpPr/>
            <p:nvPr/>
          </p:nvSpPr>
          <p:spPr>
            <a:xfrm>
              <a:off x="2311600" y="5553113"/>
              <a:ext cx="1186570" cy="57061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近畿経済産業局内に「中小企業政策調査課」新設</a:t>
              </a:r>
            </a:p>
          </p:txBody>
        </p:sp>
      </p:grpSp>
      <p:sp>
        <p:nvSpPr>
          <p:cNvPr id="43" name="フローチャート : 代替処理 42"/>
          <p:cNvSpPr/>
          <p:nvPr/>
        </p:nvSpPr>
        <p:spPr>
          <a:xfrm>
            <a:off x="2070770" y="4500804"/>
            <a:ext cx="657597"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４月、５月</a:t>
            </a:r>
          </a:p>
        </p:txBody>
      </p:sp>
      <p:sp>
        <p:nvSpPr>
          <p:cNvPr id="44" name="フローチャート : 代替処理 43"/>
          <p:cNvSpPr/>
          <p:nvPr/>
        </p:nvSpPr>
        <p:spPr>
          <a:xfrm>
            <a:off x="2332001" y="4682905"/>
            <a:ext cx="1087871" cy="42666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a:t>
            </a:r>
            <a:endParaRPr lang="en-US" altLang="ja-JP" sz="1000" dirty="0"/>
          </a:p>
          <a:p>
            <a:pPr algn="ctr"/>
            <a:r>
              <a:rPr lang="ja-JP" altLang="en-US" sz="1000" dirty="0"/>
              <a:t>特別区域会議</a:t>
            </a:r>
          </a:p>
        </p:txBody>
      </p:sp>
      <p:grpSp>
        <p:nvGrpSpPr>
          <p:cNvPr id="10" name="グループ化 9"/>
          <p:cNvGrpSpPr/>
          <p:nvPr/>
        </p:nvGrpSpPr>
        <p:grpSpPr>
          <a:xfrm>
            <a:off x="3739530" y="4495403"/>
            <a:ext cx="2517260" cy="693064"/>
            <a:chOff x="3739530" y="4514453"/>
            <a:chExt cx="2517260" cy="693064"/>
          </a:xfrm>
        </p:grpSpPr>
        <p:sp>
          <p:nvSpPr>
            <p:cNvPr id="45" name="フローチャート : 代替処理 44"/>
            <p:cNvSpPr/>
            <p:nvPr/>
          </p:nvSpPr>
          <p:spPr>
            <a:xfrm>
              <a:off x="3739530" y="4514453"/>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48" name="右矢印 47"/>
            <p:cNvSpPr/>
            <p:nvPr/>
          </p:nvSpPr>
          <p:spPr>
            <a:xfrm>
              <a:off x="5177519" y="4572139"/>
              <a:ext cx="1079271" cy="6353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協議・調整</a:t>
              </a:r>
            </a:p>
          </p:txBody>
        </p:sp>
        <p:sp>
          <p:nvSpPr>
            <p:cNvPr id="46" name="フローチャート : 代替処理 45"/>
            <p:cNvSpPr/>
            <p:nvPr/>
          </p:nvSpPr>
          <p:spPr>
            <a:xfrm>
              <a:off x="3973491" y="4634346"/>
              <a:ext cx="1175453" cy="54459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特区法の規制改革メニューを活用した提案の実施</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691995733"/>
              </p:ext>
            </p:extLst>
          </p:nvPr>
        </p:nvGraphicFramePr>
        <p:xfrm>
          <a:off x="107503" y="491712"/>
          <a:ext cx="9012875" cy="6249656"/>
        </p:xfrm>
        <a:graphic>
          <a:graphicData uri="http://schemas.openxmlformats.org/drawingml/2006/table">
            <a:tbl>
              <a:tblPr firstRow="1" bandRow="1">
                <a:tableStyleId>{5940675A-B579-460E-94D1-54222C63F5DA}</a:tableStyleId>
              </a:tblPr>
              <a:tblGrid>
                <a:gridCol w="299907">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464496">
                  <a:extLst>
                    <a:ext uri="{9D8B030D-6E8A-4147-A177-3AD203B41FA5}">
                      <a16:colId xmlns:a16="http://schemas.microsoft.com/office/drawing/2014/main" val="20003"/>
                    </a:ext>
                  </a:extLst>
                </a:gridCol>
                <a:gridCol w="2736304">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r>
                        <a:rPr kumimoji="1" lang="ja-JP" altLang="en-US" sz="1050" u="none" dirty="0"/>
                        <a:t>平成２８年度末</a:t>
                      </a:r>
                    </a:p>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050" u="none" dirty="0" err="1"/>
                        <a:t>までの</a:t>
                      </a:r>
                      <a:r>
                        <a:rPr kumimoji="1" lang="ja-JP" altLang="en-US" sz="1050" u="none" dirty="0"/>
                        <a:t>状況</a:t>
                      </a:r>
                    </a:p>
                  </a:txBody>
                  <a:tcPr anchor="ctr">
                    <a:solidFill>
                      <a:srgbClr val="CCFF66"/>
                    </a:solidFill>
                  </a:tcP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平成２９年度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３月</a:t>
                      </a:r>
                    </a:p>
                  </a:txBody>
                  <a:tcPr anchor="ctr">
                    <a:solidFill>
                      <a:srgbClr val="CCFF66"/>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697762">
                <a:tc>
                  <a:txBody>
                    <a:bodyPr/>
                    <a:lstStyle/>
                    <a:p>
                      <a:r>
                        <a:rPr kumimoji="1" lang="ja-JP" altLang="en-US" sz="1400" u="none" dirty="0"/>
                        <a:t>広域機能の充実</a:t>
                      </a:r>
                    </a:p>
                  </a:txBody>
                  <a:tcPr vert="eaVert" anchor="ctr" anchorCtr="1"/>
                </a:tc>
                <a:tc>
                  <a:txBody>
                    <a:bodyPr/>
                    <a:lstStyle/>
                    <a:p>
                      <a:endParaRPr kumimoji="1" lang="ja-JP" altLang="en-US" sz="1400" u="none" dirty="0"/>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○４月に第３期広域計画が施行され、目指すべき関西の将来像の実現に向けた取組みが進められています。</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○広域計画及び関西創生戦略の達成状況の評価検証などを行い、連合として取り組むべき課題を整理し、第４期広域計画につなげるため「関西創生会議（仮称）」が設置されます。</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○９月に「広域行政のあり方検討会」が設置され、連合の設立趣旨等を踏まえ、連合の組織体制や取組み成果等を検証し、今後の広域行政のあり方や連合の方向性についての検討が始まっています。</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○「提案募集方式」により、権限移譲や規制緩和を求める</a:t>
                      </a:r>
                      <a:r>
                        <a:rPr kumimoji="1" lang="en-US" altLang="ja-JP" sz="1050" u="none" dirty="0"/>
                        <a:t>32</a:t>
                      </a:r>
                      <a:r>
                        <a:rPr kumimoji="1" lang="ja-JP" altLang="en-US" sz="1050" u="none" dirty="0"/>
                        <a:t>項目が提案されました。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　　また、国出先機関の地方移管、提案募集制度の見直し、国と地方の協議の場における分科会の設置などの政府提案が実施されました。</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　　</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○毒物劇物取扱者、旧薬事法に係る登録販売者の資格試験・免許等の事務について、平成</a:t>
                      </a:r>
                      <a:r>
                        <a:rPr kumimoji="1" lang="en-US" altLang="ja-JP" sz="1050" u="none" dirty="0"/>
                        <a:t>31</a:t>
                      </a:r>
                      <a:r>
                        <a:rPr kumimoji="1" lang="ja-JP" altLang="en-US" sz="1050" u="none" dirty="0"/>
                        <a:t>年度から連合での</a:t>
                      </a:r>
                      <a:r>
                        <a:rPr kumimoji="1" lang="ja-JP" altLang="en-US" sz="1050" u="none" dirty="0">
                          <a:solidFill>
                            <a:schemeClr val="tx1"/>
                          </a:solidFill>
                        </a:rPr>
                        <a:t>試験</a:t>
                      </a:r>
                      <a:r>
                        <a:rPr kumimoji="1" lang="ja-JP" altLang="en-US" sz="1050" u="none" dirty="0"/>
                        <a:t>実施を目指し、調整が進められています。</a:t>
                      </a: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t>○府としては、関西広域連合において広域事務の効果的な実施とあわせて分権改革に資する取組みが進むよう、取り組んでいきます。</a:t>
                      </a:r>
                      <a:endParaRPr kumimoji="1" lang="en-US" altLang="ja-JP" sz="1050" u="none" dirty="0"/>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0" y="14016"/>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２９</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９</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14" name="フローチャート : 代替処理 13"/>
          <p:cNvSpPr/>
          <p:nvPr/>
        </p:nvSpPr>
        <p:spPr>
          <a:xfrm>
            <a:off x="2017296" y="111317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7" name="フローチャート : 代替処理 16"/>
          <p:cNvSpPr/>
          <p:nvPr/>
        </p:nvSpPr>
        <p:spPr>
          <a:xfrm>
            <a:off x="2227769" y="1270630"/>
            <a:ext cx="976077" cy="483322"/>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関西広域連合</a:t>
            </a:r>
            <a:endParaRPr lang="en-US" altLang="ja-JP" sz="1000" dirty="0"/>
          </a:p>
          <a:p>
            <a:r>
              <a:rPr lang="ja-JP" altLang="en-US" sz="1000" dirty="0"/>
              <a:t>第３期広域計画</a:t>
            </a:r>
            <a:endParaRPr lang="en-US" altLang="ja-JP" sz="1000" dirty="0"/>
          </a:p>
          <a:p>
            <a:r>
              <a:rPr lang="ja-JP" altLang="en-US" sz="1000" dirty="0"/>
              <a:t>施行</a:t>
            </a:r>
          </a:p>
        </p:txBody>
      </p:sp>
      <p:sp>
        <p:nvSpPr>
          <p:cNvPr id="16" name="右矢印 15"/>
          <p:cNvSpPr/>
          <p:nvPr/>
        </p:nvSpPr>
        <p:spPr>
          <a:xfrm>
            <a:off x="3246379" y="1221722"/>
            <a:ext cx="3075475" cy="54867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計画に基づく取組み　（計画期間：</a:t>
            </a:r>
            <a:r>
              <a:rPr kumimoji="1" lang="en-US" altLang="ja-JP" sz="1000" dirty="0"/>
              <a:t>H29</a:t>
            </a:r>
            <a:r>
              <a:rPr kumimoji="1" lang="ja-JP" altLang="en-US" sz="1000" dirty="0"/>
              <a:t>～</a:t>
            </a:r>
            <a:r>
              <a:rPr lang="en-US" altLang="ja-JP" sz="1000" dirty="0"/>
              <a:t>31</a:t>
            </a:r>
            <a:r>
              <a:rPr kumimoji="1" lang="ja-JP" altLang="en-US" sz="1000" dirty="0"/>
              <a:t>年度）</a:t>
            </a:r>
          </a:p>
        </p:txBody>
      </p:sp>
      <p:grpSp>
        <p:nvGrpSpPr>
          <p:cNvPr id="8" name="グループ化 7"/>
          <p:cNvGrpSpPr/>
          <p:nvPr/>
        </p:nvGrpSpPr>
        <p:grpSpPr>
          <a:xfrm>
            <a:off x="3563020" y="3047611"/>
            <a:ext cx="2705668" cy="557303"/>
            <a:chOff x="3817765" y="1847472"/>
            <a:chExt cx="2705668" cy="557303"/>
          </a:xfrm>
        </p:grpSpPr>
        <p:grpSp>
          <p:nvGrpSpPr>
            <p:cNvPr id="19" name="グループ化 18"/>
            <p:cNvGrpSpPr/>
            <p:nvPr/>
          </p:nvGrpSpPr>
          <p:grpSpPr>
            <a:xfrm>
              <a:off x="3817765" y="1847472"/>
              <a:ext cx="1167930" cy="557303"/>
              <a:chOff x="2410018" y="2587298"/>
              <a:chExt cx="1167930" cy="557303"/>
            </a:xfrm>
          </p:grpSpPr>
          <p:sp>
            <p:nvSpPr>
              <p:cNvPr id="20" name="フローチャート : 代替処理 19"/>
              <p:cNvSpPr/>
              <p:nvPr/>
            </p:nvSpPr>
            <p:spPr>
              <a:xfrm>
                <a:off x="2410018" y="2587298"/>
                <a:ext cx="49429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21" name="フローチャート : 代替処理 20"/>
              <p:cNvSpPr/>
              <p:nvPr/>
            </p:nvSpPr>
            <p:spPr>
              <a:xfrm>
                <a:off x="2649043" y="2731335"/>
                <a:ext cx="928905" cy="413266"/>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広域行政の</a:t>
                </a:r>
                <a:endParaRPr lang="en-US" altLang="ja-JP" sz="1000" dirty="0"/>
              </a:p>
              <a:p>
                <a:r>
                  <a:rPr lang="ja-JP" altLang="en-US" sz="1000" dirty="0"/>
                  <a:t>あり方検討会</a:t>
                </a:r>
                <a:endParaRPr lang="en-US" altLang="ja-JP" sz="1000" dirty="0"/>
              </a:p>
            </p:txBody>
          </p:sp>
        </p:grpSp>
        <p:grpSp>
          <p:nvGrpSpPr>
            <p:cNvPr id="2" name="グループ化 1"/>
            <p:cNvGrpSpPr/>
            <p:nvPr/>
          </p:nvGrpSpPr>
          <p:grpSpPr>
            <a:xfrm>
              <a:off x="5829385" y="1885786"/>
              <a:ext cx="694048" cy="454201"/>
              <a:chOff x="5840018" y="1800722"/>
              <a:chExt cx="694048" cy="454201"/>
            </a:xfrm>
          </p:grpSpPr>
          <p:sp>
            <p:nvSpPr>
              <p:cNvPr id="24" name="フローチャート : 代替処理 23"/>
              <p:cNvSpPr/>
              <p:nvPr/>
            </p:nvSpPr>
            <p:spPr>
              <a:xfrm>
                <a:off x="5840018" y="180072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23" name="フローチャート : 代替処理 22"/>
              <p:cNvSpPr/>
              <p:nvPr/>
            </p:nvSpPr>
            <p:spPr>
              <a:xfrm>
                <a:off x="5898871" y="1980160"/>
                <a:ext cx="635195" cy="274763"/>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中間報告</a:t>
                </a:r>
                <a:endParaRPr lang="en-US" altLang="ja-JP" sz="1000" dirty="0"/>
              </a:p>
            </p:txBody>
          </p:sp>
        </p:grpSp>
      </p:grpSp>
      <p:sp>
        <p:nvSpPr>
          <p:cNvPr id="27" name="フローチャート : 代替処理 26"/>
          <p:cNvSpPr/>
          <p:nvPr/>
        </p:nvSpPr>
        <p:spPr>
          <a:xfrm>
            <a:off x="4543488" y="2576621"/>
            <a:ext cx="54000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１１月～</a:t>
            </a:r>
          </a:p>
        </p:txBody>
      </p:sp>
      <p:sp>
        <p:nvSpPr>
          <p:cNvPr id="28" name="フローチャート : 代替処理 27"/>
          <p:cNvSpPr/>
          <p:nvPr/>
        </p:nvSpPr>
        <p:spPr>
          <a:xfrm>
            <a:off x="4617919" y="2757168"/>
            <a:ext cx="962905" cy="333064"/>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関西創生会議（仮称）</a:t>
            </a:r>
            <a:endParaRPr lang="en-US" altLang="ja-JP" sz="1000" dirty="0"/>
          </a:p>
        </p:txBody>
      </p:sp>
      <p:grpSp>
        <p:nvGrpSpPr>
          <p:cNvPr id="7" name="グループ化 6"/>
          <p:cNvGrpSpPr/>
          <p:nvPr/>
        </p:nvGrpSpPr>
        <p:grpSpPr>
          <a:xfrm>
            <a:off x="3291086" y="5657887"/>
            <a:ext cx="2873766" cy="676063"/>
            <a:chOff x="3664067" y="4938745"/>
            <a:chExt cx="2873766" cy="676063"/>
          </a:xfrm>
        </p:grpSpPr>
        <p:grpSp>
          <p:nvGrpSpPr>
            <p:cNvPr id="44" name="グループ化 43"/>
            <p:cNvGrpSpPr/>
            <p:nvPr/>
          </p:nvGrpSpPr>
          <p:grpSpPr>
            <a:xfrm>
              <a:off x="3664067" y="4938745"/>
              <a:ext cx="1493010" cy="676063"/>
              <a:chOff x="2637237" y="2571125"/>
              <a:chExt cx="1296361" cy="676063"/>
            </a:xfrm>
          </p:grpSpPr>
          <p:sp>
            <p:nvSpPr>
              <p:cNvPr id="45" name="フローチャート : 代替処理 44"/>
              <p:cNvSpPr/>
              <p:nvPr/>
            </p:nvSpPr>
            <p:spPr>
              <a:xfrm>
                <a:off x="2637237" y="2571125"/>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46" name="フローチャート : 代替処理 45"/>
              <p:cNvSpPr/>
              <p:nvPr/>
            </p:nvSpPr>
            <p:spPr>
              <a:xfrm>
                <a:off x="2850001" y="2701652"/>
                <a:ext cx="1083597" cy="54553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資格試験・免許等の事務拡充に伴う</a:t>
                </a:r>
                <a:endParaRPr lang="en-US" altLang="ja-JP" sz="1000" dirty="0"/>
              </a:p>
              <a:p>
                <a:r>
                  <a:rPr lang="ja-JP" altLang="en-US" sz="1000" dirty="0"/>
                  <a:t>規約改正案を確認</a:t>
                </a:r>
              </a:p>
            </p:txBody>
          </p:sp>
        </p:grpSp>
        <p:grpSp>
          <p:nvGrpSpPr>
            <p:cNvPr id="53" name="グループ化 52"/>
            <p:cNvGrpSpPr/>
            <p:nvPr/>
          </p:nvGrpSpPr>
          <p:grpSpPr>
            <a:xfrm>
              <a:off x="5456177" y="4960011"/>
              <a:ext cx="1081656" cy="589362"/>
              <a:chOff x="4591356" y="4973485"/>
              <a:chExt cx="1081656" cy="589362"/>
            </a:xfrm>
          </p:grpSpPr>
          <p:sp>
            <p:nvSpPr>
              <p:cNvPr id="54" name="フローチャート : 代替処理 53"/>
              <p:cNvSpPr/>
              <p:nvPr/>
            </p:nvSpPr>
            <p:spPr>
              <a:xfrm>
                <a:off x="4591356" y="4973485"/>
                <a:ext cx="54867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55" name="フローチャート : 代替処理 54"/>
              <p:cNvSpPr/>
              <p:nvPr/>
            </p:nvSpPr>
            <p:spPr>
              <a:xfrm>
                <a:off x="4668899" y="5140861"/>
                <a:ext cx="1004113" cy="421986"/>
              </a:xfrm>
              <a:prstGeom prst="flowChartAlternateProcess">
                <a:avLst/>
              </a:prstGeom>
              <a:ln w="19050">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総務省へ</a:t>
                </a:r>
                <a:endParaRPr lang="en-US" altLang="ja-JP" sz="1000" dirty="0"/>
              </a:p>
              <a:p>
                <a:r>
                  <a:rPr lang="ja-JP" altLang="en-US" sz="1000" dirty="0"/>
                  <a:t>規約変更申請</a:t>
                </a:r>
                <a:endParaRPr lang="en-US" altLang="ja-JP" sz="1000" dirty="0"/>
              </a:p>
            </p:txBody>
          </p:sp>
        </p:grpSp>
      </p:grpSp>
      <p:grpSp>
        <p:nvGrpSpPr>
          <p:cNvPr id="56" name="グループ化 55"/>
          <p:cNvGrpSpPr/>
          <p:nvPr/>
        </p:nvGrpSpPr>
        <p:grpSpPr>
          <a:xfrm>
            <a:off x="459860" y="1241490"/>
            <a:ext cx="1038752" cy="603334"/>
            <a:chOff x="469600" y="3687569"/>
            <a:chExt cx="1038752" cy="603334"/>
          </a:xfrm>
        </p:grpSpPr>
        <p:sp>
          <p:nvSpPr>
            <p:cNvPr id="57" name="フローチャート : 代替処理 56"/>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26</a:t>
              </a:r>
              <a:r>
                <a:rPr lang="ja-JP" altLang="en-US" sz="900" dirty="0">
                  <a:latin typeface="+mj-ea"/>
                  <a:ea typeface="+mj-ea"/>
                </a:rPr>
                <a:t>～</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58" name="フローチャート : 代替処理 57"/>
            <p:cNvSpPr/>
            <p:nvPr/>
          </p:nvSpPr>
          <p:spPr>
            <a:xfrm>
              <a:off x="469600" y="3908385"/>
              <a:ext cx="1038752" cy="38251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000" dirty="0"/>
                <a:t>第</a:t>
              </a:r>
              <a:r>
                <a:rPr lang="en-US" altLang="ja-JP" sz="1000" dirty="0"/>
                <a:t>2</a:t>
              </a:r>
              <a:r>
                <a:rPr lang="ja-JP" altLang="en-US" sz="1000" dirty="0"/>
                <a:t>期広域計画に</a:t>
              </a:r>
              <a:endParaRPr lang="en-US" altLang="ja-JP" sz="1000" dirty="0"/>
            </a:p>
            <a:p>
              <a:pPr algn="just"/>
              <a:r>
                <a:rPr lang="ja-JP" altLang="en-US" sz="1000" dirty="0"/>
                <a:t>基づく取組み</a:t>
              </a:r>
              <a:endParaRPr lang="en-US" altLang="ja-JP" sz="1000" dirty="0"/>
            </a:p>
          </p:txBody>
        </p:sp>
      </p:grpSp>
      <p:sp>
        <p:nvSpPr>
          <p:cNvPr id="60" name="フローチャート : 代替処理 59"/>
          <p:cNvSpPr/>
          <p:nvPr/>
        </p:nvSpPr>
        <p:spPr>
          <a:xfrm>
            <a:off x="457074" y="2002326"/>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61" name="フローチャート : 代替処理 60"/>
          <p:cNvSpPr/>
          <p:nvPr/>
        </p:nvSpPr>
        <p:spPr>
          <a:xfrm>
            <a:off x="457074" y="2201877"/>
            <a:ext cx="1038752"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第</a:t>
            </a:r>
            <a:r>
              <a:rPr lang="en-US" altLang="ja-JP" sz="1000" dirty="0"/>
              <a:t>3</a:t>
            </a:r>
            <a:r>
              <a:rPr lang="ja-JP" altLang="en-US" sz="1000" dirty="0"/>
              <a:t>期広域計画の策定</a:t>
            </a:r>
            <a:endParaRPr lang="en-US" altLang="ja-JP" sz="1000" dirty="0"/>
          </a:p>
        </p:txBody>
      </p:sp>
      <p:sp>
        <p:nvSpPr>
          <p:cNvPr id="62" name="フローチャート : 代替処理 61"/>
          <p:cNvSpPr/>
          <p:nvPr/>
        </p:nvSpPr>
        <p:spPr>
          <a:xfrm>
            <a:off x="457074" y="2579127"/>
            <a:ext cx="1038752"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関西創生戦略の策定</a:t>
            </a:r>
            <a:endParaRPr lang="en-US" altLang="ja-JP" sz="1000" dirty="0"/>
          </a:p>
        </p:txBody>
      </p:sp>
      <p:grpSp>
        <p:nvGrpSpPr>
          <p:cNvPr id="69" name="グループ化 68"/>
          <p:cNvGrpSpPr/>
          <p:nvPr/>
        </p:nvGrpSpPr>
        <p:grpSpPr>
          <a:xfrm>
            <a:off x="467544" y="5373377"/>
            <a:ext cx="1038752" cy="758546"/>
            <a:chOff x="469600" y="3687569"/>
            <a:chExt cx="1038752" cy="758546"/>
          </a:xfrm>
        </p:grpSpPr>
        <p:sp>
          <p:nvSpPr>
            <p:cNvPr id="70" name="フローチャート : 代替処理 69"/>
            <p:cNvSpPr/>
            <p:nvPr/>
          </p:nvSpPr>
          <p:spPr>
            <a:xfrm>
              <a:off x="469600" y="3687569"/>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28</a:t>
              </a:r>
              <a:r>
                <a:rPr lang="ja-JP" altLang="en-US" sz="900" dirty="0">
                  <a:latin typeface="+mj-ea"/>
                  <a:ea typeface="+mj-ea"/>
                </a:rPr>
                <a:t>年度</a:t>
              </a:r>
              <a:endParaRPr kumimoji="1" lang="ja-JP" altLang="en-US" sz="900" dirty="0">
                <a:latin typeface="+mj-ea"/>
                <a:ea typeface="+mj-ea"/>
              </a:endParaRPr>
            </a:p>
          </p:txBody>
        </p:sp>
        <p:sp>
          <p:nvSpPr>
            <p:cNvPr id="71" name="フローチャート : 代替処理 70"/>
            <p:cNvSpPr/>
            <p:nvPr/>
          </p:nvSpPr>
          <p:spPr>
            <a:xfrm>
              <a:off x="469600" y="3908385"/>
              <a:ext cx="1038752" cy="53773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t>新たな資格試験・免許等の持ち寄り検討を決定</a:t>
              </a:r>
              <a:endParaRPr lang="en-US" altLang="ja-JP" sz="1000" dirty="0"/>
            </a:p>
          </p:txBody>
        </p:sp>
      </p:grpSp>
      <p:sp>
        <p:nvSpPr>
          <p:cNvPr id="10" name="正方形/長方形 9"/>
          <p:cNvSpPr/>
          <p:nvPr/>
        </p:nvSpPr>
        <p:spPr>
          <a:xfrm>
            <a:off x="2198058" y="1812723"/>
            <a:ext cx="4314594"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rPr>
              <a:t>【</a:t>
            </a:r>
            <a:r>
              <a:rPr kumimoji="1" lang="ja-JP" altLang="en-US" sz="1000" dirty="0">
                <a:solidFill>
                  <a:schemeClr val="tx1"/>
                </a:solidFill>
              </a:rPr>
              <a:t>連合が目指すべき関西の将来像の基本的な考え方</a:t>
            </a:r>
            <a:r>
              <a:rPr kumimoji="1" lang="en-US" altLang="ja-JP" sz="1000" dirty="0">
                <a:solidFill>
                  <a:schemeClr val="tx1"/>
                </a:solidFill>
              </a:rPr>
              <a:t>】</a:t>
            </a:r>
          </a:p>
          <a:p>
            <a:r>
              <a:rPr lang="ja-JP" altLang="en-US" sz="1000" dirty="0">
                <a:solidFill>
                  <a:schemeClr val="tx1"/>
                </a:solidFill>
              </a:rPr>
              <a:t>　・国土の双眼構造を実現し、分権型社会を先導する関西</a:t>
            </a:r>
            <a:endParaRPr lang="en-US" altLang="ja-JP" sz="1000" dirty="0">
              <a:solidFill>
                <a:schemeClr val="tx1"/>
              </a:solidFill>
            </a:endParaRPr>
          </a:p>
          <a:p>
            <a:r>
              <a:rPr kumimoji="1" lang="ja-JP" altLang="en-US" sz="1000" dirty="0">
                <a:solidFill>
                  <a:schemeClr val="tx1"/>
                </a:solidFill>
              </a:rPr>
              <a:t>　・個性や強みを活かして、人の還流を生み出し、地域全体が発展する関西</a:t>
            </a:r>
            <a:endParaRPr kumimoji="1" lang="en-US" altLang="ja-JP" sz="1000" dirty="0">
              <a:solidFill>
                <a:schemeClr val="tx1"/>
              </a:solidFill>
            </a:endParaRPr>
          </a:p>
          <a:p>
            <a:r>
              <a:rPr lang="ja-JP" altLang="en-US" sz="1000" dirty="0">
                <a:solidFill>
                  <a:schemeClr val="tx1"/>
                </a:solidFill>
              </a:rPr>
              <a:t>　・アジアのハブ機能を担う新首都・関西</a:t>
            </a:r>
            <a:endParaRPr kumimoji="1" lang="ja-JP" altLang="en-US" sz="1000" dirty="0">
              <a:solidFill>
                <a:schemeClr val="tx1"/>
              </a:solidFill>
            </a:endParaRPr>
          </a:p>
        </p:txBody>
      </p:sp>
      <p:grpSp>
        <p:nvGrpSpPr>
          <p:cNvPr id="40" name="グループ化 39"/>
          <p:cNvGrpSpPr/>
          <p:nvPr/>
        </p:nvGrpSpPr>
        <p:grpSpPr>
          <a:xfrm>
            <a:off x="2735993" y="4828802"/>
            <a:ext cx="1530504" cy="544575"/>
            <a:chOff x="2237572" y="2513314"/>
            <a:chExt cx="1328917" cy="544575"/>
          </a:xfrm>
        </p:grpSpPr>
        <p:sp>
          <p:nvSpPr>
            <p:cNvPr id="41" name="フローチャート : 代替処理 40"/>
            <p:cNvSpPr/>
            <p:nvPr/>
          </p:nvSpPr>
          <p:spPr>
            <a:xfrm>
              <a:off x="2237572" y="2513314"/>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７月</a:t>
              </a:r>
            </a:p>
          </p:txBody>
        </p:sp>
        <p:sp>
          <p:nvSpPr>
            <p:cNvPr id="42" name="フローチャート : 代替処理 41"/>
            <p:cNvSpPr/>
            <p:nvPr/>
          </p:nvSpPr>
          <p:spPr>
            <a:xfrm>
              <a:off x="2459570" y="2643850"/>
              <a:ext cx="1106919" cy="41403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国の予算編成等に</a:t>
              </a:r>
              <a:endParaRPr lang="en-US" altLang="ja-JP" sz="1000" dirty="0"/>
            </a:p>
            <a:p>
              <a:r>
                <a:rPr lang="ja-JP" altLang="en-US" sz="1000" dirty="0"/>
                <a:t>対する提案</a:t>
              </a:r>
            </a:p>
          </p:txBody>
        </p:sp>
      </p:grpSp>
      <p:grpSp>
        <p:nvGrpSpPr>
          <p:cNvPr id="5" name="グループ化 4"/>
          <p:cNvGrpSpPr/>
          <p:nvPr/>
        </p:nvGrpSpPr>
        <p:grpSpPr>
          <a:xfrm>
            <a:off x="2454076" y="4175582"/>
            <a:ext cx="1757884" cy="587249"/>
            <a:chOff x="4027157" y="4103760"/>
            <a:chExt cx="1757884" cy="587249"/>
          </a:xfrm>
        </p:grpSpPr>
        <p:sp>
          <p:nvSpPr>
            <p:cNvPr id="49" name="フローチャート : 代替処理 48"/>
            <p:cNvSpPr/>
            <p:nvPr/>
          </p:nvSpPr>
          <p:spPr>
            <a:xfrm>
              <a:off x="4027157" y="4103760"/>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43" name="フローチャート : 代替処理 42"/>
            <p:cNvSpPr/>
            <p:nvPr/>
          </p:nvSpPr>
          <p:spPr>
            <a:xfrm>
              <a:off x="4158818" y="4289009"/>
              <a:ext cx="1626223" cy="40200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r>
                <a:rPr lang="en-US" altLang="ja-JP" sz="1000" dirty="0"/>
                <a:t>32</a:t>
              </a:r>
              <a:r>
                <a:rPr lang="ja-JP" altLang="en-US" sz="1000" dirty="0"/>
                <a:t>項目）</a:t>
              </a:r>
            </a:p>
          </p:txBody>
        </p:sp>
      </p:grpSp>
      <p:sp>
        <p:nvSpPr>
          <p:cNvPr id="48" name="右矢印 47"/>
          <p:cNvSpPr/>
          <p:nvPr/>
        </p:nvSpPr>
        <p:spPr>
          <a:xfrm>
            <a:off x="3866884" y="3573016"/>
            <a:ext cx="2401804" cy="655428"/>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000" dirty="0"/>
              <a:t>取組みの検証、今後の方向性の検討</a:t>
            </a:r>
          </a:p>
        </p:txBody>
      </p:sp>
      <p:sp>
        <p:nvSpPr>
          <p:cNvPr id="47" name="右矢印 46"/>
          <p:cNvSpPr/>
          <p:nvPr/>
        </p:nvSpPr>
        <p:spPr>
          <a:xfrm>
            <a:off x="4316570" y="4466588"/>
            <a:ext cx="2005284" cy="720080"/>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提案の実現に向けた調整</a:t>
            </a:r>
          </a:p>
        </p:txBody>
      </p:sp>
      <p:sp>
        <p:nvSpPr>
          <p:cNvPr id="51" name="フローチャート : 代替処理 50"/>
          <p:cNvSpPr/>
          <p:nvPr/>
        </p:nvSpPr>
        <p:spPr>
          <a:xfrm>
            <a:off x="478177" y="3964955"/>
            <a:ext cx="917499" cy="3484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900" dirty="0">
                <a:latin typeface="+mj-ea"/>
                <a:ea typeface="+mj-ea"/>
              </a:rPr>
              <a:t>平成</a:t>
            </a:r>
            <a:r>
              <a:rPr lang="en-US" altLang="ja-JP" sz="900" dirty="0">
                <a:latin typeface="+mj-ea"/>
                <a:ea typeface="+mj-ea"/>
              </a:rPr>
              <a:t>22</a:t>
            </a:r>
            <a:r>
              <a:rPr lang="ja-JP" altLang="en-US" sz="900" dirty="0">
                <a:latin typeface="+mj-ea"/>
                <a:ea typeface="+mj-ea"/>
              </a:rPr>
              <a:t>年度～</a:t>
            </a:r>
            <a:endParaRPr kumimoji="1" lang="ja-JP" altLang="en-US" sz="900" dirty="0">
              <a:latin typeface="+mj-ea"/>
              <a:ea typeface="+mj-ea"/>
            </a:endParaRPr>
          </a:p>
        </p:txBody>
      </p:sp>
      <p:sp>
        <p:nvSpPr>
          <p:cNvPr id="68" name="フローチャート : 代替処理 67"/>
          <p:cNvSpPr/>
          <p:nvPr/>
        </p:nvSpPr>
        <p:spPr>
          <a:xfrm>
            <a:off x="471735" y="4169239"/>
            <a:ext cx="1026441" cy="57187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国からの事務権限の移譲に向けた取組み</a:t>
            </a:r>
            <a:endParaRPr lang="en-US" altLang="ja-JP" sz="1000" dirty="0"/>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1978</Words>
  <Application>Microsoft Office PowerPoint</Application>
  <PresentationFormat>画面に合わせる (4:3)</PresentationFormat>
  <Paragraphs>274</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2025-12-05T07:39:52Z</dcterms:created>
  <dcterms:modified xsi:type="dcterms:W3CDTF">2025-12-05T07:39:56Z</dcterms:modified>
</cp:coreProperties>
</file>