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sldIdLst>
    <p:sldId id="268" r:id="rId2"/>
    <p:sldId id="271" r:id="rId3"/>
    <p:sldId id="267" r:id="rId4"/>
    <p:sldId id="264" r:id="rId5"/>
  </p:sldIdLst>
  <p:sldSz cx="9144000" cy="6858000" type="screen4x3"/>
  <p:notesSz cx="6646863" cy="97774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88" autoAdjust="0"/>
    <p:restoredTop sz="94660" autoAdjust="0"/>
  </p:normalViewPr>
  <p:slideViewPr>
    <p:cSldViewPr showGuides="1">
      <p:cViewPr>
        <p:scale>
          <a:sx n="80" d="100"/>
          <a:sy n="80" d="100"/>
        </p:scale>
        <p:origin x="-1722" y="14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2"/>
            <a:ext cx="2880308" cy="488871"/>
          </a:xfrm>
          <a:prstGeom prst="rect">
            <a:avLst/>
          </a:prstGeom>
        </p:spPr>
        <p:txBody>
          <a:bodyPr vert="horz" lIns="89660" tIns="44832" rIns="89660" bIns="44832" rtlCol="0"/>
          <a:lstStyle>
            <a:lvl1pPr algn="l">
              <a:defRPr sz="1200"/>
            </a:lvl1pPr>
          </a:lstStyle>
          <a:p>
            <a:endParaRPr kumimoji="1" lang="ja-JP" altLang="en-US"/>
          </a:p>
        </p:txBody>
      </p:sp>
      <p:sp>
        <p:nvSpPr>
          <p:cNvPr id="3" name="日付プレースホルダー 2"/>
          <p:cNvSpPr>
            <a:spLocks noGrp="1"/>
          </p:cNvSpPr>
          <p:nvPr>
            <p:ph type="dt" idx="1"/>
          </p:nvPr>
        </p:nvSpPr>
        <p:spPr>
          <a:xfrm>
            <a:off x="3765020" y="2"/>
            <a:ext cx="2880308" cy="488871"/>
          </a:xfrm>
          <a:prstGeom prst="rect">
            <a:avLst/>
          </a:prstGeom>
        </p:spPr>
        <p:txBody>
          <a:bodyPr vert="horz" lIns="89660" tIns="44832" rIns="89660" bIns="44832" rtlCol="0"/>
          <a:lstStyle>
            <a:lvl1pPr algn="r">
              <a:defRPr sz="1200"/>
            </a:lvl1pPr>
          </a:lstStyle>
          <a:p>
            <a:fld id="{17C42C46-0C0D-43DB-88B8-F693BA913BA6}" type="datetimeFigureOut">
              <a:rPr kumimoji="1" lang="ja-JP" altLang="en-US" smtClean="0"/>
              <a:t>2017/3/1</a:t>
            </a:fld>
            <a:endParaRPr kumimoji="1" lang="ja-JP" altLang="en-US"/>
          </a:p>
        </p:txBody>
      </p:sp>
      <p:sp>
        <p:nvSpPr>
          <p:cNvPr id="4" name="スライド イメージ プレースホルダー 3"/>
          <p:cNvSpPr>
            <a:spLocks noGrp="1" noRot="1" noChangeAspect="1"/>
          </p:cNvSpPr>
          <p:nvPr>
            <p:ph type="sldImg" idx="2"/>
          </p:nvPr>
        </p:nvSpPr>
        <p:spPr>
          <a:xfrm>
            <a:off x="881063" y="733425"/>
            <a:ext cx="4884737" cy="3665538"/>
          </a:xfrm>
          <a:prstGeom prst="rect">
            <a:avLst/>
          </a:prstGeom>
          <a:noFill/>
          <a:ln w="12700">
            <a:solidFill>
              <a:prstClr val="black"/>
            </a:solidFill>
          </a:ln>
        </p:spPr>
        <p:txBody>
          <a:bodyPr vert="horz" lIns="89660" tIns="44832" rIns="89660" bIns="44832" rtlCol="0" anchor="ctr"/>
          <a:lstStyle/>
          <a:p>
            <a:endParaRPr lang="ja-JP" altLang="en-US"/>
          </a:p>
        </p:txBody>
      </p:sp>
      <p:sp>
        <p:nvSpPr>
          <p:cNvPr id="5" name="ノート プレースホルダー 4"/>
          <p:cNvSpPr>
            <a:spLocks noGrp="1"/>
          </p:cNvSpPr>
          <p:nvPr>
            <p:ph type="body" sz="quarter" idx="3"/>
          </p:nvPr>
        </p:nvSpPr>
        <p:spPr>
          <a:xfrm>
            <a:off x="664687" y="4644271"/>
            <a:ext cx="5317490" cy="4399836"/>
          </a:xfrm>
          <a:prstGeom prst="rect">
            <a:avLst/>
          </a:prstGeom>
        </p:spPr>
        <p:txBody>
          <a:bodyPr vert="horz" lIns="89660" tIns="44832" rIns="89660" bIns="4483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286848"/>
            <a:ext cx="2880308" cy="488871"/>
          </a:xfrm>
          <a:prstGeom prst="rect">
            <a:avLst/>
          </a:prstGeom>
        </p:spPr>
        <p:txBody>
          <a:bodyPr vert="horz" lIns="89660" tIns="44832" rIns="89660" bIns="4483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765020" y="9286848"/>
            <a:ext cx="2880308" cy="488871"/>
          </a:xfrm>
          <a:prstGeom prst="rect">
            <a:avLst/>
          </a:prstGeom>
        </p:spPr>
        <p:txBody>
          <a:bodyPr vert="horz" lIns="89660" tIns="44832" rIns="89660" bIns="44832"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1</a:t>
            </a:fld>
            <a:endParaRPr kumimoji="1" lang="ja-JP" altLang="en-US" dirty="0"/>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2017/3/1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2017/3/1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2017/3/1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2017/3/1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2017/3/1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2017/3/1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2017/3/1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2017/3/1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2017/3/1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2017/3/1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2017/3/1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2017/3/1</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37867217"/>
              </p:ext>
            </p:extLst>
          </p:nvPr>
        </p:nvGraphicFramePr>
        <p:xfrm>
          <a:off x="65186" y="692696"/>
          <a:ext cx="8960635" cy="5933440"/>
        </p:xfrm>
        <a:graphic>
          <a:graphicData uri="http://schemas.openxmlformats.org/drawingml/2006/table">
            <a:tbl>
              <a:tblPr firstRow="1" bandRow="1">
                <a:tableStyleId>{5940675A-B579-460E-94D1-54222C63F5DA}</a:tableStyleId>
              </a:tblPr>
              <a:tblGrid>
                <a:gridCol w="359763"/>
                <a:gridCol w="4007168"/>
                <a:gridCol w="1828800"/>
                <a:gridCol w="2764904"/>
              </a:tblGrid>
              <a:tr h="267872">
                <a:tc rowSpan="2">
                  <a:txBody>
                    <a:bodyPr/>
                    <a:lstStyle/>
                    <a:p>
                      <a:endParaRPr kumimoji="1" lang="ja-JP" altLang="en-US" sz="1400" dirty="0"/>
                    </a:p>
                  </a:txBody>
                  <a:tcPr vert="eaVert" anchor="ctr"/>
                </a:tc>
                <a:tc>
                  <a:txBody>
                    <a:bodyPr/>
                    <a:lstStyle/>
                    <a:p>
                      <a:pPr algn="ctr">
                        <a:lnSpc>
                          <a:spcPts val="1400"/>
                        </a:lnSpc>
                      </a:pPr>
                      <a:r>
                        <a:rPr kumimoji="1" lang="ja-JP" altLang="en-US" sz="1400" dirty="0" smtClean="0"/>
                        <a:t>平成</a:t>
                      </a:r>
                      <a:r>
                        <a:rPr kumimoji="1" lang="ja-JP" altLang="en-US" sz="1400" dirty="0" smtClean="0"/>
                        <a:t>２８年度</a:t>
                      </a:r>
                      <a:endParaRPr kumimoji="1" lang="ja-JP" altLang="en-US" sz="1400" dirty="0"/>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smtClean="0"/>
                        <a:t>平成</a:t>
                      </a:r>
                      <a:r>
                        <a:rPr kumimoji="1" lang="ja-JP" altLang="en-US" sz="1400" dirty="0" smtClean="0"/>
                        <a:t>２９年度</a:t>
                      </a:r>
                      <a:endParaRPr kumimoji="1" lang="ja-JP" altLang="en-US" sz="1400" dirty="0"/>
                    </a:p>
                  </a:txBody>
                  <a:tcPr anchor="ctr">
                    <a:solidFill>
                      <a:schemeClr val="accent5">
                        <a:lumMod val="40000"/>
                        <a:lumOff val="60000"/>
                      </a:schemeClr>
                    </a:solidFill>
                  </a:tcPr>
                </a:tc>
                <a:tc rowSpan="2">
                  <a:txBody>
                    <a:bodyPr/>
                    <a:lstStyle/>
                    <a:p>
                      <a:pPr algn="ctr">
                        <a:lnSpc>
                          <a:spcPts val="1400"/>
                        </a:lnSpc>
                      </a:pPr>
                      <a:r>
                        <a:rPr kumimoji="1" lang="ja-JP" altLang="en-US" sz="1400" dirty="0" smtClean="0"/>
                        <a:t>実績と今後の取組</a:t>
                      </a:r>
                      <a:endParaRPr kumimoji="1" lang="ja-JP" altLang="en-US" sz="1400" dirty="0"/>
                    </a:p>
                  </a:txBody>
                  <a:tcPr anchor="ctr">
                    <a:solidFill>
                      <a:schemeClr val="accent5">
                        <a:lumMod val="40000"/>
                        <a:lumOff val="60000"/>
                      </a:schemeClr>
                    </a:solidFill>
                  </a:tcPr>
                </a:tc>
              </a:tr>
              <a:tr h="267872">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smtClean="0"/>
                        <a:t>４月　　　　　　　　９月　　　　　　　　　１月　　　　</a:t>
                      </a:r>
                      <a:r>
                        <a:rPr kumimoji="1" lang="ja-JP" altLang="en-US" sz="1400" baseline="0" dirty="0" smtClean="0"/>
                        <a:t>　</a:t>
                      </a:r>
                      <a:r>
                        <a:rPr kumimoji="1" lang="ja-JP" altLang="en-US" sz="1400" dirty="0" smtClean="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tr>
              <a:tr h="5078144">
                <a:tc>
                  <a:txBody>
                    <a:bodyPr/>
                    <a:lstStyle/>
                    <a:p>
                      <a:r>
                        <a:rPr kumimoji="1" lang="ja-JP" altLang="en-US" sz="1400" dirty="0" smtClean="0"/>
                        <a:t>市町村への権限移譲等</a:t>
                      </a:r>
                      <a:endParaRPr kumimoji="1" lang="ja-JP" altLang="en-US" sz="1400" dirty="0"/>
                    </a:p>
                  </a:txBody>
                  <a:tcPr vert="eaVert" anchor="ctr" anchorCtr="1"/>
                </a:tc>
                <a:tc>
                  <a:txBody>
                    <a:bodyPr/>
                    <a:lstStyle/>
                    <a:p>
                      <a:endParaRPr kumimoji="1" lang="ja-JP" altLang="en-US" sz="1400" i="1" dirty="0"/>
                    </a:p>
                  </a:txBody>
                  <a:tcPr anchor="ctr"/>
                </a:tc>
                <a:tc>
                  <a:txBody>
                    <a:bodyPr/>
                    <a:lstStyle/>
                    <a:p>
                      <a:pPr marL="82550" indent="-82550" algn="just">
                        <a:lnSpc>
                          <a:spcPct val="100000"/>
                        </a:lnSpc>
                        <a:spcAft>
                          <a:spcPts val="0"/>
                        </a:spcAft>
                      </a:pPr>
                      <a:endParaRPr kumimoji="1" lang="en-US" altLang="ja-JP" sz="1200" dirty="0" smtClean="0"/>
                    </a:p>
                  </a:txBody>
                  <a:tcPr anchor="ct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　平成</a:t>
                      </a:r>
                      <a:r>
                        <a:rPr kumimoji="1" lang="en-US" altLang="ja-JP" sz="1200" dirty="0" smtClean="0">
                          <a:solidFill>
                            <a:schemeClr val="tx1"/>
                          </a:solidFill>
                        </a:rPr>
                        <a:t>27</a:t>
                      </a:r>
                      <a:r>
                        <a:rPr kumimoji="1" lang="ja-JP" altLang="en-US" sz="1200" dirty="0" smtClean="0">
                          <a:solidFill>
                            <a:schemeClr val="tx1"/>
                          </a:solidFill>
                        </a:rPr>
                        <a:t>年度は、今後の権限移譲を進めるための指針となる「今後の権限移譲の基本的な考え方」を踏まえ、さらなる権限移譲及び広域連携の推進に取り組みました。</a:t>
                      </a:r>
                      <a:endParaRPr kumimoji="1" lang="en-US" altLang="ja-JP" sz="1200"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　　具体的には、未移譲事務のある団体との個別協議を通じて働きかけを行いました。また、大阪府と市町村で構成する「地域ブロック会議」を、府内各地域において開催し、広域連携の検討について意見交換を行いました。</a:t>
                      </a:r>
                      <a:endParaRPr kumimoji="1" lang="en-US" altLang="ja-JP" sz="1200"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　豊能・南河内・泉州南の各地域の広域連携研究会に参画し、移譲事務の共同処理等に向けサポートを行いました。</a:t>
                      </a:r>
                      <a:endParaRPr kumimoji="1" lang="en-US" altLang="ja-JP" sz="1200"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　平成</a:t>
                      </a:r>
                      <a:r>
                        <a:rPr kumimoji="1" lang="en-US" altLang="ja-JP" sz="1200" dirty="0" smtClean="0">
                          <a:solidFill>
                            <a:schemeClr val="tx1"/>
                          </a:solidFill>
                        </a:rPr>
                        <a:t>28</a:t>
                      </a:r>
                      <a:r>
                        <a:rPr kumimoji="1" lang="ja-JP" altLang="en-US" sz="1200" dirty="0" smtClean="0">
                          <a:solidFill>
                            <a:schemeClr val="tx1"/>
                          </a:solidFill>
                        </a:rPr>
                        <a:t>年度以降は、</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・「特例市並み権限移譲」の定着・充実</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・新たな事務を円滑に移譲するためのサポート</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・情報共有体制の構築及び広域連携の推進</a:t>
                      </a:r>
                      <a:endParaRPr kumimoji="1" lang="en-US" altLang="ja-JP" sz="1200" dirty="0" smtClean="0">
                        <a:solidFill>
                          <a:schemeClr val="tx1"/>
                        </a:solidFill>
                      </a:endParaRP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tx1"/>
                          </a:solidFill>
                        </a:rPr>
                        <a:t>　を図ります。</a:t>
                      </a:r>
                    </a:p>
                    <a:p>
                      <a:pPr marL="82550" indent="-82550" algn="just">
                        <a:lnSpc>
                          <a:spcPct val="100000"/>
                        </a:lnSpc>
                        <a:spcAft>
                          <a:spcPts val="0"/>
                        </a:spcAft>
                      </a:pPr>
                      <a:endParaRPr kumimoji="1" lang="en-US" altLang="ja-JP" sz="1200" dirty="0" smtClean="0">
                        <a:solidFill>
                          <a:schemeClr val="tx1"/>
                        </a:solidFill>
                      </a:endParaRPr>
                    </a:p>
                    <a:p>
                      <a:pPr marL="82550" indent="-82550" algn="just">
                        <a:lnSpc>
                          <a:spcPct val="100000"/>
                        </a:lnSpc>
                        <a:spcAft>
                          <a:spcPts val="0"/>
                        </a:spcAft>
                      </a:pPr>
                      <a:r>
                        <a:rPr kumimoji="1" lang="ja-JP" altLang="en-US" sz="1200" dirty="0" smtClean="0">
                          <a:solidFill>
                            <a:schemeClr val="tx1"/>
                          </a:solidFill>
                        </a:rPr>
                        <a:t>○　</a:t>
                      </a:r>
                      <a:r>
                        <a:rPr kumimoji="1" lang="ja-JP" altLang="en-US" sz="1200" u="none" dirty="0" smtClean="0">
                          <a:solidFill>
                            <a:schemeClr val="tx1"/>
                          </a:solidFill>
                        </a:rPr>
                        <a:t>平成</a:t>
                      </a:r>
                      <a:r>
                        <a:rPr kumimoji="1" lang="en-US" altLang="ja-JP" sz="1200" u="none" dirty="0" smtClean="0">
                          <a:solidFill>
                            <a:schemeClr val="tx1"/>
                          </a:solidFill>
                        </a:rPr>
                        <a:t>28</a:t>
                      </a:r>
                      <a:r>
                        <a:rPr kumimoji="1" lang="ja-JP" altLang="en-US" sz="1200" u="none" dirty="0" smtClean="0">
                          <a:solidFill>
                            <a:schemeClr val="tx1"/>
                          </a:solidFill>
                        </a:rPr>
                        <a:t>年度は、道路２路線</a:t>
                      </a:r>
                      <a:r>
                        <a:rPr kumimoji="1" lang="en-US" altLang="ja-JP" sz="1200" u="none" dirty="0" smtClean="0">
                          <a:solidFill>
                            <a:srgbClr val="FF0000"/>
                          </a:solidFill>
                        </a:rPr>
                        <a:t>1.8</a:t>
                      </a:r>
                      <a:r>
                        <a:rPr kumimoji="1" lang="en-US" altLang="ja-JP" sz="1200" u="none" dirty="0" smtClean="0">
                          <a:solidFill>
                            <a:schemeClr val="tx1"/>
                          </a:solidFill>
                        </a:rPr>
                        <a:t>km</a:t>
                      </a:r>
                      <a:r>
                        <a:rPr kumimoji="1" lang="ja-JP" altLang="en-US" sz="1200" u="none" dirty="0" smtClean="0">
                          <a:solidFill>
                            <a:schemeClr val="tx1"/>
                          </a:solidFill>
                        </a:rPr>
                        <a:t>を移管しました。</a:t>
                      </a:r>
                      <a:endParaRPr kumimoji="1" lang="en-US" altLang="ja-JP" sz="1200" u="none" dirty="0" smtClean="0">
                        <a:solidFill>
                          <a:schemeClr val="tx1"/>
                        </a:solidFill>
                      </a:endParaRPr>
                    </a:p>
                    <a:p>
                      <a:pPr marL="82550" indent="-82550" algn="just">
                        <a:lnSpc>
                          <a:spcPct val="100000"/>
                        </a:lnSpc>
                        <a:spcAft>
                          <a:spcPts val="0"/>
                        </a:spcAft>
                      </a:pPr>
                      <a:r>
                        <a:rPr kumimoji="1" lang="ja-JP" altLang="en-US" sz="1200" u="none" dirty="0" smtClean="0">
                          <a:solidFill>
                            <a:schemeClr val="tx1"/>
                          </a:solidFill>
                        </a:rPr>
                        <a:t>　　</a:t>
                      </a:r>
                      <a:r>
                        <a:rPr kumimoji="1" lang="ja-JP" altLang="en-US" sz="1200" dirty="0" smtClean="0">
                          <a:solidFill>
                            <a:schemeClr val="tx1"/>
                          </a:solidFill>
                        </a:rPr>
                        <a:t>今後</a:t>
                      </a:r>
                      <a:r>
                        <a:rPr kumimoji="1" lang="ja-JP" altLang="en-US" sz="1200" strike="noStrike" dirty="0" smtClean="0">
                          <a:solidFill>
                            <a:schemeClr val="tx1"/>
                          </a:solidFill>
                        </a:rPr>
                        <a:t>も地域の</a:t>
                      </a:r>
                      <a:r>
                        <a:rPr kumimoji="1" lang="ja-JP" altLang="en-US" sz="1200" dirty="0" smtClean="0">
                          <a:solidFill>
                            <a:schemeClr val="tx1"/>
                          </a:solidFill>
                        </a:rPr>
                        <a:t>生活道路である駅前停車場線やバイパス道路の旧道等について、市町村への移管を推進します。</a:t>
                      </a:r>
                      <a:endParaRPr kumimoji="1" lang="en-US" altLang="ja-JP" sz="1200" dirty="0" smtClean="0">
                        <a:solidFill>
                          <a:schemeClr val="tx1"/>
                        </a:solidFill>
                      </a:endParaRPr>
                    </a:p>
                  </a:txBody>
                  <a:tcPr/>
                </a:tc>
              </a:tr>
            </a:tbl>
          </a:graphicData>
        </a:graphic>
      </p:graphicFrame>
      <p:sp>
        <p:nvSpPr>
          <p:cNvPr id="4" name="正方形/長方形 3"/>
          <p:cNvSpPr/>
          <p:nvPr/>
        </p:nvSpPr>
        <p:spPr>
          <a:xfrm>
            <a:off x="684000" y="188640"/>
            <a:ext cx="7776000" cy="338554"/>
          </a:xfrm>
          <a:prstGeom prst="rect">
            <a:avLst/>
          </a:prstGeom>
        </p:spPr>
        <p:txBody>
          <a:bodyPr wrap="square">
            <a:spAutoFit/>
          </a:bodyPr>
          <a:lstStyle/>
          <a:p>
            <a:r>
              <a:rPr lang="ja-JP" altLang="ja-JP" sz="1600" b="1" dirty="0"/>
              <a:t>大阪発“地方分権改革”ビジョンの推進について　</a:t>
            </a:r>
            <a:r>
              <a:rPr lang="ja-JP" altLang="ja-JP" sz="1600" b="1" dirty="0" smtClean="0"/>
              <a:t>～</a:t>
            </a:r>
            <a:r>
              <a:rPr lang="ja-JP" altLang="en-US" sz="1600" b="1" dirty="0" smtClean="0"/>
              <a:t>改革の取組イメージ</a:t>
            </a:r>
            <a:r>
              <a:rPr lang="ja-JP" altLang="ja-JP" sz="1600" b="1" dirty="0" smtClean="0"/>
              <a:t>（</a:t>
            </a:r>
            <a:r>
              <a:rPr lang="ja-JP" altLang="en-US" sz="1600" b="1" dirty="0"/>
              <a:t>３</a:t>
            </a:r>
            <a:r>
              <a:rPr lang="ja-JP" altLang="ja-JP" sz="1600" b="1" dirty="0" smtClean="0"/>
              <a:t>月</a:t>
            </a:r>
            <a:r>
              <a:rPr lang="ja-JP" altLang="ja-JP" sz="1600" b="1" dirty="0"/>
              <a:t>末時点）～</a:t>
            </a:r>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smtClean="0"/>
                <a:t>凡例</a:t>
              </a:r>
              <a:endParaRPr kumimoji="1" lang="ja-JP" altLang="en-US" sz="1200" dirty="0"/>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smtClean="0"/>
                <a:t>取り組んで</a:t>
              </a:r>
              <a:r>
                <a:rPr lang="ja-JP" altLang="en-US" sz="1200" dirty="0"/>
                <a:t>いる</a:t>
              </a:r>
              <a:r>
                <a:rPr kumimoji="1" lang="ja-JP" altLang="en-US" sz="1200" dirty="0" smtClean="0"/>
                <a:t>事項、実現した事項</a:t>
              </a:r>
              <a:endParaRPr kumimoji="1" lang="ja-JP" altLang="en-US" sz="1200" dirty="0"/>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smtClean="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smtClean="0"/>
                <a:t>今後取り組んでいく事項</a:t>
              </a:r>
              <a:endParaRPr kumimoji="1" lang="ja-JP" altLang="en-US" sz="1200" dirty="0"/>
            </a:p>
          </p:txBody>
        </p:sp>
      </p:grpSp>
      <p:sp>
        <p:nvSpPr>
          <p:cNvPr id="52" name="右矢印 51"/>
          <p:cNvSpPr/>
          <p:nvPr/>
        </p:nvSpPr>
        <p:spPr>
          <a:xfrm>
            <a:off x="4427984" y="1394425"/>
            <a:ext cx="1800200" cy="2147087"/>
          </a:xfrm>
          <a:prstGeom prst="rightArrow">
            <a:avLst>
              <a:gd name="adj1" fmla="val 75664"/>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100" dirty="0" smtClean="0">
                <a:solidFill>
                  <a:schemeClr val="bg1"/>
                </a:solidFill>
              </a:rPr>
              <a:t>・「特例市並み</a:t>
            </a:r>
            <a:r>
              <a:rPr lang="ja-JP" altLang="en-US" sz="1100" dirty="0" smtClean="0">
                <a:solidFill>
                  <a:schemeClr val="bg1"/>
                </a:solidFill>
              </a:rPr>
              <a:t>権限</a:t>
            </a:r>
            <a:endParaRPr lang="en-US" altLang="ja-JP" sz="1100" dirty="0" smtClean="0">
              <a:solidFill>
                <a:schemeClr val="bg1"/>
              </a:solidFill>
            </a:endParaRPr>
          </a:p>
          <a:p>
            <a:r>
              <a:rPr lang="en-US" altLang="ja-JP" sz="1100" dirty="0">
                <a:solidFill>
                  <a:schemeClr val="bg1"/>
                </a:solidFill>
              </a:rPr>
              <a:t> </a:t>
            </a:r>
            <a:r>
              <a:rPr lang="en-US" altLang="ja-JP" sz="1100" dirty="0" smtClean="0">
                <a:solidFill>
                  <a:schemeClr val="bg1"/>
                </a:solidFill>
              </a:rPr>
              <a:t> </a:t>
            </a:r>
            <a:r>
              <a:rPr lang="ja-JP" altLang="en-US" sz="1100" dirty="0" smtClean="0">
                <a:solidFill>
                  <a:schemeClr val="bg1"/>
                </a:solidFill>
              </a:rPr>
              <a:t>移譲</a:t>
            </a:r>
            <a:r>
              <a:rPr lang="ja-JP" altLang="en-US" sz="1100" dirty="0" smtClean="0">
                <a:solidFill>
                  <a:schemeClr val="bg1"/>
                </a:solidFill>
              </a:rPr>
              <a:t>」の定着・充実</a:t>
            </a:r>
            <a:endParaRPr lang="en-US" altLang="ja-JP" sz="1100" dirty="0" smtClean="0">
              <a:solidFill>
                <a:schemeClr val="bg1"/>
              </a:solidFill>
            </a:endParaRPr>
          </a:p>
          <a:p>
            <a:r>
              <a:rPr lang="ja-JP" altLang="en-US" sz="1100" dirty="0" smtClean="0">
                <a:solidFill>
                  <a:schemeClr val="bg1"/>
                </a:solidFill>
              </a:rPr>
              <a:t>・</a:t>
            </a:r>
            <a:r>
              <a:rPr lang="ja-JP" altLang="en-US" sz="1100" dirty="0">
                <a:solidFill>
                  <a:schemeClr val="bg1"/>
                </a:solidFill>
              </a:rPr>
              <a:t>地域ブロック会議</a:t>
            </a:r>
            <a:r>
              <a:rPr lang="ja-JP" altLang="en-US" sz="1100" dirty="0" smtClean="0">
                <a:solidFill>
                  <a:schemeClr val="bg1"/>
                </a:solidFill>
              </a:rPr>
              <a:t>を</a:t>
            </a:r>
            <a:endParaRPr lang="en-US" altLang="ja-JP" sz="1100" dirty="0" smtClean="0">
              <a:solidFill>
                <a:schemeClr val="bg1"/>
              </a:solidFill>
            </a:endParaRPr>
          </a:p>
          <a:p>
            <a:r>
              <a:rPr lang="ja-JP" altLang="en-US" sz="1100" dirty="0">
                <a:solidFill>
                  <a:schemeClr val="bg1"/>
                </a:solidFill>
              </a:rPr>
              <a:t>　</a:t>
            </a:r>
            <a:r>
              <a:rPr lang="ja-JP" altLang="en-US" sz="1100" dirty="0" smtClean="0">
                <a:solidFill>
                  <a:schemeClr val="bg1"/>
                </a:solidFill>
              </a:rPr>
              <a:t>各地域で開催</a:t>
            </a:r>
            <a:endParaRPr lang="en-US" altLang="ja-JP" sz="1100" dirty="0">
              <a:solidFill>
                <a:schemeClr val="bg1"/>
              </a:solidFill>
            </a:endParaRPr>
          </a:p>
          <a:p>
            <a:r>
              <a:rPr lang="ja-JP" altLang="en-US" sz="1100" dirty="0" smtClean="0">
                <a:solidFill>
                  <a:schemeClr val="bg1"/>
                </a:solidFill>
              </a:rPr>
              <a:t>・広域連携の推進</a:t>
            </a:r>
            <a:endParaRPr lang="en-US" altLang="ja-JP" sz="1100" dirty="0" smtClean="0">
              <a:solidFill>
                <a:schemeClr val="bg1"/>
              </a:solidFill>
            </a:endParaRPr>
          </a:p>
          <a:p>
            <a:r>
              <a:rPr lang="ja-JP" altLang="en-US" sz="1100" dirty="0" smtClean="0">
                <a:solidFill>
                  <a:schemeClr val="bg1"/>
                </a:solidFill>
              </a:rPr>
              <a:t>・市町村からの移譲</a:t>
            </a:r>
            <a:endParaRPr lang="en-US" altLang="ja-JP" sz="1100" dirty="0" smtClean="0">
              <a:solidFill>
                <a:schemeClr val="bg1"/>
              </a:solidFill>
            </a:endParaRPr>
          </a:p>
          <a:p>
            <a:r>
              <a:rPr lang="ja-JP" altLang="en-US" sz="1100" dirty="0" smtClean="0">
                <a:solidFill>
                  <a:schemeClr val="bg1"/>
                </a:solidFill>
              </a:rPr>
              <a:t>  申出・協議の調整　</a:t>
            </a:r>
            <a:endParaRPr lang="en-US" altLang="ja-JP" sz="1100" dirty="0" smtClean="0">
              <a:solidFill>
                <a:schemeClr val="bg1"/>
              </a:solidFill>
            </a:endParaRPr>
          </a:p>
        </p:txBody>
      </p:sp>
      <p:sp>
        <p:nvSpPr>
          <p:cNvPr id="28" name="右矢印 27"/>
          <p:cNvSpPr/>
          <p:nvPr/>
        </p:nvSpPr>
        <p:spPr>
          <a:xfrm>
            <a:off x="4451036" y="3717032"/>
            <a:ext cx="1800200" cy="1003174"/>
          </a:xfrm>
          <a:prstGeom prst="rightArrow">
            <a:avLst>
              <a:gd name="adj1" fmla="val 50000"/>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100" dirty="0" smtClean="0">
                <a:solidFill>
                  <a:schemeClr val="bg1"/>
                </a:solidFill>
                <a:latin typeface="+mn-ea"/>
              </a:rPr>
              <a:t>「協議の場」の開催</a:t>
            </a:r>
            <a:endParaRPr kumimoji="1" lang="en-US" altLang="ja-JP" sz="1100" dirty="0" smtClean="0">
              <a:solidFill>
                <a:schemeClr val="bg1"/>
              </a:solidFill>
              <a:latin typeface="+mn-ea"/>
            </a:endParaRPr>
          </a:p>
        </p:txBody>
      </p:sp>
      <p:sp>
        <p:nvSpPr>
          <p:cNvPr id="51" name="フローチャート : 代替処理 50"/>
          <p:cNvSpPr/>
          <p:nvPr/>
        </p:nvSpPr>
        <p:spPr>
          <a:xfrm>
            <a:off x="1738911" y="2721620"/>
            <a:ext cx="1991766"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smtClean="0">
                <a:solidFill>
                  <a:prstClr val="white"/>
                </a:solidFill>
              </a:rPr>
              <a:t>８月、●月、●月</a:t>
            </a:r>
            <a:endParaRPr lang="ja-JP" altLang="en-US" sz="1200" dirty="0">
              <a:solidFill>
                <a:prstClr val="white"/>
              </a:solidFill>
            </a:endParaRPr>
          </a:p>
        </p:txBody>
      </p:sp>
      <p:sp>
        <p:nvSpPr>
          <p:cNvPr id="53" name="フローチャート : 代替処理 52"/>
          <p:cNvSpPr/>
          <p:nvPr/>
        </p:nvSpPr>
        <p:spPr>
          <a:xfrm>
            <a:off x="1795243" y="2937644"/>
            <a:ext cx="2128685" cy="360040"/>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108000" tIns="36000" rIns="36000" bIns="36000" spcCol="0" rtlCol="0" anchor="ctr" anchorCtr="0">
            <a:noAutofit/>
          </a:bodyPr>
          <a:lstStyle/>
          <a:p>
            <a:r>
              <a:rPr lang="ja-JP" altLang="en-US" sz="1200" spc="-140" dirty="0" smtClean="0">
                <a:solidFill>
                  <a:prstClr val="black"/>
                </a:solidFill>
              </a:rPr>
              <a:t>地域</a:t>
            </a:r>
            <a:r>
              <a:rPr lang="ja-JP" altLang="en-US" sz="1200" spc="-140" dirty="0" smtClean="0">
                <a:solidFill>
                  <a:prstClr val="black"/>
                </a:solidFill>
              </a:rPr>
              <a:t>ブロック会議を</a:t>
            </a:r>
            <a:r>
              <a:rPr lang="ja-JP" altLang="en-US" sz="1200" spc="-140" dirty="0" smtClean="0">
                <a:solidFill>
                  <a:prstClr val="black"/>
                </a:solidFill>
              </a:rPr>
              <a:t>開催（●地域）</a:t>
            </a:r>
            <a:endParaRPr lang="ja-JP" altLang="en-US" sz="1100" spc="-150" dirty="0">
              <a:solidFill>
                <a:prstClr val="black"/>
              </a:solidFill>
            </a:endParaRPr>
          </a:p>
        </p:txBody>
      </p:sp>
      <p:sp>
        <p:nvSpPr>
          <p:cNvPr id="54" name="フローチャート : 代替処理 53"/>
          <p:cNvSpPr/>
          <p:nvPr/>
        </p:nvSpPr>
        <p:spPr>
          <a:xfrm>
            <a:off x="486620" y="3700140"/>
            <a:ext cx="110366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solidFill>
                  <a:prstClr val="white"/>
                </a:solidFill>
              </a:rPr>
              <a:t>５</a:t>
            </a:r>
            <a:r>
              <a:rPr lang="ja-JP" altLang="en-US" sz="1050" dirty="0" smtClean="0">
                <a:solidFill>
                  <a:prstClr val="white"/>
                </a:solidFill>
              </a:rPr>
              <a:t>月、６月、７月</a:t>
            </a:r>
            <a:endParaRPr lang="ja-JP" altLang="en-US" sz="1050" dirty="0">
              <a:solidFill>
                <a:prstClr val="white"/>
              </a:solidFill>
            </a:endParaRPr>
          </a:p>
        </p:txBody>
      </p:sp>
      <p:sp>
        <p:nvSpPr>
          <p:cNvPr id="55" name="フローチャート : 代替処理 54"/>
          <p:cNvSpPr/>
          <p:nvPr/>
        </p:nvSpPr>
        <p:spPr>
          <a:xfrm>
            <a:off x="542952" y="3916164"/>
            <a:ext cx="1769772" cy="516756"/>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t" anchorCtr="0">
            <a:noAutofit/>
          </a:bodyPr>
          <a:lstStyle/>
          <a:p>
            <a:r>
              <a:rPr lang="ja-JP" altLang="en-US" sz="1200" spc="-140" dirty="0">
                <a:solidFill>
                  <a:prstClr val="black"/>
                </a:solidFill>
              </a:rPr>
              <a:t>府内各地域の広域連携研究会への参画（計８回）</a:t>
            </a:r>
            <a:endParaRPr lang="ja-JP" altLang="en-US" sz="1100" spc="-150" dirty="0">
              <a:solidFill>
                <a:prstClr val="black"/>
              </a:solidFill>
            </a:endParaRPr>
          </a:p>
        </p:txBody>
      </p:sp>
      <p:sp>
        <p:nvSpPr>
          <p:cNvPr id="56" name="右矢印 55"/>
          <p:cNvSpPr/>
          <p:nvPr/>
        </p:nvSpPr>
        <p:spPr>
          <a:xfrm>
            <a:off x="457735" y="1450876"/>
            <a:ext cx="3937480" cy="1394381"/>
          </a:xfrm>
          <a:prstGeom prst="rightArrow">
            <a:avLst>
              <a:gd name="adj1" fmla="val 69079"/>
              <a:gd name="adj2" fmla="val 28153"/>
            </a:avLst>
          </a:prstGeom>
          <a:solidFill>
            <a:schemeClr val="accent1"/>
          </a:solidFill>
          <a:ln>
            <a:solidFill>
              <a:schemeClr val="accent4"/>
            </a:solidFill>
            <a:prstDash val="solid"/>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200" dirty="0" smtClean="0">
                <a:solidFill>
                  <a:prstClr val="white"/>
                </a:solidFill>
              </a:rPr>
              <a:t>・特例</a:t>
            </a:r>
            <a:r>
              <a:rPr lang="ja-JP" altLang="en-US" sz="1200" dirty="0" smtClean="0">
                <a:solidFill>
                  <a:prstClr val="white"/>
                </a:solidFill>
              </a:rPr>
              <a:t>市並みの権限移譲</a:t>
            </a:r>
            <a:r>
              <a:rPr lang="ja-JP" altLang="en-US" sz="1200" dirty="0" smtClean="0">
                <a:solidFill>
                  <a:prstClr val="white"/>
                </a:solidFill>
              </a:rPr>
              <a:t>の定着</a:t>
            </a:r>
            <a:r>
              <a:rPr lang="ja-JP" altLang="en-US" sz="1200" dirty="0" smtClean="0">
                <a:solidFill>
                  <a:prstClr val="white"/>
                </a:solidFill>
              </a:rPr>
              <a:t>・充実</a:t>
            </a:r>
            <a:endParaRPr lang="en-US" altLang="ja-JP" sz="1200" dirty="0" smtClean="0">
              <a:solidFill>
                <a:prstClr val="white"/>
              </a:solidFill>
            </a:endParaRPr>
          </a:p>
          <a:p>
            <a:r>
              <a:rPr lang="ja-JP" altLang="en-US" sz="1200" dirty="0" smtClean="0">
                <a:solidFill>
                  <a:prstClr val="white"/>
                </a:solidFill>
              </a:rPr>
              <a:t>・他</a:t>
            </a:r>
            <a:r>
              <a:rPr lang="ja-JP" altLang="en-US" sz="1200" dirty="0">
                <a:solidFill>
                  <a:prstClr val="white"/>
                </a:solidFill>
              </a:rPr>
              <a:t>府県の移譲実績を</a:t>
            </a:r>
            <a:r>
              <a:rPr lang="ja-JP" altLang="en-US" sz="1200" dirty="0" smtClean="0">
                <a:solidFill>
                  <a:prstClr val="white"/>
                </a:solidFill>
              </a:rPr>
              <a:t>踏まえた</a:t>
            </a:r>
            <a:r>
              <a:rPr lang="ja-JP" altLang="en-US" sz="1200" dirty="0">
                <a:solidFill>
                  <a:prstClr val="white"/>
                </a:solidFill>
              </a:rPr>
              <a:t>　</a:t>
            </a:r>
            <a:r>
              <a:rPr lang="ja-JP" altLang="en-US" sz="1200" dirty="0" smtClean="0">
                <a:solidFill>
                  <a:prstClr val="white"/>
                </a:solidFill>
              </a:rPr>
              <a:t>「</a:t>
            </a:r>
            <a:r>
              <a:rPr lang="ja-JP" altLang="en-US" sz="1200" dirty="0">
                <a:solidFill>
                  <a:prstClr val="white"/>
                </a:solidFill>
              </a:rPr>
              <a:t>新たな事務の移譲</a:t>
            </a:r>
            <a:r>
              <a:rPr lang="ja-JP" altLang="en-US" sz="1200" dirty="0" smtClean="0">
                <a:solidFill>
                  <a:prstClr val="white"/>
                </a:solidFill>
              </a:rPr>
              <a:t>」</a:t>
            </a:r>
            <a:endParaRPr lang="en-US" altLang="ja-JP" sz="1200" dirty="0" smtClean="0">
              <a:solidFill>
                <a:prstClr val="white"/>
              </a:solidFill>
            </a:endParaRPr>
          </a:p>
          <a:p>
            <a:r>
              <a:rPr lang="ja-JP" altLang="en-US" sz="1200" dirty="0" smtClean="0">
                <a:solidFill>
                  <a:prstClr val="white"/>
                </a:solidFill>
              </a:rPr>
              <a:t>・広域</a:t>
            </a:r>
            <a:r>
              <a:rPr lang="ja-JP" altLang="en-US" sz="1200" dirty="0" smtClean="0">
                <a:solidFill>
                  <a:prstClr val="white"/>
                </a:solidFill>
              </a:rPr>
              <a:t>連携の推進</a:t>
            </a:r>
            <a:endParaRPr lang="en-US" altLang="ja-JP" sz="1200" dirty="0" smtClean="0">
              <a:solidFill>
                <a:prstClr val="white"/>
              </a:solidFill>
            </a:endParaRPr>
          </a:p>
        </p:txBody>
      </p:sp>
      <p:sp>
        <p:nvSpPr>
          <p:cNvPr id="59" name="右矢印 58"/>
          <p:cNvSpPr/>
          <p:nvPr/>
        </p:nvSpPr>
        <p:spPr>
          <a:xfrm>
            <a:off x="462870" y="5241075"/>
            <a:ext cx="3927671" cy="1032616"/>
          </a:xfrm>
          <a:prstGeom prst="rightArrow">
            <a:avLst>
              <a:gd name="adj1" fmla="val 50000"/>
              <a:gd name="adj2" fmla="val 3539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道路２路線を</a:t>
            </a:r>
            <a:r>
              <a:rPr kumimoji="1" lang="ja-JP" altLang="en-US" sz="1200" dirty="0" smtClean="0"/>
              <a:t>移管</a:t>
            </a:r>
            <a:endParaRPr kumimoji="1" lang="en-US" altLang="ja-JP" sz="1200" dirty="0" smtClean="0"/>
          </a:p>
        </p:txBody>
      </p:sp>
      <p:sp>
        <p:nvSpPr>
          <p:cNvPr id="60" name="右矢印 59"/>
          <p:cNvSpPr/>
          <p:nvPr/>
        </p:nvSpPr>
        <p:spPr>
          <a:xfrm>
            <a:off x="4445981" y="5312828"/>
            <a:ext cx="1800200" cy="889110"/>
          </a:xfrm>
          <a:prstGeom prst="rightArrow">
            <a:avLst>
              <a:gd name="adj1" fmla="val 50000"/>
              <a:gd name="adj2" fmla="val 22676"/>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050" dirty="0" smtClean="0"/>
              <a:t>引き続き移譲に向け、条件整理、市町村と個別協議</a:t>
            </a:r>
            <a:endParaRPr kumimoji="1" lang="en-US" altLang="ja-JP" sz="1050" dirty="0" smtClean="0"/>
          </a:p>
        </p:txBody>
      </p:sp>
    </p:spTree>
    <p:extLst>
      <p:ext uri="{BB962C8B-B14F-4D97-AF65-F5344CB8AC3E}">
        <p14:creationId xmlns:p14="http://schemas.microsoft.com/office/powerpoint/2010/main" val="33159973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540791572"/>
              </p:ext>
            </p:extLst>
          </p:nvPr>
        </p:nvGraphicFramePr>
        <p:xfrm>
          <a:off x="19050" y="677665"/>
          <a:ext cx="9036496" cy="4541520"/>
        </p:xfrm>
        <a:graphic>
          <a:graphicData uri="http://schemas.openxmlformats.org/drawingml/2006/table">
            <a:tbl>
              <a:tblPr firstRow="1" bandRow="1">
                <a:tableStyleId>{5940675A-B579-460E-94D1-54222C63F5DA}</a:tableStyleId>
              </a:tblPr>
              <a:tblGrid>
                <a:gridCol w="404594"/>
                <a:gridCol w="4023390"/>
                <a:gridCol w="1800200"/>
                <a:gridCol w="2808312"/>
              </a:tblGrid>
              <a:tr h="268585">
                <a:tc rowSpan="2">
                  <a:txBody>
                    <a:bodyPr/>
                    <a:lstStyle/>
                    <a:p>
                      <a:endParaRPr kumimoji="1" lang="ja-JP" altLang="en-US" sz="1400" dirty="0"/>
                    </a:p>
                  </a:txBody>
                  <a:tcPr vert="eaVert" anchor="ctr"/>
                </a:tc>
                <a:tc>
                  <a:txBody>
                    <a:bodyPr/>
                    <a:lstStyle/>
                    <a:p>
                      <a:pPr algn="ctr">
                        <a:lnSpc>
                          <a:spcPts val="1400"/>
                        </a:lnSpc>
                      </a:pPr>
                      <a:r>
                        <a:rPr kumimoji="1" lang="ja-JP" altLang="en-US" sz="1400" dirty="0" smtClean="0"/>
                        <a:t>平成</a:t>
                      </a:r>
                      <a:r>
                        <a:rPr kumimoji="1" lang="ja-JP" altLang="en-US" sz="1400" dirty="0" smtClean="0"/>
                        <a:t>２８年度</a:t>
                      </a:r>
                      <a:endParaRPr kumimoji="1" lang="ja-JP" altLang="en-US" sz="1400" dirty="0"/>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smtClean="0"/>
                        <a:t>平成</a:t>
                      </a:r>
                      <a:r>
                        <a:rPr kumimoji="1" lang="ja-JP" altLang="en-US" sz="1400" dirty="0" smtClean="0"/>
                        <a:t>２９年度</a:t>
                      </a:r>
                      <a:endParaRPr kumimoji="1" lang="ja-JP" altLang="en-US" sz="1400" dirty="0"/>
                    </a:p>
                  </a:txBody>
                  <a:tcPr anchor="ctr">
                    <a:solidFill>
                      <a:schemeClr val="accent5">
                        <a:lumMod val="40000"/>
                        <a:lumOff val="60000"/>
                      </a:schemeClr>
                    </a:solidFill>
                  </a:tcPr>
                </a:tc>
                <a:tc rowSpan="2">
                  <a:txBody>
                    <a:bodyPr/>
                    <a:lstStyle/>
                    <a:p>
                      <a:pPr algn="ctr">
                        <a:lnSpc>
                          <a:spcPts val="1400"/>
                        </a:lnSpc>
                      </a:pPr>
                      <a:r>
                        <a:rPr kumimoji="1" lang="ja-JP" altLang="en-US" sz="1400" dirty="0" smtClean="0"/>
                        <a:t>実績と今後の取組</a:t>
                      </a:r>
                      <a:endParaRPr kumimoji="1" lang="ja-JP" altLang="en-US" sz="1400" dirty="0"/>
                    </a:p>
                  </a:txBody>
                  <a:tcPr anchor="ctr">
                    <a:solidFill>
                      <a:schemeClr val="accent5">
                        <a:lumMod val="40000"/>
                        <a:lumOff val="60000"/>
                      </a:schemeClr>
                    </a:solidFill>
                  </a:tcPr>
                </a:tc>
              </a:tr>
              <a:tr h="268585">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smtClean="0"/>
                        <a:t>４月　　　　　　　　９月　　　　　　　　　１月　　　　</a:t>
                      </a:r>
                      <a:r>
                        <a:rPr kumimoji="1" lang="ja-JP" altLang="en-US" sz="1400" baseline="0" dirty="0" smtClean="0"/>
                        <a:t>　</a:t>
                      </a:r>
                      <a:r>
                        <a:rPr kumimoji="1" lang="ja-JP" altLang="en-US" sz="1400" dirty="0" smtClean="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tr>
              <a:tr h="3638567">
                <a:tc>
                  <a:txBody>
                    <a:bodyPr/>
                    <a:lstStyle/>
                    <a:p>
                      <a:r>
                        <a:rPr kumimoji="1" lang="ja-JP" altLang="en-US" sz="1400" dirty="0" smtClean="0"/>
                        <a:t>大阪市等との新たな関係づくり</a:t>
                      </a:r>
                      <a:endParaRPr kumimoji="1" lang="ja-JP" altLang="en-US" sz="1400" dirty="0"/>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smtClean="0"/>
                    </a:p>
                  </a:txBody>
                  <a:tcPr anchor="ctr"/>
                </a:tc>
                <a:tc>
                  <a:txBody>
                    <a:bodyPr/>
                    <a:lstStyle/>
                    <a:p>
                      <a:pPr marL="82550" lvl="0" indent="-82550" algn="l">
                        <a:lnSpc>
                          <a:spcPts val="1400"/>
                        </a:lnSpc>
                        <a:spcAft>
                          <a:spcPts val="0"/>
                        </a:spcAft>
                      </a:pPr>
                      <a:r>
                        <a:rPr kumimoji="1" lang="ja-JP" altLang="en-US" sz="1100" u="none" spc="-100" baseline="0" dirty="0" smtClean="0"/>
                        <a:t>○　５月</a:t>
                      </a:r>
                      <a:r>
                        <a:rPr kumimoji="1" lang="en-US" altLang="ja-JP" sz="1100" u="none" spc="-100" baseline="0" dirty="0" smtClean="0">
                          <a:latin typeface="+mj-ea"/>
                          <a:ea typeface="+mj-ea"/>
                        </a:rPr>
                        <a:t>17</a:t>
                      </a:r>
                      <a:r>
                        <a:rPr kumimoji="1" lang="ja-JP" altLang="en-US" sz="1100" u="none" spc="-100" baseline="0" dirty="0" smtClean="0">
                          <a:latin typeface="+mj-ea"/>
                          <a:ea typeface="+mj-ea"/>
                        </a:rPr>
                        <a:t>日</a:t>
                      </a:r>
                      <a:r>
                        <a:rPr kumimoji="1" lang="ja-JP" altLang="en-US" sz="1100" u="none" spc="-100" baseline="0" dirty="0" smtClean="0"/>
                        <a:t>に特別区設置に関する住民投票で否決されたことに伴い、大阪府・大阪市特別区設置協議会を</a:t>
                      </a:r>
                      <a:r>
                        <a:rPr kumimoji="1" lang="en-US" altLang="ja-JP" sz="1100" u="none" spc="-100" baseline="0" dirty="0" smtClean="0">
                          <a:latin typeface="+mj-ea"/>
                          <a:ea typeface="+mj-ea"/>
                        </a:rPr>
                        <a:t>6</a:t>
                      </a:r>
                      <a:r>
                        <a:rPr kumimoji="1" lang="ja-JP" altLang="en-US" sz="1100" u="none" spc="-100" baseline="0" dirty="0" smtClean="0">
                          <a:latin typeface="+mj-ea"/>
                          <a:ea typeface="+mj-ea"/>
                        </a:rPr>
                        <a:t>月</a:t>
                      </a:r>
                      <a:r>
                        <a:rPr kumimoji="1" lang="en-US" altLang="ja-JP" sz="1100" u="none" spc="-100" baseline="0" dirty="0" smtClean="0">
                          <a:latin typeface="+mj-ea"/>
                          <a:ea typeface="+mj-ea"/>
                        </a:rPr>
                        <a:t>11</a:t>
                      </a:r>
                      <a:r>
                        <a:rPr kumimoji="1" lang="ja-JP" altLang="en-US" sz="1100" u="none" spc="-100" baseline="0" dirty="0" smtClean="0">
                          <a:latin typeface="+mj-ea"/>
                          <a:ea typeface="+mj-ea"/>
                        </a:rPr>
                        <a:t>日付け</a:t>
                      </a:r>
                      <a:r>
                        <a:rPr kumimoji="1" lang="ja-JP" altLang="en-US" sz="1100" u="none" spc="-100" baseline="0" dirty="0" smtClean="0"/>
                        <a:t>で廃止しました。</a:t>
                      </a:r>
                      <a:endParaRPr kumimoji="1" lang="en-US" altLang="ja-JP" sz="1100" spc="-100" baseline="0" dirty="0" smtClean="0">
                        <a:solidFill>
                          <a:schemeClr val="tx1"/>
                        </a:solidFill>
                        <a:latin typeface="+mn-ea"/>
                        <a:ea typeface="+mn-ea"/>
                      </a:endParaRPr>
                    </a:p>
                    <a:p>
                      <a:pPr marL="82550" indent="-82550" algn="l">
                        <a:lnSpc>
                          <a:spcPts val="1400"/>
                        </a:lnSpc>
                        <a:spcBef>
                          <a:spcPts val="0"/>
                        </a:spcBef>
                        <a:spcAft>
                          <a:spcPts val="0"/>
                        </a:spcAft>
                      </a:pPr>
                      <a:r>
                        <a:rPr kumimoji="1" lang="en-US" altLang="ja-JP" sz="1100" spc="-100" baseline="0" dirty="0" smtClean="0">
                          <a:solidFill>
                            <a:schemeClr val="tx1"/>
                          </a:solidFill>
                          <a:latin typeface="+mn-ea"/>
                          <a:ea typeface="+mn-ea"/>
                        </a:rPr>
                        <a:t>○</a:t>
                      </a:r>
                      <a:r>
                        <a:rPr kumimoji="1" lang="ja-JP" altLang="en-US" sz="1100" spc="-100" baseline="0" dirty="0" smtClean="0">
                          <a:solidFill>
                            <a:schemeClr val="tx1"/>
                          </a:solidFill>
                          <a:latin typeface="+mn-ea"/>
                          <a:ea typeface="+mn-ea"/>
                        </a:rPr>
                        <a:t>　７月</a:t>
                      </a:r>
                      <a:r>
                        <a:rPr kumimoji="1" lang="en-US" altLang="ja-JP" sz="1100" spc="-100" baseline="0" dirty="0" smtClean="0">
                          <a:solidFill>
                            <a:schemeClr val="tx1"/>
                          </a:solidFill>
                          <a:latin typeface="+mn-ea"/>
                          <a:ea typeface="+mn-ea"/>
                        </a:rPr>
                        <a:t>24</a:t>
                      </a:r>
                      <a:r>
                        <a:rPr kumimoji="1" lang="ja-JP" altLang="en-US" sz="1100" spc="-100" baseline="0" dirty="0" smtClean="0">
                          <a:solidFill>
                            <a:schemeClr val="tx1"/>
                          </a:solidFill>
                          <a:latin typeface="+mn-ea"/>
                          <a:ea typeface="+mn-ea"/>
                        </a:rPr>
                        <a:t>日、大阪府における広域行政課題について、府と大阪市、堺市が協調し、政策の一体性の確保や二重行政の問題を解決するための協議の場として、大阪戦略調整会議を設置しましたが、具体的な中身の協議には入れていません。</a:t>
                      </a:r>
                      <a:endParaRPr kumimoji="1" lang="en-US" altLang="ja-JP" sz="1100" spc="-100" baseline="0" dirty="0" smtClean="0">
                        <a:solidFill>
                          <a:schemeClr val="tx1"/>
                        </a:solidFill>
                        <a:latin typeface="+mn-ea"/>
                        <a:ea typeface="+mn-ea"/>
                      </a:endParaRPr>
                    </a:p>
                    <a:p>
                      <a:pPr marL="82550" indent="-82550" algn="l">
                        <a:lnSpc>
                          <a:spcPts val="1400"/>
                        </a:lnSpc>
                        <a:spcBef>
                          <a:spcPts val="0"/>
                        </a:spcBef>
                        <a:spcAft>
                          <a:spcPts val="0"/>
                        </a:spcAft>
                      </a:pPr>
                      <a:r>
                        <a:rPr kumimoji="1" lang="ja-JP" altLang="en-US" sz="1100" spc="-100" baseline="0" dirty="0" smtClean="0">
                          <a:solidFill>
                            <a:schemeClr val="tx1"/>
                          </a:solidFill>
                          <a:latin typeface="+mn-ea"/>
                          <a:ea typeface="+mn-ea"/>
                        </a:rPr>
                        <a:t>○　</a:t>
                      </a:r>
                      <a:r>
                        <a:rPr kumimoji="1" lang="en-US" altLang="ja-JP" sz="1100" spc="-100" baseline="0" dirty="0" smtClean="0">
                          <a:solidFill>
                            <a:schemeClr val="tx1"/>
                          </a:solidFill>
                          <a:latin typeface="+mn-ea"/>
                          <a:ea typeface="+mn-ea"/>
                        </a:rPr>
                        <a:t>12</a:t>
                      </a:r>
                      <a:r>
                        <a:rPr kumimoji="1" lang="ja-JP" altLang="en-US" sz="1100" spc="-100" baseline="0" dirty="0" smtClean="0">
                          <a:solidFill>
                            <a:schemeClr val="tx1"/>
                          </a:solidFill>
                          <a:latin typeface="+mn-ea"/>
                          <a:ea typeface="+mn-ea"/>
                        </a:rPr>
                        <a:t>月</a:t>
                      </a:r>
                      <a:r>
                        <a:rPr kumimoji="1" lang="en-US" altLang="ja-JP" sz="1100" spc="-100" baseline="0" dirty="0" smtClean="0">
                          <a:solidFill>
                            <a:schemeClr val="tx1"/>
                          </a:solidFill>
                          <a:latin typeface="+mn-ea"/>
                          <a:ea typeface="+mn-ea"/>
                        </a:rPr>
                        <a:t>28</a:t>
                      </a:r>
                      <a:r>
                        <a:rPr kumimoji="1" lang="ja-JP" altLang="en-US" sz="1100" spc="-100" baseline="0" dirty="0" smtClean="0">
                          <a:solidFill>
                            <a:schemeClr val="tx1"/>
                          </a:solidFill>
                          <a:latin typeface="+mn-ea"/>
                          <a:ea typeface="+mn-ea"/>
                        </a:rPr>
                        <a:t>日</a:t>
                      </a:r>
                      <a:r>
                        <a:rPr kumimoji="1" lang="ja-JP" altLang="en-US" sz="1100" strike="noStrike" spc="-100" baseline="0" dirty="0" smtClean="0">
                          <a:solidFill>
                            <a:schemeClr val="tx1"/>
                          </a:solidFill>
                          <a:latin typeface="+mn-ea"/>
                          <a:ea typeface="+mn-ea"/>
                        </a:rPr>
                        <a:t>、</a:t>
                      </a:r>
                      <a:r>
                        <a:rPr kumimoji="1" lang="ja-JP" altLang="en-US" sz="1100" spc="-100" baseline="0" dirty="0" smtClean="0">
                          <a:solidFill>
                            <a:schemeClr val="tx1"/>
                          </a:solidFill>
                          <a:latin typeface="+mn-ea"/>
                          <a:ea typeface="+mn-ea"/>
                        </a:rPr>
                        <a:t>「副首都・大阪」の確立に向け、副首都の概念、副首都にふさわしい都市機能や行政機構のあり方などを検討するため、副首都推進本部を設置しました。平成</a:t>
                      </a:r>
                      <a:r>
                        <a:rPr kumimoji="1" lang="en-US" altLang="ja-JP" sz="1100" spc="-100" baseline="0" dirty="0" smtClean="0">
                          <a:solidFill>
                            <a:schemeClr val="tx1"/>
                          </a:solidFill>
                          <a:latin typeface="+mn-ea"/>
                          <a:ea typeface="+mn-ea"/>
                        </a:rPr>
                        <a:t>28</a:t>
                      </a:r>
                      <a:r>
                        <a:rPr kumimoji="1" lang="ja-JP" altLang="en-US" sz="1100" spc="-100" baseline="0" dirty="0" smtClean="0">
                          <a:solidFill>
                            <a:schemeClr val="tx1"/>
                          </a:solidFill>
                          <a:latin typeface="+mn-ea"/>
                          <a:ea typeface="+mn-ea"/>
                        </a:rPr>
                        <a:t>年度中に中長期的な取組方向をとりまとめる予定です。</a:t>
                      </a:r>
                      <a:endParaRPr kumimoji="1" lang="en-US" altLang="ja-JP" sz="1100" spc="-100" baseline="0" dirty="0" smtClean="0">
                        <a:solidFill>
                          <a:schemeClr val="tx1"/>
                        </a:solidFill>
                        <a:latin typeface="+mn-ea"/>
                        <a:ea typeface="+mn-ea"/>
                      </a:endParaRPr>
                    </a:p>
                    <a:p>
                      <a:pPr marL="82550" marR="0" indent="-82550" algn="l" defTabSz="914400" rtl="0" eaLnBrk="1" fontAlgn="auto" latinLnBrk="0" hangingPunct="1">
                        <a:lnSpc>
                          <a:spcPts val="1400"/>
                        </a:lnSpc>
                        <a:spcBef>
                          <a:spcPts val="0"/>
                        </a:spcBef>
                        <a:spcAft>
                          <a:spcPts val="0"/>
                        </a:spcAft>
                        <a:buClrTx/>
                        <a:buSzTx/>
                        <a:buFontTx/>
                        <a:buNone/>
                        <a:tabLst/>
                        <a:defRPr/>
                      </a:pPr>
                      <a:r>
                        <a:rPr kumimoji="1" lang="en-US" altLang="ja-JP" sz="1100" spc="-100" baseline="0" dirty="0" smtClean="0">
                          <a:solidFill>
                            <a:schemeClr val="tx1"/>
                          </a:solidFill>
                          <a:latin typeface="+mn-ea"/>
                          <a:ea typeface="+mn-ea"/>
                        </a:rPr>
                        <a:t>○</a:t>
                      </a:r>
                      <a:r>
                        <a:rPr kumimoji="1" lang="ja-JP" altLang="en-US" sz="1100" spc="-100" baseline="0" dirty="0" smtClean="0">
                          <a:solidFill>
                            <a:schemeClr val="tx1"/>
                          </a:solidFill>
                          <a:latin typeface="+mn-ea"/>
                          <a:ea typeface="+mn-ea"/>
                        </a:rPr>
                        <a:t>　平成</a:t>
                      </a:r>
                      <a:r>
                        <a:rPr kumimoji="1" lang="en-US" altLang="ja-JP" sz="1100" spc="-100" baseline="0" dirty="0" smtClean="0">
                          <a:solidFill>
                            <a:schemeClr val="tx1"/>
                          </a:solidFill>
                          <a:latin typeface="+mn-ea"/>
                          <a:ea typeface="+mn-ea"/>
                        </a:rPr>
                        <a:t>28</a:t>
                      </a:r>
                      <a:r>
                        <a:rPr kumimoji="1" lang="ja-JP" altLang="en-US" sz="1100" spc="-100" baseline="0" dirty="0" smtClean="0">
                          <a:solidFill>
                            <a:schemeClr val="tx1"/>
                          </a:solidFill>
                          <a:latin typeface="+mn-ea"/>
                          <a:ea typeface="+mn-ea"/>
                        </a:rPr>
                        <a:t>年</a:t>
                      </a:r>
                      <a:r>
                        <a:rPr kumimoji="1" lang="en-US" altLang="ja-JP" sz="1100" spc="-100" baseline="0" dirty="0" smtClean="0">
                          <a:solidFill>
                            <a:schemeClr val="tx1"/>
                          </a:solidFill>
                          <a:latin typeface="+mn-ea"/>
                          <a:ea typeface="+mn-ea"/>
                        </a:rPr>
                        <a:t>4</a:t>
                      </a:r>
                      <a:r>
                        <a:rPr kumimoji="1" lang="ja-JP" altLang="en-US" sz="1100" spc="-100" baseline="0" dirty="0" smtClean="0">
                          <a:solidFill>
                            <a:schemeClr val="tx1"/>
                          </a:solidFill>
                          <a:latin typeface="+mn-ea"/>
                          <a:ea typeface="+mn-ea"/>
                        </a:rPr>
                        <a:t>月に、改正地方自治法に基づく指定都市都道府県調整会議が、府と大阪市・堺市との間にそれぞれ設置されます。（大阪市とは副首都推進本部会議の中に調整会議の位置づけを持たせます。）</a:t>
                      </a:r>
                      <a:r>
                        <a:rPr kumimoji="1" lang="ja-JP" altLang="en-US" sz="1100" strike="noStrike" spc="-100" baseline="0" dirty="0" smtClean="0">
                          <a:solidFill>
                            <a:schemeClr val="tx1"/>
                          </a:solidFill>
                          <a:latin typeface="+mn-ea"/>
                          <a:ea typeface="+mn-ea"/>
                        </a:rPr>
                        <a:t>二重行政解消（府市統合案件含む）など指定都市と都道府県の事務の処理について必要な協議をするため、適時適切に会議を開催します。</a:t>
                      </a:r>
                      <a:r>
                        <a:rPr kumimoji="1" lang="ja-JP" altLang="en-US" sz="1400" spc="-100" baseline="0" dirty="0" smtClean="0">
                          <a:solidFill>
                            <a:schemeClr val="tx1"/>
                          </a:solidFill>
                        </a:rPr>
                        <a:t>　　</a:t>
                      </a:r>
                      <a:endParaRPr kumimoji="1" lang="en-US" altLang="ja-JP" sz="1400" spc="-100" baseline="0" dirty="0" smtClean="0">
                        <a:solidFill>
                          <a:schemeClr val="tx1"/>
                        </a:solidFill>
                      </a:endParaRPr>
                    </a:p>
                  </a:txBody>
                  <a:tcPr/>
                </a:tc>
              </a:tr>
            </a:tbl>
          </a:graphicData>
        </a:graphic>
      </p:graphicFrame>
      <p:sp>
        <p:nvSpPr>
          <p:cNvPr id="35" name="大かっこ 34"/>
          <p:cNvSpPr/>
          <p:nvPr/>
        </p:nvSpPr>
        <p:spPr>
          <a:xfrm>
            <a:off x="260666" y="6280449"/>
            <a:ext cx="5895510" cy="453964"/>
          </a:xfrm>
          <a:prstGeom prst="bracketPair">
            <a:avLst/>
          </a:prstGeom>
          <a:solidFill>
            <a:schemeClr val="bg1"/>
          </a:solidFill>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333930" y="6243062"/>
            <a:ext cx="468811" cy="249472"/>
          </a:xfrm>
          <a:prstGeom prst="rect">
            <a:avLst/>
          </a:prstGeom>
          <a:noFill/>
        </p:spPr>
        <p:txBody>
          <a:bodyPr wrap="none" rtlCol="0">
            <a:spAutoFit/>
          </a:bodyPr>
          <a:lstStyle/>
          <a:p>
            <a:r>
              <a:rPr kumimoji="1" lang="ja-JP" altLang="en-US" sz="1200" dirty="0" smtClean="0"/>
              <a:t>凡例</a:t>
            </a:r>
            <a:endParaRPr kumimoji="1" lang="ja-JP" altLang="en-US" sz="1200" dirty="0"/>
          </a:p>
        </p:txBody>
      </p:sp>
      <p:sp>
        <p:nvSpPr>
          <p:cNvPr id="38" name="右矢印 37"/>
          <p:cNvSpPr/>
          <p:nvPr/>
        </p:nvSpPr>
        <p:spPr>
          <a:xfrm>
            <a:off x="867084" y="6248023"/>
            <a:ext cx="428453" cy="2594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300008" y="6395512"/>
            <a:ext cx="2342834" cy="276999"/>
          </a:xfrm>
          <a:prstGeom prst="rect">
            <a:avLst/>
          </a:prstGeom>
          <a:noFill/>
        </p:spPr>
        <p:txBody>
          <a:bodyPr wrap="none" rtlCol="0">
            <a:spAutoFit/>
          </a:bodyPr>
          <a:lstStyle/>
          <a:p>
            <a:r>
              <a:rPr kumimoji="1" lang="ja-JP" altLang="en-US" sz="1200" dirty="0" smtClean="0"/>
              <a:t>取り組んで</a:t>
            </a:r>
            <a:r>
              <a:rPr lang="ja-JP" altLang="en-US" sz="1200" dirty="0"/>
              <a:t>いる</a:t>
            </a:r>
            <a:r>
              <a:rPr kumimoji="1" lang="ja-JP" altLang="en-US" sz="1200" dirty="0" smtClean="0"/>
              <a:t>事項、実現した事項</a:t>
            </a:r>
            <a:endParaRPr kumimoji="1" lang="ja-JP" altLang="en-US" sz="1200" dirty="0"/>
          </a:p>
        </p:txBody>
      </p:sp>
      <p:sp>
        <p:nvSpPr>
          <p:cNvPr id="41" name="右矢印 40"/>
          <p:cNvSpPr/>
          <p:nvPr/>
        </p:nvSpPr>
        <p:spPr>
          <a:xfrm>
            <a:off x="3838059" y="6247439"/>
            <a:ext cx="432924" cy="296146"/>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337064" y="6382695"/>
            <a:ext cx="1663730" cy="249472"/>
          </a:xfrm>
          <a:prstGeom prst="rect">
            <a:avLst/>
          </a:prstGeom>
          <a:noFill/>
        </p:spPr>
        <p:txBody>
          <a:bodyPr wrap="none" rtlCol="0">
            <a:spAutoFit/>
          </a:bodyPr>
          <a:lstStyle/>
          <a:p>
            <a:r>
              <a:rPr kumimoji="1" lang="ja-JP" altLang="en-US" sz="1200" dirty="0" smtClean="0"/>
              <a:t>今後取り組んでいく事項</a:t>
            </a:r>
            <a:endParaRPr kumimoji="1" lang="ja-JP" altLang="en-US" sz="1200" dirty="0"/>
          </a:p>
        </p:txBody>
      </p:sp>
      <p:sp>
        <p:nvSpPr>
          <p:cNvPr id="71" name="右矢印 70"/>
          <p:cNvSpPr/>
          <p:nvPr/>
        </p:nvSpPr>
        <p:spPr>
          <a:xfrm>
            <a:off x="4464840" y="4133085"/>
            <a:ext cx="1786586" cy="1224136"/>
          </a:xfrm>
          <a:prstGeom prst="rightArrow">
            <a:avLst>
              <a:gd name="adj1" fmla="val 65634"/>
              <a:gd name="adj2" fmla="val 26488"/>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smtClean="0"/>
              <a:t>・「副首都・大阪</a:t>
            </a:r>
            <a:r>
              <a:rPr lang="ja-JP" altLang="en-US" sz="1200" dirty="0" smtClean="0"/>
              <a:t>」の</a:t>
            </a:r>
            <a:endParaRPr lang="en-US" altLang="ja-JP" sz="1200" dirty="0" smtClean="0"/>
          </a:p>
          <a:p>
            <a:r>
              <a:rPr lang="ja-JP" altLang="en-US" sz="1200" dirty="0" smtClean="0"/>
              <a:t>　確立に向けた議論</a:t>
            </a:r>
            <a:endParaRPr lang="en-US" altLang="ja-JP" sz="1200" dirty="0" smtClean="0"/>
          </a:p>
          <a:p>
            <a:r>
              <a:rPr lang="ja-JP" altLang="en-US" sz="1200" dirty="0" smtClean="0"/>
              <a:t>・府</a:t>
            </a:r>
            <a:r>
              <a:rPr lang="ja-JP" altLang="en-US" sz="1200" dirty="0"/>
              <a:t>市統合案件に</a:t>
            </a:r>
            <a:r>
              <a:rPr lang="ja-JP" altLang="en-US" sz="1200" dirty="0" err="1" smtClean="0"/>
              <a:t>つ</a:t>
            </a:r>
            <a:endParaRPr lang="en-US" altLang="ja-JP" sz="1200" dirty="0" smtClean="0"/>
          </a:p>
          <a:p>
            <a:r>
              <a:rPr lang="ja-JP" altLang="en-US" sz="1200" dirty="0" smtClean="0"/>
              <a:t>　いて協議</a:t>
            </a:r>
            <a:endParaRPr kumimoji="1" lang="en-US" altLang="ja-JP" sz="1200" dirty="0" smtClean="0"/>
          </a:p>
        </p:txBody>
      </p:sp>
      <p:grpSp>
        <p:nvGrpSpPr>
          <p:cNvPr id="5" name="グループ化 4"/>
          <p:cNvGrpSpPr/>
          <p:nvPr/>
        </p:nvGrpSpPr>
        <p:grpSpPr>
          <a:xfrm>
            <a:off x="2199865" y="3276561"/>
            <a:ext cx="1476007" cy="720024"/>
            <a:chOff x="2159889" y="3429000"/>
            <a:chExt cx="1476007" cy="720024"/>
          </a:xfrm>
        </p:grpSpPr>
        <p:sp>
          <p:nvSpPr>
            <p:cNvPr id="31" name="フローチャート : 代替処理 30"/>
            <p:cNvSpPr/>
            <p:nvPr/>
          </p:nvSpPr>
          <p:spPr>
            <a:xfrm>
              <a:off x="2159889" y="3429000"/>
              <a:ext cx="1197121"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smtClean="0"/>
                <a:t>７</a:t>
              </a:r>
              <a:r>
                <a:rPr kumimoji="1" lang="ja-JP" altLang="en-US" sz="1200" dirty="0" smtClean="0"/>
                <a:t>月、</a:t>
              </a:r>
              <a:r>
                <a:rPr lang="ja-JP" altLang="en-US" sz="1200" dirty="0"/>
                <a:t>８</a:t>
              </a:r>
              <a:r>
                <a:rPr kumimoji="1" lang="ja-JP" altLang="en-US" sz="1200" dirty="0" smtClean="0"/>
                <a:t>月、</a:t>
              </a:r>
              <a:r>
                <a:rPr lang="ja-JP" altLang="en-US" sz="1200" dirty="0"/>
                <a:t>９</a:t>
              </a:r>
              <a:r>
                <a:rPr kumimoji="1" lang="ja-JP" altLang="en-US" sz="1200" dirty="0" smtClean="0"/>
                <a:t>月</a:t>
              </a:r>
              <a:endParaRPr kumimoji="1" lang="ja-JP" altLang="en-US" sz="1200" dirty="0"/>
            </a:p>
          </p:txBody>
        </p:sp>
        <p:sp>
          <p:nvSpPr>
            <p:cNvPr id="32" name="フローチャート : 代替処理 31"/>
            <p:cNvSpPr/>
            <p:nvPr/>
          </p:nvSpPr>
          <p:spPr>
            <a:xfrm>
              <a:off x="2231896" y="3645024"/>
              <a:ext cx="1404000" cy="504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smtClean="0"/>
                <a:t>大阪戦略調整会議を設置、開催</a:t>
              </a:r>
              <a:endParaRPr lang="en-US" altLang="ja-JP" sz="1200" spc="-100" dirty="0" smtClean="0"/>
            </a:p>
          </p:txBody>
        </p:sp>
      </p:grpSp>
      <p:sp>
        <p:nvSpPr>
          <p:cNvPr id="49" name="フローチャート : 代替処理 48"/>
          <p:cNvSpPr/>
          <p:nvPr/>
        </p:nvSpPr>
        <p:spPr>
          <a:xfrm>
            <a:off x="611560" y="2852936"/>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５</a:t>
            </a:r>
            <a:r>
              <a:rPr kumimoji="1" lang="ja-JP" altLang="en-US" sz="1200" dirty="0" smtClean="0"/>
              <a:t>月</a:t>
            </a:r>
            <a:endParaRPr kumimoji="1" lang="ja-JP" altLang="en-US" sz="1200" dirty="0"/>
          </a:p>
        </p:txBody>
      </p:sp>
      <p:sp>
        <p:nvSpPr>
          <p:cNvPr id="50" name="フローチャート : 代替処理 49"/>
          <p:cNvSpPr/>
          <p:nvPr/>
        </p:nvSpPr>
        <p:spPr>
          <a:xfrm>
            <a:off x="755575" y="3060482"/>
            <a:ext cx="922646" cy="6585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特別</a:t>
            </a:r>
            <a:r>
              <a:rPr lang="ja-JP" altLang="en-US" sz="1200" spc="-100" dirty="0" smtClean="0"/>
              <a:t>区設置に関する住民投票実施</a:t>
            </a:r>
            <a:endParaRPr lang="en-US" altLang="ja-JP" sz="1200" spc="-100" dirty="0" smtClean="0"/>
          </a:p>
        </p:txBody>
      </p:sp>
      <p:sp>
        <p:nvSpPr>
          <p:cNvPr id="51" name="フローチャート : 代替処理 50"/>
          <p:cNvSpPr/>
          <p:nvPr/>
        </p:nvSpPr>
        <p:spPr>
          <a:xfrm>
            <a:off x="827584" y="3789040"/>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６</a:t>
            </a:r>
            <a:r>
              <a:rPr kumimoji="1" lang="ja-JP" altLang="en-US" sz="1200" dirty="0" smtClean="0"/>
              <a:t>月</a:t>
            </a:r>
            <a:endParaRPr kumimoji="1" lang="ja-JP" altLang="en-US" sz="1200" dirty="0"/>
          </a:p>
        </p:txBody>
      </p:sp>
      <p:sp>
        <p:nvSpPr>
          <p:cNvPr id="52" name="フローチャート : 代替処理 51"/>
          <p:cNvSpPr/>
          <p:nvPr/>
        </p:nvSpPr>
        <p:spPr>
          <a:xfrm>
            <a:off x="971600" y="3996585"/>
            <a:ext cx="1080000" cy="504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特別区設置協</a:t>
            </a:r>
            <a:r>
              <a:rPr lang="ja-JP" altLang="en-US" sz="1200" spc="-100" dirty="0" smtClean="0"/>
              <a:t>議会を廃止</a:t>
            </a:r>
            <a:endParaRPr lang="en-US" altLang="ja-JP" sz="1200" spc="-100" dirty="0" smtClean="0"/>
          </a:p>
        </p:txBody>
      </p:sp>
      <p:sp>
        <p:nvSpPr>
          <p:cNvPr id="65" name="フローチャート : 代替処理 64"/>
          <p:cNvSpPr/>
          <p:nvPr/>
        </p:nvSpPr>
        <p:spPr>
          <a:xfrm>
            <a:off x="971720" y="4511153"/>
            <a:ext cx="1080000" cy="46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smtClean="0"/>
              <a:t>府</a:t>
            </a:r>
            <a:r>
              <a:rPr lang="ja-JP" altLang="en-US" sz="1200" spc="-100" dirty="0"/>
              <a:t>市統合</a:t>
            </a:r>
            <a:r>
              <a:rPr lang="ja-JP" altLang="en-US" sz="1200" spc="-100" dirty="0" smtClean="0"/>
              <a:t>本部を廃止</a:t>
            </a:r>
            <a:endParaRPr lang="en-US" altLang="ja-JP" sz="1200" spc="-100" dirty="0" smtClean="0"/>
          </a:p>
        </p:txBody>
      </p:sp>
      <p:sp>
        <p:nvSpPr>
          <p:cNvPr id="54" name="フローチャート : 代替処理 53"/>
          <p:cNvSpPr/>
          <p:nvPr/>
        </p:nvSpPr>
        <p:spPr>
          <a:xfrm>
            <a:off x="2609211" y="4625662"/>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en-US" altLang="ja-JP" sz="1200" dirty="0"/>
              <a:t>12</a:t>
            </a:r>
            <a:r>
              <a:rPr kumimoji="1" lang="ja-JP" altLang="en-US" sz="1200" dirty="0" smtClean="0"/>
              <a:t>月</a:t>
            </a:r>
            <a:endParaRPr kumimoji="1" lang="ja-JP" altLang="en-US" sz="1200" dirty="0"/>
          </a:p>
        </p:txBody>
      </p:sp>
      <p:sp>
        <p:nvSpPr>
          <p:cNvPr id="55" name="フローチャート : 代替処理 54"/>
          <p:cNvSpPr/>
          <p:nvPr/>
        </p:nvSpPr>
        <p:spPr>
          <a:xfrm>
            <a:off x="2753226" y="4833208"/>
            <a:ext cx="972000" cy="46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副首都</a:t>
            </a:r>
            <a:r>
              <a:rPr lang="ja-JP" altLang="en-US" sz="1200" spc="-100" dirty="0" smtClean="0"/>
              <a:t>推進</a:t>
            </a:r>
            <a:endParaRPr lang="en-US" altLang="ja-JP" sz="1200" spc="-100" dirty="0" smtClean="0"/>
          </a:p>
          <a:p>
            <a:r>
              <a:rPr lang="ja-JP" altLang="en-US" sz="1200" spc="-100" dirty="0" smtClean="0"/>
              <a:t>本部を設置</a:t>
            </a:r>
            <a:endParaRPr lang="en-US" altLang="ja-JP" sz="1200" spc="-100" dirty="0" smtClean="0"/>
          </a:p>
        </p:txBody>
      </p:sp>
      <p:grpSp>
        <p:nvGrpSpPr>
          <p:cNvPr id="3" name="グループ化 2"/>
          <p:cNvGrpSpPr/>
          <p:nvPr/>
        </p:nvGrpSpPr>
        <p:grpSpPr>
          <a:xfrm>
            <a:off x="4546793" y="5426322"/>
            <a:ext cx="1152016" cy="855545"/>
            <a:chOff x="4499992" y="5381767"/>
            <a:chExt cx="1152016" cy="855545"/>
          </a:xfrm>
        </p:grpSpPr>
        <p:sp>
          <p:nvSpPr>
            <p:cNvPr id="56" name="フローチャート : 代替処理 55"/>
            <p:cNvSpPr/>
            <p:nvPr/>
          </p:nvSpPr>
          <p:spPr>
            <a:xfrm>
              <a:off x="4499992" y="5381767"/>
              <a:ext cx="1008000" cy="504056"/>
            </a:xfrm>
            <a:prstGeom prst="flowChartAlternateProcess">
              <a:avLst/>
            </a:prstGeom>
            <a:solidFill>
              <a:schemeClr val="accent3"/>
            </a:solidFill>
            <a:ln>
              <a:solidFill>
                <a:schemeClr val="accent3">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４</a:t>
              </a:r>
              <a:r>
                <a:rPr kumimoji="1" lang="ja-JP" altLang="en-US" sz="1200" dirty="0" smtClean="0"/>
                <a:t>月</a:t>
              </a:r>
              <a:endParaRPr kumimoji="1" lang="ja-JP" altLang="en-US" sz="1200" dirty="0"/>
            </a:p>
          </p:txBody>
        </p:sp>
        <p:sp>
          <p:nvSpPr>
            <p:cNvPr id="57" name="フローチャート : 代替処理 56"/>
            <p:cNvSpPr/>
            <p:nvPr/>
          </p:nvSpPr>
          <p:spPr>
            <a:xfrm>
              <a:off x="4644008" y="5589312"/>
              <a:ext cx="1008000" cy="648000"/>
            </a:xfrm>
            <a:prstGeom prst="flowChartAlternateProcess">
              <a:avLst/>
            </a:prstGeom>
            <a:ln>
              <a:solidFill>
                <a:schemeClr val="accent3"/>
              </a:solidFill>
              <a:prstDash val="dash"/>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指定</a:t>
              </a:r>
              <a:r>
                <a:rPr lang="ja-JP" altLang="en-US" sz="1200" spc="-100" dirty="0" smtClean="0"/>
                <a:t>都市都道府県調整会議設置</a:t>
              </a:r>
              <a:endParaRPr lang="en-US" altLang="ja-JP" sz="1200" spc="-100" dirty="0" smtClean="0"/>
            </a:p>
          </p:txBody>
        </p:sp>
      </p:grpSp>
      <p:sp>
        <p:nvSpPr>
          <p:cNvPr id="58" name="右矢印 57"/>
          <p:cNvSpPr/>
          <p:nvPr/>
        </p:nvSpPr>
        <p:spPr>
          <a:xfrm>
            <a:off x="4463699" y="2924944"/>
            <a:ext cx="1775254" cy="824829"/>
          </a:xfrm>
          <a:prstGeom prst="rightArrow">
            <a:avLst>
              <a:gd name="adj1" fmla="val 51501"/>
              <a:gd name="adj2" fmla="val 52545"/>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200" dirty="0">
                <a:solidFill>
                  <a:schemeClr val="bg1"/>
                </a:solidFill>
              </a:rPr>
              <a:t>大阪戦略調整会議</a:t>
            </a:r>
            <a:r>
              <a:rPr lang="ja-JP" altLang="en-US" sz="1200" dirty="0" smtClean="0">
                <a:solidFill>
                  <a:schemeClr val="bg1"/>
                </a:solidFill>
              </a:rPr>
              <a:t>の運営</a:t>
            </a:r>
            <a:endParaRPr lang="en-US" altLang="ja-JP" sz="1200" dirty="0" smtClean="0">
              <a:solidFill>
                <a:schemeClr val="bg1"/>
              </a:solidFill>
            </a:endParaRPr>
          </a:p>
        </p:txBody>
      </p:sp>
      <p:sp>
        <p:nvSpPr>
          <p:cNvPr id="2" name="正方形/長方形 1"/>
          <p:cNvSpPr/>
          <p:nvPr/>
        </p:nvSpPr>
        <p:spPr>
          <a:xfrm>
            <a:off x="3167952" y="5489779"/>
            <a:ext cx="1015841" cy="7920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9600" dirty="0">
              <a:solidFill>
                <a:srgbClr val="FF0000"/>
              </a:solidFill>
            </a:endParaRPr>
          </a:p>
        </p:txBody>
      </p:sp>
      <p:grpSp>
        <p:nvGrpSpPr>
          <p:cNvPr id="37" name="グループ化 36"/>
          <p:cNvGrpSpPr/>
          <p:nvPr/>
        </p:nvGrpSpPr>
        <p:grpSpPr>
          <a:xfrm>
            <a:off x="897459" y="6523644"/>
            <a:ext cx="325624" cy="226982"/>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grpSp>
        <p:nvGrpSpPr>
          <p:cNvPr id="40" name="グループ化 39"/>
          <p:cNvGrpSpPr/>
          <p:nvPr/>
        </p:nvGrpSpPr>
        <p:grpSpPr>
          <a:xfrm>
            <a:off x="3878043" y="6507431"/>
            <a:ext cx="314056" cy="226982"/>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smtClean="0"/>
            </a:p>
          </p:txBody>
        </p:sp>
      </p:grpSp>
      <p:sp>
        <p:nvSpPr>
          <p:cNvPr id="47" name="正方形/長方形 46"/>
          <p:cNvSpPr/>
          <p:nvPr/>
        </p:nvSpPr>
        <p:spPr>
          <a:xfrm>
            <a:off x="684000" y="188640"/>
            <a:ext cx="7776000" cy="338554"/>
          </a:xfrm>
          <a:prstGeom prst="rect">
            <a:avLst/>
          </a:prstGeom>
        </p:spPr>
        <p:txBody>
          <a:bodyPr wrap="square">
            <a:spAutoFit/>
          </a:bodyPr>
          <a:lstStyle/>
          <a:p>
            <a:r>
              <a:rPr lang="ja-JP" altLang="ja-JP" sz="1600" b="1" dirty="0"/>
              <a:t>大阪発“地方分権改革”ビジョンの推進について　</a:t>
            </a:r>
            <a:r>
              <a:rPr lang="ja-JP" altLang="ja-JP" sz="1600" b="1" dirty="0" smtClean="0"/>
              <a:t>～</a:t>
            </a:r>
            <a:r>
              <a:rPr lang="ja-JP" altLang="en-US" sz="1600" b="1" dirty="0" smtClean="0"/>
              <a:t>改革の取組イメージ</a:t>
            </a:r>
            <a:r>
              <a:rPr lang="ja-JP" altLang="ja-JP" sz="1600" b="1" dirty="0" smtClean="0"/>
              <a:t>（</a:t>
            </a:r>
            <a:r>
              <a:rPr lang="ja-JP" altLang="en-US" sz="1600" b="1" dirty="0"/>
              <a:t>３</a:t>
            </a:r>
            <a:r>
              <a:rPr lang="ja-JP" altLang="ja-JP" sz="1600" b="1" dirty="0" smtClean="0"/>
              <a:t>月</a:t>
            </a:r>
            <a:r>
              <a:rPr lang="ja-JP" altLang="ja-JP" sz="1600" b="1" dirty="0"/>
              <a:t>末時点）～</a:t>
            </a:r>
          </a:p>
        </p:txBody>
      </p:sp>
    </p:spTree>
    <p:extLst>
      <p:ext uri="{BB962C8B-B14F-4D97-AF65-F5344CB8AC3E}">
        <p14:creationId xmlns:p14="http://schemas.microsoft.com/office/powerpoint/2010/main" val="28543262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224698024"/>
              </p:ext>
            </p:extLst>
          </p:nvPr>
        </p:nvGraphicFramePr>
        <p:xfrm>
          <a:off x="50340" y="692696"/>
          <a:ext cx="9043319" cy="5556426"/>
        </p:xfrm>
        <a:graphic>
          <a:graphicData uri="http://schemas.openxmlformats.org/drawingml/2006/table">
            <a:tbl>
              <a:tblPr firstRow="1" bandRow="1">
                <a:tableStyleId>{5940675A-B579-460E-94D1-54222C63F5DA}</a:tableStyleId>
              </a:tblPr>
              <a:tblGrid>
                <a:gridCol w="404900"/>
                <a:gridCol w="3957898"/>
                <a:gridCol w="1800200"/>
                <a:gridCol w="2880321"/>
              </a:tblGrid>
              <a:tr h="294093">
                <a:tc rowSpan="2">
                  <a:txBody>
                    <a:bodyPr/>
                    <a:lstStyle/>
                    <a:p>
                      <a:r>
                        <a:rPr kumimoji="1" lang="ja-JP" altLang="en-US" sz="1400" dirty="0" smtClean="0"/>
                        <a:t>　</a:t>
                      </a:r>
                      <a:endParaRPr kumimoji="1" lang="ja-JP" altLang="en-US" sz="1400" dirty="0"/>
                    </a:p>
                  </a:txBody>
                  <a:tcPr vert="eaVert" anchor="ctr"/>
                </a:tc>
                <a:tc>
                  <a:txBody>
                    <a:bodyPr/>
                    <a:lstStyle/>
                    <a:p>
                      <a:pPr algn="ctr">
                        <a:lnSpc>
                          <a:spcPts val="1400"/>
                        </a:lnSpc>
                      </a:pPr>
                      <a:r>
                        <a:rPr kumimoji="1" lang="ja-JP" altLang="en-US" sz="1400" dirty="0" smtClean="0"/>
                        <a:t>平成</a:t>
                      </a:r>
                      <a:r>
                        <a:rPr kumimoji="1" lang="ja-JP" altLang="en-US" sz="1400" dirty="0" smtClean="0"/>
                        <a:t>２８年度</a:t>
                      </a:r>
                      <a:endParaRPr kumimoji="1" lang="ja-JP" altLang="en-US" sz="1400" dirty="0"/>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smtClean="0"/>
                        <a:t>平成</a:t>
                      </a:r>
                      <a:r>
                        <a:rPr kumimoji="1" lang="ja-JP" altLang="en-US" sz="1400" dirty="0" smtClean="0"/>
                        <a:t>２９年度</a:t>
                      </a:r>
                      <a:endParaRPr kumimoji="1" lang="ja-JP" altLang="en-US" sz="1400" dirty="0"/>
                    </a:p>
                  </a:txBody>
                  <a:tcPr anchor="ctr">
                    <a:solidFill>
                      <a:schemeClr val="accent5">
                        <a:lumMod val="40000"/>
                        <a:lumOff val="60000"/>
                      </a:schemeClr>
                    </a:solidFill>
                  </a:tcPr>
                </a:tc>
                <a:tc rowSpan="2">
                  <a:txBody>
                    <a:bodyPr/>
                    <a:lstStyle/>
                    <a:p>
                      <a:pPr algn="ctr">
                        <a:lnSpc>
                          <a:spcPts val="1400"/>
                        </a:lnSpc>
                      </a:pPr>
                      <a:r>
                        <a:rPr kumimoji="1" lang="ja-JP" altLang="en-US" sz="1400" dirty="0" smtClean="0"/>
                        <a:t>実績と今後の取組</a:t>
                      </a:r>
                      <a:endParaRPr kumimoji="1" lang="ja-JP" altLang="en-US" sz="1400" dirty="0"/>
                    </a:p>
                  </a:txBody>
                  <a:tcPr anchor="ctr">
                    <a:solidFill>
                      <a:schemeClr val="accent5">
                        <a:lumMod val="40000"/>
                        <a:lumOff val="60000"/>
                      </a:schemeClr>
                    </a:solidFill>
                  </a:tcPr>
                </a:tc>
              </a:tr>
              <a:tr h="294093">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smtClean="0"/>
                        <a:t>４月　　　　　　　９月　　　　　　　　１月　　　　　</a:t>
                      </a:r>
                      <a:r>
                        <a:rPr kumimoji="1" lang="ja-JP" altLang="en-US" sz="1400" baseline="0" dirty="0" smtClean="0"/>
                        <a:t>　</a:t>
                      </a:r>
                      <a:r>
                        <a:rPr kumimoji="1" lang="ja-JP" altLang="en-US" sz="1400" dirty="0" smtClean="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tr>
              <a:tr h="4524382">
                <a:tc>
                  <a:txBody>
                    <a:bodyPr/>
                    <a:lstStyle/>
                    <a:p>
                      <a:r>
                        <a:rPr kumimoji="1" lang="ja-JP" altLang="en-US" sz="1400" dirty="0" smtClean="0"/>
                        <a:t>関西広域連合の取組</a:t>
                      </a:r>
                      <a:endParaRPr kumimoji="1" lang="ja-JP" altLang="en-US" sz="1400" dirty="0"/>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smtClean="0"/>
                    </a:p>
                  </a:txBody>
                  <a:tcPr anchor="ctr"/>
                </a:tc>
                <a:tc>
                  <a:txBody>
                    <a:bodyPr/>
                    <a:lstStyle/>
                    <a:p>
                      <a:pPr marL="82550" marR="0" indent="-82550" algn="just" defTabSz="914400" rtl="0" eaLnBrk="1" fontAlgn="auto" latinLnBrk="0" hangingPunct="1">
                        <a:lnSpc>
                          <a:spcPts val="1400"/>
                        </a:lnSpc>
                        <a:spcBef>
                          <a:spcPts val="0"/>
                        </a:spcBef>
                        <a:spcAft>
                          <a:spcPts val="0"/>
                        </a:spcAft>
                        <a:buClrTx/>
                        <a:buSzTx/>
                        <a:buFontTx/>
                        <a:buNone/>
                        <a:tabLst/>
                        <a:defRPr/>
                      </a:pP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　奈良県が</a:t>
                      </a:r>
                      <a:r>
                        <a:rPr kumimoji="1" lang="ja-JP" altLang="en-US" sz="1200" spc="-100" baseline="0" dirty="0" smtClean="0">
                          <a:solidFill>
                            <a:schemeClr val="tx1"/>
                          </a:solidFill>
                          <a:latin typeface="ＭＳ Ｐゴシック" panose="020B0600070205080204" pitchFamily="50" charset="-128"/>
                          <a:ea typeface="ＭＳ Ｐゴシック" panose="020B0600070205080204" pitchFamily="50" charset="-128"/>
                        </a:rPr>
                        <a:t>正式</a:t>
                      </a: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加入し、関西一体となって広域課題に取り組む体制が強化されました。</a:t>
                      </a:r>
                      <a:endPar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endParaRPr>
                    </a:p>
                    <a:p>
                      <a:pPr marL="82550" marR="0" indent="-82550" algn="just" defTabSz="914400" rtl="0" eaLnBrk="1" fontAlgn="auto" latinLnBrk="0" hangingPunct="1">
                        <a:lnSpc>
                          <a:spcPts val="1400"/>
                        </a:lnSpc>
                        <a:spcBef>
                          <a:spcPts val="1200"/>
                        </a:spcBef>
                        <a:spcAft>
                          <a:spcPts val="0"/>
                        </a:spcAft>
                        <a:buClrTx/>
                        <a:buSzTx/>
                        <a:buFontTx/>
                        <a:buNone/>
                        <a:tabLst/>
                        <a:defRPr/>
                      </a:pP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　連合の事務に「広域スポーツ振興」を追加し、広域連合として取り組むスポーツ振興施策の方向性を示す関西広域スポーツ振興ビジョンを策定しました。</a:t>
                      </a:r>
                      <a:endPar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endParaRPr>
                    </a:p>
                    <a:p>
                      <a:pPr marL="82550" marR="0" indent="-82550" algn="just" defTabSz="914400" rtl="0" eaLnBrk="1" fontAlgn="auto" latinLnBrk="0" hangingPunct="1">
                        <a:lnSpc>
                          <a:spcPts val="1400"/>
                        </a:lnSpc>
                        <a:spcBef>
                          <a:spcPts val="1200"/>
                        </a:spcBef>
                        <a:spcAft>
                          <a:spcPts val="0"/>
                        </a:spcAft>
                        <a:buClrTx/>
                        <a:buSzTx/>
                        <a:buFontTx/>
                        <a:buNone/>
                        <a:tabLst/>
                        <a:defRPr/>
                      </a:pP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　関西圏域の展望研究会の最終報告を踏まえ、関西人口ビジョン及び関西創生戦略策定に向け協議しました。平成</a:t>
                      </a:r>
                      <a:r>
                        <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rPr>
                        <a:t>28</a:t>
                      </a: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年度に同ビジョン及び戦略を策定します。また、現広域計画の期限が</a:t>
                      </a:r>
                      <a:r>
                        <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rPr>
                        <a:t>28</a:t>
                      </a: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年度までであることから、同計画の改定を進めていきます。</a:t>
                      </a:r>
                      <a:endPar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endParaRPr>
                    </a:p>
                    <a:p>
                      <a:pPr marL="82550" marR="0" indent="-82550" algn="just" defTabSz="914400" rtl="0" eaLnBrk="1" fontAlgn="auto" latinLnBrk="0" hangingPunct="1">
                        <a:lnSpc>
                          <a:spcPts val="1400"/>
                        </a:lnSpc>
                        <a:spcBef>
                          <a:spcPts val="1200"/>
                        </a:spcBef>
                        <a:spcAft>
                          <a:spcPts val="0"/>
                        </a:spcAft>
                        <a:buClrTx/>
                        <a:buSzTx/>
                        <a:buFontTx/>
                        <a:buNone/>
                        <a:tabLst/>
                        <a:defRPr/>
                      </a:pP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　琵琶湖・淀川流域対策に係る研究会において、今年度は水利用、自然環境、生態系サービス等の課題について議論しました。今後は、提言の取りまとめに向けた議論を進めます。</a:t>
                      </a:r>
                      <a:endPar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endParaRPr>
                    </a:p>
                    <a:p>
                      <a:pPr marL="82550" indent="-82550" algn="just">
                        <a:lnSpc>
                          <a:spcPts val="1400"/>
                        </a:lnSpc>
                        <a:spcBef>
                          <a:spcPts val="1200"/>
                        </a:spcBef>
                        <a:spcAft>
                          <a:spcPts val="0"/>
                        </a:spcAft>
                      </a:pP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　６月には国の予算編成等に対する提案を行い、国出先機関の地方移管の推進等を求めました。また、国の事務・権限の一部を求めるなど、提案募集方式を活用し</a:t>
                      </a:r>
                      <a:r>
                        <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rPr>
                        <a:t>25</a:t>
                      </a: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項目の提案を行い、</a:t>
                      </a:r>
                      <a:r>
                        <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rPr>
                        <a:t>7</a:t>
                      </a:r>
                      <a:r>
                        <a:rPr kumimoji="1" lang="ja-JP" altLang="en-US" sz="1200" spc="-100" dirty="0" smtClean="0">
                          <a:solidFill>
                            <a:schemeClr val="tx1"/>
                          </a:solidFill>
                          <a:latin typeface="ＭＳ Ｐゴシック" panose="020B0600070205080204" pitchFamily="50" charset="-128"/>
                          <a:ea typeface="ＭＳ Ｐゴシック" panose="020B0600070205080204" pitchFamily="50" charset="-128"/>
                        </a:rPr>
                        <a:t>項目について「提案の趣旨をふまえ対応」とされました。今後も引き続き提案を行っていきます。</a:t>
                      </a:r>
                      <a:endParaRPr kumimoji="1" lang="en-US" altLang="ja-JP" sz="1200" spc="-100" dirty="0" smtClean="0">
                        <a:solidFill>
                          <a:schemeClr val="tx1"/>
                        </a:solidFill>
                        <a:latin typeface="ＭＳ Ｐゴシック" panose="020B0600070205080204" pitchFamily="50" charset="-128"/>
                        <a:ea typeface="ＭＳ Ｐゴシック" panose="020B0600070205080204" pitchFamily="50" charset="-128"/>
                      </a:endParaRPr>
                    </a:p>
                  </a:txBody>
                  <a:tcPr/>
                </a:tc>
              </a:tr>
            </a:tbl>
          </a:graphicData>
        </a:graphic>
      </p:graphicFrame>
      <p:sp>
        <p:nvSpPr>
          <p:cNvPr id="63" name="右矢印 62"/>
          <p:cNvSpPr/>
          <p:nvPr/>
        </p:nvSpPr>
        <p:spPr>
          <a:xfrm>
            <a:off x="647976" y="4293184"/>
            <a:ext cx="3708000" cy="36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smtClean="0"/>
              <a:t>　　　　　　　　　　　</a:t>
            </a:r>
            <a:r>
              <a:rPr kumimoji="1" lang="ja-JP" altLang="en-US" sz="1050" dirty="0" smtClean="0">
                <a:latin typeface="+mn-ea"/>
              </a:rPr>
              <a:t>年度内に</a:t>
            </a:r>
            <a:r>
              <a:rPr lang="ja-JP" altLang="en-US" sz="1050" dirty="0">
                <a:latin typeface="+mn-ea"/>
              </a:rPr>
              <a:t>５</a:t>
            </a:r>
            <a:r>
              <a:rPr kumimoji="1" lang="ja-JP" altLang="en-US" sz="1050" dirty="0" smtClean="0">
                <a:latin typeface="+mn-ea"/>
              </a:rPr>
              <a:t>回開催</a:t>
            </a:r>
            <a:endParaRPr kumimoji="1" lang="ja-JP" altLang="en-US" sz="1050" dirty="0">
              <a:latin typeface="+mn-ea"/>
            </a:endParaRPr>
          </a:p>
        </p:txBody>
      </p:sp>
      <p:grpSp>
        <p:nvGrpSpPr>
          <p:cNvPr id="34" name="グループ化 33"/>
          <p:cNvGrpSpPr/>
          <p:nvPr/>
        </p:nvGrpSpPr>
        <p:grpSpPr>
          <a:xfrm>
            <a:off x="560274" y="6237312"/>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smtClean="0"/>
                <a:t>凡例</a:t>
              </a:r>
              <a:endParaRPr kumimoji="1" lang="ja-JP" altLang="en-US" sz="1200" dirty="0"/>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smtClean="0"/>
                <a:t>取り組んで</a:t>
              </a:r>
              <a:r>
                <a:rPr lang="ja-JP" altLang="en-US" sz="1200" dirty="0"/>
                <a:t>いる</a:t>
              </a:r>
              <a:r>
                <a:rPr kumimoji="1" lang="ja-JP" altLang="en-US" sz="1200" dirty="0" smtClean="0"/>
                <a:t>事項、実現した事項</a:t>
              </a:r>
              <a:endParaRPr kumimoji="1" lang="ja-JP" altLang="en-US" sz="1200" dirty="0"/>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smtClean="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smtClean="0"/>
                <a:t>今後取り組んでいく事項</a:t>
              </a:r>
              <a:endParaRPr kumimoji="1" lang="ja-JP" altLang="en-US" sz="1200" dirty="0"/>
            </a:p>
          </p:txBody>
        </p:sp>
      </p:grpSp>
      <p:sp>
        <p:nvSpPr>
          <p:cNvPr id="50" name="右矢印 49"/>
          <p:cNvSpPr/>
          <p:nvPr/>
        </p:nvSpPr>
        <p:spPr>
          <a:xfrm>
            <a:off x="508766" y="1340768"/>
            <a:ext cx="3886450" cy="3600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t>広域的課題への対応</a:t>
            </a:r>
            <a:endParaRPr kumimoji="1" lang="ja-JP" altLang="en-US" sz="1200" dirty="0"/>
          </a:p>
        </p:txBody>
      </p:sp>
      <p:sp>
        <p:nvSpPr>
          <p:cNvPr id="57" name="右矢印 56"/>
          <p:cNvSpPr/>
          <p:nvPr/>
        </p:nvSpPr>
        <p:spPr>
          <a:xfrm>
            <a:off x="521248" y="5126732"/>
            <a:ext cx="3797175" cy="750540"/>
          </a:xfrm>
          <a:prstGeom prst="rightArrow">
            <a:avLst>
              <a:gd name="adj1" fmla="val 50000"/>
              <a:gd name="adj2" fmla="val 3383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smtClean="0"/>
              <a:t>　　　　　　　　　　　　　　　　　　　　　　　国出先機関の</a:t>
            </a:r>
            <a:r>
              <a:rPr lang="ja-JP" altLang="en-US" sz="1100" dirty="0" smtClean="0">
                <a:solidFill>
                  <a:schemeClr val="bg1"/>
                </a:solidFill>
              </a:rPr>
              <a:t>丸ごと</a:t>
            </a:r>
            <a:endParaRPr lang="en-US" altLang="ja-JP" sz="1100" dirty="0" smtClean="0">
              <a:solidFill>
                <a:schemeClr val="bg1"/>
              </a:solidFill>
            </a:endParaRPr>
          </a:p>
          <a:p>
            <a:r>
              <a:rPr kumimoji="1" lang="ja-JP" altLang="en-US" sz="1100" dirty="0" smtClean="0">
                <a:solidFill>
                  <a:schemeClr val="bg1"/>
                </a:solidFill>
              </a:rPr>
              <a:t>　　　　　　　　　　　　　　　　　　　　　　　　　移管</a:t>
            </a:r>
            <a:r>
              <a:rPr kumimoji="1" lang="ja-JP" altLang="en-US" sz="1100" dirty="0" smtClean="0"/>
              <a:t>に向けた取組</a:t>
            </a:r>
            <a:endParaRPr kumimoji="1" lang="ja-JP" altLang="en-US" sz="1100" dirty="0"/>
          </a:p>
        </p:txBody>
      </p:sp>
      <p:sp>
        <p:nvSpPr>
          <p:cNvPr id="26" name="右矢印 25"/>
          <p:cNvSpPr/>
          <p:nvPr/>
        </p:nvSpPr>
        <p:spPr>
          <a:xfrm>
            <a:off x="4499992" y="1700808"/>
            <a:ext cx="1656184" cy="684076"/>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smtClean="0"/>
              <a:t>広域的課題への対応</a:t>
            </a:r>
            <a:endParaRPr kumimoji="1" lang="ja-JP" altLang="en-US" sz="1200" dirty="0"/>
          </a:p>
        </p:txBody>
      </p:sp>
      <p:sp>
        <p:nvSpPr>
          <p:cNvPr id="48" name="右矢印 47"/>
          <p:cNvSpPr/>
          <p:nvPr/>
        </p:nvSpPr>
        <p:spPr>
          <a:xfrm>
            <a:off x="4499992" y="4797152"/>
            <a:ext cx="1656184" cy="821604"/>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smtClean="0">
                <a:solidFill>
                  <a:schemeClr val="bg1"/>
                </a:solidFill>
              </a:rPr>
              <a:t>国出先機関の</a:t>
            </a:r>
            <a:r>
              <a:rPr lang="ja-JP" altLang="en-US" sz="1200" dirty="0">
                <a:solidFill>
                  <a:schemeClr val="bg1"/>
                </a:solidFill>
              </a:rPr>
              <a:t>丸ごと</a:t>
            </a:r>
            <a:r>
              <a:rPr kumimoji="1" lang="ja-JP" altLang="en-US" sz="1200" dirty="0" smtClean="0">
                <a:solidFill>
                  <a:schemeClr val="bg1"/>
                </a:solidFill>
              </a:rPr>
              <a:t>移管に向けた取組</a:t>
            </a:r>
            <a:endParaRPr kumimoji="1" lang="ja-JP" altLang="en-US" sz="1200" dirty="0">
              <a:solidFill>
                <a:schemeClr val="bg1"/>
              </a:solidFill>
            </a:endParaRPr>
          </a:p>
        </p:txBody>
      </p:sp>
      <p:sp>
        <p:nvSpPr>
          <p:cNvPr id="67" name="フローチャート : 代替処理 66"/>
          <p:cNvSpPr/>
          <p:nvPr/>
        </p:nvSpPr>
        <p:spPr>
          <a:xfrm>
            <a:off x="899592" y="4941216"/>
            <a:ext cx="133200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smtClean="0"/>
              <a:t>６月</a:t>
            </a:r>
            <a:endParaRPr kumimoji="1" lang="ja-JP" altLang="en-US" sz="1100" dirty="0"/>
          </a:p>
        </p:txBody>
      </p:sp>
      <p:sp>
        <p:nvSpPr>
          <p:cNvPr id="68" name="フローチャート : 代替処理 67"/>
          <p:cNvSpPr/>
          <p:nvPr/>
        </p:nvSpPr>
        <p:spPr>
          <a:xfrm>
            <a:off x="988061" y="5157241"/>
            <a:ext cx="1512000" cy="43204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100" dirty="0" smtClean="0"/>
              <a:t>国の予算編成等に対する提案</a:t>
            </a:r>
            <a:endParaRPr lang="ja-JP" altLang="en-US" sz="1100" dirty="0"/>
          </a:p>
        </p:txBody>
      </p:sp>
      <p:sp>
        <p:nvSpPr>
          <p:cNvPr id="53" name="フローチャート : 代替処理 52"/>
          <p:cNvSpPr/>
          <p:nvPr/>
        </p:nvSpPr>
        <p:spPr>
          <a:xfrm>
            <a:off x="4572000" y="5589240"/>
            <a:ext cx="1296144" cy="504056"/>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sz="1050" dirty="0">
                <a:solidFill>
                  <a:schemeClr val="tx1"/>
                </a:solidFill>
              </a:rPr>
              <a:t>国</a:t>
            </a:r>
            <a:r>
              <a:rPr lang="ja-JP" altLang="en-US" sz="1050" dirty="0" smtClean="0">
                <a:solidFill>
                  <a:schemeClr val="tx1"/>
                </a:solidFill>
              </a:rPr>
              <a:t>の事務・権限の一部を求める提案</a:t>
            </a:r>
            <a:endParaRPr lang="en-US" altLang="ja-JP" sz="1050" dirty="0" smtClean="0">
              <a:solidFill>
                <a:schemeClr val="tx1"/>
              </a:solidFill>
            </a:endParaRPr>
          </a:p>
        </p:txBody>
      </p:sp>
      <p:sp>
        <p:nvSpPr>
          <p:cNvPr id="58" name="フローチャート : 代替処理 57"/>
          <p:cNvSpPr/>
          <p:nvPr/>
        </p:nvSpPr>
        <p:spPr>
          <a:xfrm>
            <a:off x="983475" y="5589288"/>
            <a:ext cx="1512000" cy="432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100" dirty="0">
                <a:latin typeface="+mn-ea"/>
              </a:rPr>
              <a:t>国</a:t>
            </a:r>
            <a:r>
              <a:rPr lang="ja-JP" altLang="en-US" sz="1100" dirty="0" smtClean="0">
                <a:latin typeface="+mn-ea"/>
              </a:rPr>
              <a:t>の事務・権限の一部を求める提案（</a:t>
            </a:r>
            <a:r>
              <a:rPr lang="en-US" altLang="ja-JP" sz="1100" dirty="0">
                <a:latin typeface="+mn-ea"/>
              </a:rPr>
              <a:t>25</a:t>
            </a:r>
            <a:r>
              <a:rPr lang="ja-JP" altLang="en-US" sz="1100" dirty="0" smtClean="0">
                <a:latin typeface="+mn-ea"/>
              </a:rPr>
              <a:t>項目）</a:t>
            </a:r>
            <a:endParaRPr lang="ja-JP" altLang="en-US" sz="1100" dirty="0">
              <a:latin typeface="+mn-ea"/>
            </a:endParaRPr>
          </a:p>
        </p:txBody>
      </p:sp>
      <p:sp>
        <p:nvSpPr>
          <p:cNvPr id="61" name="フローチャート : 代替処理 60"/>
          <p:cNvSpPr/>
          <p:nvPr/>
        </p:nvSpPr>
        <p:spPr>
          <a:xfrm>
            <a:off x="467544" y="4077112"/>
            <a:ext cx="1063658"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琵琶</a:t>
            </a:r>
            <a:r>
              <a:rPr lang="ja-JP" altLang="en-US" sz="1200" dirty="0" smtClean="0"/>
              <a:t>湖・淀川流域</a:t>
            </a:r>
            <a:r>
              <a:rPr lang="ja-JP" altLang="en-US" sz="1200" dirty="0"/>
              <a:t>対策</a:t>
            </a:r>
            <a:r>
              <a:rPr lang="ja-JP" altLang="en-US" sz="1200" dirty="0" smtClean="0"/>
              <a:t>に係る研究会</a:t>
            </a:r>
            <a:endParaRPr lang="ja-JP" altLang="en-US" sz="1200" dirty="0"/>
          </a:p>
        </p:txBody>
      </p:sp>
      <p:sp>
        <p:nvSpPr>
          <p:cNvPr id="66" name="フローチャート : 代替処理 65"/>
          <p:cNvSpPr/>
          <p:nvPr/>
        </p:nvSpPr>
        <p:spPr>
          <a:xfrm>
            <a:off x="1547664" y="2060848"/>
            <a:ext cx="648000"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smtClean="0"/>
              <a:t>９</a:t>
            </a:r>
            <a:r>
              <a:rPr kumimoji="1" lang="ja-JP" altLang="en-US" sz="1100" dirty="0" smtClean="0"/>
              <a:t>月～</a:t>
            </a:r>
            <a:endParaRPr kumimoji="1" lang="ja-JP" altLang="en-US" sz="1100" dirty="0"/>
          </a:p>
        </p:txBody>
      </p:sp>
      <p:sp>
        <p:nvSpPr>
          <p:cNvPr id="69" name="フローチャート : 代替処理 68"/>
          <p:cNvSpPr/>
          <p:nvPr/>
        </p:nvSpPr>
        <p:spPr>
          <a:xfrm>
            <a:off x="1619672" y="2280894"/>
            <a:ext cx="817018" cy="572042"/>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200" dirty="0" smtClean="0"/>
              <a:t>「スポーツ部」を設置</a:t>
            </a:r>
            <a:endParaRPr lang="ja-JP" altLang="en-US" sz="1200" dirty="0"/>
          </a:p>
        </p:txBody>
      </p:sp>
      <p:sp>
        <p:nvSpPr>
          <p:cNvPr id="62" name="フローチャート : 代替処理 61"/>
          <p:cNvSpPr/>
          <p:nvPr/>
        </p:nvSpPr>
        <p:spPr>
          <a:xfrm>
            <a:off x="2339752" y="1664855"/>
            <a:ext cx="792088"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en-US" altLang="ja-JP" sz="1100" dirty="0">
                <a:latin typeface="+mn-ea"/>
              </a:rPr>
              <a:t>12</a:t>
            </a:r>
            <a:r>
              <a:rPr kumimoji="1" lang="ja-JP" altLang="en-US" sz="1100" dirty="0" smtClean="0">
                <a:latin typeface="+mn-ea"/>
              </a:rPr>
              <a:t>月</a:t>
            </a:r>
            <a:endParaRPr kumimoji="1" lang="ja-JP" altLang="en-US" sz="1100" dirty="0">
              <a:latin typeface="+mn-ea"/>
            </a:endParaRPr>
          </a:p>
        </p:txBody>
      </p:sp>
      <p:sp>
        <p:nvSpPr>
          <p:cNvPr id="64" name="フローチャート : 代替処理 63"/>
          <p:cNvSpPr/>
          <p:nvPr/>
        </p:nvSpPr>
        <p:spPr>
          <a:xfrm>
            <a:off x="2447665" y="1880880"/>
            <a:ext cx="756183" cy="46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smtClean="0"/>
              <a:t>奈良県が</a:t>
            </a:r>
            <a:r>
              <a:rPr lang="ja-JP" altLang="en-US" sz="1200" dirty="0"/>
              <a:t>正式</a:t>
            </a:r>
            <a:r>
              <a:rPr lang="ja-JP" altLang="en-US" sz="1200" dirty="0" smtClean="0"/>
              <a:t>加入</a:t>
            </a:r>
            <a:endParaRPr lang="ja-JP" altLang="en-US" sz="1200" dirty="0"/>
          </a:p>
        </p:txBody>
      </p:sp>
      <p:sp>
        <p:nvSpPr>
          <p:cNvPr id="78" name="フローチャート : 代替処理 77"/>
          <p:cNvSpPr/>
          <p:nvPr/>
        </p:nvSpPr>
        <p:spPr>
          <a:xfrm>
            <a:off x="1583752" y="3140968"/>
            <a:ext cx="756000"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a:t>９</a:t>
            </a:r>
            <a:r>
              <a:rPr kumimoji="1" lang="ja-JP" altLang="en-US" sz="1100" dirty="0" smtClean="0"/>
              <a:t>月</a:t>
            </a:r>
            <a:endParaRPr kumimoji="1" lang="ja-JP" altLang="en-US" sz="1100" dirty="0"/>
          </a:p>
        </p:txBody>
      </p:sp>
      <p:sp>
        <p:nvSpPr>
          <p:cNvPr id="77" name="フローチャート : 代替処理 76"/>
          <p:cNvSpPr/>
          <p:nvPr/>
        </p:nvSpPr>
        <p:spPr>
          <a:xfrm>
            <a:off x="1636134" y="3356993"/>
            <a:ext cx="792000" cy="468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最終</a:t>
            </a:r>
            <a:r>
              <a:rPr lang="ja-JP" altLang="en-US" sz="1200" dirty="0" smtClean="0"/>
              <a:t>報告</a:t>
            </a:r>
            <a:endParaRPr lang="en-US" altLang="ja-JP" sz="1200" dirty="0" smtClean="0"/>
          </a:p>
          <a:p>
            <a:r>
              <a:rPr lang="ja-JP" altLang="en-US" sz="1200" dirty="0" smtClean="0"/>
              <a:t>とりまとめ</a:t>
            </a:r>
            <a:endParaRPr lang="ja-JP" altLang="en-US" sz="1200" dirty="0"/>
          </a:p>
        </p:txBody>
      </p:sp>
      <p:sp>
        <p:nvSpPr>
          <p:cNvPr id="79" name="右矢印 78"/>
          <p:cNvSpPr/>
          <p:nvPr/>
        </p:nvSpPr>
        <p:spPr>
          <a:xfrm>
            <a:off x="491294" y="3068960"/>
            <a:ext cx="1044000" cy="756000"/>
          </a:xfrm>
          <a:prstGeom prst="rightArrow">
            <a:avLst>
              <a:gd name="adj1" fmla="val 50000"/>
              <a:gd name="adj2" fmla="val 4175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t>関西圏域の</a:t>
            </a:r>
            <a:endParaRPr lang="en-US" altLang="ja-JP" sz="1100" dirty="0" smtClean="0"/>
          </a:p>
          <a:p>
            <a:pPr algn="ctr"/>
            <a:r>
              <a:rPr lang="ja-JP" altLang="en-US" sz="1100" dirty="0" smtClean="0"/>
              <a:t>展望研究</a:t>
            </a:r>
            <a:endParaRPr kumimoji="1" lang="ja-JP" altLang="en-US" sz="1100" dirty="0"/>
          </a:p>
        </p:txBody>
      </p:sp>
      <p:sp>
        <p:nvSpPr>
          <p:cNvPr id="80" name="フローチャート : 代替処理 79"/>
          <p:cNvSpPr/>
          <p:nvPr/>
        </p:nvSpPr>
        <p:spPr>
          <a:xfrm>
            <a:off x="2807920" y="4293136"/>
            <a:ext cx="1044000" cy="360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100" dirty="0" smtClean="0"/>
              <a:t>１月</a:t>
            </a:r>
            <a:endParaRPr kumimoji="1" lang="ja-JP" altLang="en-US" sz="1100" dirty="0"/>
          </a:p>
        </p:txBody>
      </p:sp>
      <p:sp>
        <p:nvSpPr>
          <p:cNvPr id="81" name="フローチャート : 代替処理 80"/>
          <p:cNvSpPr/>
          <p:nvPr/>
        </p:nvSpPr>
        <p:spPr>
          <a:xfrm>
            <a:off x="2879928" y="4509160"/>
            <a:ext cx="1044000" cy="360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900" dirty="0" smtClean="0"/>
              <a:t>流域管理シンポジウムの開催</a:t>
            </a:r>
            <a:endParaRPr lang="en-US" altLang="ja-JP" sz="900" dirty="0" smtClean="0"/>
          </a:p>
        </p:txBody>
      </p:sp>
      <p:sp>
        <p:nvSpPr>
          <p:cNvPr id="47" name="フローチャート : 代替処理 46"/>
          <p:cNvSpPr/>
          <p:nvPr/>
        </p:nvSpPr>
        <p:spPr>
          <a:xfrm>
            <a:off x="3252106" y="2060848"/>
            <a:ext cx="1008000"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a:t>３</a:t>
            </a:r>
            <a:r>
              <a:rPr kumimoji="1" lang="ja-JP" altLang="en-US" sz="1100" dirty="0" smtClean="0"/>
              <a:t>月</a:t>
            </a:r>
            <a:endParaRPr kumimoji="1" lang="ja-JP" altLang="en-US" sz="1100" dirty="0"/>
          </a:p>
        </p:txBody>
      </p:sp>
      <p:sp>
        <p:nvSpPr>
          <p:cNvPr id="49" name="フローチャート : 代替処理 48"/>
          <p:cNvSpPr/>
          <p:nvPr/>
        </p:nvSpPr>
        <p:spPr>
          <a:xfrm>
            <a:off x="3360234" y="2242448"/>
            <a:ext cx="1044000" cy="61048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ctr" anchorCtr="0"/>
          <a:lstStyle/>
          <a:p>
            <a:r>
              <a:rPr lang="ja-JP" altLang="en-US" sz="1200" dirty="0" smtClean="0"/>
              <a:t>関西スポーツ振興ビジョンを策定</a:t>
            </a:r>
            <a:endParaRPr lang="en-US" altLang="ja-JP" sz="1200" dirty="0" smtClean="0"/>
          </a:p>
        </p:txBody>
      </p:sp>
      <p:sp>
        <p:nvSpPr>
          <p:cNvPr id="52" name="フローチャート : 代替処理 51"/>
          <p:cNvSpPr/>
          <p:nvPr/>
        </p:nvSpPr>
        <p:spPr>
          <a:xfrm>
            <a:off x="5099806" y="4317349"/>
            <a:ext cx="1080000" cy="324000"/>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lIns="36000" rIns="36000" rtlCol="0" anchor="t" anchorCtr="0"/>
          <a:lstStyle/>
          <a:p>
            <a:r>
              <a:rPr lang="ja-JP" altLang="en-US" sz="1200" dirty="0" smtClean="0">
                <a:solidFill>
                  <a:schemeClr val="tx1"/>
                </a:solidFill>
              </a:rPr>
              <a:t>提言とりまとめ</a:t>
            </a:r>
            <a:endParaRPr lang="en-US" altLang="ja-JP" sz="1200" dirty="0" smtClean="0">
              <a:solidFill>
                <a:schemeClr val="tx1"/>
              </a:solidFill>
            </a:endParaRPr>
          </a:p>
        </p:txBody>
      </p:sp>
      <p:sp>
        <p:nvSpPr>
          <p:cNvPr id="54" name="右矢印 53"/>
          <p:cNvSpPr/>
          <p:nvPr/>
        </p:nvSpPr>
        <p:spPr>
          <a:xfrm>
            <a:off x="4465882" y="4293184"/>
            <a:ext cx="610174" cy="359952"/>
          </a:xfrm>
          <a:prstGeom prst="rightArrow">
            <a:avLst>
              <a:gd name="adj1" fmla="val 50000"/>
              <a:gd name="adj2" fmla="val 4143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kumimoji="1" lang="ja-JP" altLang="en-US" sz="1200" dirty="0">
              <a:solidFill>
                <a:schemeClr val="bg1"/>
              </a:solidFill>
            </a:endParaRPr>
          </a:p>
        </p:txBody>
      </p:sp>
      <p:sp>
        <p:nvSpPr>
          <p:cNvPr id="55" name="右矢印 54"/>
          <p:cNvSpPr/>
          <p:nvPr/>
        </p:nvSpPr>
        <p:spPr>
          <a:xfrm>
            <a:off x="2483888" y="3105048"/>
            <a:ext cx="1908000" cy="756000"/>
          </a:xfrm>
          <a:prstGeom prst="rightArrow">
            <a:avLst>
              <a:gd name="adj1" fmla="val 50000"/>
              <a:gd name="adj2" fmla="val 352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latin typeface="+mn-ea"/>
              </a:rPr>
              <a:t>人口ビジョン</a:t>
            </a:r>
            <a:r>
              <a:rPr lang="ja-JP" altLang="en-US" sz="1100" dirty="0" smtClean="0">
                <a:latin typeface="+mn-ea"/>
              </a:rPr>
              <a:t>・関西</a:t>
            </a:r>
            <a:r>
              <a:rPr lang="ja-JP" altLang="en-US" sz="1100" dirty="0">
                <a:latin typeface="+mn-ea"/>
              </a:rPr>
              <a:t>創生</a:t>
            </a:r>
            <a:r>
              <a:rPr lang="ja-JP" altLang="en-US" sz="1100" dirty="0" smtClean="0">
                <a:latin typeface="+mn-ea"/>
              </a:rPr>
              <a:t>戦略策定に向けた協議</a:t>
            </a:r>
            <a:endParaRPr lang="en-US" altLang="ja-JP" sz="1100" dirty="0" smtClean="0"/>
          </a:p>
        </p:txBody>
      </p:sp>
      <p:sp>
        <p:nvSpPr>
          <p:cNvPr id="59" name="右矢印 58"/>
          <p:cNvSpPr/>
          <p:nvPr/>
        </p:nvSpPr>
        <p:spPr>
          <a:xfrm>
            <a:off x="4465882" y="2924944"/>
            <a:ext cx="610174" cy="359952"/>
          </a:xfrm>
          <a:prstGeom prst="rightArrow">
            <a:avLst>
              <a:gd name="adj1" fmla="val 50000"/>
              <a:gd name="adj2" fmla="val 4143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kumimoji="1" lang="ja-JP" altLang="en-US" sz="1200" dirty="0">
              <a:solidFill>
                <a:schemeClr val="bg1"/>
              </a:solidFill>
            </a:endParaRPr>
          </a:p>
        </p:txBody>
      </p:sp>
      <p:sp>
        <p:nvSpPr>
          <p:cNvPr id="65" name="右矢印 64"/>
          <p:cNvSpPr/>
          <p:nvPr/>
        </p:nvSpPr>
        <p:spPr>
          <a:xfrm>
            <a:off x="4465882" y="3573016"/>
            <a:ext cx="610174" cy="359952"/>
          </a:xfrm>
          <a:prstGeom prst="rightArrow">
            <a:avLst>
              <a:gd name="adj1" fmla="val 50000"/>
              <a:gd name="adj2" fmla="val 4143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endParaRPr kumimoji="1" lang="ja-JP" altLang="en-US" sz="1200" dirty="0">
              <a:solidFill>
                <a:schemeClr val="bg1"/>
              </a:solidFill>
            </a:endParaRPr>
          </a:p>
        </p:txBody>
      </p:sp>
      <p:sp>
        <p:nvSpPr>
          <p:cNvPr id="70" name="フローチャート : 代替処理 69"/>
          <p:cNvSpPr/>
          <p:nvPr/>
        </p:nvSpPr>
        <p:spPr>
          <a:xfrm>
            <a:off x="5099806" y="3512883"/>
            <a:ext cx="900000" cy="468000"/>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lIns="36000" rIns="36000" rtlCol="0" anchor="t" anchorCtr="0"/>
          <a:lstStyle/>
          <a:p>
            <a:r>
              <a:rPr lang="ja-JP" altLang="en-US" sz="1200" dirty="0">
                <a:solidFill>
                  <a:schemeClr val="tx1"/>
                </a:solidFill>
              </a:rPr>
              <a:t>広域計画</a:t>
            </a:r>
            <a:r>
              <a:rPr lang="ja-JP" altLang="en-US" sz="1200" dirty="0" smtClean="0">
                <a:solidFill>
                  <a:schemeClr val="tx1"/>
                </a:solidFill>
              </a:rPr>
              <a:t>の</a:t>
            </a:r>
            <a:endParaRPr lang="en-US" altLang="ja-JP" sz="1200" dirty="0" smtClean="0">
              <a:solidFill>
                <a:schemeClr val="tx1"/>
              </a:solidFill>
            </a:endParaRPr>
          </a:p>
          <a:p>
            <a:r>
              <a:rPr lang="ja-JP" altLang="en-US" sz="1200" dirty="0" smtClean="0">
                <a:solidFill>
                  <a:schemeClr val="tx1"/>
                </a:solidFill>
              </a:rPr>
              <a:t>改定</a:t>
            </a:r>
            <a:endParaRPr lang="en-US" altLang="ja-JP" sz="1200" dirty="0" smtClean="0">
              <a:solidFill>
                <a:schemeClr val="tx1"/>
              </a:solidFill>
            </a:endParaRPr>
          </a:p>
        </p:txBody>
      </p:sp>
      <p:sp>
        <p:nvSpPr>
          <p:cNvPr id="71" name="フローチャート : 代替処理 70"/>
          <p:cNvSpPr/>
          <p:nvPr/>
        </p:nvSpPr>
        <p:spPr>
          <a:xfrm>
            <a:off x="5076056" y="2780928"/>
            <a:ext cx="1080000" cy="648000"/>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lIns="36000" rIns="36000" rtlCol="0" anchor="t" anchorCtr="0"/>
          <a:lstStyle/>
          <a:p>
            <a:r>
              <a:rPr lang="ja-JP" altLang="en-US" sz="1200" dirty="0">
                <a:solidFill>
                  <a:schemeClr val="tx1"/>
                </a:solidFill>
              </a:rPr>
              <a:t>人口</a:t>
            </a:r>
            <a:r>
              <a:rPr lang="ja-JP" altLang="en-US" sz="1200" dirty="0" smtClean="0">
                <a:solidFill>
                  <a:schemeClr val="tx1"/>
                </a:solidFill>
              </a:rPr>
              <a:t>ビジョン・関西創生戦略策定</a:t>
            </a:r>
            <a:endParaRPr lang="en-US" altLang="ja-JP" sz="1200" dirty="0" smtClean="0">
              <a:solidFill>
                <a:schemeClr val="tx1"/>
              </a:solidFill>
            </a:endParaRPr>
          </a:p>
        </p:txBody>
      </p:sp>
      <p:sp>
        <p:nvSpPr>
          <p:cNvPr id="56" name="正方形/長方形 55"/>
          <p:cNvSpPr/>
          <p:nvPr/>
        </p:nvSpPr>
        <p:spPr>
          <a:xfrm>
            <a:off x="684000" y="188640"/>
            <a:ext cx="7776000" cy="338554"/>
          </a:xfrm>
          <a:prstGeom prst="rect">
            <a:avLst/>
          </a:prstGeom>
        </p:spPr>
        <p:txBody>
          <a:bodyPr wrap="square">
            <a:spAutoFit/>
          </a:bodyPr>
          <a:lstStyle/>
          <a:p>
            <a:r>
              <a:rPr lang="ja-JP" altLang="ja-JP" sz="1600" b="1" dirty="0"/>
              <a:t>大阪発“地方分権改革”ビジョンの推進について　</a:t>
            </a:r>
            <a:r>
              <a:rPr lang="ja-JP" altLang="ja-JP" sz="1600" b="1" dirty="0" smtClean="0"/>
              <a:t>～</a:t>
            </a:r>
            <a:r>
              <a:rPr lang="ja-JP" altLang="en-US" sz="1600" b="1" dirty="0" smtClean="0"/>
              <a:t>改革の取組イメージ</a:t>
            </a:r>
            <a:r>
              <a:rPr lang="ja-JP" altLang="ja-JP" sz="1600" b="1" dirty="0" smtClean="0"/>
              <a:t>（</a:t>
            </a:r>
            <a:r>
              <a:rPr lang="ja-JP" altLang="en-US" sz="1600" b="1" dirty="0"/>
              <a:t>３</a:t>
            </a:r>
            <a:r>
              <a:rPr lang="ja-JP" altLang="ja-JP" sz="1600" b="1" dirty="0" smtClean="0"/>
              <a:t>月</a:t>
            </a:r>
            <a:r>
              <a:rPr lang="ja-JP" altLang="ja-JP" sz="1600" b="1" dirty="0"/>
              <a:t>末時点）～</a:t>
            </a:r>
          </a:p>
        </p:txBody>
      </p:sp>
    </p:spTree>
    <p:extLst>
      <p:ext uri="{BB962C8B-B14F-4D97-AF65-F5344CB8AC3E}">
        <p14:creationId xmlns:p14="http://schemas.microsoft.com/office/powerpoint/2010/main" val="16057547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297116164"/>
              </p:ext>
            </p:extLst>
          </p:nvPr>
        </p:nvGraphicFramePr>
        <p:xfrm>
          <a:off x="29369" y="593504"/>
          <a:ext cx="9036496" cy="5656816"/>
        </p:xfrm>
        <a:graphic>
          <a:graphicData uri="http://schemas.openxmlformats.org/drawingml/2006/table">
            <a:tbl>
              <a:tblPr firstRow="1" bandRow="1">
                <a:tableStyleId>{5940675A-B579-460E-94D1-54222C63F5DA}</a:tableStyleId>
              </a:tblPr>
              <a:tblGrid>
                <a:gridCol w="404594"/>
                <a:gridCol w="4023390"/>
                <a:gridCol w="1800200"/>
                <a:gridCol w="2808312"/>
              </a:tblGrid>
              <a:tr h="283249">
                <a:tc rowSpan="2">
                  <a:txBody>
                    <a:bodyPr/>
                    <a:lstStyle/>
                    <a:p>
                      <a:endParaRPr kumimoji="1" lang="ja-JP" altLang="en-US" sz="1400" dirty="0"/>
                    </a:p>
                  </a:txBody>
                  <a:tcPr vert="eaVert" anchor="ctr"/>
                </a:tc>
                <a:tc>
                  <a:txBody>
                    <a:bodyPr/>
                    <a:lstStyle/>
                    <a:p>
                      <a:pPr algn="ctr">
                        <a:lnSpc>
                          <a:spcPts val="1400"/>
                        </a:lnSpc>
                      </a:pPr>
                      <a:r>
                        <a:rPr kumimoji="1" lang="ja-JP" altLang="en-US" sz="1400" dirty="0" smtClean="0"/>
                        <a:t>平成</a:t>
                      </a:r>
                      <a:r>
                        <a:rPr kumimoji="1" lang="ja-JP" altLang="en-US" sz="1400" dirty="0" smtClean="0"/>
                        <a:t>２８年度</a:t>
                      </a:r>
                      <a:endParaRPr kumimoji="1" lang="ja-JP" altLang="en-US" sz="1400" dirty="0"/>
                    </a:p>
                  </a:txBody>
                  <a:tcPr anchor="ctr">
                    <a:lnB w="12700" cmpd="sng">
                      <a:noFill/>
                    </a:lnB>
                    <a:solidFill>
                      <a:schemeClr val="accent5">
                        <a:lumMod val="40000"/>
                        <a:lumOff val="60000"/>
                      </a:schemeClr>
                    </a:solidFill>
                  </a:tcPr>
                </a:tc>
                <a:tc rowSpan="2">
                  <a:txBody>
                    <a:bodyPr/>
                    <a:lstStyle/>
                    <a:p>
                      <a:pPr algn="ctr">
                        <a:lnSpc>
                          <a:spcPts val="1400"/>
                        </a:lnSpc>
                      </a:pPr>
                      <a:r>
                        <a:rPr kumimoji="1" lang="ja-JP" altLang="en-US" sz="1400" dirty="0" smtClean="0"/>
                        <a:t>平成</a:t>
                      </a:r>
                      <a:r>
                        <a:rPr kumimoji="1" lang="ja-JP" altLang="en-US" sz="1400" dirty="0" smtClean="0"/>
                        <a:t>２９年度</a:t>
                      </a:r>
                      <a:endParaRPr kumimoji="1" lang="ja-JP" altLang="en-US" sz="1400" dirty="0"/>
                    </a:p>
                  </a:txBody>
                  <a:tcPr anchor="ctr">
                    <a:solidFill>
                      <a:schemeClr val="accent5">
                        <a:lumMod val="40000"/>
                        <a:lumOff val="60000"/>
                      </a:schemeClr>
                    </a:solidFill>
                  </a:tcPr>
                </a:tc>
                <a:tc rowSpan="2">
                  <a:txBody>
                    <a:bodyPr/>
                    <a:lstStyle/>
                    <a:p>
                      <a:pPr algn="ctr">
                        <a:lnSpc>
                          <a:spcPts val="1400"/>
                        </a:lnSpc>
                      </a:pPr>
                      <a:r>
                        <a:rPr kumimoji="1" lang="ja-JP" altLang="en-US" sz="1400" dirty="0" smtClean="0"/>
                        <a:t>実績と今後の取組</a:t>
                      </a:r>
                      <a:endParaRPr kumimoji="1" lang="ja-JP" altLang="en-US" sz="1400" dirty="0"/>
                    </a:p>
                  </a:txBody>
                  <a:tcPr anchor="ctr">
                    <a:solidFill>
                      <a:schemeClr val="accent5">
                        <a:lumMod val="40000"/>
                        <a:lumOff val="60000"/>
                      </a:schemeClr>
                    </a:solidFill>
                  </a:tcPr>
                </a:tc>
              </a:tr>
              <a:tr h="283249">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smtClean="0"/>
                        <a:t>４月　　　　　　　　９月　　　　　　　　１月　　　　　</a:t>
                      </a:r>
                      <a:r>
                        <a:rPr kumimoji="1" lang="ja-JP" altLang="en-US" sz="1400" baseline="0" dirty="0" smtClean="0"/>
                        <a:t>　</a:t>
                      </a:r>
                      <a:r>
                        <a:rPr kumimoji="1" lang="ja-JP" altLang="en-US" sz="1400" dirty="0" smtClean="0"/>
                        <a:t>３月</a:t>
                      </a:r>
                    </a:p>
                  </a:txBody>
                  <a:tcPr anchor="ctr">
                    <a:lnT w="12700" cmpd="sng">
                      <a:noFill/>
                    </a:lnT>
                    <a:solidFill>
                      <a:schemeClr val="accent5">
                        <a:lumMod val="40000"/>
                        <a:lumOff val="60000"/>
                      </a:schemeClr>
                    </a:solidFill>
                  </a:tcPr>
                </a:tc>
                <a:tc vMerge="1">
                  <a:txBody>
                    <a:bodyPr/>
                    <a:lstStyle/>
                    <a:p>
                      <a:endParaRPr kumimoji="1" lang="ja-JP" altLang="en-US"/>
                    </a:p>
                  </a:txBody>
                  <a:tcPr/>
                </a:tc>
                <a:tc vMerge="1">
                  <a:txBody>
                    <a:bodyPr/>
                    <a:lstStyle/>
                    <a:p>
                      <a:endParaRPr kumimoji="1" lang="ja-JP" altLang="en-US" sz="1400"/>
                    </a:p>
                  </a:txBody>
                  <a:tcPr anchor="ctr"/>
                </a:tc>
              </a:tr>
              <a:tr h="1188878">
                <a:tc>
                  <a:txBody>
                    <a:bodyPr/>
                    <a:lstStyle/>
                    <a:p>
                      <a:r>
                        <a:rPr kumimoji="1" lang="ja-JP" altLang="en-US" sz="1400" dirty="0" smtClean="0"/>
                        <a:t>国への提案・</a:t>
                      </a:r>
                      <a:endParaRPr kumimoji="1" lang="en-US" altLang="ja-JP" sz="1400" dirty="0" smtClean="0"/>
                    </a:p>
                    <a:p>
                      <a:r>
                        <a:rPr kumimoji="1" lang="ja-JP" altLang="en-US" sz="1400" dirty="0" smtClean="0"/>
                        <a:t>要望</a:t>
                      </a:r>
                      <a:endParaRPr kumimoji="1" lang="ja-JP" altLang="en-US" sz="1400" dirty="0"/>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smtClean="0"/>
                    </a:p>
                  </a:txBody>
                  <a:tcPr anchor="ctr"/>
                </a:tc>
                <a:tc>
                  <a:txBody>
                    <a:bodyPr/>
                    <a:lstStyle/>
                    <a:p>
                      <a:pPr marL="82550" indent="-82550" algn="just">
                        <a:lnSpc>
                          <a:spcPts val="1400"/>
                        </a:lnSpc>
                        <a:spcAft>
                          <a:spcPts val="1200"/>
                        </a:spcAft>
                      </a:pPr>
                      <a:r>
                        <a:rPr kumimoji="1" lang="ja-JP" altLang="en-US" sz="1200" dirty="0" smtClean="0">
                          <a:solidFill>
                            <a:schemeClr val="tx1"/>
                          </a:solidFill>
                        </a:rPr>
                        <a:t>○　全国知事会等とも連携し、政府の地方分権改革の推進に向け、国の出先機関の原則廃止、国から地方への事務・権限の移譲、地方分権型道州制の推進等を進めるよう、引き続き国に働きかけます。</a:t>
                      </a:r>
                      <a:endParaRPr kumimoji="1" lang="en-US" altLang="ja-JP" sz="1200" dirty="0" smtClean="0">
                        <a:solidFill>
                          <a:schemeClr val="tx1"/>
                        </a:solidFill>
                      </a:endParaRPr>
                    </a:p>
                  </a:txBody>
                  <a:tcPr anchor="ctr"/>
                </a:tc>
              </a:tr>
              <a:tr h="3228503">
                <a:tc>
                  <a:txBody>
                    <a:bodyPr/>
                    <a:lstStyle/>
                    <a:p>
                      <a:r>
                        <a:rPr kumimoji="1" lang="ja-JP" altLang="en-US" sz="1400" dirty="0" smtClean="0"/>
                        <a:t>（参考）政府における</a:t>
                      </a:r>
                      <a:endParaRPr kumimoji="1" lang="en-US" altLang="ja-JP" sz="1400" dirty="0" smtClean="0"/>
                    </a:p>
                    <a:p>
                      <a:r>
                        <a:rPr kumimoji="1" lang="ja-JP" altLang="en-US" sz="1400" dirty="0" smtClean="0"/>
                        <a:t>　　　　　　　地方分権の取組状況</a:t>
                      </a:r>
                      <a:endParaRPr kumimoji="1" lang="ja-JP" altLang="en-US" sz="1400" dirty="0"/>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smtClean="0">
                        <a:solidFill>
                          <a:schemeClr val="tx1"/>
                        </a:solidFill>
                      </a:endParaRPr>
                    </a:p>
                  </a:txBody>
                  <a:tcPr anchor="ctr"/>
                </a:tc>
                <a:tc>
                  <a:txBody>
                    <a:bodyPr/>
                    <a:lstStyle/>
                    <a:p>
                      <a:pPr marL="82550" marR="0" indent="-82550" algn="l" defTabSz="914400" rtl="0" eaLnBrk="1" fontAlgn="auto" latinLnBrk="0" hangingPunct="1">
                        <a:lnSpc>
                          <a:spcPts val="1400"/>
                        </a:lnSpc>
                        <a:spcBef>
                          <a:spcPts val="0"/>
                        </a:spcBef>
                        <a:spcAft>
                          <a:spcPts val="300"/>
                        </a:spcAft>
                        <a:buClrTx/>
                        <a:buSzTx/>
                        <a:buFontTx/>
                        <a:buNone/>
                        <a:tabLst/>
                        <a:defRPr/>
                      </a:pPr>
                      <a:r>
                        <a:rPr kumimoji="1" lang="ja-JP" altLang="en-US" sz="1100" u="none" dirty="0" smtClean="0">
                          <a:solidFill>
                            <a:schemeClr val="tx1"/>
                          </a:solidFill>
                        </a:rPr>
                        <a:t>○　「提案募集方式」による地方からの提案等に基づき、事務・権限の移譲や規制緩和を行う第５次一括法が６月に成立し、</a:t>
                      </a:r>
                      <a:r>
                        <a:rPr kumimoji="1" lang="ja-JP" altLang="en-US" sz="1100" u="none" dirty="0" smtClean="0">
                          <a:solidFill>
                            <a:schemeClr val="tx1"/>
                          </a:solidFill>
                          <a:latin typeface="+mn-ea"/>
                          <a:ea typeface="+mn-ea"/>
                        </a:rPr>
                        <a:t>平成</a:t>
                      </a:r>
                      <a:r>
                        <a:rPr kumimoji="1" lang="en-US" altLang="ja-JP" sz="1100" u="none" dirty="0" smtClean="0">
                          <a:solidFill>
                            <a:schemeClr val="tx1"/>
                          </a:solidFill>
                          <a:latin typeface="+mn-ea"/>
                          <a:ea typeface="+mn-ea"/>
                        </a:rPr>
                        <a:t>28</a:t>
                      </a:r>
                      <a:r>
                        <a:rPr kumimoji="1" lang="ja-JP" altLang="en-US" sz="1100" u="none" dirty="0" smtClean="0">
                          <a:solidFill>
                            <a:schemeClr val="tx1"/>
                          </a:solidFill>
                          <a:latin typeface="+mn-ea"/>
                          <a:ea typeface="+mn-ea"/>
                        </a:rPr>
                        <a:t>年４月に施行されます。これにより、国から府へ６事務・府から市へ３事務が移譲されます（第４次一括法の事務を含む）。</a:t>
                      </a:r>
                      <a:endParaRPr kumimoji="1" lang="en-US" altLang="ja-JP" sz="1100" u="none" dirty="0" smtClean="0">
                        <a:solidFill>
                          <a:schemeClr val="tx1"/>
                        </a:solidFill>
                        <a:latin typeface="+mn-ea"/>
                        <a:ea typeface="+mn-ea"/>
                      </a:endParaRPr>
                    </a:p>
                    <a:p>
                      <a:pPr marL="82550" marR="0" indent="-82550" algn="l" defTabSz="914400" rtl="0" eaLnBrk="1" fontAlgn="auto" latinLnBrk="0" hangingPunct="1">
                        <a:lnSpc>
                          <a:spcPts val="1400"/>
                        </a:lnSpc>
                        <a:spcBef>
                          <a:spcPts val="0"/>
                        </a:spcBef>
                        <a:spcAft>
                          <a:spcPts val="300"/>
                        </a:spcAft>
                        <a:buClrTx/>
                        <a:buSzTx/>
                        <a:buFontTx/>
                        <a:buNone/>
                        <a:tabLst/>
                        <a:defRPr/>
                      </a:pPr>
                      <a:r>
                        <a:rPr kumimoji="1" lang="ja-JP" altLang="en-US" sz="1100" u="none" dirty="0" smtClean="0">
                          <a:solidFill>
                            <a:schemeClr val="tx1"/>
                          </a:solidFill>
                        </a:rPr>
                        <a:t>○　「提案募集方式」については新たな雇用対策の仕組み作り等を内容とす</a:t>
                      </a:r>
                      <a:r>
                        <a:rPr kumimoji="1" lang="ja-JP" altLang="en-US" sz="1100" u="none" dirty="0" smtClean="0">
                          <a:solidFill>
                            <a:schemeClr val="tx1"/>
                          </a:solidFill>
                          <a:latin typeface="+mn-ea"/>
                          <a:ea typeface="+mn-ea"/>
                        </a:rPr>
                        <a:t>る対応方針が</a:t>
                      </a:r>
                      <a:r>
                        <a:rPr kumimoji="1" lang="ja-JP" altLang="en-US" sz="1100" u="none" dirty="0" smtClean="0">
                          <a:solidFill>
                            <a:schemeClr val="tx1"/>
                          </a:solidFill>
                        </a:rPr>
                        <a:t>閣議決定されました。この閣議決定に伴い、第６次一括法案が国会へ提出され、平成</a:t>
                      </a:r>
                      <a:r>
                        <a:rPr kumimoji="1" lang="en-US" altLang="ja-JP" sz="1100" u="none" dirty="0" smtClean="0">
                          <a:solidFill>
                            <a:schemeClr val="tx1"/>
                          </a:solidFill>
                          <a:latin typeface="+mn-ea"/>
                          <a:ea typeface="+mn-ea"/>
                        </a:rPr>
                        <a:t>28</a:t>
                      </a:r>
                      <a:r>
                        <a:rPr kumimoji="1" lang="ja-JP" altLang="en-US" sz="1100" u="none" dirty="0" smtClean="0">
                          <a:solidFill>
                            <a:schemeClr val="tx1"/>
                          </a:solidFill>
                        </a:rPr>
                        <a:t>年度中には成立の見込みです。この中には、府が規制緩和を求めて提案した、地方住宅供給公社法に関する項目も含まれます。</a:t>
                      </a:r>
                      <a:endParaRPr kumimoji="1" lang="en-US" altLang="ja-JP" sz="1100" u="none" dirty="0" smtClean="0">
                        <a:solidFill>
                          <a:schemeClr val="tx1"/>
                        </a:solidFill>
                      </a:endParaRPr>
                    </a:p>
                    <a:p>
                      <a:pPr marL="82550" marR="0" indent="-82550" algn="l" defTabSz="914400" rtl="0" eaLnBrk="1" fontAlgn="auto" latinLnBrk="0" hangingPunct="1">
                        <a:lnSpc>
                          <a:spcPts val="1400"/>
                        </a:lnSpc>
                        <a:spcBef>
                          <a:spcPts val="0"/>
                        </a:spcBef>
                        <a:spcAft>
                          <a:spcPts val="300"/>
                        </a:spcAft>
                        <a:buClrTx/>
                        <a:buSzTx/>
                        <a:buFontTx/>
                        <a:buNone/>
                        <a:tabLst/>
                        <a:defRPr/>
                      </a:pPr>
                      <a:r>
                        <a:rPr kumimoji="1" lang="ja-JP" altLang="en-US" sz="1100" dirty="0" smtClean="0">
                          <a:solidFill>
                            <a:schemeClr val="tx1"/>
                          </a:solidFill>
                        </a:rPr>
                        <a:t>○　平成</a:t>
                      </a:r>
                      <a:r>
                        <a:rPr kumimoji="1" lang="en-US" altLang="ja-JP" sz="1100" dirty="0" smtClean="0">
                          <a:solidFill>
                            <a:schemeClr val="tx1"/>
                          </a:solidFill>
                          <a:latin typeface="+mn-ea"/>
                          <a:ea typeface="+mn-ea"/>
                        </a:rPr>
                        <a:t>26</a:t>
                      </a:r>
                      <a:r>
                        <a:rPr kumimoji="1" lang="ja-JP" altLang="en-US" sz="1100" dirty="0" smtClean="0">
                          <a:solidFill>
                            <a:schemeClr val="tx1"/>
                          </a:solidFill>
                          <a:latin typeface="+mn-ea"/>
                          <a:ea typeface="+mn-ea"/>
                        </a:rPr>
                        <a:t>年から、第</a:t>
                      </a:r>
                      <a:r>
                        <a:rPr kumimoji="1" lang="en-US" altLang="ja-JP" sz="1100" dirty="0" smtClean="0">
                          <a:solidFill>
                            <a:schemeClr val="tx1"/>
                          </a:solidFill>
                          <a:latin typeface="+mn-ea"/>
                          <a:ea typeface="+mn-ea"/>
                        </a:rPr>
                        <a:t>31</a:t>
                      </a:r>
                      <a:r>
                        <a:rPr kumimoji="1" lang="ja-JP" altLang="en-US" sz="1100" dirty="0" smtClean="0">
                          <a:solidFill>
                            <a:schemeClr val="tx1"/>
                          </a:solidFill>
                          <a:latin typeface="+mn-ea"/>
                          <a:ea typeface="+mn-ea"/>
                        </a:rPr>
                        <a:t>次</a:t>
                      </a:r>
                      <a:r>
                        <a:rPr kumimoji="1" lang="ja-JP" altLang="en-US" sz="1100" dirty="0" smtClean="0">
                          <a:solidFill>
                            <a:schemeClr val="tx1"/>
                          </a:solidFill>
                        </a:rPr>
                        <a:t>地方制度調査会において、人口減少社会に的確に対応する地方行政体制及びガバナンスのあり方に関する審議が行われ、</a:t>
                      </a:r>
                      <a:r>
                        <a:rPr kumimoji="1" lang="ja-JP" altLang="en-US" sz="1100" dirty="0" smtClean="0">
                          <a:solidFill>
                            <a:schemeClr val="tx1"/>
                          </a:solidFill>
                          <a:latin typeface="+mn-ea"/>
                          <a:ea typeface="+mn-ea"/>
                        </a:rPr>
                        <a:t>３月に内閣総理大臣へ答申がなされました。平成</a:t>
                      </a:r>
                      <a:r>
                        <a:rPr kumimoji="1" lang="en-US" altLang="ja-JP" sz="1100" dirty="0" smtClean="0">
                          <a:solidFill>
                            <a:schemeClr val="tx1"/>
                          </a:solidFill>
                          <a:latin typeface="+mn-ea"/>
                          <a:ea typeface="+mn-ea"/>
                        </a:rPr>
                        <a:t>28</a:t>
                      </a:r>
                      <a:r>
                        <a:rPr kumimoji="1" lang="ja-JP" altLang="en-US" sz="1100" dirty="0" smtClean="0">
                          <a:solidFill>
                            <a:schemeClr val="tx1"/>
                          </a:solidFill>
                          <a:latin typeface="+mn-ea"/>
                          <a:ea typeface="+mn-ea"/>
                        </a:rPr>
                        <a:t>年度には、答申の内容を踏まえた地方自治法の改正案が国会へ提出される予</a:t>
                      </a:r>
                      <a:r>
                        <a:rPr kumimoji="1" lang="ja-JP" altLang="en-US" sz="1100" dirty="0" smtClean="0">
                          <a:solidFill>
                            <a:schemeClr val="tx1"/>
                          </a:solidFill>
                        </a:rPr>
                        <a:t>定です。</a:t>
                      </a:r>
                      <a:endParaRPr kumimoji="1" lang="en-US" altLang="ja-JP" sz="1100" dirty="0" smtClean="0">
                        <a:solidFill>
                          <a:schemeClr val="tx1"/>
                        </a:solidFill>
                      </a:endParaRPr>
                    </a:p>
                  </a:txBody>
                  <a:tcPr anchor="ctr"/>
                </a:tc>
              </a:tr>
            </a:tbl>
          </a:graphicData>
        </a:graphic>
      </p:graphicFrame>
      <p:sp>
        <p:nvSpPr>
          <p:cNvPr id="32" name="フローチャート : 代替処理 31"/>
          <p:cNvSpPr/>
          <p:nvPr/>
        </p:nvSpPr>
        <p:spPr>
          <a:xfrm>
            <a:off x="3491880" y="5625288"/>
            <a:ext cx="720000" cy="396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３</a:t>
            </a:r>
            <a:r>
              <a:rPr lang="ja-JP" altLang="en-US" sz="1050" dirty="0" smtClean="0"/>
              <a:t>月</a:t>
            </a:r>
            <a:endParaRPr kumimoji="1" lang="ja-JP" altLang="en-US" sz="1050" dirty="0"/>
          </a:p>
        </p:txBody>
      </p:sp>
      <p:sp>
        <p:nvSpPr>
          <p:cNvPr id="33" name="フローチャート : 代替処理 32"/>
          <p:cNvSpPr/>
          <p:nvPr/>
        </p:nvSpPr>
        <p:spPr>
          <a:xfrm>
            <a:off x="3668384" y="5812512"/>
            <a:ext cx="720000" cy="4248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spc="-140" dirty="0" smtClean="0"/>
              <a:t>内閣総理大臣へ答申</a:t>
            </a:r>
            <a:endParaRPr lang="en-US" altLang="ja-JP" sz="1100" spc="-140" dirty="0" smtClean="0"/>
          </a:p>
        </p:txBody>
      </p:sp>
      <p:sp>
        <p:nvSpPr>
          <p:cNvPr id="62" name="右矢印 61"/>
          <p:cNvSpPr/>
          <p:nvPr/>
        </p:nvSpPr>
        <p:spPr>
          <a:xfrm>
            <a:off x="467544" y="2564904"/>
            <a:ext cx="2376000" cy="728706"/>
          </a:xfrm>
          <a:prstGeom prst="rightArrow">
            <a:avLst>
              <a:gd name="adj1" fmla="val 66914"/>
              <a:gd name="adj2" fmla="val 3716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t>国から地方への事務・権限移譲等の検討</a:t>
            </a:r>
            <a:endParaRPr lang="en-US" altLang="ja-JP" sz="900" dirty="0" smtClean="0"/>
          </a:p>
          <a:p>
            <a:pPr algn="ctr"/>
            <a:r>
              <a:rPr lang="ja-JP" altLang="en-US" sz="900" dirty="0" smtClean="0"/>
              <a:t>（地方分権改革推進本部・有識者会議）</a:t>
            </a:r>
            <a:endParaRPr lang="ja-JP" altLang="en-US" sz="900" dirty="0"/>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smtClean="0"/>
                <a:t>凡例</a:t>
              </a:r>
              <a:endParaRPr kumimoji="1" lang="ja-JP" altLang="en-US" sz="1200" dirty="0"/>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smtClean="0"/>
                <a:t>取り組んで</a:t>
              </a:r>
              <a:r>
                <a:rPr lang="ja-JP" altLang="en-US" sz="1200" dirty="0"/>
                <a:t>いる</a:t>
              </a:r>
              <a:r>
                <a:rPr kumimoji="1" lang="ja-JP" altLang="en-US" sz="1200" dirty="0" smtClean="0"/>
                <a:t>事項、実現した事項</a:t>
              </a:r>
              <a:endParaRPr kumimoji="1" lang="ja-JP" altLang="en-US" sz="1200" dirty="0"/>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smtClean="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smtClean="0"/>
                <a:t>今後取り組んでいく事項</a:t>
              </a:r>
              <a:endParaRPr kumimoji="1" lang="ja-JP" altLang="en-US" sz="1200" dirty="0"/>
            </a:p>
          </p:txBody>
        </p:sp>
      </p:grpSp>
      <p:sp>
        <p:nvSpPr>
          <p:cNvPr id="53" name="右矢印 52"/>
          <p:cNvSpPr/>
          <p:nvPr/>
        </p:nvSpPr>
        <p:spPr>
          <a:xfrm>
            <a:off x="4499992" y="1340768"/>
            <a:ext cx="1656184" cy="756000"/>
          </a:xfrm>
          <a:prstGeom prst="rightArrow">
            <a:avLst>
              <a:gd name="adj1" fmla="val 50000"/>
              <a:gd name="adj2" fmla="val 37504"/>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smtClean="0"/>
              <a:t>地方分権改革の</a:t>
            </a:r>
            <a:endParaRPr kumimoji="1" lang="en-US" altLang="ja-JP" sz="1200" dirty="0" smtClean="0"/>
          </a:p>
          <a:p>
            <a:r>
              <a:rPr kumimoji="1" lang="ja-JP" altLang="en-US" sz="1200" dirty="0" smtClean="0"/>
              <a:t>推進を働きかけ</a:t>
            </a:r>
            <a:endParaRPr kumimoji="1" lang="ja-JP" altLang="en-US" sz="1200" dirty="0"/>
          </a:p>
        </p:txBody>
      </p:sp>
      <p:sp>
        <p:nvSpPr>
          <p:cNvPr id="63" name="右矢印 62"/>
          <p:cNvSpPr/>
          <p:nvPr/>
        </p:nvSpPr>
        <p:spPr>
          <a:xfrm>
            <a:off x="4510383" y="2564904"/>
            <a:ext cx="1650877" cy="1175919"/>
          </a:xfrm>
          <a:prstGeom prst="rightArrow">
            <a:avLst>
              <a:gd name="adj1" fmla="val 50000"/>
              <a:gd name="adj2" fmla="val 42705"/>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100" dirty="0"/>
              <a:t>地方</a:t>
            </a:r>
            <a:r>
              <a:rPr lang="ja-JP" altLang="en-US" sz="1100" dirty="0" smtClean="0"/>
              <a:t>の</a:t>
            </a:r>
            <a:r>
              <a:rPr lang="ja-JP" altLang="en-US" sz="1100" dirty="0"/>
              <a:t>発意に</a:t>
            </a:r>
            <a:r>
              <a:rPr lang="ja-JP" altLang="en-US" sz="1100" dirty="0" smtClean="0"/>
              <a:t>根ざした新たな地方分権改革の推進</a:t>
            </a:r>
            <a:endParaRPr kumimoji="1" lang="ja-JP" altLang="en-US" sz="1100" dirty="0"/>
          </a:p>
        </p:txBody>
      </p:sp>
      <p:sp>
        <p:nvSpPr>
          <p:cNvPr id="48" name="フローチャート : 代替処理 47"/>
          <p:cNvSpPr/>
          <p:nvPr/>
        </p:nvSpPr>
        <p:spPr>
          <a:xfrm>
            <a:off x="755575" y="1196752"/>
            <a:ext cx="154800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smtClean="0"/>
              <a:t>６月</a:t>
            </a:r>
            <a:endParaRPr kumimoji="1" lang="ja-JP" altLang="en-US" sz="1200" dirty="0"/>
          </a:p>
        </p:txBody>
      </p:sp>
      <p:sp>
        <p:nvSpPr>
          <p:cNvPr id="49" name="フローチャート : 代替処理 48"/>
          <p:cNvSpPr/>
          <p:nvPr/>
        </p:nvSpPr>
        <p:spPr>
          <a:xfrm>
            <a:off x="827585" y="1389130"/>
            <a:ext cx="1692000" cy="936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smtClean="0"/>
          </a:p>
          <a:p>
            <a:pPr marL="82550" indent="-82550" algn="just"/>
            <a:r>
              <a:rPr lang="ja-JP" altLang="en-US" sz="1050" spc="-140" dirty="0"/>
              <a:t>・地方分権型道州制の推進</a:t>
            </a:r>
            <a:endParaRPr lang="en-US" altLang="ja-JP" sz="1050" spc="-140" dirty="0"/>
          </a:p>
          <a:p>
            <a:pPr marL="82550" indent="-82550" algn="just"/>
            <a:r>
              <a:rPr lang="ja-JP" altLang="en-US" sz="1050" spc="-140" dirty="0"/>
              <a:t>・国出先機関の地方移管の推進</a:t>
            </a:r>
            <a:endParaRPr lang="en-US" altLang="ja-JP" sz="1050" spc="-140" dirty="0"/>
          </a:p>
          <a:p>
            <a:pPr marL="82550" indent="-82550" algn="just"/>
            <a:r>
              <a:rPr lang="ja-JP" altLang="en-US" sz="1050" spc="-140" dirty="0">
                <a:solidFill>
                  <a:prstClr val="black"/>
                </a:solidFill>
              </a:rPr>
              <a:t>・「提案募集方式」による地方からの提案の</a:t>
            </a:r>
            <a:r>
              <a:rPr lang="ja-JP" altLang="en-US" sz="1050" spc="-140" dirty="0" smtClean="0">
                <a:solidFill>
                  <a:prstClr val="black"/>
                </a:solidFill>
              </a:rPr>
              <a:t>実現</a:t>
            </a:r>
            <a:endParaRPr lang="ja-JP" altLang="en-US" sz="1050" spc="-140" dirty="0"/>
          </a:p>
        </p:txBody>
      </p:sp>
      <p:sp>
        <p:nvSpPr>
          <p:cNvPr id="50" name="フローチャート : 代替処理 49"/>
          <p:cNvSpPr/>
          <p:nvPr/>
        </p:nvSpPr>
        <p:spPr>
          <a:xfrm>
            <a:off x="539552" y="3293610"/>
            <a:ext cx="1188000" cy="324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４</a:t>
            </a:r>
            <a:r>
              <a:rPr kumimoji="1" lang="ja-JP" altLang="en-US" sz="1050" dirty="0" smtClean="0"/>
              <a:t>月</a:t>
            </a:r>
            <a:endParaRPr kumimoji="1" lang="ja-JP" altLang="en-US" sz="1050" dirty="0"/>
          </a:p>
        </p:txBody>
      </p:sp>
      <p:sp>
        <p:nvSpPr>
          <p:cNvPr id="51" name="フローチャート : 代替処理 50"/>
          <p:cNvSpPr/>
          <p:nvPr/>
        </p:nvSpPr>
        <p:spPr>
          <a:xfrm>
            <a:off x="654993" y="3501277"/>
            <a:ext cx="1296000" cy="252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smtClean="0"/>
              <a:t>第４次一括法の</a:t>
            </a:r>
            <a:r>
              <a:rPr lang="ja-JP" altLang="en-US" sz="1100" dirty="0"/>
              <a:t>施行</a:t>
            </a:r>
          </a:p>
        </p:txBody>
      </p:sp>
      <p:sp>
        <p:nvSpPr>
          <p:cNvPr id="61" name="フローチャート : 代替処理 60"/>
          <p:cNvSpPr/>
          <p:nvPr/>
        </p:nvSpPr>
        <p:spPr>
          <a:xfrm>
            <a:off x="683568" y="4884018"/>
            <a:ext cx="1153760"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６</a:t>
            </a:r>
            <a:r>
              <a:rPr lang="ja-JP" altLang="en-US" sz="1050" dirty="0" smtClean="0"/>
              <a:t>月</a:t>
            </a:r>
            <a:endParaRPr kumimoji="1" lang="ja-JP" altLang="en-US" sz="1050" dirty="0"/>
          </a:p>
        </p:txBody>
      </p:sp>
      <p:sp>
        <p:nvSpPr>
          <p:cNvPr id="64" name="フローチャート : 代替処理 63"/>
          <p:cNvSpPr/>
          <p:nvPr/>
        </p:nvSpPr>
        <p:spPr>
          <a:xfrm>
            <a:off x="799010" y="5091685"/>
            <a:ext cx="1220315"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latin typeface="+mn-ea"/>
              </a:rPr>
              <a:t>地方から</a:t>
            </a:r>
            <a:r>
              <a:rPr lang="ja-JP" altLang="en-US" sz="1100" dirty="0" smtClean="0">
                <a:latin typeface="+mn-ea"/>
              </a:rPr>
              <a:t>の提案（</a:t>
            </a:r>
            <a:r>
              <a:rPr lang="en-US" altLang="ja-JP" sz="1100" dirty="0">
                <a:latin typeface="+mn-ea"/>
              </a:rPr>
              <a:t>87</a:t>
            </a:r>
            <a:r>
              <a:rPr lang="ja-JP" altLang="en-US" sz="1100" dirty="0" smtClean="0">
                <a:latin typeface="+mn-ea"/>
              </a:rPr>
              <a:t>団体</a:t>
            </a:r>
            <a:r>
              <a:rPr lang="en-US" altLang="ja-JP" sz="1100" dirty="0">
                <a:latin typeface="+mn-ea"/>
              </a:rPr>
              <a:t>334</a:t>
            </a:r>
            <a:r>
              <a:rPr lang="ja-JP" altLang="en-US" sz="1100" dirty="0" smtClean="0">
                <a:latin typeface="+mn-ea"/>
              </a:rPr>
              <a:t>件）</a:t>
            </a:r>
            <a:endParaRPr lang="ja-JP" altLang="en-US" sz="1100" dirty="0">
              <a:latin typeface="+mn-ea"/>
            </a:endParaRPr>
          </a:p>
        </p:txBody>
      </p:sp>
      <p:sp>
        <p:nvSpPr>
          <p:cNvPr id="65" name="フローチャート : 代替処理 64"/>
          <p:cNvSpPr/>
          <p:nvPr/>
        </p:nvSpPr>
        <p:spPr>
          <a:xfrm>
            <a:off x="467544" y="5586963"/>
            <a:ext cx="1153760"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en-US" altLang="ja-JP" sz="1050" dirty="0" smtClean="0">
                <a:latin typeface="+mn-ea"/>
              </a:rPr>
              <a:t>H26</a:t>
            </a:r>
            <a:r>
              <a:rPr lang="ja-JP" altLang="en-US" sz="1050" dirty="0" smtClean="0">
                <a:latin typeface="+mn-ea"/>
              </a:rPr>
              <a:t>年～</a:t>
            </a:r>
            <a:endParaRPr kumimoji="1" lang="ja-JP" altLang="en-US" sz="1050" dirty="0">
              <a:latin typeface="+mn-ea"/>
            </a:endParaRPr>
          </a:p>
        </p:txBody>
      </p:sp>
      <p:sp>
        <p:nvSpPr>
          <p:cNvPr id="67" name="右矢印 66"/>
          <p:cNvSpPr/>
          <p:nvPr/>
        </p:nvSpPr>
        <p:spPr>
          <a:xfrm>
            <a:off x="1835696" y="5697296"/>
            <a:ext cx="1584000" cy="396000"/>
          </a:xfrm>
          <a:prstGeom prst="rightArrow">
            <a:avLst>
              <a:gd name="adj1" fmla="val 56059"/>
              <a:gd name="adj2" fmla="val 39813"/>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dirty="0" smtClean="0"/>
              <a:t>諮問事項の調査審議</a:t>
            </a:r>
            <a:endParaRPr kumimoji="1" lang="ja-JP" altLang="en-US" sz="1100" dirty="0"/>
          </a:p>
        </p:txBody>
      </p:sp>
      <p:sp>
        <p:nvSpPr>
          <p:cNvPr id="66" name="フローチャート : 代替処理 65"/>
          <p:cNvSpPr/>
          <p:nvPr/>
        </p:nvSpPr>
        <p:spPr>
          <a:xfrm>
            <a:off x="582986" y="5794630"/>
            <a:ext cx="1220315"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smtClean="0">
                <a:latin typeface="+mn-ea"/>
              </a:rPr>
              <a:t>第</a:t>
            </a:r>
            <a:r>
              <a:rPr lang="en-US" altLang="ja-JP" sz="1100" dirty="0" smtClean="0">
                <a:latin typeface="+mn-ea"/>
              </a:rPr>
              <a:t>31</a:t>
            </a:r>
            <a:r>
              <a:rPr lang="ja-JP" altLang="en-US" sz="1100" dirty="0" smtClean="0">
                <a:latin typeface="+mn-ea"/>
              </a:rPr>
              <a:t>次地方制度調査会の</a:t>
            </a:r>
            <a:r>
              <a:rPr lang="ja-JP" altLang="en-US" sz="1100" dirty="0">
                <a:latin typeface="+mn-ea"/>
              </a:rPr>
              <a:t>調査審議</a:t>
            </a:r>
          </a:p>
        </p:txBody>
      </p:sp>
      <p:sp>
        <p:nvSpPr>
          <p:cNvPr id="73" name="フローチャート : 代替処理 22"/>
          <p:cNvSpPr/>
          <p:nvPr/>
        </p:nvSpPr>
        <p:spPr>
          <a:xfrm>
            <a:off x="4644008" y="5697304"/>
            <a:ext cx="1385927" cy="468000"/>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r>
              <a:rPr lang="ja-JP" altLang="en-US" sz="1200" dirty="0" smtClean="0"/>
              <a:t>地方自治法改正法案を国会へ提出</a:t>
            </a:r>
            <a:endParaRPr lang="en-US" altLang="ja-JP" sz="1200" dirty="0" smtClean="0"/>
          </a:p>
        </p:txBody>
      </p:sp>
      <p:sp>
        <p:nvSpPr>
          <p:cNvPr id="74" name="フローチャート : 代替処理 73"/>
          <p:cNvSpPr/>
          <p:nvPr/>
        </p:nvSpPr>
        <p:spPr>
          <a:xfrm>
            <a:off x="784295" y="3833429"/>
            <a:ext cx="1188000" cy="324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６</a:t>
            </a:r>
            <a:r>
              <a:rPr kumimoji="1" lang="ja-JP" altLang="en-US" sz="1050" dirty="0" smtClean="0"/>
              <a:t>月</a:t>
            </a:r>
            <a:endParaRPr kumimoji="1" lang="ja-JP" altLang="en-US" sz="1050" dirty="0"/>
          </a:p>
        </p:txBody>
      </p:sp>
      <p:sp>
        <p:nvSpPr>
          <p:cNvPr id="75" name="フローチャート : 代替処理 74"/>
          <p:cNvSpPr/>
          <p:nvPr/>
        </p:nvSpPr>
        <p:spPr>
          <a:xfrm>
            <a:off x="899736" y="4041096"/>
            <a:ext cx="1296000" cy="252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smtClean="0"/>
              <a:t>第５次一括法の</a:t>
            </a:r>
            <a:r>
              <a:rPr lang="ja-JP" altLang="en-US" sz="1100" dirty="0"/>
              <a:t>成立</a:t>
            </a:r>
          </a:p>
        </p:txBody>
      </p:sp>
      <p:sp>
        <p:nvSpPr>
          <p:cNvPr id="76" name="フローチャート : 代替処理 75"/>
          <p:cNvSpPr/>
          <p:nvPr/>
        </p:nvSpPr>
        <p:spPr>
          <a:xfrm>
            <a:off x="2404406" y="4659637"/>
            <a:ext cx="612000"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en-US" altLang="ja-JP" sz="1050" dirty="0">
                <a:latin typeface="+mn-ea"/>
              </a:rPr>
              <a:t>12</a:t>
            </a:r>
            <a:r>
              <a:rPr lang="ja-JP" altLang="en-US" sz="1050" dirty="0" smtClean="0">
                <a:latin typeface="+mn-ea"/>
              </a:rPr>
              <a:t>月</a:t>
            </a:r>
            <a:endParaRPr kumimoji="1" lang="ja-JP" altLang="en-US" sz="1050" dirty="0">
              <a:latin typeface="+mn-ea"/>
            </a:endParaRPr>
          </a:p>
        </p:txBody>
      </p:sp>
      <p:sp>
        <p:nvSpPr>
          <p:cNvPr id="77" name="フローチャート : 代替処理 76"/>
          <p:cNvSpPr/>
          <p:nvPr/>
        </p:nvSpPr>
        <p:spPr>
          <a:xfrm>
            <a:off x="2519848" y="4875661"/>
            <a:ext cx="684000"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smtClean="0"/>
              <a:t>対応方針</a:t>
            </a:r>
            <a:endParaRPr lang="en-US" altLang="ja-JP" sz="1100" dirty="0" smtClean="0"/>
          </a:p>
          <a:p>
            <a:pPr algn="just"/>
            <a:r>
              <a:rPr lang="ja-JP" altLang="en-US" sz="1100" dirty="0" smtClean="0"/>
              <a:t>閣議決定</a:t>
            </a:r>
            <a:endParaRPr lang="ja-JP" altLang="en-US" sz="1100" dirty="0"/>
          </a:p>
        </p:txBody>
      </p:sp>
      <p:sp>
        <p:nvSpPr>
          <p:cNvPr id="78" name="右矢印 77"/>
          <p:cNvSpPr/>
          <p:nvPr/>
        </p:nvSpPr>
        <p:spPr>
          <a:xfrm>
            <a:off x="467544" y="4401168"/>
            <a:ext cx="1872000" cy="576000"/>
          </a:xfrm>
          <a:prstGeom prst="rightArrow">
            <a:avLst>
              <a:gd name="adj1" fmla="val 56059"/>
              <a:gd name="adj2" fmla="val 39813"/>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a:t>平成</a:t>
            </a:r>
            <a:r>
              <a:rPr lang="en-US" altLang="ja-JP" sz="1100" dirty="0"/>
              <a:t>26</a:t>
            </a:r>
            <a:r>
              <a:rPr lang="ja-JP" altLang="en-US" sz="1100" dirty="0"/>
              <a:t>年度提案の実現に</a:t>
            </a:r>
            <a:r>
              <a:rPr lang="ja-JP" altLang="en-US" sz="1100" dirty="0" smtClean="0"/>
              <a:t>向けた検討</a:t>
            </a:r>
            <a:endParaRPr kumimoji="1" lang="ja-JP" altLang="en-US" sz="1100" dirty="0"/>
          </a:p>
        </p:txBody>
      </p:sp>
      <p:sp>
        <p:nvSpPr>
          <p:cNvPr id="79" name="右矢印 78"/>
          <p:cNvSpPr/>
          <p:nvPr/>
        </p:nvSpPr>
        <p:spPr>
          <a:xfrm>
            <a:off x="4499992" y="4617208"/>
            <a:ext cx="1650877" cy="684000"/>
          </a:xfrm>
          <a:prstGeom prst="rightArrow">
            <a:avLst>
              <a:gd name="adj1" fmla="val 50000"/>
              <a:gd name="adj2" fmla="val 42705"/>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ja-JP" altLang="en-US" sz="1100" dirty="0" smtClean="0"/>
              <a:t>第６次一括法案の</a:t>
            </a:r>
            <a:endParaRPr lang="en-US" altLang="ja-JP" sz="1100" dirty="0" smtClean="0"/>
          </a:p>
          <a:p>
            <a:r>
              <a:rPr lang="ja-JP" altLang="en-US" sz="1100" dirty="0"/>
              <a:t>審議</a:t>
            </a:r>
            <a:r>
              <a:rPr lang="ja-JP" altLang="en-US" sz="1100" dirty="0" smtClean="0"/>
              <a:t>、成立</a:t>
            </a:r>
            <a:endParaRPr kumimoji="1" lang="ja-JP" altLang="en-US" sz="1100" dirty="0"/>
          </a:p>
        </p:txBody>
      </p:sp>
      <p:sp>
        <p:nvSpPr>
          <p:cNvPr id="80" name="フローチャート : 代替処理 79"/>
          <p:cNvSpPr/>
          <p:nvPr/>
        </p:nvSpPr>
        <p:spPr>
          <a:xfrm>
            <a:off x="3491880" y="4509120"/>
            <a:ext cx="756000" cy="61200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３</a:t>
            </a:r>
            <a:r>
              <a:rPr lang="ja-JP" altLang="en-US" sz="1050" dirty="0" smtClean="0"/>
              <a:t>月</a:t>
            </a:r>
            <a:endParaRPr kumimoji="1" lang="ja-JP" altLang="en-US" sz="1050" dirty="0"/>
          </a:p>
        </p:txBody>
      </p:sp>
      <p:sp>
        <p:nvSpPr>
          <p:cNvPr id="81" name="フローチャート : 代替処理 80"/>
          <p:cNvSpPr/>
          <p:nvPr/>
        </p:nvSpPr>
        <p:spPr>
          <a:xfrm>
            <a:off x="3635896" y="4725144"/>
            <a:ext cx="756000" cy="61200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smtClean="0"/>
              <a:t>第</a:t>
            </a:r>
            <a:r>
              <a:rPr lang="ja-JP" altLang="en-US" sz="1100" dirty="0"/>
              <a:t>６</a:t>
            </a:r>
            <a:r>
              <a:rPr lang="ja-JP" altLang="en-US" sz="1100" dirty="0" smtClean="0"/>
              <a:t>次一括法案を国会へ提出</a:t>
            </a:r>
            <a:endParaRPr lang="ja-JP" altLang="en-US" sz="1100" dirty="0"/>
          </a:p>
        </p:txBody>
      </p:sp>
      <p:sp>
        <p:nvSpPr>
          <p:cNvPr id="47" name="フローチャート : 代替処理 46"/>
          <p:cNvSpPr/>
          <p:nvPr/>
        </p:nvSpPr>
        <p:spPr>
          <a:xfrm>
            <a:off x="4528711" y="3617421"/>
            <a:ext cx="1008000" cy="396000"/>
          </a:xfrm>
          <a:prstGeom prst="flowChartAlternateProcess">
            <a:avLst/>
          </a:prstGeom>
          <a:solidFill>
            <a:schemeClr val="accent3"/>
          </a:solidFill>
          <a:ln>
            <a:solidFill>
              <a:srgbClr val="C0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050" dirty="0" smtClean="0"/>
              <a:t>４月</a:t>
            </a:r>
            <a:endParaRPr kumimoji="1" lang="ja-JP" altLang="en-US" sz="1050" dirty="0"/>
          </a:p>
        </p:txBody>
      </p:sp>
      <p:sp>
        <p:nvSpPr>
          <p:cNvPr id="52" name="フローチャート : 代替処理 51"/>
          <p:cNvSpPr/>
          <p:nvPr/>
        </p:nvSpPr>
        <p:spPr>
          <a:xfrm>
            <a:off x="4644152" y="3825088"/>
            <a:ext cx="1008000" cy="396000"/>
          </a:xfrm>
          <a:prstGeom prst="flowChartAlternateProcess">
            <a:avLst/>
          </a:prstGeom>
          <a:ln>
            <a:solidFill>
              <a:schemeClr val="accent3"/>
            </a:solidFill>
            <a:prstDash val="dash"/>
          </a:ln>
        </p:spPr>
        <p:style>
          <a:lnRef idx="2">
            <a:schemeClr val="accent1"/>
          </a:lnRef>
          <a:fillRef idx="1">
            <a:schemeClr val="lt1"/>
          </a:fillRef>
          <a:effectRef idx="0">
            <a:schemeClr val="accent1"/>
          </a:effectRef>
          <a:fontRef idx="minor">
            <a:schemeClr val="dk1"/>
          </a:fontRef>
        </p:style>
        <p:txBody>
          <a:bodyPr lIns="36000" tIns="36000" rIns="0" bIns="36000" rtlCol="0" anchor="ctr" anchorCtr="0"/>
          <a:lstStyle/>
          <a:p>
            <a:pPr algn="just"/>
            <a:r>
              <a:rPr lang="ja-JP" altLang="en-US" sz="1100" dirty="0" smtClean="0"/>
              <a:t>第５次一括法施行</a:t>
            </a:r>
            <a:endParaRPr lang="ja-JP" altLang="en-US" sz="1100" dirty="0"/>
          </a:p>
        </p:txBody>
      </p:sp>
      <p:sp>
        <p:nvSpPr>
          <p:cNvPr id="54" name="右矢印 53"/>
          <p:cNvSpPr/>
          <p:nvPr/>
        </p:nvSpPr>
        <p:spPr>
          <a:xfrm>
            <a:off x="2339960" y="3717032"/>
            <a:ext cx="1872000" cy="576000"/>
          </a:xfrm>
          <a:prstGeom prst="rightArrow">
            <a:avLst>
              <a:gd name="adj1" fmla="val 56059"/>
              <a:gd name="adj2" fmla="val 39813"/>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100" dirty="0" smtClean="0"/>
              <a:t>事務・権限移譲に向けた調整</a:t>
            </a:r>
            <a:endParaRPr kumimoji="1" lang="ja-JP" altLang="en-US" sz="1100" dirty="0"/>
          </a:p>
        </p:txBody>
      </p:sp>
      <p:sp>
        <p:nvSpPr>
          <p:cNvPr id="57" name="正方形/長方形 56"/>
          <p:cNvSpPr/>
          <p:nvPr/>
        </p:nvSpPr>
        <p:spPr>
          <a:xfrm>
            <a:off x="684000" y="188640"/>
            <a:ext cx="7776000" cy="338554"/>
          </a:xfrm>
          <a:prstGeom prst="rect">
            <a:avLst/>
          </a:prstGeom>
        </p:spPr>
        <p:txBody>
          <a:bodyPr wrap="square">
            <a:spAutoFit/>
          </a:bodyPr>
          <a:lstStyle/>
          <a:p>
            <a:r>
              <a:rPr lang="ja-JP" altLang="ja-JP" sz="1600" b="1" dirty="0"/>
              <a:t>大阪発“地方分権改革”ビジョンの推進について　</a:t>
            </a:r>
            <a:r>
              <a:rPr lang="ja-JP" altLang="ja-JP" sz="1600" b="1" dirty="0" smtClean="0"/>
              <a:t>～</a:t>
            </a:r>
            <a:r>
              <a:rPr lang="ja-JP" altLang="en-US" sz="1600" b="1" dirty="0" smtClean="0"/>
              <a:t>改革の取組イメージ</a:t>
            </a:r>
            <a:r>
              <a:rPr lang="ja-JP" altLang="ja-JP" sz="1600" b="1" dirty="0" smtClean="0"/>
              <a:t>（</a:t>
            </a:r>
            <a:r>
              <a:rPr lang="ja-JP" altLang="en-US" sz="1600" b="1" dirty="0"/>
              <a:t>３</a:t>
            </a:r>
            <a:r>
              <a:rPr lang="ja-JP" altLang="ja-JP" sz="1600" b="1" dirty="0" smtClean="0"/>
              <a:t>月</a:t>
            </a:r>
            <a:r>
              <a:rPr lang="ja-JP" altLang="ja-JP" sz="1600" b="1" dirty="0"/>
              <a:t>末時点）～</a:t>
            </a:r>
          </a:p>
        </p:txBody>
      </p:sp>
    </p:spTree>
    <p:extLst>
      <p:ext uri="{BB962C8B-B14F-4D97-AF65-F5344CB8AC3E}">
        <p14:creationId xmlns:p14="http://schemas.microsoft.com/office/powerpoint/2010/main" val="18808677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608</Words>
  <Application>Microsoft Office PowerPoint</Application>
  <PresentationFormat>画面に合わせる (4:3)</PresentationFormat>
  <Paragraphs>166</Paragraphs>
  <Slides>4</Slides>
  <Notes>4</Notes>
  <HiddenSlides>0</HiddenSlides>
  <MMClips>0</MMClips>
  <ScaleCrop>false</ScaleCrop>
  <HeadingPairs>
    <vt:vector size="4" baseType="variant">
      <vt:variant>
        <vt:lpstr>テーマ</vt:lpstr>
      </vt:variant>
      <vt:variant>
        <vt:i4>1</vt:i4>
      </vt:variant>
      <vt:variant>
        <vt:lpstr>スライド タイトル</vt:lpstr>
      </vt:variant>
      <vt:variant>
        <vt:i4>4</vt:i4>
      </vt:variant>
    </vt:vector>
  </HeadingPairs>
  <TitlesOfParts>
    <vt:vector size="5" baseType="lpstr">
      <vt:lpstr>Office ​​テーマ</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2016-03-03T04:05:32Z</dcterms:created>
  <dcterms:modified xsi:type="dcterms:W3CDTF">2017-03-01T04:14:35Z</dcterms:modified>
</cp:coreProperties>
</file>