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sldIdLst>
    <p:sldId id="268" r:id="rId2"/>
    <p:sldId id="271" r:id="rId3"/>
    <p:sldId id="267" r:id="rId4"/>
    <p:sldId id="264"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60" autoAdjust="0"/>
  </p:normalViewPr>
  <p:slideViewPr>
    <p:cSldViewPr showGuides="1">
      <p:cViewPr>
        <p:scale>
          <a:sx n="80" d="100"/>
          <a:sy n="80" d="100"/>
        </p:scale>
        <p:origin x="-108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880308" cy="488871"/>
          </a:xfrm>
          <a:prstGeom prst="rect">
            <a:avLst/>
          </a:prstGeom>
        </p:spPr>
        <p:txBody>
          <a:bodyPr vert="horz" lIns="89660" tIns="44832" rIns="89660" bIns="44832"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0" y="2"/>
            <a:ext cx="2880308" cy="488871"/>
          </a:xfrm>
          <a:prstGeom prst="rect">
            <a:avLst/>
          </a:prstGeom>
        </p:spPr>
        <p:txBody>
          <a:bodyPr vert="horz" lIns="89660" tIns="44832" rIns="89660" bIns="44832" rtlCol="0"/>
          <a:lstStyle>
            <a:lvl1pPr algn="r">
              <a:defRPr sz="1200"/>
            </a:lvl1pPr>
          </a:lstStyle>
          <a:p>
            <a:fld id="{17C42C46-0C0D-43DB-88B8-F693BA913BA6}" type="datetimeFigureOut">
              <a:rPr kumimoji="1" lang="ja-JP" altLang="en-US" smtClean="0"/>
              <a:t>2016/3/30</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60" tIns="44832" rIns="89660" bIns="44832"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60" tIns="44832" rIns="89660" bIns="4483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286848"/>
            <a:ext cx="2880308" cy="488871"/>
          </a:xfrm>
          <a:prstGeom prst="rect">
            <a:avLst/>
          </a:prstGeom>
        </p:spPr>
        <p:txBody>
          <a:bodyPr vert="horz" lIns="89660" tIns="44832" rIns="89660" bIns="4483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0" y="9286848"/>
            <a:ext cx="2880308" cy="488871"/>
          </a:xfrm>
          <a:prstGeom prst="rect">
            <a:avLst/>
          </a:prstGeom>
        </p:spPr>
        <p:txBody>
          <a:bodyPr vert="horz" lIns="89660" tIns="44832" rIns="89660" bIns="44832"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1</a:t>
            </a:fld>
            <a:endParaRPr kumimoji="1" lang="ja-JP" altLang="en-US" dirty="0"/>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2016/3/30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2016/3/30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2016/3/30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2016/3/30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2016/3/30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2016/3/30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2016/3/30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2016/3/30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2016/3/30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2016/3/30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2016/3/30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2016/3/30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401180022"/>
              </p:ext>
            </p:extLst>
          </p:nvPr>
        </p:nvGraphicFramePr>
        <p:xfrm>
          <a:off x="65186" y="692696"/>
          <a:ext cx="8960635" cy="5616624"/>
        </p:xfrm>
        <a:graphic>
          <a:graphicData uri="http://schemas.openxmlformats.org/drawingml/2006/table">
            <a:tbl>
              <a:tblPr firstRow="1" bandRow="1">
                <a:tableStyleId>{5940675A-B579-460E-94D1-54222C63F5DA}</a:tableStyleId>
              </a:tblPr>
              <a:tblGrid>
                <a:gridCol w="359763"/>
                <a:gridCol w="4007168"/>
                <a:gridCol w="1828800"/>
                <a:gridCol w="2764904"/>
              </a:tblGrid>
              <a:tr h="267872">
                <a:tc rowSpan="2">
                  <a:txBody>
                    <a:bodyPr/>
                    <a:lstStyle/>
                    <a:p>
                      <a:endParaRPr kumimoji="1" lang="ja-JP" altLang="en-US" sz="1400" dirty="0"/>
                    </a:p>
                  </a:txBody>
                  <a:tcPr vert="eaVert" anchor="ctr"/>
                </a:tc>
                <a:tc>
                  <a:txBody>
                    <a:bodyPr/>
                    <a:lstStyle/>
                    <a:p>
                      <a:pPr algn="ctr">
                        <a:lnSpc>
                          <a:spcPts val="1400"/>
                        </a:lnSpc>
                      </a:pPr>
                      <a:r>
                        <a:rPr kumimoji="1" lang="ja-JP" altLang="en-US" sz="1400" dirty="0" smtClean="0"/>
                        <a:t>平成２７年度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平成２８年度</a:t>
                      </a:r>
                      <a:endParaRPr kumimoji="1" lang="ja-JP" altLang="en-US" sz="1400" dirty="0"/>
                    </a:p>
                  </a:txBody>
                  <a:tcPr anchor="ctr">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6787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tr>
              <a:tr h="5078144">
                <a:tc>
                  <a:txBody>
                    <a:bodyPr/>
                    <a:lstStyle/>
                    <a:p>
                      <a:r>
                        <a:rPr kumimoji="1" lang="ja-JP" altLang="en-US" sz="1400" dirty="0" smtClean="0"/>
                        <a:t>市町村への権限移譲等</a:t>
                      </a:r>
                      <a:endParaRPr kumimoji="1" lang="ja-JP" altLang="en-US" sz="1400" dirty="0"/>
                    </a:p>
                  </a:txBody>
                  <a:tcPr vert="eaVert" anchor="ctr" anchorCtr="1"/>
                </a:tc>
                <a:tc>
                  <a:txBody>
                    <a:bodyPr/>
                    <a:lstStyle/>
                    <a:p>
                      <a:endParaRPr kumimoji="1" lang="ja-JP" altLang="en-US" sz="1400" i="1" dirty="0"/>
                    </a:p>
                  </a:txBody>
                  <a:tcPr anchor="ctr"/>
                </a:tc>
                <a:tc>
                  <a:txBody>
                    <a:bodyPr/>
                    <a:lstStyle/>
                    <a:p>
                      <a:pPr marL="82550" indent="-82550" algn="just">
                        <a:lnSpc>
                          <a:spcPct val="100000"/>
                        </a:lnSpc>
                        <a:spcAft>
                          <a:spcPts val="0"/>
                        </a:spcAft>
                      </a:pPr>
                      <a:endParaRPr kumimoji="1" lang="en-US" altLang="ja-JP" sz="1200" dirty="0" smtClean="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平成</a:t>
                      </a:r>
                      <a:r>
                        <a:rPr kumimoji="1" lang="en-US" altLang="ja-JP" sz="1200" dirty="0" smtClean="0">
                          <a:solidFill>
                            <a:schemeClr val="tx1"/>
                          </a:solidFill>
                        </a:rPr>
                        <a:t>27</a:t>
                      </a:r>
                      <a:r>
                        <a:rPr kumimoji="1" lang="ja-JP" altLang="en-US" sz="1200" dirty="0" smtClean="0">
                          <a:solidFill>
                            <a:schemeClr val="tx1"/>
                          </a:solidFill>
                        </a:rPr>
                        <a:t>年度は、今後の権限移譲を進めるための指針となる「今後の権限移譲の基本的な考え方」を踏まえ、さらなる権限移譲及び広域連携の推進に取り組みました。</a:t>
                      </a: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具体的には、未移譲事務のある団体との個別協議を通じて働きかけを行いました。また、大阪府と市町村で構成する「地域ブロック会議」を、府内各地域において開催し、広域連携の検討について意見交換を行いました。</a:t>
                      </a: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豊能・南河内・泉州南の各地域の広域連携研究会に参画し、移譲事務の共同処理等に向けサポートを行いました。</a:t>
                      </a: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平成</a:t>
                      </a:r>
                      <a:r>
                        <a:rPr kumimoji="1" lang="en-US" altLang="ja-JP" sz="1200" dirty="0" smtClean="0">
                          <a:solidFill>
                            <a:schemeClr val="tx1"/>
                          </a:solidFill>
                        </a:rPr>
                        <a:t>28</a:t>
                      </a:r>
                      <a:r>
                        <a:rPr kumimoji="1" lang="ja-JP" altLang="en-US" sz="1200" dirty="0" smtClean="0">
                          <a:solidFill>
                            <a:schemeClr val="tx1"/>
                          </a:solidFill>
                        </a:rPr>
                        <a:t>年度以降は、</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・「特例市並み権限移譲」の定着・充実</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・新たな事務を円滑に移譲するためのサポート</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・情報共有体制の構築及び広域連携の推進</a:t>
                      </a: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を図ります。</a:t>
                      </a:r>
                    </a:p>
                    <a:p>
                      <a:pPr marL="82550" indent="-82550" algn="just">
                        <a:lnSpc>
                          <a:spcPct val="100000"/>
                        </a:lnSpc>
                        <a:spcAft>
                          <a:spcPts val="0"/>
                        </a:spcAft>
                      </a:pPr>
                      <a:endParaRPr kumimoji="1" lang="en-US" altLang="ja-JP" sz="1200" dirty="0" smtClean="0">
                        <a:solidFill>
                          <a:schemeClr val="tx1"/>
                        </a:solidFill>
                      </a:endParaRPr>
                    </a:p>
                    <a:p>
                      <a:pPr marL="82550" indent="-82550" algn="just">
                        <a:lnSpc>
                          <a:spcPct val="100000"/>
                        </a:lnSpc>
                        <a:spcAft>
                          <a:spcPts val="0"/>
                        </a:spcAft>
                      </a:pPr>
                      <a:r>
                        <a:rPr kumimoji="1" lang="ja-JP" altLang="en-US" sz="1200" dirty="0" smtClean="0">
                          <a:solidFill>
                            <a:schemeClr val="tx1"/>
                          </a:solidFill>
                        </a:rPr>
                        <a:t>○　市町村との「協議の場」については、今後も重要課題に関する意見交換の場として必要に応じて活用を図ります。</a:t>
                      </a:r>
                      <a:endParaRPr kumimoji="1" lang="en-US" altLang="ja-JP" sz="1200" dirty="0" smtClean="0">
                        <a:solidFill>
                          <a:schemeClr val="tx1"/>
                        </a:solidFill>
                      </a:endParaRPr>
                    </a:p>
                  </a:txBody>
                  <a:tcPr/>
                </a:tc>
              </a:tr>
            </a:tbl>
          </a:graphicData>
        </a:graphic>
      </p:graphicFrame>
      <p:sp>
        <p:nvSpPr>
          <p:cNvPr id="4" name="正方形/長方形 3"/>
          <p:cNvSpPr/>
          <p:nvPr/>
        </p:nvSpPr>
        <p:spPr>
          <a:xfrm>
            <a:off x="684000" y="188640"/>
            <a:ext cx="7776000" cy="338554"/>
          </a:xfrm>
          <a:prstGeom prst="rect">
            <a:avLst/>
          </a:prstGeom>
        </p:spPr>
        <p:txBody>
          <a:bodyPr wrap="square">
            <a:spAutoFit/>
          </a:bodyPr>
          <a:lstStyle/>
          <a:p>
            <a:r>
              <a:rPr lang="ja-JP" altLang="ja-JP" sz="1600" b="1" dirty="0"/>
              <a:t>大阪発“地方分権改革”ビジョンの推進について　</a:t>
            </a:r>
            <a:r>
              <a:rPr lang="ja-JP" altLang="ja-JP" sz="1600" b="1" dirty="0" smtClean="0"/>
              <a:t>～</a:t>
            </a:r>
            <a:r>
              <a:rPr lang="ja-JP" altLang="en-US" sz="1600" b="1" dirty="0" smtClean="0"/>
              <a:t>改革の取組イメージ</a:t>
            </a:r>
            <a:r>
              <a:rPr lang="ja-JP" altLang="ja-JP" sz="1600" b="1" dirty="0" smtClean="0"/>
              <a:t>（</a:t>
            </a:r>
            <a:r>
              <a:rPr lang="ja-JP" altLang="en-US" sz="1600" b="1" dirty="0"/>
              <a:t>３</a:t>
            </a:r>
            <a:r>
              <a:rPr lang="ja-JP" altLang="ja-JP" sz="1600" b="1" dirty="0" smtClean="0"/>
              <a:t>月</a:t>
            </a:r>
            <a:r>
              <a:rPr lang="ja-JP" altLang="ja-JP" sz="1600" b="1" dirty="0"/>
              <a:t>末時点）～</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52" name="右矢印 51"/>
          <p:cNvSpPr/>
          <p:nvPr/>
        </p:nvSpPr>
        <p:spPr>
          <a:xfrm>
            <a:off x="4427984" y="1268760"/>
            <a:ext cx="1800200" cy="2124236"/>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smtClean="0">
                <a:solidFill>
                  <a:schemeClr val="bg1"/>
                </a:solidFill>
              </a:rPr>
              <a:t>・「特例市並み権限移</a:t>
            </a:r>
            <a:endParaRPr lang="en-US" altLang="ja-JP" sz="1100" dirty="0" smtClean="0">
              <a:solidFill>
                <a:schemeClr val="bg1"/>
              </a:solidFill>
            </a:endParaRPr>
          </a:p>
          <a:p>
            <a:r>
              <a:rPr lang="ja-JP" altLang="en-US" sz="1100" dirty="0">
                <a:solidFill>
                  <a:schemeClr val="bg1"/>
                </a:solidFill>
              </a:rPr>
              <a:t>　</a:t>
            </a:r>
            <a:r>
              <a:rPr lang="ja-JP" altLang="en-US" sz="1100" dirty="0" smtClean="0">
                <a:solidFill>
                  <a:schemeClr val="bg1"/>
                </a:solidFill>
              </a:rPr>
              <a:t>譲」の定着・充実</a:t>
            </a:r>
            <a:endParaRPr lang="en-US" altLang="ja-JP" sz="1100" dirty="0" smtClean="0">
              <a:solidFill>
                <a:schemeClr val="bg1"/>
              </a:solidFill>
            </a:endParaRPr>
          </a:p>
          <a:p>
            <a:r>
              <a:rPr lang="ja-JP" altLang="en-US" sz="1100" dirty="0" smtClean="0">
                <a:solidFill>
                  <a:schemeClr val="bg1"/>
                </a:solidFill>
              </a:rPr>
              <a:t>・市町村からの移譲申</a:t>
            </a:r>
            <a:endParaRPr lang="en-US" altLang="ja-JP" sz="1100" dirty="0" smtClean="0">
              <a:solidFill>
                <a:schemeClr val="bg1"/>
              </a:solidFill>
            </a:endParaRPr>
          </a:p>
          <a:p>
            <a:r>
              <a:rPr lang="ja-JP" altLang="en-US" sz="1100" dirty="0" smtClean="0">
                <a:solidFill>
                  <a:schemeClr val="bg1"/>
                </a:solidFill>
              </a:rPr>
              <a:t>　出・協議に向けた調整</a:t>
            </a:r>
            <a:endParaRPr lang="en-US" altLang="ja-JP" sz="1100" dirty="0" smtClean="0">
              <a:solidFill>
                <a:schemeClr val="bg1"/>
              </a:solidFill>
            </a:endParaRPr>
          </a:p>
          <a:p>
            <a:r>
              <a:rPr lang="ja-JP" altLang="en-US" sz="1100" dirty="0" smtClean="0">
                <a:solidFill>
                  <a:schemeClr val="bg1"/>
                </a:solidFill>
              </a:rPr>
              <a:t>・広域連携の推進</a:t>
            </a:r>
            <a:endParaRPr lang="en-US" altLang="ja-JP" sz="1100" dirty="0" smtClean="0">
              <a:solidFill>
                <a:schemeClr val="bg1"/>
              </a:solidFill>
            </a:endParaRPr>
          </a:p>
        </p:txBody>
      </p:sp>
      <p:sp>
        <p:nvSpPr>
          <p:cNvPr id="29" name="右矢印 28"/>
          <p:cNvSpPr/>
          <p:nvPr/>
        </p:nvSpPr>
        <p:spPr>
          <a:xfrm>
            <a:off x="460265" y="1307671"/>
            <a:ext cx="3927671" cy="681169"/>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権限</a:t>
            </a:r>
            <a:r>
              <a:rPr lang="ja-JP" altLang="en-US" sz="1200" dirty="0" smtClean="0"/>
              <a:t>移譲の定着・充実</a:t>
            </a:r>
            <a:endParaRPr kumimoji="1" lang="ja-JP" altLang="en-US" sz="1200" dirty="0"/>
          </a:p>
        </p:txBody>
      </p:sp>
      <p:sp>
        <p:nvSpPr>
          <p:cNvPr id="49" name="フローチャート : 代替処理 48"/>
          <p:cNvSpPr/>
          <p:nvPr/>
        </p:nvSpPr>
        <p:spPr>
          <a:xfrm>
            <a:off x="2641015" y="3716976"/>
            <a:ext cx="1210103" cy="47045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200" dirty="0">
                <a:latin typeface="+mn-ea"/>
              </a:rPr>
              <a:t>12</a:t>
            </a:r>
            <a:r>
              <a:rPr lang="ja-JP" altLang="en-US" sz="1200" dirty="0" smtClean="0">
                <a:latin typeface="+mn-ea"/>
              </a:rPr>
              <a:t>月、</a:t>
            </a:r>
            <a:r>
              <a:rPr lang="en-US" altLang="ja-JP" sz="1200" dirty="0" smtClean="0">
                <a:latin typeface="+mn-ea"/>
              </a:rPr>
              <a:t>1</a:t>
            </a:r>
            <a:r>
              <a:rPr lang="ja-JP" altLang="en-US" sz="1200" dirty="0" smtClean="0">
                <a:latin typeface="+mn-ea"/>
              </a:rPr>
              <a:t>月、</a:t>
            </a:r>
            <a:r>
              <a:rPr lang="en-US" altLang="ja-JP" sz="1200" dirty="0" smtClean="0">
                <a:latin typeface="+mn-ea"/>
              </a:rPr>
              <a:t>2</a:t>
            </a:r>
            <a:r>
              <a:rPr lang="ja-JP" altLang="en-US" sz="1200" dirty="0" smtClean="0">
                <a:latin typeface="+mn-ea"/>
              </a:rPr>
              <a:t>月</a:t>
            </a:r>
            <a:endParaRPr kumimoji="1" lang="ja-JP" altLang="en-US" sz="1200" dirty="0">
              <a:latin typeface="+mn-ea"/>
            </a:endParaRPr>
          </a:p>
        </p:txBody>
      </p:sp>
      <p:sp>
        <p:nvSpPr>
          <p:cNvPr id="50" name="フローチャート : 代替処理 49"/>
          <p:cNvSpPr/>
          <p:nvPr/>
        </p:nvSpPr>
        <p:spPr>
          <a:xfrm>
            <a:off x="2692748" y="3971462"/>
            <a:ext cx="1375196" cy="504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smtClean="0">
                <a:solidFill>
                  <a:schemeClr val="tx1"/>
                </a:solidFill>
                <a:latin typeface="+mn-ea"/>
              </a:rPr>
              <a:t>地域ブロック会議を実施（</a:t>
            </a:r>
            <a:r>
              <a:rPr lang="en-US" altLang="ja-JP" sz="1200" dirty="0" smtClean="0">
                <a:solidFill>
                  <a:schemeClr val="tx1"/>
                </a:solidFill>
                <a:latin typeface="+mn-ea"/>
              </a:rPr>
              <a:t>7</a:t>
            </a:r>
            <a:r>
              <a:rPr lang="ja-JP" altLang="en-US" sz="1200" dirty="0" smtClean="0">
                <a:solidFill>
                  <a:schemeClr val="tx1"/>
                </a:solidFill>
                <a:latin typeface="+mn-ea"/>
              </a:rPr>
              <a:t>地域）</a:t>
            </a:r>
            <a:endParaRPr lang="en-US" altLang="ja-JP" sz="1200" dirty="0" smtClean="0">
              <a:solidFill>
                <a:schemeClr val="tx1"/>
              </a:solidFill>
              <a:latin typeface="+mn-ea"/>
            </a:endParaRPr>
          </a:p>
        </p:txBody>
      </p:sp>
      <p:sp>
        <p:nvSpPr>
          <p:cNvPr id="23" name="フローチャート : 代替処理 22"/>
          <p:cNvSpPr/>
          <p:nvPr/>
        </p:nvSpPr>
        <p:spPr>
          <a:xfrm>
            <a:off x="3138969" y="2010090"/>
            <a:ext cx="1044000" cy="47045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solidFill>
                  <a:schemeClr val="bg1"/>
                </a:solidFill>
                <a:latin typeface="+mn-ea"/>
              </a:rPr>
              <a:t>　</a:t>
            </a:r>
            <a:r>
              <a:rPr kumimoji="1" lang="en-US" altLang="ja-JP" sz="1200" dirty="0" smtClean="0">
                <a:solidFill>
                  <a:schemeClr val="bg1"/>
                </a:solidFill>
                <a:latin typeface="+mn-ea"/>
              </a:rPr>
              <a:t>2</a:t>
            </a:r>
            <a:r>
              <a:rPr kumimoji="1" lang="ja-JP" altLang="en-US" sz="1200" dirty="0" smtClean="0">
                <a:solidFill>
                  <a:schemeClr val="bg1"/>
                </a:solidFill>
                <a:latin typeface="+mn-ea"/>
              </a:rPr>
              <a:t>月、</a:t>
            </a:r>
            <a:r>
              <a:rPr kumimoji="1" lang="en-US" altLang="ja-JP" sz="1200" dirty="0" smtClean="0">
                <a:solidFill>
                  <a:schemeClr val="bg1"/>
                </a:solidFill>
                <a:latin typeface="+mn-ea"/>
              </a:rPr>
              <a:t>3</a:t>
            </a:r>
            <a:r>
              <a:rPr kumimoji="1" lang="ja-JP" altLang="en-US" sz="1200" dirty="0" smtClean="0">
                <a:solidFill>
                  <a:schemeClr val="bg1"/>
                </a:solidFill>
                <a:latin typeface="+mn-ea"/>
              </a:rPr>
              <a:t>月</a:t>
            </a:r>
            <a:endParaRPr kumimoji="1" lang="ja-JP" altLang="en-US" sz="1200" dirty="0">
              <a:solidFill>
                <a:schemeClr val="bg1"/>
              </a:solidFill>
              <a:latin typeface="+mn-ea"/>
            </a:endParaRPr>
          </a:p>
        </p:txBody>
      </p:sp>
      <p:sp>
        <p:nvSpPr>
          <p:cNvPr id="24" name="フローチャート : 代替処理 23"/>
          <p:cNvSpPr/>
          <p:nvPr/>
        </p:nvSpPr>
        <p:spPr>
          <a:xfrm>
            <a:off x="3275968" y="2215830"/>
            <a:ext cx="1008000" cy="637106"/>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smtClean="0">
                <a:solidFill>
                  <a:schemeClr val="tx1"/>
                </a:solidFill>
              </a:rPr>
              <a:t>未移譲団体との個別協議を実施</a:t>
            </a:r>
            <a:endParaRPr lang="en-US" altLang="ja-JP" sz="1200" dirty="0" smtClean="0">
              <a:solidFill>
                <a:schemeClr val="tx1"/>
              </a:solidFill>
            </a:endParaRPr>
          </a:p>
        </p:txBody>
      </p:sp>
      <p:sp>
        <p:nvSpPr>
          <p:cNvPr id="27" name="右矢印 26"/>
          <p:cNvSpPr/>
          <p:nvPr/>
        </p:nvSpPr>
        <p:spPr>
          <a:xfrm>
            <a:off x="4447034" y="5373216"/>
            <a:ext cx="1800200" cy="864096"/>
          </a:xfrm>
          <a:prstGeom prst="rightArrow">
            <a:avLst>
              <a:gd name="adj1" fmla="val 50000"/>
              <a:gd name="adj2" fmla="val 37832"/>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smtClean="0">
                <a:solidFill>
                  <a:schemeClr val="bg1"/>
                </a:solidFill>
              </a:rPr>
              <a:t>・</a:t>
            </a:r>
            <a:r>
              <a:rPr lang="ja-JP" altLang="en-US" sz="1100" dirty="0">
                <a:solidFill>
                  <a:schemeClr val="bg1"/>
                </a:solidFill>
              </a:rPr>
              <a:t>必要に応じ「協議の場」</a:t>
            </a:r>
            <a:r>
              <a:rPr lang="ja-JP" altLang="en-US" sz="1100" dirty="0" smtClean="0">
                <a:solidFill>
                  <a:schemeClr val="bg1"/>
                </a:solidFill>
              </a:rPr>
              <a:t>を開催</a:t>
            </a:r>
            <a:endParaRPr kumimoji="1" lang="en-US" altLang="ja-JP" sz="1100" dirty="0" smtClean="0">
              <a:solidFill>
                <a:schemeClr val="bg1"/>
              </a:solidFill>
            </a:endParaRPr>
          </a:p>
        </p:txBody>
      </p:sp>
      <p:sp>
        <p:nvSpPr>
          <p:cNvPr id="28" name="右矢印 27"/>
          <p:cNvSpPr/>
          <p:nvPr/>
        </p:nvSpPr>
        <p:spPr>
          <a:xfrm>
            <a:off x="4451036" y="3541512"/>
            <a:ext cx="1800200" cy="1754758"/>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smtClean="0">
                <a:solidFill>
                  <a:schemeClr val="bg1"/>
                </a:solidFill>
                <a:latin typeface="+mn-ea"/>
              </a:rPr>
              <a:t>・地域ブロック会議を各地域で開催</a:t>
            </a:r>
            <a:endParaRPr lang="en-US" altLang="ja-JP" sz="1100" dirty="0" smtClean="0">
              <a:solidFill>
                <a:schemeClr val="bg1"/>
              </a:solidFill>
              <a:latin typeface="+mn-ea"/>
            </a:endParaRPr>
          </a:p>
          <a:p>
            <a:r>
              <a:rPr kumimoji="1" lang="ja-JP" altLang="en-US" sz="1100" dirty="0" smtClean="0">
                <a:solidFill>
                  <a:schemeClr val="bg1"/>
                </a:solidFill>
                <a:latin typeface="+mn-ea"/>
              </a:rPr>
              <a:t>・広域研究会に参画し、</a:t>
            </a:r>
            <a:endParaRPr kumimoji="1" lang="en-US" altLang="ja-JP" sz="1100" dirty="0" smtClean="0">
              <a:solidFill>
                <a:schemeClr val="bg1"/>
              </a:solidFill>
              <a:latin typeface="+mn-ea"/>
            </a:endParaRPr>
          </a:p>
          <a:p>
            <a:r>
              <a:rPr lang="ja-JP" altLang="en-US" sz="1100" dirty="0" smtClean="0">
                <a:solidFill>
                  <a:schemeClr val="bg1"/>
                </a:solidFill>
                <a:latin typeface="+mn-ea"/>
              </a:rPr>
              <a:t>共同処理等をサポート</a:t>
            </a:r>
            <a:endParaRPr kumimoji="1" lang="en-US" altLang="ja-JP" sz="1100" dirty="0" smtClean="0">
              <a:solidFill>
                <a:schemeClr val="bg1"/>
              </a:solidFill>
              <a:latin typeface="+mn-ea"/>
            </a:endParaRPr>
          </a:p>
        </p:txBody>
      </p:sp>
      <p:sp>
        <p:nvSpPr>
          <p:cNvPr id="30" name="右矢印 29"/>
          <p:cNvSpPr/>
          <p:nvPr/>
        </p:nvSpPr>
        <p:spPr>
          <a:xfrm>
            <a:off x="467544" y="4509208"/>
            <a:ext cx="3927671" cy="792000"/>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schemeClr val="bg1"/>
                </a:solidFill>
                <a:latin typeface="+mn-ea"/>
              </a:rPr>
              <a:t>　　　　　　　　　　　　</a:t>
            </a:r>
            <a:r>
              <a:rPr lang="en-US" altLang="ja-JP" sz="1100" dirty="0" smtClean="0">
                <a:solidFill>
                  <a:schemeClr val="bg1"/>
                </a:solidFill>
                <a:latin typeface="+mn-ea"/>
              </a:rPr>
              <a:t>4</a:t>
            </a:r>
            <a:r>
              <a:rPr lang="ja-JP" altLang="en-US" sz="1100" dirty="0" smtClean="0">
                <a:solidFill>
                  <a:schemeClr val="bg1"/>
                </a:solidFill>
                <a:latin typeface="+mn-ea"/>
              </a:rPr>
              <a:t>月・</a:t>
            </a:r>
            <a:r>
              <a:rPr lang="en-US" altLang="ja-JP" sz="1100" dirty="0" smtClean="0">
                <a:solidFill>
                  <a:schemeClr val="bg1"/>
                </a:solidFill>
                <a:latin typeface="+mn-ea"/>
              </a:rPr>
              <a:t>5</a:t>
            </a:r>
            <a:r>
              <a:rPr lang="ja-JP" altLang="en-US" sz="1100" dirty="0" smtClean="0">
                <a:solidFill>
                  <a:schemeClr val="bg1"/>
                </a:solidFill>
                <a:latin typeface="+mn-ea"/>
              </a:rPr>
              <a:t>月・</a:t>
            </a:r>
            <a:r>
              <a:rPr lang="en-US" altLang="ja-JP" sz="1100" dirty="0" smtClean="0">
                <a:solidFill>
                  <a:schemeClr val="bg1"/>
                </a:solidFill>
                <a:latin typeface="+mn-ea"/>
              </a:rPr>
              <a:t>7</a:t>
            </a:r>
            <a:r>
              <a:rPr lang="ja-JP" altLang="en-US" sz="1100" dirty="0" smtClean="0">
                <a:solidFill>
                  <a:schemeClr val="bg1"/>
                </a:solidFill>
                <a:latin typeface="+mn-ea"/>
              </a:rPr>
              <a:t>月・</a:t>
            </a:r>
            <a:r>
              <a:rPr lang="en-US" altLang="ja-JP" sz="1100" dirty="0" smtClean="0">
                <a:solidFill>
                  <a:schemeClr val="bg1"/>
                </a:solidFill>
                <a:latin typeface="+mn-ea"/>
              </a:rPr>
              <a:t>9</a:t>
            </a:r>
            <a:r>
              <a:rPr lang="ja-JP" altLang="en-US" sz="1100" dirty="0" smtClean="0">
                <a:solidFill>
                  <a:schemeClr val="bg1"/>
                </a:solidFill>
                <a:latin typeface="+mn-ea"/>
              </a:rPr>
              <a:t>月・</a:t>
            </a:r>
            <a:r>
              <a:rPr lang="en-US" altLang="ja-JP" sz="1100" dirty="0" smtClean="0">
                <a:solidFill>
                  <a:schemeClr val="bg1"/>
                </a:solidFill>
                <a:latin typeface="+mn-ea"/>
              </a:rPr>
              <a:t>10</a:t>
            </a:r>
            <a:r>
              <a:rPr lang="ja-JP" altLang="en-US" sz="1100" dirty="0" smtClean="0">
                <a:solidFill>
                  <a:schemeClr val="bg1"/>
                </a:solidFill>
                <a:latin typeface="+mn-ea"/>
              </a:rPr>
              <a:t>月・</a:t>
            </a:r>
            <a:r>
              <a:rPr lang="en-US" altLang="ja-JP" sz="1100" dirty="0" smtClean="0">
                <a:solidFill>
                  <a:schemeClr val="bg1"/>
                </a:solidFill>
                <a:latin typeface="+mn-ea"/>
              </a:rPr>
              <a:t>1</a:t>
            </a:r>
            <a:r>
              <a:rPr lang="ja-JP" altLang="en-US" sz="1100" dirty="0" smtClean="0">
                <a:solidFill>
                  <a:schemeClr val="bg1"/>
                </a:solidFill>
                <a:latin typeface="+mn-ea"/>
              </a:rPr>
              <a:t>月・</a:t>
            </a:r>
            <a:r>
              <a:rPr lang="en-US" altLang="ja-JP" sz="1100" dirty="0" smtClean="0">
                <a:solidFill>
                  <a:schemeClr val="bg1"/>
                </a:solidFill>
                <a:latin typeface="+mn-ea"/>
              </a:rPr>
              <a:t>2</a:t>
            </a:r>
            <a:r>
              <a:rPr lang="ja-JP" altLang="en-US" sz="1100" dirty="0" smtClean="0">
                <a:solidFill>
                  <a:schemeClr val="bg1"/>
                </a:solidFill>
                <a:latin typeface="+mn-ea"/>
              </a:rPr>
              <a:t>月・</a:t>
            </a:r>
            <a:r>
              <a:rPr lang="en-US" altLang="ja-JP" sz="1100" dirty="0" smtClean="0">
                <a:solidFill>
                  <a:schemeClr val="bg1"/>
                </a:solidFill>
                <a:latin typeface="+mn-ea"/>
              </a:rPr>
              <a:t>3</a:t>
            </a:r>
            <a:r>
              <a:rPr lang="ja-JP" altLang="en-US" sz="1100" dirty="0" smtClean="0">
                <a:solidFill>
                  <a:schemeClr val="bg1"/>
                </a:solidFill>
                <a:latin typeface="+mn-ea"/>
              </a:rPr>
              <a:t>月開催</a:t>
            </a:r>
            <a:endParaRPr kumimoji="1" lang="ja-JP" altLang="en-US" sz="1100" dirty="0">
              <a:solidFill>
                <a:schemeClr val="bg1"/>
              </a:solidFill>
              <a:latin typeface="+mn-ea"/>
            </a:endParaRPr>
          </a:p>
        </p:txBody>
      </p:sp>
      <p:sp>
        <p:nvSpPr>
          <p:cNvPr id="31" name="フローチャート : 代替処理 30"/>
          <p:cNvSpPr/>
          <p:nvPr/>
        </p:nvSpPr>
        <p:spPr>
          <a:xfrm>
            <a:off x="467544" y="4365224"/>
            <a:ext cx="1103660" cy="129602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solidFill>
                  <a:schemeClr val="tx1"/>
                </a:solidFill>
                <a:latin typeface="+mn-ea"/>
              </a:rPr>
              <a:t>府内</a:t>
            </a:r>
            <a:r>
              <a:rPr lang="en-US" altLang="ja-JP" sz="1200" dirty="0">
                <a:solidFill>
                  <a:schemeClr val="tx1"/>
                </a:solidFill>
                <a:latin typeface="+mn-ea"/>
              </a:rPr>
              <a:t>3</a:t>
            </a:r>
            <a:r>
              <a:rPr lang="ja-JP" altLang="en-US" sz="1200" dirty="0">
                <a:solidFill>
                  <a:schemeClr val="tx1"/>
                </a:solidFill>
                <a:latin typeface="+mn-ea"/>
              </a:rPr>
              <a:t>地域の広域研究会への</a:t>
            </a:r>
            <a:r>
              <a:rPr lang="ja-JP" altLang="en-US" sz="1200" dirty="0" smtClean="0">
                <a:solidFill>
                  <a:schemeClr val="tx1"/>
                </a:solidFill>
                <a:latin typeface="+mn-ea"/>
              </a:rPr>
              <a:t>参画</a:t>
            </a:r>
            <a:endParaRPr lang="en-US" altLang="ja-JP" sz="1200" dirty="0" smtClean="0">
              <a:solidFill>
                <a:schemeClr val="tx1"/>
              </a:solidFill>
              <a:latin typeface="+mn-ea"/>
            </a:endParaRPr>
          </a:p>
          <a:p>
            <a:pPr algn="just"/>
            <a:r>
              <a:rPr lang="ja-JP" altLang="en-US" sz="1200" dirty="0" smtClean="0">
                <a:solidFill>
                  <a:schemeClr val="tx1"/>
                </a:solidFill>
                <a:latin typeface="+mn-ea"/>
              </a:rPr>
              <a:t>（</a:t>
            </a:r>
            <a:r>
              <a:rPr lang="ja-JP" altLang="en-US" sz="1200" dirty="0">
                <a:solidFill>
                  <a:schemeClr val="tx1"/>
                </a:solidFill>
                <a:latin typeface="+mn-ea"/>
              </a:rPr>
              <a:t>豊能</a:t>
            </a:r>
            <a:r>
              <a:rPr lang="en-US" altLang="ja-JP" sz="1200" dirty="0">
                <a:solidFill>
                  <a:schemeClr val="tx1"/>
                </a:solidFill>
                <a:latin typeface="+mn-ea"/>
              </a:rPr>
              <a:t>2</a:t>
            </a:r>
            <a:r>
              <a:rPr lang="ja-JP" altLang="en-US" sz="1200" dirty="0">
                <a:solidFill>
                  <a:schemeClr val="tx1"/>
                </a:solidFill>
                <a:latin typeface="+mn-ea"/>
              </a:rPr>
              <a:t>回、</a:t>
            </a:r>
            <a:r>
              <a:rPr lang="ja-JP" altLang="en-US" sz="1200" dirty="0" smtClean="0">
                <a:solidFill>
                  <a:schemeClr val="tx1"/>
                </a:solidFill>
                <a:latin typeface="+mn-ea"/>
              </a:rPr>
              <a:t>南河内</a:t>
            </a:r>
            <a:r>
              <a:rPr lang="en-US" altLang="ja-JP" sz="1200" dirty="0">
                <a:solidFill>
                  <a:schemeClr val="tx1"/>
                </a:solidFill>
                <a:latin typeface="+mn-ea"/>
              </a:rPr>
              <a:t>5</a:t>
            </a:r>
            <a:r>
              <a:rPr lang="ja-JP" altLang="en-US" sz="1200" dirty="0" smtClean="0">
                <a:solidFill>
                  <a:schemeClr val="tx1"/>
                </a:solidFill>
                <a:latin typeface="+mn-ea"/>
              </a:rPr>
              <a:t>回</a:t>
            </a:r>
            <a:r>
              <a:rPr lang="ja-JP" altLang="en-US" sz="1200" dirty="0">
                <a:solidFill>
                  <a:schemeClr val="tx1"/>
                </a:solidFill>
                <a:latin typeface="+mn-ea"/>
              </a:rPr>
              <a:t>、泉州南</a:t>
            </a:r>
            <a:r>
              <a:rPr lang="en-US" altLang="ja-JP" sz="1200" dirty="0">
                <a:solidFill>
                  <a:schemeClr val="tx1"/>
                </a:solidFill>
                <a:latin typeface="+mn-ea"/>
              </a:rPr>
              <a:t>5</a:t>
            </a:r>
            <a:r>
              <a:rPr lang="ja-JP" altLang="en-US" sz="1200" dirty="0">
                <a:solidFill>
                  <a:schemeClr val="tx1"/>
                </a:solidFill>
                <a:latin typeface="+mn-ea"/>
              </a:rPr>
              <a:t>回）</a:t>
            </a:r>
            <a:endParaRPr lang="en-US" altLang="ja-JP" sz="1200" dirty="0">
              <a:solidFill>
                <a:schemeClr val="tx1"/>
              </a:solidFill>
              <a:latin typeface="+mn-ea"/>
            </a:endParaRPr>
          </a:p>
          <a:p>
            <a:pPr algn="just"/>
            <a:endParaRPr lang="en-US" altLang="ja-JP" sz="1200" dirty="0" smtClean="0">
              <a:solidFill>
                <a:schemeClr val="tx1"/>
              </a:solidFill>
              <a:latin typeface="+mn-ea"/>
            </a:endParaRPr>
          </a:p>
        </p:txBody>
      </p:sp>
      <p:sp>
        <p:nvSpPr>
          <p:cNvPr id="32" name="右矢印 31"/>
          <p:cNvSpPr/>
          <p:nvPr/>
        </p:nvSpPr>
        <p:spPr>
          <a:xfrm>
            <a:off x="452464" y="3006819"/>
            <a:ext cx="3927671" cy="681169"/>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bg1"/>
                </a:solidFill>
              </a:rPr>
              <a:t>広域連携の推進</a:t>
            </a:r>
            <a:endParaRPr kumimoji="1" lang="ja-JP" altLang="en-US" sz="1200" dirty="0">
              <a:solidFill>
                <a:schemeClr val="bg1"/>
              </a:solidFill>
            </a:endParaRPr>
          </a:p>
        </p:txBody>
      </p:sp>
    </p:spTree>
    <p:extLst>
      <p:ext uri="{BB962C8B-B14F-4D97-AF65-F5344CB8AC3E}">
        <p14:creationId xmlns:p14="http://schemas.microsoft.com/office/powerpoint/2010/main" val="3315997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449336436"/>
              </p:ext>
            </p:extLst>
          </p:nvPr>
        </p:nvGraphicFramePr>
        <p:xfrm>
          <a:off x="19050" y="677665"/>
          <a:ext cx="9036496" cy="5699760"/>
        </p:xfrm>
        <a:graphic>
          <a:graphicData uri="http://schemas.openxmlformats.org/drawingml/2006/table">
            <a:tbl>
              <a:tblPr firstRow="1" bandRow="1">
                <a:tableStyleId>{5940675A-B579-460E-94D1-54222C63F5DA}</a:tableStyleId>
              </a:tblPr>
              <a:tblGrid>
                <a:gridCol w="404594"/>
                <a:gridCol w="4023390"/>
                <a:gridCol w="1800200"/>
                <a:gridCol w="2808312"/>
              </a:tblGrid>
              <a:tr h="268585">
                <a:tc rowSpan="2">
                  <a:txBody>
                    <a:bodyPr/>
                    <a:lstStyle/>
                    <a:p>
                      <a:endParaRPr kumimoji="1" lang="ja-JP" altLang="en-US" sz="1400" dirty="0"/>
                    </a:p>
                  </a:txBody>
                  <a:tcPr vert="eaVert" anchor="ctr"/>
                </a:tc>
                <a:tc>
                  <a:txBody>
                    <a:bodyPr/>
                    <a:lstStyle/>
                    <a:p>
                      <a:pPr algn="ctr">
                        <a:lnSpc>
                          <a:spcPts val="1400"/>
                        </a:lnSpc>
                      </a:pPr>
                      <a:r>
                        <a:rPr kumimoji="1" lang="ja-JP" altLang="en-US" sz="1400" dirty="0" smtClean="0"/>
                        <a:t>平成２７年度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平成２８年度</a:t>
                      </a:r>
                      <a:endParaRPr kumimoji="1" lang="ja-JP" altLang="en-US" sz="1400" dirty="0"/>
                    </a:p>
                  </a:txBody>
                  <a:tcPr anchor="ctr">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68585">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tr>
              <a:tr h="9887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市町村への</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権限移譲等</a:t>
                      </a:r>
                    </a:p>
                  </a:txBody>
                  <a:tcPr vert="eaVert" anchor="ctr" anchorCtr="1"/>
                </a:tc>
                <a:tc>
                  <a:txBody>
                    <a:bodyPr/>
                    <a:lstStyle/>
                    <a:p>
                      <a:endParaRPr kumimoji="1" lang="en-US" altLang="ja-JP" sz="1400" dirty="0" smtClean="0"/>
                    </a:p>
                    <a:p>
                      <a:endParaRPr kumimoji="1" lang="en-US" altLang="ja-JP" sz="1400" dirty="0" smtClean="0"/>
                    </a:p>
                    <a:p>
                      <a:endParaRPr kumimoji="1" lang="en-US" altLang="ja-JP" sz="1400" dirty="0" smtClean="0"/>
                    </a:p>
                    <a:p>
                      <a:endParaRPr kumimoji="1" lang="en-US" altLang="ja-JP" sz="1400" dirty="0" smtClean="0"/>
                    </a:p>
                    <a:p>
                      <a:endParaRPr kumimoji="1" lang="en-US" altLang="ja-JP" sz="1400" dirty="0" smtClean="0"/>
                    </a:p>
                  </a:txBody>
                  <a:tcPr anchor="ctr"/>
                </a:tc>
                <a:tc>
                  <a:txBody>
                    <a:bodyPr/>
                    <a:lstStyle/>
                    <a:p>
                      <a:pPr marL="82550" indent="-82550" algn="just">
                        <a:lnSpc>
                          <a:spcPts val="1400"/>
                        </a:lnSpc>
                        <a:spcAft>
                          <a:spcPts val="1200"/>
                        </a:spcAft>
                      </a:pPr>
                      <a:endParaRPr kumimoji="1" lang="en-US" altLang="ja-JP" sz="1200" dirty="0" smtClean="0"/>
                    </a:p>
                  </a:txBody>
                  <a:tcPr anchor="ctr"/>
                </a:tc>
                <a:tc>
                  <a:txBody>
                    <a:bodyPr/>
                    <a:lstStyle/>
                    <a:p>
                      <a:pPr marL="82550" indent="-82550" algn="just">
                        <a:lnSpc>
                          <a:spcPct val="100000"/>
                        </a:lnSpc>
                        <a:spcAft>
                          <a:spcPts val="0"/>
                        </a:spcAft>
                      </a:pPr>
                      <a:r>
                        <a:rPr kumimoji="1" lang="ja-JP" altLang="en-US" sz="1200" dirty="0" smtClean="0">
                          <a:solidFill>
                            <a:schemeClr val="tx1"/>
                          </a:solidFill>
                        </a:rPr>
                        <a:t>○　</a:t>
                      </a:r>
                      <a:r>
                        <a:rPr kumimoji="1" lang="ja-JP" altLang="en-US" sz="1200" u="none" dirty="0" smtClean="0">
                          <a:solidFill>
                            <a:schemeClr val="tx1"/>
                          </a:solidFill>
                        </a:rPr>
                        <a:t>平成</a:t>
                      </a:r>
                      <a:r>
                        <a:rPr kumimoji="1" lang="en-US" altLang="ja-JP" sz="1200" u="none" dirty="0" smtClean="0">
                          <a:solidFill>
                            <a:schemeClr val="tx1"/>
                          </a:solidFill>
                        </a:rPr>
                        <a:t>27</a:t>
                      </a:r>
                      <a:r>
                        <a:rPr kumimoji="1" lang="ja-JP" altLang="en-US" sz="1200" u="none" dirty="0" smtClean="0">
                          <a:solidFill>
                            <a:schemeClr val="tx1"/>
                          </a:solidFill>
                        </a:rPr>
                        <a:t>年度は、道路２路線</a:t>
                      </a:r>
                      <a:r>
                        <a:rPr kumimoji="1" lang="en-US" altLang="ja-JP" sz="1200" u="none" dirty="0" smtClean="0">
                          <a:solidFill>
                            <a:schemeClr val="tx1"/>
                          </a:solidFill>
                        </a:rPr>
                        <a:t>1.8km</a:t>
                      </a:r>
                      <a:r>
                        <a:rPr kumimoji="1" lang="ja-JP" altLang="en-US" sz="1200" u="none" dirty="0" smtClean="0">
                          <a:solidFill>
                            <a:schemeClr val="tx1"/>
                          </a:solidFill>
                        </a:rPr>
                        <a:t>を移管しました。</a:t>
                      </a:r>
                      <a:endParaRPr kumimoji="1" lang="en-US" altLang="ja-JP" sz="1200" u="none" dirty="0" smtClean="0">
                        <a:solidFill>
                          <a:schemeClr val="tx1"/>
                        </a:solidFill>
                      </a:endParaRPr>
                    </a:p>
                    <a:p>
                      <a:pPr marL="82550" indent="-82550" algn="just">
                        <a:lnSpc>
                          <a:spcPct val="100000"/>
                        </a:lnSpc>
                        <a:spcAft>
                          <a:spcPts val="0"/>
                        </a:spcAft>
                      </a:pPr>
                      <a:r>
                        <a:rPr kumimoji="1" lang="ja-JP" altLang="en-US" sz="1200" u="none" dirty="0" smtClean="0">
                          <a:solidFill>
                            <a:schemeClr val="tx1"/>
                          </a:solidFill>
                        </a:rPr>
                        <a:t>　　</a:t>
                      </a:r>
                      <a:r>
                        <a:rPr kumimoji="1" lang="ja-JP" altLang="en-US" sz="1200" dirty="0" smtClean="0">
                          <a:solidFill>
                            <a:schemeClr val="tx1"/>
                          </a:solidFill>
                        </a:rPr>
                        <a:t>今後</a:t>
                      </a:r>
                      <a:r>
                        <a:rPr kumimoji="1" lang="ja-JP" altLang="en-US" sz="1200" strike="noStrike" dirty="0" smtClean="0">
                          <a:solidFill>
                            <a:schemeClr val="tx1"/>
                          </a:solidFill>
                        </a:rPr>
                        <a:t>も地域の</a:t>
                      </a:r>
                      <a:r>
                        <a:rPr kumimoji="1" lang="ja-JP" altLang="en-US" sz="1200" dirty="0" smtClean="0">
                          <a:solidFill>
                            <a:schemeClr val="tx1"/>
                          </a:solidFill>
                        </a:rPr>
                        <a:t>生活道路である駅前停車場線やバイパス道路の旧道等について、市町村への移管を推進します。</a:t>
                      </a:r>
                      <a:endParaRPr kumimoji="1" lang="en-US" altLang="ja-JP" sz="1200" dirty="0" smtClean="0">
                        <a:solidFill>
                          <a:schemeClr val="tx1"/>
                        </a:solidFill>
                      </a:endParaRPr>
                    </a:p>
                  </a:txBody>
                  <a:tcPr anchor="ctr"/>
                </a:tc>
              </a:tr>
              <a:tr h="3638567">
                <a:tc>
                  <a:txBody>
                    <a:bodyPr/>
                    <a:lstStyle/>
                    <a:p>
                      <a:r>
                        <a:rPr kumimoji="1" lang="ja-JP" altLang="en-US" sz="1400" dirty="0" smtClean="0"/>
                        <a:t>大阪市等との新たな関係づくり</a:t>
                      </a:r>
                      <a:endParaRPr kumimoji="1" lang="ja-JP" altLang="en-US" sz="1400" dirty="0"/>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smtClean="0"/>
                    </a:p>
                  </a:txBody>
                  <a:tcPr anchor="ctr"/>
                </a:tc>
                <a:tc>
                  <a:txBody>
                    <a:bodyPr/>
                    <a:lstStyle/>
                    <a:p>
                      <a:pPr marL="82550" lvl="0" indent="-82550" algn="l">
                        <a:lnSpc>
                          <a:spcPts val="1400"/>
                        </a:lnSpc>
                        <a:spcAft>
                          <a:spcPts val="0"/>
                        </a:spcAft>
                      </a:pPr>
                      <a:r>
                        <a:rPr kumimoji="1" lang="ja-JP" altLang="en-US" sz="1100" u="none" spc="-100" baseline="0" dirty="0" smtClean="0"/>
                        <a:t>○　５月</a:t>
                      </a:r>
                      <a:r>
                        <a:rPr kumimoji="1" lang="en-US" altLang="ja-JP" sz="1100" u="none" spc="-100" baseline="0" dirty="0" smtClean="0">
                          <a:latin typeface="+mj-ea"/>
                          <a:ea typeface="+mj-ea"/>
                        </a:rPr>
                        <a:t>17</a:t>
                      </a:r>
                      <a:r>
                        <a:rPr kumimoji="1" lang="ja-JP" altLang="en-US" sz="1100" u="none" spc="-100" baseline="0" dirty="0" smtClean="0">
                          <a:latin typeface="+mj-ea"/>
                          <a:ea typeface="+mj-ea"/>
                        </a:rPr>
                        <a:t>日</a:t>
                      </a:r>
                      <a:r>
                        <a:rPr kumimoji="1" lang="ja-JP" altLang="en-US" sz="1100" u="none" spc="-100" baseline="0" dirty="0" smtClean="0"/>
                        <a:t>に特別区設置に関する住民投票で否決されたことに伴い、大阪府・大阪市特別区設置協議会を</a:t>
                      </a:r>
                      <a:r>
                        <a:rPr kumimoji="1" lang="en-US" altLang="ja-JP" sz="1100" u="none" spc="-100" baseline="0" dirty="0" smtClean="0">
                          <a:latin typeface="+mj-ea"/>
                          <a:ea typeface="+mj-ea"/>
                        </a:rPr>
                        <a:t>6</a:t>
                      </a:r>
                      <a:r>
                        <a:rPr kumimoji="1" lang="ja-JP" altLang="en-US" sz="1100" u="none" spc="-100" baseline="0" dirty="0" smtClean="0">
                          <a:latin typeface="+mj-ea"/>
                          <a:ea typeface="+mj-ea"/>
                        </a:rPr>
                        <a:t>月</a:t>
                      </a:r>
                      <a:r>
                        <a:rPr kumimoji="1" lang="en-US" altLang="ja-JP" sz="1100" u="none" spc="-100" baseline="0" dirty="0" smtClean="0">
                          <a:latin typeface="+mj-ea"/>
                          <a:ea typeface="+mj-ea"/>
                        </a:rPr>
                        <a:t>11</a:t>
                      </a:r>
                      <a:r>
                        <a:rPr kumimoji="1" lang="ja-JP" altLang="en-US" sz="1100" u="none" spc="-100" baseline="0" dirty="0" smtClean="0">
                          <a:latin typeface="+mj-ea"/>
                          <a:ea typeface="+mj-ea"/>
                        </a:rPr>
                        <a:t>日付け</a:t>
                      </a:r>
                      <a:r>
                        <a:rPr kumimoji="1" lang="ja-JP" altLang="en-US" sz="1100" u="none" spc="-100" baseline="0" dirty="0" smtClean="0"/>
                        <a:t>で廃止しました。</a:t>
                      </a:r>
                      <a:endParaRPr kumimoji="1" lang="en-US" altLang="ja-JP" sz="1100" spc="-100" baseline="0" dirty="0" smtClean="0">
                        <a:solidFill>
                          <a:schemeClr val="tx1"/>
                        </a:solidFill>
                        <a:latin typeface="+mn-ea"/>
                        <a:ea typeface="+mn-ea"/>
                      </a:endParaRPr>
                    </a:p>
                    <a:p>
                      <a:pPr marL="82550" indent="-82550" algn="l">
                        <a:lnSpc>
                          <a:spcPts val="1400"/>
                        </a:lnSpc>
                        <a:spcBef>
                          <a:spcPts val="0"/>
                        </a:spcBef>
                        <a:spcAft>
                          <a:spcPts val="0"/>
                        </a:spcAft>
                      </a:pPr>
                      <a:r>
                        <a:rPr kumimoji="1" lang="en-US" altLang="ja-JP" sz="1100" spc="-100" baseline="0" dirty="0" smtClean="0">
                          <a:solidFill>
                            <a:schemeClr val="tx1"/>
                          </a:solidFill>
                          <a:latin typeface="+mn-ea"/>
                          <a:ea typeface="+mn-ea"/>
                        </a:rPr>
                        <a:t>○</a:t>
                      </a:r>
                      <a:r>
                        <a:rPr kumimoji="1" lang="ja-JP" altLang="en-US" sz="1100" spc="-100" baseline="0" dirty="0" smtClean="0">
                          <a:solidFill>
                            <a:schemeClr val="tx1"/>
                          </a:solidFill>
                          <a:latin typeface="+mn-ea"/>
                          <a:ea typeface="+mn-ea"/>
                        </a:rPr>
                        <a:t>　７月</a:t>
                      </a:r>
                      <a:r>
                        <a:rPr kumimoji="1" lang="en-US" altLang="ja-JP" sz="1100" spc="-100" baseline="0" dirty="0" smtClean="0">
                          <a:solidFill>
                            <a:schemeClr val="tx1"/>
                          </a:solidFill>
                          <a:latin typeface="+mn-ea"/>
                          <a:ea typeface="+mn-ea"/>
                        </a:rPr>
                        <a:t>24</a:t>
                      </a:r>
                      <a:r>
                        <a:rPr kumimoji="1" lang="ja-JP" altLang="en-US" sz="1100" spc="-100" baseline="0" dirty="0" smtClean="0">
                          <a:solidFill>
                            <a:schemeClr val="tx1"/>
                          </a:solidFill>
                          <a:latin typeface="+mn-ea"/>
                          <a:ea typeface="+mn-ea"/>
                        </a:rPr>
                        <a:t>日、大阪府における広域行政課題について、府と大阪市、堺市が協調し、政策の一体性の確保や二重行政の問題を解決するための協議の場として、大阪戦略調整会議を設置しましたが、具体的な中身の協議には入れていません。</a:t>
                      </a:r>
                      <a:endParaRPr kumimoji="1" lang="en-US" altLang="ja-JP" sz="1100" spc="-100" baseline="0" dirty="0" smtClean="0">
                        <a:solidFill>
                          <a:schemeClr val="tx1"/>
                        </a:solidFill>
                        <a:latin typeface="+mn-ea"/>
                        <a:ea typeface="+mn-ea"/>
                      </a:endParaRPr>
                    </a:p>
                    <a:p>
                      <a:pPr marL="82550" indent="-82550" algn="l">
                        <a:lnSpc>
                          <a:spcPts val="1400"/>
                        </a:lnSpc>
                        <a:spcBef>
                          <a:spcPts val="0"/>
                        </a:spcBef>
                        <a:spcAft>
                          <a:spcPts val="0"/>
                        </a:spcAft>
                      </a:pPr>
                      <a:r>
                        <a:rPr kumimoji="1" lang="ja-JP" altLang="en-US" sz="1100" spc="-100" baseline="0" dirty="0" smtClean="0">
                          <a:solidFill>
                            <a:schemeClr val="tx1"/>
                          </a:solidFill>
                          <a:latin typeface="+mn-ea"/>
                          <a:ea typeface="+mn-ea"/>
                        </a:rPr>
                        <a:t>○　</a:t>
                      </a:r>
                      <a:r>
                        <a:rPr kumimoji="1" lang="en-US" altLang="ja-JP" sz="1100" spc="-100" baseline="0" dirty="0" smtClean="0">
                          <a:solidFill>
                            <a:schemeClr val="tx1"/>
                          </a:solidFill>
                          <a:latin typeface="+mn-ea"/>
                          <a:ea typeface="+mn-ea"/>
                        </a:rPr>
                        <a:t>12</a:t>
                      </a:r>
                      <a:r>
                        <a:rPr kumimoji="1" lang="ja-JP" altLang="en-US" sz="1100" spc="-100" baseline="0" dirty="0" smtClean="0">
                          <a:solidFill>
                            <a:schemeClr val="tx1"/>
                          </a:solidFill>
                          <a:latin typeface="+mn-ea"/>
                          <a:ea typeface="+mn-ea"/>
                        </a:rPr>
                        <a:t>月</a:t>
                      </a:r>
                      <a:r>
                        <a:rPr kumimoji="1" lang="en-US" altLang="ja-JP" sz="1100" spc="-100" baseline="0" dirty="0" smtClean="0">
                          <a:solidFill>
                            <a:schemeClr val="tx1"/>
                          </a:solidFill>
                          <a:latin typeface="+mn-ea"/>
                          <a:ea typeface="+mn-ea"/>
                        </a:rPr>
                        <a:t>28</a:t>
                      </a:r>
                      <a:r>
                        <a:rPr kumimoji="1" lang="ja-JP" altLang="en-US" sz="1100" spc="-100" baseline="0" dirty="0" smtClean="0">
                          <a:solidFill>
                            <a:schemeClr val="tx1"/>
                          </a:solidFill>
                          <a:latin typeface="+mn-ea"/>
                          <a:ea typeface="+mn-ea"/>
                        </a:rPr>
                        <a:t>日</a:t>
                      </a:r>
                      <a:r>
                        <a:rPr kumimoji="1" lang="ja-JP" altLang="en-US" sz="1100" strike="noStrike" spc="-100" baseline="0" dirty="0" smtClean="0">
                          <a:solidFill>
                            <a:schemeClr val="tx1"/>
                          </a:solidFill>
                          <a:latin typeface="+mn-ea"/>
                          <a:ea typeface="+mn-ea"/>
                        </a:rPr>
                        <a:t>、</a:t>
                      </a:r>
                      <a:r>
                        <a:rPr kumimoji="1" lang="ja-JP" altLang="en-US" sz="1100" spc="-100" baseline="0" dirty="0" smtClean="0">
                          <a:solidFill>
                            <a:schemeClr val="tx1"/>
                          </a:solidFill>
                          <a:latin typeface="+mn-ea"/>
                          <a:ea typeface="+mn-ea"/>
                        </a:rPr>
                        <a:t>「副首都・大阪」の確立に向け、副首都の概念、副首都にふさわしい都市機能や行政機構のあり方などを検討するため、副首都推進本部を設置しました。平成</a:t>
                      </a:r>
                      <a:r>
                        <a:rPr kumimoji="1" lang="en-US" altLang="ja-JP" sz="1100" spc="-100" baseline="0" dirty="0" smtClean="0">
                          <a:solidFill>
                            <a:schemeClr val="tx1"/>
                          </a:solidFill>
                          <a:latin typeface="+mn-ea"/>
                          <a:ea typeface="+mn-ea"/>
                        </a:rPr>
                        <a:t>28</a:t>
                      </a:r>
                      <a:r>
                        <a:rPr kumimoji="1" lang="ja-JP" altLang="en-US" sz="1100" spc="-100" baseline="0" dirty="0" smtClean="0">
                          <a:solidFill>
                            <a:schemeClr val="tx1"/>
                          </a:solidFill>
                          <a:latin typeface="+mn-ea"/>
                          <a:ea typeface="+mn-ea"/>
                        </a:rPr>
                        <a:t>年度中に中長期的な取組方向をとりまとめる予定です。</a:t>
                      </a:r>
                      <a:endParaRPr kumimoji="1" lang="en-US" altLang="ja-JP" sz="1100" spc="-100" baseline="0" dirty="0" smtClean="0">
                        <a:solidFill>
                          <a:schemeClr val="tx1"/>
                        </a:solidFill>
                        <a:latin typeface="+mn-ea"/>
                        <a:ea typeface="+mn-ea"/>
                      </a:endParaRPr>
                    </a:p>
                    <a:p>
                      <a:pPr marL="82550" marR="0" indent="-82550" algn="l" defTabSz="914400" rtl="0" eaLnBrk="1" fontAlgn="auto" latinLnBrk="0" hangingPunct="1">
                        <a:lnSpc>
                          <a:spcPts val="1400"/>
                        </a:lnSpc>
                        <a:spcBef>
                          <a:spcPts val="0"/>
                        </a:spcBef>
                        <a:spcAft>
                          <a:spcPts val="0"/>
                        </a:spcAft>
                        <a:buClrTx/>
                        <a:buSzTx/>
                        <a:buFontTx/>
                        <a:buNone/>
                        <a:tabLst/>
                        <a:defRPr/>
                      </a:pPr>
                      <a:r>
                        <a:rPr kumimoji="1" lang="en-US" altLang="ja-JP" sz="1100" spc="-100" baseline="0" dirty="0" smtClean="0">
                          <a:solidFill>
                            <a:schemeClr val="tx1"/>
                          </a:solidFill>
                          <a:latin typeface="+mn-ea"/>
                          <a:ea typeface="+mn-ea"/>
                        </a:rPr>
                        <a:t>○</a:t>
                      </a:r>
                      <a:r>
                        <a:rPr kumimoji="1" lang="ja-JP" altLang="en-US" sz="1100" spc="-100" baseline="0" dirty="0" smtClean="0">
                          <a:solidFill>
                            <a:schemeClr val="tx1"/>
                          </a:solidFill>
                          <a:latin typeface="+mn-ea"/>
                          <a:ea typeface="+mn-ea"/>
                        </a:rPr>
                        <a:t>　平成</a:t>
                      </a:r>
                      <a:r>
                        <a:rPr kumimoji="1" lang="en-US" altLang="ja-JP" sz="1100" spc="-100" baseline="0" dirty="0" smtClean="0">
                          <a:solidFill>
                            <a:schemeClr val="tx1"/>
                          </a:solidFill>
                          <a:latin typeface="+mn-ea"/>
                          <a:ea typeface="+mn-ea"/>
                        </a:rPr>
                        <a:t>28</a:t>
                      </a:r>
                      <a:r>
                        <a:rPr kumimoji="1" lang="ja-JP" altLang="en-US" sz="1100" spc="-100" baseline="0" dirty="0" smtClean="0">
                          <a:solidFill>
                            <a:schemeClr val="tx1"/>
                          </a:solidFill>
                          <a:latin typeface="+mn-ea"/>
                          <a:ea typeface="+mn-ea"/>
                        </a:rPr>
                        <a:t>年</a:t>
                      </a:r>
                      <a:r>
                        <a:rPr kumimoji="1" lang="en-US" altLang="ja-JP" sz="1100" spc="-100" baseline="0" dirty="0" smtClean="0">
                          <a:solidFill>
                            <a:schemeClr val="tx1"/>
                          </a:solidFill>
                          <a:latin typeface="+mn-ea"/>
                          <a:ea typeface="+mn-ea"/>
                        </a:rPr>
                        <a:t>4</a:t>
                      </a:r>
                      <a:r>
                        <a:rPr kumimoji="1" lang="ja-JP" altLang="en-US" sz="1100" spc="-100" baseline="0" dirty="0" smtClean="0">
                          <a:solidFill>
                            <a:schemeClr val="tx1"/>
                          </a:solidFill>
                          <a:latin typeface="+mn-ea"/>
                          <a:ea typeface="+mn-ea"/>
                        </a:rPr>
                        <a:t>月に、改正地方自治法に基づく指定都市都道府県調整会議が、府と大阪市・堺市との間にそれぞれ設置されます。（大阪市とは副首都推進本部会議の中に調整会議の位置づけを持たせます。）</a:t>
                      </a:r>
                      <a:r>
                        <a:rPr kumimoji="1" lang="ja-JP" altLang="en-US" sz="1100" strike="noStrike" spc="-100" baseline="0" dirty="0" smtClean="0">
                          <a:solidFill>
                            <a:schemeClr val="tx1"/>
                          </a:solidFill>
                          <a:latin typeface="+mn-ea"/>
                          <a:ea typeface="+mn-ea"/>
                        </a:rPr>
                        <a:t>二重行政解消（府市統合案件含む）など指定都市と都道府県の事務の処理について必要な協議をするため、適時適切に会議を開催します。</a:t>
                      </a:r>
                      <a:r>
                        <a:rPr kumimoji="1" lang="ja-JP" altLang="en-US" sz="1400" spc="-100" baseline="0" dirty="0" smtClean="0">
                          <a:solidFill>
                            <a:schemeClr val="tx1"/>
                          </a:solidFill>
                        </a:rPr>
                        <a:t>　　</a:t>
                      </a:r>
                      <a:endParaRPr kumimoji="1" lang="en-US" altLang="ja-JP" sz="1400" spc="-100" baseline="0" dirty="0" smtClean="0">
                        <a:solidFill>
                          <a:schemeClr val="tx1"/>
                        </a:solidFill>
                      </a:endParaRPr>
                    </a:p>
                  </a:txBody>
                  <a:tcPr/>
                </a:tc>
              </a:tr>
            </a:tbl>
          </a:graphicData>
        </a:graphic>
      </p:graphicFrame>
      <p:sp>
        <p:nvSpPr>
          <p:cNvPr id="35" name="大かっこ 34"/>
          <p:cNvSpPr/>
          <p:nvPr/>
        </p:nvSpPr>
        <p:spPr>
          <a:xfrm>
            <a:off x="260666" y="6280449"/>
            <a:ext cx="5895510" cy="453964"/>
          </a:xfrm>
          <a:prstGeom prst="bracketPair">
            <a:avLst/>
          </a:prstGeom>
          <a:solidFill>
            <a:schemeClr val="bg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333930" y="6243062"/>
            <a:ext cx="468811" cy="249472"/>
          </a:xfrm>
          <a:prstGeom prst="rect">
            <a:avLst/>
          </a:prstGeom>
          <a:noFill/>
        </p:spPr>
        <p:txBody>
          <a:bodyPr wrap="none" rtlCol="0">
            <a:spAutoFit/>
          </a:bodyPr>
          <a:lstStyle/>
          <a:p>
            <a:r>
              <a:rPr kumimoji="1" lang="ja-JP" altLang="en-US" sz="1200" dirty="0" smtClean="0"/>
              <a:t>凡例</a:t>
            </a:r>
            <a:endParaRPr kumimoji="1" lang="ja-JP" altLang="en-US" sz="1200" dirty="0"/>
          </a:p>
        </p:txBody>
      </p:sp>
      <p:sp>
        <p:nvSpPr>
          <p:cNvPr id="38" name="右矢印 37"/>
          <p:cNvSpPr/>
          <p:nvPr/>
        </p:nvSpPr>
        <p:spPr>
          <a:xfrm>
            <a:off x="867084" y="6248023"/>
            <a:ext cx="428453" cy="259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300008" y="6395512"/>
            <a:ext cx="2342834" cy="276999"/>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sp>
        <p:nvSpPr>
          <p:cNvPr id="41" name="右矢印 40"/>
          <p:cNvSpPr/>
          <p:nvPr/>
        </p:nvSpPr>
        <p:spPr>
          <a:xfrm>
            <a:off x="3838059" y="6247439"/>
            <a:ext cx="432924" cy="296146"/>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337064" y="6382695"/>
            <a:ext cx="1663730" cy="249472"/>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sp>
        <p:nvSpPr>
          <p:cNvPr id="71" name="右矢印 70"/>
          <p:cNvSpPr/>
          <p:nvPr/>
        </p:nvSpPr>
        <p:spPr>
          <a:xfrm>
            <a:off x="4464840" y="4133085"/>
            <a:ext cx="1786586" cy="1224136"/>
          </a:xfrm>
          <a:prstGeom prst="rightArrow">
            <a:avLst>
              <a:gd name="adj1" fmla="val 65634"/>
              <a:gd name="adj2" fmla="val 26488"/>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smtClean="0"/>
              <a:t>・「副首都・大阪</a:t>
            </a:r>
            <a:r>
              <a:rPr lang="ja-JP" altLang="en-US" sz="1200" dirty="0" smtClean="0"/>
              <a:t>」の</a:t>
            </a:r>
            <a:endParaRPr lang="en-US" altLang="ja-JP" sz="1200" dirty="0" smtClean="0"/>
          </a:p>
          <a:p>
            <a:r>
              <a:rPr lang="ja-JP" altLang="en-US" sz="1200" dirty="0" smtClean="0"/>
              <a:t>　確立に向けた議論</a:t>
            </a:r>
            <a:endParaRPr lang="en-US" altLang="ja-JP" sz="1200" dirty="0" smtClean="0"/>
          </a:p>
          <a:p>
            <a:r>
              <a:rPr lang="ja-JP" altLang="en-US" sz="1200" dirty="0" smtClean="0"/>
              <a:t>・府</a:t>
            </a:r>
            <a:r>
              <a:rPr lang="ja-JP" altLang="en-US" sz="1200" dirty="0"/>
              <a:t>市統合案件に</a:t>
            </a:r>
            <a:r>
              <a:rPr lang="ja-JP" altLang="en-US" sz="1200" dirty="0" err="1" smtClean="0"/>
              <a:t>つ</a:t>
            </a:r>
            <a:endParaRPr lang="en-US" altLang="ja-JP" sz="1200" dirty="0" smtClean="0"/>
          </a:p>
          <a:p>
            <a:r>
              <a:rPr lang="ja-JP" altLang="en-US" sz="1200" dirty="0" smtClean="0"/>
              <a:t>　いて協議</a:t>
            </a:r>
            <a:endParaRPr kumimoji="1" lang="en-US" altLang="ja-JP" sz="1200" dirty="0" smtClean="0"/>
          </a:p>
        </p:txBody>
      </p:sp>
      <p:sp>
        <p:nvSpPr>
          <p:cNvPr id="33" name="右矢印 32"/>
          <p:cNvSpPr/>
          <p:nvPr/>
        </p:nvSpPr>
        <p:spPr>
          <a:xfrm>
            <a:off x="471736" y="1412776"/>
            <a:ext cx="3927671" cy="816592"/>
          </a:xfrm>
          <a:prstGeom prst="rightArrow">
            <a:avLst>
              <a:gd name="adj1" fmla="val 50000"/>
              <a:gd name="adj2" fmla="val 353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道路２路線を移管</a:t>
            </a:r>
            <a:endParaRPr kumimoji="1" lang="ja-JP" altLang="en-US" sz="1200" dirty="0"/>
          </a:p>
        </p:txBody>
      </p:sp>
      <p:sp>
        <p:nvSpPr>
          <p:cNvPr id="48" name="右矢印 47"/>
          <p:cNvSpPr/>
          <p:nvPr/>
        </p:nvSpPr>
        <p:spPr>
          <a:xfrm>
            <a:off x="4451226" y="1387762"/>
            <a:ext cx="1800200" cy="889110"/>
          </a:xfrm>
          <a:prstGeom prst="rightArrow">
            <a:avLst>
              <a:gd name="adj1" fmla="val 50000"/>
              <a:gd name="adj2" fmla="val 22676"/>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050" dirty="0" smtClean="0"/>
              <a:t>引き続き移譲に向け、条件整理、市町村と個別協議</a:t>
            </a:r>
            <a:endParaRPr kumimoji="1" lang="en-US" altLang="ja-JP" sz="1050" dirty="0" smtClean="0"/>
          </a:p>
        </p:txBody>
      </p:sp>
      <p:grpSp>
        <p:nvGrpSpPr>
          <p:cNvPr id="5" name="グループ化 4"/>
          <p:cNvGrpSpPr/>
          <p:nvPr/>
        </p:nvGrpSpPr>
        <p:grpSpPr>
          <a:xfrm>
            <a:off x="2199865" y="3276561"/>
            <a:ext cx="1476007" cy="720024"/>
            <a:chOff x="2159889" y="3429000"/>
            <a:chExt cx="1476007" cy="720024"/>
          </a:xfrm>
        </p:grpSpPr>
        <p:sp>
          <p:nvSpPr>
            <p:cNvPr id="31" name="フローチャート : 代替処理 30"/>
            <p:cNvSpPr/>
            <p:nvPr/>
          </p:nvSpPr>
          <p:spPr>
            <a:xfrm>
              <a:off x="2159889" y="3429000"/>
              <a:ext cx="1197121"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smtClean="0"/>
                <a:t>７</a:t>
              </a:r>
              <a:r>
                <a:rPr kumimoji="1" lang="ja-JP" altLang="en-US" sz="1200" dirty="0" smtClean="0"/>
                <a:t>月、</a:t>
              </a:r>
              <a:r>
                <a:rPr lang="ja-JP" altLang="en-US" sz="1200" dirty="0"/>
                <a:t>８</a:t>
              </a:r>
              <a:r>
                <a:rPr kumimoji="1" lang="ja-JP" altLang="en-US" sz="1200" dirty="0" smtClean="0"/>
                <a:t>月、</a:t>
              </a:r>
              <a:r>
                <a:rPr lang="ja-JP" altLang="en-US" sz="1200" dirty="0"/>
                <a:t>９</a:t>
              </a:r>
              <a:r>
                <a:rPr kumimoji="1" lang="ja-JP" altLang="en-US" sz="1200" dirty="0" smtClean="0"/>
                <a:t>月</a:t>
              </a:r>
              <a:endParaRPr kumimoji="1" lang="ja-JP" altLang="en-US" sz="1200" dirty="0"/>
            </a:p>
          </p:txBody>
        </p:sp>
        <p:sp>
          <p:nvSpPr>
            <p:cNvPr id="32" name="フローチャート : 代替処理 31"/>
            <p:cNvSpPr/>
            <p:nvPr/>
          </p:nvSpPr>
          <p:spPr>
            <a:xfrm>
              <a:off x="2231896" y="3645024"/>
              <a:ext cx="1404000" cy="504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smtClean="0"/>
                <a:t>大阪戦略調整会議を設置、開催</a:t>
              </a:r>
              <a:endParaRPr lang="en-US" altLang="ja-JP" sz="1200" spc="-100" dirty="0" smtClean="0"/>
            </a:p>
          </p:txBody>
        </p:sp>
      </p:grpSp>
      <p:sp>
        <p:nvSpPr>
          <p:cNvPr id="49" name="フローチャート : 代替処理 48"/>
          <p:cNvSpPr/>
          <p:nvPr/>
        </p:nvSpPr>
        <p:spPr>
          <a:xfrm>
            <a:off x="611560" y="2852936"/>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５</a:t>
            </a:r>
            <a:r>
              <a:rPr kumimoji="1" lang="ja-JP" altLang="en-US" sz="1200" dirty="0" smtClean="0"/>
              <a:t>月</a:t>
            </a:r>
            <a:endParaRPr kumimoji="1" lang="ja-JP" altLang="en-US" sz="1200" dirty="0"/>
          </a:p>
        </p:txBody>
      </p:sp>
      <p:sp>
        <p:nvSpPr>
          <p:cNvPr id="50" name="フローチャート : 代替処理 49"/>
          <p:cNvSpPr/>
          <p:nvPr/>
        </p:nvSpPr>
        <p:spPr>
          <a:xfrm>
            <a:off x="755575" y="3060482"/>
            <a:ext cx="922646"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特別</a:t>
            </a:r>
            <a:r>
              <a:rPr lang="ja-JP" altLang="en-US" sz="1200" spc="-100" dirty="0" smtClean="0"/>
              <a:t>区設置に関する住民投票実施</a:t>
            </a:r>
            <a:endParaRPr lang="en-US" altLang="ja-JP" sz="1200" spc="-100" dirty="0" smtClean="0"/>
          </a:p>
        </p:txBody>
      </p:sp>
      <p:sp>
        <p:nvSpPr>
          <p:cNvPr id="51" name="フローチャート : 代替処理 50"/>
          <p:cNvSpPr/>
          <p:nvPr/>
        </p:nvSpPr>
        <p:spPr>
          <a:xfrm>
            <a:off x="827584" y="3789040"/>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a:t>
            </a:r>
            <a:r>
              <a:rPr kumimoji="1" lang="ja-JP" altLang="en-US" sz="1200" dirty="0" smtClean="0"/>
              <a:t>月</a:t>
            </a:r>
            <a:endParaRPr kumimoji="1" lang="ja-JP" altLang="en-US" sz="1200" dirty="0"/>
          </a:p>
        </p:txBody>
      </p:sp>
      <p:sp>
        <p:nvSpPr>
          <p:cNvPr id="52" name="フローチャート : 代替処理 51"/>
          <p:cNvSpPr/>
          <p:nvPr/>
        </p:nvSpPr>
        <p:spPr>
          <a:xfrm>
            <a:off x="971600" y="3996585"/>
            <a:ext cx="1080000" cy="504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特別区設置協</a:t>
            </a:r>
            <a:r>
              <a:rPr lang="ja-JP" altLang="en-US" sz="1200" spc="-100" dirty="0" smtClean="0"/>
              <a:t>議会を廃止</a:t>
            </a:r>
            <a:endParaRPr lang="en-US" altLang="ja-JP" sz="1200" spc="-100" dirty="0" smtClean="0"/>
          </a:p>
        </p:txBody>
      </p:sp>
      <p:sp>
        <p:nvSpPr>
          <p:cNvPr id="65" name="フローチャート : 代替処理 64"/>
          <p:cNvSpPr/>
          <p:nvPr/>
        </p:nvSpPr>
        <p:spPr>
          <a:xfrm>
            <a:off x="971720" y="4511153"/>
            <a:ext cx="1080000"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smtClean="0"/>
              <a:t>府</a:t>
            </a:r>
            <a:r>
              <a:rPr lang="ja-JP" altLang="en-US" sz="1200" spc="-100" dirty="0"/>
              <a:t>市統合</a:t>
            </a:r>
            <a:r>
              <a:rPr lang="ja-JP" altLang="en-US" sz="1200" spc="-100" dirty="0" smtClean="0"/>
              <a:t>本部を廃止</a:t>
            </a:r>
            <a:endParaRPr lang="en-US" altLang="ja-JP" sz="1200" spc="-100" dirty="0" smtClean="0"/>
          </a:p>
        </p:txBody>
      </p:sp>
      <p:sp>
        <p:nvSpPr>
          <p:cNvPr id="54" name="フローチャート : 代替処理 53"/>
          <p:cNvSpPr/>
          <p:nvPr/>
        </p:nvSpPr>
        <p:spPr>
          <a:xfrm>
            <a:off x="2609211" y="4625662"/>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200" dirty="0"/>
              <a:t>12</a:t>
            </a:r>
            <a:r>
              <a:rPr kumimoji="1" lang="ja-JP" altLang="en-US" sz="1200" dirty="0" smtClean="0"/>
              <a:t>月</a:t>
            </a:r>
            <a:endParaRPr kumimoji="1" lang="ja-JP" altLang="en-US" sz="1200" dirty="0"/>
          </a:p>
        </p:txBody>
      </p:sp>
      <p:sp>
        <p:nvSpPr>
          <p:cNvPr id="55" name="フローチャート : 代替処理 54"/>
          <p:cNvSpPr/>
          <p:nvPr/>
        </p:nvSpPr>
        <p:spPr>
          <a:xfrm>
            <a:off x="2753226" y="4833208"/>
            <a:ext cx="972000"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副首都</a:t>
            </a:r>
            <a:r>
              <a:rPr lang="ja-JP" altLang="en-US" sz="1200" spc="-100" dirty="0" smtClean="0"/>
              <a:t>推進</a:t>
            </a:r>
            <a:endParaRPr lang="en-US" altLang="ja-JP" sz="1200" spc="-100" dirty="0" smtClean="0"/>
          </a:p>
          <a:p>
            <a:r>
              <a:rPr lang="ja-JP" altLang="en-US" sz="1200" spc="-100" dirty="0" smtClean="0"/>
              <a:t>本部を設置</a:t>
            </a:r>
            <a:endParaRPr lang="en-US" altLang="ja-JP" sz="1200" spc="-100" dirty="0" smtClean="0"/>
          </a:p>
        </p:txBody>
      </p:sp>
      <p:grpSp>
        <p:nvGrpSpPr>
          <p:cNvPr id="3" name="グループ化 2"/>
          <p:cNvGrpSpPr/>
          <p:nvPr/>
        </p:nvGrpSpPr>
        <p:grpSpPr>
          <a:xfrm>
            <a:off x="4546793" y="5426322"/>
            <a:ext cx="1152016" cy="855545"/>
            <a:chOff x="4499992" y="5381767"/>
            <a:chExt cx="1152016" cy="855545"/>
          </a:xfrm>
        </p:grpSpPr>
        <p:sp>
          <p:nvSpPr>
            <p:cNvPr id="56" name="フローチャート : 代替処理 55"/>
            <p:cNvSpPr/>
            <p:nvPr/>
          </p:nvSpPr>
          <p:spPr>
            <a:xfrm>
              <a:off x="4499992" y="5381767"/>
              <a:ext cx="1008000" cy="504056"/>
            </a:xfrm>
            <a:prstGeom prst="flowChartAlternateProcess">
              <a:avLst/>
            </a:prstGeom>
            <a:solidFill>
              <a:schemeClr val="accent3"/>
            </a:solidFill>
            <a:ln>
              <a:solidFill>
                <a:schemeClr val="accent3">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４</a:t>
              </a:r>
              <a:r>
                <a:rPr kumimoji="1" lang="ja-JP" altLang="en-US" sz="1200" dirty="0" smtClean="0"/>
                <a:t>月</a:t>
              </a:r>
              <a:endParaRPr kumimoji="1" lang="ja-JP" altLang="en-US" sz="1200" dirty="0"/>
            </a:p>
          </p:txBody>
        </p:sp>
        <p:sp>
          <p:nvSpPr>
            <p:cNvPr id="57" name="フローチャート : 代替処理 56"/>
            <p:cNvSpPr/>
            <p:nvPr/>
          </p:nvSpPr>
          <p:spPr>
            <a:xfrm>
              <a:off x="4644008" y="5589312"/>
              <a:ext cx="1008000" cy="648000"/>
            </a:xfrm>
            <a:prstGeom prst="flowChartAlternateProcess">
              <a:avLst/>
            </a:prstGeom>
            <a:ln>
              <a:solidFill>
                <a:schemeClr val="accent3"/>
              </a:solid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指定</a:t>
              </a:r>
              <a:r>
                <a:rPr lang="ja-JP" altLang="en-US" sz="1200" spc="-100" dirty="0" smtClean="0"/>
                <a:t>都市都道府県調整会議設置</a:t>
              </a:r>
              <a:endParaRPr lang="en-US" altLang="ja-JP" sz="1200" spc="-100" dirty="0" smtClean="0"/>
            </a:p>
          </p:txBody>
        </p:sp>
      </p:grpSp>
      <p:sp>
        <p:nvSpPr>
          <p:cNvPr id="58" name="右矢印 57"/>
          <p:cNvSpPr/>
          <p:nvPr/>
        </p:nvSpPr>
        <p:spPr>
          <a:xfrm>
            <a:off x="4463699" y="2924944"/>
            <a:ext cx="1775254" cy="824829"/>
          </a:xfrm>
          <a:prstGeom prst="rightArrow">
            <a:avLst>
              <a:gd name="adj1" fmla="val 51501"/>
              <a:gd name="adj2" fmla="val 5254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200" dirty="0">
                <a:solidFill>
                  <a:schemeClr val="bg1"/>
                </a:solidFill>
              </a:rPr>
              <a:t>大阪戦略調整会議</a:t>
            </a:r>
            <a:r>
              <a:rPr lang="ja-JP" altLang="en-US" sz="1200" dirty="0" smtClean="0">
                <a:solidFill>
                  <a:schemeClr val="bg1"/>
                </a:solidFill>
              </a:rPr>
              <a:t>の運営</a:t>
            </a:r>
            <a:endParaRPr lang="en-US" altLang="ja-JP" sz="1200" dirty="0" smtClean="0">
              <a:solidFill>
                <a:schemeClr val="bg1"/>
              </a:solidFill>
            </a:endParaRPr>
          </a:p>
        </p:txBody>
      </p:sp>
      <p:sp>
        <p:nvSpPr>
          <p:cNvPr id="2" name="正方形/長方形 1"/>
          <p:cNvSpPr/>
          <p:nvPr/>
        </p:nvSpPr>
        <p:spPr>
          <a:xfrm>
            <a:off x="3167952" y="5489779"/>
            <a:ext cx="1015841"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600" dirty="0">
              <a:solidFill>
                <a:srgbClr val="FF0000"/>
              </a:solidFill>
            </a:endParaRPr>
          </a:p>
        </p:txBody>
      </p:sp>
      <p:grpSp>
        <p:nvGrpSpPr>
          <p:cNvPr id="37" name="グループ化 36"/>
          <p:cNvGrpSpPr/>
          <p:nvPr/>
        </p:nvGrpSpPr>
        <p:grpSpPr>
          <a:xfrm>
            <a:off x="897459" y="6523644"/>
            <a:ext cx="325624" cy="226982"/>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grpSp>
        <p:nvGrpSpPr>
          <p:cNvPr id="40" name="グループ化 39"/>
          <p:cNvGrpSpPr/>
          <p:nvPr/>
        </p:nvGrpSpPr>
        <p:grpSpPr>
          <a:xfrm>
            <a:off x="3878043" y="6507431"/>
            <a:ext cx="314056" cy="226982"/>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7" name="正方形/長方形 46"/>
          <p:cNvSpPr/>
          <p:nvPr/>
        </p:nvSpPr>
        <p:spPr>
          <a:xfrm>
            <a:off x="684000" y="188640"/>
            <a:ext cx="7776000" cy="338554"/>
          </a:xfrm>
          <a:prstGeom prst="rect">
            <a:avLst/>
          </a:prstGeom>
        </p:spPr>
        <p:txBody>
          <a:bodyPr wrap="square">
            <a:spAutoFit/>
          </a:bodyPr>
          <a:lstStyle/>
          <a:p>
            <a:r>
              <a:rPr lang="ja-JP" altLang="ja-JP" sz="1600" b="1" dirty="0"/>
              <a:t>大阪発“地方分権改革”ビジョンの推進について　</a:t>
            </a:r>
            <a:r>
              <a:rPr lang="ja-JP" altLang="ja-JP" sz="1600" b="1" dirty="0" smtClean="0"/>
              <a:t>～</a:t>
            </a:r>
            <a:r>
              <a:rPr lang="ja-JP" altLang="en-US" sz="1600" b="1" dirty="0" smtClean="0"/>
              <a:t>改革の取組イメージ</a:t>
            </a:r>
            <a:r>
              <a:rPr lang="ja-JP" altLang="ja-JP" sz="1600" b="1" dirty="0" smtClean="0"/>
              <a:t>（</a:t>
            </a:r>
            <a:r>
              <a:rPr lang="ja-JP" altLang="en-US" sz="1600" b="1" dirty="0"/>
              <a:t>３</a:t>
            </a:r>
            <a:r>
              <a:rPr lang="ja-JP" altLang="ja-JP" sz="1600" b="1" dirty="0" smtClean="0"/>
              <a:t>月</a:t>
            </a:r>
            <a:r>
              <a:rPr lang="ja-JP" altLang="ja-JP" sz="1600" b="1" dirty="0"/>
              <a:t>末時点）～</a:t>
            </a:r>
          </a:p>
        </p:txBody>
      </p:sp>
    </p:spTree>
    <p:extLst>
      <p:ext uri="{BB962C8B-B14F-4D97-AF65-F5344CB8AC3E}">
        <p14:creationId xmlns:p14="http://schemas.microsoft.com/office/powerpoint/2010/main" val="2854326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087028028"/>
              </p:ext>
            </p:extLst>
          </p:nvPr>
        </p:nvGraphicFramePr>
        <p:xfrm>
          <a:off x="50340" y="692696"/>
          <a:ext cx="9043319" cy="5556426"/>
        </p:xfrm>
        <a:graphic>
          <a:graphicData uri="http://schemas.openxmlformats.org/drawingml/2006/table">
            <a:tbl>
              <a:tblPr firstRow="1" bandRow="1">
                <a:tableStyleId>{5940675A-B579-460E-94D1-54222C63F5DA}</a:tableStyleId>
              </a:tblPr>
              <a:tblGrid>
                <a:gridCol w="404900"/>
                <a:gridCol w="3957898"/>
                <a:gridCol w="1800200"/>
                <a:gridCol w="2880321"/>
              </a:tblGrid>
              <a:tr h="294093">
                <a:tc rowSpan="2">
                  <a:txBody>
                    <a:bodyPr/>
                    <a:lstStyle/>
                    <a:p>
                      <a:r>
                        <a:rPr kumimoji="1" lang="ja-JP" altLang="en-US" sz="1400" dirty="0" smtClean="0"/>
                        <a:t>　</a:t>
                      </a:r>
                      <a:endParaRPr kumimoji="1" lang="ja-JP" altLang="en-US" sz="1400" dirty="0"/>
                    </a:p>
                  </a:txBody>
                  <a:tcPr vert="eaVert" anchor="ctr"/>
                </a:tc>
                <a:tc>
                  <a:txBody>
                    <a:bodyPr/>
                    <a:lstStyle/>
                    <a:p>
                      <a:pPr algn="ctr">
                        <a:lnSpc>
                          <a:spcPts val="1400"/>
                        </a:lnSpc>
                      </a:pPr>
                      <a:r>
                        <a:rPr kumimoji="1" lang="ja-JP" altLang="en-US" sz="1400" dirty="0" smtClean="0"/>
                        <a:t>平成２７年度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平成２８年度</a:t>
                      </a:r>
                      <a:endParaRPr kumimoji="1" lang="ja-JP" altLang="en-US" sz="1400" dirty="0"/>
                    </a:p>
                  </a:txBody>
                  <a:tcPr anchor="ctr">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94093">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tr>
              <a:tr h="4524382">
                <a:tc>
                  <a:txBody>
                    <a:bodyPr/>
                    <a:lstStyle/>
                    <a:p>
                      <a:r>
                        <a:rPr kumimoji="1" lang="ja-JP" altLang="en-US" sz="1400" dirty="0" smtClean="0"/>
                        <a:t>関西広域連合の取組</a:t>
                      </a:r>
                      <a:endParaRPr kumimoji="1" lang="ja-JP" altLang="en-US" sz="1400" dirty="0"/>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smtClean="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奈良県が</a:t>
                      </a:r>
                      <a:r>
                        <a:rPr kumimoji="1" lang="ja-JP" altLang="en-US" sz="1200" spc="-100" baseline="0" dirty="0" smtClean="0">
                          <a:solidFill>
                            <a:schemeClr val="tx1"/>
                          </a:solidFill>
                          <a:latin typeface="ＭＳ Ｐゴシック" panose="020B0600070205080204" pitchFamily="50" charset="-128"/>
                          <a:ea typeface="ＭＳ Ｐゴシック" panose="020B0600070205080204" pitchFamily="50" charset="-128"/>
                        </a:rPr>
                        <a:t>正式</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加入し、関西一体となって広域課題に取り組む体制が強化されました。</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p>
                      <a:pPr marL="82550" marR="0" indent="-82550" algn="just" defTabSz="914400" rtl="0" eaLnBrk="1" fontAlgn="auto" latinLnBrk="0" hangingPunct="1">
                        <a:lnSpc>
                          <a:spcPts val="1400"/>
                        </a:lnSpc>
                        <a:spcBef>
                          <a:spcPts val="1200"/>
                        </a:spcBef>
                        <a:spcAft>
                          <a:spcPts val="0"/>
                        </a:spcAft>
                        <a:buClrTx/>
                        <a:buSzTx/>
                        <a:buFontTx/>
                        <a:buNone/>
                        <a:tabLst/>
                        <a:defRPr/>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連合の事務に「広域スポーツ振興」を追加し、広域連合として取り組むスポーツ振興施策の方向性を示す関西広域スポーツ振興ビジョンを策定しました。</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p>
                      <a:pPr marL="82550" marR="0" indent="-82550" algn="just" defTabSz="914400" rtl="0" eaLnBrk="1" fontAlgn="auto" latinLnBrk="0" hangingPunct="1">
                        <a:lnSpc>
                          <a:spcPts val="1400"/>
                        </a:lnSpc>
                        <a:spcBef>
                          <a:spcPts val="1200"/>
                        </a:spcBef>
                        <a:spcAft>
                          <a:spcPts val="0"/>
                        </a:spcAft>
                        <a:buClrTx/>
                        <a:buSzTx/>
                        <a:buFontTx/>
                        <a:buNone/>
                        <a:tabLst/>
                        <a:defRPr/>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関西圏域の展望研究会の最終報告を踏まえ、関西人口ビジョン及び関西創生戦略策定に向け協議しました。平成</a:t>
                      </a:r>
                      <a:r>
                        <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rPr>
                        <a:t>28</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年度に同ビジョン及び戦略を策定します。また、現広域計画の期限が</a:t>
                      </a:r>
                      <a:r>
                        <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rPr>
                        <a:t>28</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年度までであることから、同計画の改定を進めていきます。</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p>
                      <a:pPr marL="82550" marR="0" indent="-82550" algn="just" defTabSz="914400" rtl="0" eaLnBrk="1" fontAlgn="auto" latinLnBrk="0" hangingPunct="1">
                        <a:lnSpc>
                          <a:spcPts val="1400"/>
                        </a:lnSpc>
                        <a:spcBef>
                          <a:spcPts val="1200"/>
                        </a:spcBef>
                        <a:spcAft>
                          <a:spcPts val="0"/>
                        </a:spcAft>
                        <a:buClrTx/>
                        <a:buSzTx/>
                        <a:buFontTx/>
                        <a:buNone/>
                        <a:tabLst/>
                        <a:defRPr/>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琵琶湖・淀川流域対策に係る研究会において、今年度は水利用、自然環境、生態系サービス等の課題について議論しました。今後は、提言の取りまとめに向けた議論を進めます。</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p>
                      <a:pPr marL="82550" indent="-82550" algn="just">
                        <a:lnSpc>
                          <a:spcPts val="1400"/>
                        </a:lnSpc>
                        <a:spcBef>
                          <a:spcPts val="1200"/>
                        </a:spcBef>
                        <a:spcAft>
                          <a:spcPts val="0"/>
                        </a:spcAft>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６月には国の予算編成等に対する提案を行い、国出先機関の地方移管の推進等を求めました。また、国の事務・権限の一部を求めるなど、提案募集方式を活用し</a:t>
                      </a:r>
                      <a:r>
                        <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rPr>
                        <a:t>25</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項目の提案を行い、</a:t>
                      </a:r>
                      <a:r>
                        <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rPr>
                        <a:t>7</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項目について「提案の趣旨をふまえ対応」とされました。今後も引き続き提案を行っていきます。</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txBody>
                  <a:tcPr/>
                </a:tc>
              </a:tr>
            </a:tbl>
          </a:graphicData>
        </a:graphic>
      </p:graphicFrame>
      <p:sp>
        <p:nvSpPr>
          <p:cNvPr id="63" name="右矢印 62"/>
          <p:cNvSpPr/>
          <p:nvPr/>
        </p:nvSpPr>
        <p:spPr>
          <a:xfrm>
            <a:off x="647976" y="4293184"/>
            <a:ext cx="3708000" cy="36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smtClean="0"/>
              <a:t>　　　　　　　　　　　</a:t>
            </a:r>
            <a:r>
              <a:rPr kumimoji="1" lang="ja-JP" altLang="en-US" sz="1050" dirty="0" smtClean="0">
                <a:latin typeface="+mn-ea"/>
              </a:rPr>
              <a:t>年度内に</a:t>
            </a:r>
            <a:r>
              <a:rPr lang="ja-JP" altLang="en-US" sz="1050" dirty="0">
                <a:latin typeface="+mn-ea"/>
              </a:rPr>
              <a:t>５</a:t>
            </a:r>
            <a:r>
              <a:rPr kumimoji="1" lang="ja-JP" altLang="en-US" sz="1050" dirty="0" smtClean="0">
                <a:latin typeface="+mn-ea"/>
              </a:rPr>
              <a:t>回開催</a:t>
            </a:r>
            <a:endParaRPr kumimoji="1" lang="ja-JP" altLang="en-US" sz="1050" dirty="0">
              <a:latin typeface="+mn-ea"/>
            </a:endParaRPr>
          </a:p>
        </p:txBody>
      </p:sp>
      <p:grpSp>
        <p:nvGrpSpPr>
          <p:cNvPr id="34" name="グループ化 33"/>
          <p:cNvGrpSpPr/>
          <p:nvPr/>
        </p:nvGrpSpPr>
        <p:grpSpPr>
          <a:xfrm>
            <a:off x="560274" y="62373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50" name="右矢印 49"/>
          <p:cNvSpPr/>
          <p:nvPr/>
        </p:nvSpPr>
        <p:spPr>
          <a:xfrm>
            <a:off x="508766" y="1340768"/>
            <a:ext cx="3886450" cy="36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広域的課題への対応</a:t>
            </a:r>
            <a:endParaRPr kumimoji="1" lang="ja-JP" altLang="en-US" sz="1200" dirty="0"/>
          </a:p>
        </p:txBody>
      </p:sp>
      <p:sp>
        <p:nvSpPr>
          <p:cNvPr id="57" name="右矢印 56"/>
          <p:cNvSpPr/>
          <p:nvPr/>
        </p:nvSpPr>
        <p:spPr>
          <a:xfrm>
            <a:off x="521248" y="5126732"/>
            <a:ext cx="3797175" cy="750540"/>
          </a:xfrm>
          <a:prstGeom prst="rightArrow">
            <a:avLst>
              <a:gd name="adj1" fmla="val 50000"/>
              <a:gd name="adj2" fmla="val 338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smtClean="0"/>
              <a:t>　　　　　　　　　　　　　　　　　　　　　　　国出先機関の</a:t>
            </a:r>
            <a:r>
              <a:rPr lang="ja-JP" altLang="en-US" sz="1100" dirty="0" smtClean="0">
                <a:solidFill>
                  <a:schemeClr val="bg1"/>
                </a:solidFill>
              </a:rPr>
              <a:t>丸ごと</a:t>
            </a:r>
            <a:endParaRPr lang="en-US" altLang="ja-JP" sz="1100" dirty="0" smtClean="0">
              <a:solidFill>
                <a:schemeClr val="bg1"/>
              </a:solidFill>
            </a:endParaRPr>
          </a:p>
          <a:p>
            <a:r>
              <a:rPr kumimoji="1" lang="ja-JP" altLang="en-US" sz="1100" dirty="0" smtClean="0">
                <a:solidFill>
                  <a:schemeClr val="bg1"/>
                </a:solidFill>
              </a:rPr>
              <a:t>　　　　　　　　　　　　　　　　　　　　　　　　　移管</a:t>
            </a:r>
            <a:r>
              <a:rPr kumimoji="1" lang="ja-JP" altLang="en-US" sz="1100" dirty="0" smtClean="0"/>
              <a:t>に向けた取組</a:t>
            </a:r>
            <a:endParaRPr kumimoji="1" lang="ja-JP" altLang="en-US" sz="1100" dirty="0"/>
          </a:p>
        </p:txBody>
      </p:sp>
      <p:sp>
        <p:nvSpPr>
          <p:cNvPr id="26" name="右矢印 25"/>
          <p:cNvSpPr/>
          <p:nvPr/>
        </p:nvSpPr>
        <p:spPr>
          <a:xfrm>
            <a:off x="4499992" y="1700808"/>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smtClean="0"/>
              <a:t>広域的課題への対応</a:t>
            </a:r>
            <a:endParaRPr kumimoji="1" lang="ja-JP" altLang="en-US" sz="1200" dirty="0"/>
          </a:p>
        </p:txBody>
      </p:sp>
      <p:sp>
        <p:nvSpPr>
          <p:cNvPr id="48" name="右矢印 47"/>
          <p:cNvSpPr/>
          <p:nvPr/>
        </p:nvSpPr>
        <p:spPr>
          <a:xfrm>
            <a:off x="4499992" y="4797152"/>
            <a:ext cx="1656184" cy="82160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smtClean="0">
                <a:solidFill>
                  <a:schemeClr val="bg1"/>
                </a:solidFill>
              </a:rPr>
              <a:t>国出先機関の</a:t>
            </a:r>
            <a:r>
              <a:rPr lang="ja-JP" altLang="en-US" sz="1200" dirty="0">
                <a:solidFill>
                  <a:schemeClr val="bg1"/>
                </a:solidFill>
              </a:rPr>
              <a:t>丸ごと</a:t>
            </a:r>
            <a:r>
              <a:rPr kumimoji="1" lang="ja-JP" altLang="en-US" sz="1200" dirty="0" smtClean="0">
                <a:solidFill>
                  <a:schemeClr val="bg1"/>
                </a:solidFill>
              </a:rPr>
              <a:t>移管に向けた取組</a:t>
            </a:r>
            <a:endParaRPr kumimoji="1" lang="ja-JP" altLang="en-US" sz="1200" dirty="0">
              <a:solidFill>
                <a:schemeClr val="bg1"/>
              </a:solidFill>
            </a:endParaRPr>
          </a:p>
        </p:txBody>
      </p:sp>
      <p:sp>
        <p:nvSpPr>
          <p:cNvPr id="67" name="フローチャート : 代替処理 66"/>
          <p:cNvSpPr/>
          <p:nvPr/>
        </p:nvSpPr>
        <p:spPr>
          <a:xfrm>
            <a:off x="899592" y="4941216"/>
            <a:ext cx="133200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smtClean="0"/>
              <a:t>６月</a:t>
            </a:r>
            <a:endParaRPr kumimoji="1" lang="ja-JP" altLang="en-US" sz="1100" dirty="0"/>
          </a:p>
        </p:txBody>
      </p:sp>
      <p:sp>
        <p:nvSpPr>
          <p:cNvPr id="68" name="フローチャート : 代替処理 67"/>
          <p:cNvSpPr/>
          <p:nvPr/>
        </p:nvSpPr>
        <p:spPr>
          <a:xfrm>
            <a:off x="988061" y="5157241"/>
            <a:ext cx="1512000" cy="43204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smtClean="0"/>
              <a:t>国の予算編成等に対する提案</a:t>
            </a:r>
            <a:endParaRPr lang="ja-JP" altLang="en-US" sz="1100" dirty="0"/>
          </a:p>
        </p:txBody>
      </p:sp>
      <p:sp>
        <p:nvSpPr>
          <p:cNvPr id="53" name="フローチャート : 代替処理 52"/>
          <p:cNvSpPr/>
          <p:nvPr/>
        </p:nvSpPr>
        <p:spPr>
          <a:xfrm>
            <a:off x="4572000" y="5589240"/>
            <a:ext cx="1296144" cy="504056"/>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solidFill>
                  <a:schemeClr val="tx1"/>
                </a:solidFill>
              </a:rPr>
              <a:t>国</a:t>
            </a:r>
            <a:r>
              <a:rPr lang="ja-JP" altLang="en-US" sz="1050" dirty="0" smtClean="0">
                <a:solidFill>
                  <a:schemeClr val="tx1"/>
                </a:solidFill>
              </a:rPr>
              <a:t>の事務・権限の一部を求める提案</a:t>
            </a:r>
            <a:endParaRPr lang="en-US" altLang="ja-JP" sz="1050" dirty="0" smtClean="0">
              <a:solidFill>
                <a:schemeClr val="tx1"/>
              </a:solidFill>
            </a:endParaRPr>
          </a:p>
        </p:txBody>
      </p:sp>
      <p:sp>
        <p:nvSpPr>
          <p:cNvPr id="58" name="フローチャート : 代替処理 57"/>
          <p:cNvSpPr/>
          <p:nvPr/>
        </p:nvSpPr>
        <p:spPr>
          <a:xfrm>
            <a:off x="983475" y="5589288"/>
            <a:ext cx="1512000" cy="432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a:latin typeface="+mn-ea"/>
              </a:rPr>
              <a:t>国</a:t>
            </a:r>
            <a:r>
              <a:rPr lang="ja-JP" altLang="en-US" sz="1100" dirty="0" smtClean="0">
                <a:latin typeface="+mn-ea"/>
              </a:rPr>
              <a:t>の事務・権限の一部を求める提案（</a:t>
            </a:r>
            <a:r>
              <a:rPr lang="en-US" altLang="ja-JP" sz="1100" dirty="0">
                <a:latin typeface="+mn-ea"/>
              </a:rPr>
              <a:t>25</a:t>
            </a:r>
            <a:r>
              <a:rPr lang="ja-JP" altLang="en-US" sz="1100" dirty="0" smtClean="0">
                <a:latin typeface="+mn-ea"/>
              </a:rPr>
              <a:t>項目）</a:t>
            </a:r>
            <a:endParaRPr lang="ja-JP" altLang="en-US" sz="1100" dirty="0">
              <a:latin typeface="+mn-ea"/>
            </a:endParaRPr>
          </a:p>
        </p:txBody>
      </p:sp>
      <p:sp>
        <p:nvSpPr>
          <p:cNvPr id="61" name="フローチャート : 代替処理 60"/>
          <p:cNvSpPr/>
          <p:nvPr/>
        </p:nvSpPr>
        <p:spPr>
          <a:xfrm>
            <a:off x="467544" y="4077112"/>
            <a:ext cx="1063658"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琵琶</a:t>
            </a:r>
            <a:r>
              <a:rPr lang="ja-JP" altLang="en-US" sz="1200" dirty="0" smtClean="0"/>
              <a:t>湖・淀川流域</a:t>
            </a:r>
            <a:r>
              <a:rPr lang="ja-JP" altLang="en-US" sz="1200" dirty="0"/>
              <a:t>対策</a:t>
            </a:r>
            <a:r>
              <a:rPr lang="ja-JP" altLang="en-US" sz="1200" dirty="0" smtClean="0"/>
              <a:t>に係る研究会</a:t>
            </a:r>
            <a:endParaRPr lang="ja-JP" altLang="en-US" sz="1200" dirty="0"/>
          </a:p>
        </p:txBody>
      </p:sp>
      <p:sp>
        <p:nvSpPr>
          <p:cNvPr id="66" name="フローチャート : 代替処理 65"/>
          <p:cNvSpPr/>
          <p:nvPr/>
        </p:nvSpPr>
        <p:spPr>
          <a:xfrm>
            <a:off x="1547664" y="2060848"/>
            <a:ext cx="648000"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smtClean="0"/>
              <a:t>９</a:t>
            </a:r>
            <a:r>
              <a:rPr kumimoji="1" lang="ja-JP" altLang="en-US" sz="1100" dirty="0" smtClean="0"/>
              <a:t>月～</a:t>
            </a:r>
            <a:endParaRPr kumimoji="1" lang="ja-JP" altLang="en-US" sz="1100" dirty="0"/>
          </a:p>
        </p:txBody>
      </p:sp>
      <p:sp>
        <p:nvSpPr>
          <p:cNvPr id="69" name="フローチャート : 代替処理 68"/>
          <p:cNvSpPr/>
          <p:nvPr/>
        </p:nvSpPr>
        <p:spPr>
          <a:xfrm>
            <a:off x="1619672" y="2280894"/>
            <a:ext cx="817018" cy="57204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smtClean="0"/>
              <a:t>「スポーツ部」を設置</a:t>
            </a:r>
            <a:endParaRPr lang="ja-JP" altLang="en-US" sz="1200" dirty="0"/>
          </a:p>
        </p:txBody>
      </p:sp>
      <p:sp>
        <p:nvSpPr>
          <p:cNvPr id="62" name="フローチャート : 代替処理 61"/>
          <p:cNvSpPr/>
          <p:nvPr/>
        </p:nvSpPr>
        <p:spPr>
          <a:xfrm>
            <a:off x="2339752" y="1664855"/>
            <a:ext cx="792088"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100" dirty="0">
                <a:latin typeface="+mn-ea"/>
              </a:rPr>
              <a:t>12</a:t>
            </a:r>
            <a:r>
              <a:rPr kumimoji="1" lang="ja-JP" altLang="en-US" sz="1100" dirty="0" smtClean="0">
                <a:latin typeface="+mn-ea"/>
              </a:rPr>
              <a:t>月</a:t>
            </a:r>
            <a:endParaRPr kumimoji="1" lang="ja-JP" altLang="en-US" sz="1100" dirty="0">
              <a:latin typeface="+mn-ea"/>
            </a:endParaRPr>
          </a:p>
        </p:txBody>
      </p:sp>
      <p:sp>
        <p:nvSpPr>
          <p:cNvPr id="64" name="フローチャート : 代替処理 63"/>
          <p:cNvSpPr/>
          <p:nvPr/>
        </p:nvSpPr>
        <p:spPr>
          <a:xfrm>
            <a:off x="2447665" y="1880880"/>
            <a:ext cx="756183"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smtClean="0"/>
              <a:t>奈良県</a:t>
            </a:r>
            <a:r>
              <a:rPr lang="ja-JP" altLang="en-US" sz="1200" dirty="0" smtClean="0"/>
              <a:t>が</a:t>
            </a:r>
            <a:r>
              <a:rPr lang="ja-JP" altLang="en-US" sz="1200" dirty="0"/>
              <a:t>正式</a:t>
            </a:r>
            <a:r>
              <a:rPr lang="ja-JP" altLang="en-US" sz="1200" dirty="0" smtClean="0"/>
              <a:t>加入</a:t>
            </a:r>
            <a:endParaRPr lang="ja-JP" altLang="en-US" sz="1200" dirty="0"/>
          </a:p>
        </p:txBody>
      </p:sp>
      <p:sp>
        <p:nvSpPr>
          <p:cNvPr id="78" name="フローチャート : 代替処理 77"/>
          <p:cNvSpPr/>
          <p:nvPr/>
        </p:nvSpPr>
        <p:spPr>
          <a:xfrm>
            <a:off x="1583752" y="3140968"/>
            <a:ext cx="756000"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９</a:t>
            </a:r>
            <a:r>
              <a:rPr kumimoji="1" lang="ja-JP" altLang="en-US" sz="1100" dirty="0" smtClean="0"/>
              <a:t>月</a:t>
            </a:r>
            <a:endParaRPr kumimoji="1" lang="ja-JP" altLang="en-US" sz="1100" dirty="0"/>
          </a:p>
        </p:txBody>
      </p:sp>
      <p:sp>
        <p:nvSpPr>
          <p:cNvPr id="77" name="フローチャート : 代替処理 76"/>
          <p:cNvSpPr/>
          <p:nvPr/>
        </p:nvSpPr>
        <p:spPr>
          <a:xfrm>
            <a:off x="1636134" y="3356993"/>
            <a:ext cx="792000"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最終</a:t>
            </a:r>
            <a:r>
              <a:rPr lang="ja-JP" altLang="en-US" sz="1200" dirty="0" smtClean="0"/>
              <a:t>報告</a:t>
            </a:r>
            <a:endParaRPr lang="en-US" altLang="ja-JP" sz="1200" dirty="0" smtClean="0"/>
          </a:p>
          <a:p>
            <a:r>
              <a:rPr lang="ja-JP" altLang="en-US" sz="1200" dirty="0" smtClean="0"/>
              <a:t>とりまとめ</a:t>
            </a:r>
            <a:endParaRPr lang="ja-JP" altLang="en-US" sz="1200" dirty="0"/>
          </a:p>
        </p:txBody>
      </p:sp>
      <p:sp>
        <p:nvSpPr>
          <p:cNvPr id="79" name="右矢印 78"/>
          <p:cNvSpPr/>
          <p:nvPr/>
        </p:nvSpPr>
        <p:spPr>
          <a:xfrm>
            <a:off x="491294" y="3068960"/>
            <a:ext cx="1044000" cy="756000"/>
          </a:xfrm>
          <a:prstGeom prst="rightArrow">
            <a:avLst>
              <a:gd name="adj1" fmla="val 50000"/>
              <a:gd name="adj2" fmla="val 417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t>関西圏域の</a:t>
            </a:r>
            <a:endParaRPr lang="en-US" altLang="ja-JP" sz="1100" dirty="0" smtClean="0"/>
          </a:p>
          <a:p>
            <a:pPr algn="ctr"/>
            <a:r>
              <a:rPr lang="ja-JP" altLang="en-US" sz="1100" dirty="0" smtClean="0"/>
              <a:t>展望研究</a:t>
            </a:r>
            <a:endParaRPr kumimoji="1" lang="ja-JP" altLang="en-US" sz="1100" dirty="0"/>
          </a:p>
        </p:txBody>
      </p:sp>
      <p:sp>
        <p:nvSpPr>
          <p:cNvPr id="80" name="フローチャート : 代替処理 79"/>
          <p:cNvSpPr/>
          <p:nvPr/>
        </p:nvSpPr>
        <p:spPr>
          <a:xfrm>
            <a:off x="2807920" y="4293136"/>
            <a:ext cx="1044000" cy="360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100" dirty="0" smtClean="0"/>
              <a:t>１月</a:t>
            </a:r>
            <a:endParaRPr kumimoji="1" lang="ja-JP" altLang="en-US" sz="1100" dirty="0"/>
          </a:p>
        </p:txBody>
      </p:sp>
      <p:sp>
        <p:nvSpPr>
          <p:cNvPr id="81" name="フローチャート : 代替処理 80"/>
          <p:cNvSpPr/>
          <p:nvPr/>
        </p:nvSpPr>
        <p:spPr>
          <a:xfrm>
            <a:off x="2879928" y="4509160"/>
            <a:ext cx="1044000" cy="360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900" dirty="0" smtClean="0"/>
              <a:t>流域管理シンポジウムの開催</a:t>
            </a:r>
            <a:endParaRPr lang="en-US" altLang="ja-JP" sz="900" dirty="0" smtClean="0"/>
          </a:p>
        </p:txBody>
      </p:sp>
      <p:sp>
        <p:nvSpPr>
          <p:cNvPr id="47" name="フローチャート : 代替処理 46"/>
          <p:cNvSpPr/>
          <p:nvPr/>
        </p:nvSpPr>
        <p:spPr>
          <a:xfrm>
            <a:off x="3252106" y="2060848"/>
            <a:ext cx="1008000"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３</a:t>
            </a:r>
            <a:r>
              <a:rPr kumimoji="1" lang="ja-JP" altLang="en-US" sz="1100" dirty="0" smtClean="0"/>
              <a:t>月</a:t>
            </a:r>
            <a:endParaRPr kumimoji="1" lang="ja-JP" altLang="en-US" sz="1100" dirty="0"/>
          </a:p>
        </p:txBody>
      </p:sp>
      <p:sp>
        <p:nvSpPr>
          <p:cNvPr id="49" name="フローチャート : 代替処理 48"/>
          <p:cNvSpPr/>
          <p:nvPr/>
        </p:nvSpPr>
        <p:spPr>
          <a:xfrm>
            <a:off x="3360234" y="2242448"/>
            <a:ext cx="1044000" cy="61048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dirty="0" smtClean="0"/>
              <a:t>関西スポーツ振興ビジョンを策定</a:t>
            </a:r>
            <a:endParaRPr lang="en-US" altLang="ja-JP" sz="1200" dirty="0" smtClean="0"/>
          </a:p>
        </p:txBody>
      </p:sp>
      <p:sp>
        <p:nvSpPr>
          <p:cNvPr id="52" name="フローチャート : 代替処理 51"/>
          <p:cNvSpPr/>
          <p:nvPr/>
        </p:nvSpPr>
        <p:spPr>
          <a:xfrm>
            <a:off x="5099806" y="4317349"/>
            <a:ext cx="1080000" cy="324000"/>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t" anchorCtr="0"/>
          <a:lstStyle/>
          <a:p>
            <a:r>
              <a:rPr lang="ja-JP" altLang="en-US" sz="1200" dirty="0" smtClean="0">
                <a:solidFill>
                  <a:schemeClr val="tx1"/>
                </a:solidFill>
              </a:rPr>
              <a:t>提言とりまとめ</a:t>
            </a:r>
            <a:endParaRPr lang="en-US" altLang="ja-JP" sz="1200" dirty="0" smtClean="0">
              <a:solidFill>
                <a:schemeClr val="tx1"/>
              </a:solidFill>
            </a:endParaRPr>
          </a:p>
        </p:txBody>
      </p:sp>
      <p:sp>
        <p:nvSpPr>
          <p:cNvPr id="54" name="右矢印 53"/>
          <p:cNvSpPr/>
          <p:nvPr/>
        </p:nvSpPr>
        <p:spPr>
          <a:xfrm>
            <a:off x="4465882" y="4293184"/>
            <a:ext cx="610174" cy="359952"/>
          </a:xfrm>
          <a:prstGeom prst="rightArrow">
            <a:avLst>
              <a:gd name="adj1" fmla="val 50000"/>
              <a:gd name="adj2" fmla="val 4143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kumimoji="1" lang="ja-JP" altLang="en-US" sz="1200" dirty="0">
              <a:solidFill>
                <a:schemeClr val="bg1"/>
              </a:solidFill>
            </a:endParaRPr>
          </a:p>
        </p:txBody>
      </p:sp>
      <p:sp>
        <p:nvSpPr>
          <p:cNvPr id="55" name="右矢印 54"/>
          <p:cNvSpPr/>
          <p:nvPr/>
        </p:nvSpPr>
        <p:spPr>
          <a:xfrm>
            <a:off x="2483888" y="3105048"/>
            <a:ext cx="1908000" cy="756000"/>
          </a:xfrm>
          <a:prstGeom prst="rightArrow">
            <a:avLst>
              <a:gd name="adj1" fmla="val 50000"/>
              <a:gd name="adj2" fmla="val 352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latin typeface="+mn-ea"/>
              </a:rPr>
              <a:t>人口ビジョン</a:t>
            </a:r>
            <a:r>
              <a:rPr lang="ja-JP" altLang="en-US" sz="1100" dirty="0" smtClean="0">
                <a:latin typeface="+mn-ea"/>
              </a:rPr>
              <a:t>・関西</a:t>
            </a:r>
            <a:r>
              <a:rPr lang="ja-JP" altLang="en-US" sz="1100" dirty="0">
                <a:latin typeface="+mn-ea"/>
              </a:rPr>
              <a:t>創生</a:t>
            </a:r>
            <a:r>
              <a:rPr lang="ja-JP" altLang="en-US" sz="1100" dirty="0" smtClean="0">
                <a:latin typeface="+mn-ea"/>
              </a:rPr>
              <a:t>戦略策定に向けた協議</a:t>
            </a:r>
            <a:endParaRPr lang="en-US" altLang="ja-JP" sz="1100" dirty="0" smtClean="0"/>
          </a:p>
        </p:txBody>
      </p:sp>
      <p:sp>
        <p:nvSpPr>
          <p:cNvPr id="59" name="右矢印 58"/>
          <p:cNvSpPr/>
          <p:nvPr/>
        </p:nvSpPr>
        <p:spPr>
          <a:xfrm>
            <a:off x="4465882" y="2924944"/>
            <a:ext cx="610174" cy="359952"/>
          </a:xfrm>
          <a:prstGeom prst="rightArrow">
            <a:avLst>
              <a:gd name="adj1" fmla="val 50000"/>
              <a:gd name="adj2" fmla="val 4143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kumimoji="1" lang="ja-JP" altLang="en-US" sz="1200" dirty="0">
              <a:solidFill>
                <a:schemeClr val="bg1"/>
              </a:solidFill>
            </a:endParaRPr>
          </a:p>
        </p:txBody>
      </p:sp>
      <p:sp>
        <p:nvSpPr>
          <p:cNvPr id="65" name="右矢印 64"/>
          <p:cNvSpPr/>
          <p:nvPr/>
        </p:nvSpPr>
        <p:spPr>
          <a:xfrm>
            <a:off x="4465882" y="3573016"/>
            <a:ext cx="610174" cy="359952"/>
          </a:xfrm>
          <a:prstGeom prst="rightArrow">
            <a:avLst>
              <a:gd name="adj1" fmla="val 50000"/>
              <a:gd name="adj2" fmla="val 4143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kumimoji="1" lang="ja-JP" altLang="en-US" sz="1200" dirty="0">
              <a:solidFill>
                <a:schemeClr val="bg1"/>
              </a:solidFill>
            </a:endParaRPr>
          </a:p>
        </p:txBody>
      </p:sp>
      <p:sp>
        <p:nvSpPr>
          <p:cNvPr id="70" name="フローチャート : 代替処理 69"/>
          <p:cNvSpPr/>
          <p:nvPr/>
        </p:nvSpPr>
        <p:spPr>
          <a:xfrm>
            <a:off x="5099806" y="3512883"/>
            <a:ext cx="900000" cy="468000"/>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t" anchorCtr="0"/>
          <a:lstStyle/>
          <a:p>
            <a:r>
              <a:rPr lang="ja-JP" altLang="en-US" sz="1200" dirty="0">
                <a:solidFill>
                  <a:schemeClr val="tx1"/>
                </a:solidFill>
              </a:rPr>
              <a:t>広域計画</a:t>
            </a:r>
            <a:r>
              <a:rPr lang="ja-JP" altLang="en-US" sz="1200" dirty="0" smtClean="0">
                <a:solidFill>
                  <a:schemeClr val="tx1"/>
                </a:solidFill>
              </a:rPr>
              <a:t>の</a:t>
            </a:r>
            <a:endParaRPr lang="en-US" altLang="ja-JP" sz="1200" dirty="0" smtClean="0">
              <a:solidFill>
                <a:schemeClr val="tx1"/>
              </a:solidFill>
            </a:endParaRPr>
          </a:p>
          <a:p>
            <a:r>
              <a:rPr lang="ja-JP" altLang="en-US" sz="1200" dirty="0" smtClean="0">
                <a:solidFill>
                  <a:schemeClr val="tx1"/>
                </a:solidFill>
              </a:rPr>
              <a:t>改定</a:t>
            </a:r>
            <a:endParaRPr lang="en-US" altLang="ja-JP" sz="1200" dirty="0" smtClean="0">
              <a:solidFill>
                <a:schemeClr val="tx1"/>
              </a:solidFill>
            </a:endParaRPr>
          </a:p>
        </p:txBody>
      </p:sp>
      <p:sp>
        <p:nvSpPr>
          <p:cNvPr id="71" name="フローチャート : 代替処理 70"/>
          <p:cNvSpPr/>
          <p:nvPr/>
        </p:nvSpPr>
        <p:spPr>
          <a:xfrm>
            <a:off x="5076056" y="2780928"/>
            <a:ext cx="1080000" cy="648000"/>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t" anchorCtr="0"/>
          <a:lstStyle/>
          <a:p>
            <a:r>
              <a:rPr lang="ja-JP" altLang="en-US" sz="1200" dirty="0">
                <a:solidFill>
                  <a:schemeClr val="tx1"/>
                </a:solidFill>
              </a:rPr>
              <a:t>人口</a:t>
            </a:r>
            <a:r>
              <a:rPr lang="ja-JP" altLang="en-US" sz="1200" dirty="0" smtClean="0">
                <a:solidFill>
                  <a:schemeClr val="tx1"/>
                </a:solidFill>
              </a:rPr>
              <a:t>ビジョン・関西創生戦略策定</a:t>
            </a:r>
            <a:endParaRPr lang="en-US" altLang="ja-JP" sz="1200" dirty="0" smtClean="0">
              <a:solidFill>
                <a:schemeClr val="tx1"/>
              </a:solidFill>
            </a:endParaRPr>
          </a:p>
        </p:txBody>
      </p:sp>
      <p:sp>
        <p:nvSpPr>
          <p:cNvPr id="56" name="正方形/長方形 55"/>
          <p:cNvSpPr/>
          <p:nvPr/>
        </p:nvSpPr>
        <p:spPr>
          <a:xfrm>
            <a:off x="684000" y="188640"/>
            <a:ext cx="7776000" cy="338554"/>
          </a:xfrm>
          <a:prstGeom prst="rect">
            <a:avLst/>
          </a:prstGeom>
        </p:spPr>
        <p:txBody>
          <a:bodyPr wrap="square">
            <a:spAutoFit/>
          </a:bodyPr>
          <a:lstStyle/>
          <a:p>
            <a:r>
              <a:rPr lang="ja-JP" altLang="ja-JP" sz="1600" b="1" dirty="0"/>
              <a:t>大阪発“地方分権改革”ビジョンの推進について　</a:t>
            </a:r>
            <a:r>
              <a:rPr lang="ja-JP" altLang="ja-JP" sz="1600" b="1" dirty="0" smtClean="0"/>
              <a:t>～</a:t>
            </a:r>
            <a:r>
              <a:rPr lang="ja-JP" altLang="en-US" sz="1600" b="1" dirty="0" smtClean="0"/>
              <a:t>改革の取組イメージ</a:t>
            </a:r>
            <a:r>
              <a:rPr lang="ja-JP" altLang="ja-JP" sz="1600" b="1" dirty="0" smtClean="0"/>
              <a:t>（</a:t>
            </a:r>
            <a:r>
              <a:rPr lang="ja-JP" altLang="en-US" sz="1600" b="1" dirty="0"/>
              <a:t>３</a:t>
            </a:r>
            <a:r>
              <a:rPr lang="ja-JP" altLang="ja-JP" sz="1600" b="1" dirty="0" smtClean="0"/>
              <a:t>月</a:t>
            </a:r>
            <a:r>
              <a:rPr lang="ja-JP" altLang="ja-JP" sz="1600" b="1" dirty="0"/>
              <a:t>末時点）～</a:t>
            </a:r>
          </a:p>
        </p:txBody>
      </p:sp>
    </p:spTree>
    <p:extLst>
      <p:ext uri="{BB962C8B-B14F-4D97-AF65-F5344CB8AC3E}">
        <p14:creationId xmlns:p14="http://schemas.microsoft.com/office/powerpoint/2010/main" val="16057547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775673168"/>
              </p:ext>
            </p:extLst>
          </p:nvPr>
        </p:nvGraphicFramePr>
        <p:xfrm>
          <a:off x="29369" y="593504"/>
          <a:ext cx="9036496" cy="5656816"/>
        </p:xfrm>
        <a:graphic>
          <a:graphicData uri="http://schemas.openxmlformats.org/drawingml/2006/table">
            <a:tbl>
              <a:tblPr firstRow="1" bandRow="1">
                <a:tableStyleId>{5940675A-B579-460E-94D1-54222C63F5DA}</a:tableStyleId>
              </a:tblPr>
              <a:tblGrid>
                <a:gridCol w="404594"/>
                <a:gridCol w="4023390"/>
                <a:gridCol w="1800200"/>
                <a:gridCol w="2808312"/>
              </a:tblGrid>
              <a:tr h="283249">
                <a:tc rowSpan="2">
                  <a:txBody>
                    <a:bodyPr/>
                    <a:lstStyle/>
                    <a:p>
                      <a:endParaRPr kumimoji="1" lang="ja-JP" altLang="en-US" sz="1400" dirty="0"/>
                    </a:p>
                  </a:txBody>
                  <a:tcPr vert="eaVert" anchor="ctr"/>
                </a:tc>
                <a:tc>
                  <a:txBody>
                    <a:bodyPr/>
                    <a:lstStyle/>
                    <a:p>
                      <a:pPr algn="ctr">
                        <a:lnSpc>
                          <a:spcPts val="1400"/>
                        </a:lnSpc>
                      </a:pPr>
                      <a:r>
                        <a:rPr kumimoji="1" lang="ja-JP" altLang="en-US" sz="1400" dirty="0" smtClean="0"/>
                        <a:t>平成２７年度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平成２８年度</a:t>
                      </a:r>
                      <a:endParaRPr kumimoji="1" lang="ja-JP" altLang="en-US" sz="1400" dirty="0"/>
                    </a:p>
                  </a:txBody>
                  <a:tcPr anchor="ctr">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83249">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tr>
              <a:tr h="1188878">
                <a:tc>
                  <a:txBody>
                    <a:bodyPr/>
                    <a:lstStyle/>
                    <a:p>
                      <a:r>
                        <a:rPr kumimoji="1" lang="ja-JP" altLang="en-US" sz="1400" dirty="0" smtClean="0"/>
                        <a:t>国への提案・</a:t>
                      </a:r>
                      <a:endParaRPr kumimoji="1" lang="en-US" altLang="ja-JP" sz="1400" dirty="0" smtClean="0"/>
                    </a:p>
                    <a:p>
                      <a:r>
                        <a:rPr kumimoji="1" lang="ja-JP" altLang="en-US" sz="1400" dirty="0" smtClean="0"/>
                        <a:t>要望</a:t>
                      </a:r>
                      <a:endParaRPr kumimoji="1" lang="ja-JP" altLang="en-US" sz="1400" dirty="0"/>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smtClean="0"/>
                    </a:p>
                  </a:txBody>
                  <a:tcPr anchor="ctr"/>
                </a:tc>
                <a:tc>
                  <a:txBody>
                    <a:bodyPr/>
                    <a:lstStyle/>
                    <a:p>
                      <a:pPr marL="82550" indent="-82550" algn="just">
                        <a:lnSpc>
                          <a:spcPts val="1400"/>
                        </a:lnSpc>
                        <a:spcAft>
                          <a:spcPts val="1200"/>
                        </a:spcAft>
                      </a:pPr>
                      <a:r>
                        <a:rPr kumimoji="1" lang="ja-JP" altLang="en-US" sz="1200" dirty="0" smtClean="0">
                          <a:solidFill>
                            <a:schemeClr val="tx1"/>
                          </a:solidFill>
                        </a:rPr>
                        <a:t>○　全国知事会等とも連携し、政府の地方分権改革の推進に向け、国の出先機関の原則廃止、国から地方への事務・権限の移譲、地方分権型道州制の推進等を進める</a:t>
                      </a:r>
                      <a:r>
                        <a:rPr kumimoji="1" lang="ja-JP" altLang="en-US" sz="1200" dirty="0" smtClean="0">
                          <a:solidFill>
                            <a:schemeClr val="tx1"/>
                          </a:solidFill>
                        </a:rPr>
                        <a:t>よう、引き続き国</a:t>
                      </a:r>
                      <a:r>
                        <a:rPr kumimoji="1" lang="ja-JP" altLang="en-US" sz="1200" dirty="0" smtClean="0">
                          <a:solidFill>
                            <a:schemeClr val="tx1"/>
                          </a:solidFill>
                        </a:rPr>
                        <a:t>に働きかけます。</a:t>
                      </a:r>
                      <a:endParaRPr kumimoji="1" lang="en-US" altLang="ja-JP" sz="1200" dirty="0" smtClean="0">
                        <a:solidFill>
                          <a:schemeClr val="tx1"/>
                        </a:solidFill>
                      </a:endParaRPr>
                    </a:p>
                  </a:txBody>
                  <a:tcPr anchor="ctr"/>
                </a:tc>
              </a:tr>
              <a:tr h="3228503">
                <a:tc>
                  <a:txBody>
                    <a:bodyPr/>
                    <a:lstStyle/>
                    <a:p>
                      <a:r>
                        <a:rPr kumimoji="1" lang="ja-JP" altLang="en-US" sz="1400" dirty="0" smtClean="0"/>
                        <a:t>（参考）政府における</a:t>
                      </a:r>
                      <a:endParaRPr kumimoji="1" lang="en-US" altLang="ja-JP" sz="1400" dirty="0" smtClean="0"/>
                    </a:p>
                    <a:p>
                      <a:r>
                        <a:rPr kumimoji="1" lang="ja-JP" altLang="en-US" sz="1400" dirty="0" smtClean="0"/>
                        <a:t>　　　　　　　地方分権の取組状況</a:t>
                      </a:r>
                      <a:endParaRPr kumimoji="1" lang="ja-JP" altLang="en-US" sz="1400" dirty="0"/>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smtClean="0">
                        <a:solidFill>
                          <a:schemeClr val="tx1"/>
                        </a:solidFill>
                      </a:endParaRPr>
                    </a:p>
                  </a:txBody>
                  <a:tcPr anchor="ctr"/>
                </a:tc>
                <a:tc>
                  <a:txBody>
                    <a:bodyPr/>
                    <a:lstStyle/>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100" u="none" dirty="0" smtClean="0">
                          <a:solidFill>
                            <a:schemeClr val="tx1"/>
                          </a:solidFill>
                        </a:rPr>
                        <a:t>○　「提案募集方式」による地方からの提案等に基づき、事務・権限の移譲や規制緩和を行う第５次一括法が６月に成立し、</a:t>
                      </a:r>
                      <a:r>
                        <a:rPr kumimoji="1" lang="ja-JP" altLang="en-US" sz="1100" u="none" dirty="0" smtClean="0">
                          <a:solidFill>
                            <a:schemeClr val="tx1"/>
                          </a:solidFill>
                          <a:latin typeface="+mn-ea"/>
                          <a:ea typeface="+mn-ea"/>
                        </a:rPr>
                        <a:t>平成</a:t>
                      </a:r>
                      <a:r>
                        <a:rPr kumimoji="1" lang="en-US" altLang="ja-JP" sz="1100" u="none" dirty="0" smtClean="0">
                          <a:solidFill>
                            <a:schemeClr val="tx1"/>
                          </a:solidFill>
                          <a:latin typeface="+mn-ea"/>
                          <a:ea typeface="+mn-ea"/>
                        </a:rPr>
                        <a:t>28</a:t>
                      </a:r>
                      <a:r>
                        <a:rPr kumimoji="1" lang="ja-JP" altLang="en-US" sz="1100" u="none" dirty="0" smtClean="0">
                          <a:solidFill>
                            <a:schemeClr val="tx1"/>
                          </a:solidFill>
                          <a:latin typeface="+mn-ea"/>
                          <a:ea typeface="+mn-ea"/>
                        </a:rPr>
                        <a:t>年４月に施行されます。これにより、国から府へ６事務・府から市へ３事務が移譲されます（第４次一括法の事務を含む）。</a:t>
                      </a:r>
                      <a:endParaRPr kumimoji="1" lang="en-US" altLang="ja-JP" sz="1100" u="none" dirty="0" smtClean="0">
                        <a:solidFill>
                          <a:schemeClr val="tx1"/>
                        </a:solidFill>
                        <a:latin typeface="+mn-ea"/>
                        <a:ea typeface="+mn-ea"/>
                      </a:endParaRPr>
                    </a:p>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100" u="none" dirty="0" smtClean="0">
                          <a:solidFill>
                            <a:schemeClr val="tx1"/>
                          </a:solidFill>
                        </a:rPr>
                        <a:t>○　「提案募集方式」については新たな雇用対策の仕組み作り等を内容とす</a:t>
                      </a:r>
                      <a:r>
                        <a:rPr kumimoji="1" lang="ja-JP" altLang="en-US" sz="1100" u="none" dirty="0" smtClean="0">
                          <a:solidFill>
                            <a:schemeClr val="tx1"/>
                          </a:solidFill>
                          <a:latin typeface="+mn-ea"/>
                          <a:ea typeface="+mn-ea"/>
                        </a:rPr>
                        <a:t>る対応方針が</a:t>
                      </a:r>
                      <a:r>
                        <a:rPr kumimoji="1" lang="ja-JP" altLang="en-US" sz="1100" u="none" dirty="0" smtClean="0">
                          <a:solidFill>
                            <a:schemeClr val="tx1"/>
                          </a:solidFill>
                        </a:rPr>
                        <a:t>閣議決定されました。この閣議決定に伴い、第６次一括法案が国会へ提出され、平成</a:t>
                      </a:r>
                      <a:r>
                        <a:rPr kumimoji="1" lang="en-US" altLang="ja-JP" sz="1100" u="none" dirty="0" smtClean="0">
                          <a:solidFill>
                            <a:schemeClr val="tx1"/>
                          </a:solidFill>
                          <a:latin typeface="+mn-ea"/>
                          <a:ea typeface="+mn-ea"/>
                        </a:rPr>
                        <a:t>28</a:t>
                      </a:r>
                      <a:r>
                        <a:rPr kumimoji="1" lang="ja-JP" altLang="en-US" sz="1100" u="none" dirty="0" smtClean="0">
                          <a:solidFill>
                            <a:schemeClr val="tx1"/>
                          </a:solidFill>
                        </a:rPr>
                        <a:t>年度中には成立の見込みです。この中には、府が規制緩和を求めて提案した、地方住宅供給公社法に関する項目も含まれます。</a:t>
                      </a:r>
                      <a:endParaRPr kumimoji="1" lang="en-US" altLang="ja-JP" sz="1100" u="none" dirty="0" smtClean="0">
                        <a:solidFill>
                          <a:schemeClr val="tx1"/>
                        </a:solidFill>
                      </a:endParaRPr>
                    </a:p>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100" dirty="0" smtClean="0">
                          <a:solidFill>
                            <a:schemeClr val="tx1"/>
                          </a:solidFill>
                        </a:rPr>
                        <a:t>○　平成</a:t>
                      </a:r>
                      <a:r>
                        <a:rPr kumimoji="1" lang="en-US" altLang="ja-JP" sz="1100" dirty="0" smtClean="0">
                          <a:solidFill>
                            <a:schemeClr val="tx1"/>
                          </a:solidFill>
                          <a:latin typeface="+mn-ea"/>
                          <a:ea typeface="+mn-ea"/>
                        </a:rPr>
                        <a:t>26</a:t>
                      </a:r>
                      <a:r>
                        <a:rPr kumimoji="1" lang="ja-JP" altLang="en-US" sz="1100" dirty="0" smtClean="0">
                          <a:solidFill>
                            <a:schemeClr val="tx1"/>
                          </a:solidFill>
                          <a:latin typeface="+mn-ea"/>
                          <a:ea typeface="+mn-ea"/>
                        </a:rPr>
                        <a:t>年から、第</a:t>
                      </a:r>
                      <a:r>
                        <a:rPr kumimoji="1" lang="en-US" altLang="ja-JP" sz="1100" dirty="0" smtClean="0">
                          <a:solidFill>
                            <a:schemeClr val="tx1"/>
                          </a:solidFill>
                          <a:latin typeface="+mn-ea"/>
                          <a:ea typeface="+mn-ea"/>
                        </a:rPr>
                        <a:t>31</a:t>
                      </a:r>
                      <a:r>
                        <a:rPr kumimoji="1" lang="ja-JP" altLang="en-US" sz="1100" dirty="0" smtClean="0">
                          <a:solidFill>
                            <a:schemeClr val="tx1"/>
                          </a:solidFill>
                          <a:latin typeface="+mn-ea"/>
                          <a:ea typeface="+mn-ea"/>
                        </a:rPr>
                        <a:t>次</a:t>
                      </a:r>
                      <a:r>
                        <a:rPr kumimoji="1" lang="ja-JP" altLang="en-US" sz="1100" dirty="0" smtClean="0">
                          <a:solidFill>
                            <a:schemeClr val="tx1"/>
                          </a:solidFill>
                        </a:rPr>
                        <a:t>地方制度調査会において、人口減少社会に的確に対応する地方行政体制及びガバナンスのあり方に関する審議が行われ、</a:t>
                      </a:r>
                      <a:r>
                        <a:rPr kumimoji="1" lang="ja-JP" altLang="en-US" sz="1100" dirty="0" smtClean="0">
                          <a:solidFill>
                            <a:schemeClr val="tx1"/>
                          </a:solidFill>
                          <a:latin typeface="+mn-ea"/>
                          <a:ea typeface="+mn-ea"/>
                        </a:rPr>
                        <a:t>３月に内閣総理大臣へ答申がなされました。平成</a:t>
                      </a:r>
                      <a:r>
                        <a:rPr kumimoji="1" lang="en-US" altLang="ja-JP" sz="1100" dirty="0" smtClean="0">
                          <a:solidFill>
                            <a:schemeClr val="tx1"/>
                          </a:solidFill>
                          <a:latin typeface="+mn-ea"/>
                          <a:ea typeface="+mn-ea"/>
                        </a:rPr>
                        <a:t>28</a:t>
                      </a:r>
                      <a:r>
                        <a:rPr kumimoji="1" lang="ja-JP" altLang="en-US" sz="1100" dirty="0" smtClean="0">
                          <a:solidFill>
                            <a:schemeClr val="tx1"/>
                          </a:solidFill>
                          <a:latin typeface="+mn-ea"/>
                          <a:ea typeface="+mn-ea"/>
                        </a:rPr>
                        <a:t>年度には、答申の内容を踏まえた地方自治法の改正案が国会へ提出される予</a:t>
                      </a:r>
                      <a:r>
                        <a:rPr kumimoji="1" lang="ja-JP" altLang="en-US" sz="1100" dirty="0" smtClean="0">
                          <a:solidFill>
                            <a:schemeClr val="tx1"/>
                          </a:solidFill>
                        </a:rPr>
                        <a:t>定です。</a:t>
                      </a:r>
                      <a:endParaRPr kumimoji="1" lang="en-US" altLang="ja-JP" sz="1100" dirty="0" smtClean="0">
                        <a:solidFill>
                          <a:schemeClr val="tx1"/>
                        </a:solidFill>
                      </a:endParaRPr>
                    </a:p>
                  </a:txBody>
                  <a:tcPr anchor="ctr"/>
                </a:tc>
              </a:tr>
            </a:tbl>
          </a:graphicData>
        </a:graphic>
      </p:graphicFrame>
      <p:sp>
        <p:nvSpPr>
          <p:cNvPr id="32" name="フローチャート : 代替処理 31"/>
          <p:cNvSpPr/>
          <p:nvPr/>
        </p:nvSpPr>
        <p:spPr>
          <a:xfrm>
            <a:off x="3491880" y="5625288"/>
            <a:ext cx="720000" cy="396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a:t>
            </a:r>
            <a:r>
              <a:rPr lang="ja-JP" altLang="en-US" sz="1050" dirty="0" smtClean="0"/>
              <a:t>月</a:t>
            </a:r>
            <a:endParaRPr kumimoji="1" lang="ja-JP" altLang="en-US" sz="1050" dirty="0"/>
          </a:p>
        </p:txBody>
      </p:sp>
      <p:sp>
        <p:nvSpPr>
          <p:cNvPr id="33" name="フローチャート : 代替処理 32"/>
          <p:cNvSpPr/>
          <p:nvPr/>
        </p:nvSpPr>
        <p:spPr>
          <a:xfrm>
            <a:off x="3668384" y="5812512"/>
            <a:ext cx="720000" cy="4248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spc="-140" dirty="0" smtClean="0"/>
              <a:t>内閣総理大臣へ答申</a:t>
            </a:r>
            <a:endParaRPr lang="en-US" altLang="ja-JP" sz="1100" spc="-140" dirty="0" smtClean="0"/>
          </a:p>
        </p:txBody>
      </p:sp>
      <p:sp>
        <p:nvSpPr>
          <p:cNvPr id="62" name="右矢印 61"/>
          <p:cNvSpPr/>
          <p:nvPr/>
        </p:nvSpPr>
        <p:spPr>
          <a:xfrm>
            <a:off x="467544" y="2564904"/>
            <a:ext cx="2376000" cy="728706"/>
          </a:xfrm>
          <a:prstGeom prst="rightArrow">
            <a:avLst>
              <a:gd name="adj1" fmla="val 66914"/>
              <a:gd name="adj2" fmla="val 371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t>国から地方への事務・権限移譲等の検討</a:t>
            </a:r>
            <a:endParaRPr lang="en-US" altLang="ja-JP" sz="900" dirty="0" smtClean="0"/>
          </a:p>
          <a:p>
            <a:pPr algn="ctr"/>
            <a:r>
              <a:rPr lang="ja-JP" altLang="en-US" sz="900" dirty="0" smtClean="0"/>
              <a:t>（地方分権改革推進本部・有識者会議）</a:t>
            </a:r>
            <a:endParaRPr lang="ja-JP" altLang="en-US" sz="900" dirty="0"/>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53" name="右矢印 52"/>
          <p:cNvSpPr/>
          <p:nvPr/>
        </p:nvSpPr>
        <p:spPr>
          <a:xfrm>
            <a:off x="4499992" y="1340768"/>
            <a:ext cx="1656184" cy="756000"/>
          </a:xfrm>
          <a:prstGeom prst="rightArrow">
            <a:avLst>
              <a:gd name="adj1" fmla="val 50000"/>
              <a:gd name="adj2" fmla="val 37504"/>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smtClean="0"/>
              <a:t>地方分権改革の</a:t>
            </a:r>
            <a:endParaRPr kumimoji="1" lang="en-US" altLang="ja-JP" sz="1200" dirty="0" smtClean="0"/>
          </a:p>
          <a:p>
            <a:r>
              <a:rPr kumimoji="1" lang="ja-JP" altLang="en-US" sz="1200" dirty="0" smtClean="0"/>
              <a:t>推進を働きかけ</a:t>
            </a:r>
            <a:endParaRPr kumimoji="1" lang="ja-JP" altLang="en-US" sz="1200" dirty="0"/>
          </a:p>
        </p:txBody>
      </p:sp>
      <p:sp>
        <p:nvSpPr>
          <p:cNvPr id="63" name="右矢印 62"/>
          <p:cNvSpPr/>
          <p:nvPr/>
        </p:nvSpPr>
        <p:spPr>
          <a:xfrm>
            <a:off x="4510383" y="2564904"/>
            <a:ext cx="1650877" cy="1175919"/>
          </a:xfrm>
          <a:prstGeom prst="rightArrow">
            <a:avLst>
              <a:gd name="adj1" fmla="val 50000"/>
              <a:gd name="adj2" fmla="val 4270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a:t>地方</a:t>
            </a:r>
            <a:r>
              <a:rPr lang="ja-JP" altLang="en-US" sz="1100" dirty="0" smtClean="0"/>
              <a:t>の</a:t>
            </a:r>
            <a:r>
              <a:rPr lang="ja-JP" altLang="en-US" sz="1100" dirty="0"/>
              <a:t>発意に</a:t>
            </a:r>
            <a:r>
              <a:rPr lang="ja-JP" altLang="en-US" sz="1100" dirty="0" smtClean="0"/>
              <a:t>根ざした新たな地方分権改革の推進</a:t>
            </a:r>
            <a:endParaRPr kumimoji="1" lang="ja-JP" altLang="en-US" sz="1100" dirty="0"/>
          </a:p>
        </p:txBody>
      </p:sp>
      <p:sp>
        <p:nvSpPr>
          <p:cNvPr id="48" name="フローチャート : 代替処理 47"/>
          <p:cNvSpPr/>
          <p:nvPr/>
        </p:nvSpPr>
        <p:spPr>
          <a:xfrm>
            <a:off x="755575" y="1196752"/>
            <a:ext cx="154800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６月</a:t>
            </a:r>
            <a:endParaRPr kumimoji="1" lang="ja-JP" altLang="en-US" sz="1200" dirty="0"/>
          </a:p>
        </p:txBody>
      </p:sp>
      <p:sp>
        <p:nvSpPr>
          <p:cNvPr id="49" name="フローチャート : 代替処理 48"/>
          <p:cNvSpPr/>
          <p:nvPr/>
        </p:nvSpPr>
        <p:spPr>
          <a:xfrm>
            <a:off x="827585" y="1389130"/>
            <a:ext cx="1692000" cy="936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smtClean="0"/>
          </a:p>
          <a:p>
            <a:pPr marL="82550" indent="-82550" algn="just"/>
            <a:r>
              <a:rPr lang="ja-JP" altLang="en-US" sz="1050" spc="-140" dirty="0"/>
              <a:t>・地方分権型道州制の推進</a:t>
            </a:r>
            <a:endParaRPr lang="en-US" altLang="ja-JP" sz="1050" spc="-140" dirty="0"/>
          </a:p>
          <a:p>
            <a:pPr marL="82550" indent="-82550" algn="just"/>
            <a:r>
              <a:rPr lang="ja-JP" altLang="en-US" sz="1050" spc="-140" dirty="0"/>
              <a:t>・国出先機関の地方移管の推進</a:t>
            </a:r>
            <a:endParaRPr lang="en-US" altLang="ja-JP" sz="1050" spc="-140" dirty="0"/>
          </a:p>
          <a:p>
            <a:pPr marL="82550" indent="-82550" algn="just"/>
            <a:r>
              <a:rPr lang="ja-JP" altLang="en-US" sz="1050" spc="-140" dirty="0">
                <a:solidFill>
                  <a:prstClr val="black"/>
                </a:solidFill>
              </a:rPr>
              <a:t>・「提案募集方式」による地方からの提案の</a:t>
            </a:r>
            <a:r>
              <a:rPr lang="ja-JP" altLang="en-US" sz="1050" spc="-140" dirty="0" smtClean="0">
                <a:solidFill>
                  <a:prstClr val="black"/>
                </a:solidFill>
              </a:rPr>
              <a:t>実現</a:t>
            </a:r>
            <a:endParaRPr lang="ja-JP" altLang="en-US" sz="1050" spc="-140" dirty="0"/>
          </a:p>
        </p:txBody>
      </p:sp>
      <p:sp>
        <p:nvSpPr>
          <p:cNvPr id="50" name="フローチャート : 代替処理 49"/>
          <p:cNvSpPr/>
          <p:nvPr/>
        </p:nvSpPr>
        <p:spPr>
          <a:xfrm>
            <a:off x="539552" y="3293610"/>
            <a:ext cx="1188000" cy="324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４</a:t>
            </a:r>
            <a:r>
              <a:rPr kumimoji="1" lang="ja-JP" altLang="en-US" sz="1050" dirty="0" smtClean="0"/>
              <a:t>月</a:t>
            </a:r>
            <a:endParaRPr kumimoji="1" lang="ja-JP" altLang="en-US" sz="1050" dirty="0"/>
          </a:p>
        </p:txBody>
      </p:sp>
      <p:sp>
        <p:nvSpPr>
          <p:cNvPr id="51" name="フローチャート : 代替処理 50"/>
          <p:cNvSpPr/>
          <p:nvPr/>
        </p:nvSpPr>
        <p:spPr>
          <a:xfrm>
            <a:off x="654993" y="3501277"/>
            <a:ext cx="1296000" cy="252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t>第４次一括法の</a:t>
            </a:r>
            <a:r>
              <a:rPr lang="ja-JP" altLang="en-US" sz="1100" dirty="0"/>
              <a:t>施行</a:t>
            </a:r>
          </a:p>
        </p:txBody>
      </p:sp>
      <p:sp>
        <p:nvSpPr>
          <p:cNvPr id="61" name="フローチャート : 代替処理 60"/>
          <p:cNvSpPr/>
          <p:nvPr/>
        </p:nvSpPr>
        <p:spPr>
          <a:xfrm>
            <a:off x="683568" y="4884018"/>
            <a:ext cx="115376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a:t>
            </a:r>
            <a:r>
              <a:rPr lang="ja-JP" altLang="en-US" sz="1050" dirty="0" smtClean="0"/>
              <a:t>月</a:t>
            </a:r>
            <a:endParaRPr kumimoji="1" lang="ja-JP" altLang="en-US" sz="1050" dirty="0"/>
          </a:p>
        </p:txBody>
      </p:sp>
      <p:sp>
        <p:nvSpPr>
          <p:cNvPr id="64" name="フローチャート : 代替処理 63"/>
          <p:cNvSpPr/>
          <p:nvPr/>
        </p:nvSpPr>
        <p:spPr>
          <a:xfrm>
            <a:off x="799010" y="5091685"/>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latin typeface="+mn-ea"/>
              </a:rPr>
              <a:t>地方から</a:t>
            </a:r>
            <a:r>
              <a:rPr lang="ja-JP" altLang="en-US" sz="1100" dirty="0" smtClean="0">
                <a:latin typeface="+mn-ea"/>
              </a:rPr>
              <a:t>の提案（</a:t>
            </a:r>
            <a:r>
              <a:rPr lang="en-US" altLang="ja-JP" sz="1100" dirty="0">
                <a:latin typeface="+mn-ea"/>
              </a:rPr>
              <a:t>87</a:t>
            </a:r>
            <a:r>
              <a:rPr lang="ja-JP" altLang="en-US" sz="1100" dirty="0" smtClean="0">
                <a:latin typeface="+mn-ea"/>
              </a:rPr>
              <a:t>団体</a:t>
            </a:r>
            <a:r>
              <a:rPr lang="en-US" altLang="ja-JP" sz="1100" dirty="0">
                <a:latin typeface="+mn-ea"/>
              </a:rPr>
              <a:t>334</a:t>
            </a:r>
            <a:r>
              <a:rPr lang="ja-JP" altLang="en-US" sz="1100" dirty="0" smtClean="0">
                <a:latin typeface="+mn-ea"/>
              </a:rPr>
              <a:t>件）</a:t>
            </a:r>
            <a:endParaRPr lang="ja-JP" altLang="en-US" sz="1100" dirty="0">
              <a:latin typeface="+mn-ea"/>
            </a:endParaRPr>
          </a:p>
        </p:txBody>
      </p:sp>
      <p:sp>
        <p:nvSpPr>
          <p:cNvPr id="65" name="フローチャート : 代替処理 64"/>
          <p:cNvSpPr/>
          <p:nvPr/>
        </p:nvSpPr>
        <p:spPr>
          <a:xfrm>
            <a:off x="467544" y="5586963"/>
            <a:ext cx="115376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050" dirty="0" smtClean="0">
                <a:latin typeface="+mn-ea"/>
              </a:rPr>
              <a:t>H26</a:t>
            </a:r>
            <a:r>
              <a:rPr lang="ja-JP" altLang="en-US" sz="1050" dirty="0" smtClean="0">
                <a:latin typeface="+mn-ea"/>
              </a:rPr>
              <a:t>年～</a:t>
            </a:r>
            <a:endParaRPr kumimoji="1" lang="ja-JP" altLang="en-US" sz="1050" dirty="0">
              <a:latin typeface="+mn-ea"/>
            </a:endParaRPr>
          </a:p>
        </p:txBody>
      </p:sp>
      <p:sp>
        <p:nvSpPr>
          <p:cNvPr id="67" name="右矢印 66"/>
          <p:cNvSpPr/>
          <p:nvPr/>
        </p:nvSpPr>
        <p:spPr>
          <a:xfrm>
            <a:off x="1835696" y="5697296"/>
            <a:ext cx="1584000" cy="396000"/>
          </a:xfrm>
          <a:prstGeom prst="rightArrow">
            <a:avLst>
              <a:gd name="adj1" fmla="val 56059"/>
              <a:gd name="adj2" fmla="val 39813"/>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t>諮問事項の調査審議</a:t>
            </a:r>
            <a:endParaRPr kumimoji="1" lang="ja-JP" altLang="en-US" sz="1100" dirty="0"/>
          </a:p>
        </p:txBody>
      </p:sp>
      <p:sp>
        <p:nvSpPr>
          <p:cNvPr id="66" name="フローチャート : 代替処理 65"/>
          <p:cNvSpPr/>
          <p:nvPr/>
        </p:nvSpPr>
        <p:spPr>
          <a:xfrm>
            <a:off x="582986" y="5794630"/>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latin typeface="+mn-ea"/>
              </a:rPr>
              <a:t>第</a:t>
            </a:r>
            <a:r>
              <a:rPr lang="en-US" altLang="ja-JP" sz="1100" dirty="0" smtClean="0">
                <a:latin typeface="+mn-ea"/>
              </a:rPr>
              <a:t>31</a:t>
            </a:r>
            <a:r>
              <a:rPr lang="ja-JP" altLang="en-US" sz="1100" dirty="0" smtClean="0">
                <a:latin typeface="+mn-ea"/>
              </a:rPr>
              <a:t>次地方制度調査会の</a:t>
            </a:r>
            <a:r>
              <a:rPr lang="ja-JP" altLang="en-US" sz="1100" dirty="0">
                <a:latin typeface="+mn-ea"/>
              </a:rPr>
              <a:t>調査審議</a:t>
            </a:r>
          </a:p>
        </p:txBody>
      </p:sp>
      <p:sp>
        <p:nvSpPr>
          <p:cNvPr id="73" name="フローチャート : 代替処理 22"/>
          <p:cNvSpPr/>
          <p:nvPr/>
        </p:nvSpPr>
        <p:spPr>
          <a:xfrm>
            <a:off x="4644008" y="5697304"/>
            <a:ext cx="1385927" cy="468000"/>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r>
              <a:rPr lang="ja-JP" altLang="en-US" sz="1200" dirty="0" smtClean="0"/>
              <a:t>地方自治法改正法案を国会へ提出</a:t>
            </a:r>
            <a:endParaRPr lang="en-US" altLang="ja-JP" sz="1200" dirty="0" smtClean="0"/>
          </a:p>
        </p:txBody>
      </p:sp>
      <p:sp>
        <p:nvSpPr>
          <p:cNvPr id="74" name="フローチャート : 代替処理 73"/>
          <p:cNvSpPr/>
          <p:nvPr/>
        </p:nvSpPr>
        <p:spPr>
          <a:xfrm>
            <a:off x="784295" y="3833429"/>
            <a:ext cx="1188000" cy="324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a:t>
            </a:r>
            <a:r>
              <a:rPr kumimoji="1" lang="ja-JP" altLang="en-US" sz="1050" dirty="0" smtClean="0"/>
              <a:t>月</a:t>
            </a:r>
            <a:endParaRPr kumimoji="1" lang="ja-JP" altLang="en-US" sz="1050" dirty="0"/>
          </a:p>
        </p:txBody>
      </p:sp>
      <p:sp>
        <p:nvSpPr>
          <p:cNvPr id="75" name="フローチャート : 代替処理 74"/>
          <p:cNvSpPr/>
          <p:nvPr/>
        </p:nvSpPr>
        <p:spPr>
          <a:xfrm>
            <a:off x="899736" y="4041096"/>
            <a:ext cx="1296000" cy="252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t>第５次一括法の</a:t>
            </a:r>
            <a:r>
              <a:rPr lang="ja-JP" altLang="en-US" sz="1100" dirty="0"/>
              <a:t>成立</a:t>
            </a:r>
          </a:p>
        </p:txBody>
      </p:sp>
      <p:sp>
        <p:nvSpPr>
          <p:cNvPr id="76" name="フローチャート : 代替処理 75"/>
          <p:cNvSpPr/>
          <p:nvPr/>
        </p:nvSpPr>
        <p:spPr>
          <a:xfrm>
            <a:off x="2404406" y="4659637"/>
            <a:ext cx="61200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050" dirty="0">
                <a:latin typeface="+mn-ea"/>
              </a:rPr>
              <a:t>12</a:t>
            </a:r>
            <a:r>
              <a:rPr lang="ja-JP" altLang="en-US" sz="1050" dirty="0" smtClean="0">
                <a:latin typeface="+mn-ea"/>
              </a:rPr>
              <a:t>月</a:t>
            </a:r>
            <a:endParaRPr kumimoji="1" lang="ja-JP" altLang="en-US" sz="1050" dirty="0">
              <a:latin typeface="+mn-ea"/>
            </a:endParaRPr>
          </a:p>
        </p:txBody>
      </p:sp>
      <p:sp>
        <p:nvSpPr>
          <p:cNvPr id="77" name="フローチャート : 代替処理 76"/>
          <p:cNvSpPr/>
          <p:nvPr/>
        </p:nvSpPr>
        <p:spPr>
          <a:xfrm>
            <a:off x="2519848" y="4875661"/>
            <a:ext cx="684000"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t>対応方針</a:t>
            </a:r>
            <a:endParaRPr lang="en-US" altLang="ja-JP" sz="1100" dirty="0" smtClean="0"/>
          </a:p>
          <a:p>
            <a:pPr algn="just"/>
            <a:r>
              <a:rPr lang="ja-JP" altLang="en-US" sz="1100" dirty="0" smtClean="0"/>
              <a:t>閣議決定</a:t>
            </a:r>
            <a:endParaRPr lang="ja-JP" altLang="en-US" sz="1100" dirty="0"/>
          </a:p>
        </p:txBody>
      </p:sp>
      <p:sp>
        <p:nvSpPr>
          <p:cNvPr id="78" name="右矢印 77"/>
          <p:cNvSpPr/>
          <p:nvPr/>
        </p:nvSpPr>
        <p:spPr>
          <a:xfrm>
            <a:off x="467544" y="4401168"/>
            <a:ext cx="1872000" cy="576000"/>
          </a:xfrm>
          <a:prstGeom prst="rightArrow">
            <a:avLst>
              <a:gd name="adj1" fmla="val 56059"/>
              <a:gd name="adj2" fmla="val 39813"/>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t>平成</a:t>
            </a:r>
            <a:r>
              <a:rPr lang="en-US" altLang="ja-JP" sz="1100" dirty="0"/>
              <a:t>26</a:t>
            </a:r>
            <a:r>
              <a:rPr lang="ja-JP" altLang="en-US" sz="1100" dirty="0"/>
              <a:t>年度提案の実現に</a:t>
            </a:r>
            <a:r>
              <a:rPr lang="ja-JP" altLang="en-US" sz="1100" dirty="0" smtClean="0"/>
              <a:t>向けた検討</a:t>
            </a:r>
            <a:endParaRPr kumimoji="1" lang="ja-JP" altLang="en-US" sz="1100" dirty="0"/>
          </a:p>
        </p:txBody>
      </p:sp>
      <p:sp>
        <p:nvSpPr>
          <p:cNvPr id="79" name="右矢印 78"/>
          <p:cNvSpPr/>
          <p:nvPr/>
        </p:nvSpPr>
        <p:spPr>
          <a:xfrm>
            <a:off x="4499992" y="4617208"/>
            <a:ext cx="1650877" cy="684000"/>
          </a:xfrm>
          <a:prstGeom prst="rightArrow">
            <a:avLst>
              <a:gd name="adj1" fmla="val 50000"/>
              <a:gd name="adj2" fmla="val 4270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smtClean="0"/>
              <a:t>第６次一括法案の</a:t>
            </a:r>
            <a:endParaRPr lang="en-US" altLang="ja-JP" sz="1100" dirty="0" smtClean="0"/>
          </a:p>
          <a:p>
            <a:r>
              <a:rPr lang="ja-JP" altLang="en-US" sz="1100" dirty="0"/>
              <a:t>審議</a:t>
            </a:r>
            <a:r>
              <a:rPr lang="ja-JP" altLang="en-US" sz="1100" dirty="0" smtClean="0"/>
              <a:t>、成立</a:t>
            </a:r>
            <a:endParaRPr kumimoji="1" lang="ja-JP" altLang="en-US" sz="1100" dirty="0"/>
          </a:p>
        </p:txBody>
      </p:sp>
      <p:sp>
        <p:nvSpPr>
          <p:cNvPr id="80" name="フローチャート : 代替処理 79"/>
          <p:cNvSpPr/>
          <p:nvPr/>
        </p:nvSpPr>
        <p:spPr>
          <a:xfrm>
            <a:off x="3491880" y="4509120"/>
            <a:ext cx="756000" cy="612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a:t>
            </a:r>
            <a:r>
              <a:rPr lang="ja-JP" altLang="en-US" sz="1050" dirty="0" smtClean="0"/>
              <a:t>月</a:t>
            </a:r>
            <a:endParaRPr kumimoji="1" lang="ja-JP" altLang="en-US" sz="1050" dirty="0"/>
          </a:p>
        </p:txBody>
      </p:sp>
      <p:sp>
        <p:nvSpPr>
          <p:cNvPr id="81" name="フローチャート : 代替処理 80"/>
          <p:cNvSpPr/>
          <p:nvPr/>
        </p:nvSpPr>
        <p:spPr>
          <a:xfrm>
            <a:off x="3635896" y="4725144"/>
            <a:ext cx="756000" cy="612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t>第</a:t>
            </a:r>
            <a:r>
              <a:rPr lang="ja-JP" altLang="en-US" sz="1100" dirty="0"/>
              <a:t>６</a:t>
            </a:r>
            <a:r>
              <a:rPr lang="ja-JP" altLang="en-US" sz="1100" dirty="0" smtClean="0"/>
              <a:t>次一括法案を国会へ提出</a:t>
            </a:r>
            <a:endParaRPr lang="ja-JP" altLang="en-US" sz="1100" dirty="0"/>
          </a:p>
        </p:txBody>
      </p:sp>
      <p:sp>
        <p:nvSpPr>
          <p:cNvPr id="47" name="フローチャート : 代替処理 46"/>
          <p:cNvSpPr/>
          <p:nvPr/>
        </p:nvSpPr>
        <p:spPr>
          <a:xfrm>
            <a:off x="4528711" y="3617421"/>
            <a:ext cx="1008000" cy="396000"/>
          </a:xfrm>
          <a:prstGeom prst="flowChartAlternateProcess">
            <a:avLst/>
          </a:prstGeom>
          <a:solidFill>
            <a:schemeClr val="accent3"/>
          </a:solid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smtClean="0"/>
              <a:t>４月</a:t>
            </a:r>
            <a:endParaRPr kumimoji="1" lang="ja-JP" altLang="en-US" sz="1050" dirty="0"/>
          </a:p>
        </p:txBody>
      </p:sp>
      <p:sp>
        <p:nvSpPr>
          <p:cNvPr id="52" name="フローチャート : 代替処理 51"/>
          <p:cNvSpPr/>
          <p:nvPr/>
        </p:nvSpPr>
        <p:spPr>
          <a:xfrm>
            <a:off x="4644152" y="3825088"/>
            <a:ext cx="1008000" cy="396000"/>
          </a:xfrm>
          <a:prstGeom prst="flowChartAlternateProcess">
            <a:avLst/>
          </a:prstGeom>
          <a:ln>
            <a:solidFill>
              <a:schemeClr val="accent3"/>
            </a:solidFill>
            <a:prstDash val="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pPr algn="just"/>
            <a:r>
              <a:rPr lang="ja-JP" altLang="en-US" sz="1100" dirty="0" smtClean="0"/>
              <a:t>第５次一括法施行</a:t>
            </a:r>
            <a:endParaRPr lang="ja-JP" altLang="en-US" sz="1100" dirty="0"/>
          </a:p>
        </p:txBody>
      </p:sp>
      <p:sp>
        <p:nvSpPr>
          <p:cNvPr id="54" name="右矢印 53"/>
          <p:cNvSpPr/>
          <p:nvPr/>
        </p:nvSpPr>
        <p:spPr>
          <a:xfrm>
            <a:off x="2339960" y="3717032"/>
            <a:ext cx="1872000" cy="576000"/>
          </a:xfrm>
          <a:prstGeom prst="rightArrow">
            <a:avLst>
              <a:gd name="adj1" fmla="val 56059"/>
              <a:gd name="adj2" fmla="val 39813"/>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t>事務・権限移譲に向けた調整</a:t>
            </a:r>
            <a:endParaRPr kumimoji="1" lang="ja-JP" altLang="en-US" sz="1100" dirty="0"/>
          </a:p>
        </p:txBody>
      </p:sp>
      <p:sp>
        <p:nvSpPr>
          <p:cNvPr id="57" name="正方形/長方形 56"/>
          <p:cNvSpPr/>
          <p:nvPr/>
        </p:nvSpPr>
        <p:spPr>
          <a:xfrm>
            <a:off x="684000" y="188640"/>
            <a:ext cx="7776000" cy="338554"/>
          </a:xfrm>
          <a:prstGeom prst="rect">
            <a:avLst/>
          </a:prstGeom>
        </p:spPr>
        <p:txBody>
          <a:bodyPr wrap="square">
            <a:spAutoFit/>
          </a:bodyPr>
          <a:lstStyle/>
          <a:p>
            <a:r>
              <a:rPr lang="ja-JP" altLang="ja-JP" sz="1600" b="1" dirty="0"/>
              <a:t>大阪発“地方分権改革”ビジョンの推進について　</a:t>
            </a:r>
            <a:r>
              <a:rPr lang="ja-JP" altLang="ja-JP" sz="1600" b="1" dirty="0" smtClean="0"/>
              <a:t>～</a:t>
            </a:r>
            <a:r>
              <a:rPr lang="ja-JP" altLang="en-US" sz="1600" b="1" dirty="0" smtClean="0"/>
              <a:t>改革の取組イメージ</a:t>
            </a:r>
            <a:r>
              <a:rPr lang="ja-JP" altLang="ja-JP" sz="1600" b="1" dirty="0" smtClean="0"/>
              <a:t>（</a:t>
            </a:r>
            <a:r>
              <a:rPr lang="ja-JP" altLang="en-US" sz="1600" b="1" dirty="0"/>
              <a:t>３</a:t>
            </a:r>
            <a:r>
              <a:rPr lang="ja-JP" altLang="ja-JP" sz="1600" b="1" dirty="0" smtClean="0"/>
              <a:t>月</a:t>
            </a:r>
            <a:r>
              <a:rPr lang="ja-JP" altLang="ja-JP" sz="1600" b="1" dirty="0"/>
              <a:t>末時点）～</a:t>
            </a:r>
          </a:p>
        </p:txBody>
      </p:sp>
    </p:spTree>
    <p:extLst>
      <p:ext uri="{BB962C8B-B14F-4D97-AF65-F5344CB8AC3E}">
        <p14:creationId xmlns:p14="http://schemas.microsoft.com/office/powerpoint/2010/main" val="1880867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635</Words>
  <Application>Microsoft Office PowerPoint</Application>
  <PresentationFormat>画面に合わせる (4:3)</PresentationFormat>
  <Paragraphs>175</Paragraphs>
  <Slides>4</Slides>
  <Notes>4</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2016-03-03T04:05:32Z</dcterms:created>
  <dcterms:modified xsi:type="dcterms:W3CDTF">2016-03-30T02:26:27Z</dcterms:modified>
</cp:coreProperties>
</file>