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sldIdLst>
    <p:sldId id="266" r:id="rId2"/>
    <p:sldId id="262" r:id="rId3"/>
    <p:sldId id="263" r:id="rId4"/>
    <p:sldId id="264"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660" autoAdjust="0"/>
  </p:normalViewPr>
  <p:slideViewPr>
    <p:cSldViewPr showGuides="1">
      <p:cViewPr varScale="1">
        <p:scale>
          <a:sx n="64" d="100"/>
          <a:sy n="64" d="100"/>
        </p:scale>
        <p:origin x="99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1</a:t>
            </a:fld>
            <a:endParaRPr kumimoji="1" lang="ja-JP" altLang="en-US" dirty="0"/>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081185413"/>
              </p:ext>
            </p:extLst>
          </p:nvPr>
        </p:nvGraphicFramePr>
        <p:xfrm>
          <a:off x="65186" y="692696"/>
          <a:ext cx="8960635" cy="5616624"/>
        </p:xfrm>
        <a:graphic>
          <a:graphicData uri="http://schemas.openxmlformats.org/drawingml/2006/table">
            <a:tbl>
              <a:tblPr firstRow="1" bandRow="1">
                <a:tableStyleId>{5940675A-B579-460E-94D1-54222C63F5DA}</a:tableStyleId>
              </a:tblPr>
              <a:tblGrid>
                <a:gridCol w="359763">
                  <a:extLst>
                    <a:ext uri="{9D8B030D-6E8A-4147-A177-3AD203B41FA5}">
                      <a16:colId xmlns:a16="http://schemas.microsoft.com/office/drawing/2014/main" val="20000"/>
                    </a:ext>
                  </a:extLst>
                </a:gridCol>
                <a:gridCol w="4007168">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2764904">
                  <a:extLst>
                    <a:ext uri="{9D8B030D-6E8A-4147-A177-3AD203B41FA5}">
                      <a16:colId xmlns:a16="http://schemas.microsoft.com/office/drawing/2014/main" val="20003"/>
                    </a:ext>
                  </a:extLst>
                </a:gridCol>
              </a:tblGrid>
              <a:tr h="267872">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平成２６年度</a:t>
                      </a:r>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a:t>平成２７年度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67872">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１月　　　　</a:t>
                      </a:r>
                      <a:r>
                        <a:rPr kumimoji="1" lang="ja-JP" altLang="en-US" sz="1400" baseline="0" dirty="0"/>
                        <a:t>　</a:t>
                      </a:r>
                      <a:r>
                        <a:rPr kumimoji="1" lang="ja-JP" altLang="en-US" sz="1400" dirty="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5078144">
                <a:tc>
                  <a:txBody>
                    <a:bodyPr/>
                    <a:lstStyle/>
                    <a:p>
                      <a:r>
                        <a:rPr kumimoji="1" lang="ja-JP" altLang="en-US" sz="1400" dirty="0"/>
                        <a:t>市町村への権限移譲等</a:t>
                      </a:r>
                    </a:p>
                  </a:txBody>
                  <a:tcPr vert="eaVert" anchor="ctr" anchorCtr="1"/>
                </a:tc>
                <a:tc>
                  <a:txBody>
                    <a:bodyPr/>
                    <a:lstStyle/>
                    <a:p>
                      <a:endParaRPr kumimoji="1" lang="ja-JP" altLang="en-US" sz="1400" i="1" dirty="0"/>
                    </a:p>
                  </a:txBody>
                  <a:tcPr anchor="ctr"/>
                </a:tc>
                <a:tc>
                  <a:txBody>
                    <a:bodyPr/>
                    <a:lstStyle/>
                    <a:p>
                      <a:pPr marL="82550" indent="-82550" algn="just">
                        <a:lnSpc>
                          <a:spcPct val="100000"/>
                        </a:lnSpc>
                        <a:spcAft>
                          <a:spcPts val="0"/>
                        </a:spcAft>
                      </a:pPr>
                      <a:endParaRPr kumimoji="1" lang="en-US" altLang="ja-JP" sz="1200" dirty="0"/>
                    </a:p>
                  </a:txBody>
                  <a:tcPr anchor="ct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rPr>
                        <a:t>○　平成</a:t>
                      </a:r>
                      <a:r>
                        <a:rPr kumimoji="1" lang="en-US" altLang="ja-JP" sz="1200" dirty="0">
                          <a:solidFill>
                            <a:schemeClr val="tx1"/>
                          </a:solidFill>
                        </a:rPr>
                        <a:t>26</a:t>
                      </a:r>
                      <a:r>
                        <a:rPr kumimoji="1" lang="ja-JP" altLang="en-US" sz="1200" dirty="0">
                          <a:solidFill>
                            <a:schemeClr val="tx1"/>
                          </a:solidFill>
                        </a:rPr>
                        <a:t>年度は、大阪府・市町村分権協議会の取りまとめ（</a:t>
                      </a:r>
                      <a:r>
                        <a:rPr kumimoji="1" lang="en-US" altLang="ja-JP" sz="1200" dirty="0">
                          <a:solidFill>
                            <a:schemeClr val="tx1"/>
                          </a:solidFill>
                        </a:rPr>
                        <a:t>H26.3</a:t>
                      </a:r>
                      <a:r>
                        <a:rPr kumimoji="1" lang="ja-JP" altLang="en-US" sz="1200" dirty="0">
                          <a:solidFill>
                            <a:schemeClr val="tx1"/>
                          </a:solidFill>
                        </a:rPr>
                        <a:t>）を踏まえ、今後の権限移譲を進めるための指針となる「今後の権限移譲の基本的な考え方」を５月に策定し、さらなる権限移譲及び広域連携の推進に取り組みました。</a:t>
                      </a:r>
                      <a:endParaRPr kumimoji="1" lang="en-US" altLang="ja-JP" sz="1200"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rPr>
                        <a:t>○　平成</a:t>
                      </a:r>
                      <a:r>
                        <a:rPr kumimoji="1" lang="en-US" altLang="ja-JP" sz="1200" dirty="0">
                          <a:solidFill>
                            <a:schemeClr val="tx1"/>
                          </a:solidFill>
                        </a:rPr>
                        <a:t>27</a:t>
                      </a:r>
                      <a:r>
                        <a:rPr kumimoji="1" lang="ja-JP" altLang="en-US" sz="1200" dirty="0">
                          <a:solidFill>
                            <a:schemeClr val="tx1"/>
                          </a:solidFill>
                        </a:rPr>
                        <a:t>年度以降は、</a:t>
                      </a: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rPr>
                        <a:t>・「特例市並み権限移譲」の定着・充実</a:t>
                      </a: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rPr>
                        <a:t>・新たな事務を円滑に移譲するためのサポート</a:t>
                      </a: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rPr>
                        <a:t>・市町村間の広域連携のコーディネートにより、権限移譲及び広域連携の推進を図ります。</a:t>
                      </a: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endParaRPr>
                    </a:p>
                    <a:p>
                      <a:pPr marL="82550" indent="-82550" algn="just">
                        <a:lnSpc>
                          <a:spcPct val="100000"/>
                        </a:lnSpc>
                        <a:spcAft>
                          <a:spcPts val="0"/>
                        </a:spcAft>
                      </a:pPr>
                      <a:r>
                        <a:rPr kumimoji="1" lang="ja-JP" altLang="en-US" sz="1200" dirty="0">
                          <a:solidFill>
                            <a:schemeClr val="tx1"/>
                          </a:solidFill>
                        </a:rPr>
                        <a:t>○　地域ブロック市長会等に知事が参加し、意見交換を行いました。「協議の場」については、今後も重要課題に関する意見交換の場として必要に応じて活用を図ります。</a:t>
                      </a:r>
                      <a:endParaRPr kumimoji="1" lang="en-US" altLang="ja-JP" sz="1200" dirty="0">
                        <a:solidFill>
                          <a:schemeClr val="tx1"/>
                        </a:solidFill>
                      </a:endParaRPr>
                    </a:p>
                  </a:txBody>
                  <a:tcPr/>
                </a:tc>
                <a:extLst>
                  <a:ext uri="{0D108BD9-81ED-4DB2-BD59-A6C34878D82A}">
                    <a16:rowId xmlns:a16="http://schemas.microsoft.com/office/drawing/2014/main" val="10002"/>
                  </a:ext>
                </a:extLst>
              </a:tr>
            </a:tbl>
          </a:graphicData>
        </a:graphic>
      </p:graphicFrame>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a:t>
            </a:r>
            <a:r>
              <a:rPr lang="ja-JP" altLang="en-US" b="1" dirty="0"/>
              <a:t>２６年度</a:t>
            </a:r>
            <a:r>
              <a:rPr lang="ja-JP" altLang="ja-JP" b="1" dirty="0"/>
              <a:t>の取組イメージ（</a:t>
            </a:r>
            <a:r>
              <a:rPr lang="ja-JP" altLang="en-US" b="1" dirty="0"/>
              <a:t>３</a:t>
            </a:r>
            <a:r>
              <a:rPr lang="ja-JP" altLang="ja-JP" b="1" dirty="0"/>
              <a:t>月末時点）～</a:t>
            </a:r>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64" name="右矢印 63"/>
          <p:cNvSpPr/>
          <p:nvPr/>
        </p:nvSpPr>
        <p:spPr>
          <a:xfrm>
            <a:off x="3023984" y="2096500"/>
            <a:ext cx="1404000" cy="797164"/>
          </a:xfrm>
          <a:prstGeom prst="rightArrow">
            <a:avLst>
              <a:gd name="adj1" fmla="val 50000"/>
              <a:gd name="adj2" fmla="val 2371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bg1"/>
                </a:solidFill>
              </a:rPr>
              <a:t>さらなる権限移譲及び広域連携の推進</a:t>
            </a:r>
            <a:endParaRPr lang="en-US" altLang="ja-JP" sz="1050" dirty="0">
              <a:solidFill>
                <a:schemeClr val="bg1"/>
              </a:solidFill>
            </a:endParaRPr>
          </a:p>
        </p:txBody>
      </p:sp>
      <p:sp>
        <p:nvSpPr>
          <p:cNvPr id="52" name="右矢印 51"/>
          <p:cNvSpPr/>
          <p:nvPr/>
        </p:nvSpPr>
        <p:spPr>
          <a:xfrm>
            <a:off x="4427984" y="1268760"/>
            <a:ext cx="1800200" cy="2124236"/>
          </a:xfrm>
          <a:prstGeom prst="rightArrow">
            <a:avLst>
              <a:gd name="adj1" fmla="val 50000"/>
              <a:gd name="adj2" fmla="val 213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100" dirty="0">
                <a:solidFill>
                  <a:schemeClr val="bg1"/>
                </a:solidFill>
              </a:rPr>
              <a:t>・「特例市並み権限移</a:t>
            </a:r>
            <a:endParaRPr lang="en-US" altLang="ja-JP" sz="1100" dirty="0">
              <a:solidFill>
                <a:schemeClr val="bg1"/>
              </a:solidFill>
            </a:endParaRPr>
          </a:p>
          <a:p>
            <a:r>
              <a:rPr lang="ja-JP" altLang="en-US" sz="1100" dirty="0">
                <a:solidFill>
                  <a:schemeClr val="bg1"/>
                </a:solidFill>
              </a:rPr>
              <a:t>　譲」の定着・充実</a:t>
            </a:r>
            <a:endParaRPr lang="en-US" altLang="ja-JP" sz="1100" dirty="0">
              <a:solidFill>
                <a:schemeClr val="bg1"/>
              </a:solidFill>
            </a:endParaRPr>
          </a:p>
          <a:p>
            <a:r>
              <a:rPr lang="ja-JP" altLang="en-US" sz="1100" dirty="0">
                <a:solidFill>
                  <a:schemeClr val="bg1"/>
                </a:solidFill>
              </a:rPr>
              <a:t>・新たな事務移譲を開始</a:t>
            </a:r>
            <a:endParaRPr lang="en-US" altLang="ja-JP" sz="1100" dirty="0">
              <a:solidFill>
                <a:schemeClr val="bg1"/>
              </a:solidFill>
            </a:endParaRPr>
          </a:p>
          <a:p>
            <a:r>
              <a:rPr lang="ja-JP" altLang="en-US" sz="1100" dirty="0">
                <a:solidFill>
                  <a:schemeClr val="bg1"/>
                </a:solidFill>
              </a:rPr>
              <a:t>・広域連携の推進</a:t>
            </a:r>
            <a:endParaRPr lang="en-US" altLang="ja-JP" sz="1100" dirty="0">
              <a:solidFill>
                <a:schemeClr val="bg1"/>
              </a:solidFill>
            </a:endParaRPr>
          </a:p>
        </p:txBody>
      </p:sp>
      <p:sp>
        <p:nvSpPr>
          <p:cNvPr id="54" name="右矢印 53"/>
          <p:cNvSpPr/>
          <p:nvPr/>
        </p:nvSpPr>
        <p:spPr>
          <a:xfrm>
            <a:off x="4447034" y="4941168"/>
            <a:ext cx="1800200" cy="1287636"/>
          </a:xfrm>
          <a:prstGeom prst="rightArrow">
            <a:avLst>
              <a:gd name="adj1" fmla="val 50000"/>
              <a:gd name="adj2" fmla="val 213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050" dirty="0"/>
              <a:t>・地域ブロック市長会等と</a:t>
            </a:r>
            <a:endParaRPr lang="en-US" altLang="ja-JP" sz="1050" dirty="0"/>
          </a:p>
          <a:p>
            <a:r>
              <a:rPr lang="ja-JP" altLang="en-US" sz="1050" dirty="0"/>
              <a:t>　意見交換</a:t>
            </a:r>
            <a:endParaRPr lang="en-US" altLang="ja-JP" sz="1050" dirty="0"/>
          </a:p>
          <a:p>
            <a:r>
              <a:rPr lang="ja-JP" altLang="en-US" sz="1050" dirty="0"/>
              <a:t>・必要に応じ「協議の場」を</a:t>
            </a:r>
            <a:endParaRPr lang="en-US" altLang="ja-JP" sz="1050" dirty="0"/>
          </a:p>
          <a:p>
            <a:r>
              <a:rPr lang="ja-JP" altLang="en-US" sz="1050" dirty="0"/>
              <a:t>　開催</a:t>
            </a:r>
            <a:endParaRPr kumimoji="1" lang="en-US" altLang="ja-JP" sz="1050" dirty="0"/>
          </a:p>
        </p:txBody>
      </p:sp>
      <p:sp>
        <p:nvSpPr>
          <p:cNvPr id="55" name="フローチャート : 代替処理 54"/>
          <p:cNvSpPr/>
          <p:nvPr/>
        </p:nvSpPr>
        <p:spPr>
          <a:xfrm>
            <a:off x="566047" y="2096500"/>
            <a:ext cx="1072951" cy="6120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５月</a:t>
            </a:r>
            <a:endParaRPr kumimoji="1" lang="ja-JP" altLang="en-US" sz="1200" dirty="0"/>
          </a:p>
        </p:txBody>
      </p:sp>
      <p:sp>
        <p:nvSpPr>
          <p:cNvPr id="59" name="フローチャート : 代替処理 58"/>
          <p:cNvSpPr/>
          <p:nvPr/>
        </p:nvSpPr>
        <p:spPr>
          <a:xfrm>
            <a:off x="638055" y="2302999"/>
            <a:ext cx="1112455" cy="720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a:solidFill>
                  <a:schemeClr val="tx1"/>
                </a:solidFill>
              </a:rPr>
              <a:t>「今後の権限移譲の基本的な考え方」を策定</a:t>
            </a:r>
            <a:endParaRPr lang="en-US" altLang="ja-JP" sz="1200" dirty="0">
              <a:solidFill>
                <a:schemeClr val="tx1"/>
              </a:solidFill>
            </a:endParaRPr>
          </a:p>
        </p:txBody>
      </p:sp>
      <p:sp>
        <p:nvSpPr>
          <p:cNvPr id="60" name="フローチャート : 代替処理 59"/>
          <p:cNvSpPr/>
          <p:nvPr/>
        </p:nvSpPr>
        <p:spPr>
          <a:xfrm>
            <a:off x="557191" y="3645684"/>
            <a:ext cx="1325596" cy="576000"/>
          </a:xfrm>
          <a:prstGeom prst="flowChartAlternateProcess">
            <a:avLst/>
          </a:prstGeom>
          <a:solidFill>
            <a:schemeClr val="accent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kumimoji="1" lang="ja-JP" altLang="en-US" sz="1200" dirty="0">
                <a:solidFill>
                  <a:schemeClr val="bg1"/>
                </a:solidFill>
              </a:rPr>
              <a:t>４月</a:t>
            </a:r>
          </a:p>
        </p:txBody>
      </p:sp>
      <p:sp>
        <p:nvSpPr>
          <p:cNvPr id="62" name="フローチャート : 代替処理 61"/>
          <p:cNvSpPr/>
          <p:nvPr/>
        </p:nvSpPr>
        <p:spPr>
          <a:xfrm>
            <a:off x="607116" y="3879561"/>
            <a:ext cx="1322280" cy="504000"/>
          </a:xfrm>
          <a:prstGeom prst="flowChartAlternateProcess">
            <a:avLst/>
          </a:prstGeom>
          <a:ln/>
        </p:spPr>
        <p:style>
          <a:lnRef idx="2">
            <a:schemeClr val="accent1"/>
          </a:lnRef>
          <a:fillRef idx="1">
            <a:schemeClr val="lt1"/>
          </a:fillRef>
          <a:effectRef idx="0">
            <a:schemeClr val="accent1"/>
          </a:effectRef>
          <a:fontRef idx="minor">
            <a:schemeClr val="dk1"/>
          </a:fontRef>
        </p:style>
        <p:txBody>
          <a:bodyPr rtlCol="0" anchor="t" anchorCtr="0"/>
          <a:lstStyle/>
          <a:p>
            <a:r>
              <a:rPr lang="ja-JP" altLang="en-US" sz="1200" dirty="0">
                <a:solidFill>
                  <a:schemeClr val="tx1"/>
                </a:solidFill>
              </a:rPr>
              <a:t>枚方市が中核市移行</a:t>
            </a:r>
            <a:endParaRPr lang="en-US" altLang="ja-JP" sz="1200" dirty="0">
              <a:solidFill>
                <a:schemeClr val="tx1"/>
              </a:solidFill>
            </a:endParaRPr>
          </a:p>
        </p:txBody>
      </p:sp>
      <p:sp>
        <p:nvSpPr>
          <p:cNvPr id="29" name="右矢印 28"/>
          <p:cNvSpPr/>
          <p:nvPr/>
        </p:nvSpPr>
        <p:spPr>
          <a:xfrm>
            <a:off x="460265" y="1281361"/>
            <a:ext cx="3927671" cy="681169"/>
          </a:xfrm>
          <a:prstGeom prst="rightArrow">
            <a:avLst>
              <a:gd name="adj1" fmla="val 50000"/>
              <a:gd name="adj2" fmla="val 266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t>権限移譲の定着・充実</a:t>
            </a:r>
            <a:endParaRPr kumimoji="1" lang="ja-JP" altLang="en-US" sz="1100" dirty="0"/>
          </a:p>
        </p:txBody>
      </p:sp>
      <p:sp>
        <p:nvSpPr>
          <p:cNvPr id="30" name="フローチャート : 代替処理 29"/>
          <p:cNvSpPr/>
          <p:nvPr/>
        </p:nvSpPr>
        <p:spPr>
          <a:xfrm>
            <a:off x="611560" y="5200729"/>
            <a:ext cx="1210103" cy="47045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４月、７月</a:t>
            </a:r>
            <a:endParaRPr kumimoji="1" lang="ja-JP" altLang="en-US" sz="1200" dirty="0"/>
          </a:p>
        </p:txBody>
      </p:sp>
      <p:sp>
        <p:nvSpPr>
          <p:cNvPr id="31" name="フローチャート : 代替処理 30"/>
          <p:cNvSpPr/>
          <p:nvPr/>
        </p:nvSpPr>
        <p:spPr>
          <a:xfrm>
            <a:off x="663293" y="5419155"/>
            <a:ext cx="1375196" cy="637106"/>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a:solidFill>
                  <a:schemeClr val="tx1"/>
                </a:solidFill>
              </a:rPr>
              <a:t>地域ブロック市長会等において、知事との意見交換を実施</a:t>
            </a:r>
            <a:endParaRPr lang="en-US" altLang="ja-JP" sz="1200" dirty="0">
              <a:solidFill>
                <a:schemeClr val="tx1"/>
              </a:solidFill>
            </a:endParaRPr>
          </a:p>
        </p:txBody>
      </p:sp>
      <p:sp>
        <p:nvSpPr>
          <p:cNvPr id="32" name="フローチャート : 代替処理 31"/>
          <p:cNvSpPr/>
          <p:nvPr/>
        </p:nvSpPr>
        <p:spPr>
          <a:xfrm>
            <a:off x="1823815" y="2096920"/>
            <a:ext cx="1072951" cy="6120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６月、８月</a:t>
            </a:r>
            <a:endParaRPr kumimoji="1" lang="ja-JP" altLang="en-US" sz="1200" dirty="0"/>
          </a:p>
        </p:txBody>
      </p:sp>
      <p:sp>
        <p:nvSpPr>
          <p:cNvPr id="33" name="フローチャート : 代替処理 32"/>
          <p:cNvSpPr/>
          <p:nvPr/>
        </p:nvSpPr>
        <p:spPr>
          <a:xfrm>
            <a:off x="1888654" y="2305447"/>
            <a:ext cx="1112455" cy="720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en-US" altLang="ja-JP" sz="1200" dirty="0">
                <a:solidFill>
                  <a:schemeClr val="tx1"/>
                </a:solidFill>
              </a:rPr>
              <a:t>24</a:t>
            </a:r>
            <a:r>
              <a:rPr lang="ja-JP" altLang="en-US" sz="1200" dirty="0">
                <a:solidFill>
                  <a:schemeClr val="tx1"/>
                </a:solidFill>
              </a:rPr>
              <a:t>団体が「権限移譲実施計画案」を提出</a:t>
            </a:r>
            <a:endParaRPr lang="en-US" altLang="ja-JP" sz="1200" dirty="0">
              <a:solidFill>
                <a:schemeClr val="tx1"/>
              </a:solidFill>
            </a:endParaRPr>
          </a:p>
        </p:txBody>
      </p:sp>
    </p:spTree>
    <p:extLst>
      <p:ext uri="{BB962C8B-B14F-4D97-AF65-F5344CB8AC3E}">
        <p14:creationId xmlns:p14="http://schemas.microsoft.com/office/powerpoint/2010/main" val="177774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a:t>
            </a:r>
            <a:r>
              <a:rPr lang="ja-JP" altLang="en-US" b="1" dirty="0"/>
              <a:t>２６年度</a:t>
            </a:r>
            <a:r>
              <a:rPr lang="ja-JP" altLang="ja-JP" b="1" dirty="0"/>
              <a:t>の取組イメージ（</a:t>
            </a:r>
            <a:r>
              <a:rPr lang="ja-JP" altLang="en-US" b="1" dirty="0"/>
              <a:t>３</a:t>
            </a:r>
            <a:r>
              <a:rPr lang="ja-JP" altLang="ja-JP" b="1" dirty="0"/>
              <a:t>月末時点）～</a:t>
            </a:r>
          </a:p>
        </p:txBody>
      </p:sp>
      <p:graphicFrame>
        <p:nvGraphicFramePr>
          <p:cNvPr id="6" name="表 5"/>
          <p:cNvGraphicFramePr>
            <a:graphicFrameLocks noGrp="1"/>
          </p:cNvGraphicFramePr>
          <p:nvPr>
            <p:extLst>
              <p:ext uri="{D42A27DB-BD31-4B8C-83A1-F6EECF244321}">
                <p14:modId xmlns:p14="http://schemas.microsoft.com/office/powerpoint/2010/main" val="1882390973"/>
              </p:ext>
            </p:extLst>
          </p:nvPr>
        </p:nvGraphicFramePr>
        <p:xfrm>
          <a:off x="19050" y="677665"/>
          <a:ext cx="9036496" cy="5544617"/>
        </p:xfrm>
        <a:graphic>
          <a:graphicData uri="http://schemas.openxmlformats.org/drawingml/2006/table">
            <a:tbl>
              <a:tblPr firstRow="1" bandRow="1">
                <a:tableStyleId>{5940675A-B579-460E-94D1-54222C63F5DA}</a:tableStyleId>
              </a:tblPr>
              <a:tblGrid>
                <a:gridCol w="404594">
                  <a:extLst>
                    <a:ext uri="{9D8B030D-6E8A-4147-A177-3AD203B41FA5}">
                      <a16:colId xmlns:a16="http://schemas.microsoft.com/office/drawing/2014/main" val="20000"/>
                    </a:ext>
                  </a:extLst>
                </a:gridCol>
                <a:gridCol w="4023390">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gridCol w="2808312">
                  <a:extLst>
                    <a:ext uri="{9D8B030D-6E8A-4147-A177-3AD203B41FA5}">
                      <a16:colId xmlns:a16="http://schemas.microsoft.com/office/drawing/2014/main" val="20003"/>
                    </a:ext>
                  </a:extLst>
                </a:gridCol>
              </a:tblGrid>
              <a:tr h="344408">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平成２６年度</a:t>
                      </a:r>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a:t>平成２７年度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344408">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１月　　　　</a:t>
                      </a:r>
                      <a:r>
                        <a:rPr kumimoji="1" lang="ja-JP" altLang="en-US" sz="1400" baseline="0" dirty="0"/>
                        <a:t>　</a:t>
                      </a:r>
                      <a:r>
                        <a:rPr kumimoji="1" lang="ja-JP" altLang="en-US" sz="1400" dirty="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3913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市町村への権限移譲等</a:t>
                      </a:r>
                    </a:p>
                  </a:txBody>
                  <a:tcPr vert="eaVert" anchor="ctr" anchorCtr="1"/>
                </a:tc>
                <a:tc>
                  <a:txBody>
                    <a:bodyPr/>
                    <a:lstStyle/>
                    <a:p>
                      <a:endParaRPr kumimoji="1" lang="en-US" altLang="ja-JP" sz="1400" dirty="0"/>
                    </a:p>
                    <a:p>
                      <a:endParaRPr kumimoji="1" lang="en-US" altLang="ja-JP" sz="1400" dirty="0"/>
                    </a:p>
                    <a:p>
                      <a:endParaRPr kumimoji="1" lang="en-US" altLang="ja-JP" sz="1400" dirty="0"/>
                    </a:p>
                    <a:p>
                      <a:endParaRPr kumimoji="1" lang="en-US" altLang="ja-JP" sz="1400" dirty="0"/>
                    </a:p>
                    <a:p>
                      <a:endParaRPr kumimoji="1" lang="en-US" altLang="ja-JP" sz="1400" dirty="0"/>
                    </a:p>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indent="-82550" algn="just">
                        <a:lnSpc>
                          <a:spcPct val="100000"/>
                        </a:lnSpc>
                        <a:spcAft>
                          <a:spcPts val="0"/>
                        </a:spcAft>
                      </a:pPr>
                      <a:endParaRPr kumimoji="1" lang="en-US" altLang="ja-JP" sz="1200" dirty="0">
                        <a:solidFill>
                          <a:schemeClr val="tx1"/>
                        </a:solidFill>
                      </a:endParaRPr>
                    </a:p>
                    <a:p>
                      <a:pPr marL="82550" indent="-82550" algn="just">
                        <a:lnSpc>
                          <a:spcPct val="100000"/>
                        </a:lnSpc>
                        <a:spcAft>
                          <a:spcPts val="0"/>
                        </a:spcAft>
                      </a:pPr>
                      <a:r>
                        <a:rPr kumimoji="1" lang="ja-JP" altLang="en-US" sz="1200" dirty="0">
                          <a:solidFill>
                            <a:schemeClr val="tx1"/>
                          </a:solidFill>
                        </a:rPr>
                        <a:t>○　</a:t>
                      </a:r>
                      <a:r>
                        <a:rPr kumimoji="1" lang="ja-JP" altLang="en-US" sz="1200" u="none" dirty="0">
                          <a:solidFill>
                            <a:schemeClr val="tx1"/>
                          </a:solidFill>
                        </a:rPr>
                        <a:t>平成</a:t>
                      </a:r>
                      <a:r>
                        <a:rPr kumimoji="1" lang="en-US" altLang="ja-JP" sz="1200" u="none" dirty="0">
                          <a:solidFill>
                            <a:schemeClr val="tx1"/>
                          </a:solidFill>
                        </a:rPr>
                        <a:t>26</a:t>
                      </a:r>
                      <a:r>
                        <a:rPr kumimoji="1" lang="ja-JP" altLang="en-US" sz="1200" u="none" dirty="0">
                          <a:solidFill>
                            <a:schemeClr val="tx1"/>
                          </a:solidFill>
                        </a:rPr>
                        <a:t>年度は、道路２路線</a:t>
                      </a:r>
                      <a:r>
                        <a:rPr kumimoji="1" lang="en-US" altLang="ja-JP" sz="1200" u="none" dirty="0">
                          <a:solidFill>
                            <a:schemeClr val="tx1"/>
                          </a:solidFill>
                        </a:rPr>
                        <a:t>4.9km</a:t>
                      </a:r>
                      <a:r>
                        <a:rPr kumimoji="1" lang="ja-JP" altLang="en-US" sz="1200" u="none" dirty="0">
                          <a:solidFill>
                            <a:schemeClr val="tx1"/>
                          </a:solidFill>
                        </a:rPr>
                        <a:t>を移管しました。</a:t>
                      </a:r>
                      <a:endParaRPr kumimoji="1" lang="en-US" altLang="ja-JP" sz="1200" u="none" dirty="0">
                        <a:solidFill>
                          <a:schemeClr val="tx1"/>
                        </a:solidFill>
                      </a:endParaRPr>
                    </a:p>
                    <a:p>
                      <a:pPr marL="82550" indent="-82550" algn="just">
                        <a:lnSpc>
                          <a:spcPct val="100000"/>
                        </a:lnSpc>
                        <a:spcAft>
                          <a:spcPts val="0"/>
                        </a:spcAft>
                      </a:pPr>
                      <a:r>
                        <a:rPr kumimoji="1" lang="ja-JP" altLang="en-US" sz="1200" u="none" dirty="0">
                          <a:solidFill>
                            <a:schemeClr val="tx1"/>
                          </a:solidFill>
                        </a:rPr>
                        <a:t>　　</a:t>
                      </a:r>
                      <a:r>
                        <a:rPr kumimoji="1" lang="ja-JP" altLang="en-US" sz="1200" dirty="0">
                          <a:solidFill>
                            <a:schemeClr val="tx1"/>
                          </a:solidFill>
                        </a:rPr>
                        <a:t>今後も地域の顔である駅前停車場線やバイパス旧道について、移管を推進します。</a:t>
                      </a:r>
                      <a:endParaRPr kumimoji="1" lang="en-US" altLang="ja-JP" sz="1200" dirty="0">
                        <a:solidFill>
                          <a:schemeClr val="tx1"/>
                        </a:solidFill>
                      </a:endParaRPr>
                    </a:p>
                    <a:p>
                      <a:pPr marL="82550" indent="-82550" algn="l">
                        <a:lnSpc>
                          <a:spcPts val="1400"/>
                        </a:lnSpc>
                        <a:spcAft>
                          <a:spcPts val="1200"/>
                        </a:spcAft>
                      </a:pPr>
                      <a:endParaRPr kumimoji="1" lang="en-US" altLang="ja-JP" sz="1200" dirty="0">
                        <a:solidFill>
                          <a:schemeClr val="tx1"/>
                        </a:solidFill>
                      </a:endParaRPr>
                    </a:p>
                  </a:txBody>
                  <a:tcPr/>
                </a:tc>
                <a:extLst>
                  <a:ext uri="{0D108BD9-81ED-4DB2-BD59-A6C34878D82A}">
                    <a16:rowId xmlns:a16="http://schemas.microsoft.com/office/drawing/2014/main" val="10002"/>
                  </a:ext>
                </a:extLst>
              </a:tr>
              <a:tr h="3484201">
                <a:tc>
                  <a:txBody>
                    <a:bodyPr/>
                    <a:lstStyle/>
                    <a:p>
                      <a:r>
                        <a:rPr kumimoji="1" lang="ja-JP" altLang="en-US" sz="1400" dirty="0"/>
                        <a:t>大阪市等との新たな関係づくり</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lvl="0" indent="-82550" algn="l">
                        <a:lnSpc>
                          <a:spcPts val="1400"/>
                        </a:lnSpc>
                        <a:spcAft>
                          <a:spcPts val="1200"/>
                        </a:spcAft>
                      </a:pPr>
                      <a:endParaRPr kumimoji="1" lang="en-US" altLang="ja-JP" sz="1200" dirty="0">
                        <a:solidFill>
                          <a:srgbClr val="FF0000"/>
                        </a:solidFill>
                      </a:endParaRPr>
                    </a:p>
                    <a:p>
                      <a:pPr marL="82550" lvl="0" indent="-82550" algn="l">
                        <a:lnSpc>
                          <a:spcPts val="1400"/>
                        </a:lnSpc>
                        <a:spcAft>
                          <a:spcPts val="0"/>
                        </a:spcAft>
                      </a:pPr>
                      <a:r>
                        <a:rPr kumimoji="1" lang="ja-JP" altLang="en-US" sz="1200" dirty="0">
                          <a:solidFill>
                            <a:schemeClr val="tx1"/>
                          </a:solidFill>
                        </a:rPr>
                        <a:t>○　</a:t>
                      </a:r>
                      <a:r>
                        <a:rPr kumimoji="1" lang="ja-JP" altLang="en-US" sz="1200" spc="-30" baseline="0" dirty="0">
                          <a:solidFill>
                            <a:schemeClr val="tx1"/>
                          </a:solidFill>
                        </a:rPr>
                        <a:t>大都市制度のあり方については、平成</a:t>
                      </a:r>
                      <a:r>
                        <a:rPr kumimoji="1" lang="en-US" altLang="ja-JP" sz="1200" spc="-30" baseline="0" dirty="0">
                          <a:solidFill>
                            <a:schemeClr val="tx1"/>
                          </a:solidFill>
                        </a:rPr>
                        <a:t>26</a:t>
                      </a:r>
                      <a:r>
                        <a:rPr kumimoji="1" lang="ja-JP" altLang="en-US" sz="1200" spc="-30" baseline="0" dirty="0">
                          <a:solidFill>
                            <a:schemeClr val="tx1"/>
                          </a:solidFill>
                        </a:rPr>
                        <a:t>年度は国との協議のうえ、「特別区設置協定書」をとりまとめました。</a:t>
                      </a:r>
                      <a:br>
                        <a:rPr kumimoji="1" lang="en-US" altLang="ja-JP" sz="1200" spc="-30" baseline="0" dirty="0">
                          <a:solidFill>
                            <a:schemeClr val="tx1"/>
                          </a:solidFill>
                        </a:rPr>
                      </a:br>
                      <a:r>
                        <a:rPr kumimoji="1" lang="ja-JP" altLang="en-US" sz="1200" spc="-30" baseline="0" dirty="0">
                          <a:solidFill>
                            <a:schemeClr val="tx1"/>
                          </a:solidFill>
                        </a:rPr>
                        <a:t>　　同協定書を議会に付議し、承認を得られたことから、平成</a:t>
                      </a:r>
                      <a:r>
                        <a:rPr kumimoji="1" lang="en-US" altLang="ja-JP" sz="1200" spc="-30" baseline="0" dirty="0">
                          <a:solidFill>
                            <a:schemeClr val="tx1"/>
                          </a:solidFill>
                        </a:rPr>
                        <a:t>27</a:t>
                      </a:r>
                      <a:r>
                        <a:rPr kumimoji="1" lang="ja-JP" altLang="en-US" sz="1200" spc="-30" baseline="0" dirty="0">
                          <a:solidFill>
                            <a:schemeClr val="tx1"/>
                          </a:solidFill>
                        </a:rPr>
                        <a:t>年度に住民投票を実施します。</a:t>
                      </a:r>
                      <a:endParaRPr kumimoji="1" lang="en-US" altLang="ja-JP" sz="1200" spc="-30" baseline="0" dirty="0">
                        <a:solidFill>
                          <a:schemeClr val="tx1"/>
                        </a:solidFill>
                      </a:endParaRPr>
                    </a:p>
                    <a:p>
                      <a:pPr marL="82550" lvl="0" indent="-82550" algn="l">
                        <a:lnSpc>
                          <a:spcPts val="1400"/>
                        </a:lnSpc>
                        <a:spcBef>
                          <a:spcPts val="600"/>
                        </a:spcBef>
                        <a:spcAft>
                          <a:spcPts val="0"/>
                        </a:spcAft>
                      </a:pPr>
                      <a:endParaRPr kumimoji="1" lang="en-US" altLang="ja-JP" sz="1200" dirty="0">
                        <a:solidFill>
                          <a:schemeClr val="tx1"/>
                        </a:solidFill>
                      </a:endParaRPr>
                    </a:p>
                    <a:p>
                      <a:pPr marL="82550" lvl="0" indent="-82550" algn="l">
                        <a:lnSpc>
                          <a:spcPts val="1400"/>
                        </a:lnSpc>
                        <a:spcBef>
                          <a:spcPts val="600"/>
                        </a:spcBef>
                        <a:spcAft>
                          <a:spcPts val="0"/>
                        </a:spcAft>
                      </a:pPr>
                      <a:endParaRPr kumimoji="1" lang="en-US" altLang="ja-JP" sz="1200" dirty="0">
                        <a:solidFill>
                          <a:schemeClr val="tx1"/>
                        </a:solidFill>
                      </a:endParaRPr>
                    </a:p>
                    <a:p>
                      <a:pPr marL="82550" indent="-82550" algn="l">
                        <a:lnSpc>
                          <a:spcPts val="1400"/>
                        </a:lnSpc>
                        <a:spcAft>
                          <a:spcPts val="1200"/>
                        </a:spcAft>
                      </a:pPr>
                      <a:endParaRPr kumimoji="1" lang="en-US" altLang="ja-JP" sz="1200" dirty="0">
                        <a:solidFill>
                          <a:schemeClr val="tx1"/>
                        </a:solidFill>
                      </a:endParaRPr>
                    </a:p>
                    <a:p>
                      <a:pPr marL="82550" indent="-82550" algn="l">
                        <a:lnSpc>
                          <a:spcPts val="1400"/>
                        </a:lnSpc>
                        <a:spcAft>
                          <a:spcPts val="0"/>
                        </a:spcAft>
                      </a:pPr>
                      <a:r>
                        <a:rPr kumimoji="1" lang="ja-JP" altLang="en-US" sz="1200" dirty="0">
                          <a:solidFill>
                            <a:schemeClr val="tx1"/>
                          </a:solidFill>
                        </a:rPr>
                        <a:t>○　平成</a:t>
                      </a:r>
                      <a:r>
                        <a:rPr kumimoji="1" lang="en-US" altLang="ja-JP" sz="1200" dirty="0">
                          <a:solidFill>
                            <a:schemeClr val="tx1"/>
                          </a:solidFill>
                        </a:rPr>
                        <a:t>26</a:t>
                      </a:r>
                      <a:r>
                        <a:rPr kumimoji="1" lang="ja-JP" altLang="en-US" sz="1200" dirty="0">
                          <a:solidFill>
                            <a:schemeClr val="tx1"/>
                          </a:solidFill>
                        </a:rPr>
                        <a:t>年度においては、府市統合本部会議を計</a:t>
                      </a:r>
                      <a:r>
                        <a:rPr kumimoji="1" lang="en-US" altLang="ja-JP" sz="1200" dirty="0">
                          <a:solidFill>
                            <a:schemeClr val="tx1"/>
                          </a:solidFill>
                        </a:rPr>
                        <a:t>5</a:t>
                      </a:r>
                      <a:r>
                        <a:rPr kumimoji="1" lang="ja-JP" altLang="en-US" sz="1200" dirty="0">
                          <a:solidFill>
                            <a:schemeClr val="tx1"/>
                          </a:solidFill>
                        </a:rPr>
                        <a:t>回開催し、各項目の基本的方向性の具体化に向けた協議・調整を行いました。</a:t>
                      </a:r>
                    </a:p>
                    <a:p>
                      <a:pPr marL="82550" indent="-82550" algn="l">
                        <a:lnSpc>
                          <a:spcPts val="1400"/>
                        </a:lnSpc>
                        <a:spcAft>
                          <a:spcPts val="1200"/>
                        </a:spcAft>
                      </a:pPr>
                      <a:r>
                        <a:rPr kumimoji="1" lang="ja-JP" altLang="en-US" sz="1200" dirty="0">
                          <a:solidFill>
                            <a:schemeClr val="tx1"/>
                          </a:solidFill>
                        </a:rPr>
                        <a:t>　　</a:t>
                      </a:r>
                      <a:endParaRPr kumimoji="1" lang="en-US" altLang="ja-JP" sz="1200" dirty="0">
                        <a:solidFill>
                          <a:schemeClr val="tx1"/>
                        </a:solidFill>
                      </a:endParaRPr>
                    </a:p>
                  </a:txBody>
                  <a:tcPr/>
                </a:tc>
                <a:extLst>
                  <a:ext uri="{0D108BD9-81ED-4DB2-BD59-A6C34878D82A}">
                    <a16:rowId xmlns:a16="http://schemas.microsoft.com/office/drawing/2014/main" val="10003"/>
                  </a:ext>
                </a:extLst>
              </a:tr>
            </a:tbl>
          </a:graphicData>
        </a:graphic>
      </p:graphicFrame>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47" name="右矢印 46"/>
          <p:cNvSpPr/>
          <p:nvPr/>
        </p:nvSpPr>
        <p:spPr>
          <a:xfrm>
            <a:off x="1268256" y="5056118"/>
            <a:ext cx="3091738" cy="576064"/>
          </a:xfrm>
          <a:prstGeom prst="rightArrow">
            <a:avLst>
              <a:gd name="adj1" fmla="val 50000"/>
              <a:gd name="adj2" fmla="val 4007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年度内に５回開催</a:t>
            </a:r>
            <a:endParaRPr kumimoji="1" lang="en-US" altLang="ja-JP" sz="1200" dirty="0"/>
          </a:p>
        </p:txBody>
      </p:sp>
      <p:sp>
        <p:nvSpPr>
          <p:cNvPr id="70" name="右矢印 69"/>
          <p:cNvSpPr/>
          <p:nvPr/>
        </p:nvSpPr>
        <p:spPr>
          <a:xfrm>
            <a:off x="4464840" y="4981828"/>
            <a:ext cx="1726488" cy="720080"/>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200" dirty="0"/>
              <a:t>各項目の具体化に</a:t>
            </a:r>
            <a:endParaRPr kumimoji="1" lang="en-US" altLang="ja-JP" sz="1200" dirty="0"/>
          </a:p>
          <a:p>
            <a:r>
              <a:rPr lang="ja-JP" altLang="en-US" sz="1200" dirty="0"/>
              <a:t>向けた取組</a:t>
            </a:r>
            <a:endParaRPr kumimoji="1" lang="en-US" altLang="ja-JP" sz="1200" dirty="0"/>
          </a:p>
        </p:txBody>
      </p:sp>
      <p:sp>
        <p:nvSpPr>
          <p:cNvPr id="71" name="右矢印 70"/>
          <p:cNvSpPr/>
          <p:nvPr/>
        </p:nvSpPr>
        <p:spPr>
          <a:xfrm>
            <a:off x="4464840" y="3465081"/>
            <a:ext cx="1726488" cy="1008112"/>
          </a:xfrm>
          <a:prstGeom prst="rightArrow">
            <a:avLst>
              <a:gd name="adj1" fmla="val 50000"/>
              <a:gd name="adj2" fmla="val 3110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200" dirty="0"/>
              <a:t>住民投票実施に向けた取組</a:t>
            </a:r>
            <a:endParaRPr kumimoji="1" lang="en-US" altLang="ja-JP" sz="1200" dirty="0"/>
          </a:p>
        </p:txBody>
      </p:sp>
      <p:sp>
        <p:nvSpPr>
          <p:cNvPr id="55" name="フローチャート : 代替処理 54"/>
          <p:cNvSpPr/>
          <p:nvPr/>
        </p:nvSpPr>
        <p:spPr>
          <a:xfrm>
            <a:off x="426002" y="3068960"/>
            <a:ext cx="833630" cy="111086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50" dirty="0"/>
              <a:t>大阪府・大阪市特別区設置協議会</a:t>
            </a:r>
            <a:r>
              <a:rPr lang="ja-JP" altLang="en-US" sz="1100" spc="-50" dirty="0"/>
              <a:t>（</a:t>
            </a:r>
            <a:r>
              <a:rPr lang="en-US" altLang="ja-JP" sz="1100" spc="-50" dirty="0"/>
              <a:t>H24</a:t>
            </a:r>
            <a:r>
              <a:rPr lang="ja-JP" altLang="en-US" sz="1100" spc="-50" dirty="0"/>
              <a:t>年度設置）</a:t>
            </a:r>
            <a:endParaRPr lang="en-US" altLang="ja-JP" sz="1200" spc="-50" dirty="0"/>
          </a:p>
        </p:txBody>
      </p:sp>
      <p:sp>
        <p:nvSpPr>
          <p:cNvPr id="56" name="右矢印 55"/>
          <p:cNvSpPr/>
          <p:nvPr/>
        </p:nvSpPr>
        <p:spPr>
          <a:xfrm>
            <a:off x="1268256" y="3068960"/>
            <a:ext cx="3075053" cy="640490"/>
          </a:xfrm>
          <a:prstGeom prst="rightArrow">
            <a:avLst>
              <a:gd name="adj1" fmla="val 50000"/>
              <a:gd name="adj2" fmla="val 3941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200"/>
              </a:lnSpc>
            </a:pPr>
            <a:r>
              <a:rPr lang="ja-JP" altLang="en-US" sz="1200" dirty="0"/>
              <a:t>年度内に１０回開催　　　　</a:t>
            </a:r>
          </a:p>
        </p:txBody>
      </p:sp>
      <p:sp>
        <p:nvSpPr>
          <p:cNvPr id="57" name="フローチャート : 代替処理 56"/>
          <p:cNvSpPr/>
          <p:nvPr/>
        </p:nvSpPr>
        <p:spPr>
          <a:xfrm>
            <a:off x="1331640" y="3573016"/>
            <a:ext cx="97623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９</a:t>
            </a:r>
            <a:r>
              <a:rPr kumimoji="1" lang="ja-JP" altLang="en-US" sz="1200" dirty="0"/>
              <a:t>月</a:t>
            </a:r>
          </a:p>
        </p:txBody>
      </p:sp>
      <p:sp>
        <p:nvSpPr>
          <p:cNvPr id="58" name="フローチャート : 代替処理 57"/>
          <p:cNvSpPr/>
          <p:nvPr/>
        </p:nvSpPr>
        <p:spPr>
          <a:xfrm>
            <a:off x="1475655" y="3778529"/>
            <a:ext cx="922646" cy="65858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特別区設置協定書の作成</a:t>
            </a:r>
            <a:endParaRPr lang="en-US" altLang="ja-JP" sz="1200" spc="-100" dirty="0"/>
          </a:p>
        </p:txBody>
      </p:sp>
      <p:sp>
        <p:nvSpPr>
          <p:cNvPr id="62" name="フローチャート : 代替処理 61"/>
          <p:cNvSpPr/>
          <p:nvPr/>
        </p:nvSpPr>
        <p:spPr>
          <a:xfrm>
            <a:off x="420193" y="4899908"/>
            <a:ext cx="833630" cy="88848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70" dirty="0"/>
              <a:t>大阪府市統合本部</a:t>
            </a:r>
            <a:endParaRPr lang="en-US" altLang="ja-JP" sz="1200" spc="-170" dirty="0"/>
          </a:p>
          <a:p>
            <a:r>
              <a:rPr lang="ja-JP" altLang="en-US" sz="1100" spc="-50" dirty="0"/>
              <a:t>（</a:t>
            </a:r>
            <a:r>
              <a:rPr lang="en-US" altLang="ja-JP" sz="1100" spc="-50" dirty="0"/>
              <a:t>H23</a:t>
            </a:r>
            <a:r>
              <a:rPr lang="ja-JP" altLang="en-US" sz="1100" spc="-50" dirty="0"/>
              <a:t>年度設置）</a:t>
            </a:r>
            <a:endParaRPr lang="en-US" altLang="ja-JP" sz="1200" spc="-50" dirty="0"/>
          </a:p>
        </p:txBody>
      </p:sp>
      <p:sp>
        <p:nvSpPr>
          <p:cNvPr id="33" name="右矢印 32"/>
          <p:cNvSpPr/>
          <p:nvPr/>
        </p:nvSpPr>
        <p:spPr>
          <a:xfrm>
            <a:off x="471736" y="1739418"/>
            <a:ext cx="3927671" cy="816592"/>
          </a:xfrm>
          <a:prstGeom prst="rightArrow">
            <a:avLst>
              <a:gd name="adj1" fmla="val 50000"/>
              <a:gd name="adj2" fmla="val 266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道路２路線を移管</a:t>
            </a:r>
          </a:p>
        </p:txBody>
      </p:sp>
      <p:sp>
        <p:nvSpPr>
          <p:cNvPr id="48" name="右矢印 47"/>
          <p:cNvSpPr/>
          <p:nvPr/>
        </p:nvSpPr>
        <p:spPr>
          <a:xfrm>
            <a:off x="4451226" y="1700808"/>
            <a:ext cx="1800200" cy="889110"/>
          </a:xfrm>
          <a:prstGeom prst="rightArrow">
            <a:avLst>
              <a:gd name="adj1" fmla="val 50000"/>
              <a:gd name="adj2" fmla="val 213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050" dirty="0"/>
              <a:t>引き続き移譲に向け、条件整理、市町村と個別協議</a:t>
            </a:r>
            <a:endParaRPr kumimoji="1" lang="en-US" altLang="ja-JP" sz="1050" dirty="0"/>
          </a:p>
        </p:txBody>
      </p:sp>
      <p:sp>
        <p:nvSpPr>
          <p:cNvPr id="27" name="フローチャート : 代替処理 26"/>
          <p:cNvSpPr/>
          <p:nvPr/>
        </p:nvSpPr>
        <p:spPr>
          <a:xfrm>
            <a:off x="3059832" y="3573016"/>
            <a:ext cx="97623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３</a:t>
            </a:r>
            <a:r>
              <a:rPr kumimoji="1" lang="ja-JP" altLang="en-US" sz="1200" dirty="0"/>
              <a:t>月</a:t>
            </a:r>
          </a:p>
        </p:txBody>
      </p:sp>
      <p:sp>
        <p:nvSpPr>
          <p:cNvPr id="28" name="フローチャート : 代替処理 27"/>
          <p:cNvSpPr/>
          <p:nvPr/>
        </p:nvSpPr>
        <p:spPr>
          <a:xfrm>
            <a:off x="3203847" y="3780562"/>
            <a:ext cx="922646" cy="64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協定書を府・市両議会にて承認</a:t>
            </a:r>
            <a:endParaRPr lang="en-US" altLang="ja-JP" sz="1200" spc="-100" dirty="0"/>
          </a:p>
        </p:txBody>
      </p:sp>
    </p:spTree>
    <p:extLst>
      <p:ext uri="{BB962C8B-B14F-4D97-AF65-F5344CB8AC3E}">
        <p14:creationId xmlns:p14="http://schemas.microsoft.com/office/powerpoint/2010/main" val="1820695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068575574"/>
              </p:ext>
            </p:extLst>
          </p:nvPr>
        </p:nvGraphicFramePr>
        <p:xfrm>
          <a:off x="50340" y="692696"/>
          <a:ext cx="9043319" cy="5480226"/>
        </p:xfrm>
        <a:graphic>
          <a:graphicData uri="http://schemas.openxmlformats.org/drawingml/2006/table">
            <a:tbl>
              <a:tblPr firstRow="1" bandRow="1">
                <a:tableStyleId>{5940675A-B579-460E-94D1-54222C63F5DA}</a:tableStyleId>
              </a:tblPr>
              <a:tblGrid>
                <a:gridCol w="404900">
                  <a:extLst>
                    <a:ext uri="{9D8B030D-6E8A-4147-A177-3AD203B41FA5}">
                      <a16:colId xmlns:a16="http://schemas.microsoft.com/office/drawing/2014/main" val="20000"/>
                    </a:ext>
                  </a:extLst>
                </a:gridCol>
                <a:gridCol w="3957898">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gridCol w="2880321">
                  <a:extLst>
                    <a:ext uri="{9D8B030D-6E8A-4147-A177-3AD203B41FA5}">
                      <a16:colId xmlns:a16="http://schemas.microsoft.com/office/drawing/2014/main" val="20003"/>
                    </a:ext>
                  </a:extLst>
                </a:gridCol>
              </a:tblGrid>
              <a:tr h="294093">
                <a:tc rowSpan="2">
                  <a:txBody>
                    <a:bodyPr/>
                    <a:lstStyle/>
                    <a:p>
                      <a:r>
                        <a:rPr kumimoji="1" lang="ja-JP" altLang="en-US" sz="1400" dirty="0"/>
                        <a:t>　</a:t>
                      </a:r>
                    </a:p>
                  </a:txBody>
                  <a:tcPr vert="eaVert" anchor="ctr"/>
                </a:tc>
                <a:tc>
                  <a:txBody>
                    <a:bodyPr/>
                    <a:lstStyle/>
                    <a:p>
                      <a:pPr algn="ctr">
                        <a:lnSpc>
                          <a:spcPts val="1400"/>
                        </a:lnSpc>
                      </a:pPr>
                      <a:r>
                        <a:rPr kumimoji="1" lang="ja-JP" altLang="en-US" sz="1400" dirty="0"/>
                        <a:t>平成２６年度</a:t>
                      </a:r>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a:t>平成２７年度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94093">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１月　　　　　</a:t>
                      </a:r>
                      <a:r>
                        <a:rPr kumimoji="1" lang="ja-JP" altLang="en-US" sz="1400" baseline="0" dirty="0"/>
                        <a:t>　</a:t>
                      </a:r>
                      <a:r>
                        <a:rPr kumimoji="1" lang="ja-JP" altLang="en-US" sz="1400" dirty="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4524382">
                <a:tc>
                  <a:txBody>
                    <a:bodyPr/>
                    <a:lstStyle/>
                    <a:p>
                      <a:r>
                        <a:rPr kumimoji="1" lang="ja-JP" altLang="en-US" sz="1400" dirty="0"/>
                        <a:t>関西広域連合の取組</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200" dirty="0"/>
                        <a:t>○　関西広域連合で処理する事務に「広域スポーツ振興」の追加を決定しました。これに伴い、平成</a:t>
                      </a:r>
                      <a:r>
                        <a:rPr kumimoji="1" lang="en-US" altLang="ja-JP" sz="1200" dirty="0"/>
                        <a:t>27</a:t>
                      </a:r>
                      <a:r>
                        <a:rPr kumimoji="1" lang="ja-JP" altLang="en-US" sz="1200" dirty="0"/>
                        <a:t>年度には規約の改正を行います。</a:t>
                      </a:r>
                      <a:endParaRPr kumimoji="1" lang="en-US" altLang="ja-JP" sz="1200"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200"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200" dirty="0"/>
                        <a:t>○　琵琶湖・淀川流域が抱える様々な課題を整理し、流域自治体の認識共有を図るとともに、今後の取組の方向性等を検討する研究会を設置し、治水や防災上の課題についてとりまとめました。今後は、利水・環境等の課題の整理を行います。</a:t>
                      </a:r>
                      <a:endParaRPr kumimoji="1" lang="en-US" altLang="ja-JP" sz="1200"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200" dirty="0"/>
                    </a:p>
                    <a:p>
                      <a:pPr marL="82550" indent="-82550" algn="just">
                        <a:lnSpc>
                          <a:spcPts val="1400"/>
                        </a:lnSpc>
                        <a:spcAft>
                          <a:spcPts val="0"/>
                        </a:spcAft>
                      </a:pPr>
                      <a:r>
                        <a:rPr kumimoji="1" lang="ja-JP" altLang="en-US" sz="1200" dirty="0"/>
                        <a:t>○　近畿圏広域地方計画の策定権限の移譲を視野に入れ、有識者による研究会を設置し、中間報告を行いました。平成</a:t>
                      </a:r>
                      <a:r>
                        <a:rPr kumimoji="1" lang="en-US" altLang="ja-JP" sz="1200" dirty="0"/>
                        <a:t>27</a:t>
                      </a:r>
                      <a:r>
                        <a:rPr kumimoji="1" lang="ja-JP" altLang="en-US" sz="1200" dirty="0"/>
                        <a:t>年の夏頃には最終報告を取りまとめます。</a:t>
                      </a:r>
                      <a:endParaRPr kumimoji="1" lang="en-US" altLang="ja-JP" sz="1200" dirty="0"/>
                    </a:p>
                    <a:p>
                      <a:pPr marL="82550" indent="-82550" algn="just">
                        <a:lnSpc>
                          <a:spcPts val="1400"/>
                        </a:lnSpc>
                        <a:spcAft>
                          <a:spcPts val="0"/>
                        </a:spcAft>
                      </a:pPr>
                      <a:endParaRPr kumimoji="1" lang="en-US" altLang="ja-JP" sz="1200" dirty="0"/>
                    </a:p>
                    <a:p>
                      <a:pPr marL="82550" indent="-82550" algn="just">
                        <a:lnSpc>
                          <a:spcPts val="1400"/>
                        </a:lnSpc>
                        <a:spcAft>
                          <a:spcPts val="0"/>
                        </a:spcAft>
                      </a:pPr>
                      <a:r>
                        <a:rPr kumimoji="1" lang="ja-JP" altLang="en-US" sz="1200" dirty="0"/>
                        <a:t>○　国出先機関の地方移管について、経済産業局、地方整備局、地方環境事務所を、関西広域連合へ権限・財源・人員の丸ごと移管を求めています。</a:t>
                      </a:r>
                      <a:endParaRPr kumimoji="1" lang="en-US" altLang="ja-JP" sz="1200" dirty="0"/>
                    </a:p>
                    <a:p>
                      <a:pPr marL="82550" indent="-82550" algn="l">
                        <a:lnSpc>
                          <a:spcPts val="1400"/>
                        </a:lnSpc>
                        <a:spcAft>
                          <a:spcPts val="1200"/>
                        </a:spcAft>
                      </a:pPr>
                      <a:r>
                        <a:rPr kumimoji="1" lang="ja-JP" altLang="en-US" sz="1200" dirty="0"/>
                        <a:t>　　６月には国の予算編成等に対する提案を行い、国出先機関の地方移管の推進等を求めました。また、７月には国の事務・権限の一部を求める</a:t>
                      </a:r>
                      <a:r>
                        <a:rPr kumimoji="1" lang="en-US" altLang="ja-JP" sz="1200" dirty="0"/>
                        <a:t>8</a:t>
                      </a:r>
                      <a:r>
                        <a:rPr kumimoji="1" lang="ja-JP" altLang="en-US" sz="1200" dirty="0"/>
                        <a:t>項目の提案を行いました。今後も引続き提案を行っていきます。</a:t>
                      </a:r>
                      <a:endParaRPr kumimoji="1" lang="en-US" altLang="ja-JP" sz="1200" dirty="0"/>
                    </a:p>
                  </a:txBody>
                  <a:tcPr/>
                </a:tc>
                <a:extLst>
                  <a:ext uri="{0D108BD9-81ED-4DB2-BD59-A6C34878D82A}">
                    <a16:rowId xmlns:a16="http://schemas.microsoft.com/office/drawing/2014/main" val="10002"/>
                  </a:ext>
                </a:extLst>
              </a:tr>
            </a:tbl>
          </a:graphicData>
        </a:graphic>
      </p:graphicFrame>
      <p:sp>
        <p:nvSpPr>
          <p:cNvPr id="63" name="右矢印 62"/>
          <p:cNvSpPr/>
          <p:nvPr/>
        </p:nvSpPr>
        <p:spPr>
          <a:xfrm>
            <a:off x="1115616" y="2636912"/>
            <a:ext cx="2448272"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t>　　　　　　　　　</a:t>
            </a:r>
            <a:r>
              <a:rPr lang="en-US" altLang="ja-JP" sz="1100" dirty="0"/>
              <a:t>9</a:t>
            </a:r>
            <a:r>
              <a:rPr lang="ja-JP" altLang="en-US" sz="1100" dirty="0"/>
              <a:t>月・</a:t>
            </a:r>
            <a:r>
              <a:rPr lang="en-US" altLang="ja-JP" sz="1100" dirty="0"/>
              <a:t>10</a:t>
            </a:r>
            <a:r>
              <a:rPr lang="ja-JP" altLang="en-US" sz="1100" dirty="0"/>
              <a:t>月・</a:t>
            </a:r>
            <a:r>
              <a:rPr lang="en-US" altLang="ja-JP" sz="1100" dirty="0"/>
              <a:t>1</a:t>
            </a:r>
            <a:r>
              <a:rPr lang="ja-JP" altLang="en-US" sz="1100" dirty="0"/>
              <a:t>月</a:t>
            </a:r>
            <a:r>
              <a:rPr kumimoji="1" lang="ja-JP" altLang="en-US" sz="1100" dirty="0"/>
              <a:t>開催</a:t>
            </a:r>
          </a:p>
        </p:txBody>
      </p:sp>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a:t>
            </a:r>
            <a:r>
              <a:rPr lang="ja-JP" altLang="en-US" b="1" dirty="0"/>
              <a:t>２６年度</a:t>
            </a:r>
            <a:r>
              <a:rPr lang="ja-JP" altLang="ja-JP" b="1" dirty="0"/>
              <a:t>の取組イメージ（</a:t>
            </a:r>
            <a:r>
              <a:rPr lang="ja-JP" altLang="en-US" b="1" dirty="0"/>
              <a:t>３</a:t>
            </a:r>
            <a:r>
              <a:rPr lang="ja-JP" altLang="ja-JP" b="1" dirty="0"/>
              <a:t>月末時点）～</a:t>
            </a:r>
          </a:p>
        </p:txBody>
      </p:sp>
      <p:grpSp>
        <p:nvGrpSpPr>
          <p:cNvPr id="34" name="グループ化 33"/>
          <p:cNvGrpSpPr/>
          <p:nvPr/>
        </p:nvGrpSpPr>
        <p:grpSpPr>
          <a:xfrm>
            <a:off x="560274" y="6237312"/>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50" name="右矢印 49"/>
          <p:cNvSpPr/>
          <p:nvPr/>
        </p:nvSpPr>
        <p:spPr>
          <a:xfrm>
            <a:off x="508766" y="1448780"/>
            <a:ext cx="3886450"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広域的課題への対応</a:t>
            </a:r>
          </a:p>
        </p:txBody>
      </p:sp>
      <p:sp>
        <p:nvSpPr>
          <p:cNvPr id="57" name="右矢印 56"/>
          <p:cNvSpPr/>
          <p:nvPr/>
        </p:nvSpPr>
        <p:spPr>
          <a:xfrm>
            <a:off x="521248" y="4528686"/>
            <a:ext cx="3797175" cy="462508"/>
          </a:xfrm>
          <a:prstGeom prst="rightArrow">
            <a:avLst>
              <a:gd name="adj1" fmla="val 50000"/>
              <a:gd name="adj2" fmla="val 3383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t>国出先機関の</a:t>
            </a:r>
            <a:r>
              <a:rPr lang="ja-JP" altLang="en-US" sz="1100" dirty="0">
                <a:solidFill>
                  <a:schemeClr val="bg1"/>
                </a:solidFill>
              </a:rPr>
              <a:t>丸ごと</a:t>
            </a:r>
            <a:r>
              <a:rPr kumimoji="1" lang="ja-JP" altLang="en-US" sz="1100" dirty="0">
                <a:solidFill>
                  <a:schemeClr val="bg1"/>
                </a:solidFill>
              </a:rPr>
              <a:t>移管</a:t>
            </a:r>
            <a:r>
              <a:rPr kumimoji="1" lang="ja-JP" altLang="en-US" sz="1100" dirty="0"/>
              <a:t>に向けた取組</a:t>
            </a:r>
          </a:p>
        </p:txBody>
      </p:sp>
      <p:sp>
        <p:nvSpPr>
          <p:cNvPr id="26" name="右矢印 25"/>
          <p:cNvSpPr/>
          <p:nvPr/>
        </p:nvSpPr>
        <p:spPr>
          <a:xfrm>
            <a:off x="4499992" y="1422301"/>
            <a:ext cx="1656184" cy="684076"/>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広域的課題への対応</a:t>
            </a:r>
          </a:p>
        </p:txBody>
      </p:sp>
      <p:sp>
        <p:nvSpPr>
          <p:cNvPr id="48" name="右矢印 47"/>
          <p:cNvSpPr/>
          <p:nvPr/>
        </p:nvSpPr>
        <p:spPr>
          <a:xfrm>
            <a:off x="4499992" y="4365104"/>
            <a:ext cx="1656184" cy="821604"/>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200" dirty="0">
                <a:solidFill>
                  <a:schemeClr val="bg1"/>
                </a:solidFill>
              </a:rPr>
              <a:t>国出先機関の</a:t>
            </a:r>
            <a:r>
              <a:rPr lang="ja-JP" altLang="en-US" sz="1200" dirty="0">
                <a:solidFill>
                  <a:schemeClr val="bg1"/>
                </a:solidFill>
              </a:rPr>
              <a:t>丸ごと</a:t>
            </a:r>
            <a:r>
              <a:rPr kumimoji="1" lang="ja-JP" altLang="en-US" sz="1200" dirty="0">
                <a:solidFill>
                  <a:schemeClr val="bg1"/>
                </a:solidFill>
              </a:rPr>
              <a:t>移管に向けた取組</a:t>
            </a:r>
          </a:p>
        </p:txBody>
      </p:sp>
      <p:sp>
        <p:nvSpPr>
          <p:cNvPr id="51" name="右矢印 50"/>
          <p:cNvSpPr/>
          <p:nvPr/>
        </p:nvSpPr>
        <p:spPr>
          <a:xfrm>
            <a:off x="1288207" y="3474604"/>
            <a:ext cx="2448272"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t>　　　　　　　　　</a:t>
            </a:r>
            <a:r>
              <a:rPr lang="en-US" altLang="ja-JP" sz="1100" dirty="0"/>
              <a:t>10</a:t>
            </a:r>
            <a:r>
              <a:rPr lang="ja-JP" altLang="en-US" sz="1100" dirty="0"/>
              <a:t>月・</a:t>
            </a:r>
            <a:r>
              <a:rPr lang="en-US" altLang="ja-JP" sz="1100" dirty="0"/>
              <a:t>12</a:t>
            </a:r>
            <a:r>
              <a:rPr lang="ja-JP" altLang="en-US" sz="1100" dirty="0"/>
              <a:t>月・</a:t>
            </a:r>
            <a:r>
              <a:rPr lang="en-US" altLang="ja-JP" sz="1100" dirty="0"/>
              <a:t>3</a:t>
            </a:r>
            <a:r>
              <a:rPr lang="ja-JP" altLang="en-US" sz="1100" dirty="0"/>
              <a:t>月</a:t>
            </a:r>
            <a:r>
              <a:rPr kumimoji="1" lang="ja-JP" altLang="en-US" sz="1100" dirty="0"/>
              <a:t>開催</a:t>
            </a:r>
          </a:p>
        </p:txBody>
      </p:sp>
      <p:sp>
        <p:nvSpPr>
          <p:cNvPr id="52" name="フローチャート : 代替処理 51"/>
          <p:cNvSpPr/>
          <p:nvPr/>
        </p:nvSpPr>
        <p:spPr>
          <a:xfrm>
            <a:off x="1079712" y="3546612"/>
            <a:ext cx="900000" cy="4320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100" dirty="0"/>
              <a:t>９月</a:t>
            </a:r>
          </a:p>
        </p:txBody>
      </p:sp>
      <p:sp>
        <p:nvSpPr>
          <p:cNvPr id="54" name="フローチャート : 代替処理 53"/>
          <p:cNvSpPr/>
          <p:nvPr/>
        </p:nvSpPr>
        <p:spPr>
          <a:xfrm>
            <a:off x="1187624" y="3753112"/>
            <a:ext cx="950863" cy="684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関西圏域の展望研究会設置</a:t>
            </a:r>
          </a:p>
        </p:txBody>
      </p:sp>
      <p:sp>
        <p:nvSpPr>
          <p:cNvPr id="59" name="フローチャート : 代替処理 58"/>
          <p:cNvSpPr/>
          <p:nvPr/>
        </p:nvSpPr>
        <p:spPr>
          <a:xfrm>
            <a:off x="3788972" y="3548116"/>
            <a:ext cx="529452" cy="4320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100" dirty="0"/>
              <a:t>３</a:t>
            </a:r>
            <a:r>
              <a:rPr kumimoji="1" lang="ja-JP" altLang="en-US" sz="1100" dirty="0"/>
              <a:t>月</a:t>
            </a:r>
          </a:p>
        </p:txBody>
      </p:sp>
      <p:sp>
        <p:nvSpPr>
          <p:cNvPr id="60" name="フローチャート : 代替処理 59"/>
          <p:cNvSpPr/>
          <p:nvPr/>
        </p:nvSpPr>
        <p:spPr>
          <a:xfrm>
            <a:off x="3846221" y="3754616"/>
            <a:ext cx="547855" cy="466472"/>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ctr"/>
            <a:r>
              <a:rPr lang="ja-JP" altLang="en-US" sz="1200" dirty="0"/>
              <a:t>中間</a:t>
            </a:r>
            <a:endParaRPr lang="en-US" altLang="ja-JP" sz="1200" dirty="0"/>
          </a:p>
          <a:p>
            <a:pPr algn="ctr"/>
            <a:r>
              <a:rPr lang="ja-JP" altLang="en-US" sz="1200" dirty="0"/>
              <a:t>報告</a:t>
            </a:r>
          </a:p>
        </p:txBody>
      </p:sp>
      <p:sp>
        <p:nvSpPr>
          <p:cNvPr id="67" name="フローチャート : 代替処理 66"/>
          <p:cNvSpPr/>
          <p:nvPr/>
        </p:nvSpPr>
        <p:spPr>
          <a:xfrm>
            <a:off x="899592" y="4931644"/>
            <a:ext cx="826882"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６月</a:t>
            </a:r>
            <a:endParaRPr kumimoji="1" lang="ja-JP" altLang="en-US" sz="1050" dirty="0"/>
          </a:p>
        </p:txBody>
      </p:sp>
      <p:sp>
        <p:nvSpPr>
          <p:cNvPr id="68" name="フローチャート : 代替処理 67"/>
          <p:cNvSpPr/>
          <p:nvPr/>
        </p:nvSpPr>
        <p:spPr>
          <a:xfrm>
            <a:off x="988061" y="5136257"/>
            <a:ext cx="862874" cy="66900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100" dirty="0"/>
              <a:t>国の予算編成等に対する提案</a:t>
            </a:r>
          </a:p>
        </p:txBody>
      </p:sp>
      <p:sp>
        <p:nvSpPr>
          <p:cNvPr id="72" name="右矢印 71"/>
          <p:cNvSpPr/>
          <p:nvPr/>
        </p:nvSpPr>
        <p:spPr>
          <a:xfrm>
            <a:off x="4499992" y="2751412"/>
            <a:ext cx="1656184" cy="821604"/>
          </a:xfrm>
          <a:prstGeom prst="rightArrow">
            <a:avLst>
              <a:gd name="adj1" fmla="val 50000"/>
              <a:gd name="adj2" fmla="val 191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dirty="0"/>
              <a:t>利水・環境等の課題の整理</a:t>
            </a:r>
          </a:p>
        </p:txBody>
      </p:sp>
      <p:sp>
        <p:nvSpPr>
          <p:cNvPr id="53" name="フローチャート : 代替処理 52"/>
          <p:cNvSpPr/>
          <p:nvPr/>
        </p:nvSpPr>
        <p:spPr>
          <a:xfrm>
            <a:off x="4572000" y="5301208"/>
            <a:ext cx="1296144" cy="504056"/>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sz="1050" dirty="0">
                <a:solidFill>
                  <a:schemeClr val="tx1"/>
                </a:solidFill>
              </a:rPr>
              <a:t>国の事務・権限の一部を求める提案</a:t>
            </a:r>
            <a:endParaRPr lang="en-US" altLang="ja-JP" sz="1050" dirty="0">
              <a:solidFill>
                <a:schemeClr val="tx1"/>
              </a:solidFill>
            </a:endParaRPr>
          </a:p>
        </p:txBody>
      </p:sp>
      <p:sp>
        <p:nvSpPr>
          <p:cNvPr id="47" name="フローチャート : 代替処理 46"/>
          <p:cNvSpPr/>
          <p:nvPr/>
        </p:nvSpPr>
        <p:spPr>
          <a:xfrm>
            <a:off x="4572000" y="2132856"/>
            <a:ext cx="1440000" cy="432000"/>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sz="1050" dirty="0">
                <a:solidFill>
                  <a:schemeClr val="tx1"/>
                </a:solidFill>
              </a:rPr>
              <a:t>関西広域連合規約の改正</a:t>
            </a:r>
            <a:endParaRPr lang="en-US" altLang="ja-JP" sz="1050" dirty="0">
              <a:solidFill>
                <a:schemeClr val="tx1"/>
              </a:solidFill>
            </a:endParaRPr>
          </a:p>
        </p:txBody>
      </p:sp>
      <p:sp>
        <p:nvSpPr>
          <p:cNvPr id="55" name="フローチャート : 代替処理 54"/>
          <p:cNvSpPr/>
          <p:nvPr/>
        </p:nvSpPr>
        <p:spPr>
          <a:xfrm>
            <a:off x="4572000" y="3753064"/>
            <a:ext cx="1296144" cy="252000"/>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sz="1050" dirty="0">
                <a:solidFill>
                  <a:schemeClr val="tx1"/>
                </a:solidFill>
              </a:rPr>
              <a:t>最終報告（夏頃）</a:t>
            </a:r>
            <a:endParaRPr lang="en-US" altLang="ja-JP" sz="1050" dirty="0">
              <a:solidFill>
                <a:schemeClr val="tx1"/>
              </a:solidFill>
            </a:endParaRPr>
          </a:p>
        </p:txBody>
      </p:sp>
      <p:sp>
        <p:nvSpPr>
          <p:cNvPr id="56" name="フローチャート : 代替処理 55"/>
          <p:cNvSpPr/>
          <p:nvPr/>
        </p:nvSpPr>
        <p:spPr>
          <a:xfrm>
            <a:off x="1892465" y="4941168"/>
            <a:ext cx="826882"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７月</a:t>
            </a:r>
            <a:endParaRPr kumimoji="1" lang="ja-JP" altLang="en-US" sz="1050" dirty="0"/>
          </a:p>
        </p:txBody>
      </p:sp>
      <p:sp>
        <p:nvSpPr>
          <p:cNvPr id="58" name="フローチャート : 代替処理 57"/>
          <p:cNvSpPr/>
          <p:nvPr/>
        </p:nvSpPr>
        <p:spPr>
          <a:xfrm>
            <a:off x="1980934" y="5145780"/>
            <a:ext cx="862874" cy="756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100" dirty="0"/>
              <a:t>国の事務・権限の一部を求める提案（</a:t>
            </a:r>
            <a:r>
              <a:rPr lang="en-US" altLang="ja-JP" sz="1100" dirty="0"/>
              <a:t>8</a:t>
            </a:r>
            <a:r>
              <a:rPr lang="ja-JP" altLang="en-US" sz="1100" dirty="0"/>
              <a:t>項目）</a:t>
            </a:r>
          </a:p>
        </p:txBody>
      </p:sp>
      <p:sp>
        <p:nvSpPr>
          <p:cNvPr id="49" name="フローチャート : 代替処理 48"/>
          <p:cNvSpPr/>
          <p:nvPr/>
        </p:nvSpPr>
        <p:spPr>
          <a:xfrm>
            <a:off x="827584" y="2492896"/>
            <a:ext cx="101929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８月</a:t>
            </a:r>
            <a:endParaRPr kumimoji="1" lang="ja-JP" altLang="en-US" sz="1200" dirty="0"/>
          </a:p>
        </p:txBody>
      </p:sp>
      <p:sp>
        <p:nvSpPr>
          <p:cNvPr id="61" name="フローチャート : 代替処理 60"/>
          <p:cNvSpPr/>
          <p:nvPr/>
        </p:nvSpPr>
        <p:spPr>
          <a:xfrm>
            <a:off x="916053" y="2697509"/>
            <a:ext cx="1063658" cy="66900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琵琶湖・淀川流域対策に係る研究会設置</a:t>
            </a:r>
          </a:p>
        </p:txBody>
      </p:sp>
      <p:sp>
        <p:nvSpPr>
          <p:cNvPr id="66" name="フローチャート : 代替処理 65"/>
          <p:cNvSpPr/>
          <p:nvPr/>
        </p:nvSpPr>
        <p:spPr>
          <a:xfrm>
            <a:off x="3606856" y="2502420"/>
            <a:ext cx="529452" cy="4320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100" dirty="0"/>
              <a:t>３</a:t>
            </a:r>
            <a:r>
              <a:rPr kumimoji="1" lang="ja-JP" altLang="en-US" sz="1100" dirty="0"/>
              <a:t>月</a:t>
            </a:r>
          </a:p>
        </p:txBody>
      </p:sp>
      <p:sp>
        <p:nvSpPr>
          <p:cNvPr id="69" name="フローチャート : 代替処理 68"/>
          <p:cNvSpPr/>
          <p:nvPr/>
        </p:nvSpPr>
        <p:spPr>
          <a:xfrm>
            <a:off x="3664105" y="2708920"/>
            <a:ext cx="695889" cy="466472"/>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ctr"/>
            <a:r>
              <a:rPr lang="ja-JP" altLang="en-US" sz="1200" dirty="0"/>
              <a:t>課題のとりまとめ</a:t>
            </a:r>
          </a:p>
        </p:txBody>
      </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a:t>
            </a:r>
            <a:r>
              <a:rPr lang="ja-JP" altLang="en-US" b="1" dirty="0"/>
              <a:t>２６年度</a:t>
            </a:r>
            <a:r>
              <a:rPr lang="ja-JP" altLang="ja-JP" b="1" dirty="0"/>
              <a:t>の取組イメージ（</a:t>
            </a:r>
            <a:r>
              <a:rPr lang="ja-JP" altLang="en-US" b="1" dirty="0"/>
              <a:t>３</a:t>
            </a:r>
            <a:r>
              <a:rPr lang="ja-JP" altLang="ja-JP" b="1" dirty="0"/>
              <a:t>月末時点）～</a:t>
            </a:r>
          </a:p>
        </p:txBody>
      </p:sp>
      <p:graphicFrame>
        <p:nvGraphicFramePr>
          <p:cNvPr id="6" name="表 5"/>
          <p:cNvGraphicFramePr>
            <a:graphicFrameLocks noGrp="1"/>
          </p:cNvGraphicFramePr>
          <p:nvPr>
            <p:extLst>
              <p:ext uri="{D42A27DB-BD31-4B8C-83A1-F6EECF244321}">
                <p14:modId xmlns:p14="http://schemas.microsoft.com/office/powerpoint/2010/main" val="1707805197"/>
              </p:ext>
            </p:extLst>
          </p:nvPr>
        </p:nvGraphicFramePr>
        <p:xfrm>
          <a:off x="29369" y="764704"/>
          <a:ext cx="9036496" cy="5538016"/>
        </p:xfrm>
        <a:graphic>
          <a:graphicData uri="http://schemas.openxmlformats.org/drawingml/2006/table">
            <a:tbl>
              <a:tblPr firstRow="1" bandRow="1">
                <a:tableStyleId>{5940675A-B579-460E-94D1-54222C63F5DA}</a:tableStyleId>
              </a:tblPr>
              <a:tblGrid>
                <a:gridCol w="404594">
                  <a:extLst>
                    <a:ext uri="{9D8B030D-6E8A-4147-A177-3AD203B41FA5}">
                      <a16:colId xmlns:a16="http://schemas.microsoft.com/office/drawing/2014/main" val="20000"/>
                    </a:ext>
                  </a:extLst>
                </a:gridCol>
                <a:gridCol w="4023390">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gridCol w="2808312">
                  <a:extLst>
                    <a:ext uri="{9D8B030D-6E8A-4147-A177-3AD203B41FA5}">
                      <a16:colId xmlns:a16="http://schemas.microsoft.com/office/drawing/2014/main" val="20003"/>
                    </a:ext>
                  </a:extLst>
                </a:gridCol>
              </a:tblGrid>
              <a:tr h="283249">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平成２６年度</a:t>
                      </a:r>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a:t>平成２７年度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83249">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１月　　　　　</a:t>
                      </a:r>
                      <a:r>
                        <a:rPr kumimoji="1" lang="ja-JP" altLang="en-US" sz="1400" baseline="0" dirty="0"/>
                        <a:t>　</a:t>
                      </a:r>
                      <a:r>
                        <a:rPr kumimoji="1" lang="ja-JP" altLang="en-US" sz="1400" dirty="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374878">
                <a:tc>
                  <a:txBody>
                    <a:bodyPr/>
                    <a:lstStyle/>
                    <a:p>
                      <a:r>
                        <a:rPr kumimoji="1" lang="ja-JP" altLang="en-US" sz="1400" dirty="0"/>
                        <a:t>国への提案・要望</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indent="-82550" algn="just">
                        <a:lnSpc>
                          <a:spcPts val="1400"/>
                        </a:lnSpc>
                        <a:spcAft>
                          <a:spcPts val="1200"/>
                        </a:spcAft>
                      </a:pPr>
                      <a:r>
                        <a:rPr kumimoji="1" lang="ja-JP" altLang="en-US" sz="1200" dirty="0">
                          <a:solidFill>
                            <a:schemeClr val="tx1"/>
                          </a:solidFill>
                        </a:rPr>
                        <a:t>○　全国知事会等とも連携し、政府の地方分権改革の推進に向け、国の出先機関の原則廃止、国から地方への事務・権限の移譲、地方分権型道州制の推進等を進めるよう、国に働きかけます。</a:t>
                      </a:r>
                      <a:endParaRPr kumimoji="1" lang="en-US" altLang="ja-JP" sz="1200" dirty="0">
                        <a:solidFill>
                          <a:schemeClr val="tx1"/>
                        </a:solidFill>
                      </a:endParaRPr>
                    </a:p>
                  </a:txBody>
                  <a:tcPr anchor="ctr"/>
                </a:tc>
                <a:extLst>
                  <a:ext uri="{0D108BD9-81ED-4DB2-BD59-A6C34878D82A}">
                    <a16:rowId xmlns:a16="http://schemas.microsoft.com/office/drawing/2014/main" val="10002"/>
                  </a:ext>
                </a:extLst>
              </a:tr>
              <a:tr h="3228503">
                <a:tc>
                  <a:txBody>
                    <a:bodyPr/>
                    <a:lstStyle/>
                    <a:p>
                      <a:r>
                        <a:rPr kumimoji="1" lang="ja-JP" altLang="en-US" sz="1400" dirty="0"/>
                        <a:t>（参考）政府における</a:t>
                      </a:r>
                      <a:endParaRPr kumimoji="1" lang="en-US" altLang="ja-JP" sz="1400" dirty="0"/>
                    </a:p>
                    <a:p>
                      <a:r>
                        <a:rPr kumimoji="1" lang="ja-JP" altLang="en-US" sz="1400" dirty="0"/>
                        <a:t>　　　　　　　地方分権の取組状況</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solidFill>
                          <a:schemeClr val="tx1"/>
                        </a:solidFill>
                      </a:endParaRPr>
                    </a:p>
                  </a:txBody>
                  <a:tcPr anchor="ctr"/>
                </a:tc>
                <a:tc>
                  <a:txBody>
                    <a:bodyPr/>
                    <a:lstStyle/>
                    <a:p>
                      <a:pPr marL="82550" marR="0" indent="-82550" algn="l" defTabSz="914400" rtl="0" eaLnBrk="1" fontAlgn="auto" latinLnBrk="0" hangingPunct="1">
                        <a:lnSpc>
                          <a:spcPts val="1400"/>
                        </a:lnSpc>
                        <a:spcBef>
                          <a:spcPts val="0"/>
                        </a:spcBef>
                        <a:spcAft>
                          <a:spcPts val="1200"/>
                        </a:spcAft>
                        <a:buClrTx/>
                        <a:buSzTx/>
                        <a:buFontTx/>
                        <a:buNone/>
                        <a:tabLst/>
                        <a:defRPr/>
                      </a:pPr>
                      <a:r>
                        <a:rPr kumimoji="1" lang="ja-JP" altLang="en-US" sz="1200" dirty="0">
                          <a:solidFill>
                            <a:schemeClr val="tx1"/>
                          </a:solidFill>
                        </a:rPr>
                        <a:t>○　５月には国から地方公共団体への事務・権限の移譲等を内容とする第４次一括法が成立しました。６月には</a:t>
                      </a:r>
                      <a:r>
                        <a:rPr kumimoji="1" lang="en-US" altLang="ja-JP" sz="1200" dirty="0">
                          <a:solidFill>
                            <a:schemeClr val="tx1"/>
                          </a:solidFill>
                        </a:rPr>
                        <a:t>20</a:t>
                      </a:r>
                      <a:r>
                        <a:rPr kumimoji="1" lang="ja-JP" altLang="en-US" sz="1200" dirty="0">
                          <a:solidFill>
                            <a:schemeClr val="tx1"/>
                          </a:solidFill>
                        </a:rPr>
                        <a:t>年間の地方分権改革の総括を行い今後の展望を取りまとめる「総括と展望」の最終報告が取りまとめられました。</a:t>
                      </a:r>
                      <a:endParaRPr kumimoji="1" lang="en-US" altLang="ja-JP" sz="1200" dirty="0">
                        <a:solidFill>
                          <a:schemeClr val="tx1"/>
                        </a:solidFill>
                      </a:endParaRPr>
                    </a:p>
                    <a:p>
                      <a:pPr marL="82550" indent="-82550" algn="just">
                        <a:lnSpc>
                          <a:spcPts val="1400"/>
                        </a:lnSpc>
                        <a:spcAft>
                          <a:spcPts val="1200"/>
                        </a:spcAft>
                      </a:pPr>
                      <a:r>
                        <a:rPr kumimoji="1" lang="ja-JP" altLang="en-US" sz="1200" dirty="0">
                          <a:solidFill>
                            <a:schemeClr val="tx1"/>
                          </a:solidFill>
                        </a:rPr>
                        <a:t>○　「提案募集方式」が導入され、農地転用権限の移譲等を内容とする１月の閣議決定に伴い、第５次一括法案が国会へ提出されました。府の提案については、水道事業経営の認可等の権限移譲など、提案の一部が実現しました。</a:t>
                      </a:r>
                      <a:endParaRPr kumimoji="1" lang="en-US" altLang="ja-JP" sz="1200" dirty="0">
                        <a:solidFill>
                          <a:schemeClr val="tx1"/>
                        </a:solidFill>
                      </a:endParaRPr>
                    </a:p>
                    <a:p>
                      <a:pPr marL="82550" indent="-82550" algn="just">
                        <a:lnSpc>
                          <a:spcPts val="1400"/>
                        </a:lnSpc>
                        <a:spcAft>
                          <a:spcPts val="0"/>
                        </a:spcAft>
                      </a:pPr>
                      <a:r>
                        <a:rPr kumimoji="1" lang="ja-JP" altLang="en-US" sz="1200" dirty="0">
                          <a:solidFill>
                            <a:schemeClr val="tx1"/>
                          </a:solidFill>
                        </a:rPr>
                        <a:t>○　５月には指定都市制度の見直し等を内容とする地方自治法の改正が行われました。同月には第３１次地方制度調査会が発足し、人口減少社会に対応する地方行政体制のあり方等が諮問されました。</a:t>
                      </a:r>
                    </a:p>
                  </a:txBody>
                  <a:tcPr anchor="ctr"/>
                </a:tc>
                <a:extLst>
                  <a:ext uri="{0D108BD9-81ED-4DB2-BD59-A6C34878D82A}">
                    <a16:rowId xmlns:a16="http://schemas.microsoft.com/office/drawing/2014/main" val="10003"/>
                  </a:ext>
                </a:extLst>
              </a:tr>
            </a:tbl>
          </a:graphicData>
        </a:graphic>
      </p:graphicFrame>
      <p:sp>
        <p:nvSpPr>
          <p:cNvPr id="32" name="フローチャート : 代替処理 31"/>
          <p:cNvSpPr/>
          <p:nvPr/>
        </p:nvSpPr>
        <p:spPr>
          <a:xfrm>
            <a:off x="3092319" y="4661762"/>
            <a:ext cx="758057" cy="34039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１月</a:t>
            </a:r>
            <a:endParaRPr kumimoji="1" lang="ja-JP" altLang="en-US" sz="1050" dirty="0"/>
          </a:p>
        </p:txBody>
      </p:sp>
      <p:sp>
        <p:nvSpPr>
          <p:cNvPr id="33" name="フローチャート : 代替処理 32"/>
          <p:cNvSpPr/>
          <p:nvPr/>
        </p:nvSpPr>
        <p:spPr>
          <a:xfrm>
            <a:off x="3236336" y="4885034"/>
            <a:ext cx="759600" cy="4248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対応方針</a:t>
            </a:r>
            <a:endParaRPr lang="en-US" altLang="ja-JP" sz="1200" spc="-140" dirty="0"/>
          </a:p>
          <a:p>
            <a:pPr algn="just"/>
            <a:r>
              <a:rPr lang="ja-JP" altLang="en-US" sz="1200" spc="-140" dirty="0"/>
              <a:t>閣議決定</a:t>
            </a:r>
            <a:endParaRPr lang="en-US" altLang="ja-JP" sz="1200" spc="-140" dirty="0"/>
          </a:p>
        </p:txBody>
      </p:sp>
      <p:sp>
        <p:nvSpPr>
          <p:cNvPr id="62" name="右矢印 61"/>
          <p:cNvSpPr/>
          <p:nvPr/>
        </p:nvSpPr>
        <p:spPr>
          <a:xfrm>
            <a:off x="467544" y="2734798"/>
            <a:ext cx="3892450" cy="612000"/>
          </a:xfrm>
          <a:prstGeom prst="rightArrow">
            <a:avLst>
              <a:gd name="adj1" fmla="val 66914"/>
              <a:gd name="adj2" fmla="val 5074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t>国から地方への事務・権限移譲等の検討</a:t>
            </a:r>
            <a:endParaRPr lang="en-US" altLang="ja-JP" sz="1100" dirty="0"/>
          </a:p>
          <a:p>
            <a:pPr algn="ctr"/>
            <a:r>
              <a:rPr lang="ja-JP" altLang="en-US" sz="1100" dirty="0"/>
              <a:t>（地方分権改革推進本部・有識者会議）</a:t>
            </a:r>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53" name="右矢印 52"/>
          <p:cNvSpPr/>
          <p:nvPr/>
        </p:nvSpPr>
        <p:spPr>
          <a:xfrm>
            <a:off x="4499992" y="1700808"/>
            <a:ext cx="1656184" cy="756000"/>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200" dirty="0"/>
              <a:t>地方分権改革の推進を働きかけ</a:t>
            </a:r>
          </a:p>
        </p:txBody>
      </p:sp>
      <p:sp>
        <p:nvSpPr>
          <p:cNvPr id="63" name="右矢印 62"/>
          <p:cNvSpPr/>
          <p:nvPr/>
        </p:nvSpPr>
        <p:spPr>
          <a:xfrm>
            <a:off x="4510383" y="2996952"/>
            <a:ext cx="1650877" cy="1175919"/>
          </a:xfrm>
          <a:prstGeom prst="rightArrow">
            <a:avLst>
              <a:gd name="adj1" fmla="val 50000"/>
              <a:gd name="adj2" fmla="val 42705"/>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100" dirty="0"/>
              <a:t>地方の発意に根ざした新たな地方分権改革の推進</a:t>
            </a:r>
            <a:endParaRPr kumimoji="1" lang="ja-JP" altLang="en-US" sz="1100" dirty="0"/>
          </a:p>
        </p:txBody>
      </p:sp>
      <p:sp>
        <p:nvSpPr>
          <p:cNvPr id="68" name="フローチャート : 代替処理 67"/>
          <p:cNvSpPr/>
          <p:nvPr/>
        </p:nvSpPr>
        <p:spPr>
          <a:xfrm>
            <a:off x="3429635" y="3403718"/>
            <a:ext cx="758057" cy="34039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３月</a:t>
            </a:r>
            <a:endParaRPr kumimoji="1" lang="ja-JP" altLang="en-US" sz="1050" dirty="0"/>
          </a:p>
        </p:txBody>
      </p:sp>
      <p:sp>
        <p:nvSpPr>
          <p:cNvPr id="69" name="フローチャート : 代替処理 68"/>
          <p:cNvSpPr/>
          <p:nvPr/>
        </p:nvSpPr>
        <p:spPr>
          <a:xfrm>
            <a:off x="3573652" y="3590574"/>
            <a:ext cx="837080" cy="64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第５次一括法案を国会へ提出</a:t>
            </a:r>
            <a:endParaRPr lang="en-US" altLang="ja-JP" sz="1200" spc="-140" dirty="0"/>
          </a:p>
        </p:txBody>
      </p:sp>
      <p:sp>
        <p:nvSpPr>
          <p:cNvPr id="47" name="右矢印 46"/>
          <p:cNvSpPr/>
          <p:nvPr/>
        </p:nvSpPr>
        <p:spPr>
          <a:xfrm>
            <a:off x="4510383" y="4437112"/>
            <a:ext cx="1650877" cy="1175919"/>
          </a:xfrm>
          <a:prstGeom prst="rightArrow">
            <a:avLst>
              <a:gd name="adj1" fmla="val 50000"/>
              <a:gd name="adj2" fmla="val 42705"/>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100" dirty="0"/>
              <a:t>大都市制度、自治体連携に関する制度の創設</a:t>
            </a:r>
            <a:endParaRPr kumimoji="1" lang="ja-JP" altLang="en-US" sz="1100" dirty="0"/>
          </a:p>
        </p:txBody>
      </p:sp>
      <p:sp>
        <p:nvSpPr>
          <p:cNvPr id="48" name="フローチャート : 代替処理 47"/>
          <p:cNvSpPr/>
          <p:nvPr/>
        </p:nvSpPr>
        <p:spPr>
          <a:xfrm>
            <a:off x="755576" y="1412776"/>
            <a:ext cx="118446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６月</a:t>
            </a:r>
          </a:p>
        </p:txBody>
      </p:sp>
      <p:sp>
        <p:nvSpPr>
          <p:cNvPr id="49" name="フローチャート : 代替処理 48"/>
          <p:cNvSpPr/>
          <p:nvPr/>
        </p:nvSpPr>
        <p:spPr>
          <a:xfrm>
            <a:off x="827585" y="1628800"/>
            <a:ext cx="1241622" cy="936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府国家予算要望</a:t>
            </a:r>
            <a:endParaRPr lang="en-US" altLang="ja-JP" sz="1200" spc="-140" dirty="0"/>
          </a:p>
          <a:p>
            <a:pPr marL="82550" indent="-82550" algn="just"/>
            <a:r>
              <a:rPr lang="ja-JP" altLang="en-US" sz="1050" spc="-140" dirty="0"/>
              <a:t>・地方分権型道州制の推進</a:t>
            </a:r>
            <a:endParaRPr lang="en-US" altLang="ja-JP" sz="1050" spc="-140" dirty="0"/>
          </a:p>
          <a:p>
            <a:pPr marL="82550" indent="-82550" algn="just"/>
            <a:r>
              <a:rPr lang="ja-JP" altLang="en-US" sz="1050" spc="-140" dirty="0"/>
              <a:t>・国出先機関の地方移管の推進</a:t>
            </a:r>
          </a:p>
          <a:p>
            <a:pPr algn="just"/>
            <a:endParaRPr lang="ja-JP" altLang="en-US" sz="1200" dirty="0"/>
          </a:p>
        </p:txBody>
      </p:sp>
      <p:sp>
        <p:nvSpPr>
          <p:cNvPr id="50" name="フローチャート : 代替処理 49"/>
          <p:cNvSpPr/>
          <p:nvPr/>
        </p:nvSpPr>
        <p:spPr>
          <a:xfrm>
            <a:off x="539552" y="3293610"/>
            <a:ext cx="874392"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５</a:t>
            </a:r>
            <a:r>
              <a:rPr kumimoji="1" lang="ja-JP" altLang="en-US" sz="1050" dirty="0"/>
              <a:t>月</a:t>
            </a:r>
          </a:p>
        </p:txBody>
      </p:sp>
      <p:sp>
        <p:nvSpPr>
          <p:cNvPr id="51" name="フローチャート : 代替処理 50"/>
          <p:cNvSpPr/>
          <p:nvPr/>
        </p:nvSpPr>
        <p:spPr>
          <a:xfrm>
            <a:off x="654994" y="3501277"/>
            <a:ext cx="932283"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第４次一括法の成立</a:t>
            </a:r>
          </a:p>
        </p:txBody>
      </p:sp>
      <p:sp>
        <p:nvSpPr>
          <p:cNvPr id="52" name="フローチャート : 代替処理 51"/>
          <p:cNvSpPr/>
          <p:nvPr/>
        </p:nvSpPr>
        <p:spPr>
          <a:xfrm>
            <a:off x="643955" y="3956540"/>
            <a:ext cx="874392"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６</a:t>
            </a:r>
            <a:r>
              <a:rPr kumimoji="1" lang="ja-JP" altLang="en-US" sz="1050" dirty="0"/>
              <a:t>月</a:t>
            </a:r>
          </a:p>
        </p:txBody>
      </p:sp>
      <p:sp>
        <p:nvSpPr>
          <p:cNvPr id="54" name="フローチャート : 代替処理 53"/>
          <p:cNvSpPr/>
          <p:nvPr/>
        </p:nvSpPr>
        <p:spPr>
          <a:xfrm>
            <a:off x="759397" y="4164207"/>
            <a:ext cx="932283"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「総括と展望」最終報告</a:t>
            </a:r>
          </a:p>
        </p:txBody>
      </p:sp>
      <p:sp>
        <p:nvSpPr>
          <p:cNvPr id="56" name="フローチャート : 代替処理 55"/>
          <p:cNvSpPr/>
          <p:nvPr/>
        </p:nvSpPr>
        <p:spPr>
          <a:xfrm>
            <a:off x="554410" y="5572105"/>
            <a:ext cx="874392"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050" dirty="0"/>
              <a:t>５月</a:t>
            </a:r>
          </a:p>
        </p:txBody>
      </p:sp>
      <p:sp>
        <p:nvSpPr>
          <p:cNvPr id="57" name="フローチャート : 代替処理 56"/>
          <p:cNvSpPr/>
          <p:nvPr/>
        </p:nvSpPr>
        <p:spPr>
          <a:xfrm>
            <a:off x="669852" y="5779772"/>
            <a:ext cx="932283"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地方自治法の改正</a:t>
            </a:r>
          </a:p>
        </p:txBody>
      </p:sp>
      <p:sp>
        <p:nvSpPr>
          <p:cNvPr id="59" name="フローチャート : 代替処理 58"/>
          <p:cNvSpPr/>
          <p:nvPr/>
        </p:nvSpPr>
        <p:spPr>
          <a:xfrm>
            <a:off x="539552" y="4667095"/>
            <a:ext cx="874392"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５月</a:t>
            </a:r>
            <a:endParaRPr kumimoji="1" lang="ja-JP" altLang="en-US" sz="1050" dirty="0"/>
          </a:p>
        </p:txBody>
      </p:sp>
      <p:sp>
        <p:nvSpPr>
          <p:cNvPr id="60" name="フローチャート : 代替処理 59"/>
          <p:cNvSpPr/>
          <p:nvPr/>
        </p:nvSpPr>
        <p:spPr>
          <a:xfrm>
            <a:off x="654994" y="4874762"/>
            <a:ext cx="932283"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提案募集方式の導入</a:t>
            </a:r>
          </a:p>
        </p:txBody>
      </p:sp>
      <p:sp>
        <p:nvSpPr>
          <p:cNvPr id="61" name="フローチャート : 代替処理 60"/>
          <p:cNvSpPr/>
          <p:nvPr/>
        </p:nvSpPr>
        <p:spPr>
          <a:xfrm>
            <a:off x="1663105" y="4661762"/>
            <a:ext cx="1153760"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７月</a:t>
            </a:r>
            <a:endParaRPr kumimoji="1" lang="ja-JP" altLang="en-US" sz="1050" dirty="0"/>
          </a:p>
        </p:txBody>
      </p:sp>
      <p:sp>
        <p:nvSpPr>
          <p:cNvPr id="64" name="フローチャート : 代替処理 63"/>
          <p:cNvSpPr/>
          <p:nvPr/>
        </p:nvSpPr>
        <p:spPr>
          <a:xfrm>
            <a:off x="1778547" y="4869429"/>
            <a:ext cx="1220315"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地方からの提案（</a:t>
            </a:r>
            <a:r>
              <a:rPr lang="en-US" altLang="ja-JP" sz="1100" dirty="0"/>
              <a:t>126</a:t>
            </a:r>
            <a:r>
              <a:rPr lang="ja-JP" altLang="en-US" sz="1100" dirty="0"/>
              <a:t>団体</a:t>
            </a:r>
            <a:r>
              <a:rPr lang="en-US" altLang="ja-JP" sz="1100" dirty="0"/>
              <a:t>953</a:t>
            </a:r>
            <a:r>
              <a:rPr lang="ja-JP" altLang="en-US" sz="1100" dirty="0"/>
              <a:t>件）</a:t>
            </a:r>
          </a:p>
        </p:txBody>
      </p:sp>
      <p:sp>
        <p:nvSpPr>
          <p:cNvPr id="65" name="フローチャート : 代替処理 64"/>
          <p:cNvSpPr/>
          <p:nvPr/>
        </p:nvSpPr>
        <p:spPr>
          <a:xfrm>
            <a:off x="1663105" y="5586963"/>
            <a:ext cx="1153760"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５月</a:t>
            </a:r>
            <a:endParaRPr kumimoji="1" lang="ja-JP" altLang="en-US" sz="1050" dirty="0"/>
          </a:p>
        </p:txBody>
      </p:sp>
      <p:sp>
        <p:nvSpPr>
          <p:cNvPr id="67" name="右矢印 66"/>
          <p:cNvSpPr/>
          <p:nvPr/>
        </p:nvSpPr>
        <p:spPr>
          <a:xfrm>
            <a:off x="2915984" y="5517232"/>
            <a:ext cx="1512000" cy="630937"/>
          </a:xfrm>
          <a:prstGeom prst="rightArrow">
            <a:avLst>
              <a:gd name="adj1" fmla="val 56059"/>
              <a:gd name="adj2" fmla="val 18821"/>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t>諮問事項の調査審議</a:t>
            </a:r>
          </a:p>
        </p:txBody>
      </p:sp>
      <p:sp>
        <p:nvSpPr>
          <p:cNvPr id="66" name="フローチャート : 代替処理 65"/>
          <p:cNvSpPr/>
          <p:nvPr/>
        </p:nvSpPr>
        <p:spPr>
          <a:xfrm>
            <a:off x="1778547" y="5794630"/>
            <a:ext cx="1220315"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第</a:t>
            </a:r>
            <a:r>
              <a:rPr lang="en-US" altLang="ja-JP" sz="1100" dirty="0"/>
              <a:t>31</a:t>
            </a:r>
            <a:r>
              <a:rPr lang="ja-JP" altLang="en-US" sz="1100" dirty="0"/>
              <a:t>次地方制度調査会の発足</a:t>
            </a:r>
          </a:p>
        </p:txBody>
      </p:sp>
    </p:spTree>
    <p:extLst>
      <p:ext uri="{BB962C8B-B14F-4D97-AF65-F5344CB8AC3E}">
        <p14:creationId xmlns:p14="http://schemas.microsoft.com/office/powerpoint/2010/main" val="1880867777"/>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1426</Words>
  <Application>Microsoft Office PowerPoint</Application>
  <PresentationFormat>画面に合わせる (4:3)</PresentationFormat>
  <Paragraphs>166</Paragraphs>
  <Slides>4</Slides>
  <Notes>4</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4</vt:i4>
      </vt:variant>
    </vt:vector>
  </HeadingPairs>
  <TitlesOfParts>
    <vt:vector size="7" baseType="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2025-12-05T07:48:07Z</dcterms:created>
  <dcterms:modified xsi:type="dcterms:W3CDTF">2025-12-05T07:48:10Z</dcterms:modified>
</cp:coreProperties>
</file>