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handoutMasterIdLst>
    <p:handoutMasterId r:id="rId7"/>
  </p:handoutMasterIdLst>
  <p:sldIdLst>
    <p:sldId id="267" r:id="rId2"/>
    <p:sldId id="262" r:id="rId3"/>
    <p:sldId id="263" r:id="rId4"/>
    <p:sldId id="264" r:id="rId5"/>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60" autoAdjust="0"/>
  </p:normalViewPr>
  <p:slideViewPr>
    <p:cSldViewPr showGuides="1">
      <p:cViewPr varScale="1">
        <p:scale>
          <a:sx n="64" d="100"/>
          <a:sy n="64" d="100"/>
        </p:scale>
        <p:origin x="99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880101" cy="488793"/>
          </a:xfrm>
          <a:prstGeom prst="rect">
            <a:avLst/>
          </a:prstGeom>
        </p:spPr>
        <p:txBody>
          <a:bodyPr vert="horz" lIns="89668" tIns="44835" rIns="89668" bIns="4483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14" y="0"/>
            <a:ext cx="2880101" cy="488793"/>
          </a:xfrm>
          <a:prstGeom prst="rect">
            <a:avLst/>
          </a:prstGeom>
        </p:spPr>
        <p:txBody>
          <a:bodyPr vert="horz" lIns="89668" tIns="44835" rIns="89668" bIns="44835" rtlCol="0"/>
          <a:lstStyle>
            <a:lvl1pPr algn="r">
              <a:defRPr sz="1200"/>
            </a:lvl1pPr>
          </a:lstStyle>
          <a:p>
            <a:fld id="{73AB4381-0190-4F0B-9034-930444E09C59}" type="datetimeFigureOut">
              <a:rPr kumimoji="1" lang="ja-JP" altLang="en-US" smtClean="0"/>
              <a:t>2025/12/5</a:t>
            </a:fld>
            <a:endParaRPr kumimoji="1" lang="ja-JP" altLang="en-US"/>
          </a:p>
        </p:txBody>
      </p:sp>
      <p:sp>
        <p:nvSpPr>
          <p:cNvPr id="4" name="フッター プレースホルダー 3"/>
          <p:cNvSpPr>
            <a:spLocks noGrp="1"/>
          </p:cNvSpPr>
          <p:nvPr>
            <p:ph type="ftr" sz="quarter" idx="2"/>
          </p:nvPr>
        </p:nvSpPr>
        <p:spPr>
          <a:xfrm>
            <a:off x="1" y="9287059"/>
            <a:ext cx="2880101" cy="488792"/>
          </a:xfrm>
          <a:prstGeom prst="rect">
            <a:avLst/>
          </a:prstGeom>
        </p:spPr>
        <p:txBody>
          <a:bodyPr vert="horz" lIns="89668" tIns="44835" rIns="89668" bIns="4483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14" y="9287059"/>
            <a:ext cx="2880101" cy="488792"/>
          </a:xfrm>
          <a:prstGeom prst="rect">
            <a:avLst/>
          </a:prstGeom>
        </p:spPr>
        <p:txBody>
          <a:bodyPr vert="horz" lIns="89668" tIns="44835" rIns="89668" bIns="44835" rtlCol="0" anchor="b"/>
          <a:lstStyle>
            <a:lvl1pPr algn="r">
              <a:defRPr sz="1200"/>
            </a:lvl1pPr>
          </a:lstStyle>
          <a:p>
            <a:fld id="{8A03F22D-90EA-4947-ADCE-009B2EEFD767}" type="slidenum">
              <a:rPr kumimoji="1" lang="ja-JP" altLang="en-US" smtClean="0"/>
              <a:t>‹#›</a:t>
            </a:fld>
            <a:endParaRPr kumimoji="1" lang="ja-JP" altLang="en-US"/>
          </a:p>
        </p:txBody>
      </p:sp>
    </p:spTree>
    <p:extLst>
      <p:ext uri="{BB962C8B-B14F-4D97-AF65-F5344CB8AC3E}">
        <p14:creationId xmlns:p14="http://schemas.microsoft.com/office/powerpoint/2010/main" val="596793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80308" cy="488871"/>
          </a:xfrm>
          <a:prstGeom prst="rect">
            <a:avLst/>
          </a:prstGeom>
        </p:spPr>
        <p:txBody>
          <a:bodyPr vert="horz" lIns="89668" tIns="44835" rIns="89668" bIns="44835"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19" y="1"/>
            <a:ext cx="2880308" cy="488871"/>
          </a:xfrm>
          <a:prstGeom prst="rect">
            <a:avLst/>
          </a:prstGeom>
        </p:spPr>
        <p:txBody>
          <a:bodyPr vert="horz" lIns="89668" tIns="44835" rIns="89668" bIns="44835"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68" tIns="44835" rIns="89668" bIns="44835"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68" tIns="44835" rIns="89668" bIns="4483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6847"/>
            <a:ext cx="2880308" cy="488871"/>
          </a:xfrm>
          <a:prstGeom prst="rect">
            <a:avLst/>
          </a:prstGeom>
        </p:spPr>
        <p:txBody>
          <a:bodyPr vert="horz" lIns="89668" tIns="44835" rIns="89668" bIns="4483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19" y="9286847"/>
            <a:ext cx="2880308" cy="488871"/>
          </a:xfrm>
          <a:prstGeom prst="rect">
            <a:avLst/>
          </a:prstGeom>
        </p:spPr>
        <p:txBody>
          <a:bodyPr vert="horz" lIns="89668" tIns="44835" rIns="89668" bIns="44835"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425728622"/>
              </p:ext>
            </p:extLst>
          </p:nvPr>
        </p:nvGraphicFramePr>
        <p:xfrm>
          <a:off x="65186" y="692696"/>
          <a:ext cx="8960635" cy="5616624"/>
        </p:xfrm>
        <a:graphic>
          <a:graphicData uri="http://schemas.openxmlformats.org/drawingml/2006/table">
            <a:tbl>
              <a:tblPr firstRow="1" bandRow="1">
                <a:tableStyleId>{5940675A-B579-460E-94D1-54222C63F5DA}</a:tableStyleId>
              </a:tblPr>
              <a:tblGrid>
                <a:gridCol w="359763">
                  <a:extLst>
                    <a:ext uri="{9D8B030D-6E8A-4147-A177-3AD203B41FA5}">
                      <a16:colId xmlns:a16="http://schemas.microsoft.com/office/drawing/2014/main" val="20000"/>
                    </a:ext>
                  </a:extLst>
                </a:gridCol>
                <a:gridCol w="1410747">
                  <a:extLst>
                    <a:ext uri="{9D8B030D-6E8A-4147-A177-3AD203B41FA5}">
                      <a16:colId xmlns:a16="http://schemas.microsoft.com/office/drawing/2014/main" val="20001"/>
                    </a:ext>
                  </a:extLst>
                </a:gridCol>
                <a:gridCol w="4425221">
                  <a:extLst>
                    <a:ext uri="{9D8B030D-6E8A-4147-A177-3AD203B41FA5}">
                      <a16:colId xmlns:a16="http://schemas.microsoft.com/office/drawing/2014/main" val="20002"/>
                    </a:ext>
                  </a:extLst>
                </a:gridCol>
                <a:gridCol w="2764904">
                  <a:extLst>
                    <a:ext uri="{9D8B030D-6E8A-4147-A177-3AD203B41FA5}">
                      <a16:colId xmlns:a16="http://schemas.microsoft.com/office/drawing/2014/main" val="20003"/>
                    </a:ext>
                  </a:extLst>
                </a:gridCol>
              </a:tblGrid>
              <a:tr h="267872">
                <a:tc rowSpan="2">
                  <a:txBody>
                    <a:bodyPr/>
                    <a:lstStyle/>
                    <a:p>
                      <a:endParaRPr kumimoji="1" lang="ja-JP" altLang="en-US" sz="1400" u="none" dirty="0"/>
                    </a:p>
                  </a:txBody>
                  <a:tcPr vert="eaVert" anchor="ctr"/>
                </a:tc>
                <a:tc>
                  <a:txBody>
                    <a:bodyPr/>
                    <a:lstStyle/>
                    <a:p>
                      <a:pPr algn="ctr">
                        <a:lnSpc>
                          <a:spcPts val="1400"/>
                        </a:lnSpc>
                      </a:pPr>
                      <a:r>
                        <a:rPr kumimoji="1" lang="ja-JP" altLang="en-US" sz="1400" u="none" dirty="0"/>
                        <a:t>平成２６年度末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u="none" dirty="0"/>
                        <a:t>平成２７年度</a:t>
                      </a:r>
                    </a:p>
                  </a:txBody>
                  <a:tcPr anchor="ctr">
                    <a:solidFill>
                      <a:schemeClr val="accent5">
                        <a:lumMod val="40000"/>
                        <a:lumOff val="60000"/>
                      </a:schemeClr>
                    </a:solidFill>
                  </a:tcPr>
                </a:tc>
                <a:tc rowSpan="2">
                  <a:txBody>
                    <a:bodyPr/>
                    <a:lstStyle/>
                    <a:p>
                      <a:pPr algn="ctr">
                        <a:lnSpc>
                          <a:spcPts val="1400"/>
                        </a:lnSpc>
                      </a:pPr>
                      <a:r>
                        <a:rPr kumimoji="1" lang="ja-JP" altLang="en-US" sz="1400" u="none"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67872">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u="none" dirty="0" err="1"/>
                        <a:t>までの</a:t>
                      </a:r>
                      <a:r>
                        <a:rPr kumimoji="1" lang="ja-JP" altLang="en-US" sz="1400" u="none"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u="none"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5078144">
                <a:tc>
                  <a:txBody>
                    <a:bodyPr/>
                    <a:lstStyle/>
                    <a:p>
                      <a:r>
                        <a:rPr kumimoji="1" lang="ja-JP" altLang="en-US" sz="1400" u="none" dirty="0"/>
                        <a:t>市町村への権限移譲等</a:t>
                      </a:r>
                    </a:p>
                  </a:txBody>
                  <a:tcPr vert="eaVert" anchor="ctr" anchorCtr="1"/>
                </a:tc>
                <a:tc>
                  <a:txBody>
                    <a:bodyPr/>
                    <a:lstStyle/>
                    <a:p>
                      <a:endParaRPr kumimoji="1" lang="ja-JP" altLang="en-US" sz="1400" u="none" dirty="0"/>
                    </a:p>
                  </a:txBody>
                  <a:tcPr anchor="ctr"/>
                </a:tc>
                <a:tc>
                  <a:txBody>
                    <a:bodyPr/>
                    <a:lstStyle/>
                    <a:p>
                      <a:pPr marL="82550" indent="-82550" algn="just">
                        <a:lnSpc>
                          <a:spcPct val="100000"/>
                        </a:lnSpc>
                        <a:spcAft>
                          <a:spcPts val="0"/>
                        </a:spcAft>
                      </a:pPr>
                      <a:endParaRPr kumimoji="1" lang="en-US" altLang="ja-JP" sz="1200" u="none" dirty="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rPr>
                        <a:t>○　市町村への権限移譲の推進と広域連携体制の整備における指針となる「今後の権限移譲の基本的な考え方」（</a:t>
                      </a:r>
                      <a:r>
                        <a:rPr kumimoji="1" lang="en-US" altLang="ja-JP" sz="1200" u="none" dirty="0">
                          <a:solidFill>
                            <a:schemeClr val="tx1"/>
                          </a:solidFill>
                          <a:latin typeface="+mn-ea"/>
                          <a:ea typeface="+mn-ea"/>
                        </a:rPr>
                        <a:t>H26.5</a:t>
                      </a:r>
                      <a:r>
                        <a:rPr kumimoji="1" lang="ja-JP" altLang="en-US" sz="1200" u="none" dirty="0">
                          <a:solidFill>
                            <a:schemeClr val="tx1"/>
                          </a:solidFill>
                        </a:rPr>
                        <a:t>）を踏まえ、権限移譲及び広域連携の推進に取り組みました。</a:t>
                      </a: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u="none" dirty="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u="none" dirty="0">
                          <a:solidFill>
                            <a:schemeClr val="tx1"/>
                          </a:solidFill>
                        </a:rPr>
                        <a:t>○　今後は「特例市並みの権限移譲」の定着・充実について未移譲要因の分析・調査や市町村個別ヒアリングの実施、地域ブロック会議を開催し情報共有体制を構築するなど、引き続き権限移譲及び広域連携の推進を図ります。</a:t>
                      </a:r>
                      <a:endParaRPr kumimoji="1" lang="en-US" altLang="ja-JP" sz="1200" u="none" dirty="0">
                        <a:solidFill>
                          <a:schemeClr val="tx1"/>
                        </a:solidFill>
                      </a:endParaRPr>
                    </a:p>
                    <a:p>
                      <a:pPr marL="82550" indent="-82550" algn="just">
                        <a:lnSpc>
                          <a:spcPct val="100000"/>
                        </a:lnSpc>
                        <a:spcAft>
                          <a:spcPts val="0"/>
                        </a:spcAft>
                      </a:pPr>
                      <a:endParaRPr kumimoji="1" lang="en-US" altLang="ja-JP" sz="1200" u="none" dirty="0"/>
                    </a:p>
                    <a:p>
                      <a:pPr marL="82550" indent="-82550" algn="just">
                        <a:lnSpc>
                          <a:spcPct val="100000"/>
                        </a:lnSpc>
                        <a:spcAft>
                          <a:spcPts val="0"/>
                        </a:spcAft>
                      </a:pPr>
                      <a:endParaRPr kumimoji="1" lang="en-US" altLang="ja-JP" sz="1200" u="none" dirty="0"/>
                    </a:p>
                    <a:p>
                      <a:pPr marL="82550" indent="-82550" algn="just">
                        <a:lnSpc>
                          <a:spcPct val="100000"/>
                        </a:lnSpc>
                        <a:spcAft>
                          <a:spcPts val="0"/>
                        </a:spcAft>
                      </a:pPr>
                      <a:endParaRPr kumimoji="1" lang="en-US" altLang="ja-JP" sz="1200" u="none" dirty="0"/>
                    </a:p>
                    <a:p>
                      <a:pPr marL="82550" indent="-82550" algn="just">
                        <a:lnSpc>
                          <a:spcPct val="100000"/>
                        </a:lnSpc>
                        <a:spcAft>
                          <a:spcPts val="0"/>
                        </a:spcAft>
                      </a:pPr>
                      <a:endParaRPr kumimoji="1" lang="en-US" altLang="ja-JP" sz="1200" u="none" dirty="0"/>
                    </a:p>
                    <a:p>
                      <a:pPr marL="82550" indent="-82550" algn="just">
                        <a:lnSpc>
                          <a:spcPct val="100000"/>
                        </a:lnSpc>
                        <a:spcAft>
                          <a:spcPts val="0"/>
                        </a:spcAft>
                      </a:pPr>
                      <a:endParaRPr kumimoji="1" lang="en-US" altLang="ja-JP" sz="120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u="none" dirty="0"/>
                        <a:t>○　「協議の場」については、重要課題に関する意見交換の場として、必要に応じて活用を図ります。</a:t>
                      </a:r>
                      <a:endParaRPr kumimoji="1" lang="en-US" altLang="ja-JP" sz="1200" u="none" dirty="0"/>
                    </a:p>
                    <a:p>
                      <a:pPr marL="82550" indent="-82550" algn="just">
                        <a:lnSpc>
                          <a:spcPct val="100000"/>
                        </a:lnSpc>
                        <a:spcAft>
                          <a:spcPts val="0"/>
                        </a:spcAft>
                      </a:pPr>
                      <a:r>
                        <a:rPr kumimoji="1" lang="ja-JP" altLang="en-US" sz="1200" u="none" dirty="0"/>
                        <a:t>　　なお、地域ブロックの市長会等との意見交換については、市町村からの開催要望等を踏まえ適宜実施していきます。</a:t>
                      </a:r>
                      <a:endParaRPr kumimoji="1" lang="en-US" altLang="ja-JP" sz="1200" u="none" dirty="0"/>
                    </a:p>
                    <a:p>
                      <a:pPr marL="82550" indent="-82550" algn="just">
                        <a:lnSpc>
                          <a:spcPct val="100000"/>
                        </a:lnSpc>
                        <a:spcAft>
                          <a:spcPts val="0"/>
                        </a:spcAft>
                      </a:pPr>
                      <a:endParaRPr kumimoji="1" lang="ja-JP" altLang="en-US" sz="1200" b="1" u="none" dirty="0">
                        <a:solidFill>
                          <a:srgbClr val="FF0000"/>
                        </a:solidFill>
                      </a:endParaRPr>
                    </a:p>
                    <a:p>
                      <a:pPr marL="82550" indent="-82550" algn="just">
                        <a:lnSpc>
                          <a:spcPct val="100000"/>
                        </a:lnSpc>
                        <a:spcAft>
                          <a:spcPts val="0"/>
                        </a:spcAft>
                      </a:pPr>
                      <a:endParaRPr kumimoji="1" lang="en-US" altLang="ja-JP" sz="1200" u="none" dirty="0"/>
                    </a:p>
                  </a:txBody>
                  <a:tcPr/>
                </a:tc>
                <a:extLst>
                  <a:ext uri="{0D108BD9-81ED-4DB2-BD59-A6C34878D82A}">
                    <a16:rowId xmlns:a16="http://schemas.microsoft.com/office/drawing/2014/main" val="10002"/>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solidFill>
                  <a:prstClr val="black"/>
                </a:solidFill>
              </a:rPr>
              <a:t>大阪発“地方分権改革”ビジョンの推進について　～Ｈ２</a:t>
            </a:r>
            <a:r>
              <a:rPr lang="ja-JP" altLang="en-US" b="1" dirty="0">
                <a:solidFill>
                  <a:prstClr val="black"/>
                </a:solidFill>
              </a:rPr>
              <a:t>７</a:t>
            </a:r>
            <a:r>
              <a:rPr lang="ja-JP" altLang="ja-JP" b="1" dirty="0">
                <a:solidFill>
                  <a:prstClr val="black"/>
                </a:solidFill>
              </a:rPr>
              <a:t>年度の取組イメージ（</a:t>
            </a:r>
            <a:r>
              <a:rPr lang="ja-JP" altLang="en-US" b="1" dirty="0">
                <a:solidFill>
                  <a:prstClr val="black"/>
                </a:solidFill>
              </a:rPr>
              <a:t>９</a:t>
            </a:r>
            <a:r>
              <a:rPr lang="ja-JP" altLang="ja-JP" b="1" dirty="0">
                <a:solidFill>
                  <a:prstClr val="black"/>
                </a:solidFill>
              </a:rPr>
              <a:t>月末時点）～</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dirty="0">
                <a:solidFill>
                  <a:prstClr val="black"/>
                </a:solidFill>
              </a:endParaRPr>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lang="ja-JP" altLang="en-US" sz="1200" dirty="0">
                  <a:solidFill>
                    <a:prstClr val="black"/>
                  </a:solidFill>
                </a:rPr>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lang="ja-JP" altLang="en-US" sz="1200" dirty="0">
                  <a:solidFill>
                    <a:prstClr val="white"/>
                  </a:solidFill>
                </a:endParaRPr>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lang="ja-JP" altLang="en-US" sz="1200" dirty="0">
                  <a:solidFill>
                    <a:prstClr val="black"/>
                  </a:solidFill>
                </a:endParaRPr>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lang="ja-JP" altLang="en-US" sz="1200" dirty="0">
                  <a:solidFill>
                    <a:prstClr val="black"/>
                  </a:solidFill>
                </a:rPr>
                <a:t>取り組んでいる事項、実現した事項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lang="ja-JP" altLang="en-US" sz="1200" dirty="0">
                  <a:solidFill>
                    <a:prstClr val="white"/>
                  </a:solidFill>
                </a:endParaRPr>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solidFill>
                    <a:prstClr val="black"/>
                  </a:solidFill>
                </a:endParaRPr>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ja-JP" altLang="en-US" sz="1200" spc="-50" dirty="0">
                <a:solidFill>
                  <a:prstClr val="white"/>
                </a:solidFill>
              </a:endParaRPr>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lang="ja-JP" altLang="en-US" sz="1200" dirty="0">
                  <a:solidFill>
                    <a:prstClr val="black"/>
                  </a:solidFill>
                </a:rPr>
                <a:t>今後取り組んでいく事項</a:t>
              </a:r>
            </a:p>
          </p:txBody>
        </p:sp>
      </p:grpSp>
      <p:sp>
        <p:nvSpPr>
          <p:cNvPr id="57" name="フローチャート : 代替処理 56"/>
          <p:cNvSpPr/>
          <p:nvPr/>
        </p:nvSpPr>
        <p:spPr>
          <a:xfrm>
            <a:off x="467544" y="3456328"/>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平成２６年度</a:t>
            </a:r>
          </a:p>
        </p:txBody>
      </p:sp>
      <p:sp>
        <p:nvSpPr>
          <p:cNvPr id="47" name="フローチャート : 代替処理 46"/>
          <p:cNvSpPr/>
          <p:nvPr/>
        </p:nvSpPr>
        <p:spPr>
          <a:xfrm>
            <a:off x="467543" y="1386547"/>
            <a:ext cx="1142181" cy="54933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平成</a:t>
            </a:r>
            <a:r>
              <a:rPr lang="en-US" altLang="ja-JP" sz="1050" dirty="0">
                <a:solidFill>
                  <a:prstClr val="white"/>
                </a:solidFill>
              </a:rPr>
              <a:t>22</a:t>
            </a:r>
            <a:r>
              <a:rPr lang="ja-JP" altLang="en-US" sz="1050" dirty="0">
                <a:solidFill>
                  <a:prstClr val="white"/>
                </a:solidFill>
              </a:rPr>
              <a:t>～</a:t>
            </a:r>
            <a:r>
              <a:rPr lang="en-US" altLang="ja-JP" sz="1050" dirty="0">
                <a:solidFill>
                  <a:prstClr val="white"/>
                </a:solidFill>
              </a:rPr>
              <a:t>24</a:t>
            </a:r>
            <a:r>
              <a:rPr lang="ja-JP" altLang="en-US" sz="1050" dirty="0">
                <a:solidFill>
                  <a:prstClr val="white"/>
                </a:solidFill>
              </a:rPr>
              <a:t>年度</a:t>
            </a:r>
          </a:p>
        </p:txBody>
      </p:sp>
      <p:sp>
        <p:nvSpPr>
          <p:cNvPr id="61" name="フローチャート : 代替処理 60"/>
          <p:cNvSpPr/>
          <p:nvPr/>
        </p:nvSpPr>
        <p:spPr>
          <a:xfrm>
            <a:off x="551937" y="1600928"/>
            <a:ext cx="1158793" cy="53192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solidFill>
                  <a:prstClr val="black"/>
                </a:solidFill>
              </a:rPr>
              <a:t>「特例市並みの権限移譲」を実施</a:t>
            </a:r>
          </a:p>
        </p:txBody>
      </p:sp>
      <p:sp>
        <p:nvSpPr>
          <p:cNvPr id="52" name="右矢印 51"/>
          <p:cNvSpPr/>
          <p:nvPr/>
        </p:nvSpPr>
        <p:spPr>
          <a:xfrm>
            <a:off x="4233912" y="1575520"/>
            <a:ext cx="1944216" cy="1747169"/>
          </a:xfrm>
          <a:prstGeom prst="rightArrow">
            <a:avLst>
              <a:gd name="adj1" fmla="val 53032"/>
              <a:gd name="adj2" fmla="val 25418"/>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050" dirty="0">
                <a:solidFill>
                  <a:prstClr val="white"/>
                </a:solidFill>
              </a:rPr>
              <a:t>・新たな事務移譲の開始</a:t>
            </a:r>
            <a:endParaRPr lang="en-US" altLang="ja-JP" sz="1050" dirty="0">
              <a:solidFill>
                <a:prstClr val="white"/>
              </a:solidFill>
            </a:endParaRPr>
          </a:p>
          <a:p>
            <a:r>
              <a:rPr lang="ja-JP" altLang="en-US" sz="1050" dirty="0">
                <a:solidFill>
                  <a:prstClr val="white"/>
                </a:solidFill>
              </a:rPr>
              <a:t>・市町村からの移譲申出・</a:t>
            </a:r>
            <a:endParaRPr lang="en-US" altLang="ja-JP" sz="1050" dirty="0">
              <a:solidFill>
                <a:prstClr val="white"/>
              </a:solidFill>
            </a:endParaRPr>
          </a:p>
          <a:p>
            <a:r>
              <a:rPr lang="ja-JP" altLang="en-US" sz="1050" dirty="0">
                <a:solidFill>
                  <a:prstClr val="white"/>
                </a:solidFill>
              </a:rPr>
              <a:t>　協議の調整</a:t>
            </a:r>
            <a:endParaRPr lang="en-US" altLang="ja-JP" sz="1050" dirty="0">
              <a:solidFill>
                <a:prstClr val="white"/>
              </a:solidFill>
            </a:endParaRPr>
          </a:p>
          <a:p>
            <a:r>
              <a:rPr lang="ja-JP" altLang="en-US" sz="1050" dirty="0">
                <a:solidFill>
                  <a:prstClr val="white"/>
                </a:solidFill>
              </a:rPr>
              <a:t>・「地域ブロック会議」を各</a:t>
            </a:r>
            <a:endParaRPr lang="en-US" altLang="ja-JP" sz="1050" dirty="0">
              <a:solidFill>
                <a:prstClr val="white"/>
              </a:solidFill>
            </a:endParaRPr>
          </a:p>
          <a:p>
            <a:r>
              <a:rPr lang="ja-JP" altLang="en-US" sz="1050" dirty="0">
                <a:solidFill>
                  <a:prstClr val="white"/>
                </a:solidFill>
              </a:rPr>
              <a:t>　地域で開催</a:t>
            </a:r>
            <a:endParaRPr lang="en-US" altLang="ja-JP" sz="1050" dirty="0">
              <a:solidFill>
                <a:prstClr val="white"/>
              </a:solidFill>
            </a:endParaRPr>
          </a:p>
        </p:txBody>
      </p:sp>
      <p:sp>
        <p:nvSpPr>
          <p:cNvPr id="30" name="フローチャート : 代替処理 29"/>
          <p:cNvSpPr/>
          <p:nvPr/>
        </p:nvSpPr>
        <p:spPr>
          <a:xfrm>
            <a:off x="467544" y="2348880"/>
            <a:ext cx="1142181" cy="54933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平成２６年度</a:t>
            </a:r>
          </a:p>
        </p:txBody>
      </p:sp>
      <p:sp>
        <p:nvSpPr>
          <p:cNvPr id="50" name="フローチャート : 代替処理 49"/>
          <p:cNvSpPr/>
          <p:nvPr/>
        </p:nvSpPr>
        <p:spPr>
          <a:xfrm>
            <a:off x="467544" y="5175132"/>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平成２６年度</a:t>
            </a:r>
          </a:p>
        </p:txBody>
      </p:sp>
      <p:sp>
        <p:nvSpPr>
          <p:cNvPr id="51" name="フローチャート : 代替処理 50"/>
          <p:cNvSpPr/>
          <p:nvPr/>
        </p:nvSpPr>
        <p:spPr>
          <a:xfrm>
            <a:off x="523876" y="5391156"/>
            <a:ext cx="1262194" cy="864096"/>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r>
              <a:rPr lang="ja-JP" altLang="en-US" sz="1200" spc="-140" dirty="0">
                <a:solidFill>
                  <a:prstClr val="black"/>
                </a:solidFill>
              </a:rPr>
              <a:t>地域ブロック市長会等において、知事との意見交換（年３回）</a:t>
            </a:r>
            <a:endParaRPr lang="ja-JP" altLang="en-US" sz="1100" spc="-150" dirty="0">
              <a:solidFill>
                <a:prstClr val="black"/>
              </a:solidFill>
            </a:endParaRPr>
          </a:p>
        </p:txBody>
      </p:sp>
      <p:sp>
        <p:nvSpPr>
          <p:cNvPr id="64" name="右矢印 63"/>
          <p:cNvSpPr/>
          <p:nvPr/>
        </p:nvSpPr>
        <p:spPr>
          <a:xfrm>
            <a:off x="4233912" y="4869160"/>
            <a:ext cx="1944216" cy="1116000"/>
          </a:xfrm>
          <a:prstGeom prst="rightArrow">
            <a:avLst>
              <a:gd name="adj1" fmla="val 70102"/>
              <a:gd name="adj2" fmla="val 3517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050" dirty="0">
                <a:solidFill>
                  <a:prstClr val="white"/>
                </a:solidFill>
              </a:rPr>
              <a:t>・「協議の場」の開催</a:t>
            </a:r>
            <a:endParaRPr lang="en-US" altLang="ja-JP" sz="1050" dirty="0">
              <a:solidFill>
                <a:prstClr val="white"/>
              </a:solidFill>
            </a:endParaRPr>
          </a:p>
          <a:p>
            <a:r>
              <a:rPr lang="ja-JP" altLang="en-US" sz="1050" dirty="0">
                <a:solidFill>
                  <a:prstClr val="white"/>
                </a:solidFill>
              </a:rPr>
              <a:t>・地域ブロックの市長会等と意見交換</a:t>
            </a:r>
            <a:endParaRPr lang="en-US" altLang="ja-JP" sz="1050" dirty="0">
              <a:solidFill>
                <a:prstClr val="white"/>
              </a:solidFill>
            </a:endParaRPr>
          </a:p>
        </p:txBody>
      </p:sp>
      <p:sp>
        <p:nvSpPr>
          <p:cNvPr id="32" name="フローチャート : 代替処理 31"/>
          <p:cNvSpPr/>
          <p:nvPr/>
        </p:nvSpPr>
        <p:spPr>
          <a:xfrm>
            <a:off x="575696" y="3686509"/>
            <a:ext cx="1188000" cy="561908"/>
          </a:xfrm>
          <a:prstGeom prst="flowChartAlternateProcess">
            <a:avLst/>
          </a:prstGeom>
          <a:ln/>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dirty="0">
                <a:solidFill>
                  <a:prstClr val="black"/>
                </a:solidFill>
              </a:rPr>
              <a:t>枚方市が中核市に移行</a:t>
            </a:r>
            <a:endParaRPr lang="en-US" altLang="ja-JP" sz="1200" dirty="0">
              <a:solidFill>
                <a:prstClr val="black"/>
              </a:solidFill>
            </a:endParaRPr>
          </a:p>
        </p:txBody>
      </p:sp>
      <p:sp>
        <p:nvSpPr>
          <p:cNvPr id="59" name="フローチャート : 代替処理 58"/>
          <p:cNvSpPr/>
          <p:nvPr/>
        </p:nvSpPr>
        <p:spPr>
          <a:xfrm>
            <a:off x="558602" y="2610683"/>
            <a:ext cx="1205086" cy="674301"/>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solidFill>
                  <a:prstClr val="black"/>
                </a:solidFill>
              </a:rPr>
              <a:t>「今後の権限移譲の基本的な考え方」策定</a:t>
            </a:r>
            <a:endParaRPr lang="en-US" altLang="ja-JP" sz="1200" dirty="0">
              <a:solidFill>
                <a:prstClr val="black"/>
              </a:solidFill>
            </a:endParaRPr>
          </a:p>
        </p:txBody>
      </p:sp>
      <p:sp>
        <p:nvSpPr>
          <p:cNvPr id="58" name="右矢印 57"/>
          <p:cNvSpPr/>
          <p:nvPr/>
        </p:nvSpPr>
        <p:spPr>
          <a:xfrm>
            <a:off x="1910364" y="1686606"/>
            <a:ext cx="1944216" cy="1535057"/>
          </a:xfrm>
          <a:prstGeom prst="rightArrow">
            <a:avLst>
              <a:gd name="adj1" fmla="val 63615"/>
              <a:gd name="adj2" fmla="val 21340"/>
            </a:avLst>
          </a:prstGeom>
          <a:solidFill>
            <a:schemeClr val="accent1"/>
          </a:solidFill>
          <a:ln>
            <a:solidFill>
              <a:schemeClr val="accent4"/>
            </a:solidFill>
            <a:prstDash val="solid"/>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050" dirty="0">
                <a:solidFill>
                  <a:prstClr val="white"/>
                </a:solidFill>
              </a:rPr>
              <a:t>・特例市並みの権限移譲の</a:t>
            </a:r>
            <a:endParaRPr lang="en-US" altLang="ja-JP" sz="1050" dirty="0">
              <a:solidFill>
                <a:prstClr val="white"/>
              </a:solidFill>
            </a:endParaRPr>
          </a:p>
          <a:p>
            <a:r>
              <a:rPr lang="ja-JP" altLang="en-US" sz="1050" dirty="0">
                <a:solidFill>
                  <a:prstClr val="white"/>
                </a:solidFill>
              </a:rPr>
              <a:t>　定着・充実</a:t>
            </a:r>
            <a:endParaRPr lang="en-US" altLang="ja-JP" sz="1050" dirty="0">
              <a:solidFill>
                <a:prstClr val="white"/>
              </a:solidFill>
            </a:endParaRPr>
          </a:p>
          <a:p>
            <a:r>
              <a:rPr lang="ja-JP" altLang="en-US" sz="1050" dirty="0">
                <a:solidFill>
                  <a:prstClr val="white"/>
                </a:solidFill>
              </a:rPr>
              <a:t>・他府県の移譲実績を</a:t>
            </a:r>
            <a:r>
              <a:rPr lang="ja-JP" altLang="en-US" sz="1050" dirty="0" err="1">
                <a:solidFill>
                  <a:prstClr val="white"/>
                </a:solidFill>
              </a:rPr>
              <a:t>踏ま</a:t>
            </a:r>
            <a:endParaRPr lang="en-US" altLang="ja-JP" sz="1050" dirty="0">
              <a:solidFill>
                <a:prstClr val="white"/>
              </a:solidFill>
            </a:endParaRPr>
          </a:p>
          <a:p>
            <a:r>
              <a:rPr lang="ja-JP" altLang="en-US" sz="1050" dirty="0">
                <a:solidFill>
                  <a:prstClr val="white"/>
                </a:solidFill>
              </a:rPr>
              <a:t>　えた「新たな事務の移譲」</a:t>
            </a:r>
            <a:endParaRPr lang="en-US" altLang="ja-JP" sz="1050" dirty="0">
              <a:solidFill>
                <a:prstClr val="white"/>
              </a:solidFill>
            </a:endParaRPr>
          </a:p>
          <a:p>
            <a:r>
              <a:rPr lang="ja-JP" altLang="en-US" sz="1050" dirty="0">
                <a:solidFill>
                  <a:prstClr val="white"/>
                </a:solidFill>
              </a:rPr>
              <a:t>・広域連携の推進</a:t>
            </a:r>
            <a:endParaRPr lang="en-US" altLang="ja-JP" sz="1050" dirty="0">
              <a:solidFill>
                <a:prstClr val="white"/>
              </a:solidFill>
            </a:endParaRPr>
          </a:p>
        </p:txBody>
      </p:sp>
      <p:sp>
        <p:nvSpPr>
          <p:cNvPr id="28" name="フローチャート : 代替処理 27"/>
          <p:cNvSpPr/>
          <p:nvPr/>
        </p:nvSpPr>
        <p:spPr>
          <a:xfrm>
            <a:off x="467544" y="4447844"/>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平成２２・２４年度</a:t>
            </a:r>
          </a:p>
        </p:txBody>
      </p:sp>
      <p:sp>
        <p:nvSpPr>
          <p:cNvPr id="29" name="フローチャート : 代替処理 28"/>
          <p:cNvSpPr/>
          <p:nvPr/>
        </p:nvSpPr>
        <p:spPr>
          <a:xfrm>
            <a:off x="487988" y="4699872"/>
            <a:ext cx="1326194" cy="342038"/>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pPr marL="82550" indent="-82550" algn="just"/>
            <a:r>
              <a:rPr lang="ja-JP" altLang="en-US" sz="1200" spc="-140" dirty="0">
                <a:solidFill>
                  <a:prstClr val="black"/>
                </a:solidFill>
              </a:rPr>
              <a:t>「協議の場」の開催</a:t>
            </a:r>
            <a:endParaRPr lang="ja-JP" altLang="en-US" sz="1100" spc="-150" dirty="0">
              <a:solidFill>
                <a:prstClr val="black"/>
              </a:solidFill>
            </a:endParaRPr>
          </a:p>
        </p:txBody>
      </p:sp>
    </p:spTree>
    <p:extLst>
      <p:ext uri="{BB962C8B-B14F-4D97-AF65-F5344CB8AC3E}">
        <p14:creationId xmlns:p14="http://schemas.microsoft.com/office/powerpoint/2010/main" val="623645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７</a:t>
            </a:r>
            <a:r>
              <a:rPr lang="ja-JP" altLang="ja-JP" b="1" dirty="0"/>
              <a:t>年度の取組イメージ（</a:t>
            </a:r>
            <a:r>
              <a:rPr lang="ja-JP" altLang="en-US" b="1" dirty="0"/>
              <a:t>９</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2788585001"/>
              </p:ext>
            </p:extLst>
          </p:nvPr>
        </p:nvGraphicFramePr>
        <p:xfrm>
          <a:off x="0" y="493256"/>
          <a:ext cx="9036496" cy="5875432"/>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1431102">
                  <a:extLst>
                    <a:ext uri="{9D8B030D-6E8A-4147-A177-3AD203B41FA5}">
                      <a16:colId xmlns:a16="http://schemas.microsoft.com/office/drawing/2014/main" val="20001"/>
                    </a:ext>
                  </a:extLst>
                </a:gridCol>
                <a:gridCol w="4392488">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278623">
                <a:tc rowSpan="2">
                  <a:txBody>
                    <a:bodyPr/>
                    <a:lstStyle/>
                    <a:p>
                      <a:endParaRPr kumimoji="1" lang="ja-JP" altLang="en-US" sz="1400" u="none" dirty="0"/>
                    </a:p>
                  </a:txBody>
                  <a:tcPr vert="eaVert" anchor="ctr"/>
                </a:tc>
                <a:tc>
                  <a:txBody>
                    <a:bodyPr/>
                    <a:lstStyle/>
                    <a:p>
                      <a:pPr algn="ctr">
                        <a:lnSpc>
                          <a:spcPts val="1400"/>
                        </a:lnSpc>
                      </a:pPr>
                      <a:r>
                        <a:rPr kumimoji="1" lang="ja-JP" altLang="en-US" sz="1400" u="none" dirty="0"/>
                        <a:t>平成２６年度末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u="none" dirty="0"/>
                        <a:t>平成２７年度</a:t>
                      </a:r>
                    </a:p>
                  </a:txBody>
                  <a:tcPr anchor="ctr">
                    <a:solidFill>
                      <a:schemeClr val="accent5">
                        <a:lumMod val="40000"/>
                        <a:lumOff val="60000"/>
                      </a:schemeClr>
                    </a:solidFill>
                  </a:tcPr>
                </a:tc>
                <a:tc rowSpan="2">
                  <a:txBody>
                    <a:bodyPr/>
                    <a:lstStyle/>
                    <a:p>
                      <a:pPr algn="ctr">
                        <a:lnSpc>
                          <a:spcPts val="1400"/>
                        </a:lnSpc>
                      </a:pPr>
                      <a:r>
                        <a:rPr kumimoji="1" lang="ja-JP" altLang="en-US" sz="1400" u="none"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78623">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u="none" dirty="0" err="1"/>
                        <a:t>までの</a:t>
                      </a:r>
                      <a:r>
                        <a:rPr kumimoji="1" lang="ja-JP" altLang="en-US" sz="1400" u="none"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u="none"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010346">
                <a:tc>
                  <a:txBody>
                    <a:bodyPr/>
                    <a:lstStyle/>
                    <a:p>
                      <a:r>
                        <a:rPr kumimoji="1" lang="ja-JP" altLang="en-US" sz="1400" u="none" dirty="0"/>
                        <a:t>市町村への</a:t>
                      </a:r>
                      <a:endParaRPr kumimoji="1" lang="en-US" altLang="ja-JP" sz="1400" u="none" dirty="0"/>
                    </a:p>
                    <a:p>
                      <a:r>
                        <a:rPr kumimoji="1" lang="ja-JP" altLang="en-US" sz="1400" u="none" dirty="0"/>
                        <a:t>権限移譲等</a:t>
                      </a:r>
                    </a:p>
                  </a:txBody>
                  <a:tcPr vert="eaVert" anchor="ctr" anchorCtr="1"/>
                </a:tc>
                <a:tc>
                  <a:txBody>
                    <a:bodyPr/>
                    <a:lstStyle/>
                    <a:p>
                      <a:endParaRPr kumimoji="1" lang="ja-JP" altLang="en-US" sz="1400" u="none" dirty="0"/>
                    </a:p>
                  </a:txBody>
                  <a:tcPr anchor="ctr"/>
                </a:tc>
                <a:tc>
                  <a:txBody>
                    <a:bodyPr/>
                    <a:lstStyle/>
                    <a:p>
                      <a:pPr marL="82550" indent="-82550" algn="just">
                        <a:lnSpc>
                          <a:spcPts val="1400"/>
                        </a:lnSpc>
                        <a:spcAft>
                          <a:spcPts val="1200"/>
                        </a:spcAft>
                      </a:pPr>
                      <a:endParaRPr kumimoji="1" lang="en-US" altLang="ja-JP" sz="1200" u="none" dirty="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u="none"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u="none" dirty="0"/>
                        <a:t>○　市町村への道路、河川の移譲については、年度内に道路２路線</a:t>
                      </a:r>
                      <a:r>
                        <a:rPr kumimoji="1" lang="en-US" altLang="ja-JP" sz="1200" u="none" dirty="0">
                          <a:latin typeface="+mn-ea"/>
                          <a:ea typeface="+mn-ea"/>
                        </a:rPr>
                        <a:t>1.8km</a:t>
                      </a:r>
                      <a:r>
                        <a:rPr kumimoji="1" lang="ja-JP" altLang="en-US" sz="1200" u="none" dirty="0"/>
                        <a:t>を移管する予定です。</a:t>
                      </a:r>
                      <a:endParaRPr kumimoji="1" lang="en-US" altLang="ja-JP" sz="1200" u="none" dirty="0"/>
                    </a:p>
                  </a:txBody>
                  <a:tcPr/>
                </a:tc>
                <a:extLst>
                  <a:ext uri="{0D108BD9-81ED-4DB2-BD59-A6C34878D82A}">
                    <a16:rowId xmlns:a16="http://schemas.microsoft.com/office/drawing/2014/main" val="10002"/>
                  </a:ext>
                </a:extLst>
              </a:tr>
              <a:tr h="3658704">
                <a:tc>
                  <a:txBody>
                    <a:bodyPr/>
                    <a:lstStyle/>
                    <a:p>
                      <a:r>
                        <a:rPr kumimoji="1" lang="ja-JP" altLang="en-US" sz="1400" u="none" dirty="0"/>
                        <a:t>大阪市等との新たな関係づくり</a:t>
                      </a:r>
                    </a:p>
                  </a:txBody>
                  <a:tcPr vert="eaVert" anchor="ctr" anchorCtr="1"/>
                </a:tc>
                <a:tc>
                  <a:txBody>
                    <a:bodyPr/>
                    <a:lstStyle/>
                    <a:p>
                      <a:endParaRPr kumimoji="1" lang="ja-JP" altLang="en-US" sz="1400" u="none" dirty="0"/>
                    </a:p>
                  </a:txBody>
                  <a:tcPr anchor="ctr"/>
                </a:tc>
                <a:tc>
                  <a:txBody>
                    <a:bodyPr/>
                    <a:lstStyle/>
                    <a:p>
                      <a:pPr marL="82550" indent="-82550" algn="just">
                        <a:lnSpc>
                          <a:spcPts val="1400"/>
                        </a:lnSpc>
                        <a:spcAft>
                          <a:spcPts val="1200"/>
                        </a:spcAft>
                      </a:pPr>
                      <a:endParaRPr kumimoji="1" lang="en-US" altLang="ja-JP" sz="1200" u="none" dirty="0"/>
                    </a:p>
                  </a:txBody>
                  <a:tcPr anchor="ctr"/>
                </a:tc>
                <a:tc>
                  <a:txBody>
                    <a:bodyPr/>
                    <a:lstStyle/>
                    <a:p>
                      <a:pPr marL="82550" lvl="0" indent="-82550" algn="l">
                        <a:lnSpc>
                          <a:spcPts val="1400"/>
                        </a:lnSpc>
                        <a:spcAft>
                          <a:spcPts val="1200"/>
                        </a:spcAft>
                      </a:pPr>
                      <a:r>
                        <a:rPr kumimoji="1" lang="ja-JP" altLang="en-US" sz="1100" u="none" dirty="0"/>
                        <a:t>○　</a:t>
                      </a:r>
                      <a:r>
                        <a:rPr kumimoji="1" lang="en-US" altLang="ja-JP" sz="1100" u="none" dirty="0">
                          <a:latin typeface="+mn-ea"/>
                          <a:ea typeface="+mn-ea"/>
                        </a:rPr>
                        <a:t>5</a:t>
                      </a:r>
                      <a:r>
                        <a:rPr kumimoji="1" lang="ja-JP" altLang="en-US" sz="1100" u="none" dirty="0"/>
                        <a:t>月</a:t>
                      </a:r>
                      <a:r>
                        <a:rPr kumimoji="1" lang="en-US" altLang="ja-JP" sz="1100" u="none" dirty="0">
                          <a:latin typeface="+mn-ea"/>
                          <a:ea typeface="+mn-ea"/>
                        </a:rPr>
                        <a:t>17</a:t>
                      </a:r>
                      <a:r>
                        <a:rPr kumimoji="1" lang="ja-JP" altLang="en-US" sz="1100" u="none" dirty="0"/>
                        <a:t>日に特別区設置に関する住民投票を実施した結果、否決されました。これを受け、府及び大阪市両議会の議決により、特別区設置協議会を廃止しました。</a:t>
                      </a:r>
                      <a:endParaRPr kumimoji="1" lang="en-US" altLang="ja-JP" sz="1100" u="none" dirty="0"/>
                    </a:p>
                    <a:p>
                      <a:pPr marL="82550" lvl="0" indent="-82550" algn="l">
                        <a:lnSpc>
                          <a:spcPts val="1400"/>
                        </a:lnSpc>
                        <a:spcAft>
                          <a:spcPts val="1200"/>
                        </a:spcAft>
                      </a:pPr>
                      <a:r>
                        <a:rPr kumimoji="1" lang="ja-JP" altLang="en-US" sz="1100" u="none" spc="-30" baseline="0" dirty="0"/>
                        <a:t>○　大阪</a:t>
                      </a:r>
                      <a:r>
                        <a:rPr kumimoji="1" lang="ja-JP" altLang="en-US" sz="1100" u="none" spc="-30" baseline="0" dirty="0">
                          <a:solidFill>
                            <a:schemeClr val="tx1"/>
                          </a:solidFill>
                        </a:rPr>
                        <a:t>府における広域行政課題について、府と大阪市、堺市が政策的に協調し、政策の一体性を確保するための協議の場として「大阪戦略調整会議」を設置しました。同会議では成長戦略、産業振興、交通政策などに加え、二重行政の解消が行政課題となる事項について協議する</a:t>
                      </a:r>
                      <a:r>
                        <a:rPr kumimoji="1" lang="ja-JP" altLang="en-US" sz="1100" u="none" spc="-30" baseline="0" dirty="0">
                          <a:solidFill>
                            <a:schemeClr val="tx1"/>
                          </a:solidFill>
                          <a:uFillTx/>
                        </a:rPr>
                        <a:t>こととなっており</a:t>
                      </a:r>
                      <a:r>
                        <a:rPr kumimoji="1" lang="ja-JP" altLang="en-US" sz="1100" u="none" spc="-30" baseline="0" dirty="0">
                          <a:solidFill>
                            <a:schemeClr val="tx1"/>
                          </a:solidFill>
                        </a:rPr>
                        <a:t>、９月末までに計</a:t>
                      </a:r>
                      <a:r>
                        <a:rPr kumimoji="1" lang="en-US" altLang="ja-JP" sz="1100" u="none" spc="-30" baseline="0" dirty="0">
                          <a:solidFill>
                            <a:schemeClr val="tx1"/>
                          </a:solidFill>
                          <a:latin typeface="+mn-ea"/>
                          <a:ea typeface="+mn-ea"/>
                        </a:rPr>
                        <a:t>3</a:t>
                      </a:r>
                      <a:r>
                        <a:rPr kumimoji="1" lang="ja-JP" altLang="en-US" sz="1100" u="none" spc="-30" baseline="0" dirty="0">
                          <a:solidFill>
                            <a:schemeClr val="tx1"/>
                          </a:solidFill>
                        </a:rPr>
                        <a:t>回開催（第</a:t>
                      </a:r>
                      <a:r>
                        <a:rPr kumimoji="1" lang="en-US" altLang="ja-JP" sz="1100" u="none" spc="-30" baseline="0" dirty="0">
                          <a:solidFill>
                            <a:schemeClr val="tx1"/>
                          </a:solidFill>
                          <a:latin typeface="+mn-ea"/>
                          <a:ea typeface="+mn-ea"/>
                        </a:rPr>
                        <a:t>2</a:t>
                      </a:r>
                      <a:r>
                        <a:rPr kumimoji="1" lang="ja-JP" altLang="en-US" sz="1100" u="none" spc="-30" baseline="0" dirty="0">
                          <a:solidFill>
                            <a:schemeClr val="tx1"/>
                          </a:solidFill>
                        </a:rPr>
                        <a:t>回は流会）しましたが、具体的な中身の協議に入れていません。</a:t>
                      </a:r>
                      <a:br>
                        <a:rPr kumimoji="1" lang="en-US" altLang="ja-JP" sz="1100" u="none" spc="-30" baseline="0" dirty="0">
                          <a:solidFill>
                            <a:schemeClr val="tx1"/>
                          </a:solidFill>
                        </a:rPr>
                      </a:br>
                      <a:r>
                        <a:rPr kumimoji="1" lang="ja-JP" altLang="en-US" sz="1100" u="none" spc="-30" baseline="0" dirty="0">
                          <a:solidFill>
                            <a:schemeClr val="tx1"/>
                          </a:solidFill>
                        </a:rPr>
                        <a:t>　引き続き会議の開催に向け、調整を図りつつ、会議の円滑な運営に努めます。</a:t>
                      </a:r>
                      <a:endParaRPr kumimoji="1" lang="en-US" altLang="ja-JP" sz="1100" u="none" spc="-30" baseline="0" dirty="0">
                        <a:solidFill>
                          <a:schemeClr val="tx1"/>
                        </a:solidFill>
                      </a:endParaRPr>
                    </a:p>
                    <a:p>
                      <a:pPr marL="82550" lvl="0" indent="-82550" algn="l">
                        <a:lnSpc>
                          <a:spcPts val="1400"/>
                        </a:lnSpc>
                        <a:spcAft>
                          <a:spcPts val="1200"/>
                        </a:spcAft>
                      </a:pPr>
                      <a:r>
                        <a:rPr kumimoji="1" lang="ja-JP" altLang="en-US" sz="1100" u="none" dirty="0">
                          <a:solidFill>
                            <a:schemeClr val="tx1"/>
                          </a:solidFill>
                        </a:rPr>
                        <a:t>○　府市統合本部は６月末をもって廃止となりました。今後は、これまでの議論を踏まえ、大阪戦略調整会議の開催状況</a:t>
                      </a:r>
                      <a:r>
                        <a:rPr kumimoji="1" lang="ja-JP" altLang="en-US" sz="1100" u="none" dirty="0"/>
                        <a:t>や議会における審議状況を見極めつつ、庁内の調整を図り、経営形態の見直しや類似・重複している行政サービスの各項目について、引き続き検討していきます。</a:t>
                      </a:r>
                      <a:endParaRPr kumimoji="1" lang="en-US" altLang="ja-JP" sz="1200" u="none" dirty="0"/>
                    </a:p>
                  </a:txBody>
                  <a:tcPr/>
                </a:tc>
                <a:extLst>
                  <a:ext uri="{0D108BD9-81ED-4DB2-BD59-A6C34878D82A}">
                    <a16:rowId xmlns:a16="http://schemas.microsoft.com/office/drawing/2014/main" val="10003"/>
                  </a:ext>
                </a:extLst>
              </a:tr>
            </a:tbl>
          </a:graphicData>
        </a:graphic>
      </p:graphicFrame>
      <p:grpSp>
        <p:nvGrpSpPr>
          <p:cNvPr id="34" name="グループ化 33"/>
          <p:cNvGrpSpPr/>
          <p:nvPr/>
        </p:nvGrpSpPr>
        <p:grpSpPr>
          <a:xfrm>
            <a:off x="560274" y="6354070"/>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71" name="右矢印 70"/>
          <p:cNvSpPr/>
          <p:nvPr/>
        </p:nvSpPr>
        <p:spPr>
          <a:xfrm>
            <a:off x="4464840" y="3645024"/>
            <a:ext cx="1726488"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dirty="0"/>
              <a:t>大阪戦略調整会議の開催・運営</a:t>
            </a:r>
            <a:endParaRPr kumimoji="1" lang="en-US" altLang="ja-JP" sz="1200" dirty="0"/>
          </a:p>
        </p:txBody>
      </p:sp>
      <p:sp>
        <p:nvSpPr>
          <p:cNvPr id="72" name="フローチャート : 代替処理 71"/>
          <p:cNvSpPr/>
          <p:nvPr/>
        </p:nvSpPr>
        <p:spPr>
          <a:xfrm>
            <a:off x="429444" y="2672914"/>
            <a:ext cx="1261725"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平成２４年度</a:t>
            </a:r>
            <a:endParaRPr kumimoji="1" lang="ja-JP" altLang="en-US" sz="1200" dirty="0"/>
          </a:p>
        </p:txBody>
      </p:sp>
      <p:sp>
        <p:nvSpPr>
          <p:cNvPr id="73" name="フローチャート : 代替処理 72"/>
          <p:cNvSpPr/>
          <p:nvPr/>
        </p:nvSpPr>
        <p:spPr>
          <a:xfrm>
            <a:off x="514350" y="2880461"/>
            <a:ext cx="1292771" cy="66607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200" spc="-170" dirty="0"/>
              <a:t>大都市地域における特別区の設置に関する法律の成立</a:t>
            </a:r>
            <a:endParaRPr lang="en-US" altLang="ja-JP" sz="1200" spc="-170" dirty="0"/>
          </a:p>
        </p:txBody>
      </p:sp>
      <p:sp>
        <p:nvSpPr>
          <p:cNvPr id="53" name="フローチャート : 代替処理 52"/>
          <p:cNvSpPr/>
          <p:nvPr/>
        </p:nvSpPr>
        <p:spPr>
          <a:xfrm>
            <a:off x="516545" y="3555013"/>
            <a:ext cx="1290575" cy="66607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50" dirty="0"/>
              <a:t>「大阪府・大阪市特別区設置協議会」を設置</a:t>
            </a:r>
            <a:endParaRPr lang="en-US" altLang="ja-JP" sz="1200" spc="-50" dirty="0"/>
          </a:p>
        </p:txBody>
      </p:sp>
      <p:sp>
        <p:nvSpPr>
          <p:cNvPr id="32" name="フローチャート : 代替処理 31"/>
          <p:cNvSpPr/>
          <p:nvPr/>
        </p:nvSpPr>
        <p:spPr>
          <a:xfrm>
            <a:off x="2915815" y="4149080"/>
            <a:ext cx="1197121"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７</a:t>
            </a:r>
            <a:r>
              <a:rPr kumimoji="1" lang="ja-JP" altLang="en-US" sz="1200" dirty="0"/>
              <a:t>月、</a:t>
            </a:r>
            <a:r>
              <a:rPr lang="ja-JP" altLang="en-US" sz="1200" dirty="0"/>
              <a:t>８</a:t>
            </a:r>
            <a:r>
              <a:rPr kumimoji="1" lang="ja-JP" altLang="en-US" sz="1200" dirty="0"/>
              <a:t>月、</a:t>
            </a:r>
            <a:r>
              <a:rPr lang="ja-JP" altLang="en-US" sz="1200" dirty="0"/>
              <a:t>９</a:t>
            </a:r>
            <a:r>
              <a:rPr kumimoji="1" lang="ja-JP" altLang="en-US" sz="1200" dirty="0"/>
              <a:t>月</a:t>
            </a:r>
          </a:p>
        </p:txBody>
      </p:sp>
      <p:sp>
        <p:nvSpPr>
          <p:cNvPr id="33" name="フローチャート : 代替処理 32"/>
          <p:cNvSpPr/>
          <p:nvPr/>
        </p:nvSpPr>
        <p:spPr>
          <a:xfrm>
            <a:off x="3059830" y="4356626"/>
            <a:ext cx="1152129"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大阪戦略調整会議を設置、開催（計</a:t>
            </a:r>
            <a:r>
              <a:rPr lang="en-US" altLang="ja-JP" sz="1200" spc="-100" dirty="0"/>
              <a:t>3</a:t>
            </a:r>
            <a:r>
              <a:rPr lang="ja-JP" altLang="en-US" sz="1200" spc="-100" dirty="0"/>
              <a:t>回）</a:t>
            </a:r>
            <a:endParaRPr lang="en-US" altLang="ja-JP" sz="1200" spc="-100" dirty="0"/>
          </a:p>
        </p:txBody>
      </p:sp>
      <p:sp>
        <p:nvSpPr>
          <p:cNvPr id="56" name="フローチャート : 代替処理 55"/>
          <p:cNvSpPr/>
          <p:nvPr/>
        </p:nvSpPr>
        <p:spPr>
          <a:xfrm>
            <a:off x="440836" y="4659497"/>
            <a:ext cx="1377676" cy="1433799"/>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70" dirty="0"/>
              <a:t>大阪府市統合本部</a:t>
            </a:r>
            <a:endParaRPr lang="en-US" altLang="ja-JP" sz="1200" spc="-170" dirty="0"/>
          </a:p>
          <a:p>
            <a:r>
              <a:rPr lang="ja-JP" altLang="en-US" sz="1100" kern="0" spc="-180" dirty="0"/>
              <a:t>経営形態の見直し（１２項目）、類似・重複している行政サービス（２２項目）について基本的方向性案をとりまとめ、工程表を策定</a:t>
            </a:r>
            <a:endParaRPr lang="en-US" altLang="ja-JP" sz="1100" spc="-50" dirty="0"/>
          </a:p>
        </p:txBody>
      </p:sp>
      <p:sp>
        <p:nvSpPr>
          <p:cNvPr id="27" name="右矢印 26"/>
          <p:cNvSpPr/>
          <p:nvPr/>
        </p:nvSpPr>
        <p:spPr>
          <a:xfrm>
            <a:off x="1955454" y="1340768"/>
            <a:ext cx="2157483" cy="504000"/>
          </a:xfrm>
          <a:prstGeom prst="rightArrow">
            <a:avLst>
              <a:gd name="adj1" fmla="val 50000"/>
              <a:gd name="adj2" fmla="val 4080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道路移管に関する協議</a:t>
            </a:r>
            <a:endParaRPr kumimoji="1" lang="ja-JP" altLang="en-US" sz="1200" dirty="0"/>
          </a:p>
        </p:txBody>
      </p:sp>
      <p:sp>
        <p:nvSpPr>
          <p:cNvPr id="28" name="右矢印 27"/>
          <p:cNvSpPr/>
          <p:nvPr/>
        </p:nvSpPr>
        <p:spPr>
          <a:xfrm>
            <a:off x="4211960" y="1353455"/>
            <a:ext cx="1944216" cy="504000"/>
          </a:xfrm>
          <a:prstGeom prst="rightArrow">
            <a:avLst>
              <a:gd name="adj1" fmla="val 50000"/>
              <a:gd name="adj2" fmla="val 4019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200" dirty="0"/>
              <a:t>道路２路線を移管予定</a:t>
            </a:r>
            <a:endParaRPr kumimoji="1" lang="en-US" altLang="ja-JP" sz="1200" dirty="0"/>
          </a:p>
        </p:txBody>
      </p:sp>
      <p:sp>
        <p:nvSpPr>
          <p:cNvPr id="29" name="フローチャート : 代替処理 28"/>
          <p:cNvSpPr/>
          <p:nvPr/>
        </p:nvSpPr>
        <p:spPr>
          <a:xfrm>
            <a:off x="467544" y="1268760"/>
            <a:ext cx="1103660" cy="36004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a:t>平成</a:t>
            </a:r>
            <a:r>
              <a:rPr lang="ja-JP" altLang="en-US" sz="1050" dirty="0"/>
              <a:t>２６</a:t>
            </a:r>
            <a:r>
              <a:rPr kumimoji="1" lang="ja-JP" altLang="en-US" sz="1050" dirty="0"/>
              <a:t>年度</a:t>
            </a:r>
          </a:p>
        </p:txBody>
      </p:sp>
      <p:sp>
        <p:nvSpPr>
          <p:cNvPr id="30" name="フローチャート : 代替処理 29"/>
          <p:cNvSpPr/>
          <p:nvPr/>
        </p:nvSpPr>
        <p:spPr>
          <a:xfrm>
            <a:off x="539552" y="1484783"/>
            <a:ext cx="1246518" cy="336451"/>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道路２路線を移管</a:t>
            </a:r>
            <a:endParaRPr lang="en-US" altLang="ja-JP" sz="1200" spc="-150" dirty="0"/>
          </a:p>
        </p:txBody>
      </p:sp>
      <p:sp>
        <p:nvSpPr>
          <p:cNvPr id="31" name="フローチャート : 代替処理 30"/>
          <p:cNvSpPr/>
          <p:nvPr/>
        </p:nvSpPr>
        <p:spPr>
          <a:xfrm>
            <a:off x="2483768" y="5299175"/>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a:t>
            </a:r>
            <a:r>
              <a:rPr kumimoji="1" lang="ja-JP" altLang="en-US" sz="1200" dirty="0"/>
              <a:t>月</a:t>
            </a:r>
          </a:p>
        </p:txBody>
      </p:sp>
      <p:sp>
        <p:nvSpPr>
          <p:cNvPr id="48" name="フローチャート : 代替処理 47"/>
          <p:cNvSpPr/>
          <p:nvPr/>
        </p:nvSpPr>
        <p:spPr>
          <a:xfrm>
            <a:off x="2627783" y="5506721"/>
            <a:ext cx="922646"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府市統合本部を廃止</a:t>
            </a:r>
            <a:endParaRPr lang="en-US" altLang="ja-JP" sz="1200" spc="-100" dirty="0"/>
          </a:p>
        </p:txBody>
      </p:sp>
      <p:sp>
        <p:nvSpPr>
          <p:cNvPr id="49" name="フローチャート : 代替処理 48"/>
          <p:cNvSpPr/>
          <p:nvPr/>
        </p:nvSpPr>
        <p:spPr>
          <a:xfrm>
            <a:off x="1921163" y="2276872"/>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５</a:t>
            </a:r>
            <a:r>
              <a:rPr kumimoji="1" lang="ja-JP" altLang="en-US" sz="1200" dirty="0"/>
              <a:t>月</a:t>
            </a:r>
          </a:p>
        </p:txBody>
      </p:sp>
      <p:sp>
        <p:nvSpPr>
          <p:cNvPr id="50" name="フローチャート : 代替処理 49"/>
          <p:cNvSpPr/>
          <p:nvPr/>
        </p:nvSpPr>
        <p:spPr>
          <a:xfrm>
            <a:off x="2065178" y="2484418"/>
            <a:ext cx="922646"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特別区設置に関する住民投票実施</a:t>
            </a:r>
            <a:endParaRPr lang="en-US" altLang="ja-JP" sz="1200" spc="-100" dirty="0"/>
          </a:p>
        </p:txBody>
      </p:sp>
      <p:sp>
        <p:nvSpPr>
          <p:cNvPr id="51" name="右矢印 50"/>
          <p:cNvSpPr/>
          <p:nvPr/>
        </p:nvSpPr>
        <p:spPr>
          <a:xfrm>
            <a:off x="4463596" y="5013176"/>
            <a:ext cx="1726488"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各項目の具体化に向けた取組</a:t>
            </a:r>
            <a:endParaRPr kumimoji="1" lang="en-US" altLang="ja-JP" sz="1200" dirty="0"/>
          </a:p>
        </p:txBody>
      </p:sp>
      <p:sp>
        <p:nvSpPr>
          <p:cNvPr id="52" name="フローチャート : 代替処理 51"/>
          <p:cNvSpPr/>
          <p:nvPr/>
        </p:nvSpPr>
        <p:spPr>
          <a:xfrm>
            <a:off x="2411760" y="3212976"/>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a:t>
            </a:r>
            <a:r>
              <a:rPr kumimoji="1" lang="ja-JP" altLang="en-US" sz="1200" dirty="0"/>
              <a:t>月</a:t>
            </a:r>
          </a:p>
        </p:txBody>
      </p:sp>
      <p:sp>
        <p:nvSpPr>
          <p:cNvPr id="54" name="フローチャート : 代替処理 53"/>
          <p:cNvSpPr/>
          <p:nvPr/>
        </p:nvSpPr>
        <p:spPr>
          <a:xfrm>
            <a:off x="2555775" y="3420522"/>
            <a:ext cx="922646"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特別区設置協議会を廃止</a:t>
            </a:r>
            <a:endParaRPr lang="en-US" altLang="ja-JP" sz="1200" spc="-100" dirty="0"/>
          </a:p>
        </p:txBody>
      </p:sp>
    </p:spTree>
    <p:extLst>
      <p:ext uri="{BB962C8B-B14F-4D97-AF65-F5344CB8AC3E}">
        <p14:creationId xmlns:p14="http://schemas.microsoft.com/office/powerpoint/2010/main" val="182069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81895608"/>
              </p:ext>
            </p:extLst>
          </p:nvPr>
        </p:nvGraphicFramePr>
        <p:xfrm>
          <a:off x="-1" y="620688"/>
          <a:ext cx="9108506" cy="5672591"/>
        </p:xfrm>
        <a:graphic>
          <a:graphicData uri="http://schemas.openxmlformats.org/drawingml/2006/table">
            <a:tbl>
              <a:tblPr firstRow="1" bandRow="1">
                <a:tableStyleId>{5940675A-B579-460E-94D1-54222C63F5DA}</a:tableStyleId>
              </a:tblPr>
              <a:tblGrid>
                <a:gridCol w="407819">
                  <a:extLst>
                    <a:ext uri="{9D8B030D-6E8A-4147-A177-3AD203B41FA5}">
                      <a16:colId xmlns:a16="http://schemas.microsoft.com/office/drawing/2014/main" val="20000"/>
                    </a:ext>
                  </a:extLst>
                </a:gridCol>
                <a:gridCol w="1401932">
                  <a:extLst>
                    <a:ext uri="{9D8B030D-6E8A-4147-A177-3AD203B41FA5}">
                      <a16:colId xmlns:a16="http://schemas.microsoft.com/office/drawing/2014/main" val="20001"/>
                    </a:ext>
                  </a:extLst>
                </a:gridCol>
                <a:gridCol w="4397672">
                  <a:extLst>
                    <a:ext uri="{9D8B030D-6E8A-4147-A177-3AD203B41FA5}">
                      <a16:colId xmlns:a16="http://schemas.microsoft.com/office/drawing/2014/main" val="20002"/>
                    </a:ext>
                  </a:extLst>
                </a:gridCol>
                <a:gridCol w="2901083">
                  <a:extLst>
                    <a:ext uri="{9D8B030D-6E8A-4147-A177-3AD203B41FA5}">
                      <a16:colId xmlns:a16="http://schemas.microsoft.com/office/drawing/2014/main" val="20003"/>
                    </a:ext>
                  </a:extLst>
                </a:gridCol>
              </a:tblGrid>
              <a:tr h="306519">
                <a:tc rowSpan="2">
                  <a:txBody>
                    <a:bodyPr/>
                    <a:lstStyle/>
                    <a:p>
                      <a:r>
                        <a:rPr kumimoji="1" lang="ja-JP" altLang="en-US" sz="1400" u="none" dirty="0"/>
                        <a:t>　</a:t>
                      </a:r>
                    </a:p>
                  </a:txBody>
                  <a:tcPr vert="eaVert" anchor="ctr"/>
                </a:tc>
                <a:tc>
                  <a:txBody>
                    <a:bodyPr/>
                    <a:lstStyle/>
                    <a:p>
                      <a:pPr algn="ctr">
                        <a:lnSpc>
                          <a:spcPts val="1400"/>
                        </a:lnSpc>
                      </a:pPr>
                      <a:r>
                        <a:rPr kumimoji="1" lang="ja-JP" altLang="en-US" sz="1400" u="none" dirty="0"/>
                        <a:t>平成２６年度末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u="none" dirty="0"/>
                        <a:t>平成２７年度</a:t>
                      </a:r>
                    </a:p>
                  </a:txBody>
                  <a:tcPr anchor="ctr">
                    <a:solidFill>
                      <a:schemeClr val="accent5">
                        <a:lumMod val="40000"/>
                        <a:lumOff val="60000"/>
                      </a:schemeClr>
                    </a:solidFill>
                  </a:tcPr>
                </a:tc>
                <a:tc rowSpan="2">
                  <a:txBody>
                    <a:bodyPr/>
                    <a:lstStyle/>
                    <a:p>
                      <a:pPr algn="ctr">
                        <a:lnSpc>
                          <a:spcPts val="1400"/>
                        </a:lnSpc>
                      </a:pPr>
                      <a:r>
                        <a:rPr kumimoji="1" lang="ja-JP" altLang="en-US" sz="1400" u="none"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306519">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u="none" dirty="0" err="1"/>
                        <a:t>までの</a:t>
                      </a:r>
                      <a:r>
                        <a:rPr kumimoji="1" lang="ja-JP" altLang="en-US" sz="1400" u="none"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u="none"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4715553">
                <a:tc>
                  <a:txBody>
                    <a:bodyPr/>
                    <a:lstStyle/>
                    <a:p>
                      <a:r>
                        <a:rPr kumimoji="1" lang="ja-JP" altLang="en-US" sz="1400" u="none" dirty="0"/>
                        <a:t>関西広域連合の取組</a:t>
                      </a:r>
                    </a:p>
                  </a:txBody>
                  <a:tcPr vert="eaVert" anchor="ctr" anchorCtr="1"/>
                </a:tc>
                <a:tc>
                  <a:txBody>
                    <a:bodyPr/>
                    <a:lstStyle/>
                    <a:p>
                      <a:endParaRPr kumimoji="1" lang="ja-JP" altLang="en-US" sz="1400" u="none" dirty="0"/>
                    </a:p>
                  </a:txBody>
                  <a:tcPr anchor="ctr"/>
                </a:tc>
                <a:tc>
                  <a:txBody>
                    <a:bodyPr/>
                    <a:lstStyle/>
                    <a:p>
                      <a:pPr marL="82550" indent="-82550" algn="just">
                        <a:lnSpc>
                          <a:spcPts val="1400"/>
                        </a:lnSpc>
                        <a:spcAft>
                          <a:spcPts val="1200"/>
                        </a:spcAft>
                      </a:pPr>
                      <a:endParaRPr kumimoji="1" lang="en-US" altLang="ja-JP" sz="1200" b="0" u="none" dirty="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100" u="none" dirty="0"/>
                        <a:t>○　奈良県が「広域防災」「広域観光・文化・スポーツ振興」分野での加入を表明しました。今後は加入に必要な所要の手続を進めます。</a:t>
                      </a:r>
                      <a:endParaRPr kumimoji="1" lang="en-US" altLang="ja-JP" sz="1100" u="none" dirty="0"/>
                    </a:p>
                    <a:p>
                      <a:pPr marL="82550" indent="-82550" algn="just">
                        <a:lnSpc>
                          <a:spcPts val="1400"/>
                        </a:lnSpc>
                        <a:spcAft>
                          <a:spcPts val="0"/>
                        </a:spcAft>
                      </a:pPr>
                      <a:endParaRPr kumimoji="1" lang="en-US" altLang="ja-JP" sz="1100" u="none" dirty="0"/>
                    </a:p>
                    <a:p>
                      <a:pPr marL="82550" indent="-82550" algn="just">
                        <a:lnSpc>
                          <a:spcPts val="1400"/>
                        </a:lnSpc>
                        <a:spcAft>
                          <a:spcPts val="0"/>
                        </a:spcAft>
                      </a:pPr>
                      <a:r>
                        <a:rPr kumimoji="1" lang="ja-JP" altLang="en-US" sz="1100" u="none" dirty="0"/>
                        <a:t>○　連合の事務に「広域スポーツ振興」を追加することに伴い、規約の改正、広域計画の改定及び組織体制の整備を行いました。</a:t>
                      </a:r>
                      <a:endParaRPr kumimoji="1" lang="en-US" altLang="ja-JP" sz="1100" u="none" dirty="0"/>
                    </a:p>
                    <a:p>
                      <a:pPr marL="82550" indent="-82550" algn="just">
                        <a:lnSpc>
                          <a:spcPts val="1400"/>
                        </a:lnSpc>
                        <a:spcAft>
                          <a:spcPts val="0"/>
                        </a:spcAft>
                      </a:pPr>
                      <a:endParaRPr kumimoji="1" lang="en-US" altLang="ja-JP" sz="1100" u="none" dirty="0"/>
                    </a:p>
                    <a:p>
                      <a:pPr marL="82550" indent="-82550" algn="just">
                        <a:lnSpc>
                          <a:spcPts val="1400"/>
                        </a:lnSpc>
                        <a:spcAft>
                          <a:spcPts val="0"/>
                        </a:spcAft>
                      </a:pPr>
                      <a:r>
                        <a:rPr kumimoji="1" lang="ja-JP" altLang="en-US" sz="1100" u="none" dirty="0"/>
                        <a:t>○　新たな産学官連携のプラットフォームとして「関西健康・医療創生会議」を設立しました。今後は分科会を中心に活動していきます。</a:t>
                      </a:r>
                      <a:endParaRPr kumimoji="1" lang="en-US" altLang="ja-JP" sz="1100" u="none" dirty="0"/>
                    </a:p>
                    <a:p>
                      <a:pPr marL="82550" indent="-82550" algn="just">
                        <a:lnSpc>
                          <a:spcPts val="1400"/>
                        </a:lnSpc>
                        <a:spcAft>
                          <a:spcPts val="0"/>
                        </a:spcAft>
                      </a:pPr>
                      <a:endParaRPr kumimoji="1" lang="en-US" altLang="ja-JP" sz="1100" u="none" dirty="0"/>
                    </a:p>
                    <a:p>
                      <a:pPr marL="82550" indent="-82550" algn="just">
                        <a:lnSpc>
                          <a:spcPts val="1400"/>
                        </a:lnSpc>
                        <a:spcAft>
                          <a:spcPts val="0"/>
                        </a:spcAft>
                      </a:pPr>
                      <a:r>
                        <a:rPr kumimoji="1" lang="ja-JP" altLang="en-US" sz="1100" u="none" dirty="0"/>
                        <a:t>○　関西圏域の展望研究会が最終報告を行いました。今後はその成果を活用し、関西人口ビジョン・関西版総合戦略の策定に向けて検討を進めます。</a:t>
                      </a:r>
                      <a:endParaRPr kumimoji="1" lang="en-US" altLang="ja-JP" sz="1100" u="none" dirty="0"/>
                    </a:p>
                    <a:p>
                      <a:pPr marL="82550" indent="-82550" algn="just">
                        <a:lnSpc>
                          <a:spcPts val="1400"/>
                        </a:lnSpc>
                        <a:spcAft>
                          <a:spcPts val="0"/>
                        </a:spcAft>
                      </a:pPr>
                      <a:endParaRPr kumimoji="1" lang="en-US" altLang="ja-JP" sz="1100" u="none" dirty="0"/>
                    </a:p>
                    <a:p>
                      <a:pPr marL="82550" indent="-82550" algn="just">
                        <a:lnSpc>
                          <a:spcPts val="1400"/>
                        </a:lnSpc>
                        <a:spcAft>
                          <a:spcPts val="0"/>
                        </a:spcAft>
                      </a:pPr>
                      <a:r>
                        <a:rPr kumimoji="1" lang="ja-JP" altLang="en-US" sz="1100" u="none" dirty="0"/>
                        <a:t>○　</a:t>
                      </a:r>
                      <a:r>
                        <a:rPr lang="ja-JP" altLang="en-US" sz="1100" dirty="0"/>
                        <a:t>「琵琶湖・淀川流域対策に係る研究会」では自然環境等の課題について議論を行いました。今後はシンポジウムを実施するなど、研究会提言に向けた議論をさらに進めます。</a:t>
                      </a:r>
                      <a:endParaRPr kumimoji="1" lang="en-US" altLang="ja-JP" sz="1100" u="none" dirty="0"/>
                    </a:p>
                    <a:p>
                      <a:pPr marL="82550" indent="-82550" algn="just">
                        <a:lnSpc>
                          <a:spcPts val="1400"/>
                        </a:lnSpc>
                        <a:spcAft>
                          <a:spcPts val="0"/>
                        </a:spcAft>
                      </a:pPr>
                      <a:endParaRPr kumimoji="1" lang="en-US" altLang="ja-JP" sz="1100" u="none" dirty="0"/>
                    </a:p>
                    <a:p>
                      <a:pPr marL="82550" indent="-82550" algn="just">
                        <a:lnSpc>
                          <a:spcPts val="1400"/>
                        </a:lnSpc>
                        <a:spcAft>
                          <a:spcPts val="0"/>
                        </a:spcAft>
                      </a:pPr>
                      <a:r>
                        <a:rPr kumimoji="1" lang="ja-JP" altLang="en-US" sz="1100" u="none" dirty="0"/>
                        <a:t>○　国出先機関の地方移管について、６月に国の予算編成等に対する提案を行い、国出先機関の地方移管の推進等を求めました。また、地方分権改革に関する提案募集方式に基づき、国の事務・権限の移譲や規制緩和を求める</a:t>
                      </a:r>
                      <a:r>
                        <a:rPr kumimoji="1" lang="en-US" altLang="ja-JP" sz="1100" u="none" dirty="0">
                          <a:latin typeface="+mn-ea"/>
                          <a:ea typeface="+mn-ea"/>
                        </a:rPr>
                        <a:t>25</a:t>
                      </a:r>
                      <a:r>
                        <a:rPr kumimoji="1" lang="ja-JP" altLang="en-US" sz="1100" u="none" dirty="0"/>
                        <a:t>項目の提案を行いました。</a:t>
                      </a:r>
                      <a:endParaRPr kumimoji="1" lang="en-US" altLang="ja-JP" sz="1100" u="none" dirty="0"/>
                    </a:p>
                  </a:txBody>
                  <a:tcPr/>
                </a:tc>
                <a:extLst>
                  <a:ext uri="{0D108BD9-81ED-4DB2-BD59-A6C34878D82A}">
                    <a16:rowId xmlns:a16="http://schemas.microsoft.com/office/drawing/2014/main" val="10002"/>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７</a:t>
            </a:r>
            <a:r>
              <a:rPr lang="ja-JP" altLang="ja-JP" b="1" dirty="0"/>
              <a:t>年度の取組イメージ（</a:t>
            </a:r>
            <a:r>
              <a:rPr lang="ja-JP" altLang="en-US" b="1" dirty="0"/>
              <a:t>９</a:t>
            </a:r>
            <a:r>
              <a:rPr lang="ja-JP" altLang="ja-JP" b="1" dirty="0"/>
              <a:t>月末時点）～</a:t>
            </a:r>
          </a:p>
        </p:txBody>
      </p:sp>
      <p:grpSp>
        <p:nvGrpSpPr>
          <p:cNvPr id="34" name="グループ化 33"/>
          <p:cNvGrpSpPr/>
          <p:nvPr/>
        </p:nvGrpSpPr>
        <p:grpSpPr>
          <a:xfrm>
            <a:off x="560274" y="630581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50" name="右矢印 49"/>
          <p:cNvSpPr/>
          <p:nvPr/>
        </p:nvSpPr>
        <p:spPr>
          <a:xfrm>
            <a:off x="1907704" y="1293268"/>
            <a:ext cx="4176464" cy="468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広域的課題への対応</a:t>
            </a:r>
          </a:p>
        </p:txBody>
      </p:sp>
      <p:sp>
        <p:nvSpPr>
          <p:cNvPr id="51" name="フローチャート : 代替処理 50"/>
          <p:cNvSpPr/>
          <p:nvPr/>
        </p:nvSpPr>
        <p:spPr>
          <a:xfrm>
            <a:off x="467544" y="1412776"/>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平成２５年度</a:t>
            </a:r>
          </a:p>
        </p:txBody>
      </p:sp>
      <p:sp>
        <p:nvSpPr>
          <p:cNvPr id="56" name="フローチャート : 代替処理 55"/>
          <p:cNvSpPr/>
          <p:nvPr/>
        </p:nvSpPr>
        <p:spPr>
          <a:xfrm>
            <a:off x="2273572" y="5372438"/>
            <a:ext cx="1188000"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国の事務・権限等を求める提案</a:t>
            </a:r>
            <a:r>
              <a:rPr lang="en-US" altLang="ja-JP" sz="1200" dirty="0"/>
              <a:t>(25</a:t>
            </a:r>
            <a:r>
              <a:rPr lang="ja-JP" altLang="en-US" sz="1200" dirty="0"/>
              <a:t>項目</a:t>
            </a:r>
            <a:r>
              <a:rPr lang="en-US" altLang="ja-JP" sz="1200" dirty="0"/>
              <a:t>)</a:t>
            </a:r>
            <a:endParaRPr lang="ja-JP" altLang="en-US" sz="1200" dirty="0"/>
          </a:p>
        </p:txBody>
      </p:sp>
      <p:sp>
        <p:nvSpPr>
          <p:cNvPr id="28" name="フローチャート : 代替処理 27"/>
          <p:cNvSpPr/>
          <p:nvPr/>
        </p:nvSpPr>
        <p:spPr>
          <a:xfrm>
            <a:off x="601228" y="1654351"/>
            <a:ext cx="1126457" cy="47850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広域計画</a:t>
            </a:r>
            <a:r>
              <a:rPr lang="en-US" altLang="ja-JP" sz="1200" dirty="0"/>
              <a:t>(H26</a:t>
            </a:r>
            <a:r>
              <a:rPr lang="ja-JP" altLang="en-US" sz="1200" dirty="0"/>
              <a:t>～</a:t>
            </a:r>
            <a:r>
              <a:rPr lang="en-US" altLang="ja-JP" sz="1200" dirty="0"/>
              <a:t>28</a:t>
            </a:r>
            <a:r>
              <a:rPr lang="ja-JP" altLang="en-US" sz="1200" dirty="0"/>
              <a:t>年度</a:t>
            </a:r>
            <a:r>
              <a:rPr lang="en-US" altLang="ja-JP" sz="1200" dirty="0"/>
              <a:t>)</a:t>
            </a:r>
            <a:r>
              <a:rPr lang="ja-JP" altLang="en-US" sz="1200" dirty="0"/>
              <a:t>策定</a:t>
            </a:r>
            <a:endParaRPr lang="en-US" altLang="ja-JP" sz="1200" dirty="0"/>
          </a:p>
        </p:txBody>
      </p:sp>
      <p:sp>
        <p:nvSpPr>
          <p:cNvPr id="48" name="右矢印 47"/>
          <p:cNvSpPr/>
          <p:nvPr/>
        </p:nvSpPr>
        <p:spPr>
          <a:xfrm>
            <a:off x="4211960" y="5210336"/>
            <a:ext cx="1838181" cy="738944"/>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国出先機関の地方移管に向けた取組</a:t>
            </a:r>
          </a:p>
        </p:txBody>
      </p:sp>
      <p:sp>
        <p:nvSpPr>
          <p:cNvPr id="60" name="フローチャート : 代替処理 59"/>
          <p:cNvSpPr/>
          <p:nvPr/>
        </p:nvSpPr>
        <p:spPr>
          <a:xfrm>
            <a:off x="433636" y="4808934"/>
            <a:ext cx="1351753" cy="49227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200" dirty="0"/>
              <a:t>国出先機関の地方移管に向けた取組</a:t>
            </a:r>
            <a:endParaRPr lang="en-US" altLang="ja-JP" sz="1200" dirty="0"/>
          </a:p>
        </p:txBody>
      </p:sp>
      <p:sp>
        <p:nvSpPr>
          <p:cNvPr id="61" name="フローチャート : 代替処理 60"/>
          <p:cNvSpPr/>
          <p:nvPr/>
        </p:nvSpPr>
        <p:spPr>
          <a:xfrm>
            <a:off x="2195736" y="4664603"/>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６月</a:t>
            </a:r>
            <a:endParaRPr kumimoji="1" lang="ja-JP" altLang="en-US" sz="1200" dirty="0"/>
          </a:p>
        </p:txBody>
      </p:sp>
      <p:sp>
        <p:nvSpPr>
          <p:cNvPr id="62" name="フローチャート : 代替処理 61"/>
          <p:cNvSpPr/>
          <p:nvPr/>
        </p:nvSpPr>
        <p:spPr>
          <a:xfrm>
            <a:off x="2284205" y="4869216"/>
            <a:ext cx="1188000" cy="504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国の予算編成等に対する提案</a:t>
            </a:r>
          </a:p>
        </p:txBody>
      </p:sp>
      <p:sp>
        <p:nvSpPr>
          <p:cNvPr id="26" name="フローチャート : 代替処理 25"/>
          <p:cNvSpPr/>
          <p:nvPr/>
        </p:nvSpPr>
        <p:spPr>
          <a:xfrm>
            <a:off x="2334949" y="1772888"/>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７月</a:t>
            </a:r>
            <a:endParaRPr kumimoji="1" lang="ja-JP" altLang="en-US" sz="1200" dirty="0"/>
          </a:p>
        </p:txBody>
      </p:sp>
      <p:sp>
        <p:nvSpPr>
          <p:cNvPr id="31" name="フローチャート : 代替処理 30"/>
          <p:cNvSpPr/>
          <p:nvPr/>
        </p:nvSpPr>
        <p:spPr>
          <a:xfrm>
            <a:off x="2428222" y="1988912"/>
            <a:ext cx="1063658" cy="64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「関西健康・医療創生会議」の設立</a:t>
            </a:r>
          </a:p>
        </p:txBody>
      </p:sp>
      <p:sp>
        <p:nvSpPr>
          <p:cNvPr id="32" name="フローチャート : 代替処理 31"/>
          <p:cNvSpPr/>
          <p:nvPr/>
        </p:nvSpPr>
        <p:spPr>
          <a:xfrm>
            <a:off x="3563888" y="3068960"/>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９月</a:t>
            </a:r>
            <a:endParaRPr kumimoji="1" lang="ja-JP" altLang="en-US" sz="1200" dirty="0"/>
          </a:p>
        </p:txBody>
      </p:sp>
      <p:sp>
        <p:nvSpPr>
          <p:cNvPr id="33" name="フローチャート : 代替処理 32"/>
          <p:cNvSpPr/>
          <p:nvPr/>
        </p:nvSpPr>
        <p:spPr>
          <a:xfrm>
            <a:off x="3652357" y="3273573"/>
            <a:ext cx="1063658" cy="64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関西圏域の展望研究会最終報告</a:t>
            </a:r>
          </a:p>
        </p:txBody>
      </p:sp>
      <p:sp>
        <p:nvSpPr>
          <p:cNvPr id="52" name="右矢印 51"/>
          <p:cNvSpPr/>
          <p:nvPr/>
        </p:nvSpPr>
        <p:spPr>
          <a:xfrm>
            <a:off x="1835696" y="4077120"/>
            <a:ext cx="2124000" cy="432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t>4,7,8</a:t>
            </a:r>
            <a:r>
              <a:rPr lang="ja-JP" altLang="en-US" sz="1200" dirty="0"/>
              <a:t>月開催</a:t>
            </a:r>
            <a:endParaRPr kumimoji="1" lang="ja-JP" altLang="en-US" sz="1200" dirty="0"/>
          </a:p>
        </p:txBody>
      </p:sp>
      <p:sp>
        <p:nvSpPr>
          <p:cNvPr id="58" name="右矢印 57"/>
          <p:cNvSpPr/>
          <p:nvPr/>
        </p:nvSpPr>
        <p:spPr>
          <a:xfrm>
            <a:off x="4750043" y="3140968"/>
            <a:ext cx="1440000" cy="738944"/>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人口ビジョン・</a:t>
            </a:r>
            <a:endParaRPr kumimoji="1" lang="en-US" altLang="ja-JP" sz="1200" dirty="0"/>
          </a:p>
          <a:p>
            <a:pPr algn="ctr"/>
            <a:r>
              <a:rPr kumimoji="1" lang="ja-JP" altLang="en-US" sz="1200" dirty="0"/>
              <a:t>総合戦略の</a:t>
            </a:r>
            <a:r>
              <a:rPr lang="ja-JP" altLang="en-US" sz="1200" dirty="0"/>
              <a:t>策定</a:t>
            </a:r>
            <a:endParaRPr kumimoji="1" lang="ja-JP" altLang="en-US" sz="1200" dirty="0"/>
          </a:p>
        </p:txBody>
      </p:sp>
      <p:sp>
        <p:nvSpPr>
          <p:cNvPr id="53" name="フローチャート : 代替処理 52"/>
          <p:cNvSpPr/>
          <p:nvPr/>
        </p:nvSpPr>
        <p:spPr>
          <a:xfrm>
            <a:off x="429444" y="2888938"/>
            <a:ext cx="1261725"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平成２６年度</a:t>
            </a:r>
            <a:endParaRPr kumimoji="1" lang="ja-JP" altLang="en-US" sz="1200" dirty="0"/>
          </a:p>
        </p:txBody>
      </p:sp>
      <p:sp>
        <p:nvSpPr>
          <p:cNvPr id="54" name="フローチャート : 代替処理 53"/>
          <p:cNvSpPr/>
          <p:nvPr/>
        </p:nvSpPr>
        <p:spPr>
          <a:xfrm>
            <a:off x="514350" y="3140968"/>
            <a:ext cx="1292771" cy="66607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normAutofit/>
          </a:bodyPr>
          <a:lstStyle/>
          <a:p>
            <a:r>
              <a:rPr lang="ja-JP" altLang="en-US" sz="1200" dirty="0"/>
              <a:t>関西圏域の展望研究会設置</a:t>
            </a:r>
            <a:endParaRPr lang="en-US" altLang="ja-JP" sz="1200" dirty="0"/>
          </a:p>
        </p:txBody>
      </p:sp>
      <p:sp>
        <p:nvSpPr>
          <p:cNvPr id="59" name="フローチャート : 代替処理 58"/>
          <p:cNvSpPr/>
          <p:nvPr/>
        </p:nvSpPr>
        <p:spPr>
          <a:xfrm>
            <a:off x="516545" y="3812790"/>
            <a:ext cx="1290575" cy="66607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「琵琶湖・淀川流域対策に係る研究会」設置</a:t>
            </a:r>
          </a:p>
          <a:p>
            <a:endParaRPr lang="en-US" altLang="ja-JP" sz="1200" spc="-50" dirty="0"/>
          </a:p>
        </p:txBody>
      </p:sp>
      <p:sp>
        <p:nvSpPr>
          <p:cNvPr id="64" name="右矢印 63"/>
          <p:cNvSpPr/>
          <p:nvPr/>
        </p:nvSpPr>
        <p:spPr>
          <a:xfrm>
            <a:off x="1835696" y="3068960"/>
            <a:ext cx="1656000" cy="720000"/>
          </a:xfrm>
          <a:prstGeom prst="rightArrow">
            <a:avLst>
              <a:gd name="adj1" fmla="val 50000"/>
              <a:gd name="adj2" fmla="val 4179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t>小委員会３回</a:t>
            </a:r>
            <a:endParaRPr lang="en-US" altLang="ja-JP" sz="1200" dirty="0"/>
          </a:p>
          <a:p>
            <a:r>
              <a:rPr lang="ja-JP" altLang="en-US" sz="1200" dirty="0"/>
              <a:t>　研究会１回　開催</a:t>
            </a:r>
            <a:endParaRPr kumimoji="1" lang="ja-JP" altLang="en-US" sz="1200" dirty="0"/>
          </a:p>
        </p:txBody>
      </p:sp>
      <p:sp>
        <p:nvSpPr>
          <p:cNvPr id="63" name="フローチャート : 代替処理 22"/>
          <p:cNvSpPr/>
          <p:nvPr/>
        </p:nvSpPr>
        <p:spPr>
          <a:xfrm>
            <a:off x="4860032" y="2276872"/>
            <a:ext cx="1008000" cy="504000"/>
          </a:xfrm>
          <a:prstGeom prst="round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r>
              <a:rPr lang="ja-JP" altLang="en-US" sz="1200" spc="-140" dirty="0">
                <a:latin typeface="+mn-ea"/>
              </a:rPr>
              <a:t>奈良県の加入正式決定</a:t>
            </a:r>
            <a:endParaRPr lang="en-US" altLang="ja-JP" sz="1200" spc="-140" dirty="0">
              <a:latin typeface="+mn-ea"/>
            </a:endParaRPr>
          </a:p>
        </p:txBody>
      </p:sp>
      <p:sp>
        <p:nvSpPr>
          <p:cNvPr id="66" name="右矢印 65"/>
          <p:cNvSpPr/>
          <p:nvPr/>
        </p:nvSpPr>
        <p:spPr>
          <a:xfrm>
            <a:off x="4068104" y="4077072"/>
            <a:ext cx="2088000" cy="432000"/>
          </a:xfrm>
          <a:prstGeom prst="rightArrow">
            <a:avLst>
              <a:gd name="adj1" fmla="val 50000"/>
              <a:gd name="adj2" fmla="val 33184"/>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dirty="0"/>
          </a:p>
        </p:txBody>
      </p:sp>
      <p:sp>
        <p:nvSpPr>
          <p:cNvPr id="49" name="フローチャート : 代替処理 48"/>
          <p:cNvSpPr/>
          <p:nvPr/>
        </p:nvSpPr>
        <p:spPr>
          <a:xfrm>
            <a:off x="3563888" y="2060848"/>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９月</a:t>
            </a:r>
            <a:endParaRPr kumimoji="1" lang="ja-JP" altLang="en-US" sz="1200" dirty="0"/>
          </a:p>
        </p:txBody>
      </p:sp>
      <p:sp>
        <p:nvSpPr>
          <p:cNvPr id="65" name="フローチャート : 代替処理 64"/>
          <p:cNvSpPr/>
          <p:nvPr/>
        </p:nvSpPr>
        <p:spPr>
          <a:xfrm>
            <a:off x="3652357" y="2265461"/>
            <a:ext cx="1063658" cy="46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「スポーツ部」を設置</a:t>
            </a:r>
          </a:p>
        </p:txBody>
      </p:sp>
      <p:sp>
        <p:nvSpPr>
          <p:cNvPr id="55" name="フローチャート : 代替処理 21"/>
          <p:cNvSpPr/>
          <p:nvPr/>
        </p:nvSpPr>
        <p:spPr>
          <a:xfrm>
            <a:off x="4572000" y="4077072"/>
            <a:ext cx="1008000" cy="504000"/>
          </a:xfrm>
          <a:prstGeom prst="roundRect">
            <a:avLst/>
          </a:prstGeom>
          <a:solidFill>
            <a:schemeClr val="accent3"/>
          </a:solidFill>
          <a:ln>
            <a:prstDash val="dash"/>
          </a:ln>
        </p:spPr>
        <p:style>
          <a:lnRef idx="2">
            <a:schemeClr val="accent2"/>
          </a:lnRef>
          <a:fillRef idx="1">
            <a:schemeClr val="lt1"/>
          </a:fillRef>
          <a:effectRef idx="0">
            <a:schemeClr val="accent2"/>
          </a:effectRef>
          <a:fontRef idx="minor">
            <a:schemeClr val="dk1"/>
          </a:fontRef>
        </p:style>
        <p:txBody>
          <a:bodyPr tIns="36000" bIns="0" rtlCol="0" anchor="t" anchorCtr="0"/>
          <a:lstStyle/>
          <a:p>
            <a:pPr>
              <a:lnSpc>
                <a:spcPts val="1200"/>
              </a:lnSpc>
            </a:pPr>
            <a:r>
              <a:rPr kumimoji="1" lang="ja-JP" altLang="en-US" sz="1200" dirty="0">
                <a:solidFill>
                  <a:schemeClr val="bg1"/>
                </a:solidFill>
              </a:rPr>
              <a:t>１月</a:t>
            </a:r>
          </a:p>
        </p:txBody>
      </p:sp>
      <p:sp>
        <p:nvSpPr>
          <p:cNvPr id="57" name="フローチャート : 代替処理 22"/>
          <p:cNvSpPr/>
          <p:nvPr/>
        </p:nvSpPr>
        <p:spPr>
          <a:xfrm>
            <a:off x="4788025" y="4293096"/>
            <a:ext cx="1008000" cy="504000"/>
          </a:xfrm>
          <a:prstGeom prst="round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r>
              <a:rPr lang="ja-JP" altLang="en-US" sz="1200" spc="-140" dirty="0">
                <a:latin typeface="+mn-ea"/>
              </a:rPr>
              <a:t>流域管理シンポジウム</a:t>
            </a:r>
            <a:endParaRPr lang="en-US" altLang="ja-JP" sz="1200" spc="-140" dirty="0">
              <a:latin typeface="+mn-ea"/>
            </a:endParaRPr>
          </a:p>
        </p:txBody>
      </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848327750"/>
              </p:ext>
            </p:extLst>
          </p:nvPr>
        </p:nvGraphicFramePr>
        <p:xfrm>
          <a:off x="72008" y="629980"/>
          <a:ext cx="9036496" cy="5607332"/>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1431102">
                  <a:extLst>
                    <a:ext uri="{9D8B030D-6E8A-4147-A177-3AD203B41FA5}">
                      <a16:colId xmlns:a16="http://schemas.microsoft.com/office/drawing/2014/main" val="20001"/>
                    </a:ext>
                  </a:extLst>
                </a:gridCol>
                <a:gridCol w="4320480">
                  <a:extLst>
                    <a:ext uri="{9D8B030D-6E8A-4147-A177-3AD203B41FA5}">
                      <a16:colId xmlns:a16="http://schemas.microsoft.com/office/drawing/2014/main" val="20002"/>
                    </a:ext>
                  </a:extLst>
                </a:gridCol>
                <a:gridCol w="2880320">
                  <a:extLst>
                    <a:ext uri="{9D8B030D-6E8A-4147-A177-3AD203B41FA5}">
                      <a16:colId xmlns:a16="http://schemas.microsoft.com/office/drawing/2014/main" val="20003"/>
                    </a:ext>
                  </a:extLst>
                </a:gridCol>
              </a:tblGrid>
              <a:tr h="262110">
                <a:tc rowSpan="2">
                  <a:txBody>
                    <a:bodyPr/>
                    <a:lstStyle/>
                    <a:p>
                      <a:endParaRPr kumimoji="1" lang="ja-JP" altLang="en-US" sz="1400" u="none" dirty="0"/>
                    </a:p>
                  </a:txBody>
                  <a:tcPr vert="eaVert" anchor="ctr"/>
                </a:tc>
                <a:tc>
                  <a:txBody>
                    <a:bodyPr/>
                    <a:lstStyle/>
                    <a:p>
                      <a:pPr algn="ctr">
                        <a:lnSpc>
                          <a:spcPts val="1400"/>
                        </a:lnSpc>
                      </a:pPr>
                      <a:r>
                        <a:rPr kumimoji="1" lang="ja-JP" altLang="en-US" sz="1400" u="none" dirty="0"/>
                        <a:t>平成２６年度末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u="none" dirty="0"/>
                        <a:t>平成２７年度</a:t>
                      </a:r>
                    </a:p>
                  </a:txBody>
                  <a:tcPr anchor="ctr">
                    <a:solidFill>
                      <a:schemeClr val="accent5">
                        <a:lumMod val="40000"/>
                        <a:lumOff val="60000"/>
                      </a:schemeClr>
                    </a:solidFill>
                  </a:tcPr>
                </a:tc>
                <a:tc rowSpan="2">
                  <a:txBody>
                    <a:bodyPr/>
                    <a:lstStyle/>
                    <a:p>
                      <a:pPr algn="ctr">
                        <a:lnSpc>
                          <a:spcPts val="1400"/>
                        </a:lnSpc>
                      </a:pPr>
                      <a:r>
                        <a:rPr kumimoji="1" lang="ja-JP" altLang="en-US" sz="1400" u="none"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62110">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u="none" dirty="0" err="1"/>
                        <a:t>までの</a:t>
                      </a:r>
                      <a:r>
                        <a:rPr kumimoji="1" lang="ja-JP" altLang="en-US" sz="1400" u="none"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u="none"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468452">
                <a:tc>
                  <a:txBody>
                    <a:bodyPr/>
                    <a:lstStyle/>
                    <a:p>
                      <a:r>
                        <a:rPr kumimoji="1" lang="ja-JP" altLang="en-US" sz="1400" u="none" dirty="0"/>
                        <a:t>国への提案・要望</a:t>
                      </a:r>
                    </a:p>
                  </a:txBody>
                  <a:tcPr vert="eaVert" anchor="ctr" anchorCtr="1"/>
                </a:tc>
                <a:tc>
                  <a:txBody>
                    <a:bodyPr/>
                    <a:lstStyle/>
                    <a:p>
                      <a:endParaRPr kumimoji="1" lang="ja-JP" altLang="en-US" sz="1400" u="none" dirty="0"/>
                    </a:p>
                  </a:txBody>
                  <a:tcPr anchor="ctr"/>
                </a:tc>
                <a:tc>
                  <a:txBody>
                    <a:bodyPr/>
                    <a:lstStyle/>
                    <a:p>
                      <a:pPr marL="82550" indent="-82550" algn="just">
                        <a:lnSpc>
                          <a:spcPts val="1400"/>
                        </a:lnSpc>
                        <a:spcAft>
                          <a:spcPts val="1200"/>
                        </a:spcAft>
                      </a:pPr>
                      <a:endParaRPr kumimoji="1" lang="en-US" altLang="ja-JP" sz="1200" u="none" dirty="0"/>
                    </a:p>
                  </a:txBody>
                  <a:tcPr anchor="ctr"/>
                </a:tc>
                <a:tc>
                  <a:txBody>
                    <a:bodyPr/>
                    <a:lstStyle/>
                    <a:p>
                      <a:pPr marL="82550" indent="-82550" algn="just">
                        <a:lnSpc>
                          <a:spcPts val="1400"/>
                        </a:lnSpc>
                        <a:spcAft>
                          <a:spcPts val="1200"/>
                        </a:spcAft>
                      </a:pPr>
                      <a:r>
                        <a:rPr kumimoji="1" lang="ja-JP" altLang="en-US" sz="1200" u="none" dirty="0"/>
                        <a:t>○　全国知事会等とも連携し、政府の地方分権改革の推進に向け、国の出先機関の原則廃止、国から地方への事務・権限の移譲、地方分権型道州制の推進等を進めるよう関係省庁への要望を行うなど、国に働きかけました。</a:t>
                      </a:r>
                      <a:endParaRPr kumimoji="1" lang="en-US" altLang="ja-JP" sz="1200" u="none" dirty="0"/>
                    </a:p>
                  </a:txBody>
                  <a:tcPr anchor="ctr"/>
                </a:tc>
                <a:extLst>
                  <a:ext uri="{0D108BD9-81ED-4DB2-BD59-A6C34878D82A}">
                    <a16:rowId xmlns:a16="http://schemas.microsoft.com/office/drawing/2014/main" val="10002"/>
                  </a:ext>
                </a:extLst>
              </a:tr>
              <a:tr h="3600400">
                <a:tc>
                  <a:txBody>
                    <a:bodyPr/>
                    <a:lstStyle/>
                    <a:p>
                      <a:r>
                        <a:rPr kumimoji="1" lang="ja-JP" altLang="en-US" sz="1400" u="none" dirty="0"/>
                        <a:t>（参考）政府における</a:t>
                      </a:r>
                      <a:endParaRPr kumimoji="1" lang="en-US" altLang="ja-JP" sz="1400" u="none" dirty="0"/>
                    </a:p>
                    <a:p>
                      <a:r>
                        <a:rPr kumimoji="1" lang="ja-JP" altLang="en-US" sz="1400" u="none" dirty="0"/>
                        <a:t>　　　　　　　地方分権の取組状況</a:t>
                      </a:r>
                    </a:p>
                  </a:txBody>
                  <a:tcPr vert="eaVert" anchor="ctr" anchorCtr="1"/>
                </a:tc>
                <a:tc>
                  <a:txBody>
                    <a:bodyPr/>
                    <a:lstStyle/>
                    <a:p>
                      <a:endParaRPr kumimoji="1" lang="ja-JP" altLang="en-US" sz="1400" u="none" dirty="0"/>
                    </a:p>
                  </a:txBody>
                  <a:tcPr anchor="ctr"/>
                </a:tc>
                <a:tc>
                  <a:txBody>
                    <a:bodyPr/>
                    <a:lstStyle/>
                    <a:p>
                      <a:pPr marL="82550" indent="-82550" algn="just">
                        <a:lnSpc>
                          <a:spcPts val="1400"/>
                        </a:lnSpc>
                        <a:spcAft>
                          <a:spcPts val="1200"/>
                        </a:spcAft>
                      </a:pPr>
                      <a:endParaRPr kumimoji="1" lang="en-US" altLang="ja-JP" sz="1200" u="none" dirty="0">
                        <a:solidFill>
                          <a:schemeClr val="tx1"/>
                        </a:solidFill>
                      </a:endParaRPr>
                    </a:p>
                  </a:txBody>
                  <a:tcPr anchor="ctr"/>
                </a:tc>
                <a:tc>
                  <a:txBody>
                    <a:bodyPr/>
                    <a:lstStyle/>
                    <a:p>
                      <a:pPr marL="82550" marR="0" indent="-82550" algn="l" defTabSz="914400" rtl="0" eaLnBrk="1" fontAlgn="auto" latinLnBrk="0" hangingPunct="1">
                        <a:lnSpc>
                          <a:spcPts val="1400"/>
                        </a:lnSpc>
                        <a:spcBef>
                          <a:spcPts val="0"/>
                        </a:spcBef>
                        <a:spcAft>
                          <a:spcPts val="300"/>
                        </a:spcAft>
                        <a:buClrTx/>
                        <a:buSzTx/>
                        <a:buFontTx/>
                        <a:buNone/>
                        <a:tabLst/>
                        <a:defRPr/>
                      </a:pPr>
                      <a:r>
                        <a:rPr kumimoji="1" lang="ja-JP" altLang="en-US" sz="1100" u="none" dirty="0">
                          <a:solidFill>
                            <a:schemeClr val="tx1"/>
                          </a:solidFill>
                        </a:rPr>
                        <a:t>○　第４次一括法の施行に伴い、国から府へ</a:t>
                      </a:r>
                      <a:r>
                        <a:rPr kumimoji="1" lang="en-US" altLang="ja-JP" sz="1100" u="none" dirty="0">
                          <a:solidFill>
                            <a:schemeClr val="tx1"/>
                          </a:solidFill>
                          <a:latin typeface="+mn-ea"/>
                          <a:ea typeface="+mn-ea"/>
                        </a:rPr>
                        <a:t>49</a:t>
                      </a:r>
                      <a:r>
                        <a:rPr kumimoji="1" lang="ja-JP" altLang="en-US" sz="1100" u="none" dirty="0">
                          <a:solidFill>
                            <a:schemeClr val="tx1"/>
                          </a:solidFill>
                        </a:rPr>
                        <a:t>の事務を、また、府から指定都市（大阪市・堺市）へ</a:t>
                      </a:r>
                      <a:r>
                        <a:rPr kumimoji="1" lang="en-US" altLang="ja-JP" sz="1100" u="none" dirty="0">
                          <a:solidFill>
                            <a:schemeClr val="tx1"/>
                          </a:solidFill>
                          <a:latin typeface="+mn-ea"/>
                          <a:ea typeface="+mn-ea"/>
                        </a:rPr>
                        <a:t>21</a:t>
                      </a:r>
                      <a:r>
                        <a:rPr kumimoji="1" lang="ja-JP" altLang="en-US" sz="1100" u="none" dirty="0">
                          <a:solidFill>
                            <a:schemeClr val="tx1"/>
                          </a:solidFill>
                        </a:rPr>
                        <a:t>の事務を移譲しました。</a:t>
                      </a:r>
                      <a:endParaRPr kumimoji="1" lang="en-US" altLang="ja-JP" sz="1100" u="none" dirty="0">
                        <a:solidFill>
                          <a:schemeClr val="tx1"/>
                        </a:solidFill>
                      </a:endParaRPr>
                    </a:p>
                    <a:p>
                      <a:pPr marL="82550" marR="0" indent="-82550" algn="l" defTabSz="914400" rtl="0" eaLnBrk="1" fontAlgn="auto" latinLnBrk="0" hangingPunct="1">
                        <a:lnSpc>
                          <a:spcPts val="1400"/>
                        </a:lnSpc>
                        <a:spcBef>
                          <a:spcPts val="0"/>
                        </a:spcBef>
                        <a:spcAft>
                          <a:spcPts val="300"/>
                        </a:spcAft>
                        <a:buClrTx/>
                        <a:buSzTx/>
                        <a:buFontTx/>
                        <a:buNone/>
                        <a:tabLst/>
                        <a:defRPr/>
                      </a:pPr>
                      <a:r>
                        <a:rPr kumimoji="1" lang="ja-JP" altLang="en-US" sz="1100" u="none" dirty="0">
                          <a:solidFill>
                            <a:schemeClr val="tx1"/>
                          </a:solidFill>
                        </a:rPr>
                        <a:t>○　「提案募集方式」による地方からの提案等に基づき、国から地方公共団体への事務・権限の移譲や規制緩和を行う第５次一括法が６月に成立しました。</a:t>
                      </a:r>
                      <a:endParaRPr kumimoji="1" lang="en-US" altLang="ja-JP" sz="1100" u="none" dirty="0">
                        <a:solidFill>
                          <a:schemeClr val="tx1"/>
                        </a:solidFill>
                      </a:endParaRPr>
                    </a:p>
                    <a:p>
                      <a:pPr marL="82550" indent="-82550" algn="just">
                        <a:lnSpc>
                          <a:spcPts val="1400"/>
                        </a:lnSpc>
                        <a:spcAft>
                          <a:spcPts val="300"/>
                        </a:spcAft>
                      </a:pPr>
                      <a:r>
                        <a:rPr kumimoji="1" lang="ja-JP" altLang="en-US" sz="1100" u="none" dirty="0">
                          <a:solidFill>
                            <a:schemeClr val="tx1"/>
                          </a:solidFill>
                        </a:rPr>
                        <a:t>○　「提案募集方式」については平成</a:t>
                      </a:r>
                      <a:r>
                        <a:rPr kumimoji="1" lang="en-US" altLang="ja-JP" sz="1100" u="none" dirty="0">
                          <a:solidFill>
                            <a:schemeClr val="tx1"/>
                          </a:solidFill>
                          <a:latin typeface="+mn-ea"/>
                          <a:ea typeface="+mn-ea"/>
                        </a:rPr>
                        <a:t>26</a:t>
                      </a:r>
                      <a:r>
                        <a:rPr kumimoji="1" lang="ja-JP" altLang="en-US" sz="1100" u="none" dirty="0">
                          <a:solidFill>
                            <a:schemeClr val="tx1"/>
                          </a:solidFill>
                        </a:rPr>
                        <a:t>年度になされた提案の一部について引き続き、実現に向けた検討が行われています。また、今年度は新たな地方からの提案の実現に向けた検討が国において行われています（府からは３件の提案を行い、関西広域連合と</a:t>
                      </a:r>
                      <a:r>
                        <a:rPr kumimoji="1" lang="en-US" altLang="ja-JP" sz="1100" u="none" dirty="0">
                          <a:solidFill>
                            <a:schemeClr val="tx1"/>
                          </a:solidFill>
                          <a:latin typeface="+mn-ea"/>
                          <a:ea typeface="+mn-ea"/>
                        </a:rPr>
                        <a:t>19</a:t>
                      </a:r>
                      <a:r>
                        <a:rPr kumimoji="1" lang="ja-JP" altLang="en-US" sz="1100" u="none" dirty="0">
                          <a:solidFill>
                            <a:schemeClr val="tx1"/>
                          </a:solidFill>
                        </a:rPr>
                        <a:t>件、構成府県と</a:t>
                      </a:r>
                      <a:r>
                        <a:rPr kumimoji="1" lang="en-US" altLang="ja-JP" sz="1100" u="none" dirty="0">
                          <a:solidFill>
                            <a:schemeClr val="tx1"/>
                          </a:solidFill>
                          <a:latin typeface="+mn-ea"/>
                          <a:ea typeface="+mn-ea"/>
                        </a:rPr>
                        <a:t>32</a:t>
                      </a:r>
                      <a:r>
                        <a:rPr kumimoji="1" lang="ja-JP" altLang="en-US" sz="1100" u="none" dirty="0">
                          <a:solidFill>
                            <a:schemeClr val="tx1"/>
                          </a:solidFill>
                        </a:rPr>
                        <a:t>件の共同提案を実施）。</a:t>
                      </a:r>
                      <a:endParaRPr kumimoji="1" lang="en-US" altLang="ja-JP" sz="1100" u="none" dirty="0">
                        <a:solidFill>
                          <a:schemeClr val="tx1"/>
                        </a:solidFill>
                      </a:endParaRPr>
                    </a:p>
                    <a:p>
                      <a:pPr marL="82550" indent="-82550" algn="just">
                        <a:lnSpc>
                          <a:spcPts val="1400"/>
                        </a:lnSpc>
                        <a:spcAft>
                          <a:spcPts val="300"/>
                        </a:spcAft>
                      </a:pPr>
                      <a:r>
                        <a:rPr kumimoji="1" lang="ja-JP" altLang="en-US" sz="1100" u="none" dirty="0">
                          <a:solidFill>
                            <a:schemeClr val="tx1"/>
                          </a:solidFill>
                        </a:rPr>
                        <a:t>○　第</a:t>
                      </a:r>
                      <a:r>
                        <a:rPr kumimoji="1" lang="en-US" altLang="ja-JP" sz="1100" u="none" dirty="0">
                          <a:solidFill>
                            <a:schemeClr val="tx1"/>
                          </a:solidFill>
                          <a:latin typeface="+mn-ea"/>
                          <a:ea typeface="+mn-ea"/>
                        </a:rPr>
                        <a:t>31</a:t>
                      </a:r>
                      <a:r>
                        <a:rPr kumimoji="1" lang="ja-JP" altLang="en-US" sz="1100" u="none" dirty="0">
                          <a:solidFill>
                            <a:schemeClr val="tx1"/>
                          </a:solidFill>
                        </a:rPr>
                        <a:t>次地方制度調査会において、人口減少社会に対応する地方行政体制のあり方について調査・審議が行われており、年内には答申案が示される予定です。</a:t>
                      </a:r>
                    </a:p>
                  </a:txBody>
                  <a:tcPr anchor="ctr"/>
                </a:tc>
                <a:extLst>
                  <a:ext uri="{0D108BD9-81ED-4DB2-BD59-A6C34878D82A}">
                    <a16:rowId xmlns:a16="http://schemas.microsoft.com/office/drawing/2014/main" val="10003"/>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７</a:t>
            </a:r>
            <a:r>
              <a:rPr lang="ja-JP" altLang="ja-JP" b="1" dirty="0"/>
              <a:t>年度の取組イメージ（</a:t>
            </a:r>
            <a:r>
              <a:rPr lang="ja-JP" altLang="en-US" b="1" dirty="0"/>
              <a:t>９</a:t>
            </a:r>
            <a:r>
              <a:rPr lang="ja-JP" altLang="ja-JP" b="1" dirty="0"/>
              <a:t>月末時点）～</a:t>
            </a:r>
          </a:p>
        </p:txBody>
      </p:sp>
      <p:sp>
        <p:nvSpPr>
          <p:cNvPr id="32" name="フローチャート : 代替処理 31"/>
          <p:cNvSpPr/>
          <p:nvPr/>
        </p:nvSpPr>
        <p:spPr>
          <a:xfrm>
            <a:off x="522065" y="2852936"/>
            <a:ext cx="1179766" cy="34039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平成２６年度</a:t>
            </a:r>
            <a:endParaRPr kumimoji="1" lang="ja-JP" altLang="en-US" sz="1200" dirty="0"/>
          </a:p>
        </p:txBody>
      </p:sp>
      <p:sp>
        <p:nvSpPr>
          <p:cNvPr id="51" name="フローチャート : 代替処理 50"/>
          <p:cNvSpPr/>
          <p:nvPr/>
        </p:nvSpPr>
        <p:spPr>
          <a:xfrm>
            <a:off x="522065" y="1340768"/>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平成２６年度</a:t>
            </a:r>
            <a:endParaRPr kumimoji="1" lang="ja-JP" altLang="en-US" sz="1200" dirty="0"/>
          </a:p>
        </p:txBody>
      </p:sp>
      <p:sp>
        <p:nvSpPr>
          <p:cNvPr id="52" name="フローチャート : 代替処理 51"/>
          <p:cNvSpPr/>
          <p:nvPr/>
        </p:nvSpPr>
        <p:spPr>
          <a:xfrm>
            <a:off x="594074" y="1556792"/>
            <a:ext cx="1241622" cy="100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a:p>
          <a:p>
            <a:pPr marL="82550" indent="-82550" algn="just"/>
            <a:r>
              <a:rPr lang="ja-JP" altLang="en-US" sz="1200" spc="-140" dirty="0"/>
              <a:t>・</a:t>
            </a:r>
            <a:r>
              <a:rPr lang="ja-JP" altLang="en-US" sz="1100" spc="-140" dirty="0"/>
              <a:t>地方分権型道州制の推進</a:t>
            </a:r>
          </a:p>
          <a:p>
            <a:r>
              <a:rPr lang="ja-JP" altLang="en-US" sz="1200" spc="-140" dirty="0">
                <a:solidFill>
                  <a:prstClr val="black"/>
                </a:solidFill>
              </a:rPr>
              <a:t>・</a:t>
            </a:r>
            <a:r>
              <a:rPr lang="ja-JP" altLang="en-US" sz="1100" dirty="0"/>
              <a:t>国出先機関の地方移管の推進</a:t>
            </a:r>
            <a:endParaRPr lang="ja-JP" altLang="en-US" sz="1100" spc="-140" dirty="0"/>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66" name="右矢印 65"/>
          <p:cNvSpPr/>
          <p:nvPr/>
        </p:nvSpPr>
        <p:spPr>
          <a:xfrm>
            <a:off x="4355976" y="3356992"/>
            <a:ext cx="1785223" cy="684000"/>
          </a:xfrm>
          <a:prstGeom prst="rightArrow">
            <a:avLst>
              <a:gd name="adj1" fmla="val 52510"/>
              <a:gd name="adj2" fmla="val 5242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050" dirty="0"/>
              <a:t>地方への事務・権限の</a:t>
            </a:r>
            <a:endParaRPr kumimoji="1" lang="en-US" altLang="ja-JP" sz="1050" dirty="0"/>
          </a:p>
          <a:p>
            <a:pPr algn="ctr"/>
            <a:r>
              <a:rPr kumimoji="1" lang="ja-JP" altLang="en-US" sz="1050" dirty="0"/>
              <a:t>移譲に向けた取組</a:t>
            </a:r>
          </a:p>
        </p:txBody>
      </p:sp>
      <p:sp>
        <p:nvSpPr>
          <p:cNvPr id="53" name="右矢印 52"/>
          <p:cNvSpPr/>
          <p:nvPr/>
        </p:nvSpPr>
        <p:spPr>
          <a:xfrm>
            <a:off x="4355976" y="1736812"/>
            <a:ext cx="1656184" cy="684076"/>
          </a:xfrm>
          <a:prstGeom prst="rightArrow">
            <a:avLst>
              <a:gd name="adj1" fmla="val 50000"/>
              <a:gd name="adj2" fmla="val 3014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050" dirty="0"/>
              <a:t>政府の地方分権改革の推進</a:t>
            </a:r>
            <a:endParaRPr kumimoji="1" lang="ja-JP" altLang="en-US" sz="1050" dirty="0"/>
          </a:p>
        </p:txBody>
      </p:sp>
      <p:sp>
        <p:nvSpPr>
          <p:cNvPr id="64" name="右矢印 63"/>
          <p:cNvSpPr/>
          <p:nvPr/>
        </p:nvSpPr>
        <p:spPr>
          <a:xfrm>
            <a:off x="4376165" y="4221088"/>
            <a:ext cx="1780011" cy="684000"/>
          </a:xfrm>
          <a:prstGeom prst="rightArrow">
            <a:avLst>
              <a:gd name="adj1" fmla="val 56059"/>
              <a:gd name="adj2" fmla="val 36524"/>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dirty="0"/>
              <a:t>提案の実現に向けた</a:t>
            </a:r>
            <a:endParaRPr kumimoji="1" lang="en-US" altLang="ja-JP" sz="1100" dirty="0"/>
          </a:p>
          <a:p>
            <a:pPr algn="ctr"/>
            <a:r>
              <a:rPr kumimoji="1" lang="ja-JP" altLang="en-US" sz="1100" dirty="0"/>
              <a:t>検討</a:t>
            </a:r>
          </a:p>
        </p:txBody>
      </p:sp>
      <p:sp>
        <p:nvSpPr>
          <p:cNvPr id="60" name="フローチャート : 代替処理 59"/>
          <p:cNvSpPr/>
          <p:nvPr/>
        </p:nvSpPr>
        <p:spPr>
          <a:xfrm>
            <a:off x="2267744" y="1340768"/>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６月</a:t>
            </a:r>
          </a:p>
        </p:txBody>
      </p:sp>
      <p:sp>
        <p:nvSpPr>
          <p:cNvPr id="61" name="フローチャート : 代替処理 60"/>
          <p:cNvSpPr/>
          <p:nvPr/>
        </p:nvSpPr>
        <p:spPr>
          <a:xfrm>
            <a:off x="2339751" y="1556793"/>
            <a:ext cx="1943953" cy="1008112"/>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a:p>
          <a:p>
            <a:pPr marL="82550" indent="-82550" algn="just"/>
            <a:r>
              <a:rPr lang="ja-JP" altLang="en-US" sz="1200" spc="-140" dirty="0"/>
              <a:t>・</a:t>
            </a:r>
            <a:r>
              <a:rPr lang="ja-JP" altLang="en-US" sz="1100" spc="-140" dirty="0"/>
              <a:t>地方分権型道州制の推進</a:t>
            </a:r>
            <a:endParaRPr lang="en-US" altLang="ja-JP" sz="1100" spc="-140" dirty="0"/>
          </a:p>
          <a:p>
            <a:pPr marL="82550" indent="-82550" algn="just"/>
            <a:r>
              <a:rPr lang="ja-JP" altLang="en-US" sz="1100" spc="-140" dirty="0"/>
              <a:t>・国出先機関の地方移管の推進</a:t>
            </a:r>
            <a:endParaRPr lang="en-US" altLang="ja-JP" sz="1100" spc="-140" dirty="0"/>
          </a:p>
          <a:p>
            <a:pPr marL="82550" indent="-82550" algn="just"/>
            <a:r>
              <a:rPr lang="ja-JP" altLang="en-US" sz="1200" spc="-140" dirty="0">
                <a:solidFill>
                  <a:prstClr val="black"/>
                </a:solidFill>
              </a:rPr>
              <a:t>・</a:t>
            </a:r>
            <a:r>
              <a:rPr lang="ja-JP" altLang="en-US" sz="1100" spc="-140" dirty="0">
                <a:solidFill>
                  <a:prstClr val="black"/>
                </a:solidFill>
              </a:rPr>
              <a:t>「提案募集方式」</a:t>
            </a:r>
            <a:r>
              <a:rPr lang="ja-JP" altLang="en-US" sz="1200" spc="-140" dirty="0">
                <a:solidFill>
                  <a:prstClr val="black"/>
                </a:solidFill>
              </a:rPr>
              <a:t>による</a:t>
            </a:r>
            <a:r>
              <a:rPr lang="ja-JP" altLang="en-US" sz="1100" spc="-140" dirty="0">
                <a:solidFill>
                  <a:prstClr val="black"/>
                </a:solidFill>
              </a:rPr>
              <a:t>地方からの提案の実現</a:t>
            </a:r>
            <a:endParaRPr lang="ja-JP" altLang="en-US" sz="1100" spc="-140" dirty="0"/>
          </a:p>
          <a:p>
            <a:pPr algn="just"/>
            <a:endParaRPr lang="ja-JP" altLang="en-US" sz="1200" dirty="0"/>
          </a:p>
        </p:txBody>
      </p:sp>
      <p:sp>
        <p:nvSpPr>
          <p:cNvPr id="68" name="フローチャート : 代替処理 67"/>
          <p:cNvSpPr/>
          <p:nvPr/>
        </p:nvSpPr>
        <p:spPr>
          <a:xfrm>
            <a:off x="3059832" y="3429000"/>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a:t>６月</a:t>
            </a:r>
          </a:p>
        </p:txBody>
      </p:sp>
      <p:sp>
        <p:nvSpPr>
          <p:cNvPr id="69" name="フローチャート : 代替処理 68"/>
          <p:cNvSpPr/>
          <p:nvPr/>
        </p:nvSpPr>
        <p:spPr>
          <a:xfrm>
            <a:off x="3175274" y="3636667"/>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第５次一括法の成立</a:t>
            </a:r>
          </a:p>
        </p:txBody>
      </p:sp>
      <p:sp>
        <p:nvSpPr>
          <p:cNvPr id="63" name="フローチャート : 代替処理 62"/>
          <p:cNvSpPr/>
          <p:nvPr/>
        </p:nvSpPr>
        <p:spPr>
          <a:xfrm>
            <a:off x="2555776" y="4740002"/>
            <a:ext cx="86400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６月</a:t>
            </a:r>
            <a:endParaRPr kumimoji="1" lang="ja-JP" altLang="en-US" sz="1050" dirty="0"/>
          </a:p>
        </p:txBody>
      </p:sp>
      <p:sp>
        <p:nvSpPr>
          <p:cNvPr id="70" name="フローチャート : 代替処理 69"/>
          <p:cNvSpPr/>
          <p:nvPr/>
        </p:nvSpPr>
        <p:spPr>
          <a:xfrm>
            <a:off x="2671218" y="4947669"/>
            <a:ext cx="1220315"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地方からの提案（</a:t>
            </a:r>
            <a:r>
              <a:rPr lang="en-US" altLang="ja-JP" sz="1100" dirty="0"/>
              <a:t>87</a:t>
            </a:r>
            <a:r>
              <a:rPr lang="ja-JP" altLang="en-US" sz="1100" dirty="0"/>
              <a:t>団体</a:t>
            </a:r>
            <a:r>
              <a:rPr lang="en-US" altLang="ja-JP" sz="1100" dirty="0"/>
              <a:t>334</a:t>
            </a:r>
            <a:r>
              <a:rPr lang="ja-JP" altLang="en-US" sz="1100" dirty="0"/>
              <a:t>件）</a:t>
            </a:r>
          </a:p>
        </p:txBody>
      </p:sp>
      <p:sp>
        <p:nvSpPr>
          <p:cNvPr id="72" name="右矢印 71"/>
          <p:cNvSpPr/>
          <p:nvPr/>
        </p:nvSpPr>
        <p:spPr>
          <a:xfrm>
            <a:off x="1979976" y="4221088"/>
            <a:ext cx="2376000" cy="648072"/>
          </a:xfrm>
          <a:prstGeom prst="rightArrow">
            <a:avLst>
              <a:gd name="adj1" fmla="val 50000"/>
              <a:gd name="adj2" fmla="val 411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t>平成</a:t>
            </a:r>
            <a:r>
              <a:rPr lang="en-US" altLang="ja-JP" sz="1100" dirty="0"/>
              <a:t>26</a:t>
            </a:r>
            <a:r>
              <a:rPr lang="ja-JP" altLang="en-US" sz="1100" dirty="0"/>
              <a:t>年度提案の実現に向けた検討</a:t>
            </a:r>
            <a:endParaRPr kumimoji="1" lang="ja-JP" altLang="en-US" sz="1100" dirty="0"/>
          </a:p>
        </p:txBody>
      </p:sp>
      <p:sp>
        <p:nvSpPr>
          <p:cNvPr id="73" name="フローチャート : 代替処理 72"/>
          <p:cNvSpPr/>
          <p:nvPr/>
        </p:nvSpPr>
        <p:spPr>
          <a:xfrm>
            <a:off x="625958" y="3068960"/>
            <a:ext cx="1198189" cy="172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t>国から地方への事務・権限の移譲及び規制緩和</a:t>
            </a:r>
            <a:endParaRPr lang="en-US" altLang="ja-JP" sz="1200" dirty="0"/>
          </a:p>
          <a:p>
            <a:pPr algn="just"/>
            <a:r>
              <a:rPr lang="ja-JP" altLang="en-US" sz="1100" dirty="0"/>
              <a:t>・第４次一括法成立</a:t>
            </a:r>
            <a:endParaRPr lang="en-US" altLang="ja-JP" sz="1100" dirty="0"/>
          </a:p>
          <a:p>
            <a:pPr algn="just"/>
            <a:r>
              <a:rPr lang="ja-JP" altLang="en-US" sz="1100" dirty="0"/>
              <a:t>・</a:t>
            </a:r>
            <a:r>
              <a:rPr lang="ja-JP" altLang="en-US" sz="1100" spc="-140" dirty="0"/>
              <a:t>地方分権改革に関する提案募集方式の開始</a:t>
            </a:r>
            <a:endParaRPr lang="en-US" altLang="ja-JP" sz="1100" spc="-140" dirty="0"/>
          </a:p>
          <a:p>
            <a:pPr algn="just"/>
            <a:endParaRPr lang="en-US" altLang="ja-JP" sz="1100" dirty="0"/>
          </a:p>
        </p:txBody>
      </p:sp>
      <p:sp>
        <p:nvSpPr>
          <p:cNvPr id="49" name="フローチャート : 代替処理 48"/>
          <p:cNvSpPr/>
          <p:nvPr/>
        </p:nvSpPr>
        <p:spPr>
          <a:xfrm>
            <a:off x="1940099" y="2996952"/>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４</a:t>
            </a:r>
            <a:r>
              <a:rPr kumimoji="1" lang="ja-JP" altLang="en-US" sz="1050" dirty="0"/>
              <a:t>月</a:t>
            </a:r>
          </a:p>
        </p:txBody>
      </p:sp>
      <p:sp>
        <p:nvSpPr>
          <p:cNvPr id="50" name="フローチャート : 代替処理 49"/>
          <p:cNvSpPr/>
          <p:nvPr/>
        </p:nvSpPr>
        <p:spPr>
          <a:xfrm>
            <a:off x="2055541" y="3204619"/>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第４次一括法</a:t>
            </a:r>
            <a:endParaRPr lang="en-US" altLang="ja-JP" sz="1100" dirty="0"/>
          </a:p>
          <a:p>
            <a:pPr algn="just"/>
            <a:r>
              <a:rPr lang="ja-JP" altLang="en-US" sz="1100" dirty="0"/>
              <a:t>施行</a:t>
            </a:r>
          </a:p>
        </p:txBody>
      </p:sp>
      <p:sp>
        <p:nvSpPr>
          <p:cNvPr id="33" name="フローチャート : 代替処理 22"/>
          <p:cNvSpPr/>
          <p:nvPr/>
        </p:nvSpPr>
        <p:spPr>
          <a:xfrm>
            <a:off x="4644008" y="4833184"/>
            <a:ext cx="1116000" cy="252000"/>
          </a:xfrm>
          <a:prstGeom prst="roundRect">
            <a:avLst/>
          </a:prstGeom>
          <a:ln>
            <a:prstDash val="dash"/>
          </a:ln>
        </p:spPr>
        <p:style>
          <a:lnRef idx="2">
            <a:schemeClr val="accent3"/>
          </a:lnRef>
          <a:fillRef idx="1">
            <a:schemeClr val="lt1"/>
          </a:fillRef>
          <a:effectRef idx="0">
            <a:schemeClr val="accent3"/>
          </a:effectRef>
          <a:fontRef idx="minor">
            <a:schemeClr val="dk1"/>
          </a:fontRef>
        </p:style>
        <p:txBody>
          <a:bodyPr lIns="36000" rIns="36000" rtlCol="0" anchor="t" anchorCtr="0"/>
          <a:lstStyle/>
          <a:p>
            <a:pPr algn="ctr"/>
            <a:r>
              <a:rPr lang="ja-JP" altLang="en-US" sz="1100" spc="-140" dirty="0">
                <a:latin typeface="+mn-ea"/>
              </a:rPr>
              <a:t>国の対応方針決定</a:t>
            </a:r>
            <a:endParaRPr lang="en-US" altLang="ja-JP" sz="1100" spc="-140" dirty="0">
              <a:latin typeface="+mn-ea"/>
            </a:endParaRPr>
          </a:p>
        </p:txBody>
      </p:sp>
      <p:sp>
        <p:nvSpPr>
          <p:cNvPr id="47" name="フローチャート : 代替処理 46"/>
          <p:cNvSpPr/>
          <p:nvPr/>
        </p:nvSpPr>
        <p:spPr>
          <a:xfrm>
            <a:off x="539552" y="5445224"/>
            <a:ext cx="1179766" cy="34039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平成２６年～</a:t>
            </a:r>
            <a:endParaRPr kumimoji="1" lang="ja-JP" altLang="en-US" sz="1200" dirty="0"/>
          </a:p>
        </p:txBody>
      </p:sp>
      <p:sp>
        <p:nvSpPr>
          <p:cNvPr id="48" name="フローチャート : 代替処理 47"/>
          <p:cNvSpPr/>
          <p:nvPr/>
        </p:nvSpPr>
        <p:spPr>
          <a:xfrm>
            <a:off x="643445" y="5661248"/>
            <a:ext cx="1198189" cy="46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t>第</a:t>
            </a:r>
            <a:r>
              <a:rPr lang="en-US" altLang="ja-JP" sz="1200" dirty="0">
                <a:latin typeface="+mn-ea"/>
              </a:rPr>
              <a:t>31</a:t>
            </a:r>
            <a:r>
              <a:rPr lang="ja-JP" altLang="en-US" sz="1200" dirty="0"/>
              <a:t>次地方制度調査会</a:t>
            </a:r>
            <a:endParaRPr lang="en-US" altLang="ja-JP" sz="1200" dirty="0"/>
          </a:p>
        </p:txBody>
      </p:sp>
      <p:sp>
        <p:nvSpPr>
          <p:cNvPr id="54" name="右矢印 53"/>
          <p:cNvSpPr/>
          <p:nvPr/>
        </p:nvSpPr>
        <p:spPr>
          <a:xfrm>
            <a:off x="1979712" y="5517232"/>
            <a:ext cx="2376000" cy="396000"/>
          </a:xfrm>
          <a:prstGeom prst="rightArrow">
            <a:avLst>
              <a:gd name="adj1" fmla="val 50000"/>
              <a:gd name="adj2" fmla="val 4118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t>諮問事項の調査審議</a:t>
            </a:r>
            <a:endParaRPr kumimoji="1" lang="ja-JP" altLang="en-US" sz="1100" dirty="0"/>
          </a:p>
        </p:txBody>
      </p:sp>
      <p:sp>
        <p:nvSpPr>
          <p:cNvPr id="55" name="右矢印 54"/>
          <p:cNvSpPr/>
          <p:nvPr/>
        </p:nvSpPr>
        <p:spPr>
          <a:xfrm>
            <a:off x="4427984" y="5517232"/>
            <a:ext cx="1785223" cy="396000"/>
          </a:xfrm>
          <a:prstGeom prst="rightArrow">
            <a:avLst>
              <a:gd name="adj1" fmla="val 52510"/>
              <a:gd name="adj2" fmla="val 5242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050" dirty="0"/>
              <a:t>諮問事項の調査審議</a:t>
            </a:r>
          </a:p>
        </p:txBody>
      </p:sp>
      <p:sp>
        <p:nvSpPr>
          <p:cNvPr id="56" name="フローチャート : 代替処理 22"/>
          <p:cNvSpPr/>
          <p:nvPr/>
        </p:nvSpPr>
        <p:spPr>
          <a:xfrm>
            <a:off x="4860032" y="5913304"/>
            <a:ext cx="792000" cy="252000"/>
          </a:xfrm>
          <a:prstGeom prst="roundRect">
            <a:avLst/>
          </a:prstGeom>
          <a:ln>
            <a:prstDash val="dash"/>
          </a:ln>
        </p:spPr>
        <p:style>
          <a:lnRef idx="2">
            <a:schemeClr val="accent3"/>
          </a:lnRef>
          <a:fillRef idx="1">
            <a:schemeClr val="lt1"/>
          </a:fillRef>
          <a:effectRef idx="0">
            <a:schemeClr val="accent3"/>
          </a:effectRef>
          <a:fontRef idx="minor">
            <a:schemeClr val="dk1"/>
          </a:fontRef>
        </p:style>
        <p:txBody>
          <a:bodyPr lIns="36000" rIns="36000" rtlCol="0" anchor="t" anchorCtr="0"/>
          <a:lstStyle/>
          <a:p>
            <a:pPr algn="dist"/>
            <a:r>
              <a:rPr lang="ja-JP" altLang="en-US" sz="1100" spc="-140" dirty="0">
                <a:latin typeface="+mn-ea"/>
              </a:rPr>
              <a:t>答申案提示</a:t>
            </a:r>
            <a:endParaRPr lang="en-US" altLang="ja-JP" sz="1100" spc="-140" dirty="0">
              <a:latin typeface="+mn-ea"/>
            </a:endParaRPr>
          </a:p>
        </p:txBody>
      </p:sp>
    </p:spTree>
    <p:extLst>
      <p:ext uri="{BB962C8B-B14F-4D97-AF65-F5344CB8AC3E}">
        <p14:creationId xmlns:p14="http://schemas.microsoft.com/office/powerpoint/2010/main" val="188086777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1720</Words>
  <Application>Microsoft Office PowerPoint</Application>
  <PresentationFormat>画面に合わせる (4:3)</PresentationFormat>
  <Paragraphs>180</Paragraphs>
  <Slides>4</Slides>
  <Notes>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2025-12-05T07:42:54Z</dcterms:created>
  <dcterms:modified xsi:type="dcterms:W3CDTF">2025-12-05T07:42:59Z</dcterms:modified>
</cp:coreProperties>
</file>