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handoutMasterIdLst>
    <p:handoutMasterId r:id="rId7"/>
  </p:handoutMasterIdLst>
  <p:sldIdLst>
    <p:sldId id="265" r:id="rId2"/>
    <p:sldId id="262" r:id="rId3"/>
    <p:sldId id="263" r:id="rId4"/>
    <p:sldId id="264"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4660" autoAdjust="0"/>
  </p:normalViewPr>
  <p:slideViewPr>
    <p:cSldViewPr showGuides="1">
      <p:cViewPr varScale="1">
        <p:scale>
          <a:sx n="64" d="100"/>
          <a:sy n="64" d="100"/>
        </p:scale>
        <p:origin x="994"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73AB4381-0190-4F0B-9034-930444E09C59}" type="datetimeFigureOut">
              <a:rPr kumimoji="1" lang="ja-JP" altLang="en-US" smtClean="0"/>
              <a:t>2025/12/5</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8A03F22D-90EA-4947-ADCE-009B2EEFD767}" type="slidenum">
              <a:rPr kumimoji="1" lang="ja-JP" altLang="en-US" smtClean="0"/>
              <a:t>‹#›</a:t>
            </a:fld>
            <a:endParaRPr kumimoji="1" lang="ja-JP" altLang="en-US"/>
          </a:p>
        </p:txBody>
      </p:sp>
    </p:spTree>
    <p:extLst>
      <p:ext uri="{BB962C8B-B14F-4D97-AF65-F5344CB8AC3E}">
        <p14:creationId xmlns:p14="http://schemas.microsoft.com/office/powerpoint/2010/main" val="596793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17C42C46-0C0D-43DB-88B8-F693BA913BA6}"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1</a:t>
            </a:fld>
            <a:endParaRPr kumimoji="1" lang="ja-JP" altLang="en-US" dirty="0"/>
          </a:p>
        </p:txBody>
      </p:sp>
    </p:spTree>
    <p:extLst>
      <p:ext uri="{BB962C8B-B14F-4D97-AF65-F5344CB8AC3E}">
        <p14:creationId xmlns:p14="http://schemas.microsoft.com/office/powerpoint/2010/main" val="329195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2025/12/5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2025/12/5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2025/12/5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2025/12/5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541381994"/>
              </p:ext>
            </p:extLst>
          </p:nvPr>
        </p:nvGraphicFramePr>
        <p:xfrm>
          <a:off x="65186" y="692696"/>
          <a:ext cx="8960635" cy="5616624"/>
        </p:xfrm>
        <a:graphic>
          <a:graphicData uri="http://schemas.openxmlformats.org/drawingml/2006/table">
            <a:tbl>
              <a:tblPr firstRow="1" bandRow="1">
                <a:tableStyleId>{5940675A-B579-460E-94D1-54222C63F5DA}</a:tableStyleId>
              </a:tblPr>
              <a:tblGrid>
                <a:gridCol w="359763">
                  <a:extLst>
                    <a:ext uri="{9D8B030D-6E8A-4147-A177-3AD203B41FA5}">
                      <a16:colId xmlns:a16="http://schemas.microsoft.com/office/drawing/2014/main" val="20000"/>
                    </a:ext>
                  </a:extLst>
                </a:gridCol>
                <a:gridCol w="1410747">
                  <a:extLst>
                    <a:ext uri="{9D8B030D-6E8A-4147-A177-3AD203B41FA5}">
                      <a16:colId xmlns:a16="http://schemas.microsoft.com/office/drawing/2014/main" val="20001"/>
                    </a:ext>
                  </a:extLst>
                </a:gridCol>
                <a:gridCol w="4425221">
                  <a:extLst>
                    <a:ext uri="{9D8B030D-6E8A-4147-A177-3AD203B41FA5}">
                      <a16:colId xmlns:a16="http://schemas.microsoft.com/office/drawing/2014/main" val="20002"/>
                    </a:ext>
                  </a:extLst>
                </a:gridCol>
                <a:gridCol w="2764904">
                  <a:extLst>
                    <a:ext uri="{9D8B030D-6E8A-4147-A177-3AD203B41FA5}">
                      <a16:colId xmlns:a16="http://schemas.microsoft.com/office/drawing/2014/main" val="20003"/>
                    </a:ext>
                  </a:extLst>
                </a:gridCol>
              </a:tblGrid>
              <a:tr h="267872">
                <a:tc rowSpan="2">
                  <a:txBody>
                    <a:bodyPr/>
                    <a:lstStyle/>
                    <a:p>
                      <a:endParaRPr kumimoji="1" lang="ja-JP" altLang="en-US" sz="1400" dirty="0"/>
                    </a:p>
                  </a:txBody>
                  <a:tcPr vert="eaVert" anchor="ctr"/>
                </a:tc>
                <a:tc>
                  <a:txBody>
                    <a:bodyPr/>
                    <a:lstStyle/>
                    <a:p>
                      <a:pPr algn="ctr">
                        <a:lnSpc>
                          <a:spcPts val="1400"/>
                        </a:lnSpc>
                      </a:pPr>
                      <a:r>
                        <a:rPr kumimoji="1" lang="ja-JP" altLang="en-US" sz="1400" dirty="0"/>
                        <a:t>平成２５年度末</a:t>
                      </a:r>
                    </a:p>
                  </a:txBody>
                  <a:tcPr anchor="ctr">
                    <a:lnB w="12700" cmpd="sng">
                      <a:noFill/>
                    </a:lnB>
                    <a:solidFill>
                      <a:schemeClr val="accent5">
                        <a:lumMod val="40000"/>
                        <a:lumOff val="60000"/>
                      </a:schemeClr>
                    </a:solidFill>
                  </a:tcPr>
                </a:tc>
                <a:tc>
                  <a:txBody>
                    <a:bodyPr/>
                    <a:lstStyle/>
                    <a:p>
                      <a:pPr algn="ctr">
                        <a:lnSpc>
                          <a:spcPts val="1400"/>
                        </a:lnSpc>
                      </a:pPr>
                      <a:r>
                        <a:rPr kumimoji="1" lang="ja-JP" altLang="en-US" sz="1400" dirty="0"/>
                        <a:t>平成２６年度</a:t>
                      </a:r>
                    </a:p>
                  </a:txBody>
                  <a:tcPr anchor="ctr">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67872">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err="1"/>
                        <a:t>までの</a:t>
                      </a:r>
                      <a:r>
                        <a:rPr kumimoji="1" lang="ja-JP" altLang="en-US" sz="1400" dirty="0"/>
                        <a:t>状況</a:t>
                      </a:r>
                    </a:p>
                  </a:txBody>
                  <a:tcPr anchor="ctr">
                    <a:lnT w="12700" cmpd="sng">
                      <a:noFill/>
                    </a:lnT>
                    <a:solidFill>
                      <a:schemeClr val="accent5">
                        <a:lumMod val="40000"/>
                        <a:lumOff val="60000"/>
                      </a:schemeClr>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400" dirty="0"/>
                        <a:t>４月　　　　　　　　　　　　　９月　　　　　　　　　　　　　　３月</a:t>
                      </a:r>
                    </a:p>
                  </a:txBody>
                  <a:tcPr anchor="ctr">
                    <a:solidFill>
                      <a:schemeClr val="accent5">
                        <a:lumMod val="40000"/>
                        <a:lumOff val="60000"/>
                      </a:schemeClr>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5078144">
                <a:tc>
                  <a:txBody>
                    <a:bodyPr/>
                    <a:lstStyle/>
                    <a:p>
                      <a:r>
                        <a:rPr kumimoji="1" lang="ja-JP" altLang="en-US" sz="1400" dirty="0"/>
                        <a:t>市町村への権限移譲等</a:t>
                      </a:r>
                    </a:p>
                  </a:txBody>
                  <a:tcPr vert="eaVert" anchor="ctr" anchorCtr="1"/>
                </a:tc>
                <a:tc>
                  <a:txBody>
                    <a:bodyPr/>
                    <a:lstStyle/>
                    <a:p>
                      <a:endParaRPr kumimoji="1" lang="ja-JP" altLang="en-US" sz="1400" dirty="0"/>
                    </a:p>
                  </a:txBody>
                  <a:tcPr anchor="ctr"/>
                </a:tc>
                <a:tc>
                  <a:txBody>
                    <a:bodyPr/>
                    <a:lstStyle/>
                    <a:p>
                      <a:pPr marL="82550" indent="-82550" algn="just">
                        <a:lnSpc>
                          <a:spcPct val="100000"/>
                        </a:lnSpc>
                        <a:spcAft>
                          <a:spcPts val="0"/>
                        </a:spcAft>
                      </a:pPr>
                      <a:endParaRPr kumimoji="1" lang="en-US" altLang="ja-JP" sz="1200" dirty="0"/>
                    </a:p>
                  </a:txBody>
                  <a:tcPr anchor="ct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t>○　大阪府・市町村分権協議会のとりまとめ（</a:t>
                      </a:r>
                      <a:r>
                        <a:rPr kumimoji="1" lang="en-US" altLang="ja-JP" sz="1200" dirty="0"/>
                        <a:t>H26.3</a:t>
                      </a:r>
                      <a:r>
                        <a:rPr kumimoji="1" lang="ja-JP" altLang="en-US" sz="1200" dirty="0"/>
                        <a:t>）を踏まえ、今後の権限移譲を進めるための指針となる「今後の権限移譲の基本的な考え方」を５月に策定しました。</a:t>
                      </a:r>
                      <a:endParaRPr kumimoji="1" lang="en-US" altLang="ja-JP" sz="1200" dirty="0"/>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dirty="0"/>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t>○　今後は「特例市並みの権限移譲」の定着・充実を図り、他府県の移譲実績を踏まえた新たな事務の移譲を進めるとともに、広域連携を推進する取組みを進めます。</a:t>
                      </a: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dirty="0"/>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t>○　４月に枚方市が中核市に移行しました。</a:t>
                      </a:r>
                      <a:endParaRPr kumimoji="1" lang="en-US" altLang="ja-JP" sz="1200" dirty="0"/>
                    </a:p>
                    <a:p>
                      <a:pPr marL="82550" indent="-82550" algn="just">
                        <a:lnSpc>
                          <a:spcPct val="100000"/>
                        </a:lnSpc>
                        <a:spcAft>
                          <a:spcPts val="0"/>
                        </a:spcAft>
                      </a:pPr>
                      <a:endParaRPr kumimoji="1" lang="en-US" altLang="ja-JP" sz="1200" dirty="0"/>
                    </a:p>
                    <a:p>
                      <a:pPr marL="82550" indent="-82550" algn="just">
                        <a:lnSpc>
                          <a:spcPct val="100000"/>
                        </a:lnSpc>
                        <a:spcAft>
                          <a:spcPts val="0"/>
                        </a:spcAft>
                      </a:pPr>
                      <a:endParaRPr kumimoji="1" lang="en-US" altLang="ja-JP" sz="1200" dirty="0"/>
                    </a:p>
                    <a:p>
                      <a:pPr marL="82550" indent="-82550" algn="just">
                        <a:lnSpc>
                          <a:spcPct val="100000"/>
                        </a:lnSpc>
                        <a:spcAft>
                          <a:spcPts val="0"/>
                        </a:spcAft>
                      </a:pPr>
                      <a:endParaRPr kumimoji="1" lang="en-US" altLang="ja-JP" sz="1200" dirty="0"/>
                    </a:p>
                    <a:p>
                      <a:pPr marL="82550" indent="-82550" algn="just">
                        <a:lnSpc>
                          <a:spcPct val="100000"/>
                        </a:lnSpc>
                        <a:spcAft>
                          <a:spcPts val="0"/>
                        </a:spcAft>
                      </a:pPr>
                      <a:r>
                        <a:rPr kumimoji="1" lang="ja-JP" altLang="en-US" sz="1200" dirty="0"/>
                        <a:t>○　地域ブロックの市長会に知事が出席し、市町村長と意見交換しました。「協議の場」については、重要課題に関する意見交換の場として、必要に応じて活用を図ります。</a:t>
                      </a:r>
                      <a:endParaRPr kumimoji="1" lang="en-US" altLang="ja-JP" sz="1200" dirty="0"/>
                    </a:p>
                  </a:txBody>
                  <a:tcPr/>
                </a:tc>
                <a:extLst>
                  <a:ext uri="{0D108BD9-81ED-4DB2-BD59-A6C34878D82A}">
                    <a16:rowId xmlns:a16="http://schemas.microsoft.com/office/drawing/2014/main" val="10002"/>
                  </a:ext>
                </a:extLst>
              </a:tr>
            </a:tbl>
          </a:graphicData>
        </a:graphic>
      </p:graphicFrame>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a:t>
            </a:r>
            <a:r>
              <a:rPr lang="ja-JP" altLang="en-US" b="1" dirty="0"/>
              <a:t>６</a:t>
            </a:r>
            <a:r>
              <a:rPr lang="ja-JP" altLang="ja-JP" b="1" dirty="0"/>
              <a:t>年度の取組イメージ（</a:t>
            </a:r>
            <a:r>
              <a:rPr lang="ja-JP" altLang="en-US" b="1" dirty="0"/>
              <a:t>９</a:t>
            </a:r>
            <a:r>
              <a:rPr lang="ja-JP" altLang="ja-JP" b="1" dirty="0"/>
              <a:t>月末時点）～</a:t>
            </a:r>
          </a:p>
        </p:txBody>
      </p:sp>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31" name="フローチャート : 代替処理 30"/>
          <p:cNvSpPr/>
          <p:nvPr/>
        </p:nvSpPr>
        <p:spPr>
          <a:xfrm>
            <a:off x="1950260" y="3717032"/>
            <a:ext cx="1325596" cy="648072"/>
          </a:xfrm>
          <a:prstGeom prst="flowChartAlternateProcess">
            <a:avLst/>
          </a:prstGeom>
          <a:solidFill>
            <a:schemeClr val="accent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nSpc>
                <a:spcPts val="1200"/>
              </a:lnSpc>
            </a:pPr>
            <a:r>
              <a:rPr kumimoji="1" lang="ja-JP" altLang="en-US" sz="1050" dirty="0">
                <a:solidFill>
                  <a:schemeClr val="bg1"/>
                </a:solidFill>
              </a:rPr>
              <a:t>４月</a:t>
            </a:r>
          </a:p>
        </p:txBody>
      </p:sp>
      <p:sp>
        <p:nvSpPr>
          <p:cNvPr id="32" name="フローチャート : 代替処理 31"/>
          <p:cNvSpPr/>
          <p:nvPr/>
        </p:nvSpPr>
        <p:spPr>
          <a:xfrm>
            <a:off x="2049966" y="3947213"/>
            <a:ext cx="1369905" cy="561908"/>
          </a:xfrm>
          <a:prstGeom prst="flowChartAlternateProcess">
            <a:avLst/>
          </a:prstGeom>
          <a:ln/>
        </p:spPr>
        <p:style>
          <a:lnRef idx="2">
            <a:schemeClr val="accent1"/>
          </a:lnRef>
          <a:fillRef idx="1">
            <a:schemeClr val="lt1"/>
          </a:fillRef>
          <a:effectRef idx="0">
            <a:schemeClr val="accent1"/>
          </a:effectRef>
          <a:fontRef idx="minor">
            <a:schemeClr val="dk1"/>
          </a:fontRef>
        </p:style>
        <p:txBody>
          <a:bodyPr rtlCol="0" anchor="t" anchorCtr="0"/>
          <a:lstStyle/>
          <a:p>
            <a:r>
              <a:rPr lang="ja-JP" altLang="en-US" sz="1200" dirty="0"/>
              <a:t>枚方市が中核市移行</a:t>
            </a:r>
            <a:endParaRPr lang="en-US" altLang="ja-JP" sz="1200" dirty="0"/>
          </a:p>
        </p:txBody>
      </p:sp>
      <p:sp>
        <p:nvSpPr>
          <p:cNvPr id="57" name="フローチャート : 代替処理 56"/>
          <p:cNvSpPr/>
          <p:nvPr/>
        </p:nvSpPr>
        <p:spPr>
          <a:xfrm>
            <a:off x="467544" y="3717032"/>
            <a:ext cx="110366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050" dirty="0"/>
              <a:t>平成</a:t>
            </a:r>
            <a:r>
              <a:rPr lang="ja-JP" altLang="en-US" sz="1050" dirty="0"/>
              <a:t>２５</a:t>
            </a:r>
            <a:r>
              <a:rPr kumimoji="1" lang="ja-JP" altLang="en-US" sz="1050" dirty="0"/>
              <a:t>年度</a:t>
            </a:r>
          </a:p>
        </p:txBody>
      </p:sp>
      <p:sp>
        <p:nvSpPr>
          <p:cNvPr id="58" name="フローチャート : 代替処理 57"/>
          <p:cNvSpPr/>
          <p:nvPr/>
        </p:nvSpPr>
        <p:spPr>
          <a:xfrm>
            <a:off x="523876" y="3933056"/>
            <a:ext cx="1262194" cy="792088"/>
          </a:xfrm>
          <a:prstGeom prst="flowChartAlternateProcess">
            <a:avLst/>
          </a:prstGeom>
        </p:spPr>
        <p:style>
          <a:lnRef idx="2">
            <a:schemeClr val="accent1"/>
          </a:lnRef>
          <a:fillRef idx="1">
            <a:schemeClr val="lt1"/>
          </a:fillRef>
          <a:effectRef idx="0">
            <a:schemeClr val="accent1"/>
          </a:effectRef>
          <a:fontRef idx="minor">
            <a:schemeClr val="dk1"/>
          </a:fontRef>
        </p:style>
        <p:txBody>
          <a:bodyPr wrap="square" lIns="36000" tIns="36000" rIns="36000" bIns="36000" spcCol="0" rtlCol="0" anchor="t" anchorCtr="0">
            <a:noAutofit/>
          </a:bodyPr>
          <a:lstStyle/>
          <a:p>
            <a:pPr marL="82550" indent="-82550" algn="just"/>
            <a:r>
              <a:rPr lang="ja-JP" altLang="en-US" sz="1200" spc="-140" dirty="0"/>
              <a:t>泉州南地域</a:t>
            </a:r>
            <a:r>
              <a:rPr lang="en-US" altLang="ja-JP" sz="1200" spc="-140" dirty="0"/>
              <a:t>3</a:t>
            </a:r>
            <a:r>
              <a:rPr lang="ja-JP" altLang="en-US" sz="1200" spc="-140" dirty="0"/>
              <a:t>市</a:t>
            </a:r>
            <a:r>
              <a:rPr lang="en-US" altLang="ja-JP" sz="1200" spc="-140" dirty="0"/>
              <a:t>3</a:t>
            </a:r>
            <a:r>
              <a:rPr lang="ja-JP" altLang="en-US" sz="1200" spc="-140" dirty="0"/>
              <a:t>町</a:t>
            </a:r>
            <a:endParaRPr lang="en-US" altLang="ja-JP" sz="1200" spc="-140" dirty="0"/>
          </a:p>
          <a:p>
            <a:pPr marL="82550" indent="-82550" algn="just"/>
            <a:r>
              <a:rPr lang="ja-JP" altLang="en-US" sz="1200" spc="-140" dirty="0"/>
              <a:t>において、広域福</a:t>
            </a:r>
            <a:endParaRPr lang="en-US" altLang="ja-JP" sz="1200" spc="-140" dirty="0"/>
          </a:p>
          <a:p>
            <a:pPr marL="82550" indent="-82550" algn="just"/>
            <a:r>
              <a:rPr lang="ja-JP" altLang="en-US" sz="1200" spc="-140" dirty="0"/>
              <a:t>祉課を共同設置</a:t>
            </a:r>
            <a:endParaRPr lang="ja-JP" altLang="en-US" sz="1100" spc="-150" dirty="0"/>
          </a:p>
        </p:txBody>
      </p:sp>
      <p:sp>
        <p:nvSpPr>
          <p:cNvPr id="47" name="フローチャート : 代替処理 46"/>
          <p:cNvSpPr/>
          <p:nvPr/>
        </p:nvSpPr>
        <p:spPr>
          <a:xfrm>
            <a:off x="467543" y="1386547"/>
            <a:ext cx="1142181" cy="54933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平成</a:t>
            </a:r>
            <a:r>
              <a:rPr lang="en-US" altLang="ja-JP" sz="1050" dirty="0"/>
              <a:t>22</a:t>
            </a:r>
            <a:r>
              <a:rPr lang="ja-JP" altLang="en-US" sz="1050" dirty="0"/>
              <a:t>～</a:t>
            </a:r>
            <a:r>
              <a:rPr lang="en-US" altLang="ja-JP" sz="1050" dirty="0"/>
              <a:t>24</a:t>
            </a:r>
            <a:r>
              <a:rPr lang="ja-JP" altLang="en-US" sz="1050" dirty="0"/>
              <a:t>年度</a:t>
            </a:r>
            <a:endParaRPr kumimoji="1" lang="ja-JP" altLang="en-US" sz="1050" dirty="0"/>
          </a:p>
        </p:txBody>
      </p:sp>
      <p:sp>
        <p:nvSpPr>
          <p:cNvPr id="61" name="フローチャート : 代替処理 60"/>
          <p:cNvSpPr/>
          <p:nvPr/>
        </p:nvSpPr>
        <p:spPr>
          <a:xfrm>
            <a:off x="551937" y="1600928"/>
            <a:ext cx="1158793" cy="531928"/>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50" dirty="0"/>
              <a:t>「特例市並みの権限移譲」を実施</a:t>
            </a:r>
          </a:p>
        </p:txBody>
      </p:sp>
      <p:sp>
        <p:nvSpPr>
          <p:cNvPr id="52" name="右矢印 51"/>
          <p:cNvSpPr/>
          <p:nvPr/>
        </p:nvSpPr>
        <p:spPr>
          <a:xfrm>
            <a:off x="4067944" y="1835299"/>
            <a:ext cx="1944216" cy="945629"/>
          </a:xfrm>
          <a:prstGeom prst="rightArrow">
            <a:avLst>
              <a:gd name="adj1" fmla="val 73516"/>
              <a:gd name="adj2" fmla="val 21340"/>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ja-JP" altLang="en-US" sz="1050" dirty="0"/>
              <a:t>さらなる権限移譲、広域連携の推進</a:t>
            </a:r>
            <a:endParaRPr kumimoji="1" lang="en-US" altLang="ja-JP" sz="1050" dirty="0"/>
          </a:p>
        </p:txBody>
      </p:sp>
      <p:sp>
        <p:nvSpPr>
          <p:cNvPr id="55" name="フローチャート : 代替処理 54"/>
          <p:cNvSpPr/>
          <p:nvPr/>
        </p:nvSpPr>
        <p:spPr>
          <a:xfrm>
            <a:off x="1998762" y="1396073"/>
            <a:ext cx="118446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５</a:t>
            </a:r>
            <a:r>
              <a:rPr kumimoji="1" lang="ja-JP" altLang="en-US" sz="1200" dirty="0"/>
              <a:t>月</a:t>
            </a:r>
          </a:p>
        </p:txBody>
      </p:sp>
      <p:sp>
        <p:nvSpPr>
          <p:cNvPr id="59" name="フローチャート : 代替処理 58"/>
          <p:cNvSpPr/>
          <p:nvPr/>
        </p:nvSpPr>
        <p:spPr>
          <a:xfrm>
            <a:off x="2070770" y="1602571"/>
            <a:ext cx="1205086" cy="674301"/>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dirty="0"/>
              <a:t>「今後の権限移譲の基本的な考え方」策定</a:t>
            </a:r>
            <a:endParaRPr lang="en-US" altLang="ja-JP" sz="1200" dirty="0"/>
          </a:p>
        </p:txBody>
      </p:sp>
      <p:sp>
        <p:nvSpPr>
          <p:cNvPr id="30" name="フローチャート : 代替処理 29"/>
          <p:cNvSpPr/>
          <p:nvPr/>
        </p:nvSpPr>
        <p:spPr>
          <a:xfrm>
            <a:off x="467544" y="2348880"/>
            <a:ext cx="1142181" cy="54933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平成２５年度</a:t>
            </a:r>
            <a:endParaRPr kumimoji="1" lang="ja-JP" altLang="en-US" sz="1050" dirty="0"/>
          </a:p>
        </p:txBody>
      </p:sp>
      <p:sp>
        <p:nvSpPr>
          <p:cNvPr id="33" name="フローチャート : 代替処理 32"/>
          <p:cNvSpPr/>
          <p:nvPr/>
        </p:nvSpPr>
        <p:spPr>
          <a:xfrm>
            <a:off x="551938" y="2563260"/>
            <a:ext cx="1158793" cy="87989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50" dirty="0"/>
              <a:t>大阪府・市町村分権協議会で今後の進め方等とりまとめ</a:t>
            </a:r>
          </a:p>
        </p:txBody>
      </p:sp>
      <p:sp>
        <p:nvSpPr>
          <p:cNvPr id="48" name="フローチャート : 代替処理 47"/>
          <p:cNvSpPr/>
          <p:nvPr/>
        </p:nvSpPr>
        <p:spPr>
          <a:xfrm>
            <a:off x="2574827" y="2420888"/>
            <a:ext cx="1081792"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６</a:t>
            </a:r>
            <a:r>
              <a:rPr kumimoji="1" lang="ja-JP" altLang="en-US" sz="1200" dirty="0"/>
              <a:t>月、８月</a:t>
            </a:r>
          </a:p>
        </p:txBody>
      </p:sp>
      <p:sp>
        <p:nvSpPr>
          <p:cNvPr id="49" name="フローチャート : 代替処理 48"/>
          <p:cNvSpPr/>
          <p:nvPr/>
        </p:nvSpPr>
        <p:spPr>
          <a:xfrm>
            <a:off x="2646834" y="2627386"/>
            <a:ext cx="1112455" cy="674301"/>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dirty="0"/>
              <a:t>権限移譲実施計画案の提出（２４団体）</a:t>
            </a:r>
            <a:endParaRPr lang="en-US" altLang="ja-JP" sz="1200" dirty="0"/>
          </a:p>
        </p:txBody>
      </p:sp>
      <p:sp>
        <p:nvSpPr>
          <p:cNvPr id="50" name="フローチャート : 代替処理 49"/>
          <p:cNvSpPr/>
          <p:nvPr/>
        </p:nvSpPr>
        <p:spPr>
          <a:xfrm>
            <a:off x="467544" y="5013176"/>
            <a:ext cx="110366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050" dirty="0"/>
              <a:t>平成</a:t>
            </a:r>
            <a:r>
              <a:rPr lang="ja-JP" altLang="en-US" sz="1050" dirty="0"/>
              <a:t>２５</a:t>
            </a:r>
            <a:r>
              <a:rPr kumimoji="1" lang="ja-JP" altLang="en-US" sz="1050" dirty="0"/>
              <a:t>年度</a:t>
            </a:r>
          </a:p>
        </p:txBody>
      </p:sp>
      <p:sp>
        <p:nvSpPr>
          <p:cNvPr id="51" name="フローチャート : 代替処理 50"/>
          <p:cNvSpPr/>
          <p:nvPr/>
        </p:nvSpPr>
        <p:spPr>
          <a:xfrm>
            <a:off x="523876" y="5229200"/>
            <a:ext cx="1262194" cy="864096"/>
          </a:xfrm>
          <a:prstGeom prst="flowChartAlternateProcess">
            <a:avLst/>
          </a:prstGeom>
        </p:spPr>
        <p:style>
          <a:lnRef idx="2">
            <a:schemeClr val="accent1"/>
          </a:lnRef>
          <a:fillRef idx="1">
            <a:schemeClr val="lt1"/>
          </a:fillRef>
          <a:effectRef idx="0">
            <a:schemeClr val="accent1"/>
          </a:effectRef>
          <a:fontRef idx="minor">
            <a:schemeClr val="dk1"/>
          </a:fontRef>
        </p:style>
        <p:txBody>
          <a:bodyPr wrap="square" lIns="36000" tIns="36000" rIns="36000" bIns="36000" spcCol="0" rtlCol="0" anchor="t" anchorCtr="0">
            <a:noAutofit/>
          </a:bodyPr>
          <a:lstStyle/>
          <a:p>
            <a:pPr marL="82550" indent="-82550" algn="just"/>
            <a:r>
              <a:rPr lang="ja-JP" altLang="en-US" sz="1200" spc="-140" dirty="0"/>
              <a:t>地域ブロックの市長会等において、知事との意見交換（２回）</a:t>
            </a:r>
            <a:endParaRPr lang="ja-JP" altLang="en-US" sz="1100" spc="-150" dirty="0"/>
          </a:p>
        </p:txBody>
      </p:sp>
      <p:sp>
        <p:nvSpPr>
          <p:cNvPr id="62" name="フローチャート : 代替処理 61"/>
          <p:cNvSpPr/>
          <p:nvPr/>
        </p:nvSpPr>
        <p:spPr>
          <a:xfrm>
            <a:off x="2029338" y="5013176"/>
            <a:ext cx="110366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４月、７月</a:t>
            </a:r>
            <a:endParaRPr kumimoji="1" lang="ja-JP" altLang="en-US" sz="1050" dirty="0"/>
          </a:p>
        </p:txBody>
      </p:sp>
      <p:sp>
        <p:nvSpPr>
          <p:cNvPr id="63" name="フローチャート : 代替処理 62"/>
          <p:cNvSpPr/>
          <p:nvPr/>
        </p:nvSpPr>
        <p:spPr>
          <a:xfrm>
            <a:off x="2085670" y="5229200"/>
            <a:ext cx="1262194" cy="864096"/>
          </a:xfrm>
          <a:prstGeom prst="flowChartAlternateProcess">
            <a:avLst/>
          </a:prstGeom>
        </p:spPr>
        <p:style>
          <a:lnRef idx="2">
            <a:schemeClr val="accent1"/>
          </a:lnRef>
          <a:fillRef idx="1">
            <a:schemeClr val="lt1"/>
          </a:fillRef>
          <a:effectRef idx="0">
            <a:schemeClr val="accent1"/>
          </a:effectRef>
          <a:fontRef idx="minor">
            <a:schemeClr val="dk1"/>
          </a:fontRef>
        </p:style>
        <p:txBody>
          <a:bodyPr wrap="square" lIns="36000" tIns="36000" rIns="36000" bIns="36000" spcCol="0" rtlCol="0" anchor="t" anchorCtr="0">
            <a:noAutofit/>
          </a:bodyPr>
          <a:lstStyle/>
          <a:p>
            <a:pPr marL="82550" indent="-82550" algn="just"/>
            <a:r>
              <a:rPr lang="ja-JP" altLang="en-US" sz="1200" spc="-140" dirty="0"/>
              <a:t>地域ブロックの市長会において、知事との意見交換（３回）</a:t>
            </a:r>
            <a:endParaRPr lang="ja-JP" altLang="en-US" sz="1100" spc="-150" dirty="0"/>
          </a:p>
        </p:txBody>
      </p:sp>
      <p:sp>
        <p:nvSpPr>
          <p:cNvPr id="64" name="右矢印 63"/>
          <p:cNvSpPr/>
          <p:nvPr/>
        </p:nvSpPr>
        <p:spPr>
          <a:xfrm>
            <a:off x="4067944" y="5003651"/>
            <a:ext cx="1944216" cy="945629"/>
          </a:xfrm>
          <a:prstGeom prst="rightArrow">
            <a:avLst>
              <a:gd name="adj1" fmla="val 73516"/>
              <a:gd name="adj2" fmla="val 21340"/>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171450" indent="-171450">
              <a:buFont typeface="Arial" panose="020B0604020202020204" pitchFamily="34" charset="0"/>
              <a:buChar char="•"/>
            </a:pPr>
            <a:r>
              <a:rPr lang="ja-JP" altLang="en-US" sz="1050" dirty="0"/>
              <a:t>地域ブロックの市長会等と意見交換</a:t>
            </a:r>
            <a:endParaRPr lang="en-US" altLang="ja-JP" sz="1050" dirty="0"/>
          </a:p>
          <a:p>
            <a:pPr marL="171450" indent="-171450">
              <a:buFont typeface="Arial" panose="020B0604020202020204" pitchFamily="34" charset="0"/>
              <a:buChar char="•"/>
            </a:pPr>
            <a:r>
              <a:rPr kumimoji="1" lang="ja-JP" altLang="en-US" sz="1050" dirty="0"/>
              <a:t>必要に応じ「協議の場」を開催</a:t>
            </a:r>
            <a:endParaRPr kumimoji="1" lang="en-US" altLang="ja-JP" sz="1050" dirty="0"/>
          </a:p>
        </p:txBody>
      </p:sp>
    </p:spTree>
    <p:extLst>
      <p:ext uri="{BB962C8B-B14F-4D97-AF65-F5344CB8AC3E}">
        <p14:creationId xmlns:p14="http://schemas.microsoft.com/office/powerpoint/2010/main" val="3335858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a:t>
            </a:r>
            <a:r>
              <a:rPr lang="ja-JP" altLang="en-US" b="1" dirty="0"/>
              <a:t>６</a:t>
            </a:r>
            <a:r>
              <a:rPr lang="ja-JP" altLang="ja-JP" b="1" dirty="0"/>
              <a:t>年度の取組イメージ（</a:t>
            </a:r>
            <a:r>
              <a:rPr lang="ja-JP" altLang="en-US" b="1" dirty="0"/>
              <a:t>９</a:t>
            </a:r>
            <a:r>
              <a:rPr lang="ja-JP" altLang="ja-JP" b="1" dirty="0"/>
              <a:t>月末時点）～</a:t>
            </a:r>
          </a:p>
        </p:txBody>
      </p:sp>
      <p:graphicFrame>
        <p:nvGraphicFramePr>
          <p:cNvPr id="6" name="表 5"/>
          <p:cNvGraphicFramePr>
            <a:graphicFrameLocks noGrp="1"/>
          </p:cNvGraphicFramePr>
          <p:nvPr>
            <p:extLst>
              <p:ext uri="{D42A27DB-BD31-4B8C-83A1-F6EECF244321}">
                <p14:modId xmlns:p14="http://schemas.microsoft.com/office/powerpoint/2010/main" val="2940846614"/>
              </p:ext>
            </p:extLst>
          </p:nvPr>
        </p:nvGraphicFramePr>
        <p:xfrm>
          <a:off x="0" y="493256"/>
          <a:ext cx="9036496" cy="5600040"/>
        </p:xfrm>
        <a:graphic>
          <a:graphicData uri="http://schemas.openxmlformats.org/drawingml/2006/table">
            <a:tbl>
              <a:tblPr firstRow="1" bandRow="1">
                <a:tableStyleId>{5940675A-B579-460E-94D1-54222C63F5DA}</a:tableStyleId>
              </a:tblPr>
              <a:tblGrid>
                <a:gridCol w="404594">
                  <a:extLst>
                    <a:ext uri="{9D8B030D-6E8A-4147-A177-3AD203B41FA5}">
                      <a16:colId xmlns:a16="http://schemas.microsoft.com/office/drawing/2014/main" val="20000"/>
                    </a:ext>
                  </a:extLst>
                </a:gridCol>
                <a:gridCol w="1431102">
                  <a:extLst>
                    <a:ext uri="{9D8B030D-6E8A-4147-A177-3AD203B41FA5}">
                      <a16:colId xmlns:a16="http://schemas.microsoft.com/office/drawing/2014/main" val="20001"/>
                    </a:ext>
                  </a:extLst>
                </a:gridCol>
                <a:gridCol w="4392488">
                  <a:extLst>
                    <a:ext uri="{9D8B030D-6E8A-4147-A177-3AD203B41FA5}">
                      <a16:colId xmlns:a16="http://schemas.microsoft.com/office/drawing/2014/main" val="20002"/>
                    </a:ext>
                  </a:extLst>
                </a:gridCol>
                <a:gridCol w="2808312">
                  <a:extLst>
                    <a:ext uri="{9D8B030D-6E8A-4147-A177-3AD203B41FA5}">
                      <a16:colId xmlns:a16="http://schemas.microsoft.com/office/drawing/2014/main" val="20003"/>
                    </a:ext>
                  </a:extLst>
                </a:gridCol>
              </a:tblGrid>
              <a:tr h="278623">
                <a:tc rowSpan="2">
                  <a:txBody>
                    <a:bodyPr/>
                    <a:lstStyle/>
                    <a:p>
                      <a:endParaRPr kumimoji="1" lang="ja-JP" altLang="en-US" sz="1400" dirty="0"/>
                    </a:p>
                  </a:txBody>
                  <a:tcPr vert="eaVert" anchor="ctr"/>
                </a:tc>
                <a:tc>
                  <a:txBody>
                    <a:bodyPr/>
                    <a:lstStyle/>
                    <a:p>
                      <a:pPr algn="ctr">
                        <a:lnSpc>
                          <a:spcPts val="1400"/>
                        </a:lnSpc>
                      </a:pPr>
                      <a:r>
                        <a:rPr kumimoji="1" lang="ja-JP" altLang="en-US" sz="1400" dirty="0"/>
                        <a:t>平成２５年度末</a:t>
                      </a:r>
                    </a:p>
                  </a:txBody>
                  <a:tcPr anchor="ctr">
                    <a:lnB w="12700" cmpd="sng">
                      <a:noFill/>
                    </a:lnB>
                    <a:solidFill>
                      <a:schemeClr val="accent5">
                        <a:lumMod val="40000"/>
                        <a:lumOff val="60000"/>
                      </a:schemeClr>
                    </a:solidFill>
                  </a:tcPr>
                </a:tc>
                <a:tc>
                  <a:txBody>
                    <a:bodyPr/>
                    <a:lstStyle/>
                    <a:p>
                      <a:pPr algn="ctr">
                        <a:lnSpc>
                          <a:spcPts val="1400"/>
                        </a:lnSpc>
                      </a:pPr>
                      <a:r>
                        <a:rPr kumimoji="1" lang="ja-JP" altLang="en-US" sz="1400" dirty="0"/>
                        <a:t>平成２６年度</a:t>
                      </a:r>
                    </a:p>
                  </a:txBody>
                  <a:tcPr anchor="ctr">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78623">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err="1"/>
                        <a:t>までの</a:t>
                      </a:r>
                      <a:r>
                        <a:rPr kumimoji="1" lang="ja-JP" altLang="en-US" sz="1400" dirty="0"/>
                        <a:t>状況</a:t>
                      </a:r>
                    </a:p>
                  </a:txBody>
                  <a:tcPr anchor="ctr">
                    <a:lnT w="12700" cmpd="sng">
                      <a:noFill/>
                    </a:lnT>
                    <a:solidFill>
                      <a:schemeClr val="accent5">
                        <a:lumMod val="40000"/>
                        <a:lumOff val="60000"/>
                      </a:schemeClr>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400" dirty="0"/>
                        <a:t>４月　　　　　　　　　　　　　９月　　　　　　　　　　　　　　３月</a:t>
                      </a:r>
                    </a:p>
                  </a:txBody>
                  <a:tcPr anchor="ctr">
                    <a:solidFill>
                      <a:schemeClr val="accent5">
                        <a:lumMod val="40000"/>
                        <a:lumOff val="60000"/>
                      </a:schemeClr>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384090">
                <a:tc>
                  <a:txBody>
                    <a:bodyPr/>
                    <a:lstStyle/>
                    <a:p>
                      <a:r>
                        <a:rPr kumimoji="1" lang="ja-JP" altLang="en-US" sz="1400" dirty="0"/>
                        <a:t>市町村への権限移譲等</a:t>
                      </a:r>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a:p>
                  </a:txBody>
                  <a:tcPr anchor="ct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t>○　市町村への道路、河川の移譲については、９月末時点で、道路２路線</a:t>
                      </a:r>
                      <a:r>
                        <a:rPr kumimoji="1" lang="en-US" altLang="ja-JP" sz="1200" dirty="0"/>
                        <a:t>4.9km</a:t>
                      </a:r>
                      <a:r>
                        <a:rPr kumimoji="1" lang="ja-JP" altLang="en-US" sz="1200" dirty="0"/>
                        <a:t>を移管しました。年度内にさらに４路線</a:t>
                      </a:r>
                      <a:r>
                        <a:rPr kumimoji="1" lang="en-US" altLang="ja-JP" sz="1200" dirty="0"/>
                        <a:t>4.7km</a:t>
                      </a:r>
                      <a:r>
                        <a:rPr kumimoji="1" lang="ja-JP" altLang="en-US" sz="1200" dirty="0"/>
                        <a:t>を移管する予定です。</a:t>
                      </a:r>
                      <a:endParaRPr kumimoji="1" lang="en-US" altLang="ja-JP" sz="1200" dirty="0"/>
                    </a:p>
                  </a:txBody>
                  <a:tcPr/>
                </a:tc>
                <a:extLst>
                  <a:ext uri="{0D108BD9-81ED-4DB2-BD59-A6C34878D82A}">
                    <a16:rowId xmlns:a16="http://schemas.microsoft.com/office/drawing/2014/main" val="10002"/>
                  </a:ext>
                </a:extLst>
              </a:tr>
              <a:tr h="3658704">
                <a:tc>
                  <a:txBody>
                    <a:bodyPr/>
                    <a:lstStyle/>
                    <a:p>
                      <a:r>
                        <a:rPr kumimoji="1" lang="ja-JP" altLang="en-US" sz="1400" dirty="0"/>
                        <a:t>大阪市等との新たな関係づくり</a:t>
                      </a:r>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a:p>
                  </a:txBody>
                  <a:tcPr anchor="ctr"/>
                </a:tc>
                <a:tc>
                  <a:txBody>
                    <a:bodyPr/>
                    <a:lstStyle/>
                    <a:p>
                      <a:pPr marL="82550" lvl="0" indent="-82550" algn="l">
                        <a:lnSpc>
                          <a:spcPts val="1400"/>
                        </a:lnSpc>
                        <a:spcAft>
                          <a:spcPts val="1200"/>
                        </a:spcAft>
                      </a:pPr>
                      <a:br>
                        <a:rPr kumimoji="1" lang="en-US" altLang="ja-JP" sz="1200" dirty="0"/>
                      </a:br>
                      <a:r>
                        <a:rPr kumimoji="1" lang="ja-JP" altLang="en-US" sz="1200" dirty="0"/>
                        <a:t>○　</a:t>
                      </a:r>
                      <a:r>
                        <a:rPr kumimoji="1" lang="ja-JP" altLang="en-US" sz="1200" spc="-30" baseline="0" dirty="0"/>
                        <a:t>大都市制度のあり方については、「大都市地域における特別区の設置に関する法律」に基づき、「大阪府・大阪市特別区設置協議会」（</a:t>
                      </a:r>
                      <a:r>
                        <a:rPr kumimoji="1" lang="ja-JP" altLang="en-US" sz="1200" spc="-30" baseline="0" dirty="0">
                          <a:solidFill>
                            <a:schemeClr val="tx1"/>
                          </a:solidFill>
                        </a:rPr>
                        <a:t>法定協議会）を平成</a:t>
                      </a:r>
                      <a:r>
                        <a:rPr kumimoji="1" lang="en-US" altLang="ja-JP" sz="1200" spc="-30" baseline="0" dirty="0">
                          <a:solidFill>
                            <a:schemeClr val="tx1"/>
                          </a:solidFill>
                        </a:rPr>
                        <a:t>25</a:t>
                      </a:r>
                      <a:r>
                        <a:rPr kumimoji="1" lang="ja-JP" altLang="en-US" sz="1200" spc="-30" baseline="0" dirty="0">
                          <a:solidFill>
                            <a:schemeClr val="tx1"/>
                          </a:solidFill>
                        </a:rPr>
                        <a:t>年</a:t>
                      </a:r>
                      <a:r>
                        <a:rPr kumimoji="1" lang="en-US" altLang="ja-JP" sz="1200" spc="-30" baseline="0" dirty="0">
                          <a:solidFill>
                            <a:schemeClr val="tx1"/>
                          </a:solidFill>
                        </a:rPr>
                        <a:t>2</a:t>
                      </a:r>
                      <a:r>
                        <a:rPr kumimoji="1" lang="ja-JP" altLang="en-US" sz="1200" spc="-30" baseline="0" dirty="0">
                          <a:solidFill>
                            <a:schemeClr val="tx1"/>
                          </a:solidFill>
                        </a:rPr>
                        <a:t>月に設置しました。</a:t>
                      </a:r>
                      <a:br>
                        <a:rPr kumimoji="1" lang="en-US" altLang="ja-JP" sz="1200" spc="-30" baseline="0" dirty="0">
                          <a:solidFill>
                            <a:schemeClr val="tx1"/>
                          </a:solidFill>
                        </a:rPr>
                      </a:br>
                      <a:r>
                        <a:rPr kumimoji="1" lang="ja-JP" altLang="en-US" sz="1200" spc="-30" baseline="0" dirty="0"/>
                        <a:t>　平成</a:t>
                      </a:r>
                      <a:r>
                        <a:rPr kumimoji="1" lang="en-US" altLang="ja-JP" sz="1200" spc="-30" baseline="0" dirty="0"/>
                        <a:t>26</a:t>
                      </a:r>
                      <a:r>
                        <a:rPr kumimoji="1" lang="ja-JP" altLang="en-US" sz="1200" spc="-30" baseline="0" dirty="0"/>
                        <a:t>年度は国との協議のうえ特別区設置協定書をとりまとめました。</a:t>
                      </a:r>
                      <a:br>
                        <a:rPr kumimoji="1" lang="en-US" altLang="ja-JP" sz="1200" spc="-30" baseline="0" dirty="0"/>
                      </a:br>
                      <a:r>
                        <a:rPr kumimoji="1" lang="ja-JP" altLang="en-US" sz="1200" spc="-30" baseline="0" dirty="0"/>
                        <a:t>　今後は協定書を議会に付議し、承認に向けた議論を進めます。</a:t>
                      </a:r>
                      <a:br>
                        <a:rPr kumimoji="1" lang="en-US" altLang="ja-JP" sz="1200" spc="-30" baseline="0" dirty="0"/>
                      </a:br>
                      <a:endParaRPr kumimoji="1" lang="en-US" altLang="ja-JP" sz="1200" spc="-30" baseline="0" dirty="0"/>
                    </a:p>
                    <a:p>
                      <a:pPr marL="82550" lvl="0" indent="-82550" algn="l">
                        <a:lnSpc>
                          <a:spcPts val="1400"/>
                        </a:lnSpc>
                        <a:spcAft>
                          <a:spcPts val="1200"/>
                        </a:spcAft>
                      </a:pPr>
                      <a:r>
                        <a:rPr kumimoji="1" lang="ja-JP" altLang="en-US" sz="1200" dirty="0"/>
                        <a:t>○　大阪府と大阪市の役割分担については、平成</a:t>
                      </a:r>
                      <a:r>
                        <a:rPr kumimoji="1" lang="en-US" altLang="ja-JP" sz="1200" dirty="0"/>
                        <a:t>23</a:t>
                      </a:r>
                      <a:r>
                        <a:rPr kumimoji="1" lang="ja-JP" altLang="en-US" sz="1200" dirty="0"/>
                        <a:t>年</a:t>
                      </a:r>
                      <a:r>
                        <a:rPr kumimoji="1" lang="en-US" altLang="ja-JP" sz="1200" dirty="0"/>
                        <a:t>12</a:t>
                      </a:r>
                      <a:r>
                        <a:rPr kumimoji="1" lang="ja-JP" altLang="en-US" sz="1200" dirty="0"/>
                        <a:t>月に設置した府市統合本部で、平成</a:t>
                      </a:r>
                      <a:r>
                        <a:rPr kumimoji="1" lang="en-US" altLang="ja-JP" sz="1200" dirty="0"/>
                        <a:t>24</a:t>
                      </a:r>
                      <a:r>
                        <a:rPr kumimoji="1" lang="ja-JP" altLang="en-US" sz="1200" dirty="0"/>
                        <a:t>年</a:t>
                      </a:r>
                      <a:r>
                        <a:rPr kumimoji="1" lang="en-US" altLang="ja-JP" sz="1200" dirty="0"/>
                        <a:t>6</a:t>
                      </a:r>
                      <a:r>
                        <a:rPr kumimoji="1" lang="ja-JP" altLang="en-US" sz="1200" dirty="0"/>
                        <a:t>月に基本的方向性案を取りまとめ、同年</a:t>
                      </a:r>
                      <a:r>
                        <a:rPr kumimoji="1" lang="en-US" altLang="ja-JP" sz="1200" dirty="0"/>
                        <a:t>9</a:t>
                      </a:r>
                      <a:r>
                        <a:rPr kumimoji="1" lang="ja-JP" altLang="en-US" sz="1200" dirty="0"/>
                        <a:t>月、</a:t>
                      </a:r>
                      <a:r>
                        <a:rPr kumimoji="1" lang="en-US" altLang="ja-JP" sz="1200" dirty="0"/>
                        <a:t>25</a:t>
                      </a:r>
                      <a:r>
                        <a:rPr kumimoji="1" lang="ja-JP" altLang="en-US" sz="1200" dirty="0"/>
                        <a:t>年</a:t>
                      </a:r>
                      <a:r>
                        <a:rPr kumimoji="1" lang="en-US" altLang="ja-JP" sz="1200" dirty="0"/>
                        <a:t>2</a:t>
                      </a:r>
                      <a:r>
                        <a:rPr kumimoji="1" lang="ja-JP" altLang="en-US" sz="1200" dirty="0"/>
                        <a:t>月及び</a:t>
                      </a:r>
                      <a:r>
                        <a:rPr kumimoji="1" lang="en-US" altLang="ja-JP" sz="1200" dirty="0"/>
                        <a:t>8</a:t>
                      </a:r>
                      <a:r>
                        <a:rPr kumimoji="1" lang="ja-JP" altLang="en-US" sz="1200" dirty="0"/>
                        <a:t>月に工程表を策定しました。</a:t>
                      </a:r>
                      <a:br>
                        <a:rPr kumimoji="1" lang="en-US" altLang="ja-JP" sz="1200" dirty="0"/>
                      </a:br>
                      <a:r>
                        <a:rPr kumimoji="1" lang="ja-JP" altLang="en-US" sz="1200" dirty="0"/>
                        <a:t>　今後は各項目について、工程表に基づき具体化を進めます。</a:t>
                      </a:r>
                      <a:endParaRPr kumimoji="1" lang="en-US" altLang="ja-JP" sz="1200" dirty="0"/>
                    </a:p>
                  </a:txBody>
                  <a:tcPr/>
                </a:tc>
                <a:extLst>
                  <a:ext uri="{0D108BD9-81ED-4DB2-BD59-A6C34878D82A}">
                    <a16:rowId xmlns:a16="http://schemas.microsoft.com/office/drawing/2014/main" val="10003"/>
                  </a:ext>
                </a:extLst>
              </a:tr>
            </a:tbl>
          </a:graphicData>
        </a:graphic>
      </p:graphicFrame>
      <p:grpSp>
        <p:nvGrpSpPr>
          <p:cNvPr id="34" name="グループ化 33"/>
          <p:cNvGrpSpPr/>
          <p:nvPr/>
        </p:nvGrpSpPr>
        <p:grpSpPr>
          <a:xfrm>
            <a:off x="560274" y="6305812"/>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47" name="右矢印 46"/>
          <p:cNvSpPr/>
          <p:nvPr/>
        </p:nvSpPr>
        <p:spPr>
          <a:xfrm>
            <a:off x="1887229" y="4960218"/>
            <a:ext cx="2108707" cy="819091"/>
          </a:xfrm>
          <a:prstGeom prst="rightArrow">
            <a:avLst>
              <a:gd name="adj1" fmla="val 50000"/>
              <a:gd name="adj2" fmla="val 4007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t>９月までに３回開催</a:t>
            </a:r>
            <a:endParaRPr kumimoji="1" lang="ja-JP" altLang="en-US" sz="1200" dirty="0"/>
          </a:p>
        </p:txBody>
      </p:sp>
      <p:sp>
        <p:nvSpPr>
          <p:cNvPr id="71" name="右矢印 70"/>
          <p:cNvSpPr/>
          <p:nvPr/>
        </p:nvSpPr>
        <p:spPr>
          <a:xfrm>
            <a:off x="4464840" y="2996952"/>
            <a:ext cx="1726488" cy="1008112"/>
          </a:xfrm>
          <a:prstGeom prst="rightArrow">
            <a:avLst>
              <a:gd name="adj1" fmla="val 50000"/>
              <a:gd name="adj2" fmla="val 31103"/>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a:t>協定書の議会承認に向けた議論</a:t>
            </a:r>
            <a:endParaRPr kumimoji="1" lang="en-US" altLang="ja-JP" sz="1200" dirty="0"/>
          </a:p>
        </p:txBody>
      </p:sp>
      <p:sp>
        <p:nvSpPr>
          <p:cNvPr id="72" name="フローチャート : 代替処理 71"/>
          <p:cNvSpPr/>
          <p:nvPr/>
        </p:nvSpPr>
        <p:spPr>
          <a:xfrm>
            <a:off x="429444" y="2672914"/>
            <a:ext cx="1261725"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平成２４年度</a:t>
            </a:r>
            <a:endParaRPr kumimoji="1" lang="ja-JP" altLang="en-US" sz="1200" dirty="0"/>
          </a:p>
        </p:txBody>
      </p:sp>
      <p:sp>
        <p:nvSpPr>
          <p:cNvPr id="73" name="フローチャート : 代替処理 72"/>
          <p:cNvSpPr/>
          <p:nvPr/>
        </p:nvSpPr>
        <p:spPr>
          <a:xfrm>
            <a:off x="514350" y="2880461"/>
            <a:ext cx="1292771" cy="666074"/>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200" spc="-170" dirty="0"/>
              <a:t>大都市地域における特別区の設置に関する法律の成立</a:t>
            </a:r>
            <a:endParaRPr lang="en-US" altLang="ja-JP" sz="1200" spc="-170" dirty="0"/>
          </a:p>
        </p:txBody>
      </p:sp>
      <p:sp>
        <p:nvSpPr>
          <p:cNvPr id="61" name="右矢印 60"/>
          <p:cNvSpPr/>
          <p:nvPr/>
        </p:nvSpPr>
        <p:spPr>
          <a:xfrm>
            <a:off x="1882857" y="3035052"/>
            <a:ext cx="1190434" cy="928612"/>
          </a:xfrm>
          <a:prstGeom prst="rightArrow">
            <a:avLst>
              <a:gd name="adj1" fmla="val 50000"/>
              <a:gd name="adj2" fmla="val 3941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200"/>
              </a:lnSpc>
            </a:pPr>
            <a:r>
              <a:rPr lang="ja-JP" altLang="en-US" sz="1200" dirty="0"/>
              <a:t>９月までに</a:t>
            </a:r>
            <a:endParaRPr lang="en-US" altLang="ja-JP" sz="1200" dirty="0"/>
          </a:p>
          <a:p>
            <a:pPr>
              <a:lnSpc>
                <a:spcPts val="1200"/>
              </a:lnSpc>
            </a:pPr>
            <a:r>
              <a:rPr lang="ja-JP" altLang="en-US" sz="1200" dirty="0"/>
              <a:t>　　６回開催</a:t>
            </a:r>
          </a:p>
        </p:txBody>
      </p:sp>
      <p:sp>
        <p:nvSpPr>
          <p:cNvPr id="53" name="フローチャート : 代替処理 52"/>
          <p:cNvSpPr/>
          <p:nvPr/>
        </p:nvSpPr>
        <p:spPr>
          <a:xfrm>
            <a:off x="516545" y="3555013"/>
            <a:ext cx="1290575" cy="666075"/>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50" dirty="0"/>
              <a:t>「大阪府・大阪市特別区設置協議会」を設置</a:t>
            </a:r>
            <a:endParaRPr lang="en-US" altLang="ja-JP" sz="1200" spc="-50" dirty="0"/>
          </a:p>
        </p:txBody>
      </p:sp>
      <p:sp>
        <p:nvSpPr>
          <p:cNvPr id="32" name="フローチャート : 代替処理 31"/>
          <p:cNvSpPr/>
          <p:nvPr/>
        </p:nvSpPr>
        <p:spPr>
          <a:xfrm>
            <a:off x="3217307" y="3076452"/>
            <a:ext cx="97623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９</a:t>
            </a:r>
            <a:r>
              <a:rPr kumimoji="1" lang="ja-JP" altLang="en-US" sz="1200" dirty="0"/>
              <a:t>月</a:t>
            </a:r>
          </a:p>
        </p:txBody>
      </p:sp>
      <p:sp>
        <p:nvSpPr>
          <p:cNvPr id="33" name="フローチャート : 代替処理 32"/>
          <p:cNvSpPr/>
          <p:nvPr/>
        </p:nvSpPr>
        <p:spPr>
          <a:xfrm>
            <a:off x="3361322" y="3283998"/>
            <a:ext cx="922646" cy="658583"/>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a:t>特別区設置協定書の作成</a:t>
            </a:r>
            <a:endParaRPr lang="en-US" altLang="ja-JP" sz="1200" spc="-100" dirty="0"/>
          </a:p>
        </p:txBody>
      </p:sp>
      <p:sp>
        <p:nvSpPr>
          <p:cNvPr id="56" name="フローチャート : 代替処理 55"/>
          <p:cNvSpPr/>
          <p:nvPr/>
        </p:nvSpPr>
        <p:spPr>
          <a:xfrm>
            <a:off x="440836" y="4659497"/>
            <a:ext cx="1377676" cy="1433799"/>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70" dirty="0"/>
              <a:t>大阪府市統合本部</a:t>
            </a:r>
            <a:endParaRPr lang="en-US" altLang="ja-JP" sz="1200" spc="-170" dirty="0"/>
          </a:p>
          <a:p>
            <a:r>
              <a:rPr lang="ja-JP" altLang="en-US" sz="1100" kern="0" spc="-180" dirty="0"/>
              <a:t>経営形態の見直し（１２項目）、類似・重複している行政サービス（２２項目）について基本的方向性案をとりまとめ、工程表を策定</a:t>
            </a:r>
            <a:endParaRPr lang="en-US" altLang="ja-JP" sz="1100" spc="-50" dirty="0"/>
          </a:p>
        </p:txBody>
      </p:sp>
      <p:sp>
        <p:nvSpPr>
          <p:cNvPr id="57" name="右矢印 56"/>
          <p:cNvSpPr/>
          <p:nvPr/>
        </p:nvSpPr>
        <p:spPr>
          <a:xfrm>
            <a:off x="4463596" y="4869160"/>
            <a:ext cx="1726488" cy="1008112"/>
          </a:xfrm>
          <a:prstGeom prst="rightArrow">
            <a:avLst>
              <a:gd name="adj1" fmla="val 50000"/>
              <a:gd name="adj2" fmla="val 31103"/>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ja-JP" altLang="en-US" sz="1200" dirty="0"/>
              <a:t>各項目の具体化に向けた取組</a:t>
            </a:r>
            <a:endParaRPr lang="en-US" altLang="ja-JP" sz="1200" dirty="0"/>
          </a:p>
        </p:txBody>
      </p:sp>
      <p:sp>
        <p:nvSpPr>
          <p:cNvPr id="27" name="右矢印 26"/>
          <p:cNvSpPr/>
          <p:nvPr/>
        </p:nvSpPr>
        <p:spPr>
          <a:xfrm>
            <a:off x="1955454" y="1292512"/>
            <a:ext cx="2157483" cy="816592"/>
          </a:xfrm>
          <a:prstGeom prst="rightArrow">
            <a:avLst>
              <a:gd name="adj1" fmla="val 50000"/>
              <a:gd name="adj2" fmla="val 266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道路２路線を移管</a:t>
            </a:r>
            <a:endParaRPr kumimoji="1" lang="ja-JP" altLang="en-US" sz="1200" dirty="0"/>
          </a:p>
        </p:txBody>
      </p:sp>
      <p:sp>
        <p:nvSpPr>
          <p:cNvPr id="28" name="右矢印 27"/>
          <p:cNvSpPr/>
          <p:nvPr/>
        </p:nvSpPr>
        <p:spPr>
          <a:xfrm>
            <a:off x="4211960" y="1268760"/>
            <a:ext cx="1944216" cy="889110"/>
          </a:xfrm>
          <a:prstGeom prst="rightArrow">
            <a:avLst>
              <a:gd name="adj1" fmla="val 50000"/>
              <a:gd name="adj2" fmla="val 21340"/>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ja-JP" altLang="en-US" sz="1200" dirty="0"/>
              <a:t>道路４路線を移管予定</a:t>
            </a:r>
            <a:endParaRPr kumimoji="1" lang="en-US" altLang="ja-JP" sz="1200" dirty="0"/>
          </a:p>
        </p:txBody>
      </p:sp>
      <p:sp>
        <p:nvSpPr>
          <p:cNvPr id="29" name="フローチャート : 代替処理 28"/>
          <p:cNvSpPr/>
          <p:nvPr/>
        </p:nvSpPr>
        <p:spPr>
          <a:xfrm>
            <a:off x="467544" y="1459770"/>
            <a:ext cx="1103660" cy="36004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050" dirty="0"/>
              <a:t>平成</a:t>
            </a:r>
            <a:r>
              <a:rPr lang="ja-JP" altLang="en-US" sz="1050" dirty="0"/>
              <a:t>２５</a:t>
            </a:r>
            <a:r>
              <a:rPr kumimoji="1" lang="ja-JP" altLang="en-US" sz="1050" dirty="0"/>
              <a:t>年度</a:t>
            </a:r>
          </a:p>
        </p:txBody>
      </p:sp>
      <p:sp>
        <p:nvSpPr>
          <p:cNvPr id="30" name="フローチャート : 代替処理 29"/>
          <p:cNvSpPr/>
          <p:nvPr/>
        </p:nvSpPr>
        <p:spPr>
          <a:xfrm>
            <a:off x="539552" y="1675793"/>
            <a:ext cx="1246518" cy="336451"/>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50" dirty="0"/>
              <a:t>道路５路線を移管</a:t>
            </a:r>
            <a:endParaRPr lang="en-US" altLang="ja-JP" sz="1200" spc="-150" dirty="0"/>
          </a:p>
        </p:txBody>
      </p:sp>
    </p:spTree>
    <p:extLst>
      <p:ext uri="{BB962C8B-B14F-4D97-AF65-F5344CB8AC3E}">
        <p14:creationId xmlns:p14="http://schemas.microsoft.com/office/powerpoint/2010/main" val="1820695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997820327"/>
              </p:ext>
            </p:extLst>
          </p:nvPr>
        </p:nvGraphicFramePr>
        <p:xfrm>
          <a:off x="-1" y="764704"/>
          <a:ext cx="9108506" cy="5505078"/>
        </p:xfrm>
        <a:graphic>
          <a:graphicData uri="http://schemas.openxmlformats.org/drawingml/2006/table">
            <a:tbl>
              <a:tblPr firstRow="1" bandRow="1">
                <a:tableStyleId>{5940675A-B579-460E-94D1-54222C63F5DA}</a:tableStyleId>
              </a:tblPr>
              <a:tblGrid>
                <a:gridCol w="407819">
                  <a:extLst>
                    <a:ext uri="{9D8B030D-6E8A-4147-A177-3AD203B41FA5}">
                      <a16:colId xmlns:a16="http://schemas.microsoft.com/office/drawing/2014/main" val="20000"/>
                    </a:ext>
                  </a:extLst>
                </a:gridCol>
                <a:gridCol w="1401932">
                  <a:extLst>
                    <a:ext uri="{9D8B030D-6E8A-4147-A177-3AD203B41FA5}">
                      <a16:colId xmlns:a16="http://schemas.microsoft.com/office/drawing/2014/main" val="20001"/>
                    </a:ext>
                  </a:extLst>
                </a:gridCol>
                <a:gridCol w="4397672">
                  <a:extLst>
                    <a:ext uri="{9D8B030D-6E8A-4147-A177-3AD203B41FA5}">
                      <a16:colId xmlns:a16="http://schemas.microsoft.com/office/drawing/2014/main" val="20002"/>
                    </a:ext>
                  </a:extLst>
                </a:gridCol>
                <a:gridCol w="2901083">
                  <a:extLst>
                    <a:ext uri="{9D8B030D-6E8A-4147-A177-3AD203B41FA5}">
                      <a16:colId xmlns:a16="http://schemas.microsoft.com/office/drawing/2014/main" val="20003"/>
                    </a:ext>
                  </a:extLst>
                </a:gridCol>
              </a:tblGrid>
              <a:tr h="306519">
                <a:tc rowSpan="2">
                  <a:txBody>
                    <a:bodyPr/>
                    <a:lstStyle/>
                    <a:p>
                      <a:r>
                        <a:rPr kumimoji="1" lang="ja-JP" altLang="en-US" sz="1400" dirty="0"/>
                        <a:t>　</a:t>
                      </a:r>
                    </a:p>
                  </a:txBody>
                  <a:tcPr vert="eaVert" anchor="ctr"/>
                </a:tc>
                <a:tc>
                  <a:txBody>
                    <a:bodyPr/>
                    <a:lstStyle/>
                    <a:p>
                      <a:pPr algn="ctr">
                        <a:lnSpc>
                          <a:spcPts val="1400"/>
                        </a:lnSpc>
                      </a:pPr>
                      <a:r>
                        <a:rPr kumimoji="1" lang="ja-JP" altLang="en-US" sz="1400" dirty="0"/>
                        <a:t>平成２５年度末</a:t>
                      </a:r>
                    </a:p>
                  </a:txBody>
                  <a:tcPr anchor="ctr">
                    <a:lnB w="12700" cmpd="sng">
                      <a:noFill/>
                    </a:lnB>
                    <a:solidFill>
                      <a:schemeClr val="accent5">
                        <a:lumMod val="40000"/>
                        <a:lumOff val="60000"/>
                      </a:schemeClr>
                    </a:solidFill>
                  </a:tcPr>
                </a:tc>
                <a:tc>
                  <a:txBody>
                    <a:bodyPr/>
                    <a:lstStyle/>
                    <a:p>
                      <a:pPr algn="ctr">
                        <a:lnSpc>
                          <a:spcPts val="1400"/>
                        </a:lnSpc>
                      </a:pPr>
                      <a:r>
                        <a:rPr kumimoji="1" lang="ja-JP" altLang="en-US" sz="1400" dirty="0"/>
                        <a:t>平成２６年度</a:t>
                      </a:r>
                    </a:p>
                  </a:txBody>
                  <a:tcPr anchor="ctr">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306519">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err="1"/>
                        <a:t>までの</a:t>
                      </a:r>
                      <a:r>
                        <a:rPr kumimoji="1" lang="ja-JP" altLang="en-US" sz="1400" dirty="0"/>
                        <a:t>状況</a:t>
                      </a:r>
                    </a:p>
                  </a:txBody>
                  <a:tcPr anchor="ctr">
                    <a:lnT w="12700" cmpd="sng">
                      <a:noFill/>
                    </a:lnT>
                    <a:solidFill>
                      <a:schemeClr val="accent5">
                        <a:lumMod val="40000"/>
                        <a:lumOff val="60000"/>
                      </a:schemeClr>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400" dirty="0"/>
                        <a:t>４月　　　　　　　　　　　　　９月　　　　　　　　　　　　　　３月</a:t>
                      </a:r>
                    </a:p>
                  </a:txBody>
                  <a:tcPr anchor="ctr">
                    <a:solidFill>
                      <a:schemeClr val="accent5">
                        <a:lumMod val="40000"/>
                        <a:lumOff val="60000"/>
                      </a:schemeClr>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4715553">
                <a:tc>
                  <a:txBody>
                    <a:bodyPr/>
                    <a:lstStyle/>
                    <a:p>
                      <a:r>
                        <a:rPr kumimoji="1" lang="ja-JP" altLang="en-US" sz="1400" dirty="0"/>
                        <a:t>関西広域連合の取組</a:t>
                      </a:r>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b="0" dirty="0"/>
                    </a:p>
                  </a:txBody>
                  <a:tcPr anchor="ctr"/>
                </a:tc>
                <a:tc>
                  <a:txBody>
                    <a:bodyPr/>
                    <a:lstStyle/>
                    <a:p>
                      <a:pPr marL="82550" indent="-82550" algn="just">
                        <a:lnSpc>
                          <a:spcPts val="1400"/>
                        </a:lnSpc>
                        <a:spcAft>
                          <a:spcPts val="0"/>
                        </a:spcAft>
                      </a:pPr>
                      <a:endParaRPr kumimoji="1" lang="en-US" altLang="ja-JP" sz="1200" dirty="0"/>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200"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200" dirty="0"/>
                        <a:t>○　平成</a:t>
                      </a:r>
                      <a:r>
                        <a:rPr kumimoji="1" lang="en-US" altLang="ja-JP" sz="1200" dirty="0"/>
                        <a:t>25</a:t>
                      </a:r>
                      <a:r>
                        <a:rPr kumimoji="1" lang="ja-JP" altLang="en-US" sz="1200" dirty="0"/>
                        <a:t>年の台風</a:t>
                      </a:r>
                      <a:r>
                        <a:rPr kumimoji="1" lang="en-US" altLang="ja-JP" sz="1200" dirty="0"/>
                        <a:t>18</a:t>
                      </a:r>
                      <a:r>
                        <a:rPr kumimoji="1" lang="ja-JP" altLang="en-US" sz="1200" dirty="0"/>
                        <a:t>号による記録的な豪雨の発生を契機として、琵琶湖・淀川流域が抱える様々な課題を整理し、流域自治体の認識共有を図るとともに、今後の取組の方向性等を検討する研究会を設置しました。</a:t>
                      </a:r>
                      <a:endParaRPr kumimoji="1" lang="en-US" altLang="ja-JP" sz="1200" dirty="0"/>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200" dirty="0"/>
                    </a:p>
                    <a:p>
                      <a:pPr marL="82550" indent="-82550" algn="just">
                        <a:lnSpc>
                          <a:spcPts val="1400"/>
                        </a:lnSpc>
                        <a:spcAft>
                          <a:spcPts val="0"/>
                        </a:spcAft>
                      </a:pPr>
                      <a:r>
                        <a:rPr kumimoji="1" lang="ja-JP" altLang="en-US" sz="1200" dirty="0"/>
                        <a:t>○　国出先機関の移管への突破口を開く取組の一つとして、国土交通大臣が決定する近畿圏広域地方計画の策定権限の移譲を視野に入れ、有識者による研究会を設置しました。</a:t>
                      </a:r>
                      <a:endParaRPr kumimoji="1" lang="en-US" altLang="ja-JP" sz="1200" dirty="0"/>
                    </a:p>
                    <a:p>
                      <a:pPr marL="82550" indent="-82550" algn="just">
                        <a:lnSpc>
                          <a:spcPts val="1400"/>
                        </a:lnSpc>
                        <a:spcAft>
                          <a:spcPts val="0"/>
                        </a:spcAft>
                      </a:pPr>
                      <a:endParaRPr kumimoji="1" lang="en-US" altLang="ja-JP" sz="1200" dirty="0"/>
                    </a:p>
                    <a:p>
                      <a:pPr marL="82550" indent="-82550" algn="just">
                        <a:lnSpc>
                          <a:spcPts val="1400"/>
                        </a:lnSpc>
                        <a:spcAft>
                          <a:spcPts val="0"/>
                        </a:spcAft>
                      </a:pPr>
                      <a:r>
                        <a:rPr kumimoji="1" lang="ja-JP" altLang="en-US" sz="1200" dirty="0"/>
                        <a:t>○　国出先機関の地方移管については、関西広域連合の方針としてまずは３機関（経済産業局、地方整備局、地方環境事務所）を、関西広域連合に権限・財源・人員を丸ごと移管するよう求めていくことで決定しています。</a:t>
                      </a:r>
                      <a:endParaRPr kumimoji="1" lang="en-US" altLang="ja-JP" sz="1200" dirty="0"/>
                    </a:p>
                    <a:p>
                      <a:pPr marL="82550" indent="-82550" algn="l">
                        <a:lnSpc>
                          <a:spcPts val="1400"/>
                        </a:lnSpc>
                        <a:spcAft>
                          <a:spcPts val="1200"/>
                        </a:spcAft>
                      </a:pPr>
                      <a:r>
                        <a:rPr kumimoji="1" lang="ja-JP" altLang="en-US" sz="1200" dirty="0"/>
                        <a:t>　　６月には国の予算編成等に対する提案を行い、国出先機関の地方移管の推進等を求めました。また、国において地方分権改革に関する提案募集方式が制度化されたことに伴い、国の事務・権限の一部を求める８項目の提案を行いました。</a:t>
                      </a:r>
                      <a:endParaRPr kumimoji="1" lang="en-US" altLang="ja-JP" sz="1200" dirty="0"/>
                    </a:p>
                  </a:txBody>
                  <a:tcPr/>
                </a:tc>
                <a:extLst>
                  <a:ext uri="{0D108BD9-81ED-4DB2-BD59-A6C34878D82A}">
                    <a16:rowId xmlns:a16="http://schemas.microsoft.com/office/drawing/2014/main" val="10002"/>
                  </a:ext>
                </a:extLst>
              </a:tr>
            </a:tbl>
          </a:graphicData>
        </a:graphic>
      </p:graphicFrame>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a:t>
            </a:r>
            <a:r>
              <a:rPr lang="ja-JP" altLang="en-US" b="1" dirty="0"/>
              <a:t>６</a:t>
            </a:r>
            <a:r>
              <a:rPr lang="ja-JP" altLang="ja-JP" b="1" dirty="0"/>
              <a:t>年度の取組イメージ（</a:t>
            </a:r>
            <a:r>
              <a:rPr lang="ja-JP" altLang="en-US" b="1" dirty="0"/>
              <a:t>９</a:t>
            </a:r>
            <a:r>
              <a:rPr lang="ja-JP" altLang="ja-JP" b="1" dirty="0"/>
              <a:t>月末時点）～</a:t>
            </a:r>
          </a:p>
        </p:txBody>
      </p:sp>
      <p:grpSp>
        <p:nvGrpSpPr>
          <p:cNvPr id="34" name="グループ化 33"/>
          <p:cNvGrpSpPr/>
          <p:nvPr/>
        </p:nvGrpSpPr>
        <p:grpSpPr>
          <a:xfrm>
            <a:off x="560274" y="6237312"/>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50" name="右矢印 49"/>
          <p:cNvSpPr/>
          <p:nvPr/>
        </p:nvSpPr>
        <p:spPr>
          <a:xfrm>
            <a:off x="1907704" y="1412776"/>
            <a:ext cx="4176464"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広域的課題への対応</a:t>
            </a:r>
          </a:p>
        </p:txBody>
      </p:sp>
      <p:sp>
        <p:nvSpPr>
          <p:cNvPr id="51" name="フローチャート : 代替処理 50"/>
          <p:cNvSpPr/>
          <p:nvPr/>
        </p:nvSpPr>
        <p:spPr>
          <a:xfrm>
            <a:off x="467544" y="2204864"/>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a:t>平成２５年度</a:t>
            </a:r>
          </a:p>
        </p:txBody>
      </p:sp>
      <p:sp>
        <p:nvSpPr>
          <p:cNvPr id="53" name="フローチャート : 代替処理 52"/>
          <p:cNvSpPr/>
          <p:nvPr/>
        </p:nvSpPr>
        <p:spPr>
          <a:xfrm>
            <a:off x="2627784" y="5157192"/>
            <a:ext cx="101929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７月</a:t>
            </a:r>
            <a:endParaRPr kumimoji="1" lang="ja-JP" altLang="en-US" sz="1200" dirty="0"/>
          </a:p>
        </p:txBody>
      </p:sp>
      <p:sp>
        <p:nvSpPr>
          <p:cNvPr id="56" name="フローチャート : 代替処理 55"/>
          <p:cNvSpPr/>
          <p:nvPr/>
        </p:nvSpPr>
        <p:spPr>
          <a:xfrm>
            <a:off x="2716253" y="5361805"/>
            <a:ext cx="1135668" cy="66900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国の事務・権限の一部を求める提案</a:t>
            </a:r>
            <a:r>
              <a:rPr lang="en-US" altLang="ja-JP" sz="1200" dirty="0"/>
              <a:t>(8</a:t>
            </a:r>
            <a:r>
              <a:rPr lang="ja-JP" altLang="en-US" sz="1200" dirty="0"/>
              <a:t>項目</a:t>
            </a:r>
            <a:r>
              <a:rPr lang="en-US" altLang="ja-JP" sz="1200" dirty="0"/>
              <a:t>)</a:t>
            </a:r>
            <a:endParaRPr lang="ja-JP" altLang="en-US" sz="1200" dirty="0"/>
          </a:p>
        </p:txBody>
      </p:sp>
      <p:sp>
        <p:nvSpPr>
          <p:cNvPr id="28" name="フローチャート : 代替処理 27"/>
          <p:cNvSpPr/>
          <p:nvPr/>
        </p:nvSpPr>
        <p:spPr>
          <a:xfrm>
            <a:off x="601228" y="2446439"/>
            <a:ext cx="1126457" cy="478505"/>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広域計画</a:t>
            </a:r>
            <a:r>
              <a:rPr lang="en-US" altLang="ja-JP" sz="1200" dirty="0"/>
              <a:t>(H26</a:t>
            </a:r>
            <a:r>
              <a:rPr lang="ja-JP" altLang="en-US" sz="1200" dirty="0"/>
              <a:t>～</a:t>
            </a:r>
            <a:r>
              <a:rPr lang="en-US" altLang="ja-JP" sz="1200" dirty="0"/>
              <a:t>28</a:t>
            </a:r>
            <a:r>
              <a:rPr lang="ja-JP" altLang="en-US" sz="1200" dirty="0"/>
              <a:t>年度</a:t>
            </a:r>
            <a:r>
              <a:rPr lang="en-US" altLang="ja-JP" sz="1200" dirty="0"/>
              <a:t>)</a:t>
            </a:r>
            <a:r>
              <a:rPr lang="ja-JP" altLang="en-US" sz="1200" dirty="0"/>
              <a:t>策定</a:t>
            </a:r>
            <a:endParaRPr lang="en-US" altLang="ja-JP" sz="1200" dirty="0"/>
          </a:p>
        </p:txBody>
      </p:sp>
      <p:sp>
        <p:nvSpPr>
          <p:cNvPr id="48" name="右矢印 47"/>
          <p:cNvSpPr/>
          <p:nvPr/>
        </p:nvSpPr>
        <p:spPr>
          <a:xfrm>
            <a:off x="3923928" y="4648944"/>
            <a:ext cx="2198221" cy="738944"/>
          </a:xfrm>
          <a:prstGeom prst="rightArrow">
            <a:avLst>
              <a:gd name="adj1" fmla="val 50000"/>
              <a:gd name="adj2" fmla="val 2493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a:t>国出先機関の地方移管に向けた取組</a:t>
            </a:r>
          </a:p>
        </p:txBody>
      </p:sp>
      <p:sp>
        <p:nvSpPr>
          <p:cNvPr id="60" name="フローチャート : 代替処理 59"/>
          <p:cNvSpPr/>
          <p:nvPr/>
        </p:nvSpPr>
        <p:spPr>
          <a:xfrm>
            <a:off x="433636" y="4437112"/>
            <a:ext cx="1351753" cy="492274"/>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ctr"/>
            <a:r>
              <a:rPr lang="ja-JP" altLang="en-US" sz="1200" dirty="0"/>
              <a:t>国出先機関の地方移管に向けた取組</a:t>
            </a:r>
            <a:endParaRPr lang="en-US" altLang="ja-JP" sz="1200" dirty="0"/>
          </a:p>
        </p:txBody>
      </p:sp>
      <p:sp>
        <p:nvSpPr>
          <p:cNvPr id="61" name="フローチャート : 代替処理 60"/>
          <p:cNvSpPr/>
          <p:nvPr/>
        </p:nvSpPr>
        <p:spPr>
          <a:xfrm>
            <a:off x="2051721" y="4211564"/>
            <a:ext cx="101929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６月</a:t>
            </a:r>
            <a:endParaRPr kumimoji="1" lang="ja-JP" altLang="en-US" sz="1200" dirty="0"/>
          </a:p>
        </p:txBody>
      </p:sp>
      <p:sp>
        <p:nvSpPr>
          <p:cNvPr id="62" name="フローチャート : 代替処理 61"/>
          <p:cNvSpPr/>
          <p:nvPr/>
        </p:nvSpPr>
        <p:spPr>
          <a:xfrm>
            <a:off x="2140190" y="4416177"/>
            <a:ext cx="1063658" cy="66900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国の予算編成等に対する提案</a:t>
            </a:r>
          </a:p>
        </p:txBody>
      </p:sp>
      <p:sp>
        <p:nvSpPr>
          <p:cNvPr id="26" name="フローチャート : 代替処理 25"/>
          <p:cNvSpPr/>
          <p:nvPr/>
        </p:nvSpPr>
        <p:spPr>
          <a:xfrm>
            <a:off x="3131841" y="3212976"/>
            <a:ext cx="101929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９月</a:t>
            </a:r>
            <a:endParaRPr kumimoji="1" lang="ja-JP" altLang="en-US" sz="1200" dirty="0"/>
          </a:p>
        </p:txBody>
      </p:sp>
      <p:sp>
        <p:nvSpPr>
          <p:cNvPr id="27" name="フローチャート : 代替処理 26"/>
          <p:cNvSpPr/>
          <p:nvPr/>
        </p:nvSpPr>
        <p:spPr>
          <a:xfrm>
            <a:off x="3220310" y="3417589"/>
            <a:ext cx="1063658" cy="66900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200" dirty="0"/>
              <a:t>関西圏域の展望研究会設置</a:t>
            </a:r>
          </a:p>
        </p:txBody>
      </p:sp>
      <p:sp>
        <p:nvSpPr>
          <p:cNvPr id="29" name="フローチャート : 代替処理 28"/>
          <p:cNvSpPr/>
          <p:nvPr/>
        </p:nvSpPr>
        <p:spPr>
          <a:xfrm>
            <a:off x="2771801" y="2051324"/>
            <a:ext cx="101929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８月</a:t>
            </a:r>
            <a:endParaRPr kumimoji="1" lang="ja-JP" altLang="en-US" sz="1200" dirty="0"/>
          </a:p>
        </p:txBody>
      </p:sp>
      <p:sp>
        <p:nvSpPr>
          <p:cNvPr id="30" name="フローチャート : 代替処理 29"/>
          <p:cNvSpPr/>
          <p:nvPr/>
        </p:nvSpPr>
        <p:spPr>
          <a:xfrm>
            <a:off x="2860270" y="2255937"/>
            <a:ext cx="1063658" cy="66900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琵琶湖・淀川流域対策に係る研究会設置</a:t>
            </a:r>
          </a:p>
        </p:txBody>
      </p:sp>
      <p:sp>
        <p:nvSpPr>
          <p:cNvPr id="52" name="右矢印 51"/>
          <p:cNvSpPr/>
          <p:nvPr/>
        </p:nvSpPr>
        <p:spPr>
          <a:xfrm>
            <a:off x="3923929" y="2150193"/>
            <a:ext cx="2160240" cy="738944"/>
          </a:xfrm>
          <a:prstGeom prst="rightArrow">
            <a:avLst>
              <a:gd name="adj1" fmla="val 50000"/>
              <a:gd name="adj2" fmla="val 2493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a:t>治水・防災上の課題を整理</a:t>
            </a:r>
          </a:p>
        </p:txBody>
      </p:sp>
      <p:sp>
        <p:nvSpPr>
          <p:cNvPr id="54" name="右矢印 53"/>
          <p:cNvSpPr/>
          <p:nvPr/>
        </p:nvSpPr>
        <p:spPr>
          <a:xfrm>
            <a:off x="4283968" y="3347652"/>
            <a:ext cx="1838181" cy="738944"/>
          </a:xfrm>
          <a:prstGeom prst="rightArrow">
            <a:avLst>
              <a:gd name="adj1" fmla="val 50000"/>
              <a:gd name="adj2" fmla="val 2493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a:t>政策コンセプトをまとめ、中間報告</a:t>
            </a:r>
          </a:p>
        </p:txBody>
      </p:sp>
    </p:spTree>
    <p:extLst>
      <p:ext uri="{BB962C8B-B14F-4D97-AF65-F5344CB8AC3E}">
        <p14:creationId xmlns:p14="http://schemas.microsoft.com/office/powerpoint/2010/main" val="2304002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413412557"/>
              </p:ext>
            </p:extLst>
          </p:nvPr>
        </p:nvGraphicFramePr>
        <p:xfrm>
          <a:off x="0" y="764700"/>
          <a:ext cx="9036496" cy="5612868"/>
        </p:xfrm>
        <a:graphic>
          <a:graphicData uri="http://schemas.openxmlformats.org/drawingml/2006/table">
            <a:tbl>
              <a:tblPr firstRow="1" bandRow="1">
                <a:tableStyleId>{5940675A-B579-460E-94D1-54222C63F5DA}</a:tableStyleId>
              </a:tblPr>
              <a:tblGrid>
                <a:gridCol w="404594">
                  <a:extLst>
                    <a:ext uri="{9D8B030D-6E8A-4147-A177-3AD203B41FA5}">
                      <a16:colId xmlns:a16="http://schemas.microsoft.com/office/drawing/2014/main" val="20000"/>
                    </a:ext>
                  </a:extLst>
                </a:gridCol>
                <a:gridCol w="1431102">
                  <a:extLst>
                    <a:ext uri="{9D8B030D-6E8A-4147-A177-3AD203B41FA5}">
                      <a16:colId xmlns:a16="http://schemas.microsoft.com/office/drawing/2014/main" val="20001"/>
                    </a:ext>
                  </a:extLst>
                </a:gridCol>
                <a:gridCol w="4392488">
                  <a:extLst>
                    <a:ext uri="{9D8B030D-6E8A-4147-A177-3AD203B41FA5}">
                      <a16:colId xmlns:a16="http://schemas.microsoft.com/office/drawing/2014/main" val="20002"/>
                    </a:ext>
                  </a:extLst>
                </a:gridCol>
                <a:gridCol w="2808312">
                  <a:extLst>
                    <a:ext uri="{9D8B030D-6E8A-4147-A177-3AD203B41FA5}">
                      <a16:colId xmlns:a16="http://schemas.microsoft.com/office/drawing/2014/main" val="20003"/>
                    </a:ext>
                  </a:extLst>
                </a:gridCol>
              </a:tblGrid>
              <a:tr h="309829">
                <a:tc rowSpan="2">
                  <a:txBody>
                    <a:bodyPr/>
                    <a:lstStyle/>
                    <a:p>
                      <a:endParaRPr kumimoji="1" lang="ja-JP" altLang="en-US" sz="1400" dirty="0"/>
                    </a:p>
                  </a:txBody>
                  <a:tcPr vert="eaVert" anchor="ctr"/>
                </a:tc>
                <a:tc>
                  <a:txBody>
                    <a:bodyPr/>
                    <a:lstStyle/>
                    <a:p>
                      <a:pPr algn="ctr">
                        <a:lnSpc>
                          <a:spcPts val="1400"/>
                        </a:lnSpc>
                      </a:pPr>
                      <a:r>
                        <a:rPr kumimoji="1" lang="ja-JP" altLang="en-US" sz="1400" dirty="0"/>
                        <a:t>平成２５年度末</a:t>
                      </a:r>
                    </a:p>
                  </a:txBody>
                  <a:tcPr anchor="ctr">
                    <a:lnB w="12700" cmpd="sng">
                      <a:noFill/>
                    </a:lnB>
                    <a:solidFill>
                      <a:schemeClr val="accent5">
                        <a:lumMod val="40000"/>
                        <a:lumOff val="60000"/>
                      </a:schemeClr>
                    </a:solidFill>
                  </a:tcPr>
                </a:tc>
                <a:tc>
                  <a:txBody>
                    <a:bodyPr/>
                    <a:lstStyle/>
                    <a:p>
                      <a:pPr algn="ctr">
                        <a:lnSpc>
                          <a:spcPts val="1400"/>
                        </a:lnSpc>
                      </a:pPr>
                      <a:r>
                        <a:rPr kumimoji="1" lang="ja-JP" altLang="en-US" sz="1400" dirty="0"/>
                        <a:t>平成２６年度</a:t>
                      </a:r>
                    </a:p>
                  </a:txBody>
                  <a:tcPr anchor="ctr">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309829">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err="1"/>
                        <a:t>までの</a:t>
                      </a:r>
                      <a:r>
                        <a:rPr kumimoji="1" lang="ja-JP" altLang="en-US" sz="1400" dirty="0"/>
                        <a:t>状況</a:t>
                      </a:r>
                    </a:p>
                  </a:txBody>
                  <a:tcPr anchor="ctr">
                    <a:lnT w="12700" cmpd="sng">
                      <a:noFill/>
                    </a:lnT>
                    <a:solidFill>
                      <a:schemeClr val="accent5">
                        <a:lumMod val="40000"/>
                        <a:lumOff val="60000"/>
                      </a:schemeClr>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400" dirty="0"/>
                        <a:t>４月　　　　　　　　　　　　　９月　　　　　　　　　　　　　　３月</a:t>
                      </a:r>
                    </a:p>
                  </a:txBody>
                  <a:tcPr anchor="ctr">
                    <a:solidFill>
                      <a:schemeClr val="accent5">
                        <a:lumMod val="40000"/>
                        <a:lumOff val="60000"/>
                      </a:schemeClr>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396570">
                <a:tc>
                  <a:txBody>
                    <a:bodyPr/>
                    <a:lstStyle/>
                    <a:p>
                      <a:r>
                        <a:rPr kumimoji="1" lang="ja-JP" altLang="en-US" sz="1400" dirty="0"/>
                        <a:t>国への提案・要望</a:t>
                      </a:r>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a:p>
                  </a:txBody>
                  <a:tcPr anchor="ctr"/>
                </a:tc>
                <a:tc>
                  <a:txBody>
                    <a:bodyPr/>
                    <a:lstStyle/>
                    <a:p>
                      <a:pPr marL="82550" indent="-82550" algn="just">
                        <a:lnSpc>
                          <a:spcPts val="1400"/>
                        </a:lnSpc>
                        <a:spcAft>
                          <a:spcPts val="1200"/>
                        </a:spcAft>
                      </a:pPr>
                      <a:r>
                        <a:rPr kumimoji="1" lang="ja-JP" altLang="en-US" sz="1200" dirty="0"/>
                        <a:t>○　全国知事会等とも連携し、政府の地方分権改革の推進に向け、国の出先機関の原則廃止、国から地方への事務・権限の移譲、地方分権型道州制の推進等を進めるよう、国に働きかけました。</a:t>
                      </a:r>
                      <a:endParaRPr kumimoji="1" lang="en-US" altLang="ja-JP" sz="1200" dirty="0"/>
                    </a:p>
                  </a:txBody>
                  <a:tcPr anchor="ctr"/>
                </a:tc>
                <a:extLst>
                  <a:ext uri="{0D108BD9-81ED-4DB2-BD59-A6C34878D82A}">
                    <a16:rowId xmlns:a16="http://schemas.microsoft.com/office/drawing/2014/main" val="10002"/>
                  </a:ext>
                </a:extLst>
              </a:tr>
              <a:tr h="3445056">
                <a:tc>
                  <a:txBody>
                    <a:bodyPr/>
                    <a:lstStyle/>
                    <a:p>
                      <a:r>
                        <a:rPr kumimoji="1" lang="ja-JP" altLang="en-US" sz="1400" dirty="0"/>
                        <a:t>（参考）政府における</a:t>
                      </a:r>
                      <a:endParaRPr kumimoji="1" lang="en-US" altLang="ja-JP" sz="1400" dirty="0"/>
                    </a:p>
                    <a:p>
                      <a:r>
                        <a:rPr kumimoji="1" lang="ja-JP" altLang="en-US" sz="1400" dirty="0"/>
                        <a:t>　　　　　　　地方分権の取組状況</a:t>
                      </a:r>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a:solidFill>
                          <a:schemeClr val="tx1"/>
                        </a:solidFill>
                      </a:endParaRPr>
                    </a:p>
                  </a:txBody>
                  <a:tcPr anchor="ctr"/>
                </a:tc>
                <a:tc>
                  <a:txBody>
                    <a:bodyPr/>
                    <a:lstStyle/>
                    <a:p>
                      <a:pPr marL="82550" marR="0" indent="-82550" algn="l" defTabSz="914400" rtl="0" eaLnBrk="1" fontAlgn="auto" latinLnBrk="0" hangingPunct="1">
                        <a:lnSpc>
                          <a:spcPts val="1400"/>
                        </a:lnSpc>
                        <a:spcBef>
                          <a:spcPts val="0"/>
                        </a:spcBef>
                        <a:spcAft>
                          <a:spcPts val="1200"/>
                        </a:spcAft>
                        <a:buClrTx/>
                        <a:buSzTx/>
                        <a:buFontTx/>
                        <a:buNone/>
                        <a:tabLst/>
                        <a:defRPr/>
                      </a:pPr>
                      <a:r>
                        <a:rPr kumimoji="1" lang="ja-JP" altLang="en-US" sz="1200" dirty="0">
                          <a:solidFill>
                            <a:schemeClr val="tx1"/>
                          </a:solidFill>
                        </a:rPr>
                        <a:t>○　５月には国から地方公共団体への事務・権限の移譲等を内容とする第４次一括法が成立しました。６月には</a:t>
                      </a:r>
                      <a:r>
                        <a:rPr kumimoji="1" lang="en-US" altLang="ja-JP" sz="1200" dirty="0">
                          <a:solidFill>
                            <a:schemeClr val="tx1"/>
                          </a:solidFill>
                        </a:rPr>
                        <a:t>20</a:t>
                      </a:r>
                      <a:r>
                        <a:rPr kumimoji="1" lang="ja-JP" altLang="en-US" sz="1200" dirty="0">
                          <a:solidFill>
                            <a:schemeClr val="tx1"/>
                          </a:solidFill>
                        </a:rPr>
                        <a:t>年間の地方分権改革の総括を行い今後の展望を取りまとめる「総括と展望」の最終報告が取りまとめられました。</a:t>
                      </a:r>
                      <a:endParaRPr kumimoji="1" lang="en-US" altLang="ja-JP" sz="1200" dirty="0">
                        <a:solidFill>
                          <a:schemeClr val="tx1"/>
                        </a:solidFill>
                      </a:endParaRPr>
                    </a:p>
                    <a:p>
                      <a:pPr marL="82550" indent="-82550" algn="just">
                        <a:lnSpc>
                          <a:spcPts val="1400"/>
                        </a:lnSpc>
                        <a:spcAft>
                          <a:spcPts val="1200"/>
                        </a:spcAft>
                      </a:pPr>
                      <a:r>
                        <a:rPr kumimoji="1" lang="ja-JP" altLang="en-US" sz="1200" dirty="0">
                          <a:solidFill>
                            <a:schemeClr val="tx1"/>
                          </a:solidFill>
                        </a:rPr>
                        <a:t>○　個々の地方自治体等から地方分権改革に関する提案を国が広く募集し、それらの提案の実現に向けて検討を行う「提案募集方式」が平成</a:t>
                      </a:r>
                      <a:r>
                        <a:rPr kumimoji="1" lang="en-US" altLang="ja-JP" sz="1200" dirty="0">
                          <a:solidFill>
                            <a:schemeClr val="tx1"/>
                          </a:solidFill>
                        </a:rPr>
                        <a:t>26</a:t>
                      </a:r>
                      <a:r>
                        <a:rPr kumimoji="1" lang="ja-JP" altLang="en-US" sz="1200" dirty="0">
                          <a:solidFill>
                            <a:schemeClr val="tx1"/>
                          </a:solidFill>
                        </a:rPr>
                        <a:t>年度より導入され、地方からの提案の実現に向けた検討が行われています。</a:t>
                      </a:r>
                      <a:endParaRPr kumimoji="1" lang="en-US" altLang="ja-JP" sz="1200" dirty="0">
                        <a:solidFill>
                          <a:schemeClr val="tx1"/>
                        </a:solidFill>
                      </a:endParaRPr>
                    </a:p>
                    <a:p>
                      <a:pPr marL="82550" indent="-82550" algn="just">
                        <a:lnSpc>
                          <a:spcPts val="1400"/>
                        </a:lnSpc>
                        <a:spcAft>
                          <a:spcPts val="0"/>
                        </a:spcAft>
                      </a:pPr>
                      <a:r>
                        <a:rPr kumimoji="1" lang="ja-JP" altLang="en-US" sz="1200" dirty="0">
                          <a:solidFill>
                            <a:schemeClr val="tx1"/>
                          </a:solidFill>
                        </a:rPr>
                        <a:t>○　第３０次地方制度調査会の答申を受け、指定都市制度の見直し等を内容とする地方自治法の改正が行われました。５月には第３１次地方制度調査会が発足し、人口減少社会に対応する地方行政体制のあり方等が諮問されました。</a:t>
                      </a:r>
                    </a:p>
                  </a:txBody>
                  <a:tcPr anchor="ctr"/>
                </a:tc>
                <a:extLst>
                  <a:ext uri="{0D108BD9-81ED-4DB2-BD59-A6C34878D82A}">
                    <a16:rowId xmlns:a16="http://schemas.microsoft.com/office/drawing/2014/main" val="10003"/>
                  </a:ext>
                </a:extLst>
              </a:tr>
            </a:tbl>
          </a:graphicData>
        </a:graphic>
      </p:graphicFrame>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a:t>
            </a:r>
            <a:r>
              <a:rPr lang="ja-JP" altLang="en-US" b="1" dirty="0"/>
              <a:t>６</a:t>
            </a:r>
            <a:r>
              <a:rPr lang="ja-JP" altLang="ja-JP" b="1" dirty="0"/>
              <a:t>年度の取組イメージ（</a:t>
            </a:r>
            <a:r>
              <a:rPr lang="ja-JP" altLang="en-US" b="1" dirty="0"/>
              <a:t>９</a:t>
            </a:r>
            <a:r>
              <a:rPr lang="ja-JP" altLang="ja-JP" b="1" dirty="0"/>
              <a:t>月末時点）～</a:t>
            </a:r>
          </a:p>
        </p:txBody>
      </p:sp>
      <p:sp>
        <p:nvSpPr>
          <p:cNvPr id="32" name="フローチャート : 代替処理 31"/>
          <p:cNvSpPr/>
          <p:nvPr/>
        </p:nvSpPr>
        <p:spPr>
          <a:xfrm>
            <a:off x="467544" y="3441393"/>
            <a:ext cx="1179766" cy="34039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平成２５年度</a:t>
            </a:r>
            <a:endParaRPr kumimoji="1" lang="ja-JP" altLang="en-US" sz="1200" dirty="0"/>
          </a:p>
        </p:txBody>
      </p:sp>
      <p:sp>
        <p:nvSpPr>
          <p:cNvPr id="33" name="フローチャート : 代替処理 32"/>
          <p:cNvSpPr/>
          <p:nvPr/>
        </p:nvSpPr>
        <p:spPr>
          <a:xfrm>
            <a:off x="560274" y="3637774"/>
            <a:ext cx="1220901" cy="1159378"/>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地方分権改革推進本部での検討</a:t>
            </a:r>
            <a:endParaRPr lang="en-US" altLang="ja-JP" sz="1200" spc="-140" dirty="0"/>
          </a:p>
          <a:p>
            <a:pPr marL="171450" indent="-171450" algn="just">
              <a:buFont typeface="Arial" panose="020B0604020202020204" pitchFamily="34" charset="0"/>
              <a:buChar char="•"/>
            </a:pPr>
            <a:r>
              <a:rPr lang="ja-JP" altLang="en-US" sz="1050" spc="-140" dirty="0"/>
              <a:t>国から地方への事務・権限の移譲</a:t>
            </a:r>
            <a:endParaRPr lang="en-US" altLang="ja-JP" sz="1050" spc="-140" dirty="0"/>
          </a:p>
          <a:p>
            <a:pPr marL="171450" indent="-171450" algn="just">
              <a:buFont typeface="Arial" panose="020B0604020202020204" pitchFamily="34" charset="0"/>
              <a:buChar char="•"/>
            </a:pPr>
            <a:r>
              <a:rPr lang="ja-JP" altLang="en-US" sz="1050" spc="-140" dirty="0"/>
              <a:t>地方分権改革の「総括と展望」検討</a:t>
            </a:r>
            <a:endParaRPr lang="en-US" altLang="ja-JP" sz="1050" spc="-140" dirty="0"/>
          </a:p>
        </p:txBody>
      </p:sp>
      <p:sp>
        <p:nvSpPr>
          <p:cNvPr id="51" name="フローチャート : 代替処理 50"/>
          <p:cNvSpPr/>
          <p:nvPr/>
        </p:nvSpPr>
        <p:spPr>
          <a:xfrm>
            <a:off x="467544" y="1446684"/>
            <a:ext cx="118446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平成２５年度</a:t>
            </a:r>
            <a:endParaRPr kumimoji="1" lang="ja-JP" altLang="en-US" sz="1200" dirty="0"/>
          </a:p>
        </p:txBody>
      </p:sp>
      <p:sp>
        <p:nvSpPr>
          <p:cNvPr id="52" name="フローチャート : 代替処理 51"/>
          <p:cNvSpPr/>
          <p:nvPr/>
        </p:nvSpPr>
        <p:spPr>
          <a:xfrm>
            <a:off x="539553" y="1662708"/>
            <a:ext cx="1241622" cy="974204"/>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府国家予算要望</a:t>
            </a:r>
            <a:endParaRPr lang="en-US" altLang="ja-JP" sz="1200" spc="-140" dirty="0"/>
          </a:p>
          <a:p>
            <a:pPr marL="82550" indent="-82550" algn="just"/>
            <a:r>
              <a:rPr lang="ja-JP" altLang="en-US" sz="1200" spc="-140" dirty="0"/>
              <a:t>・</a:t>
            </a:r>
            <a:r>
              <a:rPr lang="ja-JP" altLang="en-US" sz="1100" spc="-140" dirty="0"/>
              <a:t>地方分権型道州制の推進</a:t>
            </a:r>
          </a:p>
          <a:p>
            <a:pPr marL="82550" indent="-82550" algn="just"/>
            <a:r>
              <a:rPr lang="ja-JP" altLang="en-US" sz="1100" spc="-140" dirty="0"/>
              <a:t>・国出先機関の地方移管の推進</a:t>
            </a:r>
          </a:p>
        </p:txBody>
      </p:sp>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66" name="右矢印 65"/>
          <p:cNvSpPr/>
          <p:nvPr/>
        </p:nvSpPr>
        <p:spPr>
          <a:xfrm>
            <a:off x="4390003" y="3206669"/>
            <a:ext cx="1838181" cy="580828"/>
          </a:xfrm>
          <a:prstGeom prst="rightArrow">
            <a:avLst>
              <a:gd name="adj1" fmla="val 66399"/>
              <a:gd name="adj2" fmla="val 46720"/>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050" dirty="0"/>
              <a:t>地方への事務・権限の移譲に向けた取組</a:t>
            </a:r>
          </a:p>
        </p:txBody>
      </p:sp>
      <p:sp>
        <p:nvSpPr>
          <p:cNvPr id="53" name="右矢印 52"/>
          <p:cNvSpPr/>
          <p:nvPr/>
        </p:nvSpPr>
        <p:spPr>
          <a:xfrm>
            <a:off x="4427984" y="1736812"/>
            <a:ext cx="1656184" cy="684076"/>
          </a:xfrm>
          <a:prstGeom prst="rightArrow">
            <a:avLst>
              <a:gd name="adj1" fmla="val 50000"/>
              <a:gd name="adj2" fmla="val 2493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ja-JP" altLang="en-US" sz="1200" dirty="0"/>
              <a:t>政府の地方分権改革の推進</a:t>
            </a:r>
            <a:endParaRPr kumimoji="1" lang="ja-JP" altLang="en-US" sz="1200" dirty="0"/>
          </a:p>
        </p:txBody>
      </p:sp>
      <p:sp>
        <p:nvSpPr>
          <p:cNvPr id="64" name="右矢印 63"/>
          <p:cNvSpPr/>
          <p:nvPr/>
        </p:nvSpPr>
        <p:spPr>
          <a:xfrm>
            <a:off x="4395215" y="4509120"/>
            <a:ext cx="1780011" cy="630937"/>
          </a:xfrm>
          <a:prstGeom prst="rightArrow">
            <a:avLst>
              <a:gd name="adj1" fmla="val 56059"/>
              <a:gd name="adj2" fmla="val 18821"/>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dirty="0"/>
              <a:t>提案の実現に向けた検討</a:t>
            </a:r>
          </a:p>
        </p:txBody>
      </p:sp>
      <p:sp>
        <p:nvSpPr>
          <p:cNvPr id="55" name="フローチャート : 代替処理 54"/>
          <p:cNvSpPr/>
          <p:nvPr/>
        </p:nvSpPr>
        <p:spPr>
          <a:xfrm>
            <a:off x="1879129" y="5500097"/>
            <a:ext cx="874392"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050" dirty="0"/>
              <a:t>５月</a:t>
            </a:r>
          </a:p>
        </p:txBody>
      </p:sp>
      <p:sp>
        <p:nvSpPr>
          <p:cNvPr id="58" name="フローチャート : 代替処理 57"/>
          <p:cNvSpPr/>
          <p:nvPr/>
        </p:nvSpPr>
        <p:spPr>
          <a:xfrm>
            <a:off x="1994571" y="5707764"/>
            <a:ext cx="932283"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a:t>地方自治法の改正</a:t>
            </a:r>
          </a:p>
        </p:txBody>
      </p:sp>
      <p:sp>
        <p:nvSpPr>
          <p:cNvPr id="60" name="フローチャート : 代替処理 59"/>
          <p:cNvSpPr/>
          <p:nvPr/>
        </p:nvSpPr>
        <p:spPr>
          <a:xfrm>
            <a:off x="2466281" y="1456209"/>
            <a:ext cx="118446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a:t>６月</a:t>
            </a:r>
          </a:p>
        </p:txBody>
      </p:sp>
      <p:sp>
        <p:nvSpPr>
          <p:cNvPr id="61" name="フローチャート : 代替処理 60"/>
          <p:cNvSpPr/>
          <p:nvPr/>
        </p:nvSpPr>
        <p:spPr>
          <a:xfrm>
            <a:off x="2538290" y="1672233"/>
            <a:ext cx="1241622" cy="964679"/>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府国家予算要望</a:t>
            </a:r>
            <a:endParaRPr lang="en-US" altLang="ja-JP" sz="1200" spc="-140" dirty="0"/>
          </a:p>
          <a:p>
            <a:pPr marL="82550" indent="-82550" algn="just"/>
            <a:r>
              <a:rPr lang="ja-JP" altLang="en-US" sz="1200" spc="-140" dirty="0"/>
              <a:t>・</a:t>
            </a:r>
            <a:r>
              <a:rPr lang="ja-JP" altLang="en-US" sz="1100" spc="-140" dirty="0"/>
              <a:t>地方分権型道州制の推進</a:t>
            </a:r>
            <a:endParaRPr lang="en-US" altLang="ja-JP" sz="1100" spc="-140" dirty="0"/>
          </a:p>
          <a:p>
            <a:pPr marL="82550" indent="-82550" algn="just"/>
            <a:r>
              <a:rPr lang="ja-JP" altLang="en-US" sz="1100" spc="-140" dirty="0"/>
              <a:t>・国出先機関の地方移管の推進</a:t>
            </a:r>
          </a:p>
          <a:p>
            <a:pPr algn="just"/>
            <a:endParaRPr lang="ja-JP" altLang="en-US" sz="1200" dirty="0"/>
          </a:p>
        </p:txBody>
      </p:sp>
      <p:sp>
        <p:nvSpPr>
          <p:cNvPr id="68" name="フローチャート : 代替処理 67"/>
          <p:cNvSpPr/>
          <p:nvPr/>
        </p:nvSpPr>
        <p:spPr>
          <a:xfrm>
            <a:off x="1868091" y="2996952"/>
            <a:ext cx="874392"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５</a:t>
            </a:r>
            <a:r>
              <a:rPr kumimoji="1" lang="ja-JP" altLang="en-US" sz="1050" dirty="0"/>
              <a:t>月</a:t>
            </a:r>
          </a:p>
        </p:txBody>
      </p:sp>
      <p:sp>
        <p:nvSpPr>
          <p:cNvPr id="69" name="フローチャート : 代替処理 68"/>
          <p:cNvSpPr/>
          <p:nvPr/>
        </p:nvSpPr>
        <p:spPr>
          <a:xfrm>
            <a:off x="1983533" y="3204619"/>
            <a:ext cx="932283"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a:t>第４次一括法の成立</a:t>
            </a:r>
          </a:p>
        </p:txBody>
      </p:sp>
      <p:sp>
        <p:nvSpPr>
          <p:cNvPr id="49" name="フローチャート : 代替処理 48"/>
          <p:cNvSpPr/>
          <p:nvPr/>
        </p:nvSpPr>
        <p:spPr>
          <a:xfrm>
            <a:off x="2339752" y="3731890"/>
            <a:ext cx="874392"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６</a:t>
            </a:r>
            <a:r>
              <a:rPr kumimoji="1" lang="ja-JP" altLang="en-US" sz="1050" dirty="0"/>
              <a:t>月</a:t>
            </a:r>
          </a:p>
        </p:txBody>
      </p:sp>
      <p:sp>
        <p:nvSpPr>
          <p:cNvPr id="50" name="フローチャート : 代替処理 49"/>
          <p:cNvSpPr/>
          <p:nvPr/>
        </p:nvSpPr>
        <p:spPr>
          <a:xfrm>
            <a:off x="2455194" y="3939557"/>
            <a:ext cx="932283"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a:t>「総括と展望」最終報告</a:t>
            </a:r>
          </a:p>
        </p:txBody>
      </p:sp>
      <p:sp>
        <p:nvSpPr>
          <p:cNvPr id="56" name="フローチャート : 代替処理 55"/>
          <p:cNvSpPr/>
          <p:nvPr/>
        </p:nvSpPr>
        <p:spPr>
          <a:xfrm>
            <a:off x="1864271" y="4543028"/>
            <a:ext cx="874392"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５月</a:t>
            </a:r>
            <a:endParaRPr kumimoji="1" lang="ja-JP" altLang="en-US" sz="1050" dirty="0"/>
          </a:p>
        </p:txBody>
      </p:sp>
      <p:sp>
        <p:nvSpPr>
          <p:cNvPr id="62" name="フローチャート : 代替処理 61"/>
          <p:cNvSpPr/>
          <p:nvPr/>
        </p:nvSpPr>
        <p:spPr>
          <a:xfrm>
            <a:off x="1979713" y="4750695"/>
            <a:ext cx="932283"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a:t>提案募集方式の導入</a:t>
            </a:r>
          </a:p>
        </p:txBody>
      </p:sp>
      <p:sp>
        <p:nvSpPr>
          <p:cNvPr id="63" name="フローチャート : 代替処理 62"/>
          <p:cNvSpPr/>
          <p:nvPr/>
        </p:nvSpPr>
        <p:spPr>
          <a:xfrm>
            <a:off x="2987824" y="4537695"/>
            <a:ext cx="1153760"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７月</a:t>
            </a:r>
            <a:endParaRPr kumimoji="1" lang="ja-JP" altLang="en-US" sz="1050" dirty="0"/>
          </a:p>
        </p:txBody>
      </p:sp>
      <p:sp>
        <p:nvSpPr>
          <p:cNvPr id="70" name="フローチャート : 代替処理 69"/>
          <p:cNvSpPr/>
          <p:nvPr/>
        </p:nvSpPr>
        <p:spPr>
          <a:xfrm>
            <a:off x="3103266" y="4745362"/>
            <a:ext cx="1220315"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a:t>地方からの提案（</a:t>
            </a:r>
            <a:r>
              <a:rPr lang="en-US" altLang="ja-JP" sz="1100" dirty="0"/>
              <a:t>126</a:t>
            </a:r>
            <a:r>
              <a:rPr lang="ja-JP" altLang="en-US" sz="1100" dirty="0"/>
              <a:t>団体</a:t>
            </a:r>
            <a:r>
              <a:rPr lang="en-US" altLang="ja-JP" sz="1100" dirty="0"/>
              <a:t>953</a:t>
            </a:r>
            <a:r>
              <a:rPr lang="ja-JP" altLang="en-US" sz="1100" dirty="0"/>
              <a:t>件）</a:t>
            </a:r>
          </a:p>
        </p:txBody>
      </p:sp>
      <p:sp>
        <p:nvSpPr>
          <p:cNvPr id="47" name="フローチャート : 代替処理 46"/>
          <p:cNvSpPr/>
          <p:nvPr/>
        </p:nvSpPr>
        <p:spPr>
          <a:xfrm>
            <a:off x="467544" y="5445224"/>
            <a:ext cx="1179766" cy="34039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平成</a:t>
            </a:r>
            <a:r>
              <a:rPr lang="en-US" altLang="ja-JP" sz="1200" dirty="0"/>
              <a:t>23</a:t>
            </a:r>
            <a:r>
              <a:rPr lang="ja-JP" altLang="en-US" sz="1200" dirty="0"/>
              <a:t>～</a:t>
            </a:r>
            <a:r>
              <a:rPr lang="en-US" altLang="ja-JP" sz="1200" dirty="0"/>
              <a:t>25</a:t>
            </a:r>
            <a:r>
              <a:rPr lang="ja-JP" altLang="en-US" sz="1200" dirty="0"/>
              <a:t>年度</a:t>
            </a:r>
            <a:endParaRPr kumimoji="1" lang="ja-JP" altLang="en-US" sz="1200" dirty="0"/>
          </a:p>
        </p:txBody>
      </p:sp>
      <p:sp>
        <p:nvSpPr>
          <p:cNvPr id="59" name="フローチャート : 代替処理 58"/>
          <p:cNvSpPr/>
          <p:nvPr/>
        </p:nvSpPr>
        <p:spPr>
          <a:xfrm>
            <a:off x="539553" y="5641605"/>
            <a:ext cx="1252709" cy="489198"/>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a:t>第</a:t>
            </a:r>
            <a:r>
              <a:rPr lang="en-US" altLang="ja-JP" sz="1200" spc="-100" dirty="0"/>
              <a:t>30</a:t>
            </a:r>
            <a:r>
              <a:rPr lang="ja-JP" altLang="en-US" sz="1200" spc="-100" dirty="0"/>
              <a:t>次地方制度調査会</a:t>
            </a:r>
          </a:p>
        </p:txBody>
      </p:sp>
      <p:sp>
        <p:nvSpPr>
          <p:cNvPr id="48" name="フローチャート : 代替処理 47"/>
          <p:cNvSpPr/>
          <p:nvPr/>
        </p:nvSpPr>
        <p:spPr>
          <a:xfrm>
            <a:off x="2987824" y="5514955"/>
            <a:ext cx="1153760"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５月</a:t>
            </a:r>
            <a:endParaRPr kumimoji="1" lang="ja-JP" altLang="en-US" sz="1050" dirty="0"/>
          </a:p>
        </p:txBody>
      </p:sp>
      <p:sp>
        <p:nvSpPr>
          <p:cNvPr id="54" name="フローチャート : 代替処理 53"/>
          <p:cNvSpPr/>
          <p:nvPr/>
        </p:nvSpPr>
        <p:spPr>
          <a:xfrm>
            <a:off x="3103266" y="5722622"/>
            <a:ext cx="1220315"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a:t>第</a:t>
            </a:r>
            <a:r>
              <a:rPr lang="en-US" altLang="ja-JP" sz="1100" dirty="0"/>
              <a:t>31</a:t>
            </a:r>
            <a:r>
              <a:rPr lang="ja-JP" altLang="en-US" sz="1100" dirty="0"/>
              <a:t>次地方制度調査会の発足</a:t>
            </a:r>
          </a:p>
        </p:txBody>
      </p:sp>
      <p:sp>
        <p:nvSpPr>
          <p:cNvPr id="57" name="右矢印 56"/>
          <p:cNvSpPr/>
          <p:nvPr/>
        </p:nvSpPr>
        <p:spPr>
          <a:xfrm>
            <a:off x="4384551" y="5445224"/>
            <a:ext cx="1780011" cy="630937"/>
          </a:xfrm>
          <a:prstGeom prst="rightArrow">
            <a:avLst>
              <a:gd name="adj1" fmla="val 56059"/>
              <a:gd name="adj2" fmla="val 18821"/>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dirty="0"/>
              <a:t>諮問事項の調査審議</a:t>
            </a:r>
          </a:p>
        </p:txBody>
      </p:sp>
    </p:spTree>
    <p:extLst>
      <p:ext uri="{BB962C8B-B14F-4D97-AF65-F5344CB8AC3E}">
        <p14:creationId xmlns:p14="http://schemas.microsoft.com/office/powerpoint/2010/main" val="1880867777"/>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1512</Words>
  <Application>Microsoft Office PowerPoint</Application>
  <PresentationFormat>画面に合わせる (4:3)</PresentationFormat>
  <Paragraphs>158</Paragraphs>
  <Slides>4</Slides>
  <Notes>4</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4</vt:i4>
      </vt:variant>
    </vt:vector>
  </HeadingPairs>
  <TitlesOfParts>
    <vt:vector size="7" baseType="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2025-12-05T07:48:42Z</dcterms:created>
  <dcterms:modified xsi:type="dcterms:W3CDTF">2025-12-05T07:48:46Z</dcterms:modified>
</cp:coreProperties>
</file>