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72" r:id="rId2"/>
    <p:sldId id="276" r:id="rId3"/>
    <p:sldId id="263" r:id="rId4"/>
    <p:sldId id="269" r:id="rId5"/>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66"/>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71" autoAdjust="0"/>
    <p:restoredTop sz="95053" autoAdjust="0"/>
  </p:normalViewPr>
  <p:slideViewPr>
    <p:cSldViewPr showGuides="1">
      <p:cViewPr varScale="1">
        <p:scale>
          <a:sx n="64" d="100"/>
          <a:sy n="64" d="100"/>
        </p:scale>
        <p:origin x="130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880101" cy="488793"/>
          </a:xfrm>
          <a:prstGeom prst="rect">
            <a:avLst/>
          </a:prstGeom>
        </p:spPr>
        <p:txBody>
          <a:bodyPr vert="horz" lIns="89646" tIns="44826" rIns="89646" bIns="4482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765217" y="0"/>
            <a:ext cx="2880101" cy="488793"/>
          </a:xfrm>
          <a:prstGeom prst="rect">
            <a:avLst/>
          </a:prstGeom>
        </p:spPr>
        <p:txBody>
          <a:bodyPr vert="horz" lIns="89646" tIns="44826" rIns="89646" bIns="44826"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4" y="9287059"/>
            <a:ext cx="2880101" cy="488792"/>
          </a:xfrm>
          <a:prstGeom prst="rect">
            <a:avLst/>
          </a:prstGeom>
        </p:spPr>
        <p:txBody>
          <a:bodyPr vert="horz" lIns="89646" tIns="44826" rIns="89646" bIns="4482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765217" y="9287059"/>
            <a:ext cx="2880101" cy="488792"/>
          </a:xfrm>
          <a:prstGeom prst="rect">
            <a:avLst/>
          </a:prstGeom>
        </p:spPr>
        <p:txBody>
          <a:bodyPr vert="horz" lIns="89646" tIns="44826" rIns="89646" bIns="44826"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880308" cy="488871"/>
          </a:xfrm>
          <a:prstGeom prst="rect">
            <a:avLst/>
          </a:prstGeom>
        </p:spPr>
        <p:txBody>
          <a:bodyPr vert="horz" lIns="89646" tIns="44826" rIns="89646" bIns="44826"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22" y="4"/>
            <a:ext cx="2880308" cy="488871"/>
          </a:xfrm>
          <a:prstGeom prst="rect">
            <a:avLst/>
          </a:prstGeom>
        </p:spPr>
        <p:txBody>
          <a:bodyPr vert="horz" lIns="89646" tIns="44826" rIns="89646" bIns="44826"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881063" y="733425"/>
            <a:ext cx="4884737" cy="3665538"/>
          </a:xfrm>
          <a:prstGeom prst="rect">
            <a:avLst/>
          </a:prstGeom>
          <a:noFill/>
          <a:ln w="12700">
            <a:solidFill>
              <a:prstClr val="black"/>
            </a:solidFill>
          </a:ln>
        </p:spPr>
        <p:txBody>
          <a:bodyPr vert="horz" lIns="89646" tIns="44826" rIns="89646" bIns="44826" rtlCol="0" anchor="ctr"/>
          <a:lstStyle/>
          <a:p>
            <a:endParaRPr lang="ja-JP" altLang="en-US"/>
          </a:p>
        </p:txBody>
      </p:sp>
      <p:sp>
        <p:nvSpPr>
          <p:cNvPr id="5" name="ノート プレースホルダー 4"/>
          <p:cNvSpPr>
            <a:spLocks noGrp="1"/>
          </p:cNvSpPr>
          <p:nvPr>
            <p:ph type="body" sz="quarter" idx="3"/>
          </p:nvPr>
        </p:nvSpPr>
        <p:spPr>
          <a:xfrm>
            <a:off x="664687" y="4644271"/>
            <a:ext cx="5317490" cy="4399836"/>
          </a:xfrm>
          <a:prstGeom prst="rect">
            <a:avLst/>
          </a:prstGeom>
        </p:spPr>
        <p:txBody>
          <a:bodyPr vert="horz" lIns="89646" tIns="44826" rIns="89646" bIns="448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6850"/>
            <a:ext cx="2880308" cy="488871"/>
          </a:xfrm>
          <a:prstGeom prst="rect">
            <a:avLst/>
          </a:prstGeom>
        </p:spPr>
        <p:txBody>
          <a:bodyPr vert="horz" lIns="89646" tIns="44826" rIns="89646" bIns="4482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22" y="9286850"/>
            <a:ext cx="2880308" cy="488871"/>
          </a:xfrm>
          <a:prstGeom prst="rect">
            <a:avLst/>
          </a:prstGeom>
        </p:spPr>
        <p:txBody>
          <a:bodyPr vert="horz" lIns="89646" tIns="44826" rIns="89646" bIns="44826"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7737412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454600220"/>
              </p:ext>
            </p:extLst>
          </p:nvPr>
        </p:nvGraphicFramePr>
        <p:xfrm>
          <a:off x="60106" y="379724"/>
          <a:ext cx="9052589" cy="6371480"/>
        </p:xfrm>
        <a:graphic>
          <a:graphicData uri="http://schemas.openxmlformats.org/drawingml/2006/table">
            <a:tbl>
              <a:tblPr firstRow="1" bandRow="1">
                <a:tableStyleId>{5940675A-B579-460E-94D1-54222C63F5DA}</a:tableStyleId>
              </a:tblPr>
              <a:tblGrid>
                <a:gridCol w="264752">
                  <a:extLst>
                    <a:ext uri="{9D8B030D-6E8A-4147-A177-3AD203B41FA5}">
                      <a16:colId xmlns:a16="http://schemas.microsoft.com/office/drawing/2014/main" val="20000"/>
                    </a:ext>
                  </a:extLst>
                </a:gridCol>
                <a:gridCol w="322632">
                  <a:extLst>
                    <a:ext uri="{9D8B030D-6E8A-4147-A177-3AD203B41FA5}">
                      <a16:colId xmlns:a16="http://schemas.microsoft.com/office/drawing/2014/main" val="20001"/>
                    </a:ext>
                  </a:extLst>
                </a:gridCol>
                <a:gridCol w="4311946">
                  <a:extLst>
                    <a:ext uri="{9D8B030D-6E8A-4147-A177-3AD203B41FA5}">
                      <a16:colId xmlns:a16="http://schemas.microsoft.com/office/drawing/2014/main" val="20002"/>
                    </a:ext>
                  </a:extLst>
                </a:gridCol>
                <a:gridCol w="1728192">
                  <a:extLst>
                    <a:ext uri="{9D8B030D-6E8A-4147-A177-3AD203B41FA5}">
                      <a16:colId xmlns:a16="http://schemas.microsoft.com/office/drawing/2014/main" val="20003"/>
                    </a:ext>
                  </a:extLst>
                </a:gridCol>
                <a:gridCol w="2425067">
                  <a:extLst>
                    <a:ext uri="{9D8B030D-6E8A-4147-A177-3AD203B41FA5}">
                      <a16:colId xmlns:a16="http://schemas.microsoft.com/office/drawing/2014/main" val="20004"/>
                    </a:ext>
                  </a:extLst>
                </a:gridCol>
              </a:tblGrid>
              <a:tr h="279484">
                <a:tc rowSpan="2">
                  <a:txBody>
                    <a:bodyPr/>
                    <a:lstStyle/>
                    <a:p>
                      <a:endParaRPr kumimoji="1" lang="ja-JP" altLang="en-US" sz="1400" u="none" dirty="0"/>
                    </a:p>
                  </a:txBody>
                  <a:tcPr vert="eaVert" anchor="ct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　</a:t>
                      </a:r>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algn="ctr">
                        <a:lnSpc>
                          <a:spcPts val="1400"/>
                        </a:lnSpc>
                      </a:pPr>
                      <a:r>
                        <a:rPr kumimoji="1" lang="ja-JP" altLang="en-US" sz="1200" u="none" dirty="0"/>
                        <a:t>令和２年度</a:t>
                      </a:r>
                    </a:p>
                  </a:txBody>
                  <a:tcPr anchor="ctr">
                    <a:lnL w="12700" cap="flat" cmpd="sng" algn="ctr">
                      <a:solidFill>
                        <a:schemeClr val="tx1"/>
                      </a:solidFill>
                      <a:prstDash val="solid"/>
                      <a:round/>
                      <a:headEnd type="none" w="med" len="med"/>
                      <a:tailEnd type="none" w="med" len="med"/>
                    </a:lnL>
                    <a:solidFill>
                      <a:srgbClr val="CCFF66"/>
                    </a:solidFill>
                  </a:tcPr>
                </a:tc>
                <a:tc rowSpan="2">
                  <a:txBody>
                    <a:bodyPr/>
                    <a:lstStyle/>
                    <a:p>
                      <a:pPr algn="ctr">
                        <a:lnSpc>
                          <a:spcPts val="1400"/>
                        </a:lnSpc>
                      </a:pPr>
                      <a:r>
                        <a:rPr kumimoji="1" lang="ja-JP" altLang="en-US" sz="1200" u="none" dirty="0"/>
                        <a:t>令和３年度</a:t>
                      </a:r>
                    </a:p>
                  </a:txBody>
                  <a:tcPr anchor="ctr">
                    <a:solidFill>
                      <a:srgbClr val="CCFF66"/>
                    </a:solidFill>
                  </a:tcPr>
                </a:tc>
                <a:tc rowSpan="2">
                  <a:txBody>
                    <a:bodyPr/>
                    <a:lstStyle/>
                    <a:p>
                      <a:pPr algn="ctr">
                        <a:lnSpc>
                          <a:spcPts val="1400"/>
                        </a:lnSpc>
                      </a:pPr>
                      <a:r>
                        <a:rPr kumimoji="1" lang="ja-JP" altLang="en-US" sz="1200" u="none" dirty="0"/>
                        <a:t>実績と今後の取組</a:t>
                      </a:r>
                    </a:p>
                  </a:txBody>
                  <a:tcPr anchor="ctr">
                    <a:solidFill>
                      <a:srgbClr val="CCFF66"/>
                    </a:solidFill>
                  </a:tcPr>
                </a:tc>
                <a:extLst>
                  <a:ext uri="{0D108BD9-81ED-4DB2-BD59-A6C34878D82A}">
                    <a16:rowId xmlns:a16="http://schemas.microsoft.com/office/drawing/2014/main" val="10000"/>
                  </a:ext>
                </a:extLst>
              </a:tr>
              <a:tr h="279484">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１月　　　　　　　　　３月</a:t>
                      </a:r>
                    </a:p>
                  </a:txBody>
                  <a:tcPr anchor="ctr">
                    <a:lnL w="12700" cap="flat" cmpd="sng" algn="ctr">
                      <a:solidFill>
                        <a:schemeClr val="tx1"/>
                      </a:solidFill>
                      <a:prstDash val="solid"/>
                      <a:round/>
                      <a:headEnd type="none" w="med" len="med"/>
                      <a:tailEnd type="none" w="med" len="med"/>
                    </a:lnL>
                    <a:solidFill>
                      <a:srgbClr val="CCFF66"/>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698220">
                <a:tc rowSpan="4">
                  <a:txBody>
                    <a:bodyPr/>
                    <a:lstStyle/>
                    <a:p>
                      <a:r>
                        <a:rPr kumimoji="1" lang="ja-JP" altLang="en-US" sz="1400" u="none" dirty="0"/>
                        <a:t>基礎自治機能の充実</a:t>
                      </a:r>
                    </a:p>
                  </a:txBody>
                  <a:tcPr vert="eaVert" anchor="ctr" anchorCtr="1"/>
                </a:tc>
                <a:tc>
                  <a:txBody>
                    <a:bodyPr/>
                    <a:lstStyle/>
                    <a:p>
                      <a:pPr marL="82550" indent="-82550" algn="ctr">
                        <a:lnSpc>
                          <a:spcPct val="100000"/>
                        </a:lnSpc>
                        <a:spcAft>
                          <a:spcPts val="0"/>
                        </a:spcAft>
                      </a:pPr>
                      <a:r>
                        <a:rPr kumimoji="1" lang="ja-JP" altLang="en-US" sz="1000" u="none" dirty="0"/>
                        <a:t>新たな連携を促す</a:t>
                      </a:r>
                      <a:endParaRPr kumimoji="1" lang="en-US" altLang="ja-JP" sz="1000" u="none" dirty="0"/>
                    </a:p>
                    <a:p>
                      <a:pPr marL="82550" indent="-82550" algn="ctr">
                        <a:lnSpc>
                          <a:spcPct val="100000"/>
                        </a:lnSpc>
                        <a:spcAft>
                          <a:spcPts val="0"/>
                        </a:spcAft>
                      </a:pPr>
                      <a:r>
                        <a:rPr kumimoji="1" lang="ja-JP" altLang="en-US" sz="1000" u="none" dirty="0"/>
                        <a:t>協議の場づくり</a:t>
                      </a:r>
                      <a:endParaRPr kumimoji="1" lang="en-US" altLang="ja-JP" sz="1000" u="none" dirty="0"/>
                    </a:p>
                  </a:txBody>
                  <a:tcPr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txBody>
                  <a:tcP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rPr>
                        <a:t>○府内各地域で「地域ブロック会議」を開催し、地域課題や広域連携の検討等について意見交換や情報提供等を行った。また、各地域の広域連携研究会等に参画し、円滑な共同処理の実施等に向けて、情報提供や助言、団体間の調整等を行った。</a:t>
                      </a:r>
                      <a:endParaRPr kumimoji="1" lang="en-US" altLang="ja-JP" sz="10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rPr>
                        <a:t>○引き続き、市町村間の「協議の場」に積極的に参画し、新たな広域連携の促進に向けてコーディネートを行っていく。</a:t>
                      </a:r>
                      <a:endParaRPr kumimoji="1" lang="en-US" altLang="ja-JP" sz="1000" u="none" dirty="0">
                        <a:solidFill>
                          <a:schemeClr val="tx1"/>
                        </a:solidFill>
                      </a:endParaRPr>
                    </a:p>
                  </a:txBody>
                  <a:tcP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1728192">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kern="1200" dirty="0">
                          <a:solidFill>
                            <a:schemeClr val="tx1"/>
                          </a:solidFill>
                          <a:latin typeface="+mn-lt"/>
                          <a:ea typeface="+mn-ea"/>
                          <a:cs typeface="+mn-cs"/>
                        </a:rPr>
                        <a:t>基礎自治機能の検討・研究、</a:t>
                      </a:r>
                      <a:endParaRPr kumimoji="1" lang="en-US" altLang="ja-JP" sz="1000" u="none" kern="1200" dirty="0">
                        <a:solidFill>
                          <a:schemeClr val="tx1"/>
                        </a:solidFill>
                        <a:latin typeface="+mn-lt"/>
                        <a:ea typeface="+mn-ea"/>
                        <a:cs typeface="+mn-cs"/>
                      </a:endParaRPr>
                    </a:p>
                    <a:p>
                      <a:pPr marL="82550" indent="-82550" algn="ctr">
                        <a:lnSpc>
                          <a:spcPct val="100000"/>
                        </a:lnSpc>
                        <a:spcAft>
                          <a:spcPts val="0"/>
                        </a:spcAft>
                      </a:pPr>
                      <a:r>
                        <a:rPr kumimoji="1" lang="ja-JP" altLang="en-US" sz="1000" u="none" kern="1200" dirty="0">
                          <a:solidFill>
                            <a:schemeClr val="tx1"/>
                          </a:solidFill>
                          <a:latin typeface="+mn-lt"/>
                          <a:ea typeface="+mn-ea"/>
                          <a:cs typeface="+mn-cs"/>
                        </a:rPr>
                        <a:t>国への働きかけ</a:t>
                      </a:r>
                      <a:endParaRPr kumimoji="1" lang="en-US" altLang="ja-JP" sz="1000" u="none" kern="1200" dirty="0">
                        <a:solidFill>
                          <a:schemeClr val="tx1"/>
                        </a:solidFill>
                        <a:latin typeface="+mn-lt"/>
                        <a:ea typeface="+mn-ea"/>
                        <a:cs typeface="+mn-cs"/>
                      </a:endParaRPr>
                    </a:p>
                  </a:txBody>
                  <a:tcPr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rPr>
                        <a:t>○府内町村とともに中長期財政シミュレーションを作成し、行財政運営上の課題について、意見交換を行った。</a:t>
                      </a:r>
                      <a:endParaRPr kumimoji="1" lang="en-US" altLang="ja-JP" sz="10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dirty="0">
                        <a:solidFill>
                          <a:schemeClr val="accent2">
                            <a:lumMod val="60000"/>
                            <a:lumOff val="40000"/>
                          </a:schemeClr>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rPr>
                        <a:t>○市町村において将来のあるべき姿に向けた議論が進むよう、引き続き支援していく。</a:t>
                      </a:r>
                      <a:endParaRPr kumimoji="1" lang="en-US" altLang="ja-JP" sz="1000" u="none" dirty="0">
                        <a:solidFill>
                          <a:schemeClr val="tx1"/>
                        </a:solidFill>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1154516">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800" u="none" dirty="0"/>
                        <a:t>府からの</a:t>
                      </a:r>
                      <a:endParaRPr kumimoji="1" lang="en-US" altLang="ja-JP" sz="800" u="none" dirty="0"/>
                    </a:p>
                    <a:p>
                      <a:pPr marL="82550" indent="-82550" algn="ctr">
                        <a:lnSpc>
                          <a:spcPct val="100000"/>
                        </a:lnSpc>
                        <a:spcAft>
                          <a:spcPts val="0"/>
                        </a:spcAft>
                      </a:pPr>
                      <a:r>
                        <a:rPr kumimoji="1" lang="ja-JP" altLang="en-US" sz="800" u="none" dirty="0"/>
                        <a:t>インセンティブ強化</a:t>
                      </a:r>
                      <a:endParaRPr kumimoji="1" lang="en-US" altLang="ja-JP" sz="800" u="none" dirty="0"/>
                    </a:p>
                  </a:txBody>
                  <a:tcPr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kern="1200" dirty="0">
                          <a:solidFill>
                            <a:schemeClr val="tx1"/>
                          </a:solidFill>
                          <a:latin typeface="+mn-lt"/>
                          <a:ea typeface="+mn-ea"/>
                          <a:cs typeface="+mn-cs"/>
                        </a:rPr>
                        <a:t>○昨年度と同様の方針で、市町村間連携　を含む分権改革推進の取組に対して、補助金を重点配分した。</a:t>
                      </a:r>
                      <a:endParaRPr kumimoji="1" lang="en-US" altLang="ja-JP" sz="1000" u="none" kern="1200" dirty="0">
                        <a:solidFill>
                          <a:schemeClr val="tx1"/>
                        </a:solidFill>
                        <a:latin typeface="+mn-lt"/>
                        <a:ea typeface="+mn-ea"/>
                        <a:cs typeface="+mn-cs"/>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kern="1200" dirty="0">
                        <a:solidFill>
                          <a:schemeClr val="tx1"/>
                        </a:solidFill>
                        <a:latin typeface="+mn-lt"/>
                        <a:ea typeface="+mn-ea"/>
                        <a:cs typeface="+mn-cs"/>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kern="1200" dirty="0">
                          <a:solidFill>
                            <a:schemeClr val="tx1"/>
                          </a:solidFill>
                          <a:latin typeface="+mn-lt"/>
                          <a:ea typeface="+mn-ea"/>
                          <a:cs typeface="+mn-cs"/>
                        </a:rPr>
                        <a:t>○補助金が新たな連携に向けた効果的なインセンティブとなるよう、今後も状況に応じて見直しながら運用していく。</a:t>
                      </a: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1124237">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dirty="0"/>
                        <a:t>市町村への</a:t>
                      </a:r>
                      <a:endParaRPr kumimoji="1" lang="en-US" altLang="ja-JP" sz="1000" u="none" dirty="0"/>
                    </a:p>
                    <a:p>
                      <a:pPr marL="82550" indent="-82550" algn="ctr">
                        <a:lnSpc>
                          <a:spcPct val="100000"/>
                        </a:lnSpc>
                        <a:spcAft>
                          <a:spcPts val="0"/>
                        </a:spcAft>
                      </a:pPr>
                      <a:r>
                        <a:rPr kumimoji="1" lang="ja-JP" altLang="en-US" sz="1000" u="none" dirty="0"/>
                        <a:t>権限移譲等</a:t>
                      </a:r>
                      <a:endParaRPr kumimoji="1" lang="en-US" altLang="ja-JP" sz="1000" u="none" dirty="0"/>
                    </a:p>
                  </a:txBody>
                  <a:tcPr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txBody>
                  <a:tcP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kern="1200" dirty="0">
                          <a:solidFill>
                            <a:schemeClr val="tx1"/>
                          </a:solidFill>
                          <a:latin typeface="+mn-lt"/>
                          <a:ea typeface="+mn-ea"/>
                          <a:cs typeface="+mn-cs"/>
                        </a:rPr>
                        <a:t>○新たな権限移譲（延べ</a:t>
                      </a:r>
                      <a:r>
                        <a:rPr kumimoji="1" lang="en-US" altLang="ja-JP" sz="1000" u="none" kern="1200" dirty="0">
                          <a:solidFill>
                            <a:schemeClr val="tx1"/>
                          </a:solidFill>
                          <a:latin typeface="+mn-lt"/>
                          <a:ea typeface="+mn-ea"/>
                          <a:cs typeface="+mn-cs"/>
                        </a:rPr>
                        <a:t>3</a:t>
                      </a:r>
                      <a:r>
                        <a:rPr kumimoji="1" lang="ja-JP" altLang="en-US" sz="1000" u="none" kern="1200" dirty="0">
                          <a:solidFill>
                            <a:schemeClr val="tx1"/>
                          </a:solidFill>
                          <a:latin typeface="+mn-lt"/>
                          <a:ea typeface="+mn-ea"/>
                          <a:cs typeface="+mn-cs"/>
                        </a:rPr>
                        <a:t>事務）及び法令改正に伴う協議（延べ</a:t>
                      </a:r>
                      <a:r>
                        <a:rPr kumimoji="1" lang="en-US" altLang="ja-JP" sz="1000" u="none" kern="1200" dirty="0">
                          <a:solidFill>
                            <a:schemeClr val="tx1"/>
                          </a:solidFill>
                          <a:latin typeface="+mn-lt"/>
                          <a:ea typeface="+mn-ea"/>
                          <a:cs typeface="+mn-cs"/>
                        </a:rPr>
                        <a:t>1</a:t>
                      </a:r>
                      <a:r>
                        <a:rPr kumimoji="1" lang="ja-JP" altLang="en-US" sz="1000" u="none" kern="1200" dirty="0">
                          <a:solidFill>
                            <a:schemeClr val="tx1"/>
                          </a:solidFill>
                          <a:latin typeface="+mn-lt"/>
                          <a:ea typeface="+mn-ea"/>
                          <a:cs typeface="+mn-cs"/>
                        </a:rPr>
                        <a:t>事務）について調整等を行った。</a:t>
                      </a:r>
                      <a:endParaRPr kumimoji="1" lang="en-US" altLang="ja-JP" sz="1000" u="none" kern="1200" dirty="0">
                        <a:solidFill>
                          <a:schemeClr val="tx1"/>
                        </a:solidFill>
                        <a:latin typeface="+mn-lt"/>
                        <a:ea typeface="+mn-ea"/>
                        <a:cs typeface="+mn-cs"/>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kern="1200" dirty="0">
                        <a:solidFill>
                          <a:schemeClr val="tx1"/>
                        </a:solidFill>
                        <a:latin typeface="+mn-lt"/>
                        <a:ea typeface="+mn-ea"/>
                        <a:cs typeface="+mn-cs"/>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kern="1200" dirty="0">
                          <a:solidFill>
                            <a:schemeClr val="tx1"/>
                          </a:solidFill>
                          <a:latin typeface="+mn-lt"/>
                          <a:ea typeface="+mn-ea"/>
                          <a:cs typeface="+mn-cs"/>
                        </a:rPr>
                        <a:t>○引き続き、中核市へ移行した市へのアフターフォローや市町村への権限移譲の定着・充実等を図っていく。</a:t>
                      </a:r>
                    </a:p>
                  </a:txBody>
                  <a:tcPr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167137" y="-14641"/>
            <a:ext cx="9355833"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en-US" sz="1400" b="1" dirty="0">
                <a:solidFill>
                  <a:prstClr val="black"/>
                </a:solidFill>
              </a:rPr>
              <a:t>令和２年度</a:t>
            </a:r>
            <a:r>
              <a:rPr lang="ja-JP" altLang="ja-JP" sz="1400" b="1" dirty="0">
                <a:solidFill>
                  <a:prstClr val="black"/>
                </a:solidFill>
              </a:rPr>
              <a:t>の取組イメージ（</a:t>
            </a:r>
            <a:r>
              <a:rPr lang="ja-JP" altLang="en-US" sz="1400" b="1" dirty="0">
                <a:solidFill>
                  <a:prstClr val="black"/>
                </a:solidFill>
              </a:rPr>
              <a:t>３</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sp>
        <p:nvSpPr>
          <p:cNvPr id="54" name="右矢印 53"/>
          <p:cNvSpPr/>
          <p:nvPr/>
        </p:nvSpPr>
        <p:spPr>
          <a:xfrm>
            <a:off x="4987243" y="1289186"/>
            <a:ext cx="1656184" cy="708112"/>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地域ブロック会議の開催</a:t>
            </a:r>
            <a:r>
              <a:rPr lang="ja-JP" altLang="en-US" sz="1000" dirty="0"/>
              <a:t>、広域連携研究会などの</a:t>
            </a:r>
            <a:endParaRPr lang="en-US" altLang="ja-JP" sz="1000" dirty="0"/>
          </a:p>
          <a:p>
            <a:pPr algn="ctr"/>
            <a:r>
              <a:rPr lang="ja-JP" altLang="en-US" sz="1000" dirty="0"/>
              <a:t>協議の場への参画による</a:t>
            </a:r>
            <a:endParaRPr lang="en-US" altLang="ja-JP" sz="1000" dirty="0"/>
          </a:p>
          <a:p>
            <a:pPr algn="ctr"/>
            <a:r>
              <a:rPr kumimoji="1" lang="ja-JP" altLang="en-US" sz="1000" dirty="0"/>
              <a:t>新たな連携の促進</a:t>
            </a:r>
          </a:p>
        </p:txBody>
      </p:sp>
      <p:sp>
        <p:nvSpPr>
          <p:cNvPr id="60" name="右矢印 59"/>
          <p:cNvSpPr/>
          <p:nvPr/>
        </p:nvSpPr>
        <p:spPr>
          <a:xfrm>
            <a:off x="4987243" y="3018312"/>
            <a:ext cx="1656184" cy="1202776"/>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t>・基礎自治機能の維持・充実に関する研究の内容を市町村等へ周知・展開</a:t>
            </a:r>
            <a:endParaRPr lang="en-US" altLang="ja-JP" sz="1000" dirty="0"/>
          </a:p>
          <a:p>
            <a:pPr algn="ctr"/>
            <a:endParaRPr lang="en-US" altLang="ja-JP" sz="1000" dirty="0"/>
          </a:p>
          <a:p>
            <a:pPr algn="ctr"/>
            <a:r>
              <a:rPr kumimoji="1" lang="ja-JP" altLang="en-US" sz="1000" dirty="0"/>
              <a:t>・財政シミュレーションをもとに府内町村と意見交換</a:t>
            </a:r>
            <a:endParaRPr kumimoji="1" lang="en-US" altLang="ja-JP" sz="1000" dirty="0"/>
          </a:p>
        </p:txBody>
      </p:sp>
      <p:sp>
        <p:nvSpPr>
          <p:cNvPr id="61" name="右矢印 60"/>
          <p:cNvSpPr/>
          <p:nvPr/>
        </p:nvSpPr>
        <p:spPr>
          <a:xfrm>
            <a:off x="4991496" y="4719878"/>
            <a:ext cx="1656184" cy="523640"/>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効果的なインセンティブと</a:t>
            </a:r>
            <a:endParaRPr kumimoji="1" lang="en-US" altLang="ja-JP" sz="1000" dirty="0"/>
          </a:p>
          <a:p>
            <a:pPr algn="ctr"/>
            <a:r>
              <a:rPr kumimoji="1" lang="ja-JP" altLang="en-US" sz="1000" dirty="0"/>
              <a:t>なるよう</a:t>
            </a:r>
            <a:r>
              <a:rPr lang="ja-JP" altLang="en-US" sz="1000" dirty="0"/>
              <a:t>補助金を</a:t>
            </a:r>
            <a:r>
              <a:rPr kumimoji="1" lang="ja-JP" altLang="en-US" sz="1000" dirty="0"/>
              <a:t>運用</a:t>
            </a:r>
          </a:p>
        </p:txBody>
      </p:sp>
      <p:sp>
        <p:nvSpPr>
          <p:cNvPr id="62" name="右矢印 61"/>
          <p:cNvSpPr/>
          <p:nvPr/>
        </p:nvSpPr>
        <p:spPr>
          <a:xfrm>
            <a:off x="4993165" y="5944014"/>
            <a:ext cx="1656184" cy="429462"/>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市町村への権限移譲の</a:t>
            </a:r>
            <a:endParaRPr kumimoji="1" lang="en-US" altLang="ja-JP" sz="1000" dirty="0"/>
          </a:p>
          <a:p>
            <a:pPr algn="ctr"/>
            <a:r>
              <a:rPr lang="ja-JP" altLang="en-US" sz="1000" dirty="0"/>
              <a:t>定着・充実</a:t>
            </a:r>
            <a:endParaRPr kumimoji="1" lang="ja-JP" altLang="en-US" sz="1000" dirty="0"/>
          </a:p>
        </p:txBody>
      </p:sp>
      <p:grpSp>
        <p:nvGrpSpPr>
          <p:cNvPr id="19" name="グループ化 18"/>
          <p:cNvGrpSpPr/>
          <p:nvPr/>
        </p:nvGrpSpPr>
        <p:grpSpPr>
          <a:xfrm>
            <a:off x="1594307" y="1017931"/>
            <a:ext cx="1301220" cy="636811"/>
            <a:chOff x="2462557" y="2624290"/>
            <a:chExt cx="1301220" cy="636811"/>
          </a:xfrm>
        </p:grpSpPr>
        <p:sp>
          <p:nvSpPr>
            <p:cNvPr id="20" name="フローチャート : 代替処理 6"/>
            <p:cNvSpPr/>
            <p:nvPr/>
          </p:nvSpPr>
          <p:spPr>
            <a:xfrm>
              <a:off x="2483236" y="2624290"/>
              <a:ext cx="368682" cy="21226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８月</a:t>
              </a:r>
            </a:p>
          </p:txBody>
        </p:sp>
        <p:sp>
          <p:nvSpPr>
            <p:cNvPr id="21" name="フローチャート : 代替処理 7"/>
            <p:cNvSpPr/>
            <p:nvPr/>
          </p:nvSpPr>
          <p:spPr>
            <a:xfrm>
              <a:off x="2462557" y="2798010"/>
              <a:ext cx="1301220" cy="463091"/>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第１回</a:t>
              </a:r>
              <a:endParaRPr lang="en-US" altLang="ja-JP" sz="1050" dirty="0"/>
            </a:p>
            <a:p>
              <a:r>
                <a:rPr lang="ja-JP" altLang="en-US" sz="1050" dirty="0"/>
                <a:t>「地域ブロック会議」</a:t>
              </a:r>
              <a:endParaRPr lang="en-US" altLang="ja-JP" sz="1050" dirty="0"/>
            </a:p>
          </p:txBody>
        </p:sp>
      </p:grpSp>
      <p:grpSp>
        <p:nvGrpSpPr>
          <p:cNvPr id="22" name="グループ化 21"/>
          <p:cNvGrpSpPr/>
          <p:nvPr/>
        </p:nvGrpSpPr>
        <p:grpSpPr>
          <a:xfrm>
            <a:off x="736513" y="1779042"/>
            <a:ext cx="1999645" cy="622498"/>
            <a:chOff x="2185848" y="2624291"/>
            <a:chExt cx="1999645" cy="622498"/>
          </a:xfrm>
        </p:grpSpPr>
        <p:sp>
          <p:nvSpPr>
            <p:cNvPr id="23" name="フローチャート : 代替処理 44"/>
            <p:cNvSpPr/>
            <p:nvPr/>
          </p:nvSpPr>
          <p:spPr>
            <a:xfrm>
              <a:off x="2185849" y="2624291"/>
              <a:ext cx="1944000" cy="20708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４、６、７、８、９、１０、１１、１、２月</a:t>
              </a:r>
            </a:p>
          </p:txBody>
        </p:sp>
        <p:sp>
          <p:nvSpPr>
            <p:cNvPr id="24" name="フローチャート : 代替処理 45"/>
            <p:cNvSpPr/>
            <p:nvPr/>
          </p:nvSpPr>
          <p:spPr>
            <a:xfrm>
              <a:off x="2185848" y="2798010"/>
              <a:ext cx="1999645" cy="44877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各地域の広域連携研究会等への参画（豊能、南河内、泉州南）</a:t>
              </a:r>
              <a:endParaRPr lang="en-US" altLang="ja-JP" sz="1050" dirty="0"/>
            </a:p>
          </p:txBody>
        </p:sp>
      </p:grpSp>
      <p:grpSp>
        <p:nvGrpSpPr>
          <p:cNvPr id="25" name="グループ化 24"/>
          <p:cNvGrpSpPr/>
          <p:nvPr/>
        </p:nvGrpSpPr>
        <p:grpSpPr>
          <a:xfrm>
            <a:off x="3368810" y="1032329"/>
            <a:ext cx="1263340" cy="655861"/>
            <a:chOff x="4924462" y="1134144"/>
            <a:chExt cx="1263340" cy="655861"/>
          </a:xfrm>
        </p:grpSpPr>
        <p:sp>
          <p:nvSpPr>
            <p:cNvPr id="26" name="フローチャート : 代替処理 10"/>
            <p:cNvSpPr/>
            <p:nvPr/>
          </p:nvSpPr>
          <p:spPr>
            <a:xfrm>
              <a:off x="4926943" y="1316369"/>
              <a:ext cx="1260859" cy="473636"/>
            </a:xfrm>
            <a:prstGeom prst="flowChartAlternateProcess">
              <a:avLst/>
            </a:prstGeom>
            <a:ln w="22225">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第２回</a:t>
              </a:r>
              <a:endParaRPr lang="en-US" altLang="ja-JP" sz="1050" dirty="0"/>
            </a:p>
            <a:p>
              <a:r>
                <a:rPr lang="ja-JP" altLang="en-US" sz="1050" dirty="0"/>
                <a:t>「地域ブロック会議」</a:t>
              </a:r>
            </a:p>
          </p:txBody>
        </p:sp>
        <p:sp>
          <p:nvSpPr>
            <p:cNvPr id="27" name="フローチャート : 代替処理 64"/>
            <p:cNvSpPr/>
            <p:nvPr/>
          </p:nvSpPr>
          <p:spPr>
            <a:xfrm>
              <a:off x="4924462" y="1134144"/>
              <a:ext cx="36000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１月</a:t>
              </a:r>
            </a:p>
          </p:txBody>
        </p:sp>
      </p:grpSp>
      <p:sp>
        <p:nvSpPr>
          <p:cNvPr id="28" name="右矢印 27"/>
          <p:cNvSpPr/>
          <p:nvPr/>
        </p:nvSpPr>
        <p:spPr>
          <a:xfrm>
            <a:off x="2736158" y="2003014"/>
            <a:ext cx="2160772" cy="365834"/>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随時、積極的に参画</a:t>
            </a:r>
          </a:p>
        </p:txBody>
      </p:sp>
      <p:sp>
        <p:nvSpPr>
          <p:cNvPr id="30" name="右矢印 29"/>
          <p:cNvSpPr/>
          <p:nvPr/>
        </p:nvSpPr>
        <p:spPr>
          <a:xfrm>
            <a:off x="2270594" y="3304090"/>
            <a:ext cx="1440000" cy="375274"/>
          </a:xfrm>
          <a:prstGeom prst="rightArrow">
            <a:avLst>
              <a:gd name="adj1" fmla="val 50000"/>
              <a:gd name="adj2" fmla="val 4407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dirty="0"/>
          </a:p>
        </p:txBody>
      </p:sp>
      <p:sp>
        <p:nvSpPr>
          <p:cNvPr id="31" name="フローチャート : 代替処理 7"/>
          <p:cNvSpPr/>
          <p:nvPr/>
        </p:nvSpPr>
        <p:spPr>
          <a:xfrm>
            <a:off x="1051373" y="3241955"/>
            <a:ext cx="1454960" cy="463091"/>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府内町村の中長期財政シミュレーション作成</a:t>
            </a:r>
            <a:endParaRPr lang="en-US" altLang="ja-JP" sz="1050" dirty="0"/>
          </a:p>
        </p:txBody>
      </p:sp>
      <p:sp>
        <p:nvSpPr>
          <p:cNvPr id="32" name="フローチャート : 代替処理 77">
            <a:extLst>
              <a:ext uri="{FF2B5EF4-FFF2-40B4-BE49-F238E27FC236}">
                <a16:creationId xmlns:a16="http://schemas.microsoft.com/office/drawing/2014/main" id="{2118F771-C969-42CE-BE13-F6E04FD4FF9A}"/>
              </a:ext>
            </a:extLst>
          </p:cNvPr>
          <p:cNvSpPr/>
          <p:nvPr/>
        </p:nvSpPr>
        <p:spPr>
          <a:xfrm>
            <a:off x="3724368" y="3211016"/>
            <a:ext cx="1172095" cy="586176"/>
          </a:xfrm>
          <a:prstGeom prst="flowChartAlternateProcess">
            <a:avLst/>
          </a:prstGeom>
          <a:ln w="22225">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rPr>
              <a:t>府内町村の首長と</a:t>
            </a:r>
            <a:endParaRPr lang="en-US" altLang="ja-JP" sz="1000" dirty="0">
              <a:solidFill>
                <a:schemeClr val="tx1"/>
              </a:solidFill>
            </a:endParaRPr>
          </a:p>
          <a:p>
            <a:r>
              <a:rPr lang="ja-JP" altLang="en-US" sz="1000" dirty="0">
                <a:solidFill>
                  <a:schemeClr val="tx1"/>
                </a:solidFill>
              </a:rPr>
              <a:t>今後の行財政運営について意見交換</a:t>
            </a:r>
          </a:p>
        </p:txBody>
      </p:sp>
      <p:grpSp>
        <p:nvGrpSpPr>
          <p:cNvPr id="33" name="グループ化 32"/>
          <p:cNvGrpSpPr/>
          <p:nvPr/>
        </p:nvGrpSpPr>
        <p:grpSpPr>
          <a:xfrm>
            <a:off x="2042964" y="4719766"/>
            <a:ext cx="1325308" cy="611832"/>
            <a:chOff x="2498266" y="2596616"/>
            <a:chExt cx="1325308" cy="611832"/>
          </a:xfrm>
        </p:grpSpPr>
        <p:sp>
          <p:nvSpPr>
            <p:cNvPr id="34" name="フローチャート : 代替処理 21"/>
            <p:cNvSpPr/>
            <p:nvPr/>
          </p:nvSpPr>
          <p:spPr>
            <a:xfrm>
              <a:off x="2508494" y="2596616"/>
              <a:ext cx="324623" cy="23417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９月</a:t>
              </a:r>
            </a:p>
          </p:txBody>
        </p:sp>
        <p:sp>
          <p:nvSpPr>
            <p:cNvPr id="35" name="フローチャート : 代替処理 23"/>
            <p:cNvSpPr/>
            <p:nvPr/>
          </p:nvSpPr>
          <p:spPr>
            <a:xfrm>
              <a:off x="2498266" y="2783243"/>
              <a:ext cx="1325308" cy="42520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市町村振興補助金の算定対象項目等提示</a:t>
              </a:r>
              <a:endParaRPr lang="en-US" altLang="ja-JP" sz="1050" dirty="0"/>
            </a:p>
          </p:txBody>
        </p:sp>
      </p:grpSp>
      <p:grpSp>
        <p:nvGrpSpPr>
          <p:cNvPr id="36" name="グループ化 35"/>
          <p:cNvGrpSpPr/>
          <p:nvPr/>
        </p:nvGrpSpPr>
        <p:grpSpPr>
          <a:xfrm>
            <a:off x="4117145" y="4724814"/>
            <a:ext cx="723494" cy="548999"/>
            <a:chOff x="2477944" y="2624290"/>
            <a:chExt cx="723494" cy="548999"/>
          </a:xfrm>
        </p:grpSpPr>
        <p:sp>
          <p:nvSpPr>
            <p:cNvPr id="37" name="フローチャート : 代替処理 29"/>
            <p:cNvSpPr/>
            <p:nvPr/>
          </p:nvSpPr>
          <p:spPr>
            <a:xfrm>
              <a:off x="2477944" y="2624290"/>
              <a:ext cx="324623" cy="23417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３月</a:t>
              </a:r>
            </a:p>
          </p:txBody>
        </p:sp>
        <p:sp>
          <p:nvSpPr>
            <p:cNvPr id="38" name="フローチャート : 代替処理 30"/>
            <p:cNvSpPr/>
            <p:nvPr/>
          </p:nvSpPr>
          <p:spPr>
            <a:xfrm>
              <a:off x="2479295" y="2821492"/>
              <a:ext cx="722143" cy="351797"/>
            </a:xfrm>
            <a:prstGeom prst="flowChartAlternateProcess">
              <a:avLst/>
            </a:prstGeom>
            <a:ln w="22225">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交付決定</a:t>
              </a:r>
            </a:p>
          </p:txBody>
        </p:sp>
      </p:grpSp>
      <p:grpSp>
        <p:nvGrpSpPr>
          <p:cNvPr id="39" name="グループ化 38"/>
          <p:cNvGrpSpPr/>
          <p:nvPr/>
        </p:nvGrpSpPr>
        <p:grpSpPr>
          <a:xfrm>
            <a:off x="849356" y="6086283"/>
            <a:ext cx="859158" cy="556600"/>
            <a:chOff x="2332001" y="4786554"/>
            <a:chExt cx="859158" cy="590161"/>
          </a:xfrm>
        </p:grpSpPr>
        <p:sp>
          <p:nvSpPr>
            <p:cNvPr id="40" name="フローチャート : 代替処理 83"/>
            <p:cNvSpPr/>
            <p:nvPr/>
          </p:nvSpPr>
          <p:spPr>
            <a:xfrm>
              <a:off x="2332001" y="4786554"/>
              <a:ext cx="32462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41" name="フローチャート : 代替処理 85"/>
            <p:cNvSpPr/>
            <p:nvPr/>
          </p:nvSpPr>
          <p:spPr>
            <a:xfrm>
              <a:off x="2332001" y="4949604"/>
              <a:ext cx="859158" cy="427111"/>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吹田市が</a:t>
              </a:r>
              <a:endParaRPr lang="en-US" altLang="ja-JP" sz="1000" dirty="0"/>
            </a:p>
            <a:p>
              <a:r>
                <a:rPr lang="ja-JP" altLang="en-US" sz="1000" dirty="0"/>
                <a:t>中核市移行</a:t>
              </a:r>
            </a:p>
          </p:txBody>
        </p:sp>
      </p:grpSp>
      <p:sp>
        <p:nvSpPr>
          <p:cNvPr id="42" name="右矢印 41"/>
          <p:cNvSpPr/>
          <p:nvPr/>
        </p:nvSpPr>
        <p:spPr>
          <a:xfrm>
            <a:off x="689424" y="5728921"/>
            <a:ext cx="4212000" cy="337576"/>
          </a:xfrm>
          <a:prstGeom prst="rightArrow">
            <a:avLst>
              <a:gd name="adj1" fmla="val 50000"/>
              <a:gd name="adj2" fmla="val 495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事務の移譲に向けた協議等</a:t>
            </a:r>
            <a:r>
              <a:rPr kumimoji="1" lang="ja-JP" altLang="en-US" sz="1050" dirty="0"/>
              <a:t>　　</a:t>
            </a:r>
          </a:p>
        </p:txBody>
      </p:sp>
    </p:spTree>
    <p:extLst>
      <p:ext uri="{BB962C8B-B14F-4D97-AF65-F5344CB8AC3E}">
        <p14:creationId xmlns:p14="http://schemas.microsoft.com/office/powerpoint/2010/main" val="1951393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92165730"/>
              </p:ext>
            </p:extLst>
          </p:nvPr>
        </p:nvGraphicFramePr>
        <p:xfrm>
          <a:off x="40949" y="403860"/>
          <a:ext cx="8994177" cy="6418988"/>
        </p:xfrm>
        <a:graphic>
          <a:graphicData uri="http://schemas.openxmlformats.org/drawingml/2006/table">
            <a:tbl>
              <a:tblPr firstRow="1" bandRow="1">
                <a:tableStyleId>{5940675A-B579-460E-94D1-54222C63F5DA}</a:tableStyleId>
              </a:tblPr>
              <a:tblGrid>
                <a:gridCol w="237833">
                  <a:extLst>
                    <a:ext uri="{9D8B030D-6E8A-4147-A177-3AD203B41FA5}">
                      <a16:colId xmlns:a16="http://schemas.microsoft.com/office/drawing/2014/main" val="20000"/>
                    </a:ext>
                  </a:extLst>
                </a:gridCol>
                <a:gridCol w="310123">
                  <a:extLst>
                    <a:ext uri="{9D8B030D-6E8A-4147-A177-3AD203B41FA5}">
                      <a16:colId xmlns:a16="http://schemas.microsoft.com/office/drawing/2014/main" val="20001"/>
                    </a:ext>
                  </a:extLst>
                </a:gridCol>
                <a:gridCol w="4641029">
                  <a:extLst>
                    <a:ext uri="{9D8B030D-6E8A-4147-A177-3AD203B41FA5}">
                      <a16:colId xmlns:a16="http://schemas.microsoft.com/office/drawing/2014/main" val="20002"/>
                    </a:ext>
                  </a:extLst>
                </a:gridCol>
                <a:gridCol w="1490337">
                  <a:extLst>
                    <a:ext uri="{9D8B030D-6E8A-4147-A177-3AD203B41FA5}">
                      <a16:colId xmlns:a16="http://schemas.microsoft.com/office/drawing/2014/main" val="20003"/>
                    </a:ext>
                  </a:extLst>
                </a:gridCol>
                <a:gridCol w="2314855">
                  <a:extLst>
                    <a:ext uri="{9D8B030D-6E8A-4147-A177-3AD203B41FA5}">
                      <a16:colId xmlns:a16="http://schemas.microsoft.com/office/drawing/2014/main" val="20004"/>
                    </a:ext>
                  </a:extLst>
                </a:gridCol>
              </a:tblGrid>
              <a:tr h="297581">
                <a:tc rowSpan="2">
                  <a:txBody>
                    <a:bodyPr/>
                    <a:lstStyle/>
                    <a:p>
                      <a:endParaRPr kumimoji="1" lang="ja-JP" altLang="en-US" sz="1400" u="none" dirty="0">
                        <a:solidFill>
                          <a:schemeClr val="tx1"/>
                        </a:solidFill>
                      </a:endParaRPr>
                    </a:p>
                  </a:txBody>
                  <a:tcPr vert="eaVert" anchor="ctr"/>
                </a:tc>
                <a:tc rowSpan="2">
                  <a:txBody>
                    <a:bodyPr/>
                    <a:lstStyle/>
                    <a:p>
                      <a:pPr algn="ctr">
                        <a:lnSpc>
                          <a:spcPts val="1400"/>
                        </a:lnSpc>
                      </a:pPr>
                      <a:endParaRPr kumimoji="1" lang="ja-JP" altLang="en-US" sz="1200" u="none" dirty="0">
                        <a:solidFill>
                          <a:schemeClr val="tx1"/>
                        </a:solidFill>
                      </a:endParaRPr>
                    </a:p>
                  </a:txBody>
                  <a:tcPr anchor="ctr">
                    <a:lnB w="12700" cap="flat" cmpd="sng" algn="ctr">
                      <a:solidFill>
                        <a:schemeClr val="tx1"/>
                      </a:solidFill>
                      <a:prstDash val="solid"/>
                      <a:round/>
                      <a:headEnd type="none" w="med" len="med"/>
                      <a:tailEnd type="none" w="med" len="med"/>
                    </a:lnB>
                    <a:solidFill>
                      <a:srgbClr val="CCFF66"/>
                    </a:solidFill>
                  </a:tcPr>
                </a:tc>
                <a:tc>
                  <a:txBody>
                    <a:bodyPr/>
                    <a:lstStyle/>
                    <a:p>
                      <a:pPr algn="ctr">
                        <a:lnSpc>
                          <a:spcPts val="1400"/>
                        </a:lnSpc>
                      </a:pPr>
                      <a:r>
                        <a:rPr kumimoji="1" lang="ja-JP" altLang="en-US" sz="1200" u="none" dirty="0">
                          <a:solidFill>
                            <a:schemeClr val="tx1"/>
                          </a:solidFill>
                        </a:rPr>
                        <a:t>令和２年度</a:t>
                      </a:r>
                    </a:p>
                  </a:txBody>
                  <a:tcPr anchor="ctr">
                    <a:lnB w="12700" cap="flat" cmpd="sng" algn="ctr">
                      <a:solidFill>
                        <a:schemeClr val="tx1"/>
                      </a:solidFill>
                      <a:prstDash val="solid"/>
                      <a:round/>
                      <a:headEnd type="none" w="med" len="med"/>
                      <a:tailEnd type="none" w="med" len="med"/>
                    </a:lnB>
                    <a:solidFill>
                      <a:srgbClr val="CCFF66"/>
                    </a:solidFill>
                  </a:tcPr>
                </a:tc>
                <a:tc rowSpan="2">
                  <a:txBody>
                    <a:bodyPr/>
                    <a:lstStyle/>
                    <a:p>
                      <a:pPr algn="ctr">
                        <a:lnSpc>
                          <a:spcPts val="1400"/>
                        </a:lnSpc>
                      </a:pPr>
                      <a:r>
                        <a:rPr kumimoji="1" lang="ja-JP" altLang="en-US" sz="1200" u="none" dirty="0">
                          <a:solidFill>
                            <a:schemeClr val="tx1"/>
                          </a:solidFill>
                        </a:rPr>
                        <a:t>令和３年度</a:t>
                      </a:r>
                    </a:p>
                  </a:txBody>
                  <a:tcPr anchor="ctr">
                    <a:solidFill>
                      <a:srgbClr val="CCFF66"/>
                    </a:solidFill>
                  </a:tcPr>
                </a:tc>
                <a:tc rowSpan="2">
                  <a:txBody>
                    <a:bodyPr/>
                    <a:lstStyle/>
                    <a:p>
                      <a:pPr algn="ctr">
                        <a:lnSpc>
                          <a:spcPts val="1400"/>
                        </a:lnSpc>
                      </a:pPr>
                      <a:r>
                        <a:rPr kumimoji="1" lang="ja-JP" altLang="en-US" sz="1200" u="none" dirty="0">
                          <a:solidFill>
                            <a:schemeClr val="tx1"/>
                          </a:solidFill>
                        </a:rPr>
                        <a:t>実績と今後の取組</a:t>
                      </a:r>
                    </a:p>
                  </a:txBody>
                  <a:tcPr anchor="ctr">
                    <a:solidFill>
                      <a:srgbClr val="CCFF66"/>
                    </a:solidFill>
                  </a:tcPr>
                </a:tc>
                <a:extLst>
                  <a:ext uri="{0D108BD9-81ED-4DB2-BD59-A6C34878D82A}">
                    <a16:rowId xmlns:a16="http://schemas.microsoft.com/office/drawing/2014/main" val="10000"/>
                  </a:ext>
                </a:extLst>
              </a:tr>
              <a:tr h="297581">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solidFill>
                            <a:schemeClr val="tx1"/>
                          </a:solidFill>
                        </a:rPr>
                        <a:t>４月　　　　　　　　　　　９月　　　　　　　　　　　　　　１月　　　　　　３月</a:t>
                      </a:r>
                    </a:p>
                  </a:txBody>
                  <a:tcPr anchor="ctr">
                    <a:lnT w="12700" cap="flat" cmpd="sng" algn="ctr">
                      <a:solidFill>
                        <a:schemeClr val="tx1"/>
                      </a:solidFill>
                      <a:prstDash val="solid"/>
                      <a:round/>
                      <a:headEnd type="none" w="med" len="med"/>
                      <a:tailEnd type="none" w="med" len="med"/>
                    </a:lnT>
                    <a:solidFill>
                      <a:srgbClr val="CCFF66"/>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2501986">
                <a:tc rowSpan="2">
                  <a:txBody>
                    <a:bodyPr/>
                    <a:lstStyle/>
                    <a:p>
                      <a:r>
                        <a:rPr kumimoji="1" lang="ja-JP" altLang="en-US" sz="1200" u="none" dirty="0">
                          <a:solidFill>
                            <a:schemeClr val="tx1"/>
                          </a:solidFill>
                        </a:rPr>
                        <a:t>大阪にふさわしい新たな大都市制度の実現</a:t>
                      </a:r>
                    </a:p>
                  </a:txBody>
                  <a:tcPr vert="eaVert" anchor="ctr" anchorCtr="1"/>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lt"/>
                          <a:ea typeface="+mn-ea"/>
                          <a:cs typeface="+mn-cs"/>
                        </a:rPr>
                        <a:t>特別区制度</a:t>
                      </a:r>
                      <a:endParaRPr kumimoji="1" lang="en-US" altLang="ja-JP" sz="1100" u="none" dirty="0">
                        <a:solidFill>
                          <a:schemeClr val="tx1"/>
                        </a:solidFill>
                      </a:endParaRPr>
                    </a:p>
                  </a:txBody>
                  <a:tcPr vert="eaVert"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solidFill>
                          <a:schemeClr val="tx1"/>
                        </a:solidFill>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ysDot"/>
                      <a:round/>
                      <a:headEnd type="none" w="med" len="med"/>
                      <a:tailEnd type="none" w="med" len="med"/>
                    </a:lnB>
                  </a:tcPr>
                </a:tc>
                <a:tc>
                  <a:txBody>
                    <a:bodyPr/>
                    <a:lstStyle/>
                    <a:p>
                      <a:pPr marL="82550" marR="0" lvl="0" indent="-82550" algn="ctr" defTabSz="914400" rtl="0" eaLnBrk="1" fontAlgn="auto" latinLnBrk="0" hangingPunct="1">
                        <a:lnSpc>
                          <a:spcPct val="100000"/>
                        </a:lnSpc>
                        <a:spcBef>
                          <a:spcPts val="0"/>
                        </a:spcBef>
                        <a:spcAft>
                          <a:spcPts val="0"/>
                        </a:spcAft>
                        <a:buClrTx/>
                        <a:buSzTx/>
                        <a:buFontTx/>
                        <a:buNone/>
                        <a:tabLst/>
                        <a:defRPr/>
                      </a:pPr>
                      <a:r>
                        <a:rPr kumimoji="1" lang="en-US" altLang="ja-JP" sz="1050" u="none" kern="1200" dirty="0">
                          <a:solidFill>
                            <a:schemeClr val="tx1"/>
                          </a:solidFill>
                          <a:latin typeface="+mn-lt"/>
                          <a:ea typeface="+mn-ea"/>
                          <a:cs typeface="+mn-cs"/>
                        </a:rPr>
                        <a:t>―</a:t>
                      </a:r>
                    </a:p>
                  </a:txBody>
                  <a:tcPr anchor="ctr">
                    <a:lnB w="12700" cap="flat" cmpd="sng" algn="ctr">
                      <a:solidFill>
                        <a:schemeClr val="tx1"/>
                      </a:solidFill>
                      <a:prstDash val="sysDot"/>
                      <a:round/>
                      <a:headEnd type="none" w="med" len="med"/>
                      <a:tailEnd type="none" w="med" len="med"/>
                    </a:lnB>
                  </a:tcPr>
                </a:tc>
                <a:tc rowSpan="2">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a:t>
                      </a:r>
                      <a:r>
                        <a:rPr kumimoji="1" lang="en-US" altLang="ja-JP" sz="1000" b="0" i="0" u="none" strike="noStrike" kern="1200" cap="none" spc="0" normalizeH="0" baseline="0" noProof="0" dirty="0">
                          <a:ln>
                            <a:noFill/>
                          </a:ln>
                          <a:solidFill>
                            <a:schemeClr val="tx1"/>
                          </a:solidFill>
                          <a:effectLst/>
                          <a:uLnTx/>
                          <a:uFillTx/>
                          <a:latin typeface="+mn-lt"/>
                          <a:ea typeface="+mn-ea"/>
                          <a:cs typeface="+mn-cs"/>
                        </a:rPr>
                        <a:t>11</a:t>
                      </a:r>
                      <a:r>
                        <a:rPr kumimoji="1" lang="ja-JP" altLang="en-US" sz="1000" b="0" i="0" u="none" strike="noStrike" kern="1200" cap="none" spc="0" normalizeH="0" baseline="0" noProof="0" dirty="0">
                          <a:ln>
                            <a:noFill/>
                          </a:ln>
                          <a:solidFill>
                            <a:schemeClr val="tx1"/>
                          </a:solidFill>
                          <a:effectLst/>
                          <a:uLnTx/>
                          <a:uFillTx/>
                          <a:latin typeface="+mn-lt"/>
                          <a:ea typeface="+mn-ea"/>
                          <a:cs typeface="+mn-cs"/>
                        </a:rPr>
                        <a:t>月</a:t>
                      </a:r>
                      <a:r>
                        <a:rPr kumimoji="1" lang="en-US" altLang="ja-JP" sz="1000" b="0" i="0" u="none" strike="noStrike" kern="1200" cap="none" spc="0" normalizeH="0" baseline="0" noProof="0" dirty="0">
                          <a:ln>
                            <a:noFill/>
                          </a:ln>
                          <a:solidFill>
                            <a:schemeClr val="tx1"/>
                          </a:solidFill>
                          <a:effectLst/>
                          <a:uLnTx/>
                          <a:uFillTx/>
                          <a:latin typeface="+mn-lt"/>
                          <a:ea typeface="+mn-ea"/>
                          <a:cs typeface="+mn-cs"/>
                        </a:rPr>
                        <a:t>1</a:t>
                      </a:r>
                      <a:r>
                        <a:rPr kumimoji="1" lang="ja-JP" altLang="en-US" sz="1000" b="0" i="0" u="none" strike="noStrike" kern="1200" cap="none" spc="0" normalizeH="0" baseline="0" noProof="0" dirty="0">
                          <a:ln>
                            <a:noFill/>
                          </a:ln>
                          <a:solidFill>
                            <a:schemeClr val="tx1"/>
                          </a:solidFill>
                          <a:effectLst/>
                          <a:uLnTx/>
                          <a:uFillTx/>
                          <a:latin typeface="+mn-lt"/>
                          <a:ea typeface="+mn-ea"/>
                          <a:cs typeface="+mn-cs"/>
                        </a:rPr>
                        <a:t>日に大阪市廃止・特別区設置住民投票で反対多数となったことに伴い、大都市制度（特別区設置）協議会を</a:t>
                      </a:r>
                      <a:r>
                        <a:rPr kumimoji="1" lang="en-US" altLang="ja-JP" sz="1000" b="0" i="0" u="none" strike="noStrike" kern="1200" cap="none" spc="0" normalizeH="0" baseline="0" noProof="0" dirty="0">
                          <a:ln>
                            <a:noFill/>
                          </a:ln>
                          <a:solidFill>
                            <a:schemeClr val="tx1"/>
                          </a:solidFill>
                          <a:effectLst/>
                          <a:uLnTx/>
                          <a:uFillTx/>
                          <a:latin typeface="+mn-lt"/>
                          <a:ea typeface="+mn-ea"/>
                          <a:cs typeface="+mn-cs"/>
                        </a:rPr>
                        <a:t>12</a:t>
                      </a:r>
                      <a:r>
                        <a:rPr kumimoji="1" lang="ja-JP" altLang="en-US" sz="1000" b="0" i="0" u="none" strike="noStrike" kern="1200" cap="none" spc="0" normalizeH="0" baseline="0" noProof="0" dirty="0">
                          <a:ln>
                            <a:noFill/>
                          </a:ln>
                          <a:solidFill>
                            <a:schemeClr val="tx1"/>
                          </a:solidFill>
                          <a:effectLst/>
                          <a:uLnTx/>
                          <a:uFillTx/>
                          <a:latin typeface="+mn-lt"/>
                          <a:ea typeface="+mn-ea"/>
                          <a:cs typeface="+mn-cs"/>
                        </a:rPr>
                        <a:t>月</a:t>
                      </a:r>
                      <a:r>
                        <a:rPr kumimoji="1" lang="en-US" altLang="ja-JP" sz="1000" b="0" i="0" u="none" strike="noStrike" kern="1200" cap="none" spc="0" normalizeH="0" baseline="0" noProof="0" dirty="0">
                          <a:ln>
                            <a:noFill/>
                          </a:ln>
                          <a:solidFill>
                            <a:schemeClr val="tx1"/>
                          </a:solidFill>
                          <a:effectLst/>
                          <a:uLnTx/>
                          <a:uFillTx/>
                          <a:latin typeface="+mn-lt"/>
                          <a:ea typeface="+mn-ea"/>
                          <a:cs typeface="+mn-cs"/>
                        </a:rPr>
                        <a:t>21</a:t>
                      </a:r>
                      <a:r>
                        <a:rPr kumimoji="1" lang="ja-JP" altLang="en-US" sz="1000" b="0" i="0" u="none" strike="noStrike" kern="1200" cap="none" spc="0" normalizeH="0" baseline="0" noProof="0" dirty="0">
                          <a:ln>
                            <a:noFill/>
                          </a:ln>
                          <a:solidFill>
                            <a:schemeClr val="tx1"/>
                          </a:solidFill>
                          <a:effectLst/>
                          <a:uLnTx/>
                          <a:uFillTx/>
                          <a:latin typeface="+mn-lt"/>
                          <a:ea typeface="+mn-ea"/>
                          <a:cs typeface="+mn-cs"/>
                        </a:rPr>
                        <a:t>日付けで廃止した。</a:t>
                      </a:r>
                      <a:endParaRPr kumimoji="1" lang="en-US" altLang="ja-JP" sz="1000" b="0" i="0" u="none" strike="noStrike" kern="1200" cap="none" spc="0" normalizeH="0" baseline="0" noProof="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○住民自治の拡充を実現するため、平成</a:t>
                      </a:r>
                      <a:r>
                        <a:rPr kumimoji="1" lang="en-US" altLang="ja-JP" sz="1000" b="0" i="0" u="none" strike="noStrike" kern="1200" cap="none" spc="0" normalizeH="0" baseline="0" noProof="0" dirty="0">
                          <a:ln>
                            <a:noFill/>
                          </a:ln>
                          <a:solidFill>
                            <a:schemeClr val="tx1"/>
                          </a:solidFill>
                          <a:effectLst/>
                          <a:uLnTx/>
                          <a:uFillTx/>
                          <a:latin typeface="+mn-lt"/>
                          <a:ea typeface="+mn-ea"/>
                          <a:cs typeface="+mn-cs"/>
                        </a:rPr>
                        <a:t>29</a:t>
                      </a:r>
                      <a:r>
                        <a:rPr kumimoji="1" lang="ja-JP" altLang="en-US" sz="1000" b="0" i="0" u="none" strike="noStrike" kern="1200" cap="none" spc="0" normalizeH="0" baseline="0" noProof="0" dirty="0">
                          <a:ln>
                            <a:noFill/>
                          </a:ln>
                          <a:solidFill>
                            <a:schemeClr val="tx1"/>
                          </a:solidFill>
                          <a:effectLst/>
                          <a:uLnTx/>
                          <a:uFillTx/>
                          <a:latin typeface="+mn-lt"/>
                          <a:ea typeface="+mn-ea"/>
                          <a:cs typeface="+mn-cs"/>
                        </a:rPr>
                        <a:t>年度に案を取りまとめた総合区制度について、大阪市において引き続き検討を進めていく。</a:t>
                      </a:r>
                      <a:endParaRPr kumimoji="1" lang="en-US" altLang="ja-JP" sz="1000" b="0" i="0" u="none" strike="noStrike" kern="1200" cap="none" spc="0" normalizeH="0" baseline="0" noProof="0" dirty="0">
                        <a:ln>
                          <a:noFill/>
                        </a:ln>
                        <a:solidFill>
                          <a:schemeClr val="tx1"/>
                        </a:solidFill>
                        <a:effectLst/>
                        <a:uLnTx/>
                        <a:uFillTx/>
                        <a:latin typeface="+mn-lt"/>
                        <a:ea typeface="+mn-ea"/>
                        <a:cs typeface="+mn-cs"/>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92000">
                <a:tc vMerge="1">
                  <a:txBody>
                    <a:bodyPr/>
                    <a:lstStyle/>
                    <a:p>
                      <a:endParaRPr kumimoji="1" lang="ja-JP" altLang="en-US"/>
                    </a:p>
                  </a:txBody>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lt"/>
                          <a:ea typeface="+mn-ea"/>
                          <a:cs typeface="+mn-cs"/>
                        </a:rPr>
                        <a:t>総合区制度</a:t>
                      </a:r>
                      <a:endParaRPr kumimoji="1" lang="en-US" altLang="ja-JP" sz="1100" b="0" i="0" u="none" strike="noStrike" kern="1200" cap="none" spc="0" normalizeH="0" baseline="0" noProof="0" dirty="0">
                        <a:ln>
                          <a:noFill/>
                        </a:ln>
                        <a:solidFill>
                          <a:schemeClr val="tx1"/>
                        </a:solidFill>
                        <a:effectLst/>
                        <a:uLnTx/>
                        <a:uFillTx/>
                        <a:latin typeface="+mn-lt"/>
                        <a:ea typeface="+mn-ea"/>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2550" marR="0" lvl="0" indent="-82550" algn="just" defTabSz="914400" rtl="0" eaLnBrk="1" fontAlgn="auto" latinLnBrk="0" hangingPunct="1">
                        <a:lnSpc>
                          <a:spcPts val="1400"/>
                        </a:lnSpc>
                        <a:spcBef>
                          <a:spcPts val="0"/>
                        </a:spcBef>
                        <a:spcAft>
                          <a:spcPts val="1200"/>
                        </a:spcAft>
                        <a:buClrTx/>
                        <a:buSzTx/>
                        <a:buFontTx/>
                        <a:buNone/>
                        <a:tabLst/>
                        <a:defRPr/>
                      </a:pPr>
                      <a:endParaRPr kumimoji="1" lang="ja-JP" altLang="en-US" sz="1050" b="0" i="0" u="none" strike="noStrike" kern="1200" cap="none" spc="0" normalizeH="0" baseline="0" noProof="0" dirty="0">
                        <a:ln>
                          <a:noFill/>
                        </a:ln>
                        <a:solidFill>
                          <a:schemeClr val="tx1"/>
                        </a:solidFill>
                        <a:effectLst/>
                        <a:uLnTx/>
                        <a:uFillTx/>
                        <a:latin typeface="+mn-lt"/>
                        <a:ea typeface="+mn-ea"/>
                        <a:cs typeface="+mn-cs"/>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dirty="0">
                        <a:solidFill>
                          <a:schemeClr val="tx1"/>
                        </a:solidFill>
                      </a:endParaRPr>
                    </a:p>
                  </a:txBody>
                  <a:tcP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3"/>
                  </a:ext>
                </a:extLst>
              </a:tr>
              <a:tr h="2448360">
                <a:tc gridSpan="2">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chemeClr val="tx1"/>
                          </a:solidFill>
                          <a:effectLst/>
                          <a:uLnTx/>
                          <a:uFillTx/>
                          <a:latin typeface="+mn-lt"/>
                          <a:ea typeface="+mn-ea"/>
                          <a:cs typeface="+mn-cs"/>
                        </a:rPr>
                        <a:t>府市の一体的な行政運営の推進に関する条例の検討</a:t>
                      </a:r>
                      <a:endParaRPr kumimoji="1" lang="en-US" altLang="ja-JP" sz="800" b="0" i="0" u="none" strike="noStrike" kern="1200" cap="none" spc="0" normalizeH="0" baseline="0" noProof="0" dirty="0">
                        <a:ln>
                          <a:noFill/>
                        </a:ln>
                        <a:solidFill>
                          <a:schemeClr val="tx1"/>
                        </a:solidFill>
                        <a:effectLst/>
                        <a:uLnTx/>
                        <a:uFillTx/>
                        <a:latin typeface="+mn-lt"/>
                        <a:ea typeface="+mn-ea"/>
                        <a:cs typeface="+mn-cs"/>
                      </a:endParaRPr>
                    </a:p>
                  </a:txBody>
                  <a:tcPr vert="eaVert" anchor="ctr" anchorCtr="1">
                    <a:lnR w="12700" cap="flat" cmpd="sng" algn="ctr">
                      <a:solidFill>
                        <a:schemeClr val="tx1"/>
                      </a:solidFill>
                      <a:prstDash val="solid"/>
                      <a:round/>
                      <a:headEnd type="none" w="med" len="med"/>
                      <a:tailEnd type="none" w="med" len="med"/>
                    </a:lnR>
                  </a:tcPr>
                </a:tc>
                <a:tc hMerge="1">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rgbClr val="FF0000"/>
                        </a:solidFill>
                        <a:effectLst/>
                        <a:uLnTx/>
                        <a:uFillTx/>
                        <a:latin typeface="+mn-lt"/>
                        <a:ea typeface="+mn-ea"/>
                        <a:cs typeface="+mn-cs"/>
                      </a:endParaRPr>
                    </a:p>
                  </a:txBody>
                  <a:tcPr marL="0" marR="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endParaRPr kumimoji="1" lang="en-US" altLang="ja-JP" sz="1100" b="0" i="0" u="none" strike="noStrike" kern="1200" cap="none" spc="0" normalizeH="0" baseline="0" dirty="0">
                        <a:ln>
                          <a:noFill/>
                        </a:ln>
                        <a:solidFill>
                          <a:schemeClr val="tx1"/>
                        </a:solidFill>
                        <a:effectLst/>
                        <a:uLnTx/>
                        <a:uFillTx/>
                        <a:latin typeface="+mn-lt"/>
                        <a:ea typeface="+mn-ea"/>
                        <a:cs typeface="+mn-cs"/>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82550" marR="0" lvl="0" indent="92075"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mn-lt"/>
                        <a:ea typeface="+mn-ea"/>
                        <a:cs typeface="+mn-cs"/>
                      </a:endParaRPr>
                    </a:p>
                  </a:txBody>
                  <a:tcPr>
                    <a:lnT w="12700" cap="flat" cmpd="sng" algn="ctr">
                      <a:solidFill>
                        <a:schemeClr val="tx1"/>
                      </a:solidFill>
                      <a:prstDash val="solid"/>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dirty="0">
                          <a:ln>
                            <a:noFill/>
                          </a:ln>
                          <a:solidFill>
                            <a:schemeClr val="tx1"/>
                          </a:solidFill>
                          <a:effectLst/>
                          <a:uLnTx/>
                          <a:uFillTx/>
                          <a:latin typeface="+mn-lt"/>
                          <a:ea typeface="+mn-ea"/>
                          <a:cs typeface="+mn-cs"/>
                        </a:rPr>
                        <a:t>○住民投票の結果を踏まえ、大阪市を残した形で、さらに府市連携を強固にし、府市一体で大阪の成長、まちづくりを進めていくため、副首都推進本部会議における協議、パブリックコメントを経て、府市両議会の議決を得て条例を制定した。</a:t>
                      </a:r>
                      <a:endParaRPr kumimoji="1" lang="en-US" altLang="ja-JP" sz="1000" b="0" i="0" u="none" strike="noStrike" kern="1200" cap="none" spc="0" normalizeH="0" baseline="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dirty="0">
                          <a:ln>
                            <a:noFill/>
                          </a:ln>
                          <a:solidFill>
                            <a:schemeClr val="tx1"/>
                          </a:solidFill>
                          <a:effectLst/>
                          <a:uLnTx/>
                          <a:uFillTx/>
                          <a:latin typeface="+mn-lt"/>
                          <a:ea typeface="+mn-ea"/>
                          <a:cs typeface="+mn-cs"/>
                        </a:rPr>
                        <a:t>○</a:t>
                      </a:r>
                      <a:r>
                        <a:rPr kumimoji="1" lang="en-US" altLang="ja-JP" sz="1000" b="0" i="0" u="none" strike="noStrike" kern="1200" cap="none" spc="0" normalizeH="0" baseline="0" dirty="0">
                          <a:ln>
                            <a:noFill/>
                          </a:ln>
                          <a:solidFill>
                            <a:schemeClr val="tx1"/>
                          </a:solidFill>
                          <a:effectLst/>
                          <a:uLnTx/>
                          <a:uFillTx/>
                          <a:latin typeface="+mn-lt"/>
                          <a:ea typeface="+mn-ea"/>
                          <a:cs typeface="+mn-cs"/>
                        </a:rPr>
                        <a:t>4</a:t>
                      </a:r>
                      <a:r>
                        <a:rPr kumimoji="1" lang="ja-JP" altLang="en-US" sz="1000" b="0" i="0" u="none" strike="noStrike" kern="1200" cap="none" spc="0" normalizeH="0" baseline="0" dirty="0">
                          <a:ln>
                            <a:noFill/>
                          </a:ln>
                          <a:solidFill>
                            <a:schemeClr val="tx1"/>
                          </a:solidFill>
                          <a:effectLst/>
                          <a:uLnTx/>
                          <a:uFillTx/>
                          <a:latin typeface="+mn-lt"/>
                          <a:ea typeface="+mn-ea"/>
                          <a:cs typeface="+mn-cs"/>
                        </a:rPr>
                        <a:t>月</a:t>
                      </a:r>
                      <a:r>
                        <a:rPr kumimoji="1" lang="en-US" altLang="ja-JP" sz="1000" b="0" i="0" u="none" strike="noStrike" kern="1200" cap="none" spc="0" normalizeH="0" baseline="0" dirty="0">
                          <a:ln>
                            <a:noFill/>
                          </a:ln>
                          <a:solidFill>
                            <a:schemeClr val="tx1"/>
                          </a:solidFill>
                          <a:effectLst/>
                          <a:uLnTx/>
                          <a:uFillTx/>
                          <a:latin typeface="+mn-lt"/>
                          <a:ea typeface="+mn-ea"/>
                          <a:cs typeface="+mn-cs"/>
                        </a:rPr>
                        <a:t>1</a:t>
                      </a:r>
                      <a:r>
                        <a:rPr kumimoji="1" lang="ja-JP" altLang="en-US" sz="1000" b="0" i="0" u="none" strike="noStrike" kern="1200" cap="none" spc="0" normalizeH="0" baseline="0" dirty="0">
                          <a:ln>
                            <a:noFill/>
                          </a:ln>
                          <a:solidFill>
                            <a:schemeClr val="tx1"/>
                          </a:solidFill>
                          <a:effectLst/>
                          <a:uLnTx/>
                          <a:uFillTx/>
                          <a:latin typeface="+mn-lt"/>
                          <a:ea typeface="+mn-ea"/>
                          <a:cs typeface="+mn-cs"/>
                        </a:rPr>
                        <a:t>日に条例で規定する副首都推進本部（大阪府市）会議を設置し、今後の大阪の成長・発展に関する取組みの方向性等について協議するため、適時適切に会議を開催する。また、条例で大阪市から受託することと規定した事務について規約案を検討し、府市両議会に提出する。</a:t>
                      </a:r>
                      <a:endParaRPr kumimoji="1" lang="en-US" altLang="ja-JP" sz="1000" b="0" i="0" u="none" strike="noStrike" kern="1200" cap="none" spc="0" normalizeH="0" baseline="0" dirty="0">
                        <a:ln>
                          <a:noFill/>
                        </a:ln>
                        <a:solidFill>
                          <a:schemeClr val="tx1"/>
                        </a:solidFill>
                        <a:effectLst/>
                        <a:uLnTx/>
                        <a:uFillTx/>
                        <a:latin typeface="+mn-lt"/>
                        <a:ea typeface="+mn-ea"/>
                        <a:cs typeface="+mn-cs"/>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34" name="正方形/長方形 33"/>
          <p:cNvSpPr/>
          <p:nvPr/>
        </p:nvSpPr>
        <p:spPr>
          <a:xfrm>
            <a:off x="-95780" y="52471"/>
            <a:ext cx="9391929"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en-US" sz="1400" b="1" dirty="0">
                <a:solidFill>
                  <a:prstClr val="black"/>
                </a:solidFill>
              </a:rPr>
              <a:t>令和２</a:t>
            </a:r>
            <a:r>
              <a:rPr lang="ja-JP" altLang="ja-JP" sz="1400" b="1" dirty="0">
                <a:solidFill>
                  <a:prstClr val="black"/>
                </a:solidFill>
              </a:rPr>
              <a:t>年度の取組イメージ（</a:t>
            </a:r>
            <a:r>
              <a:rPr lang="ja-JP" altLang="en-US" sz="1400" b="1" dirty="0">
                <a:solidFill>
                  <a:prstClr val="black"/>
                </a:solidFill>
              </a:rPr>
              <a:t>３</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sp>
        <p:nvSpPr>
          <p:cNvPr id="19" name="右矢印 18"/>
          <p:cNvSpPr/>
          <p:nvPr/>
        </p:nvSpPr>
        <p:spPr>
          <a:xfrm>
            <a:off x="5274886" y="4512982"/>
            <a:ext cx="1404000" cy="1604479"/>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solidFill>
                  <a:schemeClr val="bg1"/>
                </a:solidFill>
              </a:rPr>
              <a:t>副首都推進本部（大阪府市）会議において</a:t>
            </a:r>
            <a:br>
              <a:rPr lang="en-US" altLang="ja-JP" sz="1000" dirty="0">
                <a:solidFill>
                  <a:schemeClr val="bg1"/>
                </a:solidFill>
              </a:rPr>
            </a:br>
            <a:r>
              <a:rPr lang="ja-JP" altLang="en-US" sz="1000" dirty="0">
                <a:solidFill>
                  <a:schemeClr val="bg1"/>
                </a:solidFill>
              </a:rPr>
              <a:t>今後の大阪の成長・発展に関する取組みの方向性等について</a:t>
            </a:r>
            <a:br>
              <a:rPr lang="en-US" altLang="ja-JP" sz="1000" dirty="0">
                <a:solidFill>
                  <a:schemeClr val="bg1"/>
                </a:solidFill>
              </a:rPr>
            </a:br>
            <a:r>
              <a:rPr lang="ja-JP" altLang="en-US" sz="1000" dirty="0">
                <a:solidFill>
                  <a:schemeClr val="bg1"/>
                </a:solidFill>
              </a:rPr>
              <a:t>協議</a:t>
            </a:r>
            <a:endParaRPr lang="en-US" altLang="ja-JP" sz="1000" dirty="0">
              <a:solidFill>
                <a:schemeClr val="bg1"/>
              </a:solidFill>
            </a:endParaRPr>
          </a:p>
          <a:p>
            <a:pPr algn="ctr"/>
            <a:endParaRPr kumimoji="1" lang="en-US" altLang="ja-JP" sz="1000" dirty="0">
              <a:solidFill>
                <a:schemeClr val="bg1"/>
              </a:solidFill>
            </a:endParaRPr>
          </a:p>
          <a:p>
            <a:pPr algn="ctr"/>
            <a:r>
              <a:rPr lang="ja-JP" altLang="en-US" sz="1000" dirty="0">
                <a:solidFill>
                  <a:schemeClr val="bg1"/>
                </a:solidFill>
              </a:rPr>
              <a:t>事務委託の規約案を検討・府市両議会に</a:t>
            </a:r>
            <a:br>
              <a:rPr lang="en-US" altLang="ja-JP" sz="1000" dirty="0">
                <a:solidFill>
                  <a:schemeClr val="bg1"/>
                </a:solidFill>
              </a:rPr>
            </a:br>
            <a:r>
              <a:rPr lang="ja-JP" altLang="en-US" sz="1000" dirty="0">
                <a:solidFill>
                  <a:schemeClr val="bg1"/>
                </a:solidFill>
              </a:rPr>
              <a:t>提出</a:t>
            </a:r>
            <a:endParaRPr kumimoji="1" lang="ja-JP" altLang="en-US" sz="1000" dirty="0">
              <a:solidFill>
                <a:schemeClr val="bg1"/>
              </a:solidFill>
            </a:endParaRPr>
          </a:p>
        </p:txBody>
      </p:sp>
      <p:sp>
        <p:nvSpPr>
          <p:cNvPr id="20" name="右矢印 19"/>
          <p:cNvSpPr/>
          <p:nvPr/>
        </p:nvSpPr>
        <p:spPr>
          <a:xfrm>
            <a:off x="5266060" y="3573016"/>
            <a:ext cx="1421652" cy="610138"/>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t>大阪市において</a:t>
            </a:r>
            <a:endParaRPr lang="en-US" altLang="ja-JP" sz="1000" dirty="0"/>
          </a:p>
          <a:p>
            <a:pPr algn="ctr"/>
            <a:r>
              <a:rPr lang="ja-JP" altLang="en-US" sz="1000" dirty="0"/>
              <a:t>総合</a:t>
            </a:r>
            <a:r>
              <a:rPr kumimoji="1" lang="ja-JP" altLang="en-US" sz="1000" dirty="0"/>
              <a:t>区制度について</a:t>
            </a:r>
            <a:endParaRPr kumimoji="1" lang="en-US" altLang="ja-JP" sz="1000" dirty="0"/>
          </a:p>
          <a:p>
            <a:pPr algn="ctr"/>
            <a:r>
              <a:rPr lang="ja-JP" altLang="en-US" sz="1000" dirty="0"/>
              <a:t>引き続き検討</a:t>
            </a:r>
            <a:endParaRPr kumimoji="1" lang="ja-JP" altLang="en-US" sz="1000" dirty="0"/>
          </a:p>
        </p:txBody>
      </p:sp>
      <p:sp>
        <p:nvSpPr>
          <p:cNvPr id="7" name="右矢印 6"/>
          <p:cNvSpPr/>
          <p:nvPr/>
        </p:nvSpPr>
        <p:spPr>
          <a:xfrm>
            <a:off x="1096957" y="1193033"/>
            <a:ext cx="864000" cy="666182"/>
          </a:xfrm>
          <a:prstGeom prst="rightArrow">
            <a:avLst>
              <a:gd name="adj1" fmla="val 50000"/>
              <a:gd name="adj2" fmla="val 1729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t>６、７、９月</a:t>
            </a:r>
            <a:endParaRPr kumimoji="1" lang="en-US" altLang="ja-JP" sz="1050" dirty="0"/>
          </a:p>
          <a:p>
            <a:r>
              <a:rPr kumimoji="1" lang="ja-JP" altLang="en-US" sz="1050" dirty="0"/>
              <a:t>（計４回）　　</a:t>
            </a:r>
          </a:p>
        </p:txBody>
      </p:sp>
      <p:sp>
        <p:nvSpPr>
          <p:cNvPr id="8" name="テキスト ボックス 7"/>
          <p:cNvSpPr txBox="1"/>
          <p:nvPr/>
        </p:nvSpPr>
        <p:spPr>
          <a:xfrm>
            <a:off x="759438" y="1912183"/>
            <a:ext cx="1915005" cy="784830"/>
          </a:xfrm>
          <a:prstGeom prst="rect">
            <a:avLst/>
          </a:prstGeom>
          <a:noFill/>
          <a:ln>
            <a:solidFill>
              <a:schemeClr val="tx1"/>
            </a:solidFill>
            <a:prstDash val="sysDash"/>
          </a:ln>
        </p:spPr>
        <p:txBody>
          <a:bodyPr wrap="square" rtlCol="0" anchor="ctr">
            <a:spAutoFit/>
          </a:bodyPr>
          <a:lstStyle/>
          <a:p>
            <a:r>
              <a:rPr lang="ja-JP" altLang="en-US" sz="900" dirty="0"/>
              <a:t>協議会の主な議事内容</a:t>
            </a:r>
            <a:endParaRPr kumimoji="1" lang="en-US" altLang="ja-JP" sz="900" dirty="0"/>
          </a:p>
          <a:p>
            <a:r>
              <a:rPr lang="ja-JP" altLang="en-US" sz="900" dirty="0"/>
              <a:t> ６月： 協定書（案）のとりまとめ</a:t>
            </a:r>
            <a:endParaRPr kumimoji="1" lang="en-US" altLang="ja-JP" sz="900" dirty="0"/>
          </a:p>
          <a:p>
            <a:r>
              <a:rPr lang="ja-JP" altLang="en-US" sz="900" dirty="0"/>
              <a:t> ７</a:t>
            </a:r>
            <a:r>
              <a:rPr kumimoji="1" lang="ja-JP" altLang="en-US" sz="900" dirty="0"/>
              <a:t>月： 協定書の作成</a:t>
            </a:r>
            <a:endParaRPr kumimoji="1" lang="en-US" altLang="ja-JP" sz="900" dirty="0"/>
          </a:p>
          <a:p>
            <a:r>
              <a:rPr lang="ja-JP" altLang="en-US" sz="900" dirty="0"/>
              <a:t> ９月： 大阪府・大阪市両議会</a:t>
            </a:r>
            <a:endParaRPr lang="en-US" altLang="ja-JP" sz="900" dirty="0"/>
          </a:p>
          <a:p>
            <a:r>
              <a:rPr lang="ja-JP" altLang="en-US" sz="900" dirty="0"/>
              <a:t>　　　　審議結果の受領等</a:t>
            </a:r>
            <a:endParaRPr lang="en-US" altLang="ja-JP" sz="900" dirty="0"/>
          </a:p>
        </p:txBody>
      </p:sp>
      <p:grpSp>
        <p:nvGrpSpPr>
          <p:cNvPr id="9" name="グループ化 8"/>
          <p:cNvGrpSpPr/>
          <p:nvPr/>
        </p:nvGrpSpPr>
        <p:grpSpPr>
          <a:xfrm>
            <a:off x="2773832" y="1168840"/>
            <a:ext cx="793351" cy="589668"/>
            <a:chOff x="2477944" y="2624291"/>
            <a:chExt cx="793351" cy="589668"/>
          </a:xfrm>
        </p:grpSpPr>
        <p:sp>
          <p:nvSpPr>
            <p:cNvPr id="10" name="フローチャート : 代替処理 29"/>
            <p:cNvSpPr/>
            <p:nvPr/>
          </p:nvSpPr>
          <p:spPr>
            <a:xfrm>
              <a:off x="2477944" y="2624291"/>
              <a:ext cx="432000" cy="19720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１１月</a:t>
              </a:r>
            </a:p>
          </p:txBody>
        </p:sp>
        <p:sp>
          <p:nvSpPr>
            <p:cNvPr id="11" name="フローチャート : 代替処理 30"/>
            <p:cNvSpPr/>
            <p:nvPr/>
          </p:nvSpPr>
          <p:spPr>
            <a:xfrm>
              <a:off x="2479295" y="2808612"/>
              <a:ext cx="792000" cy="405347"/>
            </a:xfrm>
            <a:prstGeom prst="flowChartAlternateProcess">
              <a:avLst/>
            </a:prstGeom>
            <a:ln w="22225">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住民投票</a:t>
              </a:r>
              <a:endParaRPr lang="en-US" altLang="ja-JP" sz="1050" dirty="0"/>
            </a:p>
            <a:p>
              <a:r>
                <a:rPr lang="ja-JP" altLang="en-US" sz="1050" dirty="0"/>
                <a:t>⇒反対多数</a:t>
              </a:r>
            </a:p>
          </p:txBody>
        </p:sp>
      </p:grpSp>
      <p:grpSp>
        <p:nvGrpSpPr>
          <p:cNvPr id="12" name="グループ化 11"/>
          <p:cNvGrpSpPr/>
          <p:nvPr/>
        </p:nvGrpSpPr>
        <p:grpSpPr>
          <a:xfrm>
            <a:off x="1067791" y="2798771"/>
            <a:ext cx="649150" cy="658123"/>
            <a:chOff x="3524502" y="5492162"/>
            <a:chExt cx="649150" cy="658123"/>
          </a:xfrm>
        </p:grpSpPr>
        <p:sp>
          <p:nvSpPr>
            <p:cNvPr id="13" name="フローチャート : 代替処理 71"/>
            <p:cNvSpPr/>
            <p:nvPr/>
          </p:nvSpPr>
          <p:spPr>
            <a:xfrm>
              <a:off x="3524502" y="5492162"/>
              <a:ext cx="388603" cy="199479"/>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８月</a:t>
              </a:r>
            </a:p>
          </p:txBody>
        </p:sp>
        <p:sp>
          <p:nvSpPr>
            <p:cNvPr id="14" name="フローチャート : 代替処理 77"/>
            <p:cNvSpPr/>
            <p:nvPr/>
          </p:nvSpPr>
          <p:spPr>
            <a:xfrm>
              <a:off x="3525652" y="5671149"/>
              <a:ext cx="648000" cy="479136"/>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府議会で</a:t>
              </a:r>
              <a:endParaRPr lang="en-US" altLang="ja-JP" sz="1000" dirty="0"/>
            </a:p>
            <a:p>
              <a:r>
                <a:rPr lang="ja-JP" altLang="en-US" sz="1000" dirty="0"/>
                <a:t>協定書を承認</a:t>
              </a:r>
            </a:p>
          </p:txBody>
        </p:sp>
      </p:grpSp>
      <p:grpSp>
        <p:nvGrpSpPr>
          <p:cNvPr id="15" name="グループ化 14"/>
          <p:cNvGrpSpPr/>
          <p:nvPr/>
        </p:nvGrpSpPr>
        <p:grpSpPr>
          <a:xfrm>
            <a:off x="1755397" y="2796637"/>
            <a:ext cx="649150" cy="658123"/>
            <a:chOff x="3524502" y="5492162"/>
            <a:chExt cx="649150" cy="658123"/>
          </a:xfrm>
        </p:grpSpPr>
        <p:sp>
          <p:nvSpPr>
            <p:cNvPr id="16" name="フローチャート : 代替処理 71"/>
            <p:cNvSpPr/>
            <p:nvPr/>
          </p:nvSpPr>
          <p:spPr>
            <a:xfrm>
              <a:off x="3524502" y="5492162"/>
              <a:ext cx="388603" cy="199479"/>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９月</a:t>
              </a:r>
            </a:p>
          </p:txBody>
        </p:sp>
        <p:sp>
          <p:nvSpPr>
            <p:cNvPr id="17" name="フローチャート : 代替処理 77"/>
            <p:cNvSpPr/>
            <p:nvPr/>
          </p:nvSpPr>
          <p:spPr>
            <a:xfrm>
              <a:off x="3525652" y="5671149"/>
              <a:ext cx="648000" cy="479136"/>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市会で</a:t>
              </a:r>
              <a:endParaRPr lang="en-US" altLang="ja-JP" sz="1000" dirty="0"/>
            </a:p>
            <a:p>
              <a:r>
                <a:rPr lang="ja-JP" altLang="en-US" sz="1000" dirty="0"/>
                <a:t>協定書を承認</a:t>
              </a:r>
            </a:p>
          </p:txBody>
        </p:sp>
      </p:grpSp>
      <p:sp>
        <p:nvSpPr>
          <p:cNvPr id="18" name="フローチャート : 代替処理 21"/>
          <p:cNvSpPr/>
          <p:nvPr/>
        </p:nvSpPr>
        <p:spPr>
          <a:xfrm>
            <a:off x="647997" y="1354943"/>
            <a:ext cx="504000" cy="380785"/>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協議会</a:t>
            </a:r>
            <a:endParaRPr lang="en-US" altLang="ja-JP" sz="1000" dirty="0"/>
          </a:p>
          <a:p>
            <a:pPr algn="ctr"/>
            <a:r>
              <a:rPr lang="ja-JP" altLang="en-US" sz="1000" dirty="0"/>
              <a:t>開催</a:t>
            </a:r>
            <a:endParaRPr lang="en-US" altLang="ja-JP" sz="1000" dirty="0"/>
          </a:p>
        </p:txBody>
      </p:sp>
      <p:grpSp>
        <p:nvGrpSpPr>
          <p:cNvPr id="21" name="グループ化 20"/>
          <p:cNvGrpSpPr/>
          <p:nvPr/>
        </p:nvGrpSpPr>
        <p:grpSpPr>
          <a:xfrm>
            <a:off x="1960957" y="1181719"/>
            <a:ext cx="793351" cy="589668"/>
            <a:chOff x="2477944" y="2624291"/>
            <a:chExt cx="793351" cy="589668"/>
          </a:xfrm>
        </p:grpSpPr>
        <p:sp>
          <p:nvSpPr>
            <p:cNvPr id="22" name="フローチャート : 代替処理 29"/>
            <p:cNvSpPr/>
            <p:nvPr/>
          </p:nvSpPr>
          <p:spPr>
            <a:xfrm>
              <a:off x="2477944" y="2624291"/>
              <a:ext cx="648000" cy="205064"/>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９～１０月</a:t>
              </a:r>
            </a:p>
          </p:txBody>
        </p:sp>
        <p:sp>
          <p:nvSpPr>
            <p:cNvPr id="23" name="フローチャート : 代替処理 30"/>
            <p:cNvSpPr/>
            <p:nvPr/>
          </p:nvSpPr>
          <p:spPr>
            <a:xfrm>
              <a:off x="2479295" y="2808612"/>
              <a:ext cx="792000" cy="405347"/>
            </a:xfrm>
            <a:prstGeom prst="flowChartAlternateProcess">
              <a:avLst/>
            </a:prstGeom>
            <a:ln w="22225">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住民説明会等の実施</a:t>
              </a:r>
            </a:p>
          </p:txBody>
        </p:sp>
      </p:grpSp>
      <p:grpSp>
        <p:nvGrpSpPr>
          <p:cNvPr id="25" name="グループ化 24"/>
          <p:cNvGrpSpPr/>
          <p:nvPr/>
        </p:nvGrpSpPr>
        <p:grpSpPr>
          <a:xfrm>
            <a:off x="3580062" y="1181719"/>
            <a:ext cx="541351" cy="589668"/>
            <a:chOff x="2477944" y="2624291"/>
            <a:chExt cx="541351" cy="589668"/>
          </a:xfrm>
        </p:grpSpPr>
        <p:sp>
          <p:nvSpPr>
            <p:cNvPr id="26" name="フローチャート : 代替処理 29"/>
            <p:cNvSpPr/>
            <p:nvPr/>
          </p:nvSpPr>
          <p:spPr>
            <a:xfrm>
              <a:off x="2477944" y="2624291"/>
              <a:ext cx="432000" cy="19720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１２月</a:t>
              </a:r>
            </a:p>
          </p:txBody>
        </p:sp>
        <p:sp>
          <p:nvSpPr>
            <p:cNvPr id="27" name="フローチャート : 代替処理 30"/>
            <p:cNvSpPr/>
            <p:nvPr/>
          </p:nvSpPr>
          <p:spPr>
            <a:xfrm>
              <a:off x="2479295" y="2808612"/>
              <a:ext cx="540000" cy="405347"/>
            </a:xfrm>
            <a:prstGeom prst="flowChartAlternateProcess">
              <a:avLst/>
            </a:prstGeom>
            <a:ln w="22225">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協議会廃止</a:t>
              </a:r>
            </a:p>
          </p:txBody>
        </p:sp>
      </p:grpSp>
      <p:grpSp>
        <p:nvGrpSpPr>
          <p:cNvPr id="35" name="グループ化 34"/>
          <p:cNvGrpSpPr/>
          <p:nvPr/>
        </p:nvGrpSpPr>
        <p:grpSpPr>
          <a:xfrm>
            <a:off x="2902464" y="5257469"/>
            <a:ext cx="1625517" cy="687935"/>
            <a:chOff x="2440750" y="2540067"/>
            <a:chExt cx="1625517" cy="687935"/>
          </a:xfrm>
        </p:grpSpPr>
        <p:sp>
          <p:nvSpPr>
            <p:cNvPr id="36" name="フローチャート : 代替処理 29"/>
            <p:cNvSpPr/>
            <p:nvPr/>
          </p:nvSpPr>
          <p:spPr>
            <a:xfrm>
              <a:off x="2477944" y="2540067"/>
              <a:ext cx="648000" cy="205064"/>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１２、１月</a:t>
              </a:r>
            </a:p>
          </p:txBody>
        </p:sp>
        <p:sp>
          <p:nvSpPr>
            <p:cNvPr id="37" name="フローチャート : 代替処理 30"/>
            <p:cNvSpPr/>
            <p:nvPr/>
          </p:nvSpPr>
          <p:spPr>
            <a:xfrm>
              <a:off x="2440750" y="2719284"/>
              <a:ext cx="1625517" cy="508718"/>
            </a:xfrm>
            <a:prstGeom prst="flowChartAlternateProcess">
              <a:avLst/>
            </a:prstGeom>
            <a:ln w="22225">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副首都推進本部会議（指定都市都道府県調整会議）を開催（計２回）</a:t>
              </a:r>
            </a:p>
          </p:txBody>
        </p:sp>
      </p:grpSp>
      <p:grpSp>
        <p:nvGrpSpPr>
          <p:cNvPr id="30" name="グループ化 29"/>
          <p:cNvGrpSpPr/>
          <p:nvPr/>
        </p:nvGrpSpPr>
        <p:grpSpPr>
          <a:xfrm>
            <a:off x="4235555" y="6089332"/>
            <a:ext cx="871305" cy="554123"/>
            <a:chOff x="3525651" y="5492162"/>
            <a:chExt cx="871305" cy="554123"/>
          </a:xfrm>
        </p:grpSpPr>
        <p:sp>
          <p:nvSpPr>
            <p:cNvPr id="38" name="フローチャート : 代替処理 71"/>
            <p:cNvSpPr/>
            <p:nvPr/>
          </p:nvSpPr>
          <p:spPr>
            <a:xfrm>
              <a:off x="3545768" y="5492162"/>
              <a:ext cx="388603" cy="199479"/>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rPr>
                <a:t>３月</a:t>
              </a:r>
            </a:p>
          </p:txBody>
        </p:sp>
        <p:sp>
          <p:nvSpPr>
            <p:cNvPr id="39" name="フローチャート : 代替処理 77"/>
            <p:cNvSpPr/>
            <p:nvPr/>
          </p:nvSpPr>
          <p:spPr>
            <a:xfrm>
              <a:off x="3525651" y="5671148"/>
              <a:ext cx="871305" cy="375137"/>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rPr>
                <a:t>府市両議会で</a:t>
              </a:r>
              <a:endParaRPr lang="en-US" altLang="ja-JP" sz="1000" dirty="0">
                <a:solidFill>
                  <a:schemeClr val="tx1"/>
                </a:solidFill>
              </a:endParaRPr>
            </a:p>
            <a:p>
              <a:r>
                <a:rPr lang="ja-JP" altLang="en-US" sz="1000" dirty="0">
                  <a:solidFill>
                    <a:schemeClr val="tx1"/>
                  </a:solidFill>
                </a:rPr>
                <a:t>条例が可決</a:t>
              </a:r>
            </a:p>
          </p:txBody>
        </p:sp>
      </p:grpSp>
      <p:sp>
        <p:nvSpPr>
          <p:cNvPr id="42" name="右矢印 41"/>
          <p:cNvSpPr/>
          <p:nvPr/>
        </p:nvSpPr>
        <p:spPr>
          <a:xfrm>
            <a:off x="2911019" y="4509120"/>
            <a:ext cx="2302361" cy="701894"/>
          </a:xfrm>
          <a:prstGeom prst="rightArrow">
            <a:avLst>
              <a:gd name="adj1" fmla="val 75277"/>
              <a:gd name="adj2" fmla="val 3695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大阪府及び大阪市における</a:t>
            </a:r>
            <a:endParaRPr kumimoji="1" lang="en-US" altLang="ja-JP" sz="1000" dirty="0"/>
          </a:p>
          <a:p>
            <a:pPr algn="ctr"/>
            <a:r>
              <a:rPr kumimoji="1" lang="ja-JP" altLang="en-US" sz="1000" dirty="0"/>
              <a:t>一体的な行政運営の推進に</a:t>
            </a:r>
            <a:endParaRPr kumimoji="1" lang="en-US" altLang="ja-JP" sz="1000" dirty="0"/>
          </a:p>
          <a:p>
            <a:pPr algn="ctr"/>
            <a:r>
              <a:rPr kumimoji="1" lang="ja-JP" altLang="en-US" sz="1000" dirty="0"/>
              <a:t>関する条例</a:t>
            </a:r>
            <a:r>
              <a:rPr lang="ja-JP" altLang="en-US" sz="1000" dirty="0"/>
              <a:t>の検討</a:t>
            </a:r>
            <a:r>
              <a:rPr kumimoji="1" lang="ja-JP" altLang="en-US" sz="1000" dirty="0"/>
              <a:t>　　</a:t>
            </a:r>
          </a:p>
        </p:txBody>
      </p:sp>
      <p:grpSp>
        <p:nvGrpSpPr>
          <p:cNvPr id="40" name="グループ化 39">
            <a:extLst>
              <a:ext uri="{FF2B5EF4-FFF2-40B4-BE49-F238E27FC236}">
                <a16:creationId xmlns:a16="http://schemas.microsoft.com/office/drawing/2014/main" id="{B075F939-2FD4-46D8-8B73-F1442F9E9F80}"/>
              </a:ext>
            </a:extLst>
          </p:cNvPr>
          <p:cNvGrpSpPr/>
          <p:nvPr/>
        </p:nvGrpSpPr>
        <p:grpSpPr>
          <a:xfrm>
            <a:off x="3298314" y="6090854"/>
            <a:ext cx="871305" cy="554123"/>
            <a:chOff x="3525651" y="5492162"/>
            <a:chExt cx="871305" cy="554123"/>
          </a:xfrm>
        </p:grpSpPr>
        <p:sp>
          <p:nvSpPr>
            <p:cNvPr id="41" name="フローチャート : 代替処理 71">
              <a:extLst>
                <a:ext uri="{FF2B5EF4-FFF2-40B4-BE49-F238E27FC236}">
                  <a16:creationId xmlns:a16="http://schemas.microsoft.com/office/drawing/2014/main" id="{FD9A8AA9-7A89-49DE-B6B6-3DF4AC778798}"/>
                </a:ext>
              </a:extLst>
            </p:cNvPr>
            <p:cNvSpPr/>
            <p:nvPr/>
          </p:nvSpPr>
          <p:spPr>
            <a:xfrm>
              <a:off x="3545767" y="5492162"/>
              <a:ext cx="612000" cy="199479"/>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１～２月</a:t>
              </a:r>
            </a:p>
          </p:txBody>
        </p:sp>
        <p:sp>
          <p:nvSpPr>
            <p:cNvPr id="43" name="フローチャート : 代替処理 77">
              <a:extLst>
                <a:ext uri="{FF2B5EF4-FFF2-40B4-BE49-F238E27FC236}">
                  <a16:creationId xmlns:a16="http://schemas.microsoft.com/office/drawing/2014/main" id="{F47AA746-662A-43AC-8F30-82B9D190CD9E}"/>
                </a:ext>
              </a:extLst>
            </p:cNvPr>
            <p:cNvSpPr/>
            <p:nvPr/>
          </p:nvSpPr>
          <p:spPr>
            <a:xfrm>
              <a:off x="3525651" y="5671148"/>
              <a:ext cx="871305" cy="375137"/>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条例（案）骨子</a:t>
              </a:r>
              <a:endParaRPr lang="en-US" altLang="ja-JP" sz="1000" dirty="0"/>
            </a:p>
            <a:p>
              <a:r>
                <a:rPr lang="ja-JP" altLang="en-US" sz="1000" dirty="0"/>
                <a:t>パブコメ実施</a:t>
              </a:r>
              <a:endParaRPr lang="en-US" altLang="ja-JP" sz="1000" dirty="0"/>
            </a:p>
          </p:txBody>
        </p:sp>
      </p:grpSp>
      <p:sp>
        <p:nvSpPr>
          <p:cNvPr id="45" name="右矢印 41">
            <a:extLst>
              <a:ext uri="{FF2B5EF4-FFF2-40B4-BE49-F238E27FC236}">
                <a16:creationId xmlns:a16="http://schemas.microsoft.com/office/drawing/2014/main" id="{5A57A3DD-D69D-4EDE-ADBA-575FD054A191}"/>
              </a:ext>
            </a:extLst>
          </p:cNvPr>
          <p:cNvSpPr/>
          <p:nvPr/>
        </p:nvSpPr>
        <p:spPr>
          <a:xfrm>
            <a:off x="2902464" y="3573016"/>
            <a:ext cx="2302361" cy="567022"/>
          </a:xfrm>
          <a:prstGeom prst="rightArrow">
            <a:avLst>
              <a:gd name="adj1" fmla="val 42392"/>
              <a:gd name="adj2" fmla="val 4844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t>大阪市における総合区制度の検討</a:t>
            </a:r>
            <a:endParaRPr kumimoji="1" lang="ja-JP" altLang="en-US" sz="1000" dirty="0"/>
          </a:p>
        </p:txBody>
      </p:sp>
    </p:spTree>
    <p:extLst>
      <p:ext uri="{BB962C8B-B14F-4D97-AF65-F5344CB8AC3E}">
        <p14:creationId xmlns:p14="http://schemas.microsoft.com/office/powerpoint/2010/main" val="154019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318185993"/>
              </p:ext>
            </p:extLst>
          </p:nvPr>
        </p:nvGraphicFramePr>
        <p:xfrm>
          <a:off x="26347" y="396345"/>
          <a:ext cx="9076674" cy="6438927"/>
        </p:xfrm>
        <a:graphic>
          <a:graphicData uri="http://schemas.openxmlformats.org/drawingml/2006/table">
            <a:tbl>
              <a:tblPr firstRow="1" bandRow="1">
                <a:tableStyleId>{5940675A-B579-460E-94D1-54222C63F5DA}</a:tableStyleId>
              </a:tblPr>
              <a:tblGrid>
                <a:gridCol w="312250">
                  <a:extLst>
                    <a:ext uri="{9D8B030D-6E8A-4147-A177-3AD203B41FA5}">
                      <a16:colId xmlns:a16="http://schemas.microsoft.com/office/drawing/2014/main" val="20000"/>
                    </a:ext>
                  </a:extLst>
                </a:gridCol>
                <a:gridCol w="360040">
                  <a:extLst>
                    <a:ext uri="{9D8B030D-6E8A-4147-A177-3AD203B41FA5}">
                      <a16:colId xmlns:a16="http://schemas.microsoft.com/office/drawing/2014/main" val="20001"/>
                    </a:ext>
                  </a:extLst>
                </a:gridCol>
                <a:gridCol w="4176464">
                  <a:extLst>
                    <a:ext uri="{9D8B030D-6E8A-4147-A177-3AD203B41FA5}">
                      <a16:colId xmlns:a16="http://schemas.microsoft.com/office/drawing/2014/main" val="20002"/>
                    </a:ext>
                  </a:extLst>
                </a:gridCol>
                <a:gridCol w="1728192">
                  <a:extLst>
                    <a:ext uri="{9D8B030D-6E8A-4147-A177-3AD203B41FA5}">
                      <a16:colId xmlns:a16="http://schemas.microsoft.com/office/drawing/2014/main" val="20003"/>
                    </a:ext>
                  </a:extLst>
                </a:gridCol>
                <a:gridCol w="2499728">
                  <a:extLst>
                    <a:ext uri="{9D8B030D-6E8A-4147-A177-3AD203B41FA5}">
                      <a16:colId xmlns:a16="http://schemas.microsoft.com/office/drawing/2014/main" val="20004"/>
                    </a:ext>
                  </a:extLst>
                </a:gridCol>
              </a:tblGrid>
              <a:tr h="281886">
                <a:tc rowSpan="2">
                  <a:txBody>
                    <a:bodyPr/>
                    <a:lstStyle/>
                    <a:p>
                      <a:r>
                        <a:rPr kumimoji="1" lang="ja-JP" altLang="en-US" sz="1400" u="none" dirty="0"/>
                        <a:t>　</a:t>
                      </a:r>
                    </a:p>
                  </a:txBody>
                  <a:tcPr vert="eaVert" anchor="ctr"/>
                </a:tc>
                <a:tc rowSpan="2">
                  <a:txBody>
                    <a:bodyPr/>
                    <a:lstStyle/>
                    <a:p>
                      <a:pPr algn="ctr">
                        <a:lnSpc>
                          <a:spcPts val="1400"/>
                        </a:lnSpc>
                      </a:pPr>
                      <a:endParaRPr kumimoji="1" lang="ja-JP" altLang="en-US" sz="1400" u="none" dirty="0"/>
                    </a:p>
                  </a:txBody>
                  <a:tcPr anchor="ctr">
                    <a:solidFill>
                      <a:srgbClr val="CCFF66"/>
                    </a:solidFill>
                  </a:tcPr>
                </a:tc>
                <a:tc>
                  <a:txBody>
                    <a:bodyPr/>
                    <a:lstStyle/>
                    <a:p>
                      <a:pPr algn="ctr">
                        <a:lnSpc>
                          <a:spcPts val="1400"/>
                        </a:lnSpc>
                      </a:pPr>
                      <a:r>
                        <a:rPr kumimoji="1" lang="ja-JP" altLang="en-US" sz="1200" u="none" dirty="0"/>
                        <a:t>令和２年度</a:t>
                      </a:r>
                    </a:p>
                  </a:txBody>
                  <a:tcPr anchor="ctr">
                    <a:solidFill>
                      <a:srgbClr val="CCFF66"/>
                    </a:solidFill>
                  </a:tcPr>
                </a:tc>
                <a:tc rowSpan="2">
                  <a:txBody>
                    <a:bodyPr/>
                    <a:lstStyle/>
                    <a:p>
                      <a:pPr algn="ctr">
                        <a:lnSpc>
                          <a:spcPts val="1400"/>
                        </a:lnSpc>
                      </a:pPr>
                      <a:r>
                        <a:rPr kumimoji="1" lang="ja-JP" altLang="en-US" sz="1200" u="none" dirty="0"/>
                        <a:t>令和３年度</a:t>
                      </a:r>
                    </a:p>
                  </a:txBody>
                  <a:tcPr anchor="ctr">
                    <a:solidFill>
                      <a:srgbClr val="CCFF66"/>
                    </a:solidFill>
                  </a:tcPr>
                </a:tc>
                <a:tc rowSpan="2">
                  <a:txBody>
                    <a:bodyPr/>
                    <a:lstStyle/>
                    <a:p>
                      <a:pPr algn="ctr">
                        <a:lnSpc>
                          <a:spcPts val="1400"/>
                        </a:lnSpc>
                      </a:pPr>
                      <a:r>
                        <a:rPr kumimoji="1" lang="ja-JP" altLang="en-US" sz="1200" u="none" dirty="0"/>
                        <a:t>実績と今後の取組</a:t>
                      </a:r>
                    </a:p>
                  </a:txBody>
                  <a:tcPr anchor="ctr">
                    <a:solidFill>
                      <a:srgbClr val="CCFF66"/>
                    </a:solidFill>
                  </a:tcPr>
                </a:tc>
                <a:extLst>
                  <a:ext uri="{0D108BD9-81ED-4DB2-BD59-A6C34878D82A}">
                    <a16:rowId xmlns:a16="http://schemas.microsoft.com/office/drawing/2014/main" val="10000"/>
                  </a:ext>
                </a:extLst>
              </a:tr>
              <a:tr h="281886">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１月　　　　　　　　　　３月</a:t>
                      </a:r>
                    </a:p>
                  </a:txBody>
                  <a:tcPr anchor="ctr">
                    <a:solidFill>
                      <a:srgbClr val="CCFF66"/>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315771">
                <a:tc rowSpan="3">
                  <a:txBody>
                    <a:bodyPr/>
                    <a:lstStyle/>
                    <a:p>
                      <a:r>
                        <a:rPr kumimoji="1" lang="ja-JP" altLang="en-US" sz="1400" u="none" dirty="0"/>
                        <a:t>広域機能の充実</a:t>
                      </a:r>
                    </a:p>
                  </a:txBody>
                  <a:tcPr vert="eaVert" anchor="ctr" anchorCtr="1"/>
                </a:tc>
                <a:tc>
                  <a:txBody>
                    <a:bodyPr/>
                    <a:lstStyle/>
                    <a:p>
                      <a:pPr marL="82550" indent="-82550" algn="ctr">
                        <a:lnSpc>
                          <a:spcPts val="0"/>
                        </a:lnSpc>
                        <a:spcAft>
                          <a:spcPts val="1200"/>
                        </a:spcAft>
                      </a:pPr>
                      <a:r>
                        <a:rPr kumimoji="1" lang="ja-JP" altLang="en-US" sz="1000" b="0" u="none" dirty="0"/>
                        <a:t>道州の姿の検討・研究</a:t>
                      </a:r>
                      <a:endParaRPr kumimoji="1" lang="en-US" altLang="ja-JP" sz="1000" b="0" u="none" dirty="0"/>
                    </a:p>
                    <a:p>
                      <a:pPr marL="82550" indent="-82550" algn="ctr">
                        <a:lnSpc>
                          <a:spcPts val="0"/>
                        </a:lnSpc>
                        <a:spcAft>
                          <a:spcPts val="1200"/>
                        </a:spcAft>
                      </a:pPr>
                      <a:r>
                        <a:rPr kumimoji="1" lang="ja-JP" altLang="en-US" sz="1000" b="0" u="none" dirty="0"/>
                        <a:t>国への働きかけ</a:t>
                      </a:r>
                      <a:endParaRPr kumimoji="1" lang="en-US" altLang="ja-JP" sz="1000" b="0" u="none" dirty="0"/>
                    </a:p>
                  </a:txBody>
                  <a:tcPr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txBody>
                  <a:tcP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kern="1200" dirty="0">
                          <a:solidFill>
                            <a:schemeClr val="tx1"/>
                          </a:solidFill>
                          <a:effectLst/>
                          <a:latin typeface="+mn-lt"/>
                          <a:ea typeface="+mn-ea"/>
                          <a:cs typeface="+mn-cs"/>
                        </a:rPr>
                        <a:t>○コロナ禍における広域的課題等について、経済団体等と意見交換を行った。</a:t>
                      </a:r>
                      <a:endParaRPr kumimoji="1" lang="en-US" altLang="ja-JP" sz="1000" u="none" kern="1200" dirty="0">
                        <a:solidFill>
                          <a:schemeClr val="tx1"/>
                        </a:solidFill>
                        <a:effectLst/>
                        <a:latin typeface="+mn-lt"/>
                        <a:ea typeface="+mn-ea"/>
                        <a:cs typeface="+mn-cs"/>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kern="1200" dirty="0">
                        <a:solidFill>
                          <a:schemeClr val="tx1"/>
                        </a:solidFill>
                        <a:effectLst/>
                        <a:latin typeface="+mn-lt"/>
                        <a:ea typeface="+mn-ea"/>
                        <a:cs typeface="+mn-cs"/>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kern="1200" dirty="0">
                          <a:solidFill>
                            <a:schemeClr val="tx1"/>
                          </a:solidFill>
                          <a:effectLst/>
                          <a:latin typeface="+mn-lt"/>
                          <a:ea typeface="+mn-ea"/>
                          <a:cs typeface="+mn-cs"/>
                        </a:rPr>
                        <a:t>○引き続き、地方分権の議論喚起に資するよう取組を進めていく。</a:t>
                      </a:r>
                      <a:endParaRPr kumimoji="1" lang="en-US" altLang="ja-JP" sz="1000" u="none" kern="1200" dirty="0">
                        <a:solidFill>
                          <a:schemeClr val="tx1"/>
                        </a:solidFill>
                        <a:effectLst/>
                        <a:latin typeface="+mn-lt"/>
                        <a:ea typeface="+mn-ea"/>
                        <a:cs typeface="+mn-cs"/>
                      </a:endParaRPr>
                    </a:p>
                  </a:txBody>
                  <a:tcPr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3096344">
                <a:tc vMerge="1">
                  <a:txBody>
                    <a:bodyPr/>
                    <a:lstStyle/>
                    <a:p>
                      <a:endParaRPr kumimoji="1" lang="ja-JP" altLang="en-US"/>
                    </a:p>
                  </a:txBody>
                  <a:tcPr/>
                </a:tc>
                <a:tc>
                  <a:txBody>
                    <a:bodyPr/>
                    <a:lstStyle/>
                    <a:p>
                      <a:pPr marL="82550" indent="-82550" algn="ctr">
                        <a:lnSpc>
                          <a:spcPts val="0"/>
                        </a:lnSpc>
                        <a:spcAft>
                          <a:spcPts val="1200"/>
                        </a:spcAft>
                      </a:pPr>
                      <a:r>
                        <a:rPr kumimoji="1" lang="ja-JP" altLang="en-US" sz="1100" b="0" u="none" dirty="0"/>
                        <a:t>大阪自らの改革を推進力とした取組</a:t>
                      </a:r>
                      <a:endParaRPr kumimoji="1" lang="en-US" altLang="ja-JP" sz="1100" b="0" u="none" dirty="0"/>
                    </a:p>
                    <a:p>
                      <a:pPr marL="82550" indent="-82550" algn="ctr">
                        <a:lnSpc>
                          <a:spcPts val="0"/>
                        </a:lnSpc>
                        <a:spcAft>
                          <a:spcPts val="1200"/>
                        </a:spcAft>
                      </a:pPr>
                      <a:r>
                        <a:rPr kumimoji="1" lang="ja-JP" altLang="en-US" sz="1100" b="0" u="none" dirty="0"/>
                        <a:t>（国からの権限移譲等）</a:t>
                      </a:r>
                      <a:endParaRPr kumimoji="1" lang="en-US" altLang="ja-JP" sz="1100" b="0" u="none" dirty="0"/>
                    </a:p>
                  </a:txBody>
                  <a:tcPr vert="eaVert" anchor="ctr">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ja-JP" altLang="en-US" sz="1050" u="none" dirty="0"/>
                    </a:p>
                  </a:txBody>
                  <a:tcP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kern="1200" dirty="0">
                          <a:solidFill>
                            <a:schemeClr val="tx1"/>
                          </a:solidFill>
                          <a:effectLst/>
                          <a:latin typeface="+mn-lt"/>
                          <a:ea typeface="+mn-ea"/>
                          <a:cs typeface="+mn-cs"/>
                        </a:rPr>
                        <a:t>○「提案募集方式」により、子ども・子育て支援分野などにおいて４項目の提案を行った結果、保育士の研修受講要件の見直し等について、引き続き国において検討することとされた。</a:t>
                      </a:r>
                      <a:endParaRPr kumimoji="1" lang="en-US" altLang="ja-JP" sz="1000" u="none" kern="1200" dirty="0">
                        <a:solidFill>
                          <a:schemeClr val="tx1"/>
                        </a:solidFill>
                        <a:effectLst/>
                        <a:latin typeface="+mn-lt"/>
                        <a:ea typeface="+mn-ea"/>
                        <a:cs typeface="+mn-cs"/>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kern="1200" dirty="0">
                        <a:solidFill>
                          <a:schemeClr val="tx1"/>
                        </a:solidFill>
                        <a:effectLst/>
                        <a:latin typeface="+mn-lt"/>
                        <a:ea typeface="+mn-ea"/>
                        <a:cs typeface="+mn-cs"/>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kern="1200" dirty="0">
                          <a:solidFill>
                            <a:schemeClr val="tx1"/>
                          </a:solidFill>
                          <a:effectLst/>
                          <a:latin typeface="+mn-lt"/>
                          <a:ea typeface="+mn-ea"/>
                          <a:cs typeface="+mn-cs"/>
                        </a:rPr>
                        <a:t>○国家戦略特区法に基づく規制改革メニューの活用に向けて国との協議・調整を行い、家事支援外国人受入事業の実施区域追加に係る認定を受けたほか、工場等の改築や新増設に伴う緑地整備等に関する新たな規制緩和について提案を実施した。</a:t>
                      </a:r>
                      <a:endParaRPr kumimoji="1" lang="en-US" altLang="ja-JP" sz="1000" u="none" kern="1200" dirty="0">
                        <a:solidFill>
                          <a:schemeClr val="tx1"/>
                        </a:solidFill>
                        <a:effectLst/>
                        <a:latin typeface="+mn-lt"/>
                        <a:ea typeface="+mn-ea"/>
                        <a:cs typeface="+mn-cs"/>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kern="1200" dirty="0">
                        <a:solidFill>
                          <a:schemeClr val="tx1"/>
                        </a:solidFill>
                        <a:effectLst/>
                        <a:latin typeface="+mn-lt"/>
                        <a:ea typeface="+mn-ea"/>
                        <a:cs typeface="+mn-cs"/>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kern="1200" dirty="0">
                          <a:solidFill>
                            <a:schemeClr val="tx1"/>
                          </a:solidFill>
                          <a:effectLst/>
                          <a:latin typeface="+mn-lt"/>
                          <a:ea typeface="+mn-ea"/>
                          <a:cs typeface="+mn-cs"/>
                        </a:rPr>
                        <a:t>○今後も、大阪に必要な権限移譲や規制緩和を国に求めていく。</a:t>
                      </a: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1368152">
                <a:tc vMerge="1">
                  <a:txBody>
                    <a:bodyPr/>
                    <a:lstStyle/>
                    <a:p>
                      <a:endParaRPr kumimoji="1" lang="ja-JP" altLang="en-US"/>
                    </a:p>
                  </a:txBody>
                  <a:tcPr/>
                </a:tc>
                <a:tc>
                  <a:txBody>
                    <a:bodyPr/>
                    <a:lstStyle/>
                    <a:p>
                      <a:pPr marL="82550" indent="-82550" algn="ctr">
                        <a:lnSpc>
                          <a:spcPts val="0"/>
                        </a:lnSpc>
                        <a:spcAft>
                          <a:spcPts val="1200"/>
                        </a:spcAft>
                      </a:pPr>
                      <a:r>
                        <a:rPr kumimoji="1" lang="ja-JP" altLang="en-US" sz="1000" b="0" u="none" dirty="0"/>
                        <a:t>国機関の拠点性向上</a:t>
                      </a:r>
                      <a:endParaRPr kumimoji="1" lang="en-US" altLang="ja-JP" sz="1000" b="0" u="none" dirty="0"/>
                    </a:p>
                    <a:p>
                      <a:pPr marL="82550" indent="-82550" algn="ctr">
                        <a:lnSpc>
                          <a:spcPts val="0"/>
                        </a:lnSpc>
                        <a:spcAft>
                          <a:spcPts val="1200"/>
                        </a:spcAft>
                      </a:pPr>
                      <a:r>
                        <a:rPr kumimoji="1" lang="ja-JP" altLang="en-US" sz="1000" b="0" u="none" dirty="0"/>
                        <a:t>連携強化</a:t>
                      </a:r>
                      <a:endParaRPr kumimoji="1" lang="en-US" altLang="ja-JP" sz="1000" b="0" u="none" dirty="0"/>
                    </a:p>
                  </a:txBody>
                  <a:tcPr vert="eaVert" anchor="ctr">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a:p>
                  </a:txBody>
                  <a:tcPr anchor="ct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txBody>
                  <a:tcP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a:t>○金融機関や商工会・商工会議所等と連携し、セミナー・相談会等の開催を通じて、ＩＮＰＩＴ近畿統括本部の活用促進を図った。</a:t>
                      </a:r>
                      <a:endParaRPr kumimoji="1" lang="en-US" altLang="ja-JP" sz="100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a:t>○近畿経済産業局中小企業政策調査課との意見交換については、コロナ禍のため未実施となったが、今後も、国の施策に地方の意見が反映されるよう、国機関との連携を強化していく。</a:t>
                      </a:r>
                      <a:endParaRPr kumimoji="1" lang="en-US" altLang="ja-JP" sz="1000" u="none" dirty="0"/>
                    </a:p>
                  </a:txBody>
                  <a:tcPr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52" name="正方形/長方形 51"/>
          <p:cNvSpPr/>
          <p:nvPr/>
        </p:nvSpPr>
        <p:spPr>
          <a:xfrm>
            <a:off x="-62961" y="-44011"/>
            <a:ext cx="931892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en-US" sz="1400" b="1" dirty="0">
                <a:solidFill>
                  <a:prstClr val="black"/>
                </a:solidFill>
              </a:rPr>
              <a:t>令和２</a:t>
            </a:r>
            <a:r>
              <a:rPr lang="ja-JP" altLang="ja-JP" sz="1400" b="1" dirty="0">
                <a:solidFill>
                  <a:prstClr val="black"/>
                </a:solidFill>
              </a:rPr>
              <a:t>年度の取組イメージ（</a:t>
            </a:r>
            <a:r>
              <a:rPr lang="ja-JP" altLang="en-US" sz="1400" b="1" dirty="0">
                <a:solidFill>
                  <a:prstClr val="black"/>
                </a:solidFill>
              </a:rPr>
              <a:t>３</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sp>
        <p:nvSpPr>
          <p:cNvPr id="42" name="右矢印 41"/>
          <p:cNvSpPr/>
          <p:nvPr/>
        </p:nvSpPr>
        <p:spPr>
          <a:xfrm>
            <a:off x="4914254" y="1285811"/>
            <a:ext cx="1620000" cy="652199"/>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t>地方分権に関する検討・研究、</a:t>
            </a:r>
            <a:endParaRPr kumimoji="1" lang="en-US" altLang="ja-JP" sz="900" dirty="0"/>
          </a:p>
          <a:p>
            <a:pPr algn="ctr"/>
            <a:r>
              <a:rPr kumimoji="1" lang="ja-JP" altLang="en-US" sz="900" dirty="0"/>
              <a:t>道州制や地方分権の推進に係る議論喚起に向けた</a:t>
            </a:r>
            <a:endParaRPr kumimoji="1" lang="en-US" altLang="ja-JP" sz="900" dirty="0"/>
          </a:p>
          <a:p>
            <a:pPr algn="ctr"/>
            <a:r>
              <a:rPr lang="ja-JP" altLang="en-US" sz="900" dirty="0"/>
              <a:t>働きかけ</a:t>
            </a:r>
            <a:endParaRPr kumimoji="1" lang="ja-JP" altLang="en-US" sz="900" dirty="0"/>
          </a:p>
        </p:txBody>
      </p:sp>
      <p:sp>
        <p:nvSpPr>
          <p:cNvPr id="43" name="右矢印 42"/>
          <p:cNvSpPr/>
          <p:nvPr/>
        </p:nvSpPr>
        <p:spPr>
          <a:xfrm>
            <a:off x="4902038" y="3373580"/>
            <a:ext cx="1620000" cy="883165"/>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権限移譲や規制緩和等</a:t>
            </a:r>
            <a:endParaRPr kumimoji="1" lang="en-US" altLang="ja-JP" sz="1000" dirty="0"/>
          </a:p>
          <a:p>
            <a:pPr algn="ctr"/>
            <a:r>
              <a:rPr kumimoji="1" lang="ja-JP" altLang="en-US" sz="1000" dirty="0"/>
              <a:t>に</a:t>
            </a:r>
            <a:r>
              <a:rPr lang="ja-JP" altLang="en-US" sz="1000" dirty="0"/>
              <a:t>係る国への提案</a:t>
            </a:r>
            <a:endParaRPr kumimoji="1" lang="ja-JP" altLang="en-US" sz="1000" dirty="0"/>
          </a:p>
        </p:txBody>
      </p:sp>
      <p:sp>
        <p:nvSpPr>
          <p:cNvPr id="44" name="右矢印 43"/>
          <p:cNvSpPr/>
          <p:nvPr/>
        </p:nvSpPr>
        <p:spPr>
          <a:xfrm>
            <a:off x="4892938" y="5890806"/>
            <a:ext cx="1656184" cy="492188"/>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国機関との連携強化</a:t>
            </a:r>
          </a:p>
        </p:txBody>
      </p:sp>
      <p:grpSp>
        <p:nvGrpSpPr>
          <p:cNvPr id="10" name="グループ化 9"/>
          <p:cNvGrpSpPr/>
          <p:nvPr/>
        </p:nvGrpSpPr>
        <p:grpSpPr>
          <a:xfrm>
            <a:off x="1431311" y="1160960"/>
            <a:ext cx="1368001" cy="418464"/>
            <a:chOff x="2761380" y="1754374"/>
            <a:chExt cx="1368001" cy="418464"/>
          </a:xfrm>
        </p:grpSpPr>
        <p:sp>
          <p:nvSpPr>
            <p:cNvPr id="11" name="フローチャート : 代替処理 64"/>
            <p:cNvSpPr/>
            <p:nvPr/>
          </p:nvSpPr>
          <p:spPr>
            <a:xfrm>
              <a:off x="2761380" y="1754374"/>
              <a:ext cx="1116000" cy="18620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６、１０月</a:t>
              </a:r>
            </a:p>
          </p:txBody>
        </p:sp>
        <p:sp>
          <p:nvSpPr>
            <p:cNvPr id="12" name="フローチャート : 代替処理 75"/>
            <p:cNvSpPr/>
            <p:nvPr/>
          </p:nvSpPr>
          <p:spPr>
            <a:xfrm>
              <a:off x="2761381" y="1919316"/>
              <a:ext cx="1368000" cy="25352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経済団体との意見交換</a:t>
              </a:r>
            </a:p>
          </p:txBody>
        </p:sp>
      </p:grpSp>
      <p:grpSp>
        <p:nvGrpSpPr>
          <p:cNvPr id="14" name="グループ化 13"/>
          <p:cNvGrpSpPr/>
          <p:nvPr/>
        </p:nvGrpSpPr>
        <p:grpSpPr>
          <a:xfrm>
            <a:off x="1444886" y="1687009"/>
            <a:ext cx="1836000" cy="412183"/>
            <a:chOff x="2325016" y="2587423"/>
            <a:chExt cx="1836000" cy="412183"/>
          </a:xfrm>
        </p:grpSpPr>
        <p:sp>
          <p:nvSpPr>
            <p:cNvPr id="15" name="フローチャート : 代替処理 99"/>
            <p:cNvSpPr/>
            <p:nvPr/>
          </p:nvSpPr>
          <p:spPr>
            <a:xfrm>
              <a:off x="2326777" y="2587423"/>
              <a:ext cx="36000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16" name="フローチャート : 代替処理 100"/>
            <p:cNvSpPr/>
            <p:nvPr/>
          </p:nvSpPr>
          <p:spPr>
            <a:xfrm>
              <a:off x="2325016" y="2773107"/>
              <a:ext cx="1836000" cy="22649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全国知事会を通じた国への提案 </a:t>
              </a:r>
            </a:p>
          </p:txBody>
        </p:sp>
      </p:grpSp>
      <p:grpSp>
        <p:nvGrpSpPr>
          <p:cNvPr id="17" name="グループ化 16"/>
          <p:cNvGrpSpPr/>
          <p:nvPr/>
        </p:nvGrpSpPr>
        <p:grpSpPr>
          <a:xfrm>
            <a:off x="1451400" y="3862296"/>
            <a:ext cx="2781977" cy="401503"/>
            <a:chOff x="2325017" y="2587423"/>
            <a:chExt cx="2781977" cy="401503"/>
          </a:xfrm>
        </p:grpSpPr>
        <p:sp>
          <p:nvSpPr>
            <p:cNvPr id="18" name="フローチャート : 代替処理 99"/>
            <p:cNvSpPr/>
            <p:nvPr/>
          </p:nvSpPr>
          <p:spPr>
            <a:xfrm>
              <a:off x="2326776" y="2587423"/>
              <a:ext cx="75600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６、７、１１月</a:t>
              </a:r>
            </a:p>
          </p:txBody>
        </p:sp>
        <p:sp>
          <p:nvSpPr>
            <p:cNvPr id="19" name="フローチャート : 代替処理 100"/>
            <p:cNvSpPr/>
            <p:nvPr/>
          </p:nvSpPr>
          <p:spPr>
            <a:xfrm>
              <a:off x="2325017" y="2773107"/>
              <a:ext cx="2781977" cy="21581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全国知事会や関西広域連合を通じた国への提案</a:t>
              </a:r>
            </a:p>
          </p:txBody>
        </p:sp>
      </p:grpSp>
      <p:grpSp>
        <p:nvGrpSpPr>
          <p:cNvPr id="20" name="グループ化 19">
            <a:extLst>
              <a:ext uri="{FF2B5EF4-FFF2-40B4-BE49-F238E27FC236}">
                <a16:creationId xmlns:a16="http://schemas.microsoft.com/office/drawing/2014/main" id="{C552EDC2-4274-4821-9986-BB8118C2E5B9}"/>
              </a:ext>
            </a:extLst>
          </p:cNvPr>
          <p:cNvGrpSpPr/>
          <p:nvPr/>
        </p:nvGrpSpPr>
        <p:grpSpPr>
          <a:xfrm>
            <a:off x="716236" y="4504911"/>
            <a:ext cx="4104000" cy="813939"/>
            <a:chOff x="1976475" y="4441953"/>
            <a:chExt cx="4104000" cy="813939"/>
          </a:xfrm>
        </p:grpSpPr>
        <p:grpSp>
          <p:nvGrpSpPr>
            <p:cNvPr id="21" name="グループ化 20"/>
            <p:cNvGrpSpPr/>
            <p:nvPr/>
          </p:nvGrpSpPr>
          <p:grpSpPr>
            <a:xfrm>
              <a:off x="2465412" y="4441953"/>
              <a:ext cx="1998511" cy="387091"/>
              <a:chOff x="1914354" y="4658068"/>
              <a:chExt cx="1998511" cy="387091"/>
            </a:xfrm>
          </p:grpSpPr>
          <p:sp>
            <p:nvSpPr>
              <p:cNvPr id="23" name="フローチャート : 代替処理 42"/>
              <p:cNvSpPr/>
              <p:nvPr/>
            </p:nvSpPr>
            <p:spPr>
              <a:xfrm>
                <a:off x="1927232" y="4658068"/>
                <a:ext cx="1728000" cy="19232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rPr>
                  <a:t>５、９、１２月</a:t>
                </a:r>
              </a:p>
            </p:txBody>
          </p:sp>
          <p:sp>
            <p:nvSpPr>
              <p:cNvPr id="24" name="フローチャート : 代替処理 43"/>
              <p:cNvSpPr/>
              <p:nvPr/>
            </p:nvSpPr>
            <p:spPr>
              <a:xfrm>
                <a:off x="1914354" y="4827289"/>
                <a:ext cx="1998511" cy="217870"/>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関西圏国家戦略特別区域会議</a:t>
                </a:r>
              </a:p>
            </p:txBody>
          </p:sp>
        </p:grpSp>
        <p:sp>
          <p:nvSpPr>
            <p:cNvPr id="22" name="右矢印 21"/>
            <p:cNvSpPr/>
            <p:nvPr/>
          </p:nvSpPr>
          <p:spPr>
            <a:xfrm>
              <a:off x="1976475" y="4851203"/>
              <a:ext cx="4104000" cy="404689"/>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規制改革提案の実現に向けた協議・調整</a:t>
              </a:r>
            </a:p>
          </p:txBody>
        </p:sp>
      </p:grpSp>
      <p:grpSp>
        <p:nvGrpSpPr>
          <p:cNvPr id="25" name="グループ化 24"/>
          <p:cNvGrpSpPr/>
          <p:nvPr/>
        </p:nvGrpSpPr>
        <p:grpSpPr>
          <a:xfrm>
            <a:off x="786715" y="2452189"/>
            <a:ext cx="3995003" cy="831755"/>
            <a:chOff x="2143855" y="2865177"/>
            <a:chExt cx="3995003" cy="831755"/>
          </a:xfrm>
        </p:grpSpPr>
        <p:sp>
          <p:nvSpPr>
            <p:cNvPr id="26" name="右矢印 25"/>
            <p:cNvSpPr/>
            <p:nvPr/>
          </p:nvSpPr>
          <p:spPr>
            <a:xfrm>
              <a:off x="3831024" y="3336081"/>
              <a:ext cx="2307834" cy="360851"/>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事務・権限の移譲に向けた調整</a:t>
              </a:r>
            </a:p>
          </p:txBody>
        </p:sp>
        <p:grpSp>
          <p:nvGrpSpPr>
            <p:cNvPr id="27" name="グループ化 26"/>
            <p:cNvGrpSpPr/>
            <p:nvPr/>
          </p:nvGrpSpPr>
          <p:grpSpPr>
            <a:xfrm>
              <a:off x="2543620" y="3255659"/>
              <a:ext cx="1286503" cy="344741"/>
              <a:chOff x="3074293" y="3488736"/>
              <a:chExt cx="1286503" cy="344741"/>
            </a:xfrm>
          </p:grpSpPr>
          <p:sp>
            <p:nvSpPr>
              <p:cNvPr id="31" name="フローチャート : 代替処理 83"/>
              <p:cNvSpPr/>
              <p:nvPr/>
            </p:nvSpPr>
            <p:spPr>
              <a:xfrm>
                <a:off x="3074293" y="3488736"/>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５月</a:t>
                </a:r>
              </a:p>
            </p:txBody>
          </p:sp>
          <p:sp>
            <p:nvSpPr>
              <p:cNvPr id="32" name="フローチャート : 代替処理 65"/>
              <p:cNvSpPr/>
              <p:nvPr/>
            </p:nvSpPr>
            <p:spPr>
              <a:xfrm>
                <a:off x="3074325" y="3648647"/>
                <a:ext cx="1286471" cy="184830"/>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第１０次一括法成立</a:t>
                </a:r>
              </a:p>
            </p:txBody>
          </p:sp>
        </p:grpSp>
        <p:grpSp>
          <p:nvGrpSpPr>
            <p:cNvPr id="28" name="グループ化 27"/>
            <p:cNvGrpSpPr/>
            <p:nvPr/>
          </p:nvGrpSpPr>
          <p:grpSpPr>
            <a:xfrm>
              <a:off x="2143855" y="2865177"/>
              <a:ext cx="1217025" cy="329397"/>
              <a:chOff x="3610693" y="3092575"/>
              <a:chExt cx="1217025" cy="329397"/>
            </a:xfrm>
          </p:grpSpPr>
          <p:sp>
            <p:nvSpPr>
              <p:cNvPr id="29" name="フローチャート : 代替処理 85"/>
              <p:cNvSpPr/>
              <p:nvPr/>
            </p:nvSpPr>
            <p:spPr>
              <a:xfrm>
                <a:off x="3610693" y="3092575"/>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30" name="フローチャート : 代替処理 86"/>
              <p:cNvSpPr/>
              <p:nvPr/>
            </p:nvSpPr>
            <p:spPr>
              <a:xfrm>
                <a:off x="3610725" y="3252485"/>
                <a:ext cx="1216993" cy="169487"/>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第９次一括法施行</a:t>
                </a:r>
              </a:p>
            </p:txBody>
          </p:sp>
        </p:grpSp>
      </p:grpSp>
      <p:sp>
        <p:nvSpPr>
          <p:cNvPr id="40" name="右矢印 47">
            <a:extLst>
              <a:ext uri="{FF2B5EF4-FFF2-40B4-BE49-F238E27FC236}">
                <a16:creationId xmlns:a16="http://schemas.microsoft.com/office/drawing/2014/main" id="{6D052255-3923-47D6-A67F-E0672A75C447}"/>
              </a:ext>
            </a:extLst>
          </p:cNvPr>
          <p:cNvSpPr/>
          <p:nvPr/>
        </p:nvSpPr>
        <p:spPr>
          <a:xfrm>
            <a:off x="760076" y="5849261"/>
            <a:ext cx="4068000" cy="416398"/>
          </a:xfrm>
          <a:prstGeom prst="rightArrow">
            <a:avLst>
              <a:gd name="adj1" fmla="val 58528"/>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t>中小企業の知的財産活用や</a:t>
            </a:r>
            <a:r>
              <a:rPr lang="en-US" altLang="ja-JP" sz="1000" dirty="0"/>
              <a:t>INPIT-KANSAI</a:t>
            </a:r>
            <a:r>
              <a:rPr lang="ja-JP" altLang="en-US" sz="1000" dirty="0"/>
              <a:t>の拠点性向上に資する取組</a:t>
            </a:r>
            <a:endParaRPr kumimoji="1" lang="ja-JP" altLang="en-US" sz="1000" dirty="0"/>
          </a:p>
        </p:txBody>
      </p:sp>
      <p:grpSp>
        <p:nvGrpSpPr>
          <p:cNvPr id="2" name="グループ化 1"/>
          <p:cNvGrpSpPr/>
          <p:nvPr/>
        </p:nvGrpSpPr>
        <p:grpSpPr>
          <a:xfrm>
            <a:off x="1205263" y="3245253"/>
            <a:ext cx="3580391" cy="519655"/>
            <a:chOff x="1205263" y="3245253"/>
            <a:chExt cx="3580391" cy="519655"/>
          </a:xfrm>
        </p:grpSpPr>
        <p:grpSp>
          <p:nvGrpSpPr>
            <p:cNvPr id="34" name="グループ化 33"/>
            <p:cNvGrpSpPr/>
            <p:nvPr/>
          </p:nvGrpSpPr>
          <p:grpSpPr>
            <a:xfrm>
              <a:off x="1205263" y="3245253"/>
              <a:ext cx="1353103" cy="519655"/>
              <a:chOff x="2991636" y="2494210"/>
              <a:chExt cx="1299868" cy="519655"/>
            </a:xfrm>
          </p:grpSpPr>
          <p:sp>
            <p:nvSpPr>
              <p:cNvPr id="37" name="フローチャート : 代替処理 76"/>
              <p:cNvSpPr/>
              <p:nvPr/>
            </p:nvSpPr>
            <p:spPr>
              <a:xfrm>
                <a:off x="2991636" y="2494210"/>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５月</a:t>
                </a:r>
              </a:p>
            </p:txBody>
          </p:sp>
          <p:sp>
            <p:nvSpPr>
              <p:cNvPr id="38" name="フローチャート : 代替処理 75"/>
              <p:cNvSpPr/>
              <p:nvPr/>
            </p:nvSpPr>
            <p:spPr>
              <a:xfrm>
                <a:off x="2994298" y="2655453"/>
                <a:ext cx="1297206" cy="35841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「提案募集方式」を</a:t>
                </a:r>
                <a:endParaRPr lang="en-US" altLang="ja-JP" sz="1000" dirty="0"/>
              </a:p>
              <a:p>
                <a:r>
                  <a:rPr lang="ja-JP" altLang="en-US" sz="1000" dirty="0"/>
                  <a:t>活用した国への提案</a:t>
                </a:r>
              </a:p>
            </p:txBody>
          </p:sp>
        </p:grpSp>
        <p:sp>
          <p:nvSpPr>
            <p:cNvPr id="47" name="フローチャート : 代替処理 76"/>
            <p:cNvSpPr/>
            <p:nvPr/>
          </p:nvSpPr>
          <p:spPr>
            <a:xfrm>
              <a:off x="2727599" y="3254912"/>
              <a:ext cx="404518"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１２月</a:t>
              </a:r>
            </a:p>
          </p:txBody>
        </p:sp>
        <p:sp>
          <p:nvSpPr>
            <p:cNvPr id="36" name="フローチャート : 代替処理 69"/>
            <p:cNvSpPr/>
            <p:nvPr/>
          </p:nvSpPr>
          <p:spPr>
            <a:xfrm>
              <a:off x="2718117" y="3412804"/>
              <a:ext cx="828000" cy="324000"/>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900" dirty="0"/>
                <a:t>国の対応方針</a:t>
              </a:r>
              <a:endParaRPr lang="en-US" altLang="ja-JP" sz="900" dirty="0"/>
            </a:p>
            <a:p>
              <a:r>
                <a:rPr lang="ja-JP" altLang="en-US" sz="900" dirty="0"/>
                <a:t>閣議決定</a:t>
              </a:r>
            </a:p>
          </p:txBody>
        </p:sp>
        <p:sp>
          <p:nvSpPr>
            <p:cNvPr id="48" name="フローチャート : 代替処理 76"/>
            <p:cNvSpPr/>
            <p:nvPr/>
          </p:nvSpPr>
          <p:spPr>
            <a:xfrm>
              <a:off x="3822752" y="3259645"/>
              <a:ext cx="404518"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３月</a:t>
              </a:r>
            </a:p>
          </p:txBody>
        </p:sp>
        <p:sp>
          <p:nvSpPr>
            <p:cNvPr id="49" name="フローチャート : 代替処理 69"/>
            <p:cNvSpPr/>
            <p:nvPr/>
          </p:nvSpPr>
          <p:spPr>
            <a:xfrm>
              <a:off x="3799832" y="3417537"/>
              <a:ext cx="985822" cy="324000"/>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900" dirty="0"/>
                <a:t>第</a:t>
              </a:r>
              <a:r>
                <a:rPr lang="en-US" altLang="ja-JP" sz="900" dirty="0"/>
                <a:t>11</a:t>
              </a:r>
              <a:r>
                <a:rPr lang="ja-JP" altLang="en-US" sz="900" dirty="0"/>
                <a:t>次一括法案を国会へ提出</a:t>
              </a:r>
              <a:endParaRPr lang="en-US" altLang="ja-JP" sz="900" dirty="0"/>
            </a:p>
          </p:txBody>
        </p:sp>
      </p:gr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562759722"/>
              </p:ext>
            </p:extLst>
          </p:nvPr>
        </p:nvGraphicFramePr>
        <p:xfrm>
          <a:off x="37453" y="522028"/>
          <a:ext cx="9070404" cy="5931309"/>
        </p:xfrm>
        <a:graphic>
          <a:graphicData uri="http://schemas.openxmlformats.org/drawingml/2006/table">
            <a:tbl>
              <a:tblPr firstRow="1" bandRow="1">
                <a:tableStyleId>{5940675A-B579-460E-94D1-54222C63F5DA}</a:tableStyleId>
              </a:tblPr>
              <a:tblGrid>
                <a:gridCol w="258783">
                  <a:extLst>
                    <a:ext uri="{9D8B030D-6E8A-4147-A177-3AD203B41FA5}">
                      <a16:colId xmlns:a16="http://schemas.microsoft.com/office/drawing/2014/main" val="20000"/>
                    </a:ext>
                  </a:extLst>
                </a:gridCol>
                <a:gridCol w="310672">
                  <a:extLst>
                    <a:ext uri="{9D8B030D-6E8A-4147-A177-3AD203B41FA5}">
                      <a16:colId xmlns:a16="http://schemas.microsoft.com/office/drawing/2014/main" val="20001"/>
                    </a:ext>
                  </a:extLst>
                </a:gridCol>
                <a:gridCol w="4271782">
                  <a:extLst>
                    <a:ext uri="{9D8B030D-6E8A-4147-A177-3AD203B41FA5}">
                      <a16:colId xmlns:a16="http://schemas.microsoft.com/office/drawing/2014/main" val="20002"/>
                    </a:ext>
                  </a:extLst>
                </a:gridCol>
                <a:gridCol w="1709534">
                  <a:extLst>
                    <a:ext uri="{9D8B030D-6E8A-4147-A177-3AD203B41FA5}">
                      <a16:colId xmlns:a16="http://schemas.microsoft.com/office/drawing/2014/main" val="20003"/>
                    </a:ext>
                  </a:extLst>
                </a:gridCol>
                <a:gridCol w="2519633">
                  <a:extLst>
                    <a:ext uri="{9D8B030D-6E8A-4147-A177-3AD203B41FA5}">
                      <a16:colId xmlns:a16="http://schemas.microsoft.com/office/drawing/2014/main" val="20004"/>
                    </a:ext>
                  </a:extLst>
                </a:gridCol>
              </a:tblGrid>
              <a:tr h="295751">
                <a:tc rowSpan="2">
                  <a:txBody>
                    <a:bodyPr/>
                    <a:lstStyle/>
                    <a:p>
                      <a:r>
                        <a:rPr kumimoji="1" lang="ja-JP" altLang="en-US" sz="1400" u="none" dirty="0"/>
                        <a:t>　</a:t>
                      </a:r>
                    </a:p>
                  </a:txBody>
                  <a:tcPr vert="eaVert" anchor="ctr"/>
                </a:tc>
                <a:tc rowSpan="2">
                  <a:txBody>
                    <a:bodyPr/>
                    <a:lstStyle/>
                    <a:p>
                      <a:pPr algn="ctr">
                        <a:lnSpc>
                          <a:spcPts val="1400"/>
                        </a:lnSpc>
                      </a:pPr>
                      <a:endParaRPr kumimoji="1" lang="ja-JP" altLang="en-US" sz="1200" u="none" dirty="0"/>
                    </a:p>
                  </a:txBody>
                  <a:tcPr anchor="ctr">
                    <a:solidFill>
                      <a:srgbClr val="CCFF66"/>
                    </a:solidFill>
                  </a:tcPr>
                </a:tc>
                <a:tc>
                  <a:txBody>
                    <a:bodyPr/>
                    <a:lstStyle/>
                    <a:p>
                      <a:pPr algn="ctr">
                        <a:lnSpc>
                          <a:spcPts val="1400"/>
                        </a:lnSpc>
                      </a:pPr>
                      <a:r>
                        <a:rPr kumimoji="1" lang="ja-JP" altLang="en-US" sz="1200" u="none" dirty="0"/>
                        <a:t>令和２年度</a:t>
                      </a:r>
                    </a:p>
                  </a:txBody>
                  <a:tcPr anchor="ctr">
                    <a:solidFill>
                      <a:srgbClr val="CCFF66"/>
                    </a:solidFill>
                  </a:tcPr>
                </a:tc>
                <a:tc rowSpan="2">
                  <a:txBody>
                    <a:bodyPr/>
                    <a:lstStyle/>
                    <a:p>
                      <a:pPr algn="ctr">
                        <a:lnSpc>
                          <a:spcPts val="1400"/>
                        </a:lnSpc>
                      </a:pPr>
                      <a:r>
                        <a:rPr kumimoji="1" lang="ja-JP" altLang="en-US" sz="1200" u="none" dirty="0"/>
                        <a:t>令和３年度</a:t>
                      </a:r>
                    </a:p>
                  </a:txBody>
                  <a:tcPr anchor="ctr">
                    <a:solidFill>
                      <a:srgbClr val="CCFF66"/>
                    </a:solidFill>
                  </a:tcPr>
                </a:tc>
                <a:tc rowSpan="2">
                  <a:txBody>
                    <a:bodyPr/>
                    <a:lstStyle/>
                    <a:p>
                      <a:pPr algn="ctr">
                        <a:lnSpc>
                          <a:spcPts val="1400"/>
                        </a:lnSpc>
                      </a:pPr>
                      <a:r>
                        <a:rPr kumimoji="1" lang="ja-JP" altLang="en-US" sz="1200" u="none" dirty="0"/>
                        <a:t>実績と今後の取組</a:t>
                      </a:r>
                    </a:p>
                  </a:txBody>
                  <a:tcPr anchor="ctr">
                    <a:solidFill>
                      <a:srgbClr val="CCFF66"/>
                    </a:solidFill>
                  </a:tcPr>
                </a:tc>
                <a:extLst>
                  <a:ext uri="{0D108BD9-81ED-4DB2-BD59-A6C34878D82A}">
                    <a16:rowId xmlns:a16="http://schemas.microsoft.com/office/drawing/2014/main" val="10000"/>
                  </a:ext>
                </a:extLst>
              </a:tr>
              <a:tr h="295751">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１月　　　　　　　　　　３月</a:t>
                      </a:r>
                    </a:p>
                  </a:txBody>
                  <a:tcPr anchor="ctr">
                    <a:solidFill>
                      <a:srgbClr val="CCFF66"/>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5339807">
                <a:tc>
                  <a:txBody>
                    <a:bodyPr/>
                    <a:lstStyle/>
                    <a:p>
                      <a:r>
                        <a:rPr kumimoji="1" lang="ja-JP" altLang="en-US" sz="1400" u="none" dirty="0"/>
                        <a:t>広域機能の充実</a:t>
                      </a:r>
                    </a:p>
                  </a:txBody>
                  <a:tcPr vert="eaVert" anchor="ctr" anchorCtr="1"/>
                </a:tc>
                <a:tc>
                  <a:txBody>
                    <a:bodyPr/>
                    <a:lstStyle/>
                    <a:p>
                      <a:pPr marL="82550" indent="-82550" algn="ctr">
                        <a:lnSpc>
                          <a:spcPts val="1400"/>
                        </a:lnSpc>
                        <a:spcAft>
                          <a:spcPts val="1200"/>
                        </a:spcAft>
                      </a:pPr>
                      <a:r>
                        <a:rPr kumimoji="1" lang="ja-JP" altLang="en-US" sz="1200" b="0" u="none" dirty="0"/>
                        <a:t>関西広域連合の実践強化</a:t>
                      </a:r>
                      <a:endParaRPr kumimoji="1" lang="en-US" altLang="ja-JP" sz="1200" b="0" u="none" dirty="0"/>
                    </a:p>
                  </a:txBody>
                  <a:tcPr vert="eaVert" anchor="ctr"/>
                </a:tc>
                <a:tc>
                  <a:txBody>
                    <a:bodyPr/>
                    <a:lstStyle/>
                    <a:p>
                      <a:pPr marL="82550" indent="-82550" algn="just">
                        <a:lnSpc>
                          <a:spcPts val="1400"/>
                        </a:lnSpc>
                        <a:spcAft>
                          <a:spcPts val="1200"/>
                        </a:spcAft>
                      </a:pPr>
                      <a:r>
                        <a:rPr kumimoji="1" lang="ja-JP" altLang="en-US" sz="1200" b="0" u="none" dirty="0"/>
                        <a:t>　</a:t>
                      </a:r>
                      <a:endParaRPr kumimoji="1" lang="en-US" altLang="ja-JP" sz="1200" b="0" u="none" dirty="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kern="1200" dirty="0">
                          <a:solidFill>
                            <a:schemeClr val="tx1"/>
                          </a:solidFill>
                          <a:latin typeface="+mn-lt"/>
                          <a:ea typeface="+mn-ea"/>
                          <a:cs typeface="+mn-cs"/>
                        </a:rPr>
                        <a:t>○「広域計画等推進委員会」において、ポストコロナにおける関西広域連合の役割等について議論され、デジタル化の進展等を踏まえた新たな広域的課題に取り組む必要性などの意見を得た。</a:t>
                      </a:r>
                      <a:endParaRPr kumimoji="1" lang="en-US" altLang="ja-JP" sz="1000" u="none" kern="1200" dirty="0">
                        <a:solidFill>
                          <a:schemeClr val="tx1"/>
                        </a:solidFill>
                        <a:latin typeface="+mn-lt"/>
                        <a:ea typeface="+mn-ea"/>
                        <a:cs typeface="+mn-cs"/>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00" u="none" kern="1200" dirty="0">
                        <a:solidFill>
                          <a:schemeClr val="tx1"/>
                        </a:solidFill>
                        <a:latin typeface="+mn-lt"/>
                        <a:ea typeface="+mn-ea"/>
                        <a:cs typeface="+mn-cs"/>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kern="1200" dirty="0">
                          <a:solidFill>
                            <a:schemeClr val="tx1"/>
                          </a:solidFill>
                          <a:latin typeface="+mn-lt"/>
                          <a:ea typeface="+mn-ea"/>
                          <a:cs typeface="+mn-cs"/>
                        </a:rPr>
                        <a:t>○「提案募集方式」による権限移譲等に係る提案のほか、国出先機関の地方移管、提案募集方式の見直し、地方分権改革の新たな手法として「地方分権特区」の導入等について、引き続き国への提案が行われた。</a:t>
                      </a:r>
                      <a:endParaRPr kumimoji="1" lang="en-US" altLang="ja-JP" sz="1000" u="none" kern="1200" dirty="0">
                        <a:solidFill>
                          <a:schemeClr val="tx1"/>
                        </a:solidFill>
                        <a:latin typeface="+mn-lt"/>
                        <a:ea typeface="+mn-ea"/>
                        <a:cs typeface="+mn-cs"/>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00" u="none" kern="1200" dirty="0">
                        <a:solidFill>
                          <a:schemeClr val="tx1"/>
                        </a:solidFill>
                        <a:latin typeface="+mn-lt"/>
                        <a:ea typeface="+mn-ea"/>
                        <a:cs typeface="+mn-cs"/>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kern="1200" dirty="0">
                          <a:solidFill>
                            <a:schemeClr val="tx1"/>
                          </a:solidFill>
                          <a:latin typeface="+mn-lt"/>
                          <a:ea typeface="+mn-ea"/>
                          <a:cs typeface="+mn-cs"/>
                        </a:rPr>
                        <a:t>○「関西らしい地方分権のあり方研究会」では、コロナ禍における課題について地方分権の観点で解決策を検討するとともに、政府関係機関移転に係る中間評価の取りまとめが行われた。</a:t>
                      </a:r>
                      <a:endParaRPr kumimoji="1" lang="en-US" altLang="ja-JP" sz="1000" u="none" kern="1200" dirty="0">
                        <a:solidFill>
                          <a:schemeClr val="tx1"/>
                        </a:solidFill>
                        <a:latin typeface="+mn-lt"/>
                        <a:ea typeface="+mn-ea"/>
                        <a:cs typeface="+mn-cs"/>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00" u="none" kern="1200" dirty="0">
                        <a:solidFill>
                          <a:schemeClr val="tx1"/>
                        </a:solidFill>
                        <a:latin typeface="+mn-lt"/>
                        <a:ea typeface="+mn-ea"/>
                        <a:cs typeface="+mn-cs"/>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kern="1200" dirty="0">
                          <a:solidFill>
                            <a:schemeClr val="tx1"/>
                          </a:solidFill>
                          <a:latin typeface="+mn-lt"/>
                          <a:ea typeface="+mn-ea"/>
                          <a:cs typeface="+mn-cs"/>
                        </a:rPr>
                        <a:t>○琵琶湖・淀川流域対策については、水源保全及びリスクファイナンス部会報告書の提案内容をもとに、連絡会議において、今後の取組に向けた議論が行われた。</a:t>
                      </a:r>
                      <a:endParaRPr kumimoji="1" lang="en-US" altLang="ja-JP" sz="1000" u="none" kern="1200" dirty="0">
                        <a:solidFill>
                          <a:schemeClr val="tx1"/>
                        </a:solidFill>
                        <a:latin typeface="+mn-lt"/>
                        <a:ea typeface="+mn-ea"/>
                        <a:cs typeface="+mn-cs"/>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00" u="none" kern="1200" dirty="0">
                        <a:solidFill>
                          <a:schemeClr val="tx1"/>
                        </a:solidFill>
                        <a:latin typeface="+mn-lt"/>
                        <a:ea typeface="+mn-ea"/>
                        <a:cs typeface="+mn-cs"/>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kern="1200" dirty="0">
                          <a:solidFill>
                            <a:schemeClr val="tx1"/>
                          </a:solidFill>
                          <a:latin typeface="+mn-lt"/>
                          <a:ea typeface="+mn-ea"/>
                          <a:cs typeface="+mn-cs"/>
                        </a:rPr>
                        <a:t>○府としては、第５期広域計画策定も見据え、広域連合において、持ち寄り事務の効果的な実施や拡充とともに、地方分権改革の推進が図られるよう、引き続き取組に参画していく。</a:t>
                      </a:r>
                      <a:endParaRPr kumimoji="1" lang="en-US" altLang="ja-JP" sz="1000" u="none" kern="1200" dirty="0">
                        <a:solidFill>
                          <a:schemeClr val="tx1"/>
                        </a:solidFill>
                        <a:latin typeface="+mn-lt"/>
                        <a:ea typeface="+mn-ea"/>
                        <a:cs typeface="+mn-cs"/>
                      </a:endParaRPr>
                    </a:p>
                  </a:txBody>
                  <a:tcPr anchor="ctr"/>
                </a:tc>
                <a:extLst>
                  <a:ext uri="{0D108BD9-81ED-4DB2-BD59-A6C34878D82A}">
                    <a16:rowId xmlns:a16="http://schemas.microsoft.com/office/drawing/2014/main" val="10002"/>
                  </a:ext>
                </a:extLst>
              </a:tr>
            </a:tbl>
          </a:graphicData>
        </a:graphic>
      </p:graphicFrame>
      <p:sp>
        <p:nvSpPr>
          <p:cNvPr id="52" name="正方形/長方形 51"/>
          <p:cNvSpPr/>
          <p:nvPr/>
        </p:nvSpPr>
        <p:spPr>
          <a:xfrm>
            <a:off x="-56268" y="36448"/>
            <a:ext cx="923728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en-US" sz="1400" b="1" dirty="0">
                <a:solidFill>
                  <a:prstClr val="black"/>
                </a:solidFill>
              </a:rPr>
              <a:t>令和２</a:t>
            </a:r>
            <a:r>
              <a:rPr lang="ja-JP" altLang="ja-JP" sz="1400" b="1" dirty="0">
                <a:solidFill>
                  <a:prstClr val="black"/>
                </a:solidFill>
              </a:rPr>
              <a:t>年度の取組イメージ（</a:t>
            </a:r>
            <a:r>
              <a:rPr lang="ja-JP" altLang="en-US" sz="1400" b="1" dirty="0">
                <a:solidFill>
                  <a:prstClr val="black"/>
                </a:solidFill>
              </a:rPr>
              <a:t>３</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sp>
        <p:nvSpPr>
          <p:cNvPr id="43" name="右矢印 42"/>
          <p:cNvSpPr/>
          <p:nvPr/>
        </p:nvSpPr>
        <p:spPr>
          <a:xfrm>
            <a:off x="4927668" y="1887511"/>
            <a:ext cx="1596325" cy="789235"/>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第４期広域計画に基づく</a:t>
            </a:r>
            <a:endParaRPr kumimoji="1" lang="en-US" altLang="ja-JP" sz="1000" dirty="0"/>
          </a:p>
          <a:p>
            <a:pPr algn="ctr"/>
            <a:r>
              <a:rPr lang="ja-JP" altLang="en-US" sz="1000" dirty="0"/>
              <a:t>取組の推進</a:t>
            </a:r>
            <a:endParaRPr kumimoji="1" lang="ja-JP" altLang="en-US" sz="1000" dirty="0"/>
          </a:p>
        </p:txBody>
      </p:sp>
      <p:sp>
        <p:nvSpPr>
          <p:cNvPr id="93" name="右矢印 92"/>
          <p:cNvSpPr/>
          <p:nvPr/>
        </p:nvSpPr>
        <p:spPr>
          <a:xfrm>
            <a:off x="4927220" y="3844589"/>
            <a:ext cx="1594800" cy="777152"/>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事務権限の移譲に向けた</a:t>
            </a:r>
            <a:endParaRPr kumimoji="1" lang="en-US" altLang="ja-JP" sz="1000" dirty="0"/>
          </a:p>
          <a:p>
            <a:pPr algn="ctr"/>
            <a:r>
              <a:rPr lang="ja-JP" altLang="en-US" sz="1000" dirty="0"/>
              <a:t>国への働きかけ</a:t>
            </a:r>
            <a:endParaRPr kumimoji="1" lang="ja-JP" altLang="en-US" sz="1000" dirty="0"/>
          </a:p>
        </p:txBody>
      </p:sp>
      <p:sp>
        <p:nvSpPr>
          <p:cNvPr id="41" name="正方形/長方形 40"/>
          <p:cNvSpPr/>
          <p:nvPr/>
        </p:nvSpPr>
        <p:spPr>
          <a:xfrm>
            <a:off x="1015532" y="1711723"/>
            <a:ext cx="3773501" cy="68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a:solidFill>
                  <a:schemeClr val="tx1"/>
                </a:solidFill>
              </a:rPr>
              <a:t>【</a:t>
            </a:r>
            <a:r>
              <a:rPr kumimoji="1" lang="ja-JP" altLang="en-US" sz="1000" dirty="0">
                <a:solidFill>
                  <a:schemeClr val="tx1"/>
                </a:solidFill>
              </a:rPr>
              <a:t>連合が目指すべき関西の将来像の基本的な考え方</a:t>
            </a:r>
            <a:r>
              <a:rPr kumimoji="1" lang="en-US" altLang="ja-JP" sz="1000" dirty="0">
                <a:solidFill>
                  <a:schemeClr val="tx1"/>
                </a:solidFill>
              </a:rPr>
              <a:t>】</a:t>
            </a:r>
          </a:p>
          <a:p>
            <a:r>
              <a:rPr lang="ja-JP" altLang="en-US" sz="1000" dirty="0">
                <a:solidFill>
                  <a:schemeClr val="tx1"/>
                </a:solidFill>
              </a:rPr>
              <a:t>　・国土の双眼構造を実現し、分権型社会を先導する関西</a:t>
            </a:r>
            <a:endParaRPr lang="en-US" altLang="ja-JP" sz="1000" dirty="0">
              <a:solidFill>
                <a:schemeClr val="tx1"/>
              </a:solidFill>
            </a:endParaRPr>
          </a:p>
          <a:p>
            <a:r>
              <a:rPr kumimoji="1" lang="ja-JP" altLang="en-US" sz="1000" dirty="0">
                <a:solidFill>
                  <a:schemeClr val="tx1"/>
                </a:solidFill>
              </a:rPr>
              <a:t>　・個性や強み、歴史や文化を活かして、地域全体が発展する関西</a:t>
            </a:r>
            <a:endParaRPr kumimoji="1" lang="en-US" altLang="ja-JP" sz="1000" dirty="0">
              <a:solidFill>
                <a:schemeClr val="tx1"/>
              </a:solidFill>
            </a:endParaRPr>
          </a:p>
          <a:p>
            <a:r>
              <a:rPr lang="ja-JP" altLang="en-US" sz="1000" dirty="0">
                <a:solidFill>
                  <a:schemeClr val="tx1"/>
                </a:solidFill>
              </a:rPr>
              <a:t>　・アジア・世界とつながる、新たな価値創造拠点・関西</a:t>
            </a:r>
            <a:endParaRPr kumimoji="1" lang="ja-JP" altLang="en-US" sz="1000" dirty="0">
              <a:solidFill>
                <a:schemeClr val="tx1"/>
              </a:solidFill>
            </a:endParaRPr>
          </a:p>
        </p:txBody>
      </p:sp>
      <p:grpSp>
        <p:nvGrpSpPr>
          <p:cNvPr id="42" name="グループ化 41"/>
          <p:cNvGrpSpPr/>
          <p:nvPr/>
        </p:nvGrpSpPr>
        <p:grpSpPr>
          <a:xfrm>
            <a:off x="1709028" y="2475826"/>
            <a:ext cx="2268001" cy="493399"/>
            <a:chOff x="457074" y="2002326"/>
            <a:chExt cx="2268001" cy="493399"/>
          </a:xfrm>
        </p:grpSpPr>
        <p:sp>
          <p:nvSpPr>
            <p:cNvPr id="44" name="フローチャート : 代替処理 27"/>
            <p:cNvSpPr/>
            <p:nvPr/>
          </p:nvSpPr>
          <p:spPr>
            <a:xfrm>
              <a:off x="457074" y="2002326"/>
              <a:ext cx="2052000" cy="17101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kumimoji="1" lang="ja-JP" altLang="en-US" sz="1000" dirty="0">
                  <a:latin typeface="+mj-ea"/>
                  <a:ea typeface="+mj-ea"/>
                </a:rPr>
                <a:t>６、２月</a:t>
              </a:r>
            </a:p>
          </p:txBody>
        </p:sp>
        <p:sp>
          <p:nvSpPr>
            <p:cNvPr id="45" name="フローチャート : 代替処理 28"/>
            <p:cNvSpPr/>
            <p:nvPr/>
          </p:nvSpPr>
          <p:spPr>
            <a:xfrm>
              <a:off x="457075" y="2178127"/>
              <a:ext cx="2268000" cy="317598"/>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「広域計画等推進委員会」開催（計２回）</a:t>
              </a:r>
              <a:endParaRPr lang="en-US" altLang="ja-JP" sz="1000" dirty="0"/>
            </a:p>
          </p:txBody>
        </p:sp>
      </p:grpSp>
      <p:grpSp>
        <p:nvGrpSpPr>
          <p:cNvPr id="60" name="グループ化 59">
            <a:extLst>
              <a:ext uri="{FF2B5EF4-FFF2-40B4-BE49-F238E27FC236}">
                <a16:creationId xmlns:a16="http://schemas.microsoft.com/office/drawing/2014/main" id="{37A57B1B-4A3C-432D-ABBC-16358903CD53}"/>
              </a:ext>
            </a:extLst>
          </p:cNvPr>
          <p:cNvGrpSpPr/>
          <p:nvPr/>
        </p:nvGrpSpPr>
        <p:grpSpPr>
          <a:xfrm>
            <a:off x="1574504" y="4248252"/>
            <a:ext cx="2195687" cy="535800"/>
            <a:chOff x="812187" y="2002326"/>
            <a:chExt cx="984769" cy="535800"/>
          </a:xfrm>
        </p:grpSpPr>
        <p:sp>
          <p:nvSpPr>
            <p:cNvPr id="64" name="フローチャート : 代替処理 27">
              <a:extLst>
                <a:ext uri="{FF2B5EF4-FFF2-40B4-BE49-F238E27FC236}">
                  <a16:creationId xmlns:a16="http://schemas.microsoft.com/office/drawing/2014/main" id="{ECB3FC36-10DF-4FAE-B1CF-3F2FD5EA1FD0}"/>
                </a:ext>
              </a:extLst>
            </p:cNvPr>
            <p:cNvSpPr/>
            <p:nvPr/>
          </p:nvSpPr>
          <p:spPr>
            <a:xfrm>
              <a:off x="812187" y="2002326"/>
              <a:ext cx="823449" cy="17580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mj-ea"/>
                  <a:ea typeface="+mj-ea"/>
                </a:rPr>
                <a:t>７、１</a:t>
              </a:r>
              <a:r>
                <a:rPr kumimoji="1" lang="ja-JP" altLang="en-US" sz="1000" dirty="0">
                  <a:latin typeface="+mj-ea"/>
                  <a:ea typeface="+mj-ea"/>
                </a:rPr>
                <a:t>月</a:t>
              </a:r>
            </a:p>
          </p:txBody>
        </p:sp>
        <p:sp>
          <p:nvSpPr>
            <p:cNvPr id="65" name="フローチャート : 代替処理 28">
              <a:extLst>
                <a:ext uri="{FF2B5EF4-FFF2-40B4-BE49-F238E27FC236}">
                  <a16:creationId xmlns:a16="http://schemas.microsoft.com/office/drawing/2014/main" id="{430F501D-5567-42C7-B6F9-15DFC62501A4}"/>
                </a:ext>
              </a:extLst>
            </p:cNvPr>
            <p:cNvSpPr/>
            <p:nvPr/>
          </p:nvSpPr>
          <p:spPr>
            <a:xfrm>
              <a:off x="812187" y="2178126"/>
              <a:ext cx="984769" cy="360000"/>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t>「関西らしい地方分権のあり方研究会」</a:t>
              </a:r>
              <a:endParaRPr lang="en-US" altLang="ja-JP" sz="1000" dirty="0"/>
            </a:p>
            <a:p>
              <a:r>
                <a:rPr lang="ja-JP" altLang="en-US" sz="1000" dirty="0"/>
                <a:t>開催（計２回）</a:t>
              </a:r>
              <a:endParaRPr lang="en-US" altLang="ja-JP" sz="1000" dirty="0"/>
            </a:p>
          </p:txBody>
        </p:sp>
      </p:grpSp>
      <p:grpSp>
        <p:nvGrpSpPr>
          <p:cNvPr id="71" name="グループ化 70"/>
          <p:cNvGrpSpPr/>
          <p:nvPr/>
        </p:nvGrpSpPr>
        <p:grpSpPr>
          <a:xfrm>
            <a:off x="712103" y="1176568"/>
            <a:ext cx="4147797" cy="544298"/>
            <a:chOff x="1972360" y="1131829"/>
            <a:chExt cx="4147797" cy="544298"/>
          </a:xfrm>
        </p:grpSpPr>
        <p:sp>
          <p:nvSpPr>
            <p:cNvPr id="72" name="右矢印 71"/>
            <p:cNvSpPr/>
            <p:nvPr/>
          </p:nvSpPr>
          <p:spPr>
            <a:xfrm>
              <a:off x="2988157" y="1285547"/>
              <a:ext cx="3132000" cy="390580"/>
            </a:xfrm>
            <a:prstGeom prst="rightArrow">
              <a:avLst>
                <a:gd name="adj1" fmla="val 45746"/>
                <a:gd name="adj2" fmla="val 4840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t>　　　　　　計画に基づく取組　（計画期間：</a:t>
              </a:r>
              <a:r>
                <a:rPr kumimoji="1" lang="en-US" altLang="ja-JP" sz="1000" dirty="0"/>
                <a:t>R2</a:t>
              </a:r>
              <a:r>
                <a:rPr kumimoji="1" lang="ja-JP" altLang="en-US" sz="1000" dirty="0"/>
                <a:t>～</a:t>
              </a:r>
              <a:r>
                <a:rPr kumimoji="1" lang="en-US" altLang="ja-JP" sz="1000" dirty="0"/>
                <a:t>4</a:t>
              </a:r>
              <a:r>
                <a:rPr kumimoji="1" lang="ja-JP" altLang="en-US" sz="1000" dirty="0"/>
                <a:t>年度）</a:t>
              </a:r>
            </a:p>
          </p:txBody>
        </p:sp>
        <p:grpSp>
          <p:nvGrpSpPr>
            <p:cNvPr id="73" name="グループ化 72">
              <a:extLst>
                <a:ext uri="{FF2B5EF4-FFF2-40B4-BE49-F238E27FC236}">
                  <a16:creationId xmlns:a16="http://schemas.microsoft.com/office/drawing/2014/main" id="{14E0F37A-D454-4587-8C2E-BEEF9A4863AF}"/>
                </a:ext>
              </a:extLst>
            </p:cNvPr>
            <p:cNvGrpSpPr/>
            <p:nvPr/>
          </p:nvGrpSpPr>
          <p:grpSpPr>
            <a:xfrm>
              <a:off x="1972360" y="1131829"/>
              <a:ext cx="1409283" cy="483813"/>
              <a:chOff x="3191128" y="3947694"/>
              <a:chExt cx="1409283" cy="483813"/>
            </a:xfrm>
          </p:grpSpPr>
          <p:sp>
            <p:nvSpPr>
              <p:cNvPr id="74" name="フローチャート : 代替処理 40">
                <a:extLst>
                  <a:ext uri="{FF2B5EF4-FFF2-40B4-BE49-F238E27FC236}">
                    <a16:creationId xmlns:a16="http://schemas.microsoft.com/office/drawing/2014/main" id="{77FBC090-ABC2-44B2-BAE3-BB97DCFD609F}"/>
                  </a:ext>
                </a:extLst>
              </p:cNvPr>
              <p:cNvSpPr/>
              <p:nvPr/>
            </p:nvSpPr>
            <p:spPr>
              <a:xfrm>
                <a:off x="3193612" y="3947694"/>
                <a:ext cx="35226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75" name="フローチャート : 代替処理 41">
                <a:extLst>
                  <a:ext uri="{FF2B5EF4-FFF2-40B4-BE49-F238E27FC236}">
                    <a16:creationId xmlns:a16="http://schemas.microsoft.com/office/drawing/2014/main" id="{94192FC5-DDB6-4F46-839A-89C8573AF68A}"/>
                  </a:ext>
                </a:extLst>
              </p:cNvPr>
              <p:cNvSpPr/>
              <p:nvPr/>
            </p:nvSpPr>
            <p:spPr>
              <a:xfrm>
                <a:off x="3191128" y="4137375"/>
                <a:ext cx="1409283" cy="29413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第４期広域計画 施行</a:t>
                </a:r>
              </a:p>
            </p:txBody>
          </p:sp>
        </p:grpSp>
      </p:grpSp>
      <p:grpSp>
        <p:nvGrpSpPr>
          <p:cNvPr id="2" name="グループ化 1">
            <a:extLst>
              <a:ext uri="{FF2B5EF4-FFF2-40B4-BE49-F238E27FC236}">
                <a16:creationId xmlns:a16="http://schemas.microsoft.com/office/drawing/2014/main" id="{A920C571-F847-4EFB-A919-F052C09BD39F}"/>
              </a:ext>
            </a:extLst>
          </p:cNvPr>
          <p:cNvGrpSpPr/>
          <p:nvPr/>
        </p:nvGrpSpPr>
        <p:grpSpPr>
          <a:xfrm>
            <a:off x="1241114" y="3054771"/>
            <a:ext cx="2518065" cy="1126077"/>
            <a:chOff x="1241114" y="3054771"/>
            <a:chExt cx="2518065" cy="1126077"/>
          </a:xfrm>
        </p:grpSpPr>
        <p:grpSp>
          <p:nvGrpSpPr>
            <p:cNvPr id="47" name="グループ化 46"/>
            <p:cNvGrpSpPr/>
            <p:nvPr/>
          </p:nvGrpSpPr>
          <p:grpSpPr>
            <a:xfrm>
              <a:off x="1560698" y="3748803"/>
              <a:ext cx="1903794" cy="432045"/>
              <a:chOff x="2526248" y="2458791"/>
              <a:chExt cx="1653039" cy="432045"/>
            </a:xfrm>
          </p:grpSpPr>
          <p:sp>
            <p:nvSpPr>
              <p:cNvPr id="57" name="フローチャート : 代替処理 40"/>
              <p:cNvSpPr/>
              <p:nvPr/>
            </p:nvSpPr>
            <p:spPr>
              <a:xfrm>
                <a:off x="2526248" y="2458791"/>
                <a:ext cx="1094041"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７、１１月</a:t>
                </a:r>
              </a:p>
            </p:txBody>
          </p:sp>
          <p:sp>
            <p:nvSpPr>
              <p:cNvPr id="58" name="フローチャート : 代替処理 41"/>
              <p:cNvSpPr/>
              <p:nvPr/>
            </p:nvSpPr>
            <p:spPr>
              <a:xfrm>
                <a:off x="2530854" y="2638836"/>
                <a:ext cx="1648433" cy="252000"/>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国の予算編成等に対する提案</a:t>
                </a:r>
              </a:p>
            </p:txBody>
          </p:sp>
        </p:grpSp>
        <p:grpSp>
          <p:nvGrpSpPr>
            <p:cNvPr id="53" name="グループ化 52"/>
            <p:cNvGrpSpPr/>
            <p:nvPr/>
          </p:nvGrpSpPr>
          <p:grpSpPr>
            <a:xfrm>
              <a:off x="1241114" y="3054771"/>
              <a:ext cx="1627259" cy="587249"/>
              <a:chOff x="4170661" y="4052244"/>
              <a:chExt cx="1627259" cy="587249"/>
            </a:xfrm>
          </p:grpSpPr>
          <p:sp>
            <p:nvSpPr>
              <p:cNvPr id="55" name="フローチャート : 代替処理 48"/>
              <p:cNvSpPr/>
              <p:nvPr/>
            </p:nvSpPr>
            <p:spPr>
              <a:xfrm>
                <a:off x="4170661" y="4052244"/>
                <a:ext cx="35226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56" name="フローチャート : 代替処理 42"/>
              <p:cNvSpPr/>
              <p:nvPr/>
            </p:nvSpPr>
            <p:spPr>
              <a:xfrm>
                <a:off x="4171697" y="4237493"/>
                <a:ext cx="1626223" cy="402000"/>
              </a:xfrm>
              <a:prstGeom prst="flowChartAlternateProcess">
                <a:avLst/>
              </a:prstGeom>
              <a:solidFill>
                <a:schemeClr val="bg1"/>
              </a:solidFill>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「提案募集方式」を活用した国への提案（</a:t>
                </a:r>
                <a:r>
                  <a:rPr lang="en-US" altLang="ja-JP" sz="1000" dirty="0"/>
                  <a:t>10</a:t>
                </a:r>
                <a:r>
                  <a:rPr lang="ja-JP" altLang="en-US" sz="1000" dirty="0"/>
                  <a:t>項目）</a:t>
                </a:r>
              </a:p>
            </p:txBody>
          </p:sp>
        </p:grpSp>
        <p:sp>
          <p:nvSpPr>
            <p:cNvPr id="39" name="フローチャート : 代替処理 76">
              <a:extLst>
                <a:ext uri="{FF2B5EF4-FFF2-40B4-BE49-F238E27FC236}">
                  <a16:creationId xmlns:a16="http://schemas.microsoft.com/office/drawing/2014/main" id="{7A442DD0-1ED7-4196-A26C-F5B969D0E49A}"/>
                </a:ext>
              </a:extLst>
            </p:cNvPr>
            <p:cNvSpPr/>
            <p:nvPr/>
          </p:nvSpPr>
          <p:spPr>
            <a:xfrm>
              <a:off x="2940661" y="3112870"/>
              <a:ext cx="404518"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１２月</a:t>
              </a:r>
            </a:p>
          </p:txBody>
        </p:sp>
        <p:sp>
          <p:nvSpPr>
            <p:cNvPr id="40" name="フローチャート : 代替処理 69">
              <a:extLst>
                <a:ext uri="{FF2B5EF4-FFF2-40B4-BE49-F238E27FC236}">
                  <a16:creationId xmlns:a16="http://schemas.microsoft.com/office/drawing/2014/main" id="{CD237369-62D9-4F23-BED8-3E119C2881AC}"/>
                </a:ext>
              </a:extLst>
            </p:cNvPr>
            <p:cNvSpPr/>
            <p:nvPr/>
          </p:nvSpPr>
          <p:spPr>
            <a:xfrm>
              <a:off x="2931179" y="3288518"/>
              <a:ext cx="828000" cy="360000"/>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900" dirty="0"/>
                <a:t>国の対応方針</a:t>
              </a:r>
              <a:endParaRPr lang="en-US" altLang="ja-JP" sz="900" dirty="0"/>
            </a:p>
            <a:p>
              <a:r>
                <a:rPr lang="ja-JP" altLang="en-US" sz="900" dirty="0"/>
                <a:t>閣議決定</a:t>
              </a:r>
            </a:p>
          </p:txBody>
        </p:sp>
      </p:grpSp>
      <p:grpSp>
        <p:nvGrpSpPr>
          <p:cNvPr id="4" name="グループ化 3">
            <a:extLst>
              <a:ext uri="{FF2B5EF4-FFF2-40B4-BE49-F238E27FC236}">
                <a16:creationId xmlns:a16="http://schemas.microsoft.com/office/drawing/2014/main" id="{9135A1CC-FD74-426C-AC01-AE58EC1ACB5B}"/>
              </a:ext>
            </a:extLst>
          </p:cNvPr>
          <p:cNvGrpSpPr/>
          <p:nvPr/>
        </p:nvGrpSpPr>
        <p:grpSpPr>
          <a:xfrm>
            <a:off x="666817" y="4985634"/>
            <a:ext cx="4176000" cy="993907"/>
            <a:chOff x="666817" y="5145438"/>
            <a:chExt cx="4176000" cy="993907"/>
          </a:xfrm>
        </p:grpSpPr>
        <p:grpSp>
          <p:nvGrpSpPr>
            <p:cNvPr id="67" name="グループ化 66"/>
            <p:cNvGrpSpPr/>
            <p:nvPr/>
          </p:nvGrpSpPr>
          <p:grpSpPr>
            <a:xfrm>
              <a:off x="1464083" y="5517819"/>
              <a:ext cx="1935206" cy="513946"/>
              <a:chOff x="457073" y="2044542"/>
              <a:chExt cx="1935206" cy="489864"/>
            </a:xfrm>
          </p:grpSpPr>
          <p:sp>
            <p:nvSpPr>
              <p:cNvPr id="69" name="フローチャート : 代替処理 56"/>
              <p:cNvSpPr/>
              <p:nvPr/>
            </p:nvSpPr>
            <p:spPr>
              <a:xfrm>
                <a:off x="457073" y="2044542"/>
                <a:ext cx="1215125" cy="17580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mj-ea"/>
                    <a:ea typeface="+mj-ea"/>
                  </a:rPr>
                  <a:t>６、８、９、１０、１２</a:t>
                </a:r>
                <a:r>
                  <a:rPr kumimoji="1" lang="ja-JP" altLang="en-US" sz="1000" dirty="0">
                    <a:solidFill>
                      <a:schemeClr val="bg1"/>
                    </a:solidFill>
                    <a:latin typeface="+mj-ea"/>
                    <a:ea typeface="+mj-ea"/>
                  </a:rPr>
                  <a:t>月</a:t>
                </a:r>
              </a:p>
            </p:txBody>
          </p:sp>
          <p:sp>
            <p:nvSpPr>
              <p:cNvPr id="70" name="フローチャート : 代替処理 57"/>
              <p:cNvSpPr/>
              <p:nvPr/>
            </p:nvSpPr>
            <p:spPr>
              <a:xfrm>
                <a:off x="457074" y="2200074"/>
                <a:ext cx="1935205" cy="33433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solidFill>
                      <a:schemeClr val="tx1"/>
                    </a:solidFill>
                  </a:rPr>
                  <a:t>水源保全及びリスクファイナンスに</a:t>
                </a:r>
                <a:endParaRPr lang="en-US" altLang="ja-JP" sz="1000" dirty="0">
                  <a:solidFill>
                    <a:schemeClr val="tx1"/>
                  </a:solidFill>
                </a:endParaRPr>
              </a:p>
              <a:p>
                <a:r>
                  <a:rPr lang="ja-JP" altLang="en-US" sz="1000" dirty="0">
                    <a:solidFill>
                      <a:schemeClr val="tx1"/>
                    </a:solidFill>
                  </a:rPr>
                  <a:t>係る連絡会議</a:t>
                </a:r>
                <a:endParaRPr lang="en-US" altLang="ja-JP" sz="1000" dirty="0">
                  <a:solidFill>
                    <a:schemeClr val="tx1"/>
                  </a:solidFill>
                </a:endParaRPr>
              </a:p>
            </p:txBody>
          </p:sp>
        </p:grpSp>
        <p:sp>
          <p:nvSpPr>
            <p:cNvPr id="68" name="右矢印 67"/>
            <p:cNvSpPr/>
            <p:nvPr/>
          </p:nvSpPr>
          <p:spPr>
            <a:xfrm>
              <a:off x="666817" y="5145438"/>
              <a:ext cx="4176000" cy="357773"/>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琵琶湖・淀川流域対策に係る検討</a:t>
              </a:r>
            </a:p>
          </p:txBody>
        </p:sp>
        <p:grpSp>
          <p:nvGrpSpPr>
            <p:cNvPr id="76" name="グループ化 75">
              <a:extLst>
                <a:ext uri="{FF2B5EF4-FFF2-40B4-BE49-F238E27FC236}">
                  <a16:creationId xmlns:a16="http://schemas.microsoft.com/office/drawing/2014/main" id="{2B5FC24A-52EA-4F04-A313-B20820C77887}"/>
                </a:ext>
              </a:extLst>
            </p:cNvPr>
            <p:cNvGrpSpPr/>
            <p:nvPr/>
          </p:nvGrpSpPr>
          <p:grpSpPr>
            <a:xfrm>
              <a:off x="3705936" y="5522536"/>
              <a:ext cx="1080120" cy="616809"/>
              <a:chOff x="2189912" y="2659803"/>
              <a:chExt cx="1080120" cy="616809"/>
            </a:xfrm>
          </p:grpSpPr>
          <p:sp>
            <p:nvSpPr>
              <p:cNvPr id="77" name="フローチャート : 代替処理 29">
                <a:extLst>
                  <a:ext uri="{FF2B5EF4-FFF2-40B4-BE49-F238E27FC236}">
                    <a16:creationId xmlns:a16="http://schemas.microsoft.com/office/drawing/2014/main" id="{91A6C423-D6A3-4A20-8A02-AE358D602C41}"/>
                  </a:ext>
                </a:extLst>
              </p:cNvPr>
              <p:cNvSpPr/>
              <p:nvPr/>
            </p:nvSpPr>
            <p:spPr>
              <a:xfrm>
                <a:off x="2211612" y="2659803"/>
                <a:ext cx="432000" cy="19720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３月</a:t>
                </a:r>
              </a:p>
            </p:txBody>
          </p:sp>
          <p:sp>
            <p:nvSpPr>
              <p:cNvPr id="78" name="フローチャート : 代替処理 30">
                <a:extLst>
                  <a:ext uri="{FF2B5EF4-FFF2-40B4-BE49-F238E27FC236}">
                    <a16:creationId xmlns:a16="http://schemas.microsoft.com/office/drawing/2014/main" id="{9724F543-3A9E-4429-956B-2F172C6A08FF}"/>
                  </a:ext>
                </a:extLst>
              </p:cNvPr>
              <p:cNvSpPr/>
              <p:nvPr/>
            </p:nvSpPr>
            <p:spPr>
              <a:xfrm>
                <a:off x="2189912" y="2808612"/>
                <a:ext cx="1080120" cy="468000"/>
              </a:xfrm>
              <a:prstGeom prst="flowChartAlternateProcess">
                <a:avLst/>
              </a:prstGeom>
              <a:ln w="22225">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900" dirty="0"/>
                  <a:t>第５回琵琶湖・淀川流域対策に係る研究会</a:t>
                </a:r>
                <a:endParaRPr lang="en-US" altLang="ja-JP" sz="900" dirty="0"/>
              </a:p>
            </p:txBody>
          </p:sp>
        </p:grpSp>
      </p:grpSp>
    </p:spTree>
    <p:extLst>
      <p:ext uri="{BB962C8B-B14F-4D97-AF65-F5344CB8AC3E}">
        <p14:creationId xmlns:p14="http://schemas.microsoft.com/office/powerpoint/2010/main" val="2174114635"/>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1888</Words>
  <Application>Microsoft Office PowerPoint</Application>
  <PresentationFormat>画面に合わせる (4:3)</PresentationFormat>
  <Paragraphs>217</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2025-12-05T07:36:55Z</dcterms:created>
  <dcterms:modified xsi:type="dcterms:W3CDTF">2025-12-05T07:36:57Z</dcterms:modified>
</cp:coreProperties>
</file>