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252074187"/>
              </p:ext>
            </p:extLst>
          </p:nvPr>
        </p:nvGraphicFramePr>
        <p:xfrm>
          <a:off x="90857" y="405191"/>
          <a:ext cx="8960635" cy="6310108"/>
        </p:xfrm>
        <a:graphic>
          <a:graphicData uri="http://schemas.openxmlformats.org/drawingml/2006/table">
            <a:tbl>
              <a:tblPr firstRow="1" bandRow="1">
                <a:tableStyleId>{5940675A-B579-460E-94D1-54222C63F5DA}</a:tableStyleId>
              </a:tblPr>
              <a:tblGrid>
                <a:gridCol w="244522">
                  <a:extLst>
                    <a:ext uri="{9D8B030D-6E8A-4147-A177-3AD203B41FA5}">
                      <a16:colId xmlns:a16="http://schemas.microsoft.com/office/drawing/2014/main" val="20000"/>
                    </a:ext>
                  </a:extLst>
                </a:gridCol>
                <a:gridCol w="1212556">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92488">
                  <a:extLst>
                    <a:ext uri="{9D8B030D-6E8A-4147-A177-3AD203B41FA5}">
                      <a16:colId xmlns:a16="http://schemas.microsoft.com/office/drawing/2014/main" val="20003"/>
                    </a:ext>
                  </a:extLst>
                </a:gridCol>
                <a:gridCol w="2679021">
                  <a:extLst>
                    <a:ext uri="{9D8B030D-6E8A-4147-A177-3AD203B41FA5}">
                      <a16:colId xmlns:a16="http://schemas.microsoft.com/office/drawing/2014/main" val="20004"/>
                    </a:ext>
                  </a:extLst>
                </a:gridCol>
              </a:tblGrid>
              <a:tr h="275576">
                <a:tc rowSpan="2">
                  <a:txBody>
                    <a:bodyPr/>
                    <a:lstStyle/>
                    <a:p>
                      <a:endParaRPr kumimoji="1" lang="ja-JP" altLang="en-US" sz="1400" u="none" dirty="0"/>
                    </a:p>
                  </a:txBody>
                  <a:tcPr vert="eaVert" anchor="ctr"/>
                </a:tc>
                <a:tc rowSpan="2">
                  <a:txBody>
                    <a:bodyPr/>
                    <a:lstStyle/>
                    <a:p>
                      <a:pPr algn="ctr">
                        <a:lnSpc>
                          <a:spcPts val="1400"/>
                        </a:lnSpc>
                      </a:pPr>
                      <a:r>
                        <a:rPr kumimoji="1" lang="ja-JP" altLang="en-US" sz="900" u="none" dirty="0"/>
                        <a:t>平成３１年・令和元年度末までの状況</a:t>
                      </a:r>
                    </a:p>
                  </a:txBody>
                  <a:tcPr anchor="ctr">
                    <a:solidFill>
                      <a:srgbClr val="CCFF66"/>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令和２年度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75576">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895232">
                <a:tc rowSpan="4">
                  <a:txBody>
                    <a:bodyPr/>
                    <a:lstStyle/>
                    <a:p>
                      <a:r>
                        <a:rPr kumimoji="1" lang="ja-JP" altLang="en-US" sz="1400" u="none" dirty="0"/>
                        <a:t>基礎自治機能の充実</a:t>
                      </a:r>
                    </a:p>
                  </a:txBody>
                  <a:tcPr vert="eaVert" anchor="ctr" anchorCtr="1"/>
                </a:tc>
                <a:tc rowSpan="4">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○府内各地域で「地域ブロック会議」を開催し、地域課題や広域連携の検討等について意見交換を行っている。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○各地域の広域連携研究会等に参画し、円滑な共同処理の実施等に向けて、助言や団体間の調整等を行っている。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○今後も、市町村間の「協議の場」に参画し、広域連携の促進に取り組んでいく。</a:t>
                      </a: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645701">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将来的に住民サービスを維持・充実できるよう、府内町村とともに中長期の財政シミュレーション等を行っている。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基礎自治機能の維持・充実に関して、府と市町村の職員が共同で検討・研究を行い取りまとめた内容について、平成</a:t>
                      </a:r>
                      <a:r>
                        <a:rPr kumimoji="1" lang="en-US" altLang="ja-JP" sz="1050" u="none" dirty="0">
                          <a:solidFill>
                            <a:schemeClr val="tx1"/>
                          </a:solidFill>
                        </a:rPr>
                        <a:t>30</a:t>
                      </a:r>
                      <a:r>
                        <a:rPr kumimoji="1" lang="ja-JP" altLang="en-US" sz="1050" u="none" dirty="0">
                          <a:solidFill>
                            <a:schemeClr val="tx1"/>
                          </a:solidFill>
                        </a:rPr>
                        <a:t>年度から市町村等への周知を図っている。今年度は、コロナ禍の状況により、実施を判断していく。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134552">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900" u="none" dirty="0"/>
                        <a:t>府からの</a:t>
                      </a:r>
                      <a:endParaRPr kumimoji="1" lang="en-US" altLang="ja-JP" sz="900" u="none" dirty="0"/>
                    </a:p>
                    <a:p>
                      <a:pPr marL="82550" indent="-82550" algn="ctr">
                        <a:lnSpc>
                          <a:spcPct val="100000"/>
                        </a:lnSpc>
                        <a:spcAft>
                          <a:spcPts val="0"/>
                        </a:spcAft>
                      </a:pPr>
                      <a:r>
                        <a:rPr kumimoji="1" lang="ja-JP" altLang="en-US" sz="900" u="none" dirty="0"/>
                        <a:t>インセンティブ強化</a:t>
                      </a:r>
                      <a:endParaRPr kumimoji="1" lang="en-US" altLang="ja-JP" sz="9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○平成</a:t>
                      </a:r>
                      <a:r>
                        <a:rPr kumimoji="1" lang="en-US" altLang="ja-JP" sz="1050" u="none" dirty="0">
                          <a:solidFill>
                            <a:schemeClr val="tx1"/>
                          </a:solidFill>
                        </a:rPr>
                        <a:t>29</a:t>
                      </a:r>
                      <a:r>
                        <a:rPr kumimoji="1" lang="ja-JP" altLang="en-US" sz="1050" u="none" dirty="0">
                          <a:solidFill>
                            <a:schemeClr val="tx1"/>
                          </a:solidFill>
                        </a:rPr>
                        <a:t>年度から、市町村間連携を含む分権改革推進の取組に対して、補助金を重点配分しており、今年度も同様の方針で配分予定である。補助金が新たな連携に向けた効果的なインセンティブとなるよう、状況に応じて見直しながら運用し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037532">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市町村から申出があった新たな事務の移譲について、協議・調整を行っている。</a:t>
                      </a:r>
                      <a:endParaRPr kumimoji="1" lang="en-US" altLang="ja-JP" sz="1050" u="none" dirty="0">
                        <a:solidFill>
                          <a:schemeClr val="tx1"/>
                        </a:solidFill>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中核市に移行した市に対して、必要に応じてアフターフォローを行っていく。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76239"/>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令和２年</a:t>
            </a:r>
            <a:r>
              <a:rPr lang="ja-JP" altLang="ja-JP" sz="1200" b="1" dirty="0">
                <a:solidFill>
                  <a:prstClr val="black"/>
                </a:solidFill>
              </a:rPr>
              <a:t>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5" name="グループ化 4"/>
          <p:cNvGrpSpPr/>
          <p:nvPr/>
        </p:nvGrpSpPr>
        <p:grpSpPr>
          <a:xfrm>
            <a:off x="3076712" y="1134144"/>
            <a:ext cx="1301220" cy="636811"/>
            <a:chOff x="2462557" y="2624290"/>
            <a:chExt cx="1301220" cy="636811"/>
          </a:xfrm>
        </p:grpSpPr>
        <p:sp>
          <p:nvSpPr>
            <p:cNvPr id="7" name="フローチャート : 代替処理 6"/>
            <p:cNvSpPr/>
            <p:nvPr/>
          </p:nvSpPr>
          <p:spPr>
            <a:xfrm>
              <a:off x="2483236" y="2624290"/>
              <a:ext cx="368682" cy="2122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８月</a:t>
              </a:r>
            </a:p>
          </p:txBody>
        </p:sp>
        <p:sp>
          <p:nvSpPr>
            <p:cNvPr id="8" name="フローチャート : 代替処理 7"/>
            <p:cNvSpPr/>
            <p:nvPr/>
          </p:nvSpPr>
          <p:spPr>
            <a:xfrm>
              <a:off x="2462557" y="2798010"/>
              <a:ext cx="130122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grpSp>
        <p:nvGrpSpPr>
          <p:cNvPr id="21" name="グループ化 20"/>
          <p:cNvGrpSpPr/>
          <p:nvPr/>
        </p:nvGrpSpPr>
        <p:grpSpPr>
          <a:xfrm>
            <a:off x="3756347" y="4675631"/>
            <a:ext cx="1325308" cy="611832"/>
            <a:chOff x="2498266" y="2596616"/>
            <a:chExt cx="1325308" cy="611832"/>
          </a:xfrm>
        </p:grpSpPr>
        <p:sp>
          <p:nvSpPr>
            <p:cNvPr id="22" name="フローチャート : 代替処理 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９月</a:t>
              </a:r>
            </a:p>
          </p:txBody>
        </p:sp>
        <p:sp>
          <p:nvSpPr>
            <p:cNvPr id="24" name="フローチャート : 代替処理 23"/>
            <p:cNvSpPr/>
            <p:nvPr/>
          </p:nvSpPr>
          <p:spPr>
            <a:xfrm>
              <a:off x="2498266" y="2783243"/>
              <a:ext cx="1325308"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市町村振興補助金の算定対象項目等提示</a:t>
              </a:r>
              <a:endParaRPr lang="en-US" altLang="ja-JP" sz="1050" dirty="0"/>
            </a:p>
          </p:txBody>
        </p:sp>
      </p:grpSp>
      <p:grpSp>
        <p:nvGrpSpPr>
          <p:cNvPr id="29" name="グループ化 28"/>
          <p:cNvGrpSpPr/>
          <p:nvPr/>
        </p:nvGrpSpPr>
        <p:grpSpPr>
          <a:xfrm>
            <a:off x="5579811" y="4695427"/>
            <a:ext cx="723494" cy="548999"/>
            <a:chOff x="2477944" y="2624290"/>
            <a:chExt cx="723494" cy="548999"/>
          </a:xfrm>
        </p:grpSpPr>
        <p:sp>
          <p:nvSpPr>
            <p:cNvPr id="30" name="フローチャート : 代替処理 29"/>
            <p:cNvSpPr/>
            <p:nvPr/>
          </p:nvSpPr>
          <p:spPr>
            <a:xfrm>
              <a:off x="2477944"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1" name="フローチャート : 代替処理 30"/>
            <p:cNvSpPr/>
            <p:nvPr/>
          </p:nvSpPr>
          <p:spPr>
            <a:xfrm>
              <a:off x="2479295" y="2821492"/>
              <a:ext cx="722143" cy="351797"/>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49" name="グループ化 48"/>
          <p:cNvGrpSpPr/>
          <p:nvPr/>
        </p:nvGrpSpPr>
        <p:grpSpPr>
          <a:xfrm>
            <a:off x="421860" y="3907178"/>
            <a:ext cx="1038752" cy="531522"/>
            <a:chOff x="469600" y="3717673"/>
            <a:chExt cx="1038752" cy="531522"/>
          </a:xfrm>
        </p:grpSpPr>
        <p:sp>
          <p:nvSpPr>
            <p:cNvPr id="50" name="フローチャート : 代替処理 49"/>
            <p:cNvSpPr/>
            <p:nvPr/>
          </p:nvSpPr>
          <p:spPr>
            <a:xfrm>
              <a:off x="471558" y="3717673"/>
              <a:ext cx="917499" cy="19776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22</a:t>
              </a:r>
              <a:r>
                <a:rPr lang="ja-JP" altLang="en-US" sz="1000" dirty="0">
                  <a:latin typeface="+mj-ea"/>
                  <a:ea typeface="+mj-ea"/>
                </a:rPr>
                <a:t>年度～</a:t>
              </a:r>
              <a:endParaRPr kumimoji="1" lang="ja-JP" altLang="en-US" sz="1000" dirty="0">
                <a:latin typeface="+mj-ea"/>
                <a:ea typeface="+mj-ea"/>
              </a:endParaRPr>
            </a:p>
          </p:txBody>
        </p:sp>
        <p:sp>
          <p:nvSpPr>
            <p:cNvPr id="51" name="フローチャート : 代替処理 50"/>
            <p:cNvSpPr/>
            <p:nvPr/>
          </p:nvSpPr>
          <p:spPr>
            <a:xfrm>
              <a:off x="469600" y="3879810"/>
              <a:ext cx="1038752" cy="3693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「特例市並みの</a:t>
              </a:r>
              <a:endParaRPr lang="en-US" altLang="ja-JP" sz="1000" dirty="0"/>
            </a:p>
            <a:p>
              <a:r>
                <a:rPr lang="ja-JP" altLang="en-US" sz="1000" dirty="0"/>
                <a:t>権限移譲」を実施</a:t>
              </a:r>
              <a:endParaRPr lang="en-US" altLang="ja-JP" sz="1000" dirty="0"/>
            </a:p>
          </p:txBody>
        </p:sp>
      </p:grpSp>
      <p:grpSp>
        <p:nvGrpSpPr>
          <p:cNvPr id="52" name="グループ化 51"/>
          <p:cNvGrpSpPr/>
          <p:nvPr/>
        </p:nvGrpSpPr>
        <p:grpSpPr>
          <a:xfrm>
            <a:off x="390935" y="4732124"/>
            <a:ext cx="1113844" cy="529581"/>
            <a:chOff x="469600" y="3687570"/>
            <a:chExt cx="1113844" cy="529581"/>
          </a:xfrm>
        </p:grpSpPr>
        <p:sp>
          <p:nvSpPr>
            <p:cNvPr id="53" name="フローチャート : 代替処理 52"/>
            <p:cNvSpPr/>
            <p:nvPr/>
          </p:nvSpPr>
          <p:spPr>
            <a:xfrm>
              <a:off x="469600" y="3687570"/>
              <a:ext cx="917499" cy="17319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26</a:t>
              </a:r>
              <a:r>
                <a:rPr lang="ja-JP" altLang="en-US" sz="1000" dirty="0">
                  <a:latin typeface="+mj-ea"/>
                  <a:ea typeface="+mj-ea"/>
                </a:rPr>
                <a:t>年度</a:t>
              </a:r>
              <a:endParaRPr kumimoji="1" lang="ja-JP" altLang="en-US" sz="1000" dirty="0">
                <a:latin typeface="+mj-ea"/>
                <a:ea typeface="+mj-ea"/>
              </a:endParaRPr>
            </a:p>
          </p:txBody>
        </p:sp>
        <p:sp>
          <p:nvSpPr>
            <p:cNvPr id="54" name="フローチャート : 代替処理 53"/>
            <p:cNvSpPr/>
            <p:nvPr/>
          </p:nvSpPr>
          <p:spPr>
            <a:xfrm>
              <a:off x="469600" y="3860760"/>
              <a:ext cx="1113844" cy="3563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今後の権限移譲の考え方取りまとめ</a:t>
              </a:r>
              <a:endParaRPr lang="en-US" altLang="ja-JP" sz="1000" dirty="0"/>
            </a:p>
          </p:txBody>
        </p:sp>
      </p:grpSp>
      <p:sp>
        <p:nvSpPr>
          <p:cNvPr id="57" name="フローチャート : 代替処理 56"/>
          <p:cNvSpPr/>
          <p:nvPr/>
        </p:nvSpPr>
        <p:spPr>
          <a:xfrm>
            <a:off x="430261" y="1790005"/>
            <a:ext cx="1029243" cy="55887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府内各地域の</a:t>
            </a:r>
            <a:endParaRPr lang="en-US" altLang="ja-JP" sz="1000" dirty="0"/>
          </a:p>
          <a:p>
            <a:r>
              <a:rPr lang="ja-JP" altLang="en-US" sz="1000" dirty="0"/>
              <a:t>広域連携研究会</a:t>
            </a:r>
            <a:endParaRPr lang="en-US" altLang="ja-JP" sz="1000" dirty="0"/>
          </a:p>
          <a:p>
            <a:r>
              <a:rPr lang="ja-JP" altLang="en-US" sz="1000" dirty="0"/>
              <a:t>等への参画</a:t>
            </a:r>
            <a:endParaRPr lang="en-US" altLang="ja-JP" sz="1000" dirty="0"/>
          </a:p>
        </p:txBody>
      </p:sp>
      <p:grpSp>
        <p:nvGrpSpPr>
          <p:cNvPr id="58" name="グループ化 57"/>
          <p:cNvGrpSpPr/>
          <p:nvPr/>
        </p:nvGrpSpPr>
        <p:grpSpPr>
          <a:xfrm>
            <a:off x="421860" y="1227954"/>
            <a:ext cx="1038752" cy="579964"/>
            <a:chOff x="469600" y="3723195"/>
            <a:chExt cx="1038752" cy="579964"/>
          </a:xfrm>
        </p:grpSpPr>
        <p:sp>
          <p:nvSpPr>
            <p:cNvPr id="59" name="フローチャート : 代替処理 58"/>
            <p:cNvSpPr/>
            <p:nvPr/>
          </p:nvSpPr>
          <p:spPr>
            <a:xfrm>
              <a:off x="481475" y="3723195"/>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26</a:t>
              </a:r>
              <a:r>
                <a:rPr lang="ja-JP" altLang="en-US" sz="1000" dirty="0">
                  <a:latin typeface="+mj-ea"/>
                  <a:ea typeface="+mj-ea"/>
                </a:rPr>
                <a:t>年度～</a:t>
              </a:r>
              <a:endParaRPr kumimoji="1" lang="ja-JP" altLang="en-US" sz="1000" dirty="0">
                <a:latin typeface="+mj-ea"/>
                <a:ea typeface="+mj-ea"/>
              </a:endParaRPr>
            </a:p>
          </p:txBody>
        </p:sp>
        <p:sp>
          <p:nvSpPr>
            <p:cNvPr id="60" name="フローチャート : 代替処理 59"/>
            <p:cNvSpPr/>
            <p:nvPr/>
          </p:nvSpPr>
          <p:spPr>
            <a:xfrm>
              <a:off x="469600" y="3908385"/>
              <a:ext cx="1038752" cy="39477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「地域ブロック</a:t>
              </a:r>
              <a:endParaRPr lang="en-US" altLang="ja-JP" sz="1000" dirty="0"/>
            </a:p>
            <a:p>
              <a:r>
                <a:rPr lang="ja-JP" altLang="en-US" sz="1000" dirty="0"/>
                <a:t>会議」の開催</a:t>
              </a:r>
              <a:endParaRPr lang="en-US" altLang="ja-JP" sz="1000" dirty="0"/>
            </a:p>
          </p:txBody>
        </p:sp>
      </p:grpSp>
      <p:grpSp>
        <p:nvGrpSpPr>
          <p:cNvPr id="44" name="グループ化 43"/>
          <p:cNvGrpSpPr/>
          <p:nvPr/>
        </p:nvGrpSpPr>
        <p:grpSpPr>
          <a:xfrm>
            <a:off x="2191821" y="1942406"/>
            <a:ext cx="1999645" cy="622498"/>
            <a:chOff x="2185848" y="2624291"/>
            <a:chExt cx="1999645" cy="622498"/>
          </a:xfrm>
        </p:grpSpPr>
        <p:sp>
          <p:nvSpPr>
            <p:cNvPr id="45" name="フローチャート : 代替処理 44"/>
            <p:cNvSpPr/>
            <p:nvPr/>
          </p:nvSpPr>
          <p:spPr>
            <a:xfrm>
              <a:off x="2185849" y="2624291"/>
              <a:ext cx="1274250" cy="20708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４、６、７、８、９月</a:t>
              </a:r>
            </a:p>
          </p:txBody>
        </p:sp>
        <p:sp>
          <p:nvSpPr>
            <p:cNvPr id="46" name="フローチャート : 代替処理 45"/>
            <p:cNvSpPr/>
            <p:nvPr/>
          </p:nvSpPr>
          <p:spPr>
            <a:xfrm>
              <a:off x="2185848" y="2798010"/>
              <a:ext cx="1999645" cy="44877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各地域の広域連携研究会等への参画（豊能、南河内、泉州南）</a:t>
              </a:r>
              <a:endParaRPr lang="en-US" altLang="ja-JP" sz="1050" dirty="0"/>
            </a:p>
          </p:txBody>
        </p:sp>
      </p:grpSp>
      <p:grpSp>
        <p:nvGrpSpPr>
          <p:cNvPr id="48" name="グループ化 47"/>
          <p:cNvGrpSpPr/>
          <p:nvPr/>
        </p:nvGrpSpPr>
        <p:grpSpPr>
          <a:xfrm>
            <a:off x="368803" y="2779483"/>
            <a:ext cx="1135976" cy="1033196"/>
            <a:chOff x="397696" y="3723195"/>
            <a:chExt cx="1135976" cy="1033196"/>
          </a:xfrm>
        </p:grpSpPr>
        <p:sp>
          <p:nvSpPr>
            <p:cNvPr id="56" name="フローチャート : 代替処理 55"/>
            <p:cNvSpPr/>
            <p:nvPr/>
          </p:nvSpPr>
          <p:spPr>
            <a:xfrm>
              <a:off x="436200" y="3723195"/>
              <a:ext cx="917499" cy="23087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4" name="フローチャート : 代替処理 63"/>
            <p:cNvSpPr/>
            <p:nvPr/>
          </p:nvSpPr>
          <p:spPr>
            <a:xfrm>
              <a:off x="397696" y="3918447"/>
              <a:ext cx="1135976" cy="83794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「基礎自治機能の維持充実に関する研究会」における検討・研究、報告書取りまとめ</a:t>
              </a:r>
              <a:endParaRPr lang="en-US" altLang="ja-JP" sz="1000" dirty="0"/>
            </a:p>
          </p:txBody>
        </p:sp>
      </p:grpSp>
      <p:sp>
        <p:nvSpPr>
          <p:cNvPr id="69" name="テキスト ボックス 61"/>
          <p:cNvSpPr txBox="1"/>
          <p:nvPr/>
        </p:nvSpPr>
        <p:spPr>
          <a:xfrm>
            <a:off x="4110112" y="3982009"/>
            <a:ext cx="2359461" cy="4001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000" dirty="0"/>
              <a:t>テーマ：「課題</a:t>
            </a:r>
            <a:r>
              <a:rPr lang="ja-JP" altLang="en-US" sz="1000" dirty="0"/>
              <a:t>・将来見通し」「広域連携」</a:t>
            </a:r>
            <a:endParaRPr lang="en-US" altLang="ja-JP" sz="1000" dirty="0"/>
          </a:p>
          <a:p>
            <a:r>
              <a:rPr lang="ja-JP" altLang="en-US" sz="1000" dirty="0"/>
              <a:t>　　　　  「合併」「市町村単独の取組」</a:t>
            </a:r>
            <a:endParaRPr kumimoji="1" lang="en-US" altLang="ja-JP" sz="1000" dirty="0"/>
          </a:p>
        </p:txBody>
      </p:sp>
      <p:sp>
        <p:nvSpPr>
          <p:cNvPr id="76" name="右矢印 75"/>
          <p:cNvSpPr/>
          <p:nvPr/>
        </p:nvSpPr>
        <p:spPr>
          <a:xfrm>
            <a:off x="3752512" y="3014102"/>
            <a:ext cx="2579887" cy="375274"/>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p>
        </p:txBody>
      </p:sp>
      <p:grpSp>
        <p:nvGrpSpPr>
          <p:cNvPr id="88" name="グループ化 87"/>
          <p:cNvGrpSpPr/>
          <p:nvPr/>
        </p:nvGrpSpPr>
        <p:grpSpPr>
          <a:xfrm>
            <a:off x="392334" y="5360688"/>
            <a:ext cx="1038752" cy="486933"/>
            <a:chOff x="469600" y="3711320"/>
            <a:chExt cx="1038752" cy="486933"/>
          </a:xfrm>
        </p:grpSpPr>
        <p:sp>
          <p:nvSpPr>
            <p:cNvPr id="89" name="フローチャート : 代替処理 88"/>
            <p:cNvSpPr/>
            <p:nvPr/>
          </p:nvSpPr>
          <p:spPr>
            <a:xfrm>
              <a:off x="469600" y="3711320"/>
              <a:ext cx="917499" cy="19224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90" name="フローチャート : 代替処理 89"/>
            <p:cNvSpPr/>
            <p:nvPr/>
          </p:nvSpPr>
          <p:spPr>
            <a:xfrm>
              <a:off x="469600" y="3879810"/>
              <a:ext cx="1038752" cy="318443"/>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市町村振興補助金の見直し</a:t>
              </a:r>
              <a:endParaRPr lang="en-US" altLang="ja-JP" sz="1000" dirty="0"/>
            </a:p>
          </p:txBody>
        </p:sp>
      </p:grpSp>
      <p:grpSp>
        <p:nvGrpSpPr>
          <p:cNvPr id="61" name="グループ化 60"/>
          <p:cNvGrpSpPr/>
          <p:nvPr/>
        </p:nvGrpSpPr>
        <p:grpSpPr>
          <a:xfrm>
            <a:off x="2201622" y="6043176"/>
            <a:ext cx="859158" cy="556600"/>
            <a:chOff x="2332001" y="4786554"/>
            <a:chExt cx="859158" cy="590161"/>
          </a:xfrm>
        </p:grpSpPr>
        <p:sp>
          <p:nvSpPr>
            <p:cNvPr id="62"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3" name="フローチャート : 代替処理 85"/>
            <p:cNvSpPr/>
            <p:nvPr/>
          </p:nvSpPr>
          <p:spPr>
            <a:xfrm>
              <a:off x="2332001" y="4949604"/>
              <a:ext cx="859158" cy="427111"/>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吹田市が</a:t>
              </a:r>
              <a:endParaRPr lang="en-US" altLang="ja-JP" sz="1000" dirty="0"/>
            </a:p>
            <a:p>
              <a:r>
                <a:rPr lang="ja-JP" altLang="en-US" sz="1000" dirty="0"/>
                <a:t>中核市移行</a:t>
              </a:r>
            </a:p>
          </p:txBody>
        </p:sp>
      </p:grpSp>
      <p:grpSp>
        <p:nvGrpSpPr>
          <p:cNvPr id="2" name="グループ化 1"/>
          <p:cNvGrpSpPr/>
          <p:nvPr/>
        </p:nvGrpSpPr>
        <p:grpSpPr>
          <a:xfrm>
            <a:off x="4924462" y="1134144"/>
            <a:ext cx="1263340" cy="655861"/>
            <a:chOff x="4924462" y="1134144"/>
            <a:chExt cx="1263340" cy="655861"/>
          </a:xfrm>
        </p:grpSpPr>
        <p:sp>
          <p:nvSpPr>
            <p:cNvPr id="11" name="フローチャート : 代替処理 10"/>
            <p:cNvSpPr/>
            <p:nvPr/>
          </p:nvSpPr>
          <p:spPr>
            <a:xfrm>
              <a:off x="4926943" y="1316369"/>
              <a:ext cx="1260859" cy="473636"/>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第２回</a:t>
              </a:r>
              <a:endParaRPr lang="en-US" altLang="ja-JP" sz="1050" dirty="0"/>
            </a:p>
            <a:p>
              <a:r>
                <a:rPr lang="ja-JP" altLang="en-US" sz="1050" dirty="0"/>
                <a:t>「地域ブロック会議」</a:t>
              </a:r>
            </a:p>
          </p:txBody>
        </p:sp>
        <p:sp>
          <p:nvSpPr>
            <p:cNvPr id="65" name="フローチャート : 代替処理 64"/>
            <p:cNvSpPr/>
            <p:nvPr/>
          </p:nvSpPr>
          <p:spPr>
            <a:xfrm>
              <a:off x="4924462" y="1134144"/>
              <a:ext cx="74721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１２～１月</a:t>
              </a:r>
            </a:p>
          </p:txBody>
        </p:sp>
      </p:grpSp>
      <p:sp>
        <p:nvSpPr>
          <p:cNvPr id="73" name="右矢印 72"/>
          <p:cNvSpPr/>
          <p:nvPr/>
        </p:nvSpPr>
        <p:spPr>
          <a:xfrm>
            <a:off x="2020860" y="5717744"/>
            <a:ext cx="4282445" cy="337576"/>
          </a:xfrm>
          <a:prstGeom prst="rightArrow">
            <a:avLst>
              <a:gd name="adj1" fmla="val 50000"/>
              <a:gd name="adj2" fmla="val 495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事務の移譲に向けた協議等</a:t>
            </a:r>
            <a:r>
              <a:rPr kumimoji="1" lang="ja-JP" altLang="en-US" sz="1050" dirty="0"/>
              <a:t>　　</a:t>
            </a:r>
          </a:p>
        </p:txBody>
      </p:sp>
      <p:sp>
        <p:nvSpPr>
          <p:cNvPr id="80" name="フローチャート : 代替処理 7"/>
          <p:cNvSpPr/>
          <p:nvPr/>
        </p:nvSpPr>
        <p:spPr>
          <a:xfrm>
            <a:off x="2725018" y="2981463"/>
            <a:ext cx="145496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府内町村の中長期財政シミュレーション作成</a:t>
            </a:r>
            <a:endParaRPr lang="en-US" altLang="ja-JP" sz="1050" dirty="0"/>
          </a:p>
        </p:txBody>
      </p:sp>
      <p:sp>
        <p:nvSpPr>
          <p:cNvPr id="81" name="右矢印 80"/>
          <p:cNvSpPr/>
          <p:nvPr/>
        </p:nvSpPr>
        <p:spPr>
          <a:xfrm>
            <a:off x="4191466" y="2166378"/>
            <a:ext cx="2160772" cy="365834"/>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随時、積極的に参画</a:t>
            </a:r>
          </a:p>
        </p:txBody>
      </p:sp>
      <p:sp>
        <p:nvSpPr>
          <p:cNvPr id="3" name="フローチャート : 代替処理 77">
            <a:extLst>
              <a:ext uri="{FF2B5EF4-FFF2-40B4-BE49-F238E27FC236}">
                <a16:creationId xmlns:a16="http://schemas.microsoft.com/office/drawing/2014/main" id="{2118F771-C969-42CE-BE13-F6E04FD4FF9A}"/>
              </a:ext>
            </a:extLst>
          </p:cNvPr>
          <p:cNvSpPr/>
          <p:nvPr/>
        </p:nvSpPr>
        <p:spPr>
          <a:xfrm>
            <a:off x="4679242" y="3540390"/>
            <a:ext cx="1350674" cy="390047"/>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テーマ別の研究内容を府民・市町村へ周知</a:t>
            </a: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223200342"/>
              </p:ext>
            </p:extLst>
          </p:nvPr>
        </p:nvGraphicFramePr>
        <p:xfrm>
          <a:off x="64384" y="604883"/>
          <a:ext cx="9036497" cy="5789324"/>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168191">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85639">
                <a:tc rowSpan="2">
                  <a:txBody>
                    <a:bodyPr/>
                    <a:lstStyle/>
                    <a:p>
                      <a:endParaRPr kumimoji="1" lang="ja-JP" altLang="en-US" sz="1400" u="none" dirty="0"/>
                    </a:p>
                  </a:txBody>
                  <a:tcPr vert="eaVert" anchor="ctr"/>
                </a:tc>
                <a:tc rowSpan="2">
                  <a:txBody>
                    <a:bodyPr/>
                    <a:lstStyle/>
                    <a:p>
                      <a:pPr algn="ctr">
                        <a:lnSpc>
                          <a:spcPts val="1400"/>
                        </a:lnSpc>
                      </a:pPr>
                      <a:r>
                        <a:rPr kumimoji="1" lang="ja-JP" altLang="en-US" sz="900" u="none" dirty="0"/>
                        <a:t>平成３１年・令和元年度末までの状況</a:t>
                      </a:r>
                    </a:p>
                  </a:txBody>
                  <a:tcPr anchor="ctr">
                    <a:solidFill>
                      <a:srgbClr val="CCFF66"/>
                    </a:solidFill>
                  </a:tcP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令和２年度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8563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2769774">
                <a:tc rowSpan="3">
                  <a:txBody>
                    <a:bodyPr/>
                    <a:lstStyle/>
                    <a:p>
                      <a:r>
                        <a:rPr kumimoji="1" lang="ja-JP" altLang="en-US" sz="1400" u="none" dirty="0"/>
                        <a:t>大阪にふさわしい新たな大都市制度の実現</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u="none"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○特別区制度について、</a:t>
                      </a:r>
                      <a:r>
                        <a:rPr kumimoji="1" lang="ja-JP" altLang="en-US" sz="1050" u="none" kern="1200" dirty="0">
                          <a:solidFill>
                            <a:schemeClr val="tx1"/>
                          </a:solidFill>
                          <a:latin typeface="+mn-lt"/>
                          <a:ea typeface="+mn-ea"/>
                          <a:cs typeface="+mn-cs"/>
                        </a:rPr>
                        <a:t>大都市制度（特別区設置）協議会において協議を行い、特別区設置協定書を作成した。</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　　８月に府議会で、９月に市会で、協定書について承認を得た。</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○１１月１日に実施される住民投票に向けて、特別区制度の必要性や協定書の内容について住民に理解を深めていただくため、説明会の実施やパンフレットの配布等の広報に取り組んでいく。</a:t>
                      </a:r>
                      <a:endParaRPr kumimoji="1" lang="en-US" altLang="ja-JP" sz="1050" u="none" kern="1200" dirty="0">
                        <a:solidFill>
                          <a:schemeClr val="tx1"/>
                        </a:solidFill>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64096">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r>
                        <a:rPr kumimoji="1" lang="ja-JP" altLang="en-US" sz="1200" u="none" dirty="0"/>
                        <a:t>　</a:t>
                      </a:r>
                      <a:r>
                        <a:rPr kumimoji="1" lang="ja-JP" altLang="en-US" sz="1050" u="none" dirty="0"/>
                        <a:t>（令和元年５月をもって検討を終了）</a:t>
                      </a:r>
                      <a:endParaRPr kumimoji="1" lang="en-US" altLang="ja-JP" sz="105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1584176">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○府と大阪市で設置した副首都推進本部会議（指定都市都道府県調整会議）において、都市機能の強化や二重行政の解消について必要に応じ協議を行っている。</a:t>
                      </a:r>
                      <a:endParaRPr kumimoji="1" lang="en-US" altLang="ja-JP" sz="1050" u="none" kern="1200" dirty="0">
                        <a:solidFill>
                          <a:schemeClr val="tx1"/>
                        </a:solidFill>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10633" y="248385"/>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令和２</a:t>
            </a:r>
            <a:r>
              <a:rPr lang="ja-JP" altLang="ja-JP" sz="1200" b="1" dirty="0">
                <a:solidFill>
                  <a:prstClr val="black"/>
                </a:solidFill>
              </a:rPr>
              <a:t>年度の取組イメージ（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4" name="グループ化 3"/>
          <p:cNvGrpSpPr/>
          <p:nvPr/>
        </p:nvGrpSpPr>
        <p:grpSpPr>
          <a:xfrm>
            <a:off x="392438" y="4599515"/>
            <a:ext cx="1038752" cy="540440"/>
            <a:chOff x="469600" y="3687569"/>
            <a:chExt cx="1038752" cy="540440"/>
          </a:xfrm>
        </p:grpSpPr>
        <p:sp>
          <p:nvSpPr>
            <p:cNvPr id="5" name="フローチャート : 代替処理 4"/>
            <p:cNvSpPr/>
            <p:nvPr/>
          </p:nvSpPr>
          <p:spPr>
            <a:xfrm>
              <a:off x="469600" y="3687569"/>
              <a:ext cx="917499"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27</a:t>
              </a:r>
              <a:r>
                <a:rPr lang="ja-JP" altLang="en-US" sz="1000" dirty="0">
                  <a:latin typeface="+mj-ea"/>
                  <a:ea typeface="+mj-ea"/>
                </a:rPr>
                <a:t>年度</a:t>
              </a:r>
              <a:endParaRPr kumimoji="1" lang="ja-JP" altLang="en-US" sz="1000" dirty="0">
                <a:latin typeface="+mj-ea"/>
                <a:ea typeface="+mj-ea"/>
              </a:endParaRPr>
            </a:p>
          </p:txBody>
        </p:sp>
        <p:sp>
          <p:nvSpPr>
            <p:cNvPr id="7" name="フローチャート : 代替処理 6"/>
            <p:cNvSpPr/>
            <p:nvPr/>
          </p:nvSpPr>
          <p:spPr>
            <a:xfrm>
              <a:off x="469600" y="3872761"/>
              <a:ext cx="1038752" cy="35524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副首都推進本部の設置</a:t>
              </a:r>
              <a:endParaRPr lang="en-US" altLang="ja-JP" sz="1000" dirty="0"/>
            </a:p>
          </p:txBody>
        </p:sp>
      </p:grpSp>
      <p:grpSp>
        <p:nvGrpSpPr>
          <p:cNvPr id="8" name="グループ化 7"/>
          <p:cNvGrpSpPr/>
          <p:nvPr/>
        </p:nvGrpSpPr>
        <p:grpSpPr>
          <a:xfrm>
            <a:off x="380563" y="5306992"/>
            <a:ext cx="1038752" cy="718400"/>
            <a:chOff x="457725" y="3687569"/>
            <a:chExt cx="1038752" cy="718400"/>
          </a:xfrm>
        </p:grpSpPr>
        <p:sp>
          <p:nvSpPr>
            <p:cNvPr id="9" name="フローチャート : 代替処理 8"/>
            <p:cNvSpPr/>
            <p:nvPr/>
          </p:nvSpPr>
          <p:spPr>
            <a:xfrm>
              <a:off x="469600" y="3687569"/>
              <a:ext cx="917499"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28</a:t>
              </a:r>
              <a:r>
                <a:rPr lang="ja-JP" altLang="en-US" sz="1000" dirty="0">
                  <a:latin typeface="+mj-ea"/>
                  <a:ea typeface="+mj-ea"/>
                </a:rPr>
                <a:t>年度</a:t>
              </a:r>
              <a:endParaRPr kumimoji="1" lang="ja-JP" altLang="en-US" sz="1000" dirty="0">
                <a:latin typeface="+mj-ea"/>
                <a:ea typeface="+mj-ea"/>
              </a:endParaRPr>
            </a:p>
          </p:txBody>
        </p:sp>
        <p:sp>
          <p:nvSpPr>
            <p:cNvPr id="10" name="フローチャート : 代替処理 9"/>
            <p:cNvSpPr/>
            <p:nvPr/>
          </p:nvSpPr>
          <p:spPr>
            <a:xfrm>
              <a:off x="457725" y="3872761"/>
              <a:ext cx="1038752" cy="53320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指定都市都道府県調整会議の</a:t>
              </a:r>
              <a:endParaRPr lang="en-US" altLang="ja-JP" sz="1000" dirty="0"/>
            </a:p>
            <a:p>
              <a:r>
                <a:rPr lang="ja-JP" altLang="en-US" sz="1000" dirty="0"/>
                <a:t>設置</a:t>
              </a:r>
              <a:endParaRPr lang="en-US" altLang="ja-JP" sz="1000" dirty="0"/>
            </a:p>
          </p:txBody>
        </p:sp>
      </p:grpSp>
      <p:sp>
        <p:nvSpPr>
          <p:cNvPr id="46" name="右矢印 45"/>
          <p:cNvSpPr/>
          <p:nvPr/>
        </p:nvSpPr>
        <p:spPr>
          <a:xfrm>
            <a:off x="2758113" y="1590018"/>
            <a:ext cx="1482629" cy="478464"/>
          </a:xfrm>
          <a:prstGeom prst="rightArrow">
            <a:avLst>
              <a:gd name="adj1" fmla="val 50000"/>
              <a:gd name="adj2" fmla="val 3731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６、７、９月（計４回）　　</a:t>
            </a:r>
          </a:p>
        </p:txBody>
      </p:sp>
      <p:sp>
        <p:nvSpPr>
          <p:cNvPr id="26" name="右矢印 25"/>
          <p:cNvSpPr/>
          <p:nvPr/>
        </p:nvSpPr>
        <p:spPr>
          <a:xfrm>
            <a:off x="1920871" y="5332117"/>
            <a:ext cx="4566870" cy="479208"/>
          </a:xfrm>
          <a:prstGeom prst="rightArrow">
            <a:avLst>
              <a:gd name="adj1" fmla="val 42674"/>
              <a:gd name="adj2" fmla="val 45586"/>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都市機能の強化や二重行政の解消について必要に応じ協議・検討</a:t>
            </a:r>
            <a:r>
              <a:rPr kumimoji="1" lang="ja-JP" altLang="en-US" sz="1050" dirty="0"/>
              <a:t>　　　</a:t>
            </a:r>
          </a:p>
        </p:txBody>
      </p:sp>
      <p:grpSp>
        <p:nvGrpSpPr>
          <p:cNvPr id="29" name="グループ化 28"/>
          <p:cNvGrpSpPr/>
          <p:nvPr/>
        </p:nvGrpSpPr>
        <p:grpSpPr>
          <a:xfrm>
            <a:off x="400035" y="3607758"/>
            <a:ext cx="1038752" cy="843843"/>
            <a:chOff x="456721" y="3699602"/>
            <a:chExt cx="1038752" cy="843843"/>
          </a:xfrm>
        </p:grpSpPr>
        <p:sp>
          <p:nvSpPr>
            <p:cNvPr id="30" name="フローチャート : 代替処理 4"/>
            <p:cNvSpPr/>
            <p:nvPr/>
          </p:nvSpPr>
          <p:spPr>
            <a:xfrm>
              <a:off x="468753" y="3699602"/>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31" name="フローチャート : 代替処理 6"/>
            <p:cNvSpPr/>
            <p:nvPr/>
          </p:nvSpPr>
          <p:spPr>
            <a:xfrm>
              <a:off x="456721" y="3884635"/>
              <a:ext cx="1038752" cy="65881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総合区制度案（副首都推進局案）の取りまとめ（３月）</a:t>
              </a:r>
              <a:endParaRPr lang="en-US" altLang="ja-JP" sz="1000" dirty="0"/>
            </a:p>
          </p:txBody>
        </p:sp>
      </p:grpSp>
      <p:sp>
        <p:nvSpPr>
          <p:cNvPr id="37" name="テキスト ボックス 36"/>
          <p:cNvSpPr txBox="1"/>
          <p:nvPr/>
        </p:nvSpPr>
        <p:spPr>
          <a:xfrm>
            <a:off x="2049179" y="2202393"/>
            <a:ext cx="3019357" cy="707886"/>
          </a:xfrm>
          <a:prstGeom prst="rect">
            <a:avLst/>
          </a:prstGeom>
          <a:noFill/>
          <a:ln>
            <a:solidFill>
              <a:schemeClr val="tx1"/>
            </a:solidFill>
            <a:prstDash val="sysDash"/>
          </a:ln>
        </p:spPr>
        <p:txBody>
          <a:bodyPr wrap="square" rtlCol="0" anchor="ctr">
            <a:spAutoFit/>
          </a:bodyPr>
          <a:lstStyle/>
          <a:p>
            <a:r>
              <a:rPr lang="ja-JP" altLang="en-US" sz="1000" dirty="0"/>
              <a:t>　協議会の主な議事内容</a:t>
            </a:r>
            <a:endParaRPr kumimoji="1" lang="en-US" altLang="ja-JP" sz="1000" dirty="0"/>
          </a:p>
          <a:p>
            <a:r>
              <a:rPr lang="ja-JP" altLang="en-US" sz="1000" dirty="0"/>
              <a:t>　  ６月： 協定書（案）のとりまとめ</a:t>
            </a:r>
            <a:endParaRPr kumimoji="1" lang="en-US" altLang="ja-JP" sz="1000" dirty="0"/>
          </a:p>
          <a:p>
            <a:r>
              <a:rPr lang="ja-JP" altLang="en-US" sz="1000" dirty="0"/>
              <a:t>　  ７</a:t>
            </a:r>
            <a:r>
              <a:rPr kumimoji="1" lang="ja-JP" altLang="en-US" sz="1000" dirty="0"/>
              <a:t>月： 協定書の作成</a:t>
            </a:r>
            <a:endParaRPr kumimoji="1" lang="en-US" altLang="ja-JP" sz="1000" dirty="0"/>
          </a:p>
          <a:p>
            <a:r>
              <a:rPr lang="ja-JP" altLang="en-US" sz="1000" dirty="0"/>
              <a:t>　  ９月： 大阪府・大阪市両議会審議結果の受領等</a:t>
            </a:r>
            <a:endParaRPr lang="en-US" altLang="ja-JP" sz="1000" dirty="0"/>
          </a:p>
        </p:txBody>
      </p:sp>
      <p:grpSp>
        <p:nvGrpSpPr>
          <p:cNvPr id="40" name="グループ化 39"/>
          <p:cNvGrpSpPr/>
          <p:nvPr/>
        </p:nvGrpSpPr>
        <p:grpSpPr>
          <a:xfrm>
            <a:off x="392438" y="1334589"/>
            <a:ext cx="1038752" cy="739947"/>
            <a:chOff x="444846" y="3687570"/>
            <a:chExt cx="1038752" cy="739947"/>
          </a:xfrm>
        </p:grpSpPr>
        <p:sp>
          <p:nvSpPr>
            <p:cNvPr id="41" name="フローチャート : 代替処理 4"/>
            <p:cNvSpPr/>
            <p:nvPr/>
          </p:nvSpPr>
          <p:spPr>
            <a:xfrm>
              <a:off x="456721" y="3687570"/>
              <a:ext cx="917499" cy="2208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47" name="フローチャート : 代替処理 6"/>
            <p:cNvSpPr/>
            <p:nvPr/>
          </p:nvSpPr>
          <p:spPr>
            <a:xfrm>
              <a:off x="444846" y="3872760"/>
              <a:ext cx="1038752" cy="55475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大都市制度（特別区設置）協議会設置 （６月）</a:t>
              </a:r>
              <a:endParaRPr lang="en-US" altLang="ja-JP" sz="1000" dirty="0"/>
            </a:p>
          </p:txBody>
        </p:sp>
      </p:grpSp>
      <p:grpSp>
        <p:nvGrpSpPr>
          <p:cNvPr id="42" name="グループ化 41"/>
          <p:cNvGrpSpPr/>
          <p:nvPr/>
        </p:nvGrpSpPr>
        <p:grpSpPr>
          <a:xfrm>
            <a:off x="5133798" y="1425557"/>
            <a:ext cx="748088" cy="589668"/>
            <a:chOff x="2477944" y="2624291"/>
            <a:chExt cx="748088" cy="589668"/>
          </a:xfrm>
        </p:grpSpPr>
        <p:sp>
          <p:nvSpPr>
            <p:cNvPr id="43" name="フローチャート : 代替処理 29"/>
            <p:cNvSpPr/>
            <p:nvPr/>
          </p:nvSpPr>
          <p:spPr>
            <a:xfrm>
              <a:off x="2477944" y="2624291"/>
              <a:ext cx="470968" cy="1972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１１月</a:t>
              </a:r>
            </a:p>
          </p:txBody>
        </p:sp>
        <p:sp>
          <p:nvSpPr>
            <p:cNvPr id="44" name="フローチャート : 代替処理 30"/>
            <p:cNvSpPr/>
            <p:nvPr/>
          </p:nvSpPr>
          <p:spPr>
            <a:xfrm>
              <a:off x="2479295" y="2808612"/>
              <a:ext cx="746737" cy="405347"/>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住民投票</a:t>
              </a:r>
            </a:p>
          </p:txBody>
        </p:sp>
      </p:grpSp>
      <p:grpSp>
        <p:nvGrpSpPr>
          <p:cNvPr id="51" name="グループ化 50"/>
          <p:cNvGrpSpPr/>
          <p:nvPr/>
        </p:nvGrpSpPr>
        <p:grpSpPr>
          <a:xfrm>
            <a:off x="3138777" y="3156092"/>
            <a:ext cx="649150" cy="658123"/>
            <a:chOff x="3524502" y="5492162"/>
            <a:chExt cx="649150" cy="658123"/>
          </a:xfrm>
        </p:grpSpPr>
        <p:sp>
          <p:nvSpPr>
            <p:cNvPr id="52" name="フローチャート : 代替処理 71"/>
            <p:cNvSpPr/>
            <p:nvPr/>
          </p:nvSpPr>
          <p:spPr>
            <a:xfrm>
              <a:off x="3524502"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53" name="フローチャート : 代替処理 77"/>
            <p:cNvSpPr/>
            <p:nvPr/>
          </p:nvSpPr>
          <p:spPr>
            <a:xfrm>
              <a:off x="3525652" y="5671149"/>
              <a:ext cx="648000" cy="47913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府議会で</a:t>
              </a:r>
              <a:endParaRPr lang="en-US" altLang="ja-JP" sz="1000" dirty="0"/>
            </a:p>
            <a:p>
              <a:r>
                <a:rPr lang="ja-JP" altLang="en-US" sz="1000" dirty="0"/>
                <a:t>協定書を承認</a:t>
              </a:r>
            </a:p>
          </p:txBody>
        </p:sp>
      </p:grpSp>
      <p:grpSp>
        <p:nvGrpSpPr>
          <p:cNvPr id="32" name="グループ化 31"/>
          <p:cNvGrpSpPr/>
          <p:nvPr/>
        </p:nvGrpSpPr>
        <p:grpSpPr>
          <a:xfrm>
            <a:off x="3890777" y="3141079"/>
            <a:ext cx="649150" cy="658123"/>
            <a:chOff x="3524502" y="5492162"/>
            <a:chExt cx="649150" cy="658123"/>
          </a:xfrm>
        </p:grpSpPr>
        <p:sp>
          <p:nvSpPr>
            <p:cNvPr id="33" name="フローチャート : 代替処理 71"/>
            <p:cNvSpPr/>
            <p:nvPr/>
          </p:nvSpPr>
          <p:spPr>
            <a:xfrm>
              <a:off x="3524502"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35" name="フローチャート : 代替処理 77"/>
            <p:cNvSpPr/>
            <p:nvPr/>
          </p:nvSpPr>
          <p:spPr>
            <a:xfrm>
              <a:off x="3525652" y="5671149"/>
              <a:ext cx="648000" cy="47913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市会で</a:t>
              </a:r>
              <a:endParaRPr lang="en-US" altLang="ja-JP" sz="1000" dirty="0"/>
            </a:p>
            <a:p>
              <a:r>
                <a:rPr lang="ja-JP" altLang="en-US" sz="1000" dirty="0"/>
                <a:t>協定書を承認</a:t>
              </a:r>
            </a:p>
          </p:txBody>
        </p:sp>
      </p:grpSp>
      <p:sp>
        <p:nvSpPr>
          <p:cNvPr id="22" name="フローチャート : 代替処理 21"/>
          <p:cNvSpPr/>
          <p:nvPr/>
        </p:nvSpPr>
        <p:spPr>
          <a:xfrm>
            <a:off x="1911201" y="1634440"/>
            <a:ext cx="884874" cy="3807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協議会の開催</a:t>
            </a:r>
            <a:endParaRPr lang="en-US" altLang="ja-JP" sz="1000" dirty="0"/>
          </a:p>
        </p:txBody>
      </p:sp>
      <p:grpSp>
        <p:nvGrpSpPr>
          <p:cNvPr id="36" name="グループ化 35"/>
          <p:cNvGrpSpPr/>
          <p:nvPr/>
        </p:nvGrpSpPr>
        <p:grpSpPr>
          <a:xfrm>
            <a:off x="4240742" y="1428225"/>
            <a:ext cx="829763" cy="589668"/>
            <a:chOff x="2477944" y="2624291"/>
            <a:chExt cx="829763" cy="589668"/>
          </a:xfrm>
        </p:grpSpPr>
        <p:sp>
          <p:nvSpPr>
            <p:cNvPr id="38" name="フローチャート : 代替処理 29"/>
            <p:cNvSpPr/>
            <p:nvPr/>
          </p:nvSpPr>
          <p:spPr>
            <a:xfrm>
              <a:off x="2477944" y="2624291"/>
              <a:ext cx="783678" cy="20506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９～１０月</a:t>
              </a:r>
            </a:p>
          </p:txBody>
        </p:sp>
        <p:sp>
          <p:nvSpPr>
            <p:cNvPr id="39" name="フローチャート : 代替処理 30"/>
            <p:cNvSpPr/>
            <p:nvPr/>
          </p:nvSpPr>
          <p:spPr>
            <a:xfrm>
              <a:off x="2479295" y="2808612"/>
              <a:ext cx="828412" cy="405347"/>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住民説明会の実施等</a:t>
              </a:r>
            </a:p>
          </p:txBody>
        </p:sp>
      </p:gr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653111593"/>
              </p:ext>
            </p:extLst>
          </p:nvPr>
        </p:nvGraphicFramePr>
        <p:xfrm>
          <a:off x="66656" y="350833"/>
          <a:ext cx="9011633" cy="6284637"/>
        </p:xfrm>
        <a:graphic>
          <a:graphicData uri="http://schemas.openxmlformats.org/drawingml/2006/table">
            <a:tbl>
              <a:tblPr firstRow="1" bandRow="1">
                <a:tableStyleId>{5940675A-B579-460E-94D1-54222C63F5DA}</a:tableStyleId>
              </a:tblPr>
              <a:tblGrid>
                <a:gridCol w="29866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295302">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900" u="none" dirty="0"/>
                        <a:t>平成３１年・令和元年度末までの状況</a:t>
                      </a:r>
                    </a:p>
                  </a:txBody>
                  <a:tcPr anchor="ctr">
                    <a:solidFill>
                      <a:srgbClr val="CCFF66"/>
                    </a:solidFill>
                  </a:tcP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令和２年度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95302">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327773">
                <a:tc rowSpan="3">
                  <a:txBody>
                    <a:bodyPr/>
                    <a:lstStyle/>
                    <a:p>
                      <a:r>
                        <a:rPr kumimoji="1" lang="ja-JP" altLang="en-US" sz="1400" u="none" dirty="0"/>
                        <a:t>広域機能の充実</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b">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○コロナ禍における国と地方の役割分担や広域での取組の課題等を踏まえ、関係者へのヒアリングや勉強会での議論を通じて、検討を行っていく。</a:t>
                      </a:r>
                      <a:endParaRPr kumimoji="1" lang="en-US" altLang="ja-JP" sz="1050" u="none" dirty="0">
                        <a:solidFill>
                          <a:schemeClr val="tx1"/>
                        </a:solidFill>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628848">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○第９次一括法により、事務・権限の移譲が行われた  （国→府１事務）。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「令和元年の地方からの提案等に関する対応方針」に基づく第１０次一括法が成立した。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○「提案募集方式」により、子ども・子育て支援分野などにおいて４項目の提案を行い、３項目が関係府省との調整対象となっている。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○全国知事会や関西広域連合を通じて、提案募集方式の見直しや「地方分権特区」の導入など地方分権改革の新たな手法について提案した。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○国家戦略特区において、家事支援外国人受入事業の実施区域追加に係る認定を受けるなど、規制改革の実現に向けた取組を行っている。</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698422">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中小企業政策調査課による中小企業の実態調査結果を基に、意見交換を行っているが、今年度はコロナ禍の状況により、実施を判断していく。また、金融機関や商工会・商工会議所等と連携し、セミナー・相談会等の開催を通じ、</a:t>
                      </a:r>
                      <a:r>
                        <a:rPr kumimoji="1" lang="en-US" altLang="ja-JP" sz="1050" u="none" dirty="0">
                          <a:solidFill>
                            <a:schemeClr val="tx1"/>
                          </a:solidFill>
                        </a:rPr>
                        <a:t>INPIT</a:t>
                      </a:r>
                      <a:r>
                        <a:rPr kumimoji="1" lang="ja-JP" altLang="en-US" sz="1050" u="none" dirty="0">
                          <a:solidFill>
                            <a:schemeClr val="tx1"/>
                          </a:solidFill>
                        </a:rPr>
                        <a:t>近畿統括本部の利用促進を図っていく。</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○意見交換等を通じて、国の施策に地方の意見が反映されるよう、引き続き、国機関との連携強化を図っていく。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77742" y="20138"/>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令和２年度</a:t>
            </a:r>
            <a:r>
              <a:rPr lang="ja-JP" altLang="ja-JP" sz="1200" b="1" dirty="0">
                <a:solidFill>
                  <a:prstClr val="black"/>
                </a:solidFill>
              </a:rPr>
              <a:t>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99" name="グループ化 98"/>
          <p:cNvGrpSpPr/>
          <p:nvPr/>
        </p:nvGrpSpPr>
        <p:grpSpPr>
          <a:xfrm>
            <a:off x="2890887" y="3750005"/>
            <a:ext cx="2781977" cy="401503"/>
            <a:chOff x="2325017" y="2587423"/>
            <a:chExt cx="2781977" cy="401503"/>
          </a:xfrm>
        </p:grpSpPr>
        <p:sp>
          <p:nvSpPr>
            <p:cNvPr id="100" name="フローチャート : 代替処理 99"/>
            <p:cNvSpPr/>
            <p:nvPr/>
          </p:nvSpPr>
          <p:spPr>
            <a:xfrm>
              <a:off x="2326777" y="2587423"/>
              <a:ext cx="59190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６～７月</a:t>
              </a:r>
            </a:p>
          </p:txBody>
        </p:sp>
        <p:sp>
          <p:nvSpPr>
            <p:cNvPr id="101" name="フローチャート : 代替処理 100"/>
            <p:cNvSpPr/>
            <p:nvPr/>
          </p:nvSpPr>
          <p:spPr>
            <a:xfrm>
              <a:off x="2325017" y="2773107"/>
              <a:ext cx="2781977" cy="21581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全国知事会や関西広域連合を通じた国への提案</a:t>
              </a:r>
            </a:p>
          </p:txBody>
        </p:sp>
      </p:grpSp>
      <p:grpSp>
        <p:nvGrpSpPr>
          <p:cNvPr id="11" name="グループ化 10"/>
          <p:cNvGrpSpPr/>
          <p:nvPr/>
        </p:nvGrpSpPr>
        <p:grpSpPr>
          <a:xfrm>
            <a:off x="402811" y="1023637"/>
            <a:ext cx="1038753" cy="924798"/>
            <a:chOff x="463612" y="1190553"/>
            <a:chExt cx="1038753" cy="924798"/>
          </a:xfrm>
        </p:grpSpPr>
        <p:sp>
          <p:nvSpPr>
            <p:cNvPr id="117" name="フローチャート : 代替処理 116"/>
            <p:cNvSpPr/>
            <p:nvPr/>
          </p:nvSpPr>
          <p:spPr>
            <a:xfrm>
              <a:off x="463612" y="1190553"/>
              <a:ext cx="917499" cy="25429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00" dirty="0">
                  <a:latin typeface="+mj-ea"/>
                  <a:ea typeface="+mj-ea"/>
                </a:rPr>
                <a:t>平成</a:t>
              </a:r>
              <a:r>
                <a:rPr lang="en-US" altLang="ja-JP" sz="1000" dirty="0">
                  <a:latin typeface="+mj-ea"/>
                  <a:ea typeface="+mj-ea"/>
                </a:rPr>
                <a:t>25</a:t>
              </a:r>
              <a:r>
                <a:rPr lang="ja-JP" altLang="en-US" sz="1000" dirty="0">
                  <a:latin typeface="+mj-ea"/>
                  <a:ea typeface="+mj-ea"/>
                </a:rPr>
                <a:t>年度～</a:t>
              </a:r>
              <a:endParaRPr kumimoji="1" lang="ja-JP" altLang="en-US" sz="1000" dirty="0">
                <a:latin typeface="+mj-ea"/>
                <a:ea typeface="+mj-ea"/>
              </a:endParaRPr>
            </a:p>
          </p:txBody>
        </p:sp>
        <p:sp>
          <p:nvSpPr>
            <p:cNvPr id="118" name="フローチャート : 代替処理 117"/>
            <p:cNvSpPr/>
            <p:nvPr/>
          </p:nvSpPr>
          <p:spPr>
            <a:xfrm>
              <a:off x="463613" y="1385310"/>
              <a:ext cx="1038752" cy="73004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府国家要望</a:t>
              </a:r>
              <a:endParaRPr lang="en-US" altLang="ja-JP" sz="900" dirty="0"/>
            </a:p>
            <a:p>
              <a:r>
                <a:rPr lang="ja-JP" altLang="en-US" sz="900" dirty="0"/>
                <a:t>・地方分権型</a:t>
              </a:r>
              <a:endParaRPr lang="en-US" altLang="ja-JP" sz="900" dirty="0"/>
            </a:p>
            <a:p>
              <a:r>
                <a:rPr lang="ja-JP" altLang="en-US" sz="900" dirty="0"/>
                <a:t>　道州制の推進</a:t>
              </a:r>
              <a:endParaRPr lang="en-US" altLang="ja-JP" sz="900" dirty="0"/>
            </a:p>
            <a:p>
              <a:r>
                <a:rPr lang="ja-JP" altLang="en-US" sz="900" dirty="0"/>
                <a:t>・国出先機関の</a:t>
              </a:r>
              <a:endParaRPr lang="en-US" altLang="ja-JP" sz="900" dirty="0"/>
            </a:p>
            <a:p>
              <a:r>
                <a:rPr lang="ja-JP" altLang="en-US" sz="900" dirty="0"/>
                <a:t>　地方移管の推進</a:t>
              </a:r>
              <a:endParaRPr lang="en-US" altLang="ja-JP" sz="900" dirty="0"/>
            </a:p>
          </p:txBody>
        </p:sp>
      </p:grpSp>
      <p:grpSp>
        <p:nvGrpSpPr>
          <p:cNvPr id="15" name="グループ化 14"/>
          <p:cNvGrpSpPr/>
          <p:nvPr/>
        </p:nvGrpSpPr>
        <p:grpSpPr>
          <a:xfrm>
            <a:off x="416781" y="2967464"/>
            <a:ext cx="1038752" cy="841675"/>
            <a:chOff x="469600" y="2789745"/>
            <a:chExt cx="1038752" cy="841675"/>
          </a:xfrm>
        </p:grpSpPr>
        <p:sp>
          <p:nvSpPr>
            <p:cNvPr id="119" name="フローチャート : 代替処理 118"/>
            <p:cNvSpPr/>
            <p:nvPr/>
          </p:nvSpPr>
          <p:spPr>
            <a:xfrm>
              <a:off x="493350" y="2789745"/>
              <a:ext cx="917499" cy="20894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114" name="フローチャート : 代替処理 113"/>
            <p:cNvSpPr/>
            <p:nvPr/>
          </p:nvSpPr>
          <p:spPr>
            <a:xfrm>
              <a:off x="469600" y="2974935"/>
              <a:ext cx="1038752" cy="6564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900" dirty="0"/>
                <a:t>「地方分権改革に関する提案募集」を活用した</a:t>
              </a:r>
              <a:endParaRPr lang="en-US" altLang="ja-JP" sz="900" dirty="0"/>
            </a:p>
            <a:p>
              <a:r>
                <a:rPr lang="ja-JP" altLang="en-US" sz="900" dirty="0"/>
                <a:t>国への提案を実施</a:t>
              </a:r>
              <a:endParaRPr lang="en-US" altLang="ja-JP" sz="900" dirty="0"/>
            </a:p>
          </p:txBody>
        </p:sp>
      </p:grpSp>
      <p:grpSp>
        <p:nvGrpSpPr>
          <p:cNvPr id="3" name="グループ化 2"/>
          <p:cNvGrpSpPr/>
          <p:nvPr/>
        </p:nvGrpSpPr>
        <p:grpSpPr>
          <a:xfrm>
            <a:off x="416781" y="3859230"/>
            <a:ext cx="1038752" cy="770440"/>
            <a:chOff x="469600" y="3687569"/>
            <a:chExt cx="1038752" cy="770440"/>
          </a:xfrm>
        </p:grpSpPr>
        <p:sp>
          <p:nvSpPr>
            <p:cNvPr id="81" name="フローチャート : 代替処理 80"/>
            <p:cNvSpPr/>
            <p:nvPr/>
          </p:nvSpPr>
          <p:spPr>
            <a:xfrm>
              <a:off x="481475" y="3687569"/>
              <a:ext cx="917499" cy="18519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82" name="フローチャート : 代替処理 81"/>
            <p:cNvSpPr/>
            <p:nvPr/>
          </p:nvSpPr>
          <p:spPr>
            <a:xfrm>
              <a:off x="469600" y="3849010"/>
              <a:ext cx="1038752" cy="60899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just"/>
              <a:r>
                <a:rPr lang="ja-JP" altLang="en-US" sz="900" dirty="0"/>
                <a:t>分権一括法による</a:t>
              </a:r>
              <a:endParaRPr lang="en-US" altLang="ja-JP" sz="900" dirty="0"/>
            </a:p>
            <a:p>
              <a:r>
                <a:rPr lang="ja-JP" altLang="en-US" sz="900" dirty="0"/>
                <a:t>権限移譲と</a:t>
              </a:r>
              <a:endParaRPr lang="en-US" altLang="ja-JP" sz="900" dirty="0"/>
            </a:p>
            <a:p>
              <a:r>
                <a:rPr lang="ja-JP" altLang="en-US" sz="900" dirty="0"/>
                <a:t>規制緩和</a:t>
              </a:r>
              <a:endParaRPr lang="en-US" altLang="ja-JP" sz="900" dirty="0"/>
            </a:p>
            <a:p>
              <a:r>
                <a:rPr lang="ja-JP" altLang="en-US" sz="900" dirty="0"/>
                <a:t>（第</a:t>
              </a:r>
              <a:r>
                <a:rPr lang="en-US" altLang="ja-JP" sz="900" dirty="0"/>
                <a:t>4</a:t>
              </a:r>
              <a:r>
                <a:rPr lang="ja-JP" altLang="en-US" sz="900" dirty="0"/>
                <a:t>～</a:t>
              </a:r>
              <a:r>
                <a:rPr lang="en-US" altLang="ja-JP" sz="900" dirty="0"/>
                <a:t>8</a:t>
              </a:r>
              <a:r>
                <a:rPr lang="ja-JP" altLang="en-US" sz="900" dirty="0"/>
                <a:t>次一括法）</a:t>
              </a:r>
              <a:endParaRPr lang="en-US" altLang="ja-JP" sz="900" dirty="0"/>
            </a:p>
          </p:txBody>
        </p:sp>
      </p:grpSp>
      <p:sp>
        <p:nvSpPr>
          <p:cNvPr id="78" name="フローチャート : 代替処理 77"/>
          <p:cNvSpPr/>
          <p:nvPr/>
        </p:nvSpPr>
        <p:spPr>
          <a:xfrm>
            <a:off x="4572473" y="5215638"/>
            <a:ext cx="1544590" cy="446565"/>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近畿経済産業局中小企業政策調査課との意見交換</a:t>
            </a:r>
          </a:p>
        </p:txBody>
      </p:sp>
      <p:grpSp>
        <p:nvGrpSpPr>
          <p:cNvPr id="12" name="グループ化 11">
            <a:extLst>
              <a:ext uri="{FF2B5EF4-FFF2-40B4-BE49-F238E27FC236}">
                <a16:creationId xmlns:a16="http://schemas.microsoft.com/office/drawing/2014/main" id="{C552EDC2-4274-4821-9986-BB8118C2E5B9}"/>
              </a:ext>
            </a:extLst>
          </p:cNvPr>
          <p:cNvGrpSpPr/>
          <p:nvPr/>
        </p:nvGrpSpPr>
        <p:grpSpPr>
          <a:xfrm>
            <a:off x="1952413" y="4214542"/>
            <a:ext cx="4238645" cy="645495"/>
            <a:chOff x="1952413" y="4297569"/>
            <a:chExt cx="4238645" cy="645495"/>
          </a:xfrm>
        </p:grpSpPr>
        <p:grpSp>
          <p:nvGrpSpPr>
            <p:cNvPr id="13" name="グループ化 12"/>
            <p:cNvGrpSpPr/>
            <p:nvPr/>
          </p:nvGrpSpPr>
          <p:grpSpPr>
            <a:xfrm>
              <a:off x="2621828" y="4297569"/>
              <a:ext cx="1998511" cy="387091"/>
              <a:chOff x="2070770" y="4513684"/>
              <a:chExt cx="1998511" cy="387091"/>
            </a:xfrm>
          </p:grpSpPr>
          <p:sp>
            <p:nvSpPr>
              <p:cNvPr id="43" name="フローチャート : 代替処理 42"/>
              <p:cNvSpPr/>
              <p:nvPr/>
            </p:nvSpPr>
            <p:spPr>
              <a:xfrm>
                <a:off x="2083649" y="4513684"/>
                <a:ext cx="1244643" cy="19232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５、９月</a:t>
                </a:r>
              </a:p>
            </p:txBody>
          </p:sp>
          <p:sp>
            <p:nvSpPr>
              <p:cNvPr id="44" name="フローチャート : 代替処理 43"/>
              <p:cNvSpPr/>
              <p:nvPr/>
            </p:nvSpPr>
            <p:spPr>
              <a:xfrm>
                <a:off x="2070770" y="4682905"/>
                <a:ext cx="1998511" cy="21787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a:t>
                </a:r>
              </a:p>
            </p:txBody>
          </p:sp>
        </p:grpSp>
        <p:sp>
          <p:nvSpPr>
            <p:cNvPr id="48" name="右矢印 47"/>
            <p:cNvSpPr/>
            <p:nvPr/>
          </p:nvSpPr>
          <p:spPr>
            <a:xfrm>
              <a:off x="1952413" y="4625375"/>
              <a:ext cx="4238645" cy="31768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規制改革提案の実現に向けた協議・調整</a:t>
              </a:r>
            </a:p>
          </p:txBody>
        </p:sp>
      </p:grpSp>
      <p:grpSp>
        <p:nvGrpSpPr>
          <p:cNvPr id="71" name="グループ化 70"/>
          <p:cNvGrpSpPr/>
          <p:nvPr/>
        </p:nvGrpSpPr>
        <p:grpSpPr>
          <a:xfrm>
            <a:off x="394658" y="2007598"/>
            <a:ext cx="1038752" cy="595347"/>
            <a:chOff x="463613" y="1226178"/>
            <a:chExt cx="1038752" cy="595347"/>
          </a:xfrm>
        </p:grpSpPr>
        <p:sp>
          <p:nvSpPr>
            <p:cNvPr id="73" name="フローチャート : 代替処理 72"/>
            <p:cNvSpPr/>
            <p:nvPr/>
          </p:nvSpPr>
          <p:spPr>
            <a:xfrm>
              <a:off x="475487" y="1226178"/>
              <a:ext cx="917499" cy="19475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30</a:t>
              </a:r>
              <a:r>
                <a:rPr lang="ja-JP" altLang="en-US" sz="1000" dirty="0">
                  <a:latin typeface="+mj-ea"/>
                  <a:ea typeface="+mj-ea"/>
                </a:rPr>
                <a:t>年度～</a:t>
              </a:r>
              <a:endParaRPr kumimoji="1" lang="ja-JP" altLang="en-US" sz="1000" dirty="0">
                <a:latin typeface="+mj-ea"/>
                <a:ea typeface="+mj-ea"/>
              </a:endParaRPr>
            </a:p>
          </p:txBody>
        </p:sp>
        <p:sp>
          <p:nvSpPr>
            <p:cNvPr id="74" name="フローチャート : 代替処理 73"/>
            <p:cNvSpPr/>
            <p:nvPr/>
          </p:nvSpPr>
          <p:spPr>
            <a:xfrm>
              <a:off x="463613" y="1411069"/>
              <a:ext cx="1038752" cy="41045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「地方分権に関する勉強会」の開催</a:t>
              </a:r>
              <a:endParaRPr lang="en-US" altLang="ja-JP" sz="900" dirty="0"/>
            </a:p>
          </p:txBody>
        </p:sp>
      </p:grpSp>
      <p:grpSp>
        <p:nvGrpSpPr>
          <p:cNvPr id="18" name="グループ化 17"/>
          <p:cNvGrpSpPr/>
          <p:nvPr/>
        </p:nvGrpSpPr>
        <p:grpSpPr>
          <a:xfrm>
            <a:off x="2024634" y="2303299"/>
            <a:ext cx="4163451" cy="819723"/>
            <a:chOff x="2095727" y="2865177"/>
            <a:chExt cx="4163451" cy="819723"/>
          </a:xfrm>
        </p:grpSpPr>
        <p:sp>
          <p:nvSpPr>
            <p:cNvPr id="67" name="右矢印 66"/>
            <p:cNvSpPr/>
            <p:nvPr/>
          </p:nvSpPr>
          <p:spPr>
            <a:xfrm>
              <a:off x="3951344" y="3324049"/>
              <a:ext cx="2307834" cy="36085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nvGrpSpPr>
            <p:cNvPr id="17" name="グループ化 16"/>
            <p:cNvGrpSpPr/>
            <p:nvPr/>
          </p:nvGrpSpPr>
          <p:grpSpPr>
            <a:xfrm>
              <a:off x="2663940" y="3243627"/>
              <a:ext cx="1286503" cy="344741"/>
              <a:chOff x="3194613" y="3476704"/>
              <a:chExt cx="1286503" cy="344741"/>
            </a:xfrm>
          </p:grpSpPr>
          <p:sp>
            <p:nvSpPr>
              <p:cNvPr id="84" name="フローチャート : 代替処理 83"/>
              <p:cNvSpPr/>
              <p:nvPr/>
            </p:nvSpPr>
            <p:spPr>
              <a:xfrm>
                <a:off x="3194613" y="3476704"/>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66" name="フローチャート : 代替処理 65"/>
              <p:cNvSpPr/>
              <p:nvPr/>
            </p:nvSpPr>
            <p:spPr>
              <a:xfrm>
                <a:off x="3194645" y="3636615"/>
                <a:ext cx="1286471" cy="18483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第１０次一括法成立</a:t>
                </a:r>
              </a:p>
            </p:txBody>
          </p:sp>
        </p:grpSp>
        <p:grpSp>
          <p:nvGrpSpPr>
            <p:cNvPr id="85" name="グループ化 84"/>
            <p:cNvGrpSpPr/>
            <p:nvPr/>
          </p:nvGrpSpPr>
          <p:grpSpPr>
            <a:xfrm>
              <a:off x="2095727" y="2865177"/>
              <a:ext cx="1217025" cy="329397"/>
              <a:chOff x="3562565" y="3092575"/>
              <a:chExt cx="1217025" cy="329397"/>
            </a:xfrm>
          </p:grpSpPr>
          <p:sp>
            <p:nvSpPr>
              <p:cNvPr id="86" name="フローチャート : 代替処理 85"/>
              <p:cNvSpPr/>
              <p:nvPr/>
            </p:nvSpPr>
            <p:spPr>
              <a:xfrm>
                <a:off x="3562565" y="3092575"/>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87" name="フローチャート : 代替処理 86"/>
              <p:cNvSpPr/>
              <p:nvPr/>
            </p:nvSpPr>
            <p:spPr>
              <a:xfrm>
                <a:off x="3562597" y="3252485"/>
                <a:ext cx="1216993" cy="169487"/>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第９次一括法施行</a:t>
                </a:r>
              </a:p>
            </p:txBody>
          </p:sp>
        </p:grpSp>
      </p:grpSp>
      <p:grpSp>
        <p:nvGrpSpPr>
          <p:cNvPr id="88" name="グループ化 87"/>
          <p:cNvGrpSpPr/>
          <p:nvPr/>
        </p:nvGrpSpPr>
        <p:grpSpPr>
          <a:xfrm>
            <a:off x="417404" y="4657418"/>
            <a:ext cx="1038753" cy="605214"/>
            <a:chOff x="463612" y="1190553"/>
            <a:chExt cx="1038753" cy="605214"/>
          </a:xfrm>
        </p:grpSpPr>
        <p:sp>
          <p:nvSpPr>
            <p:cNvPr id="89" name="フローチャート : 代替処理 88"/>
            <p:cNvSpPr/>
            <p:nvPr/>
          </p:nvSpPr>
          <p:spPr>
            <a:xfrm>
              <a:off x="463612" y="1190553"/>
              <a:ext cx="917499" cy="15562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mj-ea"/>
                  <a:ea typeface="+mj-ea"/>
                </a:rPr>
                <a:t>平成</a:t>
              </a:r>
              <a:r>
                <a:rPr lang="en-US" altLang="ja-JP" sz="1000" dirty="0">
                  <a:solidFill>
                    <a:schemeClr val="bg1"/>
                  </a:solidFill>
                  <a:latin typeface="+mj-ea"/>
                  <a:ea typeface="+mj-ea"/>
                </a:rPr>
                <a:t>26</a:t>
              </a:r>
              <a:r>
                <a:rPr lang="ja-JP" altLang="en-US" sz="1000" dirty="0">
                  <a:solidFill>
                    <a:schemeClr val="bg1"/>
                  </a:solidFill>
                  <a:latin typeface="+mj-ea"/>
                  <a:ea typeface="+mj-ea"/>
                </a:rPr>
                <a:t>年度～</a:t>
              </a:r>
              <a:endParaRPr kumimoji="1" lang="ja-JP" altLang="en-US" sz="1000" dirty="0">
                <a:solidFill>
                  <a:schemeClr val="bg1"/>
                </a:solidFill>
                <a:latin typeface="+mj-ea"/>
                <a:ea typeface="+mj-ea"/>
              </a:endParaRPr>
            </a:p>
          </p:txBody>
        </p:sp>
        <p:sp>
          <p:nvSpPr>
            <p:cNvPr id="90" name="フローチャート : 代替処理 89"/>
            <p:cNvSpPr/>
            <p:nvPr/>
          </p:nvSpPr>
          <p:spPr>
            <a:xfrm>
              <a:off x="463613" y="1346180"/>
              <a:ext cx="1038752" cy="44958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特区法の規制改革メニューを活用した提案の実施</a:t>
              </a:r>
              <a:endParaRPr lang="en-US" altLang="ja-JP" sz="900" dirty="0"/>
            </a:p>
          </p:txBody>
        </p:sp>
      </p:grpSp>
      <p:grpSp>
        <p:nvGrpSpPr>
          <p:cNvPr id="19" name="グループ化 18"/>
          <p:cNvGrpSpPr/>
          <p:nvPr/>
        </p:nvGrpSpPr>
        <p:grpSpPr>
          <a:xfrm>
            <a:off x="394248" y="5373216"/>
            <a:ext cx="1042290" cy="1105932"/>
            <a:chOff x="424450" y="5352659"/>
            <a:chExt cx="1042290" cy="1105932"/>
          </a:xfrm>
        </p:grpSpPr>
        <p:grpSp>
          <p:nvGrpSpPr>
            <p:cNvPr id="4" name="グループ化 3"/>
            <p:cNvGrpSpPr/>
            <p:nvPr/>
          </p:nvGrpSpPr>
          <p:grpSpPr>
            <a:xfrm>
              <a:off x="424450" y="5352659"/>
              <a:ext cx="1042290" cy="608004"/>
              <a:chOff x="436325" y="5471409"/>
              <a:chExt cx="1042290" cy="608004"/>
            </a:xfrm>
          </p:grpSpPr>
          <p:sp>
            <p:nvSpPr>
              <p:cNvPr id="83" name="フローチャート : 代替処理 82"/>
              <p:cNvSpPr/>
              <p:nvPr/>
            </p:nvSpPr>
            <p:spPr>
              <a:xfrm>
                <a:off x="460075" y="5471409"/>
                <a:ext cx="917499" cy="16890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91" name="フローチャート : 代替処理 90"/>
              <p:cNvSpPr/>
              <p:nvPr/>
            </p:nvSpPr>
            <p:spPr>
              <a:xfrm>
                <a:off x="436325" y="5632848"/>
                <a:ext cx="1042290"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近畿経済産業局内に「中小企業政策調査課」新設</a:t>
                </a:r>
                <a:endParaRPr lang="en-US" altLang="ja-JP" sz="900" dirty="0"/>
              </a:p>
            </p:txBody>
          </p:sp>
        </p:grpSp>
        <p:sp>
          <p:nvSpPr>
            <p:cNvPr id="92" name="フローチャート : 代替処理 91"/>
            <p:cNvSpPr/>
            <p:nvPr/>
          </p:nvSpPr>
          <p:spPr>
            <a:xfrm>
              <a:off x="424450" y="6012026"/>
              <a:ext cx="1042290"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（独）工業所有権情報・研修館（</a:t>
              </a:r>
              <a:r>
                <a:rPr lang="en-US" altLang="ja-JP" sz="900" dirty="0"/>
                <a:t>INPIT</a:t>
              </a:r>
              <a:r>
                <a:rPr lang="ja-JP" altLang="en-US" sz="900" dirty="0"/>
                <a:t>）近畿統括本部開設</a:t>
              </a:r>
              <a:endParaRPr lang="en-US" altLang="ja-JP" sz="900" dirty="0"/>
            </a:p>
          </p:txBody>
        </p:sp>
      </p:grpSp>
      <p:grpSp>
        <p:nvGrpSpPr>
          <p:cNvPr id="68" name="グループ化 67"/>
          <p:cNvGrpSpPr/>
          <p:nvPr/>
        </p:nvGrpSpPr>
        <p:grpSpPr>
          <a:xfrm>
            <a:off x="4577669" y="1010939"/>
            <a:ext cx="1562676" cy="440832"/>
            <a:chOff x="4915101" y="1154603"/>
            <a:chExt cx="1562676" cy="440832"/>
          </a:xfrm>
        </p:grpSpPr>
        <p:sp>
          <p:nvSpPr>
            <p:cNvPr id="80" name="フローチャート : 代替処理 64"/>
            <p:cNvSpPr/>
            <p:nvPr/>
          </p:nvSpPr>
          <p:spPr>
            <a:xfrm>
              <a:off x="4915101" y="1154603"/>
              <a:ext cx="712045" cy="18367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１２～１月</a:t>
              </a:r>
            </a:p>
          </p:txBody>
        </p:sp>
        <p:sp>
          <p:nvSpPr>
            <p:cNvPr id="79" name="フローチャート : 代替処理 10"/>
            <p:cNvSpPr/>
            <p:nvPr/>
          </p:nvSpPr>
          <p:spPr>
            <a:xfrm>
              <a:off x="4926943" y="1316369"/>
              <a:ext cx="1550834" cy="279066"/>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地方分権に関する勉強会</a:t>
              </a:r>
              <a:endParaRPr lang="en-US" altLang="ja-JP" sz="1050" dirty="0"/>
            </a:p>
          </p:txBody>
        </p:sp>
      </p:grpSp>
      <p:grpSp>
        <p:nvGrpSpPr>
          <p:cNvPr id="7" name="グループ化 6"/>
          <p:cNvGrpSpPr/>
          <p:nvPr/>
        </p:nvGrpSpPr>
        <p:grpSpPr>
          <a:xfrm>
            <a:off x="2590338" y="3070454"/>
            <a:ext cx="3597747" cy="666069"/>
            <a:chOff x="3164140" y="3597037"/>
            <a:chExt cx="3456201" cy="666069"/>
          </a:xfrm>
        </p:grpSpPr>
        <p:grpSp>
          <p:nvGrpSpPr>
            <p:cNvPr id="5" name="グループ化 4"/>
            <p:cNvGrpSpPr/>
            <p:nvPr/>
          </p:nvGrpSpPr>
          <p:grpSpPr>
            <a:xfrm>
              <a:off x="3164140" y="3597037"/>
              <a:ext cx="1297206" cy="513931"/>
              <a:chOff x="3017416" y="2494210"/>
              <a:chExt cx="1297206" cy="513931"/>
            </a:xfrm>
          </p:grpSpPr>
          <p:sp>
            <p:nvSpPr>
              <p:cNvPr id="77" name="フローチャート : 代替処理 76"/>
              <p:cNvSpPr/>
              <p:nvPr/>
            </p:nvSpPr>
            <p:spPr>
              <a:xfrm>
                <a:off x="3026312" y="2494210"/>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76" name="フローチャート : 代替処理 75"/>
              <p:cNvSpPr/>
              <p:nvPr/>
            </p:nvSpPr>
            <p:spPr>
              <a:xfrm>
                <a:off x="3017416" y="2649729"/>
                <a:ext cx="1297206" cy="35841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a:t>
                </a:r>
              </a:p>
            </p:txBody>
          </p:sp>
        </p:grpSp>
        <p:sp>
          <p:nvSpPr>
            <p:cNvPr id="69" name="右矢印 68"/>
            <p:cNvSpPr/>
            <p:nvPr/>
          </p:nvSpPr>
          <p:spPr>
            <a:xfrm>
              <a:off x="4461346" y="3741109"/>
              <a:ext cx="2158995" cy="33179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提案の実現に向けた調整</a:t>
              </a:r>
            </a:p>
          </p:txBody>
        </p:sp>
        <p:sp>
          <p:nvSpPr>
            <p:cNvPr id="70" name="フローチャート : 代替処理 69"/>
            <p:cNvSpPr/>
            <p:nvPr/>
          </p:nvSpPr>
          <p:spPr>
            <a:xfrm>
              <a:off x="5208899" y="4077062"/>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国の対応方針決定</a:t>
              </a:r>
            </a:p>
          </p:txBody>
        </p:sp>
      </p:grpSp>
      <p:sp>
        <p:nvSpPr>
          <p:cNvPr id="14" name="右矢印 47">
            <a:extLst>
              <a:ext uri="{FF2B5EF4-FFF2-40B4-BE49-F238E27FC236}">
                <a16:creationId xmlns:a16="http://schemas.microsoft.com/office/drawing/2014/main" id="{6D052255-3923-47D6-A67F-E0672A75C447}"/>
              </a:ext>
            </a:extLst>
          </p:cNvPr>
          <p:cNvSpPr/>
          <p:nvPr/>
        </p:nvSpPr>
        <p:spPr>
          <a:xfrm>
            <a:off x="2024634" y="5919363"/>
            <a:ext cx="4163451" cy="41639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中小企業の知的</a:t>
            </a:r>
            <a:r>
              <a:rPr lang="ja-JP" altLang="en-US" sz="1000"/>
              <a:t>財産活用や</a:t>
            </a:r>
            <a:r>
              <a:rPr lang="en-US" altLang="ja-JP" sz="1000"/>
              <a:t>INPIT-KANSAI</a:t>
            </a:r>
            <a:r>
              <a:rPr lang="ja-JP" altLang="en-US" sz="1000" dirty="0"/>
              <a:t>の拠点性向上に資する取組</a:t>
            </a:r>
            <a:endParaRPr kumimoji="1" lang="ja-JP" altLang="en-US" sz="1000" dirty="0"/>
          </a:p>
        </p:txBody>
      </p:sp>
      <p:grpSp>
        <p:nvGrpSpPr>
          <p:cNvPr id="9" name="グループ化 8"/>
          <p:cNvGrpSpPr/>
          <p:nvPr/>
        </p:nvGrpSpPr>
        <p:grpSpPr>
          <a:xfrm>
            <a:off x="2772919" y="1263897"/>
            <a:ext cx="1350332" cy="425114"/>
            <a:chOff x="2761381" y="1754374"/>
            <a:chExt cx="1350332" cy="425114"/>
          </a:xfrm>
        </p:grpSpPr>
        <p:sp>
          <p:nvSpPr>
            <p:cNvPr id="56" name="フローチャート : 代替処理 64"/>
            <p:cNvSpPr/>
            <p:nvPr/>
          </p:nvSpPr>
          <p:spPr>
            <a:xfrm>
              <a:off x="2761381" y="1754374"/>
              <a:ext cx="370459" cy="18620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６月</a:t>
              </a:r>
            </a:p>
          </p:txBody>
        </p:sp>
        <p:sp>
          <p:nvSpPr>
            <p:cNvPr id="55" name="フローチャート : 代替処理 75"/>
            <p:cNvSpPr/>
            <p:nvPr/>
          </p:nvSpPr>
          <p:spPr>
            <a:xfrm>
              <a:off x="2761381" y="1919315"/>
              <a:ext cx="1350332" cy="260173"/>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経済団体との意見交換</a:t>
              </a:r>
            </a:p>
          </p:txBody>
        </p:sp>
      </p:grpSp>
      <p:sp>
        <p:nvSpPr>
          <p:cNvPr id="57" name="フローチャート : 代替処理 77">
            <a:extLst>
              <a:ext uri="{FF2B5EF4-FFF2-40B4-BE49-F238E27FC236}">
                <a16:creationId xmlns:a16="http://schemas.microsoft.com/office/drawing/2014/main" id="{2118F771-C969-42CE-BE13-F6E04FD4FF9A}"/>
              </a:ext>
            </a:extLst>
          </p:cNvPr>
          <p:cNvSpPr/>
          <p:nvPr/>
        </p:nvSpPr>
        <p:spPr>
          <a:xfrm>
            <a:off x="4430241" y="1561261"/>
            <a:ext cx="1024365" cy="281120"/>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関係者ヒアリング</a:t>
            </a:r>
          </a:p>
        </p:txBody>
      </p:sp>
      <p:grpSp>
        <p:nvGrpSpPr>
          <p:cNvPr id="58" name="グループ化 57"/>
          <p:cNvGrpSpPr/>
          <p:nvPr/>
        </p:nvGrpSpPr>
        <p:grpSpPr>
          <a:xfrm>
            <a:off x="2785797" y="1778200"/>
            <a:ext cx="1836000" cy="412183"/>
            <a:chOff x="2325016" y="2587423"/>
            <a:chExt cx="1836000" cy="412183"/>
          </a:xfrm>
        </p:grpSpPr>
        <p:sp>
          <p:nvSpPr>
            <p:cNvPr id="59" name="フローチャート : 代替処理 99"/>
            <p:cNvSpPr/>
            <p:nvPr/>
          </p:nvSpPr>
          <p:spPr>
            <a:xfrm>
              <a:off x="2326777" y="2587423"/>
              <a:ext cx="36000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0" name="フローチャート : 代替処理 100"/>
            <p:cNvSpPr/>
            <p:nvPr/>
          </p:nvSpPr>
          <p:spPr>
            <a:xfrm>
              <a:off x="2325016" y="2773107"/>
              <a:ext cx="1836000" cy="22649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全国知事会を通じた国への提案 </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983852242"/>
              </p:ext>
            </p:extLst>
          </p:nvPr>
        </p:nvGraphicFramePr>
        <p:xfrm>
          <a:off x="81745" y="491712"/>
          <a:ext cx="9012875" cy="6321664"/>
        </p:xfrm>
        <a:graphic>
          <a:graphicData uri="http://schemas.openxmlformats.org/drawingml/2006/table">
            <a:tbl>
              <a:tblPr firstRow="1" bandRow="1">
                <a:tableStyleId>{5940675A-B579-460E-94D1-54222C63F5DA}</a:tableStyleId>
              </a:tblPr>
              <a:tblGrid>
                <a:gridCol w="299907">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464496">
                  <a:extLst>
                    <a:ext uri="{9D8B030D-6E8A-4147-A177-3AD203B41FA5}">
                      <a16:colId xmlns:a16="http://schemas.microsoft.com/office/drawing/2014/main" val="20003"/>
                    </a:ext>
                  </a:extLst>
                </a:gridCol>
                <a:gridCol w="2736304">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900" u="none" dirty="0"/>
                        <a:t>平成３１年・令和元年度末までの状況</a:t>
                      </a:r>
                    </a:p>
                  </a:txBody>
                  <a:tcPr anchor="ctr">
                    <a:solidFill>
                      <a:srgbClr val="CCFF66"/>
                    </a:solidFill>
                  </a:tcP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令和２年度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769770">
                <a:tc>
                  <a:txBody>
                    <a:bodyPr/>
                    <a:lstStyle/>
                    <a:p>
                      <a:r>
                        <a:rPr kumimoji="1" lang="ja-JP" altLang="en-US" sz="1400" u="none" dirty="0"/>
                        <a:t>広域機能の充実</a:t>
                      </a:r>
                    </a:p>
                  </a:txBody>
                  <a:tcPr vert="eaVert" anchor="ctr" anchorCtr="1"/>
                </a:tc>
                <a:tc>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○「第４期広域計画」を踏まえて「第２期関西創生戦略」が策定され、各取組が進められている。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○広域計画等推進委員会では、コロナ禍を踏まえた広域連合の果たすべき役割、広域計画の推進等について、専門的見地から意見を得ている。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○「提案募集方式」により、権限移譲や規制緩和を求める</a:t>
                      </a:r>
                      <a:r>
                        <a:rPr kumimoji="1" lang="en-US" altLang="ja-JP" sz="1050" u="none" dirty="0">
                          <a:solidFill>
                            <a:schemeClr val="tx1"/>
                          </a:solidFill>
                        </a:rPr>
                        <a:t>10</a:t>
                      </a:r>
                      <a:r>
                        <a:rPr kumimoji="1" lang="ja-JP" altLang="en-US" sz="1050" u="none" dirty="0">
                          <a:solidFill>
                            <a:schemeClr val="tx1"/>
                          </a:solidFill>
                        </a:rPr>
                        <a:t>項目が提案され、２項目が関係府省との調整対象となっている。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また、国出先機関の地方移管、提案募集方式の見直し、地方分権改革の新たな手法として「地方分権特区」の導入等について国への提案が行われた。</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関西らしい地方分権のあり方について検討を行うため、新たに研究会が設置され、有識者の助言も受けながら意見交換が行われている。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○琵琶湖・淀川流域に係る広域的課題への対策を検討するため、課題ごとの連絡会議において、意見交換等が行われている。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○府としては、広域連合において、広域事務の効果的な実施や拡充、あわせて分権改革の推進が図られるよう、取組に参画していく。</a:t>
                      </a:r>
                      <a:endParaRPr kumimoji="1" lang="en-US" altLang="ja-JP" sz="1050" u="none" dirty="0">
                        <a:solidFill>
                          <a:schemeClr val="tx1"/>
                        </a:solidFill>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115911" y="125911"/>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令和２年度</a:t>
            </a:r>
            <a:r>
              <a:rPr lang="ja-JP" altLang="ja-JP" sz="1200" b="1" dirty="0">
                <a:solidFill>
                  <a:prstClr val="black"/>
                </a:solidFill>
              </a:rPr>
              <a:t>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3" name="グループ化 2"/>
          <p:cNvGrpSpPr/>
          <p:nvPr/>
        </p:nvGrpSpPr>
        <p:grpSpPr>
          <a:xfrm>
            <a:off x="443191" y="1111701"/>
            <a:ext cx="1038752" cy="553051"/>
            <a:chOff x="457074" y="2002326"/>
            <a:chExt cx="1038752" cy="553051"/>
          </a:xfrm>
        </p:grpSpPr>
        <p:sp>
          <p:nvSpPr>
            <p:cNvPr id="60" name="フローチャート : 代替処理 59"/>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61" name="フローチャート : 代替処理 60"/>
            <p:cNvSpPr/>
            <p:nvPr/>
          </p:nvSpPr>
          <p:spPr>
            <a:xfrm>
              <a:off x="457074" y="2178127"/>
              <a:ext cx="1038752"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第</a:t>
              </a:r>
              <a:r>
                <a:rPr lang="en-US" altLang="ja-JP" sz="1000" dirty="0"/>
                <a:t>3</a:t>
              </a:r>
              <a:r>
                <a:rPr lang="ja-JP" altLang="en-US" sz="1000" dirty="0"/>
                <a:t>期広域計画に基づく取組</a:t>
              </a:r>
              <a:endParaRPr lang="en-US" altLang="ja-JP" sz="1000" dirty="0"/>
            </a:p>
          </p:txBody>
        </p:sp>
      </p:grpSp>
      <p:sp>
        <p:nvSpPr>
          <p:cNvPr id="10" name="正方形/長方形 9"/>
          <p:cNvSpPr/>
          <p:nvPr/>
        </p:nvSpPr>
        <p:spPr>
          <a:xfrm>
            <a:off x="2406915" y="1757735"/>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rPr>
              <a:t>【</a:t>
            </a:r>
            <a:r>
              <a:rPr kumimoji="1" lang="ja-JP" altLang="en-US" sz="1000" dirty="0">
                <a:solidFill>
                  <a:schemeClr val="tx1"/>
                </a:solidFill>
              </a:rPr>
              <a:t>連合が目指すべき関西の将来像の基本的な考え方</a:t>
            </a:r>
            <a:r>
              <a:rPr kumimoji="1" lang="en-US" altLang="ja-JP" sz="1000" dirty="0">
                <a:solidFill>
                  <a:schemeClr val="tx1"/>
                </a:solidFill>
              </a:rPr>
              <a:t>】</a:t>
            </a:r>
          </a:p>
          <a:p>
            <a:r>
              <a:rPr lang="ja-JP" altLang="en-US" sz="1000" dirty="0">
                <a:solidFill>
                  <a:schemeClr val="tx1"/>
                </a:solidFill>
              </a:rPr>
              <a:t>　・国土の双眼構造を実現し、分権型社会を先導する関西</a:t>
            </a:r>
            <a:endParaRPr lang="en-US" altLang="ja-JP" sz="1000" dirty="0">
              <a:solidFill>
                <a:schemeClr val="tx1"/>
              </a:solidFill>
            </a:endParaRPr>
          </a:p>
          <a:p>
            <a:r>
              <a:rPr kumimoji="1" lang="ja-JP" altLang="en-US" sz="1000" dirty="0">
                <a:solidFill>
                  <a:schemeClr val="tx1"/>
                </a:solidFill>
              </a:rPr>
              <a:t>　・個性や強み、歴史や文化を活かして、地域全体が発展する関西</a:t>
            </a:r>
            <a:endParaRPr kumimoji="1" lang="en-US" altLang="ja-JP" sz="1000" dirty="0">
              <a:solidFill>
                <a:schemeClr val="tx1"/>
              </a:solidFill>
            </a:endParaRPr>
          </a:p>
          <a:p>
            <a:r>
              <a:rPr lang="ja-JP" altLang="en-US" sz="1000" dirty="0">
                <a:solidFill>
                  <a:schemeClr val="tx1"/>
                </a:solidFill>
              </a:rPr>
              <a:t>　・アジア・世界とつながる、新たな価値創造拠点・関西</a:t>
            </a:r>
            <a:endParaRPr kumimoji="1" lang="ja-JP" altLang="en-US" sz="1000" dirty="0">
              <a:solidFill>
                <a:schemeClr val="tx1"/>
              </a:solidFill>
            </a:endParaRPr>
          </a:p>
        </p:txBody>
      </p:sp>
      <p:grpSp>
        <p:nvGrpSpPr>
          <p:cNvPr id="9" name="グループ化 8"/>
          <p:cNvGrpSpPr/>
          <p:nvPr/>
        </p:nvGrpSpPr>
        <p:grpSpPr>
          <a:xfrm>
            <a:off x="433666" y="3117742"/>
            <a:ext cx="1026441" cy="764281"/>
            <a:chOff x="471735" y="3964955"/>
            <a:chExt cx="1026441" cy="764281"/>
          </a:xfrm>
        </p:grpSpPr>
        <p:sp>
          <p:nvSpPr>
            <p:cNvPr id="51" name="フローチャート : 代替処理 50"/>
            <p:cNvSpPr/>
            <p:nvPr/>
          </p:nvSpPr>
          <p:spPr>
            <a:xfrm>
              <a:off x="478177" y="3964955"/>
              <a:ext cx="917499" cy="21062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68" name="フローチャート : 代替処理 67"/>
            <p:cNvSpPr/>
            <p:nvPr/>
          </p:nvSpPr>
          <p:spPr>
            <a:xfrm>
              <a:off x="471735" y="4157364"/>
              <a:ext cx="1026441" cy="57187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国からの事務権限の移譲に向けた取組</a:t>
              </a:r>
              <a:endParaRPr lang="en-US" altLang="ja-JP" sz="1000" dirty="0"/>
            </a:p>
          </p:txBody>
        </p:sp>
      </p:grpSp>
      <p:grpSp>
        <p:nvGrpSpPr>
          <p:cNvPr id="59" name="グループ化 58"/>
          <p:cNvGrpSpPr/>
          <p:nvPr/>
        </p:nvGrpSpPr>
        <p:grpSpPr>
          <a:xfrm>
            <a:off x="433666" y="2330782"/>
            <a:ext cx="1038752" cy="583678"/>
            <a:chOff x="457074" y="2002326"/>
            <a:chExt cx="1038752" cy="697501"/>
          </a:xfrm>
        </p:grpSpPr>
        <p:sp>
          <p:nvSpPr>
            <p:cNvPr id="63" name="フローチャート : 代替処理 62"/>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令和元年度</a:t>
              </a:r>
              <a:endParaRPr kumimoji="1" lang="ja-JP" altLang="en-US" sz="900" dirty="0">
                <a:latin typeface="+mj-ea"/>
                <a:ea typeface="+mj-ea"/>
              </a:endParaRPr>
            </a:p>
          </p:txBody>
        </p:sp>
        <p:sp>
          <p:nvSpPr>
            <p:cNvPr id="64" name="フローチャート : 代替処理 63"/>
            <p:cNvSpPr/>
            <p:nvPr/>
          </p:nvSpPr>
          <p:spPr>
            <a:xfrm>
              <a:off x="457074" y="2178126"/>
              <a:ext cx="1038752" cy="52170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「広域計画等推進委員会」開催</a:t>
              </a:r>
              <a:endParaRPr lang="en-US" altLang="ja-JP" sz="1000" dirty="0"/>
            </a:p>
          </p:txBody>
        </p:sp>
      </p:grpSp>
      <p:grpSp>
        <p:nvGrpSpPr>
          <p:cNvPr id="65" name="グループ化 64"/>
          <p:cNvGrpSpPr/>
          <p:nvPr/>
        </p:nvGrpSpPr>
        <p:grpSpPr>
          <a:xfrm>
            <a:off x="443191" y="4688955"/>
            <a:ext cx="1038752" cy="601489"/>
            <a:chOff x="457074" y="2002326"/>
            <a:chExt cx="1038752" cy="601489"/>
          </a:xfrm>
        </p:grpSpPr>
        <p:sp>
          <p:nvSpPr>
            <p:cNvPr id="66" name="フローチャート : 代替処理 65"/>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7" name="フローチャート : 代替処理 66"/>
            <p:cNvSpPr/>
            <p:nvPr/>
          </p:nvSpPr>
          <p:spPr>
            <a:xfrm>
              <a:off x="457074" y="2178127"/>
              <a:ext cx="1038752" cy="42568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「広域行政のあり方検討会」開催</a:t>
              </a:r>
              <a:endParaRPr lang="en-US" altLang="ja-JP" sz="1000" dirty="0"/>
            </a:p>
          </p:txBody>
        </p:sp>
      </p:grpSp>
      <p:grpSp>
        <p:nvGrpSpPr>
          <p:cNvPr id="4" name="グループ化 3"/>
          <p:cNvGrpSpPr/>
          <p:nvPr/>
        </p:nvGrpSpPr>
        <p:grpSpPr>
          <a:xfrm>
            <a:off x="443191" y="1695609"/>
            <a:ext cx="1038752" cy="552013"/>
            <a:chOff x="468949" y="1766859"/>
            <a:chExt cx="1038752" cy="552013"/>
          </a:xfrm>
        </p:grpSpPr>
        <p:sp>
          <p:nvSpPr>
            <p:cNvPr id="26" name="フローチャート : 代替処理 25"/>
            <p:cNvSpPr/>
            <p:nvPr/>
          </p:nvSpPr>
          <p:spPr>
            <a:xfrm>
              <a:off x="478194" y="1766859"/>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62" name="フローチャート : 代替処理 61"/>
            <p:cNvSpPr/>
            <p:nvPr/>
          </p:nvSpPr>
          <p:spPr>
            <a:xfrm>
              <a:off x="468949" y="1922313"/>
              <a:ext cx="1038752"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関西創生戦略に基づく取組</a:t>
              </a:r>
              <a:endParaRPr lang="en-US" altLang="ja-JP" sz="1000" dirty="0"/>
            </a:p>
          </p:txBody>
        </p:sp>
      </p:grpSp>
      <p:grpSp>
        <p:nvGrpSpPr>
          <p:cNvPr id="27" name="グループ化 26"/>
          <p:cNvGrpSpPr/>
          <p:nvPr/>
        </p:nvGrpSpPr>
        <p:grpSpPr>
          <a:xfrm>
            <a:off x="2699868" y="2513332"/>
            <a:ext cx="1872132" cy="493399"/>
            <a:chOff x="457075" y="2002326"/>
            <a:chExt cx="1872132" cy="493399"/>
          </a:xfrm>
        </p:grpSpPr>
        <p:sp>
          <p:nvSpPr>
            <p:cNvPr id="28" name="フローチャート : 代替処理 27"/>
            <p:cNvSpPr/>
            <p:nvPr/>
          </p:nvSpPr>
          <p:spPr>
            <a:xfrm>
              <a:off x="457075" y="2002326"/>
              <a:ext cx="361131" cy="17101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latin typeface="+mj-ea"/>
                  <a:ea typeface="+mj-ea"/>
                </a:rPr>
                <a:t>６月</a:t>
              </a:r>
            </a:p>
          </p:txBody>
        </p:sp>
        <p:sp>
          <p:nvSpPr>
            <p:cNvPr id="29" name="フローチャート : 代替処理 28"/>
            <p:cNvSpPr/>
            <p:nvPr/>
          </p:nvSpPr>
          <p:spPr>
            <a:xfrm>
              <a:off x="457075" y="2178127"/>
              <a:ext cx="1872132" cy="31759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第１回「広域計画等推進委員会」</a:t>
              </a:r>
              <a:endParaRPr lang="en-US" altLang="ja-JP" sz="1000" dirty="0"/>
            </a:p>
          </p:txBody>
        </p:sp>
      </p:grpSp>
      <p:grpSp>
        <p:nvGrpSpPr>
          <p:cNvPr id="39" name="グループ化 38"/>
          <p:cNvGrpSpPr/>
          <p:nvPr/>
        </p:nvGrpSpPr>
        <p:grpSpPr>
          <a:xfrm>
            <a:off x="433666" y="5718243"/>
            <a:ext cx="1038752" cy="693757"/>
            <a:chOff x="457074" y="2002326"/>
            <a:chExt cx="1038752" cy="693757"/>
          </a:xfrm>
        </p:grpSpPr>
        <p:sp>
          <p:nvSpPr>
            <p:cNvPr id="44" name="フローチャート : 代替処理 43"/>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45" name="フローチャート : 代替処理 44"/>
            <p:cNvSpPr/>
            <p:nvPr/>
          </p:nvSpPr>
          <p:spPr>
            <a:xfrm>
              <a:off x="457074" y="2178127"/>
              <a:ext cx="1038752" cy="51795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「琵琶湖・淀川流域対策に係る研究会」最終報告</a:t>
              </a:r>
              <a:endParaRPr lang="en-US" altLang="ja-JP" sz="1000" dirty="0"/>
            </a:p>
          </p:txBody>
        </p:sp>
      </p:grpSp>
      <p:grpSp>
        <p:nvGrpSpPr>
          <p:cNvPr id="8" name="グループ化 7"/>
          <p:cNvGrpSpPr/>
          <p:nvPr/>
        </p:nvGrpSpPr>
        <p:grpSpPr>
          <a:xfrm>
            <a:off x="2709789" y="3164055"/>
            <a:ext cx="3429251" cy="1518943"/>
            <a:chOff x="2812102" y="5241837"/>
            <a:chExt cx="3429251" cy="1518943"/>
          </a:xfrm>
        </p:grpSpPr>
        <p:grpSp>
          <p:nvGrpSpPr>
            <p:cNvPr id="40" name="グループ化 39"/>
            <p:cNvGrpSpPr/>
            <p:nvPr/>
          </p:nvGrpSpPr>
          <p:grpSpPr>
            <a:xfrm>
              <a:off x="3131696" y="6157819"/>
              <a:ext cx="1183837" cy="594083"/>
              <a:chOff x="2526257" y="2680741"/>
              <a:chExt cx="1027909" cy="594083"/>
            </a:xfrm>
          </p:grpSpPr>
          <p:sp>
            <p:nvSpPr>
              <p:cNvPr id="41" name="フローチャート : 代替処理 40"/>
              <p:cNvSpPr/>
              <p:nvPr/>
            </p:nvSpPr>
            <p:spPr>
              <a:xfrm>
                <a:off x="2526257" y="2680741"/>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42" name="フローチャート : 代替処理 41"/>
              <p:cNvSpPr/>
              <p:nvPr/>
            </p:nvSpPr>
            <p:spPr>
              <a:xfrm>
                <a:off x="2530855" y="2860785"/>
                <a:ext cx="1023311" cy="41403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国の予算編成等に対する提案</a:t>
                </a:r>
              </a:p>
            </p:txBody>
          </p:sp>
        </p:grpSp>
        <p:grpSp>
          <p:nvGrpSpPr>
            <p:cNvPr id="2" name="グループ化 1"/>
            <p:cNvGrpSpPr/>
            <p:nvPr/>
          </p:nvGrpSpPr>
          <p:grpSpPr>
            <a:xfrm>
              <a:off x="2812102" y="5241837"/>
              <a:ext cx="3429251" cy="587249"/>
              <a:chOff x="2925001" y="4124066"/>
              <a:chExt cx="3429251" cy="587249"/>
            </a:xfrm>
          </p:grpSpPr>
          <p:grpSp>
            <p:nvGrpSpPr>
              <p:cNvPr id="5" name="グループ化 4"/>
              <p:cNvGrpSpPr/>
              <p:nvPr/>
            </p:nvGrpSpPr>
            <p:grpSpPr>
              <a:xfrm>
                <a:off x="2925001" y="4124066"/>
                <a:ext cx="1627259" cy="587249"/>
                <a:chOff x="4170661" y="4052244"/>
                <a:chExt cx="1627259" cy="587249"/>
              </a:xfrm>
            </p:grpSpPr>
            <p:sp>
              <p:nvSpPr>
                <p:cNvPr id="49" name="フローチャート : 代替処理 48"/>
                <p:cNvSpPr/>
                <p:nvPr/>
              </p:nvSpPr>
              <p:spPr>
                <a:xfrm>
                  <a:off x="4170661" y="4052244"/>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3" name="フローチャート : 代替処理 42"/>
                <p:cNvSpPr/>
                <p:nvPr/>
              </p:nvSpPr>
              <p:spPr>
                <a:xfrm>
                  <a:off x="4171697" y="4237493"/>
                  <a:ext cx="1626223" cy="402000"/>
                </a:xfrm>
                <a:prstGeom prst="flowChartAlternateProcess">
                  <a:avLst/>
                </a:prstGeom>
                <a:solidFill>
                  <a:schemeClr val="bg1"/>
                </a:solidFill>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r>
                    <a:rPr lang="en-US" altLang="ja-JP" sz="1000" dirty="0"/>
                    <a:t>10</a:t>
                  </a:r>
                  <a:r>
                    <a:rPr lang="ja-JP" altLang="en-US" sz="1000" dirty="0"/>
                    <a:t>項目）</a:t>
                  </a:r>
                </a:p>
              </p:txBody>
            </p:sp>
          </p:grpSp>
          <p:sp>
            <p:nvSpPr>
              <p:cNvPr id="47" name="右矢印 46"/>
              <p:cNvSpPr/>
              <p:nvPr/>
            </p:nvSpPr>
            <p:spPr>
              <a:xfrm>
                <a:off x="4552260" y="4309315"/>
                <a:ext cx="1801992" cy="381020"/>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提案の実現に向けた調整</a:t>
                </a:r>
              </a:p>
            </p:txBody>
          </p:sp>
        </p:grpSp>
        <p:grpSp>
          <p:nvGrpSpPr>
            <p:cNvPr id="72" name="グループ化 71"/>
            <p:cNvGrpSpPr/>
            <p:nvPr/>
          </p:nvGrpSpPr>
          <p:grpSpPr>
            <a:xfrm>
              <a:off x="4757954" y="6153818"/>
              <a:ext cx="1178542" cy="606962"/>
              <a:chOff x="2215568" y="2689619"/>
              <a:chExt cx="1023311" cy="606962"/>
            </a:xfrm>
          </p:grpSpPr>
          <p:sp>
            <p:nvSpPr>
              <p:cNvPr id="73" name="フローチャート : 代替処理 40"/>
              <p:cNvSpPr/>
              <p:nvPr/>
            </p:nvSpPr>
            <p:spPr>
              <a:xfrm>
                <a:off x="2222153" y="2689619"/>
                <a:ext cx="401614"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１１月</a:t>
                </a:r>
              </a:p>
            </p:txBody>
          </p:sp>
          <p:sp>
            <p:nvSpPr>
              <p:cNvPr id="74" name="フローチャート : 代替処理 41"/>
              <p:cNvSpPr/>
              <p:nvPr/>
            </p:nvSpPr>
            <p:spPr>
              <a:xfrm>
                <a:off x="2215568" y="2882542"/>
                <a:ext cx="1023311" cy="414039"/>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国の予算編成等に対する提案</a:t>
                </a:r>
              </a:p>
            </p:txBody>
          </p:sp>
        </p:grpSp>
      </p:grpSp>
      <p:grpSp>
        <p:nvGrpSpPr>
          <p:cNvPr id="13" name="グループ化 12">
            <a:extLst>
              <a:ext uri="{FF2B5EF4-FFF2-40B4-BE49-F238E27FC236}">
                <a16:creationId xmlns:a16="http://schemas.microsoft.com/office/drawing/2014/main" id="{6237610C-E332-4168-9B39-670E5F1DDD0E}"/>
              </a:ext>
            </a:extLst>
          </p:cNvPr>
          <p:cNvGrpSpPr/>
          <p:nvPr/>
        </p:nvGrpSpPr>
        <p:grpSpPr>
          <a:xfrm>
            <a:off x="3017033" y="4820688"/>
            <a:ext cx="3166088" cy="712896"/>
            <a:chOff x="3077424" y="4688955"/>
            <a:chExt cx="3166088" cy="712896"/>
          </a:xfrm>
        </p:grpSpPr>
        <p:grpSp>
          <p:nvGrpSpPr>
            <p:cNvPr id="50" name="グループ化 49">
              <a:extLst>
                <a:ext uri="{FF2B5EF4-FFF2-40B4-BE49-F238E27FC236}">
                  <a16:creationId xmlns:a16="http://schemas.microsoft.com/office/drawing/2014/main" id="{37A57B1B-4A3C-432D-ABBC-16358903CD53}"/>
                </a:ext>
              </a:extLst>
            </p:cNvPr>
            <p:cNvGrpSpPr/>
            <p:nvPr/>
          </p:nvGrpSpPr>
          <p:grpSpPr>
            <a:xfrm>
              <a:off x="3077424" y="4688955"/>
              <a:ext cx="1178543" cy="702604"/>
              <a:chOff x="812187" y="2002326"/>
              <a:chExt cx="1178543" cy="702604"/>
            </a:xfrm>
          </p:grpSpPr>
          <p:sp>
            <p:nvSpPr>
              <p:cNvPr id="53" name="フローチャート : 代替処理 27">
                <a:extLst>
                  <a:ext uri="{FF2B5EF4-FFF2-40B4-BE49-F238E27FC236}">
                    <a16:creationId xmlns:a16="http://schemas.microsoft.com/office/drawing/2014/main" id="{ECB3FC36-10DF-4FAE-B1CF-3F2FD5EA1FD0}"/>
                  </a:ext>
                </a:extLst>
              </p:cNvPr>
              <p:cNvSpPr/>
              <p:nvPr/>
            </p:nvSpPr>
            <p:spPr>
              <a:xfrm>
                <a:off x="812188" y="2002326"/>
                <a:ext cx="352260" cy="1758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７</a:t>
                </a:r>
                <a:r>
                  <a:rPr kumimoji="1" lang="ja-JP" altLang="en-US" sz="1000" dirty="0">
                    <a:latin typeface="+mj-ea"/>
                    <a:ea typeface="+mj-ea"/>
                  </a:rPr>
                  <a:t>月</a:t>
                </a:r>
              </a:p>
            </p:txBody>
          </p:sp>
          <p:sp>
            <p:nvSpPr>
              <p:cNvPr id="54" name="フローチャート : 代替処理 28">
                <a:extLst>
                  <a:ext uri="{FF2B5EF4-FFF2-40B4-BE49-F238E27FC236}">
                    <a16:creationId xmlns:a16="http://schemas.microsoft.com/office/drawing/2014/main" id="{430F501D-5567-42C7-B6F9-15DFC62501A4}"/>
                  </a:ext>
                </a:extLst>
              </p:cNvPr>
              <p:cNvSpPr/>
              <p:nvPr/>
            </p:nvSpPr>
            <p:spPr>
              <a:xfrm>
                <a:off x="812187" y="2178126"/>
                <a:ext cx="1178543" cy="52680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第１回「関西らしい地方分権のあり方研究会」</a:t>
                </a:r>
                <a:endParaRPr lang="en-US" altLang="ja-JP" sz="1000" dirty="0"/>
              </a:p>
            </p:txBody>
          </p:sp>
        </p:grpSp>
        <p:grpSp>
          <p:nvGrpSpPr>
            <p:cNvPr id="55" name="グループ化 54">
              <a:extLst>
                <a:ext uri="{FF2B5EF4-FFF2-40B4-BE49-F238E27FC236}">
                  <a16:creationId xmlns:a16="http://schemas.microsoft.com/office/drawing/2014/main" id="{24222B3F-02E6-4F6D-A403-585F5A3390C5}"/>
                </a:ext>
              </a:extLst>
            </p:cNvPr>
            <p:cNvGrpSpPr/>
            <p:nvPr/>
          </p:nvGrpSpPr>
          <p:grpSpPr>
            <a:xfrm>
              <a:off x="5064969" y="4699247"/>
              <a:ext cx="1178543" cy="702604"/>
              <a:chOff x="457074" y="2002326"/>
              <a:chExt cx="1178543" cy="702604"/>
            </a:xfrm>
          </p:grpSpPr>
          <p:sp>
            <p:nvSpPr>
              <p:cNvPr id="69" name="フローチャート : 代替処理 27">
                <a:extLst>
                  <a:ext uri="{FF2B5EF4-FFF2-40B4-BE49-F238E27FC236}">
                    <a16:creationId xmlns:a16="http://schemas.microsoft.com/office/drawing/2014/main" id="{4DD13842-24B6-4033-8601-FA45901CE5CA}"/>
                  </a:ext>
                </a:extLst>
              </p:cNvPr>
              <p:cNvSpPr/>
              <p:nvPr/>
            </p:nvSpPr>
            <p:spPr>
              <a:xfrm>
                <a:off x="457075" y="2002326"/>
                <a:ext cx="352260" cy="1758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latin typeface="+mj-ea"/>
                    <a:ea typeface="+mj-ea"/>
                  </a:rPr>
                  <a:t>１月</a:t>
                </a:r>
              </a:p>
            </p:txBody>
          </p:sp>
          <p:sp>
            <p:nvSpPr>
              <p:cNvPr id="70" name="フローチャート : 代替処理 28">
                <a:extLst>
                  <a:ext uri="{FF2B5EF4-FFF2-40B4-BE49-F238E27FC236}">
                    <a16:creationId xmlns:a16="http://schemas.microsoft.com/office/drawing/2014/main" id="{0770D687-CD6D-4610-8F81-8E1A0A955910}"/>
                  </a:ext>
                </a:extLst>
              </p:cNvPr>
              <p:cNvSpPr/>
              <p:nvPr/>
            </p:nvSpPr>
            <p:spPr>
              <a:xfrm>
                <a:off x="457074" y="2178126"/>
                <a:ext cx="1178543" cy="526804"/>
              </a:xfrm>
              <a:prstGeom prst="flowChartAlternateProcess">
                <a:avLst/>
              </a:prstGeom>
              <a:ln w="22225">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第２回「関西らしい地方分権のあり方研究会」</a:t>
                </a:r>
                <a:endParaRPr lang="en-US" altLang="ja-JP" sz="1000" dirty="0"/>
              </a:p>
            </p:txBody>
          </p:sp>
        </p:grpSp>
      </p:grpSp>
      <p:grpSp>
        <p:nvGrpSpPr>
          <p:cNvPr id="7" name="グループ化 6"/>
          <p:cNvGrpSpPr/>
          <p:nvPr/>
        </p:nvGrpSpPr>
        <p:grpSpPr>
          <a:xfrm>
            <a:off x="1983544" y="5678369"/>
            <a:ext cx="4308497" cy="886327"/>
            <a:chOff x="2056654" y="3516703"/>
            <a:chExt cx="4308497" cy="844796"/>
          </a:xfrm>
        </p:grpSpPr>
        <p:grpSp>
          <p:nvGrpSpPr>
            <p:cNvPr id="56" name="グループ化 55"/>
            <p:cNvGrpSpPr/>
            <p:nvPr/>
          </p:nvGrpSpPr>
          <p:grpSpPr>
            <a:xfrm>
              <a:off x="2853920" y="3871635"/>
              <a:ext cx="1935206" cy="489864"/>
              <a:chOff x="457073" y="2044542"/>
              <a:chExt cx="1935206" cy="489864"/>
            </a:xfrm>
          </p:grpSpPr>
          <p:sp>
            <p:nvSpPr>
              <p:cNvPr id="57" name="フローチャート : 代替処理 56"/>
              <p:cNvSpPr/>
              <p:nvPr/>
            </p:nvSpPr>
            <p:spPr>
              <a:xfrm>
                <a:off x="457073" y="2044542"/>
                <a:ext cx="1215125" cy="1758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mj-ea"/>
                    <a:ea typeface="+mj-ea"/>
                  </a:rPr>
                  <a:t>６、８、９</a:t>
                </a:r>
                <a:r>
                  <a:rPr kumimoji="1" lang="ja-JP" altLang="en-US" sz="1000" dirty="0">
                    <a:solidFill>
                      <a:schemeClr val="bg1"/>
                    </a:solidFill>
                    <a:latin typeface="+mj-ea"/>
                    <a:ea typeface="+mj-ea"/>
                  </a:rPr>
                  <a:t>月</a:t>
                </a:r>
              </a:p>
            </p:txBody>
          </p:sp>
          <p:sp>
            <p:nvSpPr>
              <p:cNvPr id="58" name="フローチャート : 代替処理 57"/>
              <p:cNvSpPr/>
              <p:nvPr/>
            </p:nvSpPr>
            <p:spPr>
              <a:xfrm>
                <a:off x="457074" y="2200074"/>
                <a:ext cx="1935205" cy="33433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rPr>
                  <a:t>水源保全及びリスクファイナンスに</a:t>
                </a:r>
                <a:endParaRPr lang="en-US" altLang="ja-JP" sz="1000" dirty="0">
                  <a:solidFill>
                    <a:schemeClr val="tx1"/>
                  </a:solidFill>
                </a:endParaRPr>
              </a:p>
              <a:p>
                <a:r>
                  <a:rPr lang="ja-JP" altLang="en-US" sz="1000" dirty="0">
                    <a:solidFill>
                      <a:schemeClr val="tx1"/>
                    </a:solidFill>
                  </a:rPr>
                  <a:t>係る連絡会議等</a:t>
                </a:r>
                <a:endParaRPr lang="en-US" altLang="ja-JP" sz="1000" dirty="0">
                  <a:solidFill>
                    <a:schemeClr val="tx1"/>
                  </a:solidFill>
                </a:endParaRPr>
              </a:p>
            </p:txBody>
          </p:sp>
        </p:grpSp>
        <p:sp>
          <p:nvSpPr>
            <p:cNvPr id="71" name="右矢印 70"/>
            <p:cNvSpPr/>
            <p:nvPr/>
          </p:nvSpPr>
          <p:spPr>
            <a:xfrm>
              <a:off x="2056654" y="3516703"/>
              <a:ext cx="4308497" cy="34100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琵琶湖・淀川流域対策に係る検討</a:t>
              </a:r>
            </a:p>
          </p:txBody>
        </p:sp>
      </p:grpSp>
      <p:grpSp>
        <p:nvGrpSpPr>
          <p:cNvPr id="14" name="グループ化 13"/>
          <p:cNvGrpSpPr/>
          <p:nvPr/>
        </p:nvGrpSpPr>
        <p:grpSpPr>
          <a:xfrm>
            <a:off x="1972360" y="1214162"/>
            <a:ext cx="4319681" cy="544298"/>
            <a:chOff x="1972360" y="1131829"/>
            <a:chExt cx="4319681" cy="544298"/>
          </a:xfrm>
        </p:grpSpPr>
        <p:sp>
          <p:nvSpPr>
            <p:cNvPr id="16" name="右矢印 15"/>
            <p:cNvSpPr/>
            <p:nvPr/>
          </p:nvSpPr>
          <p:spPr>
            <a:xfrm>
              <a:off x="2988157" y="1285547"/>
              <a:ext cx="3303884" cy="390580"/>
            </a:xfrm>
            <a:prstGeom prst="rightArrow">
              <a:avLst>
                <a:gd name="adj1" fmla="val 45746"/>
                <a:gd name="adj2" fmla="val 4840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t>　　　　　　計画に基づく取組　（計画期間：</a:t>
              </a:r>
              <a:r>
                <a:rPr kumimoji="1" lang="en-US" altLang="ja-JP" sz="1000" dirty="0"/>
                <a:t>R2</a:t>
              </a:r>
              <a:r>
                <a:rPr kumimoji="1" lang="ja-JP" altLang="en-US" sz="1000" dirty="0"/>
                <a:t>～</a:t>
              </a:r>
              <a:r>
                <a:rPr kumimoji="1" lang="en-US" altLang="ja-JP" sz="1000" dirty="0"/>
                <a:t>4</a:t>
              </a:r>
              <a:r>
                <a:rPr kumimoji="1" lang="ja-JP" altLang="en-US" sz="1000" dirty="0"/>
                <a:t>年度）</a:t>
              </a:r>
            </a:p>
          </p:txBody>
        </p:sp>
        <p:grpSp>
          <p:nvGrpSpPr>
            <p:cNvPr id="18" name="グループ化 17">
              <a:extLst>
                <a:ext uri="{FF2B5EF4-FFF2-40B4-BE49-F238E27FC236}">
                  <a16:creationId xmlns:a16="http://schemas.microsoft.com/office/drawing/2014/main" id="{14E0F37A-D454-4587-8C2E-BEEF9A4863AF}"/>
                </a:ext>
              </a:extLst>
            </p:cNvPr>
            <p:cNvGrpSpPr/>
            <p:nvPr/>
          </p:nvGrpSpPr>
          <p:grpSpPr>
            <a:xfrm>
              <a:off x="1972360" y="1131829"/>
              <a:ext cx="1409283" cy="483813"/>
              <a:chOff x="3191128" y="3947694"/>
              <a:chExt cx="1409283" cy="483813"/>
            </a:xfrm>
          </p:grpSpPr>
          <p:sp>
            <p:nvSpPr>
              <p:cNvPr id="11" name="フローチャート : 代替処理 40">
                <a:extLst>
                  <a:ext uri="{FF2B5EF4-FFF2-40B4-BE49-F238E27FC236}">
                    <a16:creationId xmlns:a16="http://schemas.microsoft.com/office/drawing/2014/main" id="{77FBC090-ABC2-44B2-BAE3-BB97DCFD609F}"/>
                  </a:ext>
                </a:extLst>
              </p:cNvPr>
              <p:cNvSpPr/>
              <p:nvPr/>
            </p:nvSpPr>
            <p:spPr>
              <a:xfrm>
                <a:off x="3193612" y="3947694"/>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2" name="フローチャート : 代替処理 41">
                <a:extLst>
                  <a:ext uri="{FF2B5EF4-FFF2-40B4-BE49-F238E27FC236}">
                    <a16:creationId xmlns:a16="http://schemas.microsoft.com/office/drawing/2014/main" id="{94192FC5-DDB6-4F46-839A-89C8573AF68A}"/>
                  </a:ext>
                </a:extLst>
              </p:cNvPr>
              <p:cNvSpPr/>
              <p:nvPr/>
            </p:nvSpPr>
            <p:spPr>
              <a:xfrm>
                <a:off x="3191128" y="4137375"/>
                <a:ext cx="1409283" cy="29413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第４期広域計画 施行</a:t>
                </a:r>
              </a:p>
            </p:txBody>
          </p:sp>
        </p:grpSp>
      </p:grpSp>
      <p:sp>
        <p:nvSpPr>
          <p:cNvPr id="75" name="フローチャート : 代替処理 69"/>
          <p:cNvSpPr/>
          <p:nvPr/>
        </p:nvSpPr>
        <p:spPr>
          <a:xfrm>
            <a:off x="4796113" y="3705027"/>
            <a:ext cx="1114136"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国の対応方針決定</a:t>
            </a:r>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2059</Words>
  <Application>Microsoft Office PowerPoint</Application>
  <PresentationFormat>画面に合わせる (4:3)</PresentationFormat>
  <Paragraphs>236</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2020-11-06T02:20:49Z</dcterms:created>
  <dcterms:modified xsi:type="dcterms:W3CDTF">2025-12-05T07:37:41Z</dcterms:modified>
</cp:coreProperties>
</file>