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67" r:id="rId2"/>
    <p:sldId id="271" r:id="rId3"/>
    <p:sldId id="263" r:id="rId4"/>
    <p:sldId id="269"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9" autoAdjust="0"/>
    <p:restoredTop sz="95053" autoAdjust="0"/>
  </p:normalViewPr>
  <p:slideViewPr>
    <p:cSldViewPr showGuides="1">
      <p:cViewPr varScale="1">
        <p:scale>
          <a:sx n="64" d="100"/>
          <a:sy n="64" d="100"/>
        </p:scale>
        <p:origin x="1243"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575" cy="496888"/>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2" y="0"/>
            <a:ext cx="2949575" cy="496888"/>
          </a:xfrm>
          <a:prstGeom prst="rect">
            <a:avLst/>
          </a:prstGeom>
        </p:spPr>
        <p:txBody>
          <a:bodyPr vert="horz" lIns="91410" tIns="45708" rIns="91410" bIns="45708"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4" y="9440863"/>
            <a:ext cx="2949575" cy="496887"/>
          </a:xfrm>
          <a:prstGeom prst="rect">
            <a:avLst/>
          </a:prstGeom>
        </p:spPr>
        <p:txBody>
          <a:bodyPr vert="horz" lIns="91410" tIns="45708" rIns="91410" bIns="457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2" y="9440863"/>
            <a:ext cx="2949575" cy="496887"/>
          </a:xfrm>
          <a:prstGeom prst="rect">
            <a:avLst/>
          </a:prstGeom>
        </p:spPr>
        <p:txBody>
          <a:bodyPr vert="horz" lIns="91410" tIns="45708" rIns="91410" bIns="45708"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49787" cy="496967"/>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2" y="4"/>
            <a:ext cx="2949787" cy="496967"/>
          </a:xfrm>
          <a:prstGeom prst="rect">
            <a:avLst/>
          </a:prstGeom>
        </p:spPr>
        <p:txBody>
          <a:bodyPr vert="horz" lIns="91410" tIns="45708" rIns="91410" bIns="45708"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10" tIns="45708" rIns="91410" bIns="45708"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10" tIns="45708" rIns="91410" bIns="457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0"/>
            <a:ext cx="2949787" cy="496967"/>
          </a:xfrm>
          <a:prstGeom prst="rect">
            <a:avLst/>
          </a:prstGeom>
        </p:spPr>
        <p:txBody>
          <a:bodyPr vert="horz" lIns="91410" tIns="45708" rIns="91410"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2" y="9440650"/>
            <a:ext cx="2949787" cy="496967"/>
          </a:xfrm>
          <a:prstGeom prst="rect">
            <a:avLst/>
          </a:prstGeom>
        </p:spPr>
        <p:txBody>
          <a:bodyPr vert="horz" lIns="91410" tIns="45708" rIns="91410" bIns="45708"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44420371"/>
              </p:ext>
            </p:extLst>
          </p:nvPr>
        </p:nvGraphicFramePr>
        <p:xfrm>
          <a:off x="90586" y="378713"/>
          <a:ext cx="8960635" cy="6413670"/>
        </p:xfrm>
        <a:graphic>
          <a:graphicData uri="http://schemas.openxmlformats.org/drawingml/2006/table">
            <a:tbl>
              <a:tblPr firstRow="1" bandRow="1">
                <a:tableStyleId>{5940675A-B579-460E-94D1-54222C63F5DA}</a:tableStyleId>
              </a:tblPr>
              <a:tblGrid>
                <a:gridCol w="244522">
                  <a:extLst>
                    <a:ext uri="{9D8B030D-6E8A-4147-A177-3AD203B41FA5}">
                      <a16:colId xmlns:a16="http://schemas.microsoft.com/office/drawing/2014/main" val="20000"/>
                    </a:ext>
                  </a:extLst>
                </a:gridCol>
                <a:gridCol w="1212556">
                  <a:extLst>
                    <a:ext uri="{9D8B030D-6E8A-4147-A177-3AD203B41FA5}">
                      <a16:colId xmlns:a16="http://schemas.microsoft.com/office/drawing/2014/main" val="20001"/>
                    </a:ext>
                  </a:extLst>
                </a:gridCol>
                <a:gridCol w="432048">
                  <a:extLst>
                    <a:ext uri="{9D8B030D-6E8A-4147-A177-3AD203B41FA5}">
                      <a16:colId xmlns:a16="http://schemas.microsoft.com/office/drawing/2014/main" val="20002"/>
                    </a:ext>
                  </a:extLst>
                </a:gridCol>
                <a:gridCol w="4392488">
                  <a:extLst>
                    <a:ext uri="{9D8B030D-6E8A-4147-A177-3AD203B41FA5}">
                      <a16:colId xmlns:a16="http://schemas.microsoft.com/office/drawing/2014/main" val="20003"/>
                    </a:ext>
                  </a:extLst>
                </a:gridCol>
                <a:gridCol w="2679021">
                  <a:extLst>
                    <a:ext uri="{9D8B030D-6E8A-4147-A177-3AD203B41FA5}">
                      <a16:colId xmlns:a16="http://schemas.microsoft.com/office/drawing/2014/main" val="20004"/>
                    </a:ext>
                  </a:extLst>
                </a:gridCol>
              </a:tblGrid>
              <a:tr h="283698">
                <a:tc rowSpan="2">
                  <a:txBody>
                    <a:bodyPr/>
                    <a:lstStyle/>
                    <a:p>
                      <a:endParaRPr kumimoji="1" lang="ja-JP" altLang="en-US" sz="1400" u="none" dirty="0"/>
                    </a:p>
                  </a:txBody>
                  <a:tcPr vert="eaVert" anchor="ctr"/>
                </a:tc>
                <a:tc rowSpan="2">
                  <a:txBody>
                    <a:bodyPr/>
                    <a:lstStyle/>
                    <a:p>
                      <a:pPr algn="ctr">
                        <a:lnSpc>
                          <a:spcPts val="1400"/>
                        </a:lnSpc>
                      </a:pPr>
                      <a:r>
                        <a:rPr kumimoji="1" lang="ja-JP" altLang="en-US" sz="1050" u="none" dirty="0"/>
                        <a:t>平成３０年度末</a:t>
                      </a: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50" u="none" dirty="0" err="1"/>
                        <a:t>までの</a:t>
                      </a:r>
                      <a:r>
                        <a:rPr kumimoji="1" lang="ja-JP" altLang="en-US" sz="1050" u="none" dirty="0"/>
                        <a:t>状況</a:t>
                      </a:r>
                    </a:p>
                  </a:txBody>
                  <a:tcPr anchor="ctr">
                    <a:solidFill>
                      <a:srgbClr val="CCFF66"/>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　</a:t>
                      </a:r>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algn="ctr">
                        <a:lnSpc>
                          <a:spcPts val="1400"/>
                        </a:lnSpc>
                      </a:pPr>
                      <a:r>
                        <a:rPr kumimoji="1" lang="ja-JP" altLang="en-US" sz="1200" u="none" dirty="0"/>
                        <a:t>平成３１・令和元年度</a:t>
                      </a:r>
                    </a:p>
                  </a:txBody>
                  <a:tcPr anchor="ctr">
                    <a:lnL w="12700" cap="flat" cmpd="sng" algn="ctr">
                      <a:solidFill>
                        <a:schemeClr val="tx1"/>
                      </a:solidFill>
                      <a:prstDash val="solid"/>
                      <a:round/>
                      <a:headEnd type="none" w="med" len="med"/>
                      <a:tailEnd type="none" w="med" len="med"/>
                    </a:lnL>
                    <a:solidFill>
                      <a:srgbClr val="CCFF66"/>
                    </a:solidFill>
                  </a:tcPr>
                </a:tc>
                <a:tc rowSpan="2">
                  <a:txBody>
                    <a:bodyPr/>
                    <a:lstStyle/>
                    <a:p>
                      <a:pPr algn="ctr">
                        <a:lnSpc>
                          <a:spcPts val="1400"/>
                        </a:lnSpc>
                      </a:pPr>
                      <a:r>
                        <a:rPr kumimoji="1" lang="ja-JP" altLang="en-US" sz="1200" u="none" dirty="0"/>
                        <a:t>実績と今後の取組</a:t>
                      </a:r>
                    </a:p>
                  </a:txBody>
                  <a:tcPr anchor="ctr">
                    <a:solidFill>
                      <a:srgbClr val="CCFF66"/>
                    </a:solidFill>
                  </a:tcPr>
                </a:tc>
                <a:extLst>
                  <a:ext uri="{0D108BD9-81ED-4DB2-BD59-A6C34878D82A}">
                    <a16:rowId xmlns:a16="http://schemas.microsoft.com/office/drawing/2014/main" val="10000"/>
                  </a:ext>
                </a:extLst>
              </a:tr>
              <a:tr h="283698">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lnL w="12700" cap="flat" cmpd="sng" algn="ctr">
                      <a:solidFill>
                        <a:schemeClr val="tx1"/>
                      </a:solidFill>
                      <a:prstDash val="solid"/>
                      <a:round/>
                      <a:headEnd type="none" w="med" len="med"/>
                      <a:tailEnd type="none" w="med" len="med"/>
                    </a:lnL>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901341">
                <a:tc rowSpan="4">
                  <a:txBody>
                    <a:bodyPr/>
                    <a:lstStyle/>
                    <a:p>
                      <a:r>
                        <a:rPr kumimoji="1" lang="ja-JP" altLang="en-US" sz="1400" u="none" dirty="0"/>
                        <a:t>基礎自治機能の充実</a:t>
                      </a:r>
                    </a:p>
                  </a:txBody>
                  <a:tcPr vert="eaVert" anchor="ctr" anchorCtr="1"/>
                </a:tc>
                <a:tc rowSpan="4">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dirty="0"/>
                        <a:t>新たな連携を促す</a:t>
                      </a:r>
                      <a:endParaRPr kumimoji="1" lang="en-US" altLang="ja-JP" sz="1000" u="none" dirty="0"/>
                    </a:p>
                    <a:p>
                      <a:pPr marL="82550" indent="-82550" algn="ctr">
                        <a:lnSpc>
                          <a:spcPct val="100000"/>
                        </a:lnSpc>
                        <a:spcAft>
                          <a:spcPts val="0"/>
                        </a:spcAft>
                      </a:pPr>
                      <a:r>
                        <a:rPr kumimoji="1" lang="ja-JP" altLang="en-US" sz="1000" u="none" dirty="0"/>
                        <a:t>協議の場づくり</a:t>
                      </a:r>
                      <a:endParaRPr kumimoji="1" lang="en-US" altLang="ja-JP" sz="1000" u="none" dirty="0"/>
                    </a:p>
                  </a:txBody>
                  <a:tcPr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○府内各地域で「地域ブロック会議」を開催し、地域課題や広域連携の検討等について意見交換を行っている。</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○各地域の広域連携研究会等に参画し、円滑な共同処理の実施等に向けて、情報提供や助言、団体間の調整等を行っている。</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○今後も、市町村間の「協議の場」に積極的に参画し、広域連携の促進に向けて取り組んでいく。</a:t>
                      </a:r>
                      <a:endParaRPr kumimoji="1" lang="en-US" altLang="ja-JP" sz="1050" u="none" dirty="0">
                        <a:solidFill>
                          <a:schemeClr val="tx1"/>
                        </a:solidFill>
                      </a:endParaRPr>
                    </a:p>
                  </a:txBody>
                  <a:tcP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1698552">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kern="1200" dirty="0">
                          <a:solidFill>
                            <a:schemeClr val="tx1"/>
                          </a:solidFill>
                          <a:latin typeface="+mn-lt"/>
                          <a:ea typeface="+mn-ea"/>
                          <a:cs typeface="+mn-cs"/>
                        </a:rPr>
                        <a:t>基礎自治機能の検討・研究、</a:t>
                      </a:r>
                      <a:endParaRPr kumimoji="1" lang="en-US" altLang="ja-JP" sz="1000" u="none" kern="1200" dirty="0">
                        <a:solidFill>
                          <a:schemeClr val="tx1"/>
                        </a:solidFill>
                        <a:latin typeface="+mn-lt"/>
                        <a:ea typeface="+mn-ea"/>
                        <a:cs typeface="+mn-cs"/>
                      </a:endParaRPr>
                    </a:p>
                    <a:p>
                      <a:pPr marL="82550" indent="-82550" algn="ctr">
                        <a:lnSpc>
                          <a:spcPct val="100000"/>
                        </a:lnSpc>
                        <a:spcAft>
                          <a:spcPts val="0"/>
                        </a:spcAft>
                      </a:pPr>
                      <a:r>
                        <a:rPr kumimoji="1" lang="ja-JP" altLang="en-US" sz="1000" u="none" kern="1200" dirty="0">
                          <a:solidFill>
                            <a:schemeClr val="tx1"/>
                          </a:solidFill>
                          <a:latin typeface="+mn-lt"/>
                          <a:ea typeface="+mn-ea"/>
                          <a:cs typeface="+mn-cs"/>
                        </a:rPr>
                        <a:t>国への働きかけ</a:t>
                      </a:r>
                      <a:endParaRPr kumimoji="1" lang="en-US" altLang="ja-JP" sz="1000" u="none" kern="1200" dirty="0">
                        <a:solidFill>
                          <a:schemeClr val="tx1"/>
                        </a:solidFill>
                        <a:latin typeface="+mn-lt"/>
                        <a:ea typeface="+mn-ea"/>
                        <a:cs typeface="+mn-cs"/>
                      </a:endParaRPr>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○「基礎自治機能の維持・充実に関する研究会」において、府と市町村の職員が共同で検討・研究を行い、住民サービスの維持・充実に必要な方策について、報告書を取りまとめた。</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○報告書の内容について、様々な機会を捉えて周知を図り、市町村において将来に向けた議論が進むよう、支援を行っている。</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915461">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800" u="none" dirty="0"/>
                        <a:t>府からの</a:t>
                      </a:r>
                      <a:endParaRPr kumimoji="1" lang="en-US" altLang="ja-JP" sz="800" u="none" dirty="0"/>
                    </a:p>
                    <a:p>
                      <a:pPr marL="82550" indent="-82550" algn="ctr">
                        <a:lnSpc>
                          <a:spcPct val="100000"/>
                        </a:lnSpc>
                        <a:spcAft>
                          <a:spcPts val="0"/>
                        </a:spcAft>
                      </a:pPr>
                      <a:r>
                        <a:rPr kumimoji="1" lang="ja-JP" altLang="en-US" sz="800" u="none" dirty="0"/>
                        <a:t>インセンティブ</a:t>
                      </a:r>
                      <a:endParaRPr kumimoji="1" lang="en-US" altLang="ja-JP" sz="800" u="none" dirty="0"/>
                    </a:p>
                    <a:p>
                      <a:pPr marL="82550" indent="-82550" algn="ctr">
                        <a:lnSpc>
                          <a:spcPct val="100000"/>
                        </a:lnSpc>
                        <a:spcAft>
                          <a:spcPts val="0"/>
                        </a:spcAft>
                      </a:pPr>
                      <a:r>
                        <a:rPr kumimoji="1" lang="ja-JP" altLang="en-US" sz="800" u="none" dirty="0"/>
                        <a:t>強化</a:t>
                      </a:r>
                      <a:endParaRPr kumimoji="1" lang="en-US" altLang="ja-JP" sz="800" u="none" dirty="0"/>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○昨年度に引き続き、市町村間連携の取組に対して、補助金を重点配分する予定である。補助金が分権改革推進に向けた効果的なインセンティブとなるよう、適宜見直しを行いながら運用していく。</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1330920">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dirty="0"/>
                        <a:t>市町村への</a:t>
                      </a:r>
                      <a:endParaRPr kumimoji="1" lang="en-US" altLang="ja-JP" sz="1000" u="none" dirty="0"/>
                    </a:p>
                    <a:p>
                      <a:pPr marL="82550" indent="-82550" algn="ctr">
                        <a:lnSpc>
                          <a:spcPct val="100000"/>
                        </a:lnSpc>
                        <a:spcAft>
                          <a:spcPts val="0"/>
                        </a:spcAft>
                      </a:pPr>
                      <a:r>
                        <a:rPr kumimoji="1" lang="ja-JP" altLang="en-US" sz="1000" u="none" dirty="0"/>
                        <a:t>権限移譲等</a:t>
                      </a:r>
                      <a:endParaRPr kumimoji="1" lang="en-US" altLang="ja-JP" sz="1000" u="none" dirty="0"/>
                    </a:p>
                  </a:txBody>
                  <a:tcPr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○随時、市町村との協議・調整を行いながら、権限移譲の定着・充実に向けて取り組んでいる。</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○中核市への移行に取り組む市を、引き続き支援していく。</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825" y="-1035"/>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en-US" sz="1200" b="1" dirty="0">
                <a:solidFill>
                  <a:prstClr val="black"/>
                </a:solidFill>
              </a:rPr>
              <a:t>Ｈ３１・Ｒ元年</a:t>
            </a:r>
            <a:r>
              <a:rPr lang="ja-JP" altLang="ja-JP" sz="1200" b="1" dirty="0">
                <a:solidFill>
                  <a:prstClr val="black"/>
                </a:solidFill>
              </a:rPr>
              <a:t>度の取組イメージ（</a:t>
            </a:r>
            <a:r>
              <a:rPr lang="ja-JP" altLang="en-US" sz="1200" b="1" dirty="0">
                <a:solidFill>
                  <a:prstClr val="black"/>
                </a:solidFill>
              </a:rPr>
              <a:t>９</a:t>
            </a:r>
            <a:r>
              <a:rPr lang="ja-JP" altLang="ja-JP" sz="1200" b="1" dirty="0">
                <a:solidFill>
                  <a:prstClr val="black"/>
                </a:solidFill>
              </a:rPr>
              <a:t>月末時点</a:t>
            </a:r>
            <a:r>
              <a:rPr lang="ja-JP" altLang="en-US" sz="1200" b="1" dirty="0">
                <a:solidFill>
                  <a:prstClr val="black"/>
                </a:solidFill>
              </a:rPr>
              <a:t>）</a:t>
            </a:r>
            <a:endParaRPr lang="ja-JP" altLang="ja-JP" sz="1200" b="1" dirty="0">
              <a:solidFill>
                <a:prstClr val="black"/>
              </a:solidFill>
            </a:endParaRPr>
          </a:p>
        </p:txBody>
      </p:sp>
      <p:grpSp>
        <p:nvGrpSpPr>
          <p:cNvPr id="5" name="グループ化 4"/>
          <p:cNvGrpSpPr/>
          <p:nvPr/>
        </p:nvGrpSpPr>
        <p:grpSpPr>
          <a:xfrm>
            <a:off x="3076712" y="1134144"/>
            <a:ext cx="1301220" cy="636811"/>
            <a:chOff x="2462557" y="2624290"/>
            <a:chExt cx="1301220" cy="636811"/>
          </a:xfrm>
        </p:grpSpPr>
        <p:sp>
          <p:nvSpPr>
            <p:cNvPr id="7" name="フローチャート : 代替処理 6"/>
            <p:cNvSpPr/>
            <p:nvPr/>
          </p:nvSpPr>
          <p:spPr>
            <a:xfrm>
              <a:off x="2483235" y="2624290"/>
              <a:ext cx="630799"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７～８月</a:t>
              </a:r>
            </a:p>
          </p:txBody>
        </p:sp>
        <p:sp>
          <p:nvSpPr>
            <p:cNvPr id="8" name="フローチャート : 代替処理 7"/>
            <p:cNvSpPr/>
            <p:nvPr/>
          </p:nvSpPr>
          <p:spPr>
            <a:xfrm>
              <a:off x="2462557" y="2798010"/>
              <a:ext cx="1301220" cy="46309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第１回</a:t>
              </a:r>
              <a:endParaRPr lang="en-US" altLang="ja-JP" sz="1050" dirty="0"/>
            </a:p>
            <a:p>
              <a:r>
                <a:rPr lang="ja-JP" altLang="en-US" sz="1050" dirty="0"/>
                <a:t>「地域ブロック会議」</a:t>
              </a:r>
              <a:endParaRPr lang="en-US" altLang="ja-JP" sz="1050" dirty="0"/>
            </a:p>
          </p:txBody>
        </p:sp>
      </p:grpSp>
      <p:sp>
        <p:nvSpPr>
          <p:cNvPr id="11" name="フローチャート : 代替処理 10"/>
          <p:cNvSpPr/>
          <p:nvPr/>
        </p:nvSpPr>
        <p:spPr>
          <a:xfrm>
            <a:off x="4926943" y="1316369"/>
            <a:ext cx="1260859" cy="473636"/>
          </a:xfrm>
          <a:prstGeom prst="flowChartAlternateProcess">
            <a:avLst/>
          </a:prstGeom>
          <a:ln w="22225">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第２回</a:t>
            </a:r>
            <a:endParaRPr lang="en-US" altLang="ja-JP" sz="1050" dirty="0"/>
          </a:p>
          <a:p>
            <a:r>
              <a:rPr lang="ja-JP" altLang="en-US" sz="1050" dirty="0"/>
              <a:t>「地域ブロック会議」</a:t>
            </a:r>
          </a:p>
        </p:txBody>
      </p:sp>
      <p:grpSp>
        <p:nvGrpSpPr>
          <p:cNvPr id="21" name="グループ化 20"/>
          <p:cNvGrpSpPr/>
          <p:nvPr/>
        </p:nvGrpSpPr>
        <p:grpSpPr>
          <a:xfrm>
            <a:off x="2552659" y="4676377"/>
            <a:ext cx="1325308" cy="611832"/>
            <a:chOff x="2498266" y="2596616"/>
            <a:chExt cx="1325308" cy="611832"/>
          </a:xfrm>
        </p:grpSpPr>
        <p:sp>
          <p:nvSpPr>
            <p:cNvPr id="22" name="フローチャート : 代替処理 21"/>
            <p:cNvSpPr/>
            <p:nvPr/>
          </p:nvSpPr>
          <p:spPr>
            <a:xfrm>
              <a:off x="2508494" y="2596616"/>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５月</a:t>
              </a:r>
            </a:p>
          </p:txBody>
        </p:sp>
        <p:sp>
          <p:nvSpPr>
            <p:cNvPr id="24" name="フローチャート : 代替処理 23"/>
            <p:cNvSpPr/>
            <p:nvPr/>
          </p:nvSpPr>
          <p:spPr>
            <a:xfrm>
              <a:off x="2498266" y="2783243"/>
              <a:ext cx="1325308" cy="42520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市町村振興補助金の算定対象項目等提示</a:t>
              </a:r>
              <a:endParaRPr lang="en-US" altLang="ja-JP" sz="1050" dirty="0"/>
            </a:p>
          </p:txBody>
        </p:sp>
      </p:grpSp>
      <p:grpSp>
        <p:nvGrpSpPr>
          <p:cNvPr id="29" name="グループ化 28"/>
          <p:cNvGrpSpPr/>
          <p:nvPr/>
        </p:nvGrpSpPr>
        <p:grpSpPr>
          <a:xfrm>
            <a:off x="5579811" y="4695427"/>
            <a:ext cx="723494" cy="548999"/>
            <a:chOff x="2477944" y="2624290"/>
            <a:chExt cx="723494" cy="548999"/>
          </a:xfrm>
        </p:grpSpPr>
        <p:sp>
          <p:nvSpPr>
            <p:cNvPr id="30" name="フローチャート : 代替処理 29"/>
            <p:cNvSpPr/>
            <p:nvPr/>
          </p:nvSpPr>
          <p:spPr>
            <a:xfrm>
              <a:off x="2477944" y="2624290"/>
              <a:ext cx="324623" cy="23417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３月</a:t>
              </a:r>
            </a:p>
          </p:txBody>
        </p:sp>
        <p:sp>
          <p:nvSpPr>
            <p:cNvPr id="31" name="フローチャート : 代替処理 30"/>
            <p:cNvSpPr/>
            <p:nvPr/>
          </p:nvSpPr>
          <p:spPr>
            <a:xfrm>
              <a:off x="2479295" y="2821492"/>
              <a:ext cx="722143" cy="351797"/>
            </a:xfrm>
            <a:prstGeom prst="flowChartAlternateProcess">
              <a:avLst/>
            </a:prstGeom>
            <a:ln w="22225">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交付決定</a:t>
              </a:r>
            </a:p>
          </p:txBody>
        </p:sp>
      </p:grpSp>
      <p:grpSp>
        <p:nvGrpSpPr>
          <p:cNvPr id="49" name="グループ化 48"/>
          <p:cNvGrpSpPr/>
          <p:nvPr/>
        </p:nvGrpSpPr>
        <p:grpSpPr>
          <a:xfrm>
            <a:off x="396152" y="4146122"/>
            <a:ext cx="1038752" cy="531522"/>
            <a:chOff x="469600" y="3717673"/>
            <a:chExt cx="1038752" cy="531522"/>
          </a:xfrm>
        </p:grpSpPr>
        <p:sp>
          <p:nvSpPr>
            <p:cNvPr id="50" name="フローチャート : 代替処理 49"/>
            <p:cNvSpPr/>
            <p:nvPr/>
          </p:nvSpPr>
          <p:spPr>
            <a:xfrm>
              <a:off x="471558" y="3717673"/>
              <a:ext cx="917499" cy="19776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22</a:t>
              </a:r>
              <a:r>
                <a:rPr lang="ja-JP" altLang="en-US" sz="1000" dirty="0">
                  <a:latin typeface="+mj-ea"/>
                  <a:ea typeface="+mj-ea"/>
                </a:rPr>
                <a:t>年度～</a:t>
              </a:r>
              <a:endParaRPr kumimoji="1" lang="ja-JP" altLang="en-US" sz="1000" dirty="0">
                <a:latin typeface="+mj-ea"/>
                <a:ea typeface="+mj-ea"/>
              </a:endParaRPr>
            </a:p>
          </p:txBody>
        </p:sp>
        <p:sp>
          <p:nvSpPr>
            <p:cNvPr id="51" name="フローチャート : 代替処理 50"/>
            <p:cNvSpPr/>
            <p:nvPr/>
          </p:nvSpPr>
          <p:spPr>
            <a:xfrm>
              <a:off x="469600" y="3879810"/>
              <a:ext cx="1038752" cy="36938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「特例市並みの</a:t>
              </a:r>
              <a:endParaRPr lang="en-US" altLang="ja-JP" sz="1000" dirty="0"/>
            </a:p>
            <a:p>
              <a:r>
                <a:rPr lang="ja-JP" altLang="en-US" sz="1000" dirty="0"/>
                <a:t>権限移譲」を実施</a:t>
              </a:r>
              <a:endParaRPr lang="en-US" altLang="ja-JP" sz="1000" dirty="0"/>
            </a:p>
          </p:txBody>
        </p:sp>
      </p:grpSp>
      <p:grpSp>
        <p:nvGrpSpPr>
          <p:cNvPr id="52" name="グループ化 51"/>
          <p:cNvGrpSpPr/>
          <p:nvPr/>
        </p:nvGrpSpPr>
        <p:grpSpPr>
          <a:xfrm>
            <a:off x="390935" y="4732124"/>
            <a:ext cx="1113844" cy="529581"/>
            <a:chOff x="469600" y="3687570"/>
            <a:chExt cx="1113844" cy="529581"/>
          </a:xfrm>
        </p:grpSpPr>
        <p:sp>
          <p:nvSpPr>
            <p:cNvPr id="53" name="フローチャート : 代替処理 52"/>
            <p:cNvSpPr/>
            <p:nvPr/>
          </p:nvSpPr>
          <p:spPr>
            <a:xfrm>
              <a:off x="469600" y="3687570"/>
              <a:ext cx="917499" cy="173190"/>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26</a:t>
              </a:r>
              <a:r>
                <a:rPr lang="ja-JP" altLang="en-US" sz="1000" dirty="0">
                  <a:latin typeface="+mj-ea"/>
                  <a:ea typeface="+mj-ea"/>
                </a:rPr>
                <a:t>年度</a:t>
              </a:r>
              <a:endParaRPr kumimoji="1" lang="ja-JP" altLang="en-US" sz="1000" dirty="0">
                <a:latin typeface="+mj-ea"/>
                <a:ea typeface="+mj-ea"/>
              </a:endParaRPr>
            </a:p>
          </p:txBody>
        </p:sp>
        <p:sp>
          <p:nvSpPr>
            <p:cNvPr id="54" name="フローチャート : 代替処理 53"/>
            <p:cNvSpPr/>
            <p:nvPr/>
          </p:nvSpPr>
          <p:spPr>
            <a:xfrm>
              <a:off x="469600" y="3860760"/>
              <a:ext cx="1113844" cy="35639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今後の権限移譲の考え方取りまとめ</a:t>
              </a:r>
              <a:endParaRPr lang="en-US" altLang="ja-JP" sz="1000" dirty="0"/>
            </a:p>
          </p:txBody>
        </p:sp>
      </p:grpSp>
      <p:sp>
        <p:nvSpPr>
          <p:cNvPr id="57" name="フローチャート : 代替処理 56"/>
          <p:cNvSpPr/>
          <p:nvPr/>
        </p:nvSpPr>
        <p:spPr>
          <a:xfrm>
            <a:off x="430261" y="1790005"/>
            <a:ext cx="1029243" cy="55887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府内各地域の</a:t>
            </a:r>
            <a:endParaRPr lang="en-US" altLang="ja-JP" sz="1000" dirty="0"/>
          </a:p>
          <a:p>
            <a:r>
              <a:rPr lang="ja-JP" altLang="en-US" sz="1000" dirty="0"/>
              <a:t>広域連携研究会</a:t>
            </a:r>
            <a:endParaRPr lang="en-US" altLang="ja-JP" sz="1000" dirty="0"/>
          </a:p>
          <a:p>
            <a:r>
              <a:rPr lang="ja-JP" altLang="en-US" sz="1000" dirty="0"/>
              <a:t>等への参画</a:t>
            </a:r>
            <a:endParaRPr lang="en-US" altLang="ja-JP" sz="1000" dirty="0"/>
          </a:p>
        </p:txBody>
      </p:sp>
      <p:grpSp>
        <p:nvGrpSpPr>
          <p:cNvPr id="58" name="グループ化 57"/>
          <p:cNvGrpSpPr/>
          <p:nvPr/>
        </p:nvGrpSpPr>
        <p:grpSpPr>
          <a:xfrm>
            <a:off x="421860" y="1227954"/>
            <a:ext cx="1038752" cy="579964"/>
            <a:chOff x="469600" y="3723195"/>
            <a:chExt cx="1038752" cy="579964"/>
          </a:xfrm>
        </p:grpSpPr>
        <p:sp>
          <p:nvSpPr>
            <p:cNvPr id="59" name="フローチャート : 代替処理 58"/>
            <p:cNvSpPr/>
            <p:nvPr/>
          </p:nvSpPr>
          <p:spPr>
            <a:xfrm>
              <a:off x="481475" y="3723195"/>
              <a:ext cx="917499" cy="22081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26</a:t>
              </a:r>
              <a:r>
                <a:rPr lang="ja-JP" altLang="en-US" sz="1000" dirty="0">
                  <a:latin typeface="+mj-ea"/>
                  <a:ea typeface="+mj-ea"/>
                </a:rPr>
                <a:t>年度～</a:t>
              </a:r>
              <a:endParaRPr kumimoji="1" lang="ja-JP" altLang="en-US" sz="1000" dirty="0">
                <a:latin typeface="+mj-ea"/>
                <a:ea typeface="+mj-ea"/>
              </a:endParaRPr>
            </a:p>
          </p:txBody>
        </p:sp>
        <p:sp>
          <p:nvSpPr>
            <p:cNvPr id="60" name="フローチャート : 代替処理 59"/>
            <p:cNvSpPr/>
            <p:nvPr/>
          </p:nvSpPr>
          <p:spPr>
            <a:xfrm>
              <a:off x="469600" y="3908385"/>
              <a:ext cx="1038752" cy="394774"/>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「地域ブロック</a:t>
              </a:r>
              <a:endParaRPr lang="en-US" altLang="ja-JP" sz="1000" dirty="0"/>
            </a:p>
            <a:p>
              <a:r>
                <a:rPr lang="ja-JP" altLang="en-US" sz="1000" dirty="0"/>
                <a:t>会議」の開催</a:t>
              </a:r>
              <a:endParaRPr lang="en-US" altLang="ja-JP" sz="1000" dirty="0"/>
            </a:p>
          </p:txBody>
        </p:sp>
      </p:grpSp>
      <p:grpSp>
        <p:nvGrpSpPr>
          <p:cNvPr id="44" name="グループ化 43"/>
          <p:cNvGrpSpPr/>
          <p:nvPr/>
        </p:nvGrpSpPr>
        <p:grpSpPr>
          <a:xfrm>
            <a:off x="2191821" y="1942406"/>
            <a:ext cx="1999645" cy="622498"/>
            <a:chOff x="2185848" y="2624291"/>
            <a:chExt cx="1999645" cy="622498"/>
          </a:xfrm>
        </p:grpSpPr>
        <p:sp>
          <p:nvSpPr>
            <p:cNvPr id="45" name="フローチャート : 代替処理 44"/>
            <p:cNvSpPr/>
            <p:nvPr/>
          </p:nvSpPr>
          <p:spPr>
            <a:xfrm>
              <a:off x="2185849" y="2624291"/>
              <a:ext cx="1274250" cy="20708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４～８月</a:t>
              </a:r>
            </a:p>
          </p:txBody>
        </p:sp>
        <p:sp>
          <p:nvSpPr>
            <p:cNvPr id="46" name="フローチャート : 代替処理 45"/>
            <p:cNvSpPr/>
            <p:nvPr/>
          </p:nvSpPr>
          <p:spPr>
            <a:xfrm>
              <a:off x="2185848" y="2798010"/>
              <a:ext cx="1999645" cy="44877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各地域の広域連携研究会等への参画（南河内、泉州南）</a:t>
              </a:r>
              <a:endParaRPr lang="en-US" altLang="ja-JP" sz="1050" dirty="0"/>
            </a:p>
          </p:txBody>
        </p:sp>
      </p:grpSp>
      <p:grpSp>
        <p:nvGrpSpPr>
          <p:cNvPr id="48" name="グループ化 47"/>
          <p:cNvGrpSpPr/>
          <p:nvPr/>
        </p:nvGrpSpPr>
        <p:grpSpPr>
          <a:xfrm>
            <a:off x="367799" y="2865926"/>
            <a:ext cx="1135976" cy="1033196"/>
            <a:chOff x="397696" y="3723195"/>
            <a:chExt cx="1135976" cy="1033196"/>
          </a:xfrm>
        </p:grpSpPr>
        <p:sp>
          <p:nvSpPr>
            <p:cNvPr id="56" name="フローチャート : 代替処理 55"/>
            <p:cNvSpPr/>
            <p:nvPr/>
          </p:nvSpPr>
          <p:spPr>
            <a:xfrm>
              <a:off x="436200" y="3723195"/>
              <a:ext cx="917499" cy="23087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a:t>
              </a:r>
              <a:r>
                <a:rPr lang="en-US" altLang="ja-JP" sz="900" dirty="0">
                  <a:latin typeface="+mj-ea"/>
                  <a:ea typeface="+mj-ea"/>
                </a:rPr>
                <a:t>30</a:t>
              </a:r>
              <a:r>
                <a:rPr lang="ja-JP" altLang="en-US" sz="900" dirty="0">
                  <a:latin typeface="+mj-ea"/>
                  <a:ea typeface="+mj-ea"/>
                </a:rPr>
                <a:t>年度</a:t>
              </a:r>
              <a:endParaRPr kumimoji="1" lang="ja-JP" altLang="en-US" sz="900" dirty="0">
                <a:latin typeface="+mj-ea"/>
                <a:ea typeface="+mj-ea"/>
              </a:endParaRPr>
            </a:p>
          </p:txBody>
        </p:sp>
        <p:sp>
          <p:nvSpPr>
            <p:cNvPr id="64" name="フローチャート : 代替処理 63"/>
            <p:cNvSpPr/>
            <p:nvPr/>
          </p:nvSpPr>
          <p:spPr>
            <a:xfrm>
              <a:off x="397696" y="3918447"/>
              <a:ext cx="1135976" cy="837944"/>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「基礎自治機能の維持充実に関する研究会」における検討・研究、報告書取りまとめ</a:t>
              </a:r>
              <a:endParaRPr lang="en-US" altLang="ja-JP" sz="1000" dirty="0"/>
            </a:p>
          </p:txBody>
        </p:sp>
      </p:grpSp>
      <p:sp>
        <p:nvSpPr>
          <p:cNvPr id="69" name="テキスト ボックス 61"/>
          <p:cNvSpPr txBox="1"/>
          <p:nvPr/>
        </p:nvSpPr>
        <p:spPr>
          <a:xfrm>
            <a:off x="2118456" y="3311517"/>
            <a:ext cx="4128722" cy="24622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000" dirty="0"/>
              <a:t>テーマ：「課題</a:t>
            </a:r>
            <a:r>
              <a:rPr lang="ja-JP" altLang="en-US" sz="1000" dirty="0"/>
              <a:t>・将来見通し」「広域連携」「合併」「市町村単独の取組」</a:t>
            </a:r>
            <a:endParaRPr kumimoji="1" lang="en-US" altLang="ja-JP" sz="1000" dirty="0"/>
          </a:p>
        </p:txBody>
      </p:sp>
      <p:sp>
        <p:nvSpPr>
          <p:cNvPr id="76" name="右矢印 75"/>
          <p:cNvSpPr/>
          <p:nvPr/>
        </p:nvSpPr>
        <p:spPr>
          <a:xfrm>
            <a:off x="4198513" y="2147128"/>
            <a:ext cx="2160772" cy="495043"/>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随時、積極的に参画</a:t>
            </a:r>
          </a:p>
        </p:txBody>
      </p:sp>
      <p:sp>
        <p:nvSpPr>
          <p:cNvPr id="83" name="右矢印 82"/>
          <p:cNvSpPr/>
          <p:nvPr/>
        </p:nvSpPr>
        <p:spPr>
          <a:xfrm>
            <a:off x="2008419" y="2954393"/>
            <a:ext cx="4326127" cy="468010"/>
          </a:xfrm>
          <a:prstGeom prst="rightArrow">
            <a:avLst>
              <a:gd name="adj1" fmla="val 50000"/>
              <a:gd name="adj2" fmla="val 4792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各テーマ別の研究内容を府民・市町村</a:t>
            </a:r>
            <a:r>
              <a:rPr lang="ja-JP" altLang="en-US" sz="1050" dirty="0"/>
              <a:t>へ</a:t>
            </a:r>
            <a:r>
              <a:rPr kumimoji="1" lang="ja-JP" altLang="en-US" sz="1050" dirty="0"/>
              <a:t>周知</a:t>
            </a:r>
          </a:p>
        </p:txBody>
      </p:sp>
      <p:grpSp>
        <p:nvGrpSpPr>
          <p:cNvPr id="88" name="グループ化 87"/>
          <p:cNvGrpSpPr/>
          <p:nvPr/>
        </p:nvGrpSpPr>
        <p:grpSpPr>
          <a:xfrm>
            <a:off x="392334" y="5309172"/>
            <a:ext cx="1038752" cy="486933"/>
            <a:chOff x="469600" y="3711320"/>
            <a:chExt cx="1038752" cy="486933"/>
          </a:xfrm>
        </p:grpSpPr>
        <p:sp>
          <p:nvSpPr>
            <p:cNvPr id="89" name="フローチャート : 代替処理 88"/>
            <p:cNvSpPr/>
            <p:nvPr/>
          </p:nvSpPr>
          <p:spPr>
            <a:xfrm>
              <a:off x="469600" y="3711320"/>
              <a:ext cx="917499" cy="192240"/>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29</a:t>
              </a:r>
              <a:r>
                <a:rPr lang="ja-JP" altLang="en-US" sz="1000" dirty="0">
                  <a:latin typeface="+mj-ea"/>
                  <a:ea typeface="+mj-ea"/>
                </a:rPr>
                <a:t>年度</a:t>
              </a:r>
              <a:endParaRPr kumimoji="1" lang="ja-JP" altLang="en-US" sz="1000" dirty="0">
                <a:latin typeface="+mj-ea"/>
                <a:ea typeface="+mj-ea"/>
              </a:endParaRPr>
            </a:p>
          </p:txBody>
        </p:sp>
        <p:sp>
          <p:nvSpPr>
            <p:cNvPr id="90" name="フローチャート : 代替処理 89"/>
            <p:cNvSpPr/>
            <p:nvPr/>
          </p:nvSpPr>
          <p:spPr>
            <a:xfrm>
              <a:off x="469600" y="3879810"/>
              <a:ext cx="1038752" cy="318443"/>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市町村振興補助金の見直し</a:t>
              </a:r>
              <a:endParaRPr lang="en-US" altLang="ja-JP" sz="1000" dirty="0"/>
            </a:p>
          </p:txBody>
        </p:sp>
      </p:grpSp>
      <p:grpSp>
        <p:nvGrpSpPr>
          <p:cNvPr id="98" name="グループ化 97"/>
          <p:cNvGrpSpPr/>
          <p:nvPr/>
        </p:nvGrpSpPr>
        <p:grpSpPr>
          <a:xfrm>
            <a:off x="4612365" y="6115971"/>
            <a:ext cx="1412673" cy="610250"/>
            <a:chOff x="2357169" y="2662642"/>
            <a:chExt cx="1412673" cy="610250"/>
          </a:xfrm>
        </p:grpSpPr>
        <p:sp>
          <p:nvSpPr>
            <p:cNvPr id="99" name="フローチャート : 代替処理 98"/>
            <p:cNvSpPr/>
            <p:nvPr/>
          </p:nvSpPr>
          <p:spPr>
            <a:xfrm>
              <a:off x="2374159" y="2662642"/>
              <a:ext cx="642839" cy="20610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１０月頃</a:t>
              </a:r>
            </a:p>
          </p:txBody>
        </p:sp>
        <p:sp>
          <p:nvSpPr>
            <p:cNvPr id="100" name="フローチャート : 代替処理 99"/>
            <p:cNvSpPr/>
            <p:nvPr/>
          </p:nvSpPr>
          <p:spPr>
            <a:xfrm>
              <a:off x="2357169" y="2847250"/>
              <a:ext cx="1412673" cy="425642"/>
            </a:xfrm>
            <a:prstGeom prst="flowChartAlternateProcess">
              <a:avLst/>
            </a:prstGeom>
            <a:solidFill>
              <a:schemeClr val="accent3">
                <a:lumMod val="40000"/>
                <a:lumOff val="60000"/>
              </a:schemeClr>
            </a:solidFill>
            <a:ln w="19050">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吹田市の中核市移行に係る政令公布</a:t>
              </a:r>
            </a:p>
          </p:txBody>
        </p:sp>
      </p:grpSp>
      <p:grpSp>
        <p:nvGrpSpPr>
          <p:cNvPr id="61" name="グループ化 60"/>
          <p:cNvGrpSpPr/>
          <p:nvPr/>
        </p:nvGrpSpPr>
        <p:grpSpPr>
          <a:xfrm>
            <a:off x="2118505" y="6137827"/>
            <a:ext cx="859158" cy="590161"/>
            <a:chOff x="2332001" y="4786554"/>
            <a:chExt cx="859158" cy="590161"/>
          </a:xfrm>
        </p:grpSpPr>
        <p:sp>
          <p:nvSpPr>
            <p:cNvPr id="62" name="フローチャート : 代替処理 83"/>
            <p:cNvSpPr/>
            <p:nvPr/>
          </p:nvSpPr>
          <p:spPr>
            <a:xfrm>
              <a:off x="2332001" y="4786554"/>
              <a:ext cx="32462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63" name="フローチャート : 代替処理 85"/>
            <p:cNvSpPr/>
            <p:nvPr/>
          </p:nvSpPr>
          <p:spPr>
            <a:xfrm>
              <a:off x="2332001" y="4949604"/>
              <a:ext cx="859158" cy="427111"/>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寝屋川市が</a:t>
              </a:r>
              <a:endParaRPr lang="en-US" altLang="ja-JP" sz="1000" dirty="0"/>
            </a:p>
            <a:p>
              <a:r>
                <a:rPr lang="ja-JP" altLang="en-US" sz="1000" dirty="0"/>
                <a:t>中核市移行</a:t>
              </a:r>
            </a:p>
          </p:txBody>
        </p:sp>
      </p:grpSp>
      <p:sp>
        <p:nvSpPr>
          <p:cNvPr id="65" name="フローチャート : 代替処理 64"/>
          <p:cNvSpPr/>
          <p:nvPr/>
        </p:nvSpPr>
        <p:spPr>
          <a:xfrm>
            <a:off x="4924462" y="1134144"/>
            <a:ext cx="74721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１２～１月</a:t>
            </a:r>
          </a:p>
        </p:txBody>
      </p:sp>
      <p:grpSp>
        <p:nvGrpSpPr>
          <p:cNvPr id="66" name="グループ化 65"/>
          <p:cNvGrpSpPr/>
          <p:nvPr/>
        </p:nvGrpSpPr>
        <p:grpSpPr>
          <a:xfrm>
            <a:off x="3319839" y="3624107"/>
            <a:ext cx="1587483" cy="687996"/>
            <a:chOff x="2185848" y="2624291"/>
            <a:chExt cx="1587483" cy="687996"/>
          </a:xfrm>
        </p:grpSpPr>
        <p:sp>
          <p:nvSpPr>
            <p:cNvPr id="67" name="フローチャート : 代替処理 44"/>
            <p:cNvSpPr/>
            <p:nvPr/>
          </p:nvSpPr>
          <p:spPr>
            <a:xfrm>
              <a:off x="2185849" y="2624291"/>
              <a:ext cx="844132" cy="23435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８、９月</a:t>
              </a:r>
            </a:p>
          </p:txBody>
        </p:sp>
        <p:sp>
          <p:nvSpPr>
            <p:cNvPr id="68" name="フローチャート : 代替処理 45"/>
            <p:cNvSpPr/>
            <p:nvPr/>
          </p:nvSpPr>
          <p:spPr>
            <a:xfrm>
              <a:off x="2185848" y="2798011"/>
              <a:ext cx="1587483" cy="514276"/>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府職員による「出前講義」を通じて説明・解説</a:t>
              </a:r>
              <a:endParaRPr lang="en-US" altLang="ja-JP" sz="1050" dirty="0"/>
            </a:p>
            <a:p>
              <a:r>
                <a:rPr lang="ja-JP" altLang="en-US" sz="1050" dirty="0"/>
                <a:t>（３団体で実施）</a:t>
              </a:r>
              <a:endParaRPr lang="en-US" altLang="ja-JP" sz="1050" dirty="0"/>
            </a:p>
          </p:txBody>
        </p:sp>
      </p:grpSp>
      <p:grpSp>
        <p:nvGrpSpPr>
          <p:cNvPr id="70" name="グループ化 69"/>
          <p:cNvGrpSpPr/>
          <p:nvPr/>
        </p:nvGrpSpPr>
        <p:grpSpPr>
          <a:xfrm>
            <a:off x="3087285" y="6130384"/>
            <a:ext cx="1068034" cy="584725"/>
            <a:chOff x="2498267" y="2596616"/>
            <a:chExt cx="1068034" cy="584725"/>
          </a:xfrm>
        </p:grpSpPr>
        <p:sp>
          <p:nvSpPr>
            <p:cNvPr id="71" name="フローチャート : 代替処理 21"/>
            <p:cNvSpPr/>
            <p:nvPr/>
          </p:nvSpPr>
          <p:spPr>
            <a:xfrm>
              <a:off x="2508494" y="2596616"/>
              <a:ext cx="324623" cy="20456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６月</a:t>
              </a:r>
            </a:p>
          </p:txBody>
        </p:sp>
        <p:sp>
          <p:nvSpPr>
            <p:cNvPr id="72" name="フローチャート : 代替処理 23"/>
            <p:cNvSpPr/>
            <p:nvPr/>
          </p:nvSpPr>
          <p:spPr>
            <a:xfrm>
              <a:off x="2498267" y="2770364"/>
              <a:ext cx="1068034" cy="41097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吹田市の中核市移行に同意</a:t>
              </a:r>
              <a:endParaRPr lang="en-US" altLang="ja-JP" sz="1050" dirty="0"/>
            </a:p>
          </p:txBody>
        </p:sp>
      </p:grpSp>
      <p:sp>
        <p:nvSpPr>
          <p:cNvPr id="73" name="右矢印 72"/>
          <p:cNvSpPr/>
          <p:nvPr/>
        </p:nvSpPr>
        <p:spPr>
          <a:xfrm>
            <a:off x="2026344" y="5470014"/>
            <a:ext cx="4308203" cy="372563"/>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事務の移譲に向けた協議等</a:t>
            </a:r>
            <a:r>
              <a:rPr kumimoji="1" lang="ja-JP" altLang="en-US" sz="1050" dirty="0"/>
              <a:t>　　</a:t>
            </a:r>
          </a:p>
        </p:txBody>
      </p:sp>
      <p:sp>
        <p:nvSpPr>
          <p:cNvPr id="74" name="右矢印 73"/>
          <p:cNvSpPr/>
          <p:nvPr/>
        </p:nvSpPr>
        <p:spPr>
          <a:xfrm>
            <a:off x="2024196" y="5790003"/>
            <a:ext cx="4308203" cy="372563"/>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中核市への移行支援（吹田市）</a:t>
            </a:r>
            <a:r>
              <a:rPr kumimoji="1" lang="ja-JP" altLang="en-US" sz="1050" dirty="0"/>
              <a:t>　　</a:t>
            </a:r>
          </a:p>
        </p:txBody>
      </p:sp>
      <p:grpSp>
        <p:nvGrpSpPr>
          <p:cNvPr id="55" name="グループ化 54"/>
          <p:cNvGrpSpPr/>
          <p:nvPr/>
        </p:nvGrpSpPr>
        <p:grpSpPr>
          <a:xfrm>
            <a:off x="2059079" y="3611727"/>
            <a:ext cx="1141465" cy="719278"/>
            <a:chOff x="2498264" y="2616444"/>
            <a:chExt cx="1141465" cy="564897"/>
          </a:xfrm>
        </p:grpSpPr>
        <p:sp>
          <p:nvSpPr>
            <p:cNvPr id="75" name="フローチャート : 代替処理 21"/>
            <p:cNvSpPr/>
            <p:nvPr/>
          </p:nvSpPr>
          <p:spPr>
            <a:xfrm>
              <a:off x="2508494" y="2616444"/>
              <a:ext cx="324623" cy="20456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４月</a:t>
              </a:r>
            </a:p>
          </p:txBody>
        </p:sp>
        <p:sp>
          <p:nvSpPr>
            <p:cNvPr id="77" name="フローチャート : 代替処理 23"/>
            <p:cNvSpPr/>
            <p:nvPr/>
          </p:nvSpPr>
          <p:spPr>
            <a:xfrm>
              <a:off x="2498264" y="2770364"/>
              <a:ext cx="1141465" cy="41097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rPr>
                <a:t>「市町村単独の取組に関する研究」の報告書公表</a:t>
              </a:r>
              <a:endParaRPr lang="en-US" altLang="ja-JP" sz="1050" dirty="0">
                <a:solidFill>
                  <a:schemeClr val="tx1"/>
                </a:solidFill>
              </a:endParaRPr>
            </a:p>
          </p:txBody>
        </p:sp>
      </p:grpSp>
    </p:spTree>
    <p:extLst>
      <p:ext uri="{BB962C8B-B14F-4D97-AF65-F5344CB8AC3E}">
        <p14:creationId xmlns:p14="http://schemas.microsoft.com/office/powerpoint/2010/main" val="623645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630522558"/>
              </p:ext>
            </p:extLst>
          </p:nvPr>
        </p:nvGraphicFramePr>
        <p:xfrm>
          <a:off x="64384" y="592004"/>
          <a:ext cx="9036497" cy="5771039"/>
        </p:xfrm>
        <a:graphic>
          <a:graphicData uri="http://schemas.openxmlformats.org/drawingml/2006/table">
            <a:tbl>
              <a:tblPr firstRow="1" bandRow="1">
                <a:tableStyleId>{5940675A-B579-460E-94D1-54222C63F5DA}</a:tableStyleId>
              </a:tblPr>
              <a:tblGrid>
                <a:gridCol w="265147">
                  <a:extLst>
                    <a:ext uri="{9D8B030D-6E8A-4147-A177-3AD203B41FA5}">
                      <a16:colId xmlns:a16="http://schemas.microsoft.com/office/drawing/2014/main" val="20000"/>
                    </a:ext>
                  </a:extLst>
                </a:gridCol>
                <a:gridCol w="1168191">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680520">
                  <a:extLst>
                    <a:ext uri="{9D8B030D-6E8A-4147-A177-3AD203B41FA5}">
                      <a16:colId xmlns:a16="http://schemas.microsoft.com/office/drawing/2014/main" val="20003"/>
                    </a:ext>
                  </a:extLst>
                </a:gridCol>
                <a:gridCol w="2562599">
                  <a:extLst>
                    <a:ext uri="{9D8B030D-6E8A-4147-A177-3AD203B41FA5}">
                      <a16:colId xmlns:a16="http://schemas.microsoft.com/office/drawing/2014/main" val="20004"/>
                    </a:ext>
                  </a:extLst>
                </a:gridCol>
              </a:tblGrid>
              <a:tr h="285639">
                <a:tc rowSpan="2">
                  <a:txBody>
                    <a:bodyPr/>
                    <a:lstStyle/>
                    <a:p>
                      <a:endParaRPr kumimoji="1" lang="ja-JP" altLang="en-US" sz="1400" u="none" dirty="0"/>
                    </a:p>
                  </a:txBody>
                  <a:tcPr vert="eaVert" anchor="ctr"/>
                </a:tc>
                <a:tc rowSpan="2">
                  <a:txBody>
                    <a:bodyPr/>
                    <a:lstStyle/>
                    <a:p>
                      <a:pPr algn="ctr">
                        <a:lnSpc>
                          <a:spcPts val="1400"/>
                        </a:lnSpc>
                      </a:pPr>
                      <a:r>
                        <a:rPr kumimoji="1" lang="ja-JP" altLang="en-US" sz="1050" u="none" dirty="0"/>
                        <a:t>平成３０年度末</a:t>
                      </a: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50" u="none" dirty="0" err="1"/>
                        <a:t>までの</a:t>
                      </a:r>
                      <a:r>
                        <a:rPr kumimoji="1" lang="ja-JP" altLang="en-US" sz="1050" u="none" dirty="0"/>
                        <a:t>状況</a:t>
                      </a:r>
                    </a:p>
                  </a:txBody>
                  <a:tcPr anchor="ctr">
                    <a:solidFill>
                      <a:srgbClr val="CCFF66"/>
                    </a:solidFill>
                  </a:tcPr>
                </a:tc>
                <a:tc rowSpan="2">
                  <a:txBody>
                    <a:bodyPr/>
                    <a:lstStyle/>
                    <a:p>
                      <a:pPr algn="ctr">
                        <a:lnSpc>
                          <a:spcPts val="1400"/>
                        </a:lnSpc>
                      </a:pPr>
                      <a:endParaRPr kumimoji="1" lang="ja-JP" altLang="en-US" sz="1200" u="none" dirty="0"/>
                    </a:p>
                  </a:txBody>
                  <a:tcPr anchor="ctr">
                    <a:lnB w="12700" cap="flat" cmpd="sng" algn="ctr">
                      <a:solidFill>
                        <a:schemeClr val="tx1"/>
                      </a:solidFill>
                      <a:prstDash val="solid"/>
                      <a:round/>
                      <a:headEnd type="none" w="med" len="med"/>
                      <a:tailEnd type="none" w="med" len="med"/>
                    </a:lnB>
                    <a:solidFill>
                      <a:srgbClr val="CCFF66"/>
                    </a:solidFill>
                  </a:tcPr>
                </a:tc>
                <a:tc>
                  <a:txBody>
                    <a:bodyPr/>
                    <a:lstStyle/>
                    <a:p>
                      <a:pPr algn="ctr">
                        <a:lnSpc>
                          <a:spcPts val="1400"/>
                        </a:lnSpc>
                      </a:pPr>
                      <a:r>
                        <a:rPr kumimoji="1" lang="ja-JP" altLang="en-US" sz="1200" u="none" dirty="0"/>
                        <a:t>平成３１・令和元年度</a:t>
                      </a:r>
                    </a:p>
                  </a:txBody>
                  <a:tcPr anchor="ctr">
                    <a:lnB w="12700" cap="flat" cmpd="sng" algn="ctr">
                      <a:solidFill>
                        <a:schemeClr val="tx1"/>
                      </a:solidFill>
                      <a:prstDash val="solid"/>
                      <a:round/>
                      <a:headEnd type="none" w="med" len="med"/>
                      <a:tailEnd type="none" w="med" len="med"/>
                    </a:lnB>
                    <a:solidFill>
                      <a:srgbClr val="CCFF66"/>
                    </a:solidFill>
                  </a:tcPr>
                </a:tc>
                <a:tc rowSpan="2">
                  <a:txBody>
                    <a:bodyPr/>
                    <a:lstStyle/>
                    <a:p>
                      <a:pPr algn="ctr">
                        <a:lnSpc>
                          <a:spcPts val="1400"/>
                        </a:lnSpc>
                      </a:pPr>
                      <a:r>
                        <a:rPr kumimoji="1" lang="ja-JP" altLang="en-US" sz="1200" u="none" dirty="0"/>
                        <a:t>実績と今後の取組</a:t>
                      </a:r>
                    </a:p>
                  </a:txBody>
                  <a:tcPr anchor="ctr">
                    <a:solidFill>
                      <a:srgbClr val="CCFF66"/>
                    </a:solidFill>
                  </a:tcPr>
                </a:tc>
                <a:extLst>
                  <a:ext uri="{0D108BD9-81ED-4DB2-BD59-A6C34878D82A}">
                    <a16:rowId xmlns:a16="http://schemas.microsoft.com/office/drawing/2014/main" val="10000"/>
                  </a:ext>
                </a:extLst>
              </a:tr>
              <a:tr h="285639">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lnT w="12700" cap="flat" cmpd="sng" algn="ctr">
                      <a:solidFill>
                        <a:schemeClr val="tx1"/>
                      </a:solidFill>
                      <a:prstDash val="solid"/>
                      <a:round/>
                      <a:headEnd type="none" w="med" len="med"/>
                      <a:tailEnd type="none" w="med" len="med"/>
                    </a:lnT>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929742">
                <a:tc rowSpan="3">
                  <a:txBody>
                    <a:bodyPr/>
                    <a:lstStyle/>
                    <a:p>
                      <a:r>
                        <a:rPr kumimoji="1" lang="ja-JP" altLang="en-US" sz="1400" u="none" dirty="0"/>
                        <a:t>大阪にふさわしい新たな大都市制度の実現</a:t>
                      </a:r>
                    </a:p>
                  </a:txBody>
                  <a:tcPr vert="eaVert" anchor="ctr" anchorCtr="1"/>
                </a:tc>
                <a:tc rowSpan="3">
                  <a:txBody>
                    <a:bodyPr/>
                    <a:lstStyle/>
                    <a:p>
                      <a:endParaRPr kumimoji="1" lang="ja-JP" altLang="en-US" sz="1400" u="none" dirty="0"/>
                    </a:p>
                  </a:txBody>
                  <a:tcPr anchor="ctr">
                    <a:lnR w="12700" cap="flat" cmpd="sng" algn="ctr">
                      <a:solidFill>
                        <a:schemeClr val="tx1"/>
                      </a:solidFill>
                      <a:prstDash val="solid"/>
                      <a:round/>
                      <a:headEnd type="none" w="med" len="med"/>
                      <a:tailEnd type="none" w="med" len="med"/>
                    </a:lnR>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特別区制度</a:t>
                      </a:r>
                      <a:endParaRPr kumimoji="1" lang="en-US" altLang="ja-JP" sz="1200" u="none" dirty="0"/>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ysDot"/>
                      <a:round/>
                      <a:headEnd type="none" w="med" len="med"/>
                      <a:tailEnd type="none" w="med" len="med"/>
                    </a:lnB>
                  </a:tcPr>
                </a:tc>
                <a:tc row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050" u="none" kern="1200" dirty="0">
                          <a:solidFill>
                            <a:schemeClr val="tx1"/>
                          </a:solidFill>
                          <a:latin typeface="+mn-lt"/>
                          <a:ea typeface="+mn-ea"/>
                          <a:cs typeface="+mn-cs"/>
                        </a:rPr>
                        <a:t>特別区設置協定書の作成や特別区の設置に必要な協議を行うため、大都市制度（特別区設置）協議会を開催している。</a:t>
                      </a: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○特別区制度に関して、特別区素案や財政シミュレーションの更新等の追加資料をもとに、協定書の取りまとめに向けて協議を進めている。</a:t>
                      </a: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○あわせて、大都市制度改革の必要性等について府民に理解を深めていただくため、府政だよりや動画なども活用した、わかりやすい広報に取り組む。</a:t>
                      </a:r>
                      <a:endParaRPr kumimoji="1" lang="en-US" altLang="ja-JP" sz="1050" u="none" kern="1200" dirty="0">
                        <a:solidFill>
                          <a:schemeClr val="tx1"/>
                        </a:solidFill>
                        <a:latin typeface="+mn-lt"/>
                        <a:ea typeface="+mn-ea"/>
                        <a:cs typeface="+mn-cs"/>
                      </a:endParaRPr>
                    </a:p>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○なお、総合区制度に関しては、令和元年５月をもって検討を終了しており、今後は、特別区制度に絞って議論が行われる。</a:t>
                      </a:r>
                      <a:endParaRPr kumimoji="1" lang="en-US" altLang="ja-JP" sz="1050" u="none" kern="1200" dirty="0">
                        <a:solidFill>
                          <a:schemeClr val="tx1"/>
                        </a:solidFill>
                        <a:latin typeface="+mn-lt"/>
                        <a:ea typeface="+mn-ea"/>
                        <a:cs typeface="+mn-cs"/>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440160">
                <a:tc vMerge="1">
                  <a:txBody>
                    <a:bodyPr/>
                    <a:lstStyle/>
                    <a:p>
                      <a:endParaRPr kumimoji="1" lang="ja-JP" altLang="en-US"/>
                    </a:p>
                  </a:txBody>
                  <a:tcPr/>
                </a:tc>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総合区制度</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3"/>
                  </a:ext>
                </a:extLst>
              </a:tr>
              <a:tr h="1829859">
                <a:tc vMerge="1">
                  <a:txBody>
                    <a:bodyPr/>
                    <a:lstStyle/>
                    <a:p>
                      <a:endParaRPr kumimoji="1" lang="ja-JP" altLang="en-US"/>
                    </a:p>
                  </a:txBody>
                  <a:tcPr/>
                </a:tc>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mn-lt"/>
                          <a:ea typeface="+mn-ea"/>
                          <a:cs typeface="+mn-cs"/>
                        </a:rPr>
                        <a:t>大阪市との協議・調整</a:t>
                      </a:r>
                      <a:endParaRPr kumimoji="1" lang="en-US" altLang="ja-JP" sz="1200" b="0" i="0" u="none" strike="noStrike" kern="1200" cap="none" spc="0" normalizeH="0" baseline="0" noProof="0" dirty="0">
                        <a:ln>
                          <a:noFill/>
                        </a:ln>
                        <a:solidFill>
                          <a:schemeClr val="tx1"/>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n-lt"/>
                          <a:ea typeface="+mn-ea"/>
                          <a:cs typeface="+mn-cs"/>
                        </a:rPr>
                        <a:t>○府と大阪市で設置した副首都推進本部会議（指定都市都道府県調整会議）において、都市機能の強化や二重行政の解消について協議を行っている。</a:t>
                      </a: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34" name="正方形/長方形 33"/>
          <p:cNvSpPr/>
          <p:nvPr/>
        </p:nvSpPr>
        <p:spPr>
          <a:xfrm>
            <a:off x="10633" y="93837"/>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en-US" sz="1200" b="1" dirty="0">
                <a:solidFill>
                  <a:prstClr val="black"/>
                </a:solidFill>
              </a:rPr>
              <a:t>Ｈ３１・Ｒ元</a:t>
            </a:r>
            <a:r>
              <a:rPr lang="ja-JP" altLang="ja-JP" sz="1200" b="1" dirty="0">
                <a:solidFill>
                  <a:prstClr val="black"/>
                </a:solidFill>
              </a:rPr>
              <a:t>年度の取組イメージ（</a:t>
            </a:r>
            <a:r>
              <a:rPr lang="ja-JP" altLang="en-US" sz="1200" b="1" dirty="0">
                <a:solidFill>
                  <a:prstClr val="black"/>
                </a:solidFill>
              </a:rPr>
              <a:t>９</a:t>
            </a:r>
            <a:r>
              <a:rPr lang="ja-JP" altLang="ja-JP" sz="1200" b="1" dirty="0">
                <a:solidFill>
                  <a:prstClr val="black"/>
                </a:solidFill>
              </a:rPr>
              <a:t>月末時点</a:t>
            </a:r>
            <a:r>
              <a:rPr lang="ja-JP" altLang="en-US" sz="1200" b="1" dirty="0">
                <a:solidFill>
                  <a:prstClr val="black"/>
                </a:solidFill>
              </a:rPr>
              <a:t>）</a:t>
            </a:r>
            <a:endParaRPr lang="ja-JP" altLang="ja-JP" sz="1200" b="1" dirty="0">
              <a:solidFill>
                <a:prstClr val="black"/>
              </a:solidFill>
            </a:endParaRPr>
          </a:p>
        </p:txBody>
      </p:sp>
      <p:grpSp>
        <p:nvGrpSpPr>
          <p:cNvPr id="4" name="グループ化 3"/>
          <p:cNvGrpSpPr/>
          <p:nvPr/>
        </p:nvGrpSpPr>
        <p:grpSpPr>
          <a:xfrm>
            <a:off x="392438" y="4599515"/>
            <a:ext cx="1038752" cy="540440"/>
            <a:chOff x="469600" y="3687569"/>
            <a:chExt cx="1038752" cy="540440"/>
          </a:xfrm>
        </p:grpSpPr>
        <p:sp>
          <p:nvSpPr>
            <p:cNvPr id="5" name="フローチャート : 代替処理 4"/>
            <p:cNvSpPr/>
            <p:nvPr/>
          </p:nvSpPr>
          <p:spPr>
            <a:xfrm>
              <a:off x="469600" y="3687569"/>
              <a:ext cx="917499"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27</a:t>
              </a:r>
              <a:r>
                <a:rPr lang="ja-JP" altLang="en-US" sz="1000" dirty="0">
                  <a:latin typeface="+mj-ea"/>
                  <a:ea typeface="+mj-ea"/>
                </a:rPr>
                <a:t>年度</a:t>
              </a:r>
              <a:endParaRPr kumimoji="1" lang="ja-JP" altLang="en-US" sz="1000" dirty="0">
                <a:latin typeface="+mj-ea"/>
                <a:ea typeface="+mj-ea"/>
              </a:endParaRPr>
            </a:p>
          </p:txBody>
        </p:sp>
        <p:sp>
          <p:nvSpPr>
            <p:cNvPr id="7" name="フローチャート : 代替処理 6"/>
            <p:cNvSpPr/>
            <p:nvPr/>
          </p:nvSpPr>
          <p:spPr>
            <a:xfrm>
              <a:off x="469600" y="3872761"/>
              <a:ext cx="1038752" cy="35524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副首都推進本部の設置</a:t>
              </a:r>
              <a:endParaRPr lang="en-US" altLang="ja-JP" sz="1000" dirty="0"/>
            </a:p>
          </p:txBody>
        </p:sp>
      </p:grpSp>
      <p:grpSp>
        <p:nvGrpSpPr>
          <p:cNvPr id="8" name="グループ化 7"/>
          <p:cNvGrpSpPr/>
          <p:nvPr/>
        </p:nvGrpSpPr>
        <p:grpSpPr>
          <a:xfrm>
            <a:off x="380563" y="5306992"/>
            <a:ext cx="1038752" cy="718400"/>
            <a:chOff x="457725" y="3687569"/>
            <a:chExt cx="1038752" cy="718400"/>
          </a:xfrm>
        </p:grpSpPr>
        <p:sp>
          <p:nvSpPr>
            <p:cNvPr id="9" name="フローチャート : 代替処理 8"/>
            <p:cNvSpPr/>
            <p:nvPr/>
          </p:nvSpPr>
          <p:spPr>
            <a:xfrm>
              <a:off x="469600" y="3687569"/>
              <a:ext cx="917499"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28</a:t>
              </a:r>
              <a:r>
                <a:rPr lang="ja-JP" altLang="en-US" sz="1000" dirty="0">
                  <a:latin typeface="+mj-ea"/>
                  <a:ea typeface="+mj-ea"/>
                </a:rPr>
                <a:t>年度</a:t>
              </a:r>
              <a:endParaRPr kumimoji="1" lang="ja-JP" altLang="en-US" sz="1000" dirty="0">
                <a:latin typeface="+mj-ea"/>
                <a:ea typeface="+mj-ea"/>
              </a:endParaRPr>
            </a:p>
          </p:txBody>
        </p:sp>
        <p:sp>
          <p:nvSpPr>
            <p:cNvPr id="10" name="フローチャート : 代替処理 9"/>
            <p:cNvSpPr/>
            <p:nvPr/>
          </p:nvSpPr>
          <p:spPr>
            <a:xfrm>
              <a:off x="457725" y="3872761"/>
              <a:ext cx="1038752" cy="53320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指定都市都道府県調整会議の</a:t>
              </a:r>
              <a:endParaRPr lang="en-US" altLang="ja-JP" sz="1000" dirty="0"/>
            </a:p>
            <a:p>
              <a:r>
                <a:rPr lang="ja-JP" altLang="en-US" sz="1000" dirty="0"/>
                <a:t>設置</a:t>
              </a:r>
              <a:endParaRPr lang="en-US" altLang="ja-JP" sz="1000" dirty="0"/>
            </a:p>
          </p:txBody>
        </p:sp>
      </p:grpSp>
      <p:sp>
        <p:nvSpPr>
          <p:cNvPr id="22" name="フローチャート : 代替処理 21"/>
          <p:cNvSpPr/>
          <p:nvPr/>
        </p:nvSpPr>
        <p:spPr>
          <a:xfrm>
            <a:off x="1964813" y="2830182"/>
            <a:ext cx="973779" cy="49075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協議会の開催</a:t>
            </a:r>
            <a:endParaRPr lang="en-US" altLang="ja-JP" sz="1000" dirty="0"/>
          </a:p>
        </p:txBody>
      </p:sp>
      <p:sp>
        <p:nvSpPr>
          <p:cNvPr id="49" name="右矢印 48"/>
          <p:cNvSpPr/>
          <p:nvPr/>
        </p:nvSpPr>
        <p:spPr>
          <a:xfrm>
            <a:off x="1885935" y="1280836"/>
            <a:ext cx="4616099" cy="423727"/>
          </a:xfrm>
          <a:prstGeom prst="rightArrow">
            <a:avLst>
              <a:gd name="adj1" fmla="val 50000"/>
              <a:gd name="adj2" fmla="val 49714"/>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特別区素案</a:t>
            </a:r>
            <a:r>
              <a:rPr lang="ja-JP" altLang="en-US" sz="1050" dirty="0">
                <a:solidFill>
                  <a:schemeClr val="bg1"/>
                </a:solidFill>
              </a:rPr>
              <a:t>・特別区設置協定書について</a:t>
            </a:r>
            <a:r>
              <a:rPr lang="ja-JP" altLang="en-US" sz="1050" dirty="0"/>
              <a:t>協議会等で議論</a:t>
            </a:r>
            <a:r>
              <a:rPr kumimoji="1" lang="ja-JP" altLang="en-US" sz="1050" dirty="0"/>
              <a:t>　　　</a:t>
            </a:r>
          </a:p>
        </p:txBody>
      </p:sp>
      <p:sp>
        <p:nvSpPr>
          <p:cNvPr id="46" name="右矢印 45"/>
          <p:cNvSpPr/>
          <p:nvPr/>
        </p:nvSpPr>
        <p:spPr>
          <a:xfrm>
            <a:off x="2938591" y="2837789"/>
            <a:ext cx="3548015" cy="483144"/>
          </a:xfrm>
          <a:prstGeom prst="rightArrow">
            <a:avLst>
              <a:gd name="adj1" fmla="val 50000"/>
              <a:gd name="adj2" fmla="val 5077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t>　６、８、９月（計３回）　　</a:t>
            </a:r>
          </a:p>
        </p:txBody>
      </p:sp>
      <p:sp>
        <p:nvSpPr>
          <p:cNvPr id="27" name="フローチャート : 代替処理 20"/>
          <p:cNvSpPr/>
          <p:nvPr/>
        </p:nvSpPr>
        <p:spPr>
          <a:xfrm>
            <a:off x="2467270" y="5077144"/>
            <a:ext cx="1024610" cy="22984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５、８月</a:t>
            </a:r>
          </a:p>
        </p:txBody>
      </p:sp>
      <p:sp>
        <p:nvSpPr>
          <p:cNvPr id="26" name="右矢印 25"/>
          <p:cNvSpPr/>
          <p:nvPr/>
        </p:nvSpPr>
        <p:spPr>
          <a:xfrm>
            <a:off x="3876989" y="5218250"/>
            <a:ext cx="2597585" cy="665101"/>
          </a:xfrm>
          <a:prstGeom prst="rightArrow">
            <a:avLst>
              <a:gd name="adj1" fmla="val 50000"/>
              <a:gd name="adj2" fmla="val 35904"/>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都市機能の強化や二重行政の解消</a:t>
            </a:r>
            <a:endParaRPr lang="en-US" altLang="ja-JP" sz="1050" dirty="0"/>
          </a:p>
          <a:p>
            <a:pPr algn="ctr"/>
            <a:r>
              <a:rPr lang="ja-JP" altLang="en-US" sz="1050" dirty="0"/>
              <a:t>について協議・検討</a:t>
            </a:r>
            <a:r>
              <a:rPr kumimoji="1" lang="ja-JP" altLang="en-US" sz="1050" dirty="0"/>
              <a:t>　　　</a:t>
            </a:r>
          </a:p>
        </p:txBody>
      </p:sp>
      <p:grpSp>
        <p:nvGrpSpPr>
          <p:cNvPr id="29" name="グループ化 28"/>
          <p:cNvGrpSpPr/>
          <p:nvPr/>
        </p:nvGrpSpPr>
        <p:grpSpPr>
          <a:xfrm>
            <a:off x="392438" y="3337823"/>
            <a:ext cx="1038752" cy="843843"/>
            <a:chOff x="456721" y="3699602"/>
            <a:chExt cx="1038752" cy="843843"/>
          </a:xfrm>
        </p:grpSpPr>
        <p:sp>
          <p:nvSpPr>
            <p:cNvPr id="30" name="フローチャート : 代替処理 4"/>
            <p:cNvSpPr/>
            <p:nvPr/>
          </p:nvSpPr>
          <p:spPr>
            <a:xfrm>
              <a:off x="468753" y="3699602"/>
              <a:ext cx="917499" cy="22081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29</a:t>
              </a:r>
              <a:r>
                <a:rPr lang="ja-JP" altLang="en-US" sz="1000" dirty="0">
                  <a:latin typeface="+mj-ea"/>
                  <a:ea typeface="+mj-ea"/>
                </a:rPr>
                <a:t>年度</a:t>
              </a:r>
              <a:endParaRPr kumimoji="1" lang="ja-JP" altLang="en-US" sz="1000" dirty="0">
                <a:latin typeface="+mj-ea"/>
                <a:ea typeface="+mj-ea"/>
              </a:endParaRPr>
            </a:p>
          </p:txBody>
        </p:sp>
        <p:sp>
          <p:nvSpPr>
            <p:cNvPr id="31" name="フローチャート : 代替処理 6"/>
            <p:cNvSpPr/>
            <p:nvPr/>
          </p:nvSpPr>
          <p:spPr>
            <a:xfrm>
              <a:off x="456721" y="3884635"/>
              <a:ext cx="1038752" cy="65881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総合区制度案（副首都推進局案）の取りまとめ（３月）</a:t>
              </a:r>
              <a:endParaRPr lang="en-US" altLang="ja-JP" sz="1000" dirty="0"/>
            </a:p>
          </p:txBody>
        </p:sp>
      </p:grpSp>
      <p:grpSp>
        <p:nvGrpSpPr>
          <p:cNvPr id="32" name="グループ化 31"/>
          <p:cNvGrpSpPr/>
          <p:nvPr/>
        </p:nvGrpSpPr>
        <p:grpSpPr>
          <a:xfrm>
            <a:off x="2833873" y="3511034"/>
            <a:ext cx="936104" cy="611832"/>
            <a:chOff x="2498266" y="2596616"/>
            <a:chExt cx="936104" cy="611832"/>
          </a:xfrm>
        </p:grpSpPr>
        <p:sp>
          <p:nvSpPr>
            <p:cNvPr id="33" name="フローチャート : 代替処理 21"/>
            <p:cNvSpPr/>
            <p:nvPr/>
          </p:nvSpPr>
          <p:spPr>
            <a:xfrm>
              <a:off x="2508494" y="2596616"/>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５月</a:t>
              </a:r>
            </a:p>
          </p:txBody>
        </p:sp>
        <p:sp>
          <p:nvSpPr>
            <p:cNvPr id="35" name="フローチャート : 代替処理 23"/>
            <p:cNvSpPr/>
            <p:nvPr/>
          </p:nvSpPr>
          <p:spPr>
            <a:xfrm>
              <a:off x="2498266" y="2783243"/>
              <a:ext cx="936104" cy="42520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rPr>
                <a:t>総合区制度の</a:t>
              </a:r>
              <a:endParaRPr lang="en-US" altLang="ja-JP" sz="1050" dirty="0">
                <a:solidFill>
                  <a:schemeClr val="tx1"/>
                </a:solidFill>
              </a:endParaRPr>
            </a:p>
            <a:p>
              <a:r>
                <a:rPr lang="ja-JP" altLang="en-US" sz="1050" dirty="0">
                  <a:solidFill>
                    <a:schemeClr val="tx1"/>
                  </a:solidFill>
                </a:rPr>
                <a:t>検討終了</a:t>
              </a:r>
              <a:endParaRPr lang="en-US" altLang="ja-JP" sz="1050" dirty="0">
                <a:solidFill>
                  <a:schemeClr val="tx1"/>
                </a:solidFill>
              </a:endParaRPr>
            </a:p>
          </p:txBody>
        </p:sp>
      </p:grpSp>
      <p:sp>
        <p:nvSpPr>
          <p:cNvPr id="36" name="右矢印 35"/>
          <p:cNvSpPr/>
          <p:nvPr/>
        </p:nvSpPr>
        <p:spPr>
          <a:xfrm>
            <a:off x="1885935" y="3607829"/>
            <a:ext cx="928069" cy="616071"/>
          </a:xfrm>
          <a:prstGeom prst="rightArrow">
            <a:avLst>
              <a:gd name="adj1" fmla="val 50000"/>
              <a:gd name="adj2" fmla="val 2294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大阪市会等での議論</a:t>
            </a:r>
          </a:p>
        </p:txBody>
      </p:sp>
      <p:sp>
        <p:nvSpPr>
          <p:cNvPr id="37" name="テキスト ボックス 36"/>
          <p:cNvSpPr txBox="1"/>
          <p:nvPr/>
        </p:nvSpPr>
        <p:spPr>
          <a:xfrm>
            <a:off x="1997811" y="1826940"/>
            <a:ext cx="4368284" cy="861774"/>
          </a:xfrm>
          <a:prstGeom prst="rect">
            <a:avLst/>
          </a:prstGeom>
          <a:noFill/>
          <a:ln>
            <a:solidFill>
              <a:schemeClr val="tx1"/>
            </a:solidFill>
            <a:prstDash val="sysDash"/>
          </a:ln>
        </p:spPr>
        <p:txBody>
          <a:bodyPr wrap="square" rtlCol="0" anchor="ctr">
            <a:spAutoFit/>
          </a:bodyPr>
          <a:lstStyle/>
          <a:p>
            <a:r>
              <a:rPr lang="ja-JP" altLang="en-US" sz="1000" dirty="0"/>
              <a:t>　協議会の主な議事内容</a:t>
            </a:r>
            <a:endParaRPr kumimoji="1" lang="en-US" altLang="ja-JP" sz="1000" dirty="0"/>
          </a:p>
          <a:p>
            <a:r>
              <a:rPr lang="ja-JP" altLang="en-US" sz="1000" dirty="0"/>
              <a:t>　　６月： 今後の進め方について 意見表明</a:t>
            </a:r>
            <a:endParaRPr kumimoji="1" lang="en-US" altLang="ja-JP" sz="1000" dirty="0"/>
          </a:p>
          <a:p>
            <a:r>
              <a:rPr lang="ja-JP" altLang="en-US" sz="1000" dirty="0"/>
              <a:t>　　８</a:t>
            </a:r>
            <a:r>
              <a:rPr kumimoji="1" lang="ja-JP" altLang="en-US" sz="1000" dirty="0"/>
              <a:t>月： 大都市制度の経済効果の調査に関する受託事業者からの説明聴取</a:t>
            </a:r>
            <a:endParaRPr kumimoji="1" lang="en-US" altLang="ja-JP" sz="1000" dirty="0"/>
          </a:p>
          <a:p>
            <a:r>
              <a:rPr lang="ja-JP" altLang="en-US" sz="1000" dirty="0"/>
              <a:t>　　９月： 協定書の取りまとめに向けた意見や特別区素案に対する具体的な</a:t>
            </a:r>
            <a:endParaRPr lang="en-US" altLang="ja-JP" sz="1000" dirty="0"/>
          </a:p>
          <a:p>
            <a:r>
              <a:rPr lang="ja-JP" altLang="en-US" sz="1000" dirty="0"/>
              <a:t>　　　　　  修正意見</a:t>
            </a:r>
            <a:endParaRPr lang="en-US" altLang="ja-JP" sz="1000" dirty="0"/>
          </a:p>
        </p:txBody>
      </p:sp>
      <p:grpSp>
        <p:nvGrpSpPr>
          <p:cNvPr id="40" name="グループ化 39"/>
          <p:cNvGrpSpPr/>
          <p:nvPr/>
        </p:nvGrpSpPr>
        <p:grpSpPr>
          <a:xfrm>
            <a:off x="380563" y="2279195"/>
            <a:ext cx="1038752" cy="739947"/>
            <a:chOff x="444846" y="3687570"/>
            <a:chExt cx="1038752" cy="739947"/>
          </a:xfrm>
        </p:grpSpPr>
        <p:sp>
          <p:nvSpPr>
            <p:cNvPr id="41" name="フローチャート : 代替処理 4"/>
            <p:cNvSpPr/>
            <p:nvPr/>
          </p:nvSpPr>
          <p:spPr>
            <a:xfrm>
              <a:off x="456721" y="3687570"/>
              <a:ext cx="917499" cy="22081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29</a:t>
              </a:r>
              <a:r>
                <a:rPr lang="ja-JP" altLang="en-US" sz="1000" dirty="0">
                  <a:latin typeface="+mj-ea"/>
                  <a:ea typeface="+mj-ea"/>
                </a:rPr>
                <a:t>年度</a:t>
              </a:r>
              <a:endParaRPr kumimoji="1" lang="ja-JP" altLang="en-US" sz="1000" dirty="0">
                <a:latin typeface="+mj-ea"/>
                <a:ea typeface="+mj-ea"/>
              </a:endParaRPr>
            </a:p>
          </p:txBody>
        </p:sp>
        <p:sp>
          <p:nvSpPr>
            <p:cNvPr id="47" name="フローチャート : 代替処理 6"/>
            <p:cNvSpPr/>
            <p:nvPr/>
          </p:nvSpPr>
          <p:spPr>
            <a:xfrm>
              <a:off x="444846" y="3872760"/>
              <a:ext cx="1038752" cy="55475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大都市制度（特別区設置）協議会設置 （６月）</a:t>
              </a:r>
              <a:endParaRPr lang="en-US" altLang="ja-JP" sz="1000" dirty="0"/>
            </a:p>
          </p:txBody>
        </p:sp>
      </p:grpSp>
      <p:sp>
        <p:nvSpPr>
          <p:cNvPr id="60" name="フローチャート : 代替処理 59"/>
          <p:cNvSpPr/>
          <p:nvPr/>
        </p:nvSpPr>
        <p:spPr>
          <a:xfrm>
            <a:off x="2446948" y="5266378"/>
            <a:ext cx="1430041" cy="595586"/>
          </a:xfrm>
          <a:prstGeom prst="flowChartAlternateProcess">
            <a:avLst/>
          </a:prstGeom>
          <a:solidFill>
            <a:schemeClr val="bg1"/>
          </a:solidFill>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rPr>
              <a:t>副首都推進本部会議（指定都市都道府県調整会議）</a:t>
            </a:r>
            <a:r>
              <a:rPr lang="ja-JP" altLang="en-US" sz="1050" dirty="0"/>
              <a:t>開催（計２回）</a:t>
            </a:r>
          </a:p>
        </p:txBody>
      </p:sp>
    </p:spTree>
    <p:extLst>
      <p:ext uri="{BB962C8B-B14F-4D97-AF65-F5344CB8AC3E}">
        <p14:creationId xmlns:p14="http://schemas.microsoft.com/office/powerpoint/2010/main" val="46314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35917801"/>
              </p:ext>
            </p:extLst>
          </p:nvPr>
        </p:nvGraphicFramePr>
        <p:xfrm>
          <a:off x="59010" y="293319"/>
          <a:ext cx="9011633" cy="6530710"/>
        </p:xfrm>
        <a:graphic>
          <a:graphicData uri="http://schemas.openxmlformats.org/drawingml/2006/table">
            <a:tbl>
              <a:tblPr firstRow="1" bandRow="1">
                <a:tableStyleId>{5940675A-B579-460E-94D1-54222C63F5DA}</a:tableStyleId>
              </a:tblPr>
              <a:tblGrid>
                <a:gridCol w="298665">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432048">
                  <a:extLst>
                    <a:ext uri="{9D8B030D-6E8A-4147-A177-3AD203B41FA5}">
                      <a16:colId xmlns:a16="http://schemas.microsoft.com/office/drawing/2014/main" val="20002"/>
                    </a:ext>
                  </a:extLst>
                </a:gridCol>
                <a:gridCol w="4320480">
                  <a:extLst>
                    <a:ext uri="{9D8B030D-6E8A-4147-A177-3AD203B41FA5}">
                      <a16:colId xmlns:a16="http://schemas.microsoft.com/office/drawing/2014/main" val="20003"/>
                    </a:ext>
                  </a:extLst>
                </a:gridCol>
                <a:gridCol w="2808312">
                  <a:extLst>
                    <a:ext uri="{9D8B030D-6E8A-4147-A177-3AD203B41FA5}">
                      <a16:colId xmlns:a16="http://schemas.microsoft.com/office/drawing/2014/main" val="20004"/>
                    </a:ext>
                  </a:extLst>
                </a:gridCol>
              </a:tblGrid>
              <a:tr h="263357">
                <a:tc rowSpan="2">
                  <a:txBody>
                    <a:bodyPr/>
                    <a:lstStyle/>
                    <a:p>
                      <a:r>
                        <a:rPr kumimoji="1" lang="ja-JP" altLang="en-US" sz="1400" u="none" dirty="0"/>
                        <a:t>　</a:t>
                      </a:r>
                    </a:p>
                  </a:txBody>
                  <a:tcPr vert="eaVert" anchor="ctr"/>
                </a:tc>
                <a:tc rowSpan="2">
                  <a:txBody>
                    <a:bodyPr/>
                    <a:lstStyle/>
                    <a:p>
                      <a:pPr algn="ctr">
                        <a:lnSpc>
                          <a:spcPts val="1400"/>
                        </a:lnSpc>
                      </a:pPr>
                      <a:r>
                        <a:rPr kumimoji="1" lang="ja-JP" altLang="en-US" sz="1050" u="none" dirty="0"/>
                        <a:t>平成３０度末</a:t>
                      </a: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50" u="none" dirty="0" err="1"/>
                        <a:t>までの</a:t>
                      </a:r>
                      <a:r>
                        <a:rPr kumimoji="1" lang="ja-JP" altLang="en-US" sz="1050" u="none" dirty="0"/>
                        <a:t>状況</a:t>
                      </a:r>
                    </a:p>
                  </a:txBody>
                  <a:tcPr anchor="ctr">
                    <a:solidFill>
                      <a:srgbClr val="CCFF66"/>
                    </a:solidFill>
                  </a:tcPr>
                </a:tc>
                <a:tc rowSpan="2">
                  <a:txBody>
                    <a:bodyPr/>
                    <a:lstStyle/>
                    <a:p>
                      <a:pPr algn="ctr">
                        <a:lnSpc>
                          <a:spcPts val="1400"/>
                        </a:lnSpc>
                      </a:pPr>
                      <a:endParaRPr kumimoji="1" lang="ja-JP" altLang="en-US" sz="1400" u="none" dirty="0"/>
                    </a:p>
                  </a:txBody>
                  <a:tcPr anchor="ctr">
                    <a:solidFill>
                      <a:srgbClr val="CCFF66"/>
                    </a:solidFill>
                  </a:tcPr>
                </a:tc>
                <a:tc>
                  <a:txBody>
                    <a:bodyPr/>
                    <a:lstStyle/>
                    <a:p>
                      <a:pPr algn="ctr">
                        <a:lnSpc>
                          <a:spcPts val="1400"/>
                        </a:lnSpc>
                      </a:pPr>
                      <a:r>
                        <a:rPr kumimoji="1" lang="ja-JP" altLang="en-US" sz="1200" u="none" dirty="0"/>
                        <a:t>平成３１・令和元年度</a:t>
                      </a:r>
                    </a:p>
                  </a:txBody>
                  <a:tcPr anchor="ctr">
                    <a:solidFill>
                      <a:srgbClr val="CCFF66"/>
                    </a:solidFill>
                  </a:tcPr>
                </a:tc>
                <a:tc rowSpan="2">
                  <a:txBody>
                    <a:bodyPr/>
                    <a:lstStyle/>
                    <a:p>
                      <a:pPr algn="ctr">
                        <a:lnSpc>
                          <a:spcPts val="1400"/>
                        </a:lnSpc>
                      </a:pPr>
                      <a:r>
                        <a:rPr kumimoji="1" lang="ja-JP" altLang="en-US" sz="1200" u="none" dirty="0"/>
                        <a:t>実績と今後の取組</a:t>
                      </a:r>
                    </a:p>
                  </a:txBody>
                  <a:tcPr anchor="ctr">
                    <a:solidFill>
                      <a:srgbClr val="CCFF66"/>
                    </a:solidFill>
                  </a:tcPr>
                </a:tc>
                <a:extLst>
                  <a:ext uri="{0D108BD9-81ED-4DB2-BD59-A6C34878D82A}">
                    <a16:rowId xmlns:a16="http://schemas.microsoft.com/office/drawing/2014/main" val="10000"/>
                  </a:ext>
                </a:extLst>
              </a:tr>
              <a:tr h="263357">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2270815">
                <a:tc rowSpan="3">
                  <a:txBody>
                    <a:bodyPr/>
                    <a:lstStyle/>
                    <a:p>
                      <a:r>
                        <a:rPr kumimoji="1" lang="ja-JP" altLang="en-US" sz="1400" u="none" dirty="0"/>
                        <a:t>広域機能の充実</a:t>
                      </a:r>
                    </a:p>
                  </a:txBody>
                  <a:tcPr vert="eaVert" anchor="ctr" anchorCtr="1"/>
                </a:tc>
                <a:tc rowSpan="3">
                  <a:txBody>
                    <a:bodyPr/>
                    <a:lstStyle/>
                    <a:p>
                      <a:endParaRPr kumimoji="1" lang="ja-JP" altLang="en-US" sz="1400" u="none" dirty="0"/>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0"/>
                        </a:lnSpc>
                        <a:spcAft>
                          <a:spcPts val="1200"/>
                        </a:spcAft>
                      </a:pPr>
                      <a:r>
                        <a:rPr kumimoji="1" lang="ja-JP" altLang="en-US" sz="1000" b="0" u="none" dirty="0"/>
                        <a:t>道州の姿の検討・研究</a:t>
                      </a:r>
                      <a:endParaRPr kumimoji="1" lang="en-US" altLang="ja-JP" sz="1000" b="0" u="none" dirty="0"/>
                    </a:p>
                    <a:p>
                      <a:pPr marL="82550" indent="-82550" algn="ctr">
                        <a:lnSpc>
                          <a:spcPts val="0"/>
                        </a:lnSpc>
                        <a:spcAft>
                          <a:spcPts val="1200"/>
                        </a:spcAft>
                      </a:pPr>
                      <a:r>
                        <a:rPr kumimoji="1" lang="ja-JP" altLang="en-US" sz="1000" b="0" u="none" dirty="0"/>
                        <a:t>国への働きかけ</a:t>
                      </a:r>
                      <a:endParaRPr kumimoji="1" lang="en-US" altLang="ja-JP" sz="1000" b="0" u="none" dirty="0"/>
                    </a:p>
                  </a:txBody>
                  <a:tcPr vert="eaVert" anchor="b">
                    <a:lnL w="12700" cap="flat" cmpd="sng" algn="ctr">
                      <a:solidFill>
                        <a:schemeClr val="tx1"/>
                      </a:solidFill>
                      <a:prstDash val="solid"/>
                      <a:round/>
                      <a:headEnd type="none" w="med" len="med"/>
                      <a:tailEnd type="none" w="med" len="med"/>
                    </a:lnL>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B w="12700" cap="flat" cmpd="sng" algn="ctr">
                      <a:solidFill>
                        <a:schemeClr val="tx1"/>
                      </a:solidFill>
                      <a:prstDash val="sysDash"/>
                      <a:round/>
                      <a:headEnd type="none" w="med" len="med"/>
                      <a:tailEnd type="none" w="med" len="med"/>
                    </a:lnB>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地方分権に関する勉強会」において、庁内関係部局や経済界、有識者等と意見交換し、「これまでの地方分権改革の到達点の整理・検証」をテーマに検討を行った。引き続き、有識者へのヒアリング等も実施しながら、関西圏における分権改革の方向性について、府としての考え方を取りまとめていく。</a:t>
                      </a:r>
                      <a:endParaRPr kumimoji="1" lang="en-US" altLang="ja-JP" sz="300" u="none" dirty="0">
                        <a:solidFill>
                          <a:schemeClr val="tx1"/>
                        </a:solidFill>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○府内の大学と連携し、地方分権や関西広域連合の取組に係る講義、学生との意見交換等を行っている。</a:t>
                      </a:r>
                      <a:endParaRPr kumimoji="1" lang="en-US" altLang="ja-JP" sz="1050" u="none" dirty="0">
                        <a:solidFill>
                          <a:schemeClr val="tx1"/>
                        </a:solidFill>
                      </a:endParaRPr>
                    </a:p>
                  </a:txBody>
                  <a:tcPr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394775">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100" b="0" u="none" dirty="0"/>
                        <a:t>大阪自らの改革を推進力とした取組</a:t>
                      </a:r>
                      <a:endParaRPr kumimoji="1" lang="en-US" altLang="ja-JP" sz="1100" b="0" u="none" dirty="0"/>
                    </a:p>
                    <a:p>
                      <a:pPr marL="82550" indent="-82550" algn="ctr">
                        <a:lnSpc>
                          <a:spcPts val="0"/>
                        </a:lnSpc>
                        <a:spcAft>
                          <a:spcPts val="1200"/>
                        </a:spcAft>
                      </a:pPr>
                      <a:r>
                        <a:rPr kumimoji="1" lang="ja-JP" altLang="en-US" sz="1100" b="0" u="none" dirty="0"/>
                        <a:t>（国からの権限移譲等）</a:t>
                      </a:r>
                      <a:endParaRPr kumimoji="1" lang="en-US" altLang="ja-JP" sz="1100" b="0" u="none" dirty="0"/>
                    </a:p>
                  </a:txBody>
                  <a:tcPr vert="eaVert" anchor="b">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○第</a:t>
                      </a:r>
                      <a:r>
                        <a:rPr kumimoji="1" lang="en-US" altLang="ja-JP" sz="1050" u="none" dirty="0">
                          <a:solidFill>
                            <a:schemeClr val="tx1"/>
                          </a:solidFill>
                        </a:rPr>
                        <a:t>8</a:t>
                      </a:r>
                      <a:r>
                        <a:rPr kumimoji="1" lang="ja-JP" altLang="en-US" sz="1050" u="none" dirty="0">
                          <a:solidFill>
                            <a:schemeClr val="tx1"/>
                          </a:solidFill>
                        </a:rPr>
                        <a:t>次一括法等により事務・権限が移譲された  （府→市町村 ４事務）。</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　「平成</a:t>
                      </a:r>
                      <a:r>
                        <a:rPr kumimoji="1" lang="en-US" altLang="ja-JP" sz="1050" u="none" dirty="0">
                          <a:solidFill>
                            <a:schemeClr val="tx1"/>
                          </a:solidFill>
                        </a:rPr>
                        <a:t>30</a:t>
                      </a:r>
                      <a:r>
                        <a:rPr kumimoji="1" lang="ja-JP" altLang="en-US" sz="1050" u="none" dirty="0">
                          <a:solidFill>
                            <a:schemeClr val="tx1"/>
                          </a:solidFill>
                        </a:rPr>
                        <a:t>年の地方からの提案等に関する対応方針」に基づく第</a:t>
                      </a:r>
                      <a:r>
                        <a:rPr kumimoji="1" lang="en-US" altLang="ja-JP" sz="1050" u="none" dirty="0">
                          <a:solidFill>
                            <a:schemeClr val="tx1"/>
                          </a:solidFill>
                        </a:rPr>
                        <a:t>9</a:t>
                      </a:r>
                      <a:r>
                        <a:rPr kumimoji="1" lang="ja-JP" altLang="en-US" sz="1050" u="none" dirty="0">
                          <a:solidFill>
                            <a:schemeClr val="tx1"/>
                          </a:solidFill>
                        </a:rPr>
                        <a:t>次一括法が成立した。</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○「提案募集方式」により、子ども・子育て支援分野など</a:t>
                      </a:r>
                      <a:r>
                        <a:rPr kumimoji="1" lang="en-US" altLang="ja-JP" sz="1050" u="none" dirty="0">
                          <a:solidFill>
                            <a:schemeClr val="tx1"/>
                          </a:solidFill>
                        </a:rPr>
                        <a:t>8</a:t>
                      </a:r>
                      <a:r>
                        <a:rPr kumimoji="1" lang="ja-JP" altLang="en-US" sz="1050" u="none" dirty="0">
                          <a:solidFill>
                            <a:schemeClr val="tx1"/>
                          </a:solidFill>
                        </a:rPr>
                        <a:t>項目の提案を行った。</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○全国知事会や関西広域連合を通じて、提案募集方式の見直しや「地方分権特区」の導入など地方分権改革の新たな手法について提案した。</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○国家戦略特区において、病床規制の特例等、</a:t>
                      </a:r>
                      <a:r>
                        <a:rPr kumimoji="1" lang="en-US" altLang="ja-JP" sz="1050" u="none" dirty="0">
                          <a:solidFill>
                            <a:schemeClr val="tx1"/>
                          </a:solidFill>
                        </a:rPr>
                        <a:t>3</a:t>
                      </a:r>
                      <a:r>
                        <a:rPr kumimoji="1" lang="ja-JP" altLang="en-US" sz="1050" u="none" dirty="0">
                          <a:solidFill>
                            <a:schemeClr val="tx1"/>
                          </a:solidFill>
                        </a:rPr>
                        <a:t>事業について認定を受けるなど、規制改革の実現に向けて取り組んでいる。</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326640">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000" b="0" u="none" dirty="0"/>
                        <a:t>国機関の拠点性向上、</a:t>
                      </a:r>
                      <a:endParaRPr kumimoji="1" lang="en-US" altLang="ja-JP" sz="1000" b="0" u="none" dirty="0"/>
                    </a:p>
                    <a:p>
                      <a:pPr marL="82550" indent="-82550" algn="ctr">
                        <a:lnSpc>
                          <a:spcPts val="0"/>
                        </a:lnSpc>
                        <a:spcAft>
                          <a:spcPts val="1200"/>
                        </a:spcAft>
                      </a:pPr>
                      <a:r>
                        <a:rPr kumimoji="1" lang="ja-JP" altLang="en-US" sz="1000" b="0" u="none" dirty="0"/>
                        <a:t>連携強化</a:t>
                      </a:r>
                      <a:endParaRPr kumimoji="1" lang="en-US" altLang="ja-JP" sz="1000" b="0" u="none" dirty="0"/>
                    </a:p>
                  </a:txBody>
                  <a:tcPr vert="eaVert" anchor="b">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○中小企業政策調査課が実施した中小企業の実態調査結果を基に、意見交換を行った。また、</a:t>
                      </a:r>
                      <a:r>
                        <a:rPr kumimoji="1" lang="en-US" altLang="ja-JP" sz="1050" u="none" dirty="0">
                          <a:solidFill>
                            <a:schemeClr val="tx1"/>
                          </a:solidFill>
                        </a:rPr>
                        <a:t>INPIT-KANSAI</a:t>
                      </a:r>
                      <a:r>
                        <a:rPr kumimoji="1" lang="ja-JP" altLang="en-US" sz="1050" u="none" dirty="0">
                          <a:solidFill>
                            <a:schemeClr val="tx1"/>
                          </a:solidFill>
                        </a:rPr>
                        <a:t>の利用促進を図るため、金融機関等と連携し、セミナー等を開催している。</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○引き続き、意見交換等を通じて、国の施策に地方の意見が反映されるよう、国機関との連携強化を図っていく。</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grpSp>
        <p:nvGrpSpPr>
          <p:cNvPr id="12" name="グループ化 11"/>
          <p:cNvGrpSpPr/>
          <p:nvPr/>
        </p:nvGrpSpPr>
        <p:grpSpPr>
          <a:xfrm>
            <a:off x="3034182" y="2368725"/>
            <a:ext cx="1953502" cy="661529"/>
            <a:chOff x="2579650" y="1782548"/>
            <a:chExt cx="1953502" cy="661529"/>
          </a:xfrm>
        </p:grpSpPr>
        <p:sp>
          <p:nvSpPr>
            <p:cNvPr id="75" name="フローチャート : 代替処理 74"/>
            <p:cNvSpPr/>
            <p:nvPr/>
          </p:nvSpPr>
          <p:spPr>
            <a:xfrm>
              <a:off x="2588315" y="1782548"/>
              <a:ext cx="422097" cy="19715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63" name="フローチャート : 代替処理 62"/>
            <p:cNvSpPr/>
            <p:nvPr/>
          </p:nvSpPr>
          <p:spPr>
            <a:xfrm>
              <a:off x="2579650" y="1957410"/>
              <a:ext cx="1953502" cy="48666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府国家要望</a:t>
              </a:r>
              <a:endParaRPr lang="en-US" altLang="ja-JP" sz="1000" dirty="0"/>
            </a:p>
            <a:p>
              <a:r>
                <a:rPr lang="ja-JP" altLang="en-US" sz="1000" dirty="0"/>
                <a:t>・地方分権型道州制の推進</a:t>
              </a:r>
              <a:endParaRPr lang="en-US" altLang="ja-JP" sz="1000" dirty="0"/>
            </a:p>
            <a:p>
              <a:r>
                <a:rPr lang="ja-JP" altLang="en-US" sz="1000" dirty="0"/>
                <a:t>・国出先機関の地方移管の推進</a:t>
              </a:r>
            </a:p>
          </p:txBody>
        </p:sp>
      </p:grpSp>
      <p:sp>
        <p:nvSpPr>
          <p:cNvPr id="52" name="正方形/長方形 51"/>
          <p:cNvSpPr/>
          <p:nvPr/>
        </p:nvSpPr>
        <p:spPr>
          <a:xfrm>
            <a:off x="-51046" y="-44257"/>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en-US" sz="1200" b="1" dirty="0">
                <a:solidFill>
                  <a:prstClr val="black"/>
                </a:solidFill>
              </a:rPr>
              <a:t>Ｈ３１・Ｒ元</a:t>
            </a:r>
            <a:r>
              <a:rPr lang="ja-JP" altLang="ja-JP" sz="1200" b="1" dirty="0">
                <a:solidFill>
                  <a:prstClr val="black"/>
                </a:solidFill>
              </a:rPr>
              <a:t>年度の取組イメージ（</a:t>
            </a:r>
            <a:r>
              <a:rPr lang="ja-JP" altLang="en-US" sz="1200" b="1" dirty="0">
                <a:solidFill>
                  <a:prstClr val="black"/>
                </a:solidFill>
              </a:rPr>
              <a:t>９</a:t>
            </a:r>
            <a:r>
              <a:rPr lang="ja-JP" altLang="ja-JP" sz="1200" b="1" dirty="0">
                <a:solidFill>
                  <a:prstClr val="black"/>
                </a:solidFill>
              </a:rPr>
              <a:t>月末時点</a:t>
            </a:r>
            <a:r>
              <a:rPr lang="ja-JP" altLang="en-US" sz="1200" b="1" dirty="0">
                <a:solidFill>
                  <a:prstClr val="black"/>
                </a:solidFill>
              </a:rPr>
              <a:t>）</a:t>
            </a:r>
            <a:endParaRPr lang="ja-JP" altLang="ja-JP" sz="1200" b="1" dirty="0">
              <a:solidFill>
                <a:prstClr val="black"/>
              </a:solidFill>
            </a:endParaRPr>
          </a:p>
        </p:txBody>
      </p:sp>
      <p:grpSp>
        <p:nvGrpSpPr>
          <p:cNvPr id="99" name="グループ化 98"/>
          <p:cNvGrpSpPr/>
          <p:nvPr/>
        </p:nvGrpSpPr>
        <p:grpSpPr>
          <a:xfrm>
            <a:off x="3014159" y="4493067"/>
            <a:ext cx="2781977" cy="401503"/>
            <a:chOff x="2325017" y="2587423"/>
            <a:chExt cx="2781977" cy="401503"/>
          </a:xfrm>
        </p:grpSpPr>
        <p:sp>
          <p:nvSpPr>
            <p:cNvPr id="100" name="フローチャート : 代替処理 99"/>
            <p:cNvSpPr/>
            <p:nvPr/>
          </p:nvSpPr>
          <p:spPr>
            <a:xfrm>
              <a:off x="2326777" y="2587423"/>
              <a:ext cx="591909"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６、７月</a:t>
              </a:r>
            </a:p>
          </p:txBody>
        </p:sp>
        <p:sp>
          <p:nvSpPr>
            <p:cNvPr id="101" name="フローチャート : 代替処理 100"/>
            <p:cNvSpPr/>
            <p:nvPr/>
          </p:nvSpPr>
          <p:spPr>
            <a:xfrm>
              <a:off x="2325017" y="2773107"/>
              <a:ext cx="2781977" cy="21581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全国知事会や関西広域連合を通じた国への提案</a:t>
              </a:r>
            </a:p>
          </p:txBody>
        </p:sp>
      </p:grpSp>
      <p:grpSp>
        <p:nvGrpSpPr>
          <p:cNvPr id="11" name="グループ化 10"/>
          <p:cNvGrpSpPr/>
          <p:nvPr/>
        </p:nvGrpSpPr>
        <p:grpSpPr>
          <a:xfrm>
            <a:off x="402811" y="1023637"/>
            <a:ext cx="1038753" cy="924798"/>
            <a:chOff x="463612" y="1190553"/>
            <a:chExt cx="1038753" cy="924798"/>
          </a:xfrm>
        </p:grpSpPr>
        <p:sp>
          <p:nvSpPr>
            <p:cNvPr id="117" name="フローチャート : 代替処理 116"/>
            <p:cNvSpPr/>
            <p:nvPr/>
          </p:nvSpPr>
          <p:spPr>
            <a:xfrm>
              <a:off x="463612" y="1190553"/>
              <a:ext cx="917499" cy="25429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00" dirty="0">
                  <a:latin typeface="+mj-ea"/>
                  <a:ea typeface="+mj-ea"/>
                </a:rPr>
                <a:t>平成</a:t>
              </a:r>
              <a:r>
                <a:rPr lang="en-US" altLang="ja-JP" sz="1000" dirty="0">
                  <a:latin typeface="+mj-ea"/>
                  <a:ea typeface="+mj-ea"/>
                </a:rPr>
                <a:t>25</a:t>
              </a:r>
              <a:r>
                <a:rPr lang="ja-JP" altLang="en-US" sz="1000" dirty="0">
                  <a:latin typeface="+mj-ea"/>
                  <a:ea typeface="+mj-ea"/>
                </a:rPr>
                <a:t>年度～</a:t>
              </a:r>
              <a:endParaRPr kumimoji="1" lang="ja-JP" altLang="en-US" sz="1000" dirty="0">
                <a:latin typeface="+mj-ea"/>
                <a:ea typeface="+mj-ea"/>
              </a:endParaRPr>
            </a:p>
          </p:txBody>
        </p:sp>
        <p:sp>
          <p:nvSpPr>
            <p:cNvPr id="118" name="フローチャート : 代替処理 117"/>
            <p:cNvSpPr/>
            <p:nvPr/>
          </p:nvSpPr>
          <p:spPr>
            <a:xfrm>
              <a:off x="463613" y="1385310"/>
              <a:ext cx="1038752" cy="73004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府国家要望</a:t>
              </a:r>
              <a:endParaRPr lang="en-US" altLang="ja-JP" sz="900" dirty="0"/>
            </a:p>
            <a:p>
              <a:r>
                <a:rPr lang="ja-JP" altLang="en-US" sz="900" dirty="0"/>
                <a:t>・地方分権型</a:t>
              </a:r>
              <a:endParaRPr lang="en-US" altLang="ja-JP" sz="900" dirty="0"/>
            </a:p>
            <a:p>
              <a:r>
                <a:rPr lang="ja-JP" altLang="en-US" sz="900" dirty="0"/>
                <a:t>　道州制の推進</a:t>
              </a:r>
              <a:endParaRPr lang="en-US" altLang="ja-JP" sz="900" dirty="0"/>
            </a:p>
            <a:p>
              <a:r>
                <a:rPr lang="ja-JP" altLang="en-US" sz="900" dirty="0"/>
                <a:t>・国出先機関の</a:t>
              </a:r>
              <a:endParaRPr lang="en-US" altLang="ja-JP" sz="900" dirty="0"/>
            </a:p>
            <a:p>
              <a:r>
                <a:rPr lang="ja-JP" altLang="en-US" sz="900" dirty="0"/>
                <a:t>　地方移管の推進</a:t>
              </a:r>
              <a:endParaRPr lang="en-US" altLang="ja-JP" sz="900" dirty="0"/>
            </a:p>
          </p:txBody>
        </p:sp>
      </p:grpSp>
      <p:grpSp>
        <p:nvGrpSpPr>
          <p:cNvPr id="15" name="グループ化 14"/>
          <p:cNvGrpSpPr/>
          <p:nvPr/>
        </p:nvGrpSpPr>
        <p:grpSpPr>
          <a:xfrm>
            <a:off x="416781" y="3109133"/>
            <a:ext cx="1038752" cy="841675"/>
            <a:chOff x="469600" y="2789745"/>
            <a:chExt cx="1038752" cy="841675"/>
          </a:xfrm>
        </p:grpSpPr>
        <p:sp>
          <p:nvSpPr>
            <p:cNvPr id="119" name="フローチャート : 代替処理 118"/>
            <p:cNvSpPr/>
            <p:nvPr/>
          </p:nvSpPr>
          <p:spPr>
            <a:xfrm>
              <a:off x="493350" y="2789745"/>
              <a:ext cx="917499" cy="208940"/>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26</a:t>
              </a:r>
              <a:r>
                <a:rPr lang="ja-JP" altLang="en-US" sz="900" dirty="0">
                  <a:latin typeface="+mj-ea"/>
                  <a:ea typeface="+mj-ea"/>
                </a:rPr>
                <a:t>年度～</a:t>
              </a:r>
              <a:endParaRPr kumimoji="1" lang="ja-JP" altLang="en-US" sz="900" dirty="0">
                <a:latin typeface="+mj-ea"/>
                <a:ea typeface="+mj-ea"/>
              </a:endParaRPr>
            </a:p>
          </p:txBody>
        </p:sp>
        <p:sp>
          <p:nvSpPr>
            <p:cNvPr id="114" name="フローチャート : 代替処理 113"/>
            <p:cNvSpPr/>
            <p:nvPr/>
          </p:nvSpPr>
          <p:spPr>
            <a:xfrm>
              <a:off x="469600" y="2974935"/>
              <a:ext cx="1038752" cy="65648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900" dirty="0"/>
                <a:t>「地方分権改革に関する提案募集」を活用した</a:t>
              </a:r>
              <a:endParaRPr lang="en-US" altLang="ja-JP" sz="900" dirty="0"/>
            </a:p>
            <a:p>
              <a:r>
                <a:rPr lang="ja-JP" altLang="en-US" sz="900" dirty="0"/>
                <a:t>国への提案を実施</a:t>
              </a:r>
              <a:endParaRPr lang="en-US" altLang="ja-JP" sz="900" dirty="0"/>
            </a:p>
          </p:txBody>
        </p:sp>
      </p:grpSp>
      <p:grpSp>
        <p:nvGrpSpPr>
          <p:cNvPr id="16" name="グループ化 15"/>
          <p:cNvGrpSpPr/>
          <p:nvPr/>
        </p:nvGrpSpPr>
        <p:grpSpPr>
          <a:xfrm>
            <a:off x="3943317" y="1233609"/>
            <a:ext cx="1984959" cy="418880"/>
            <a:chOff x="2624570" y="1238248"/>
            <a:chExt cx="1984959" cy="418880"/>
          </a:xfrm>
        </p:grpSpPr>
        <p:sp>
          <p:nvSpPr>
            <p:cNvPr id="49" name="フローチャート : 代替処理 48"/>
            <p:cNvSpPr/>
            <p:nvPr/>
          </p:nvSpPr>
          <p:spPr>
            <a:xfrm>
              <a:off x="2624570" y="1238248"/>
              <a:ext cx="388603" cy="19641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９月</a:t>
              </a:r>
            </a:p>
          </p:txBody>
        </p:sp>
        <p:sp>
          <p:nvSpPr>
            <p:cNvPr id="60" name="フローチャート : 代替処理 59"/>
            <p:cNvSpPr/>
            <p:nvPr/>
          </p:nvSpPr>
          <p:spPr>
            <a:xfrm>
              <a:off x="2624570" y="1398569"/>
              <a:ext cx="1984959" cy="25855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「地方分権に関する勉強会」開催</a:t>
              </a:r>
            </a:p>
          </p:txBody>
        </p:sp>
      </p:grpSp>
      <p:grpSp>
        <p:nvGrpSpPr>
          <p:cNvPr id="7" name="グループ化 6"/>
          <p:cNvGrpSpPr/>
          <p:nvPr/>
        </p:nvGrpSpPr>
        <p:grpSpPr>
          <a:xfrm>
            <a:off x="2991858" y="3931512"/>
            <a:ext cx="3075204" cy="661192"/>
            <a:chOff x="3164140" y="3597037"/>
            <a:chExt cx="3075204" cy="661192"/>
          </a:xfrm>
        </p:grpSpPr>
        <p:grpSp>
          <p:nvGrpSpPr>
            <p:cNvPr id="5" name="グループ化 4"/>
            <p:cNvGrpSpPr/>
            <p:nvPr/>
          </p:nvGrpSpPr>
          <p:grpSpPr>
            <a:xfrm>
              <a:off x="3164140" y="3597037"/>
              <a:ext cx="1297206" cy="513931"/>
              <a:chOff x="3017416" y="2494210"/>
              <a:chExt cx="1297206" cy="513931"/>
            </a:xfrm>
          </p:grpSpPr>
          <p:sp>
            <p:nvSpPr>
              <p:cNvPr id="77" name="フローチャート : 代替処理 76"/>
              <p:cNvSpPr/>
              <p:nvPr/>
            </p:nvSpPr>
            <p:spPr>
              <a:xfrm>
                <a:off x="3026312" y="2494210"/>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76" name="フローチャート : 代替処理 75"/>
              <p:cNvSpPr/>
              <p:nvPr/>
            </p:nvSpPr>
            <p:spPr>
              <a:xfrm>
                <a:off x="3017416" y="2649729"/>
                <a:ext cx="1297206" cy="35841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「提案募集方式」を</a:t>
                </a:r>
                <a:endParaRPr lang="en-US" altLang="ja-JP" sz="1000" dirty="0"/>
              </a:p>
              <a:p>
                <a:r>
                  <a:rPr lang="ja-JP" altLang="en-US" sz="1000" dirty="0"/>
                  <a:t>活用した国への提案</a:t>
                </a:r>
              </a:p>
            </p:txBody>
          </p:sp>
        </p:grpSp>
        <p:sp>
          <p:nvSpPr>
            <p:cNvPr id="69" name="右矢印 68"/>
            <p:cNvSpPr/>
            <p:nvPr/>
          </p:nvSpPr>
          <p:spPr>
            <a:xfrm>
              <a:off x="4461346" y="3741109"/>
              <a:ext cx="1777998" cy="331799"/>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提案の実現に向けた調整</a:t>
              </a:r>
            </a:p>
          </p:txBody>
        </p:sp>
        <p:sp>
          <p:nvSpPr>
            <p:cNvPr id="70" name="フローチャート : 代替処理 69"/>
            <p:cNvSpPr/>
            <p:nvPr/>
          </p:nvSpPr>
          <p:spPr>
            <a:xfrm>
              <a:off x="4620474" y="4072185"/>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t>国の対応方針決定</a:t>
              </a:r>
            </a:p>
          </p:txBody>
        </p:sp>
      </p:grpSp>
      <p:grpSp>
        <p:nvGrpSpPr>
          <p:cNvPr id="3" name="グループ化 2"/>
          <p:cNvGrpSpPr/>
          <p:nvPr/>
        </p:nvGrpSpPr>
        <p:grpSpPr>
          <a:xfrm>
            <a:off x="416781" y="4000899"/>
            <a:ext cx="1038752" cy="770440"/>
            <a:chOff x="469600" y="3687569"/>
            <a:chExt cx="1038752" cy="770440"/>
          </a:xfrm>
        </p:grpSpPr>
        <p:sp>
          <p:nvSpPr>
            <p:cNvPr id="81" name="フローチャート : 代替処理 80"/>
            <p:cNvSpPr/>
            <p:nvPr/>
          </p:nvSpPr>
          <p:spPr>
            <a:xfrm>
              <a:off x="481475" y="3687569"/>
              <a:ext cx="917499" cy="18519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27</a:t>
              </a:r>
              <a:r>
                <a:rPr lang="ja-JP" altLang="en-US" sz="900" dirty="0">
                  <a:latin typeface="+mj-ea"/>
                  <a:ea typeface="+mj-ea"/>
                </a:rPr>
                <a:t>年度～</a:t>
              </a:r>
              <a:endParaRPr kumimoji="1" lang="ja-JP" altLang="en-US" sz="900" dirty="0">
                <a:latin typeface="+mj-ea"/>
                <a:ea typeface="+mj-ea"/>
              </a:endParaRPr>
            </a:p>
          </p:txBody>
        </p:sp>
        <p:sp>
          <p:nvSpPr>
            <p:cNvPr id="82" name="フローチャート : 代替処理 81"/>
            <p:cNvSpPr/>
            <p:nvPr/>
          </p:nvSpPr>
          <p:spPr>
            <a:xfrm>
              <a:off x="469600" y="3849010"/>
              <a:ext cx="1038752" cy="608999"/>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pPr algn="just"/>
              <a:r>
                <a:rPr lang="ja-JP" altLang="en-US" sz="900" dirty="0"/>
                <a:t>分権一括法による</a:t>
              </a:r>
              <a:endParaRPr lang="en-US" altLang="ja-JP" sz="900" dirty="0"/>
            </a:p>
            <a:p>
              <a:r>
                <a:rPr lang="ja-JP" altLang="en-US" sz="900" dirty="0"/>
                <a:t>権限移譲と</a:t>
              </a:r>
              <a:endParaRPr lang="en-US" altLang="ja-JP" sz="900" dirty="0"/>
            </a:p>
            <a:p>
              <a:r>
                <a:rPr lang="ja-JP" altLang="en-US" sz="900" dirty="0"/>
                <a:t>規制緩和</a:t>
              </a:r>
              <a:endParaRPr lang="en-US" altLang="ja-JP" sz="900" dirty="0"/>
            </a:p>
            <a:p>
              <a:r>
                <a:rPr lang="ja-JP" altLang="en-US" sz="900" dirty="0"/>
                <a:t>（第</a:t>
              </a:r>
              <a:r>
                <a:rPr lang="en-US" altLang="ja-JP" sz="900" dirty="0"/>
                <a:t>4</a:t>
              </a:r>
              <a:r>
                <a:rPr lang="ja-JP" altLang="en-US" sz="900" dirty="0"/>
                <a:t>～</a:t>
              </a:r>
              <a:r>
                <a:rPr lang="en-US" altLang="ja-JP" sz="900" dirty="0"/>
                <a:t>8</a:t>
              </a:r>
              <a:r>
                <a:rPr lang="ja-JP" altLang="en-US" sz="900" dirty="0"/>
                <a:t>次一括法）</a:t>
              </a:r>
              <a:endParaRPr lang="en-US" altLang="ja-JP" sz="900" dirty="0"/>
            </a:p>
          </p:txBody>
        </p:sp>
      </p:grpSp>
      <p:grpSp>
        <p:nvGrpSpPr>
          <p:cNvPr id="9" name="グループ化 8"/>
          <p:cNvGrpSpPr/>
          <p:nvPr/>
        </p:nvGrpSpPr>
        <p:grpSpPr>
          <a:xfrm>
            <a:off x="3473832" y="5545923"/>
            <a:ext cx="1302712" cy="569034"/>
            <a:chOff x="3524502" y="5492162"/>
            <a:chExt cx="1302712" cy="569034"/>
          </a:xfrm>
        </p:grpSpPr>
        <p:sp>
          <p:nvSpPr>
            <p:cNvPr id="72" name="フローチャート : 代替処理 71"/>
            <p:cNvSpPr/>
            <p:nvPr/>
          </p:nvSpPr>
          <p:spPr>
            <a:xfrm>
              <a:off x="3524502" y="5492162"/>
              <a:ext cx="388603" cy="19947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８月</a:t>
              </a:r>
            </a:p>
          </p:txBody>
        </p:sp>
        <p:sp>
          <p:nvSpPr>
            <p:cNvPr id="78" name="フローチャート : 代替処理 77"/>
            <p:cNvSpPr/>
            <p:nvPr/>
          </p:nvSpPr>
          <p:spPr>
            <a:xfrm>
              <a:off x="3525651" y="5671149"/>
              <a:ext cx="1301563" cy="39004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中小企業政策調査課との意見交換を実施</a:t>
              </a:r>
            </a:p>
          </p:txBody>
        </p:sp>
      </p:grpSp>
      <p:grpSp>
        <p:nvGrpSpPr>
          <p:cNvPr id="13" name="グループ化 12"/>
          <p:cNvGrpSpPr/>
          <p:nvPr/>
        </p:nvGrpSpPr>
        <p:grpSpPr>
          <a:xfrm>
            <a:off x="2054068" y="4804405"/>
            <a:ext cx="1998511" cy="399971"/>
            <a:chOff x="2070770" y="4500804"/>
            <a:chExt cx="1998511" cy="399971"/>
          </a:xfrm>
        </p:grpSpPr>
        <p:sp>
          <p:nvSpPr>
            <p:cNvPr id="43" name="フローチャート : 代替処理 42"/>
            <p:cNvSpPr/>
            <p:nvPr/>
          </p:nvSpPr>
          <p:spPr>
            <a:xfrm>
              <a:off x="2070770" y="4500804"/>
              <a:ext cx="707491"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rPr>
                <a:t>４、５、９月</a:t>
              </a:r>
            </a:p>
          </p:txBody>
        </p:sp>
        <p:sp>
          <p:nvSpPr>
            <p:cNvPr id="44" name="フローチャート : 代替処理 43"/>
            <p:cNvSpPr/>
            <p:nvPr/>
          </p:nvSpPr>
          <p:spPr>
            <a:xfrm>
              <a:off x="2070770" y="4682905"/>
              <a:ext cx="1998511" cy="217870"/>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関西圏国家戦略特別区域会議</a:t>
              </a:r>
            </a:p>
          </p:txBody>
        </p:sp>
      </p:grpSp>
      <p:sp>
        <p:nvSpPr>
          <p:cNvPr id="48" name="右矢印 47"/>
          <p:cNvSpPr/>
          <p:nvPr/>
        </p:nvSpPr>
        <p:spPr>
          <a:xfrm>
            <a:off x="2006818" y="5167797"/>
            <a:ext cx="4238645" cy="317689"/>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規制改革提案の実現に向けた協議・調整</a:t>
            </a:r>
          </a:p>
        </p:txBody>
      </p:sp>
      <p:grpSp>
        <p:nvGrpSpPr>
          <p:cNvPr id="71" name="グループ化 70"/>
          <p:cNvGrpSpPr/>
          <p:nvPr/>
        </p:nvGrpSpPr>
        <p:grpSpPr>
          <a:xfrm>
            <a:off x="394658" y="2007598"/>
            <a:ext cx="1038752" cy="595347"/>
            <a:chOff x="463613" y="1226178"/>
            <a:chExt cx="1038752" cy="595347"/>
          </a:xfrm>
        </p:grpSpPr>
        <p:sp>
          <p:nvSpPr>
            <p:cNvPr id="73" name="フローチャート : 代替処理 72"/>
            <p:cNvSpPr/>
            <p:nvPr/>
          </p:nvSpPr>
          <p:spPr>
            <a:xfrm>
              <a:off x="475487" y="1226178"/>
              <a:ext cx="917499" cy="19475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平成</a:t>
              </a:r>
              <a:r>
                <a:rPr lang="en-US" altLang="ja-JP" sz="1000" dirty="0">
                  <a:latin typeface="+mj-ea"/>
                  <a:ea typeface="+mj-ea"/>
                </a:rPr>
                <a:t>30</a:t>
              </a:r>
              <a:r>
                <a:rPr lang="ja-JP" altLang="en-US" sz="1000" dirty="0">
                  <a:latin typeface="+mj-ea"/>
                  <a:ea typeface="+mj-ea"/>
                </a:rPr>
                <a:t>年度～</a:t>
              </a:r>
              <a:endParaRPr kumimoji="1" lang="ja-JP" altLang="en-US" sz="1000" dirty="0">
                <a:latin typeface="+mj-ea"/>
                <a:ea typeface="+mj-ea"/>
              </a:endParaRPr>
            </a:p>
          </p:txBody>
        </p:sp>
        <p:sp>
          <p:nvSpPr>
            <p:cNvPr id="74" name="フローチャート : 代替処理 73"/>
            <p:cNvSpPr/>
            <p:nvPr/>
          </p:nvSpPr>
          <p:spPr>
            <a:xfrm>
              <a:off x="463613" y="1411069"/>
              <a:ext cx="1038752" cy="410456"/>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「地方分権に関する勉強会」の開催</a:t>
              </a:r>
              <a:endParaRPr lang="en-US" altLang="ja-JP" sz="900" dirty="0"/>
            </a:p>
          </p:txBody>
        </p:sp>
      </p:grpSp>
      <p:grpSp>
        <p:nvGrpSpPr>
          <p:cNvPr id="18" name="グループ化 17"/>
          <p:cNvGrpSpPr/>
          <p:nvPr/>
        </p:nvGrpSpPr>
        <p:grpSpPr>
          <a:xfrm>
            <a:off x="2031332" y="3197679"/>
            <a:ext cx="4188415" cy="795332"/>
            <a:chOff x="2031332" y="2903814"/>
            <a:chExt cx="4188415" cy="795332"/>
          </a:xfrm>
        </p:grpSpPr>
        <p:sp>
          <p:nvSpPr>
            <p:cNvPr id="67" name="右矢印 66"/>
            <p:cNvSpPr/>
            <p:nvPr/>
          </p:nvSpPr>
          <p:spPr>
            <a:xfrm>
              <a:off x="3622122" y="3338295"/>
              <a:ext cx="2597625" cy="36085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事務・権限の移譲に向けた調整</a:t>
              </a:r>
            </a:p>
          </p:txBody>
        </p:sp>
        <p:grpSp>
          <p:nvGrpSpPr>
            <p:cNvPr id="17" name="グループ化 16"/>
            <p:cNvGrpSpPr/>
            <p:nvPr/>
          </p:nvGrpSpPr>
          <p:grpSpPr>
            <a:xfrm>
              <a:off x="2444997" y="3266260"/>
              <a:ext cx="1140467" cy="347209"/>
              <a:chOff x="2975670" y="3499337"/>
              <a:chExt cx="1140467" cy="347209"/>
            </a:xfrm>
          </p:grpSpPr>
          <p:sp>
            <p:nvSpPr>
              <p:cNvPr id="84" name="フローチャート : 代替処理 83"/>
              <p:cNvSpPr/>
              <p:nvPr/>
            </p:nvSpPr>
            <p:spPr>
              <a:xfrm>
                <a:off x="2975670" y="3499337"/>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５月</a:t>
                </a:r>
              </a:p>
            </p:txBody>
          </p:sp>
          <p:sp>
            <p:nvSpPr>
              <p:cNvPr id="66" name="フローチャート : 代替処理 65"/>
              <p:cNvSpPr/>
              <p:nvPr/>
            </p:nvSpPr>
            <p:spPr>
              <a:xfrm>
                <a:off x="2975702" y="3659247"/>
                <a:ext cx="1140435" cy="187299"/>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第９次一括法成立</a:t>
                </a:r>
              </a:p>
            </p:txBody>
          </p:sp>
        </p:grpSp>
        <p:grpSp>
          <p:nvGrpSpPr>
            <p:cNvPr id="85" name="グループ化 84"/>
            <p:cNvGrpSpPr/>
            <p:nvPr/>
          </p:nvGrpSpPr>
          <p:grpSpPr>
            <a:xfrm>
              <a:off x="2031332" y="2903814"/>
              <a:ext cx="1217025" cy="329397"/>
              <a:chOff x="3498170" y="3131212"/>
              <a:chExt cx="1217025" cy="329397"/>
            </a:xfrm>
          </p:grpSpPr>
          <p:sp>
            <p:nvSpPr>
              <p:cNvPr id="86" name="フローチャート : 代替処理 85"/>
              <p:cNvSpPr/>
              <p:nvPr/>
            </p:nvSpPr>
            <p:spPr>
              <a:xfrm>
                <a:off x="3498170" y="3131212"/>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87" name="フローチャート : 代替処理 86"/>
              <p:cNvSpPr/>
              <p:nvPr/>
            </p:nvSpPr>
            <p:spPr>
              <a:xfrm>
                <a:off x="3498202" y="3291122"/>
                <a:ext cx="1216993" cy="169487"/>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第８次一括法施行</a:t>
                </a:r>
              </a:p>
            </p:txBody>
          </p:sp>
        </p:grpSp>
      </p:grpSp>
      <p:grpSp>
        <p:nvGrpSpPr>
          <p:cNvPr id="88" name="グループ化 87"/>
          <p:cNvGrpSpPr/>
          <p:nvPr/>
        </p:nvGrpSpPr>
        <p:grpSpPr>
          <a:xfrm>
            <a:off x="417404" y="4799087"/>
            <a:ext cx="1038753" cy="605214"/>
            <a:chOff x="463612" y="1190553"/>
            <a:chExt cx="1038753" cy="605214"/>
          </a:xfrm>
        </p:grpSpPr>
        <p:sp>
          <p:nvSpPr>
            <p:cNvPr id="89" name="フローチャート : 代替処理 88"/>
            <p:cNvSpPr/>
            <p:nvPr/>
          </p:nvSpPr>
          <p:spPr>
            <a:xfrm>
              <a:off x="463612" y="1190553"/>
              <a:ext cx="917499" cy="15562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mj-ea"/>
                  <a:ea typeface="+mj-ea"/>
                </a:rPr>
                <a:t>平成</a:t>
              </a:r>
              <a:r>
                <a:rPr lang="en-US" altLang="ja-JP" sz="1000" dirty="0">
                  <a:solidFill>
                    <a:schemeClr val="bg1"/>
                  </a:solidFill>
                  <a:latin typeface="+mj-ea"/>
                  <a:ea typeface="+mj-ea"/>
                </a:rPr>
                <a:t>26</a:t>
              </a:r>
              <a:r>
                <a:rPr lang="ja-JP" altLang="en-US" sz="1000" dirty="0">
                  <a:solidFill>
                    <a:schemeClr val="bg1"/>
                  </a:solidFill>
                  <a:latin typeface="+mj-ea"/>
                  <a:ea typeface="+mj-ea"/>
                </a:rPr>
                <a:t>年度～</a:t>
              </a:r>
              <a:endParaRPr kumimoji="1" lang="ja-JP" altLang="en-US" sz="1000" dirty="0">
                <a:solidFill>
                  <a:schemeClr val="bg1"/>
                </a:solidFill>
                <a:latin typeface="+mj-ea"/>
                <a:ea typeface="+mj-ea"/>
              </a:endParaRPr>
            </a:p>
          </p:txBody>
        </p:sp>
        <p:sp>
          <p:nvSpPr>
            <p:cNvPr id="90" name="フローチャート : 代替処理 89"/>
            <p:cNvSpPr/>
            <p:nvPr/>
          </p:nvSpPr>
          <p:spPr>
            <a:xfrm>
              <a:off x="463613" y="1346180"/>
              <a:ext cx="1038752" cy="44958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特区法の規制改革メニューを活用した提案の実施</a:t>
              </a:r>
              <a:endParaRPr lang="en-US" altLang="ja-JP" sz="900" dirty="0"/>
            </a:p>
          </p:txBody>
        </p:sp>
      </p:grpSp>
      <p:grpSp>
        <p:nvGrpSpPr>
          <p:cNvPr id="19" name="グループ化 18"/>
          <p:cNvGrpSpPr/>
          <p:nvPr/>
        </p:nvGrpSpPr>
        <p:grpSpPr>
          <a:xfrm>
            <a:off x="424450" y="5609126"/>
            <a:ext cx="1042290" cy="1105932"/>
            <a:chOff x="424450" y="5352659"/>
            <a:chExt cx="1042290" cy="1105932"/>
          </a:xfrm>
        </p:grpSpPr>
        <p:grpSp>
          <p:nvGrpSpPr>
            <p:cNvPr id="4" name="グループ化 3"/>
            <p:cNvGrpSpPr/>
            <p:nvPr/>
          </p:nvGrpSpPr>
          <p:grpSpPr>
            <a:xfrm>
              <a:off x="424450" y="5352659"/>
              <a:ext cx="1042290" cy="608004"/>
              <a:chOff x="436325" y="5471409"/>
              <a:chExt cx="1042290" cy="608004"/>
            </a:xfrm>
          </p:grpSpPr>
          <p:sp>
            <p:nvSpPr>
              <p:cNvPr id="83" name="フローチャート : 代替処理 82"/>
              <p:cNvSpPr/>
              <p:nvPr/>
            </p:nvSpPr>
            <p:spPr>
              <a:xfrm>
                <a:off x="460075" y="5471409"/>
                <a:ext cx="917499" cy="16890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91" name="フローチャート : 代替処理 90"/>
              <p:cNvSpPr/>
              <p:nvPr/>
            </p:nvSpPr>
            <p:spPr>
              <a:xfrm>
                <a:off x="436325" y="5632848"/>
                <a:ext cx="1042290" cy="446565"/>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近畿経済産業局内に「中小企業政策調査課」新設</a:t>
                </a:r>
                <a:endParaRPr lang="en-US" altLang="ja-JP" sz="900" dirty="0"/>
              </a:p>
            </p:txBody>
          </p:sp>
        </p:grpSp>
        <p:sp>
          <p:nvSpPr>
            <p:cNvPr id="92" name="フローチャート : 代替処理 91"/>
            <p:cNvSpPr/>
            <p:nvPr/>
          </p:nvSpPr>
          <p:spPr>
            <a:xfrm>
              <a:off x="424450" y="6012026"/>
              <a:ext cx="1042290" cy="446565"/>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（独）工業所有権情報・研修館（</a:t>
              </a:r>
              <a:r>
                <a:rPr lang="en-US" altLang="ja-JP" sz="900" dirty="0"/>
                <a:t>INPIT</a:t>
              </a:r>
              <a:r>
                <a:rPr lang="ja-JP" altLang="en-US" sz="900" dirty="0"/>
                <a:t>）近畿統括本部開設</a:t>
              </a:r>
              <a:endParaRPr lang="en-US" altLang="ja-JP" sz="900" dirty="0"/>
            </a:p>
          </p:txBody>
        </p:sp>
      </p:grpSp>
      <p:grpSp>
        <p:nvGrpSpPr>
          <p:cNvPr id="93" name="グループ化 92"/>
          <p:cNvGrpSpPr/>
          <p:nvPr/>
        </p:nvGrpSpPr>
        <p:grpSpPr>
          <a:xfrm>
            <a:off x="2524059" y="6186536"/>
            <a:ext cx="3006310" cy="567026"/>
            <a:chOff x="3512772" y="5492162"/>
            <a:chExt cx="3006310" cy="567026"/>
          </a:xfrm>
        </p:grpSpPr>
        <p:sp>
          <p:nvSpPr>
            <p:cNvPr id="94" name="フローチャート : 代替処理 93"/>
            <p:cNvSpPr/>
            <p:nvPr/>
          </p:nvSpPr>
          <p:spPr>
            <a:xfrm>
              <a:off x="3524501" y="5492162"/>
              <a:ext cx="1691285" cy="20746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５～９月</a:t>
              </a:r>
            </a:p>
          </p:txBody>
        </p:sp>
        <p:sp>
          <p:nvSpPr>
            <p:cNvPr id="95" name="フローチャート : 代替処理 94"/>
            <p:cNvSpPr/>
            <p:nvPr/>
          </p:nvSpPr>
          <p:spPr>
            <a:xfrm>
              <a:off x="3512772" y="5669141"/>
              <a:ext cx="3006310" cy="39004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中小企業の知的財産活用や</a:t>
              </a:r>
              <a:r>
                <a:rPr lang="en-US" altLang="ja-JP" sz="1000" dirty="0"/>
                <a:t>INPIT-KANSAI</a:t>
              </a:r>
              <a:r>
                <a:rPr lang="ja-JP" altLang="en-US" sz="1000" dirty="0"/>
                <a:t>の利用促進に向けたセミナー・相談会の開催（計</a:t>
              </a:r>
              <a:r>
                <a:rPr lang="en-US" altLang="ja-JP" sz="1000" dirty="0"/>
                <a:t>11</a:t>
              </a:r>
              <a:r>
                <a:rPr lang="ja-JP" altLang="en-US" sz="1000" dirty="0"/>
                <a:t>回）</a:t>
              </a:r>
            </a:p>
          </p:txBody>
        </p:sp>
      </p:grpSp>
      <p:sp>
        <p:nvSpPr>
          <p:cNvPr id="64" name="右矢印 63"/>
          <p:cNvSpPr/>
          <p:nvPr/>
        </p:nvSpPr>
        <p:spPr>
          <a:xfrm>
            <a:off x="1982975" y="938638"/>
            <a:ext cx="4208084" cy="36085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地方分権に関する検討・研究</a:t>
            </a:r>
          </a:p>
        </p:txBody>
      </p:sp>
      <p:grpSp>
        <p:nvGrpSpPr>
          <p:cNvPr id="61" name="グループ化 60"/>
          <p:cNvGrpSpPr/>
          <p:nvPr/>
        </p:nvGrpSpPr>
        <p:grpSpPr>
          <a:xfrm>
            <a:off x="2695873" y="1552605"/>
            <a:ext cx="1927147" cy="410078"/>
            <a:chOff x="2624570" y="1225369"/>
            <a:chExt cx="1927147" cy="410078"/>
          </a:xfrm>
        </p:grpSpPr>
        <p:sp>
          <p:nvSpPr>
            <p:cNvPr id="62" name="フローチャート : 代替処理 48"/>
            <p:cNvSpPr/>
            <p:nvPr/>
          </p:nvSpPr>
          <p:spPr>
            <a:xfrm>
              <a:off x="2624570" y="1225369"/>
              <a:ext cx="532248" cy="19641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５月～</a:t>
              </a:r>
            </a:p>
          </p:txBody>
        </p:sp>
        <p:sp>
          <p:nvSpPr>
            <p:cNvPr id="65" name="フローチャート : 代替処理 59"/>
            <p:cNvSpPr/>
            <p:nvPr/>
          </p:nvSpPr>
          <p:spPr>
            <a:xfrm>
              <a:off x="2624570" y="1398569"/>
              <a:ext cx="1927147" cy="23687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有識者や経済団体との意見交換</a:t>
              </a:r>
            </a:p>
          </p:txBody>
        </p:sp>
      </p:grpSp>
      <p:grpSp>
        <p:nvGrpSpPr>
          <p:cNvPr id="98" name="グループ化 97"/>
          <p:cNvGrpSpPr/>
          <p:nvPr/>
        </p:nvGrpSpPr>
        <p:grpSpPr>
          <a:xfrm>
            <a:off x="2074891" y="1910773"/>
            <a:ext cx="2548129" cy="395997"/>
            <a:chOff x="2624570" y="1225369"/>
            <a:chExt cx="2548129" cy="395997"/>
          </a:xfrm>
        </p:grpSpPr>
        <p:sp>
          <p:nvSpPr>
            <p:cNvPr id="102" name="フローチャート : 代替処理 48"/>
            <p:cNvSpPr/>
            <p:nvPr/>
          </p:nvSpPr>
          <p:spPr>
            <a:xfrm>
              <a:off x="2624570" y="1225369"/>
              <a:ext cx="532248" cy="19641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103" name="フローチャート : 代替処理 59"/>
            <p:cNvSpPr/>
            <p:nvPr/>
          </p:nvSpPr>
          <p:spPr>
            <a:xfrm>
              <a:off x="2624570" y="1398569"/>
              <a:ext cx="2548129" cy="22279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大学と連携した取組</a:t>
              </a:r>
            </a:p>
          </p:txBody>
        </p:sp>
      </p:gr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667319688"/>
              </p:ext>
            </p:extLst>
          </p:nvPr>
        </p:nvGraphicFramePr>
        <p:xfrm>
          <a:off x="81745" y="491712"/>
          <a:ext cx="9012875" cy="6321664"/>
        </p:xfrm>
        <a:graphic>
          <a:graphicData uri="http://schemas.openxmlformats.org/drawingml/2006/table">
            <a:tbl>
              <a:tblPr firstRow="1" bandRow="1">
                <a:tableStyleId>{5940675A-B579-460E-94D1-54222C63F5DA}</a:tableStyleId>
              </a:tblPr>
              <a:tblGrid>
                <a:gridCol w="299907">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464496">
                  <a:extLst>
                    <a:ext uri="{9D8B030D-6E8A-4147-A177-3AD203B41FA5}">
                      <a16:colId xmlns:a16="http://schemas.microsoft.com/office/drawing/2014/main" val="20003"/>
                    </a:ext>
                  </a:extLst>
                </a:gridCol>
                <a:gridCol w="2736304">
                  <a:extLst>
                    <a:ext uri="{9D8B030D-6E8A-4147-A177-3AD203B41FA5}">
                      <a16:colId xmlns:a16="http://schemas.microsoft.com/office/drawing/2014/main" val="20004"/>
                    </a:ext>
                  </a:extLst>
                </a:gridCol>
              </a:tblGrid>
              <a:tr h="275947">
                <a:tc rowSpan="2">
                  <a:txBody>
                    <a:bodyPr/>
                    <a:lstStyle/>
                    <a:p>
                      <a:r>
                        <a:rPr kumimoji="1" lang="ja-JP" altLang="en-US" sz="1400" u="none" dirty="0"/>
                        <a:t>　</a:t>
                      </a:r>
                    </a:p>
                  </a:txBody>
                  <a:tcPr vert="eaVert" anchor="ctr"/>
                </a:tc>
                <a:tc rowSpan="2">
                  <a:txBody>
                    <a:bodyPr/>
                    <a:lstStyle/>
                    <a:p>
                      <a:pPr algn="ctr">
                        <a:lnSpc>
                          <a:spcPts val="1400"/>
                        </a:lnSpc>
                      </a:pPr>
                      <a:r>
                        <a:rPr kumimoji="1" lang="ja-JP" altLang="en-US" sz="1050" u="none" dirty="0"/>
                        <a:t>平成３０年度末</a:t>
                      </a: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50" u="none" dirty="0" err="1"/>
                        <a:t>までの</a:t>
                      </a:r>
                      <a:r>
                        <a:rPr kumimoji="1" lang="ja-JP" altLang="en-US" sz="1050" u="none" dirty="0"/>
                        <a:t>状況</a:t>
                      </a:r>
                    </a:p>
                  </a:txBody>
                  <a:tcPr anchor="ctr">
                    <a:solidFill>
                      <a:srgbClr val="CCFF66"/>
                    </a:solidFill>
                  </a:tcPr>
                </a:tc>
                <a:tc rowSpan="2">
                  <a:txBody>
                    <a:bodyPr/>
                    <a:lstStyle/>
                    <a:p>
                      <a:pPr algn="ctr">
                        <a:lnSpc>
                          <a:spcPts val="1400"/>
                        </a:lnSpc>
                      </a:pPr>
                      <a:endParaRPr kumimoji="1" lang="ja-JP" altLang="en-US" sz="1200" u="none" dirty="0"/>
                    </a:p>
                  </a:txBody>
                  <a:tcPr anchor="ctr">
                    <a:solidFill>
                      <a:srgbClr val="CCFF66"/>
                    </a:solidFill>
                  </a:tcPr>
                </a:tc>
                <a:tc>
                  <a:txBody>
                    <a:bodyPr/>
                    <a:lstStyle/>
                    <a:p>
                      <a:pPr algn="ctr">
                        <a:lnSpc>
                          <a:spcPts val="1400"/>
                        </a:lnSpc>
                      </a:pPr>
                      <a:r>
                        <a:rPr kumimoji="1" lang="ja-JP" altLang="en-US" sz="1200" u="none" dirty="0"/>
                        <a:t>平成３１・令和元年度</a:t>
                      </a:r>
                    </a:p>
                  </a:txBody>
                  <a:tcPr anchor="ctr">
                    <a:solidFill>
                      <a:srgbClr val="CCFF66"/>
                    </a:solidFill>
                  </a:tcPr>
                </a:tc>
                <a:tc rowSpan="2">
                  <a:txBody>
                    <a:bodyPr/>
                    <a:lstStyle/>
                    <a:p>
                      <a:pPr algn="ctr">
                        <a:lnSpc>
                          <a:spcPts val="1400"/>
                        </a:lnSpc>
                      </a:pPr>
                      <a:r>
                        <a:rPr kumimoji="1" lang="ja-JP" altLang="en-US" sz="1200" u="none" dirty="0"/>
                        <a:t>実績と今後の取組</a:t>
                      </a:r>
                    </a:p>
                  </a:txBody>
                  <a:tcPr anchor="ctr">
                    <a:solidFill>
                      <a:srgbClr val="CCFF66"/>
                    </a:solidFill>
                  </a:tcPr>
                </a:tc>
                <a:extLst>
                  <a:ext uri="{0D108BD9-81ED-4DB2-BD59-A6C34878D82A}">
                    <a16:rowId xmlns:a16="http://schemas.microsoft.com/office/drawing/2014/main" val="10000"/>
                  </a:ext>
                </a:extLst>
              </a:tr>
              <a:tr h="275947">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5769770">
                <a:tc>
                  <a:txBody>
                    <a:bodyPr/>
                    <a:lstStyle/>
                    <a:p>
                      <a:r>
                        <a:rPr kumimoji="1" lang="ja-JP" altLang="en-US" sz="1400" u="none" dirty="0"/>
                        <a:t>広域機能の充実</a:t>
                      </a:r>
                    </a:p>
                  </a:txBody>
                  <a:tcPr vert="eaVert" anchor="ctr" anchorCtr="1"/>
                </a:tc>
                <a:tc>
                  <a:txBody>
                    <a:bodyPr/>
                    <a:lstStyle/>
                    <a:p>
                      <a:endParaRPr kumimoji="1" lang="ja-JP" altLang="en-US" sz="1400" u="none" dirty="0"/>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400"/>
                        </a:lnSpc>
                        <a:spcAft>
                          <a:spcPts val="1200"/>
                        </a:spcAft>
                      </a:pPr>
                      <a:r>
                        <a:rPr kumimoji="1" lang="ja-JP" altLang="en-US" sz="1200" b="0" u="none" dirty="0"/>
                        <a:t>関西広域連合の実践強化</a:t>
                      </a:r>
                      <a:endParaRPr kumimoji="1" lang="en-US" altLang="ja-JP" sz="1200" b="0" u="none" dirty="0"/>
                    </a:p>
                  </a:txBody>
                  <a:tcPr vert="eaVert" anchor="ctr">
                    <a:lnL w="12700" cap="flat" cmpd="sng" algn="ctr">
                      <a:solidFill>
                        <a:schemeClr val="tx1"/>
                      </a:solidFill>
                      <a:prstDash val="solid"/>
                      <a:round/>
                      <a:headEnd type="none" w="med" len="med"/>
                      <a:tailEnd type="none" w="med" len="med"/>
                    </a:lnL>
                  </a:tcPr>
                </a:tc>
                <a:tc>
                  <a:txBody>
                    <a:bodyPr/>
                    <a:lstStyle/>
                    <a:p>
                      <a:pPr marL="82550" indent="-82550" algn="just">
                        <a:lnSpc>
                          <a:spcPts val="1400"/>
                        </a:lnSpc>
                        <a:spcAft>
                          <a:spcPts val="1200"/>
                        </a:spcAft>
                      </a:pPr>
                      <a:r>
                        <a:rPr kumimoji="1" lang="ja-JP" altLang="en-US" sz="1200" b="0" u="none" dirty="0"/>
                        <a:t>　</a:t>
                      </a:r>
                      <a:endParaRPr kumimoji="1" lang="en-US" altLang="ja-JP" sz="1200" b="0" u="none"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○「広域計画等フォローアップ委員会」からの提言や「広域行政のあり方検討会」の報告書を踏まえて、広域連合として取り組むべき課題を整理し、次期広域計画の策定に向けた検討が進められている。</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　　「広域計画等フォローアップ委員会」は、「広域計画等推進委員会」に名称変更し、引き続き課題の検討等が行われている。</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○「提案募集方式」により、権限移譲や規制緩和を求める</a:t>
                      </a:r>
                      <a:r>
                        <a:rPr kumimoji="1" lang="en-US" altLang="ja-JP" sz="1050" u="none" dirty="0">
                          <a:solidFill>
                            <a:schemeClr val="tx1"/>
                          </a:solidFill>
                        </a:rPr>
                        <a:t>28</a:t>
                      </a:r>
                      <a:r>
                        <a:rPr kumimoji="1" lang="ja-JP" altLang="en-US" sz="1050" u="none" dirty="0">
                          <a:solidFill>
                            <a:schemeClr val="tx1"/>
                          </a:solidFill>
                        </a:rPr>
                        <a:t>項目が提案された。</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　　また、国出先機関の地方移管、提案募集制度の見直し、地方分権改革の新たな手法として「地方分権特区」の導入等について国への提案が行われた。</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○琵琶湖・淀川流域対策に係る３つの優先課題（リスクファイナンス、水源保全、海ゴミ削減）について部会を設置し、海ゴミ抑制の先進的取組の意見交換等が行われている。</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○４月から、広域連合において、毒物劇物取扱者、登録販売者の資格試験事務を実施している。</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○府としては、広域連合において、広域事務の効果的な実施とあわせて分権改革に資する取組が進むよう、後押ししていく。</a:t>
                      </a:r>
                      <a:endParaRPr kumimoji="1" lang="en-US" altLang="ja-JP" sz="1050" u="none" dirty="0">
                        <a:solidFill>
                          <a:schemeClr val="tx1"/>
                        </a:solidFill>
                      </a:endParaRPr>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0" y="61516"/>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en-US" sz="1200" b="1" dirty="0">
                <a:solidFill>
                  <a:prstClr val="black"/>
                </a:solidFill>
              </a:rPr>
              <a:t>Ｈ３１・Ｒ元</a:t>
            </a:r>
            <a:r>
              <a:rPr lang="ja-JP" altLang="ja-JP" sz="1200" b="1" dirty="0">
                <a:solidFill>
                  <a:prstClr val="black"/>
                </a:solidFill>
              </a:rPr>
              <a:t>年度の取組イメージ（</a:t>
            </a:r>
            <a:r>
              <a:rPr lang="ja-JP" altLang="en-US" sz="1200" b="1" dirty="0">
                <a:solidFill>
                  <a:prstClr val="black"/>
                </a:solidFill>
              </a:rPr>
              <a:t>９</a:t>
            </a:r>
            <a:r>
              <a:rPr lang="ja-JP" altLang="ja-JP" sz="1200" b="1" dirty="0">
                <a:solidFill>
                  <a:prstClr val="black"/>
                </a:solidFill>
              </a:rPr>
              <a:t>月末時点</a:t>
            </a:r>
            <a:r>
              <a:rPr lang="ja-JP" altLang="en-US" sz="1200" b="1" dirty="0">
                <a:solidFill>
                  <a:prstClr val="black"/>
                </a:solidFill>
              </a:rPr>
              <a:t>）</a:t>
            </a:r>
            <a:endParaRPr lang="ja-JP" altLang="ja-JP" sz="1200" b="1" dirty="0">
              <a:solidFill>
                <a:prstClr val="black"/>
              </a:solidFill>
            </a:endParaRPr>
          </a:p>
        </p:txBody>
      </p:sp>
      <p:sp>
        <p:nvSpPr>
          <p:cNvPr id="16" name="右矢印 15"/>
          <p:cNvSpPr/>
          <p:nvPr/>
        </p:nvSpPr>
        <p:spPr>
          <a:xfrm>
            <a:off x="1979713" y="1102972"/>
            <a:ext cx="4342142" cy="524734"/>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第</a:t>
            </a:r>
            <a:r>
              <a:rPr kumimoji="1" lang="en-US" altLang="ja-JP" sz="1000" dirty="0"/>
              <a:t>3</a:t>
            </a:r>
            <a:r>
              <a:rPr kumimoji="1" lang="ja-JP" altLang="en-US" sz="1000" dirty="0"/>
              <a:t>期広域計画に基づく取組　（計画期間：</a:t>
            </a:r>
            <a:r>
              <a:rPr kumimoji="1" lang="en-US" altLang="ja-JP" sz="1000" dirty="0"/>
              <a:t>H29</a:t>
            </a:r>
            <a:r>
              <a:rPr kumimoji="1" lang="ja-JP" altLang="en-US" sz="1000" dirty="0"/>
              <a:t>～</a:t>
            </a:r>
            <a:r>
              <a:rPr lang="en-US" altLang="ja-JP" sz="1000" dirty="0"/>
              <a:t>31</a:t>
            </a:r>
            <a:r>
              <a:rPr kumimoji="1" lang="ja-JP" altLang="en-US" sz="1000" dirty="0"/>
              <a:t>年度）</a:t>
            </a:r>
          </a:p>
        </p:txBody>
      </p:sp>
      <p:grpSp>
        <p:nvGrpSpPr>
          <p:cNvPr id="3" name="グループ化 2"/>
          <p:cNvGrpSpPr/>
          <p:nvPr/>
        </p:nvGrpSpPr>
        <p:grpSpPr>
          <a:xfrm>
            <a:off x="443191" y="1111701"/>
            <a:ext cx="1038752" cy="553051"/>
            <a:chOff x="457074" y="2002326"/>
            <a:chExt cx="1038752" cy="553051"/>
          </a:xfrm>
        </p:grpSpPr>
        <p:sp>
          <p:nvSpPr>
            <p:cNvPr id="60" name="フローチャート : 代替処理 59"/>
            <p:cNvSpPr/>
            <p:nvPr/>
          </p:nvSpPr>
          <p:spPr>
            <a:xfrm>
              <a:off x="457074" y="2002326"/>
              <a:ext cx="917499" cy="20492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61" name="フローチャート : 代替処理 60"/>
            <p:cNvSpPr/>
            <p:nvPr/>
          </p:nvSpPr>
          <p:spPr>
            <a:xfrm>
              <a:off x="457074" y="2178127"/>
              <a:ext cx="1038752" cy="37725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第</a:t>
              </a:r>
              <a:r>
                <a:rPr lang="en-US" altLang="ja-JP" sz="1000" dirty="0"/>
                <a:t>3</a:t>
              </a:r>
              <a:r>
                <a:rPr lang="ja-JP" altLang="en-US" sz="1000" dirty="0"/>
                <a:t>期広域計画に基づく取組</a:t>
              </a:r>
              <a:endParaRPr lang="en-US" altLang="ja-JP" sz="1000" dirty="0"/>
            </a:p>
          </p:txBody>
        </p:sp>
      </p:grpSp>
      <p:sp>
        <p:nvSpPr>
          <p:cNvPr id="10" name="正方形/長方形 9"/>
          <p:cNvSpPr/>
          <p:nvPr/>
        </p:nvSpPr>
        <p:spPr>
          <a:xfrm>
            <a:off x="2030376" y="1473331"/>
            <a:ext cx="4314594"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rPr>
              <a:t>【</a:t>
            </a:r>
            <a:r>
              <a:rPr kumimoji="1" lang="ja-JP" altLang="en-US" sz="1000" dirty="0">
                <a:solidFill>
                  <a:schemeClr val="tx1"/>
                </a:solidFill>
              </a:rPr>
              <a:t>連合が目指すべき関西の将来像の基本的な考え方</a:t>
            </a:r>
            <a:r>
              <a:rPr kumimoji="1" lang="en-US" altLang="ja-JP" sz="1000" dirty="0">
                <a:solidFill>
                  <a:schemeClr val="tx1"/>
                </a:solidFill>
              </a:rPr>
              <a:t>】</a:t>
            </a:r>
          </a:p>
          <a:p>
            <a:r>
              <a:rPr lang="ja-JP" altLang="en-US" sz="1000" dirty="0">
                <a:solidFill>
                  <a:schemeClr val="tx1"/>
                </a:solidFill>
              </a:rPr>
              <a:t>　・国土の双眼構造を実現し、分権型社会を先導する関西</a:t>
            </a:r>
            <a:endParaRPr lang="en-US" altLang="ja-JP" sz="1000" dirty="0">
              <a:solidFill>
                <a:schemeClr val="tx1"/>
              </a:solidFill>
            </a:endParaRPr>
          </a:p>
          <a:p>
            <a:r>
              <a:rPr kumimoji="1" lang="ja-JP" altLang="en-US" sz="1000" dirty="0">
                <a:solidFill>
                  <a:schemeClr val="tx1"/>
                </a:solidFill>
              </a:rPr>
              <a:t>　・個性や強みを活かして、人の還流を生み出し、地域全体が発展する関西</a:t>
            </a:r>
            <a:endParaRPr kumimoji="1" lang="en-US" altLang="ja-JP" sz="1000" dirty="0">
              <a:solidFill>
                <a:schemeClr val="tx1"/>
              </a:solidFill>
            </a:endParaRPr>
          </a:p>
          <a:p>
            <a:r>
              <a:rPr lang="ja-JP" altLang="en-US" sz="1000" dirty="0">
                <a:solidFill>
                  <a:schemeClr val="tx1"/>
                </a:solidFill>
              </a:rPr>
              <a:t>　・アジアのハブ機能を担う新首都・関西</a:t>
            </a:r>
            <a:endParaRPr kumimoji="1" lang="ja-JP" altLang="en-US" sz="1000" dirty="0">
              <a:solidFill>
                <a:schemeClr val="tx1"/>
              </a:solidFill>
            </a:endParaRPr>
          </a:p>
        </p:txBody>
      </p:sp>
      <p:grpSp>
        <p:nvGrpSpPr>
          <p:cNvPr id="9" name="グループ化 8"/>
          <p:cNvGrpSpPr/>
          <p:nvPr/>
        </p:nvGrpSpPr>
        <p:grpSpPr>
          <a:xfrm>
            <a:off x="436144" y="3917820"/>
            <a:ext cx="1026441" cy="764281"/>
            <a:chOff x="471735" y="3964955"/>
            <a:chExt cx="1026441" cy="764281"/>
          </a:xfrm>
        </p:grpSpPr>
        <p:sp>
          <p:nvSpPr>
            <p:cNvPr id="51" name="フローチャート : 代替処理 50"/>
            <p:cNvSpPr/>
            <p:nvPr/>
          </p:nvSpPr>
          <p:spPr>
            <a:xfrm>
              <a:off x="478177" y="3964955"/>
              <a:ext cx="917499" cy="21062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22</a:t>
              </a:r>
              <a:r>
                <a:rPr lang="ja-JP" altLang="en-US" sz="900" dirty="0">
                  <a:latin typeface="+mj-ea"/>
                  <a:ea typeface="+mj-ea"/>
                </a:rPr>
                <a:t>年度～</a:t>
              </a:r>
              <a:endParaRPr kumimoji="1" lang="ja-JP" altLang="en-US" sz="900" dirty="0">
                <a:latin typeface="+mj-ea"/>
                <a:ea typeface="+mj-ea"/>
              </a:endParaRPr>
            </a:p>
          </p:txBody>
        </p:sp>
        <p:sp>
          <p:nvSpPr>
            <p:cNvPr id="68" name="フローチャート : 代替処理 67"/>
            <p:cNvSpPr/>
            <p:nvPr/>
          </p:nvSpPr>
          <p:spPr>
            <a:xfrm>
              <a:off x="471735" y="4157364"/>
              <a:ext cx="1026441" cy="57187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国からの事務権限の移譲に向けた取組</a:t>
              </a:r>
              <a:endParaRPr lang="en-US" altLang="ja-JP" sz="1000" dirty="0"/>
            </a:p>
          </p:txBody>
        </p:sp>
      </p:grpSp>
      <p:grpSp>
        <p:nvGrpSpPr>
          <p:cNvPr id="59" name="グループ化 58"/>
          <p:cNvGrpSpPr/>
          <p:nvPr/>
        </p:nvGrpSpPr>
        <p:grpSpPr>
          <a:xfrm>
            <a:off x="433666" y="2330781"/>
            <a:ext cx="1038752" cy="697501"/>
            <a:chOff x="457074" y="2002326"/>
            <a:chExt cx="1038752" cy="697501"/>
          </a:xfrm>
        </p:grpSpPr>
        <p:sp>
          <p:nvSpPr>
            <p:cNvPr id="63" name="フローチャート : 代替処理 62"/>
            <p:cNvSpPr/>
            <p:nvPr/>
          </p:nvSpPr>
          <p:spPr>
            <a:xfrm>
              <a:off x="457074" y="2002326"/>
              <a:ext cx="917499" cy="20492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a:t>
              </a:r>
              <a:r>
                <a:rPr lang="en-US" altLang="ja-JP" sz="900" dirty="0">
                  <a:latin typeface="+mj-ea"/>
                  <a:ea typeface="+mj-ea"/>
                </a:rPr>
                <a:t>30</a:t>
              </a:r>
              <a:r>
                <a:rPr lang="ja-JP" altLang="en-US" sz="900" dirty="0">
                  <a:latin typeface="+mj-ea"/>
                  <a:ea typeface="+mj-ea"/>
                </a:rPr>
                <a:t>年度</a:t>
              </a:r>
              <a:endParaRPr kumimoji="1" lang="ja-JP" altLang="en-US" sz="900" dirty="0">
                <a:latin typeface="+mj-ea"/>
                <a:ea typeface="+mj-ea"/>
              </a:endParaRPr>
            </a:p>
          </p:txBody>
        </p:sp>
        <p:sp>
          <p:nvSpPr>
            <p:cNvPr id="64" name="フローチャート : 代替処理 63"/>
            <p:cNvSpPr/>
            <p:nvPr/>
          </p:nvSpPr>
          <p:spPr>
            <a:xfrm>
              <a:off x="457074" y="2178126"/>
              <a:ext cx="1038752" cy="52170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「広域計画等フォローアップ委員会」開催</a:t>
              </a:r>
              <a:endParaRPr lang="en-US" altLang="ja-JP" sz="1000" dirty="0"/>
            </a:p>
          </p:txBody>
        </p:sp>
      </p:grpSp>
      <p:grpSp>
        <p:nvGrpSpPr>
          <p:cNvPr id="65" name="グループ化 64"/>
          <p:cNvGrpSpPr/>
          <p:nvPr/>
        </p:nvGrpSpPr>
        <p:grpSpPr>
          <a:xfrm>
            <a:off x="440226" y="3051873"/>
            <a:ext cx="1038752" cy="601489"/>
            <a:chOff x="457074" y="2002326"/>
            <a:chExt cx="1038752" cy="601489"/>
          </a:xfrm>
        </p:grpSpPr>
        <p:sp>
          <p:nvSpPr>
            <p:cNvPr id="66" name="フローチャート : 代替処理 65"/>
            <p:cNvSpPr/>
            <p:nvPr/>
          </p:nvSpPr>
          <p:spPr>
            <a:xfrm>
              <a:off x="457074" y="2002326"/>
              <a:ext cx="917499" cy="20492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a:t>
              </a:r>
              <a:r>
                <a:rPr lang="en-US" altLang="ja-JP" sz="900" dirty="0">
                  <a:latin typeface="+mj-ea"/>
                  <a:ea typeface="+mj-ea"/>
                </a:rPr>
                <a:t>30</a:t>
              </a:r>
              <a:r>
                <a:rPr lang="ja-JP" altLang="en-US" sz="900" dirty="0">
                  <a:latin typeface="+mj-ea"/>
                  <a:ea typeface="+mj-ea"/>
                </a:rPr>
                <a:t>年度</a:t>
              </a:r>
              <a:endParaRPr kumimoji="1" lang="ja-JP" altLang="en-US" sz="900" dirty="0">
                <a:latin typeface="+mj-ea"/>
                <a:ea typeface="+mj-ea"/>
              </a:endParaRPr>
            </a:p>
          </p:txBody>
        </p:sp>
        <p:sp>
          <p:nvSpPr>
            <p:cNvPr id="67" name="フローチャート : 代替処理 66"/>
            <p:cNvSpPr/>
            <p:nvPr/>
          </p:nvSpPr>
          <p:spPr>
            <a:xfrm>
              <a:off x="457074" y="2178127"/>
              <a:ext cx="1038752" cy="42568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「広域行政のあり方検討会」開催</a:t>
              </a:r>
              <a:endParaRPr lang="en-US" altLang="ja-JP" sz="1000" dirty="0"/>
            </a:p>
          </p:txBody>
        </p:sp>
      </p:grpSp>
      <p:grpSp>
        <p:nvGrpSpPr>
          <p:cNvPr id="4" name="グループ化 3"/>
          <p:cNvGrpSpPr/>
          <p:nvPr/>
        </p:nvGrpSpPr>
        <p:grpSpPr>
          <a:xfrm>
            <a:off x="443191" y="1686731"/>
            <a:ext cx="1038752" cy="560891"/>
            <a:chOff x="468949" y="1757981"/>
            <a:chExt cx="1038752" cy="560891"/>
          </a:xfrm>
        </p:grpSpPr>
        <p:sp>
          <p:nvSpPr>
            <p:cNvPr id="26" name="フローチャート : 代替処理 25"/>
            <p:cNvSpPr/>
            <p:nvPr/>
          </p:nvSpPr>
          <p:spPr>
            <a:xfrm>
              <a:off x="478194" y="1757981"/>
              <a:ext cx="917499" cy="20492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30</a:t>
              </a:r>
              <a:r>
                <a:rPr lang="ja-JP" altLang="en-US" sz="900" dirty="0">
                  <a:latin typeface="+mj-ea"/>
                  <a:ea typeface="+mj-ea"/>
                </a:rPr>
                <a:t>年度</a:t>
              </a:r>
              <a:endParaRPr kumimoji="1" lang="ja-JP" altLang="en-US" sz="900" dirty="0">
                <a:latin typeface="+mj-ea"/>
                <a:ea typeface="+mj-ea"/>
              </a:endParaRPr>
            </a:p>
          </p:txBody>
        </p:sp>
        <p:sp>
          <p:nvSpPr>
            <p:cNvPr id="62" name="フローチャート : 代替処理 61"/>
            <p:cNvSpPr/>
            <p:nvPr/>
          </p:nvSpPr>
          <p:spPr>
            <a:xfrm>
              <a:off x="468949" y="1922313"/>
              <a:ext cx="1038752" cy="39655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関西創生戦略の改訂</a:t>
              </a:r>
              <a:endParaRPr lang="en-US" altLang="ja-JP" sz="1000" dirty="0"/>
            </a:p>
          </p:txBody>
        </p:sp>
      </p:grpSp>
      <p:grpSp>
        <p:nvGrpSpPr>
          <p:cNvPr id="27" name="グループ化 26"/>
          <p:cNvGrpSpPr/>
          <p:nvPr/>
        </p:nvGrpSpPr>
        <p:grpSpPr>
          <a:xfrm>
            <a:off x="2824153" y="2684797"/>
            <a:ext cx="1849689" cy="493399"/>
            <a:chOff x="457074" y="2002326"/>
            <a:chExt cx="1849689" cy="493399"/>
          </a:xfrm>
        </p:grpSpPr>
        <p:sp>
          <p:nvSpPr>
            <p:cNvPr id="28" name="フローチャート : 代替処理 27"/>
            <p:cNvSpPr/>
            <p:nvPr/>
          </p:nvSpPr>
          <p:spPr>
            <a:xfrm>
              <a:off x="457075" y="2002326"/>
              <a:ext cx="523710" cy="21184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kumimoji="1" lang="ja-JP" altLang="en-US" sz="900" dirty="0">
                  <a:latin typeface="+mj-ea"/>
                  <a:ea typeface="+mj-ea"/>
                </a:rPr>
                <a:t>６月～</a:t>
              </a:r>
            </a:p>
          </p:txBody>
        </p:sp>
        <p:sp>
          <p:nvSpPr>
            <p:cNvPr id="29" name="フローチャート : 代替処理 28"/>
            <p:cNvSpPr/>
            <p:nvPr/>
          </p:nvSpPr>
          <p:spPr>
            <a:xfrm>
              <a:off x="457074" y="2178127"/>
              <a:ext cx="1849689" cy="31759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「広域計画等推進委員会」開催</a:t>
              </a:r>
              <a:endParaRPr lang="en-US" altLang="ja-JP" sz="1000" dirty="0"/>
            </a:p>
          </p:txBody>
        </p:sp>
      </p:grpSp>
      <p:sp>
        <p:nvSpPr>
          <p:cNvPr id="33" name="右矢印 32"/>
          <p:cNvSpPr/>
          <p:nvPr/>
        </p:nvSpPr>
        <p:spPr>
          <a:xfrm>
            <a:off x="2001488" y="2274614"/>
            <a:ext cx="3598279" cy="452875"/>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t>第</a:t>
            </a:r>
            <a:r>
              <a:rPr lang="en-US" altLang="ja-JP" sz="1000" dirty="0"/>
              <a:t>4</a:t>
            </a:r>
            <a:r>
              <a:rPr lang="ja-JP" altLang="en-US" sz="1000" dirty="0"/>
              <a:t>期</a:t>
            </a:r>
            <a:r>
              <a:rPr kumimoji="1" lang="ja-JP" altLang="en-US" sz="1000" dirty="0"/>
              <a:t>広域計画の策定に向けた検討</a:t>
            </a:r>
          </a:p>
        </p:txBody>
      </p:sp>
      <p:grpSp>
        <p:nvGrpSpPr>
          <p:cNvPr id="34" name="グループ化 33"/>
          <p:cNvGrpSpPr/>
          <p:nvPr/>
        </p:nvGrpSpPr>
        <p:grpSpPr>
          <a:xfrm>
            <a:off x="5611642" y="2153380"/>
            <a:ext cx="685213" cy="635181"/>
            <a:chOff x="943644" y="2002326"/>
            <a:chExt cx="685213" cy="635181"/>
          </a:xfrm>
        </p:grpSpPr>
        <p:sp>
          <p:nvSpPr>
            <p:cNvPr id="35" name="フローチャート : 代替処理 34"/>
            <p:cNvSpPr/>
            <p:nvPr/>
          </p:nvSpPr>
          <p:spPr>
            <a:xfrm>
              <a:off x="967700" y="2002326"/>
              <a:ext cx="379054" cy="20492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３</a:t>
              </a:r>
              <a:r>
                <a:rPr kumimoji="1" lang="ja-JP" altLang="en-US" sz="900" dirty="0">
                  <a:latin typeface="+mj-ea"/>
                  <a:ea typeface="+mj-ea"/>
                </a:rPr>
                <a:t>月</a:t>
              </a:r>
            </a:p>
          </p:txBody>
        </p:sp>
        <p:sp>
          <p:nvSpPr>
            <p:cNvPr id="36" name="フローチャート : 代替処理 35"/>
            <p:cNvSpPr/>
            <p:nvPr/>
          </p:nvSpPr>
          <p:spPr>
            <a:xfrm>
              <a:off x="943644" y="2178127"/>
              <a:ext cx="685213" cy="459380"/>
            </a:xfrm>
            <a:prstGeom prst="flowChartAlternateProcess">
              <a:avLst/>
            </a:prstGeom>
            <a:ln w="22225">
              <a:prstDash val="dash"/>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広域計画</a:t>
              </a:r>
              <a:endParaRPr lang="en-US" altLang="ja-JP" sz="1000" dirty="0"/>
            </a:p>
            <a:p>
              <a:r>
                <a:rPr lang="ja-JP" altLang="en-US" sz="1000" dirty="0"/>
                <a:t>の策定</a:t>
              </a:r>
              <a:endParaRPr lang="en-US" altLang="ja-JP" sz="1000" dirty="0"/>
            </a:p>
          </p:txBody>
        </p:sp>
      </p:grpSp>
      <p:grpSp>
        <p:nvGrpSpPr>
          <p:cNvPr id="39" name="グループ化 38"/>
          <p:cNvGrpSpPr/>
          <p:nvPr/>
        </p:nvGrpSpPr>
        <p:grpSpPr>
          <a:xfrm>
            <a:off x="436712" y="4928622"/>
            <a:ext cx="1038752" cy="693757"/>
            <a:chOff x="457074" y="2002326"/>
            <a:chExt cx="1038752" cy="693757"/>
          </a:xfrm>
        </p:grpSpPr>
        <p:sp>
          <p:nvSpPr>
            <p:cNvPr id="44" name="フローチャート : 代替処理 43"/>
            <p:cNvSpPr/>
            <p:nvPr/>
          </p:nvSpPr>
          <p:spPr>
            <a:xfrm>
              <a:off x="457074" y="2002326"/>
              <a:ext cx="917499" cy="20492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28</a:t>
              </a:r>
              <a:r>
                <a:rPr lang="ja-JP" altLang="en-US" sz="900" dirty="0">
                  <a:latin typeface="+mj-ea"/>
                  <a:ea typeface="+mj-ea"/>
                </a:rPr>
                <a:t>年度</a:t>
              </a:r>
              <a:endParaRPr kumimoji="1" lang="ja-JP" altLang="en-US" sz="900" dirty="0">
                <a:latin typeface="+mj-ea"/>
                <a:ea typeface="+mj-ea"/>
              </a:endParaRPr>
            </a:p>
          </p:txBody>
        </p:sp>
        <p:sp>
          <p:nvSpPr>
            <p:cNvPr id="45" name="フローチャート : 代替処理 44"/>
            <p:cNvSpPr/>
            <p:nvPr/>
          </p:nvSpPr>
          <p:spPr>
            <a:xfrm>
              <a:off x="457074" y="2178127"/>
              <a:ext cx="1038752" cy="517956"/>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「琵琶湖・淀川流域対策に係る研究会」最終報告</a:t>
              </a:r>
              <a:endParaRPr lang="en-US" altLang="ja-JP" sz="1000" dirty="0"/>
            </a:p>
          </p:txBody>
        </p:sp>
      </p:grpSp>
      <p:grpSp>
        <p:nvGrpSpPr>
          <p:cNvPr id="7" name="グループ化 6"/>
          <p:cNvGrpSpPr/>
          <p:nvPr/>
        </p:nvGrpSpPr>
        <p:grpSpPr>
          <a:xfrm>
            <a:off x="1983544" y="4814434"/>
            <a:ext cx="4308497" cy="794561"/>
            <a:chOff x="2023009" y="3488084"/>
            <a:chExt cx="4308497" cy="794561"/>
          </a:xfrm>
        </p:grpSpPr>
        <p:grpSp>
          <p:nvGrpSpPr>
            <p:cNvPr id="56" name="グループ化 55"/>
            <p:cNvGrpSpPr/>
            <p:nvPr/>
          </p:nvGrpSpPr>
          <p:grpSpPr>
            <a:xfrm>
              <a:off x="2853921" y="3829419"/>
              <a:ext cx="2580598" cy="453226"/>
              <a:chOff x="457074" y="2002326"/>
              <a:chExt cx="2580598" cy="453226"/>
            </a:xfrm>
          </p:grpSpPr>
          <p:sp>
            <p:nvSpPr>
              <p:cNvPr id="57" name="フローチャート : 代替処理 56"/>
              <p:cNvSpPr/>
              <p:nvPr/>
            </p:nvSpPr>
            <p:spPr>
              <a:xfrm>
                <a:off x="457074" y="2002326"/>
                <a:ext cx="819898" cy="17580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６、８</a:t>
                </a:r>
                <a:r>
                  <a:rPr kumimoji="1" lang="ja-JP" altLang="en-US" sz="900" dirty="0">
                    <a:latin typeface="+mj-ea"/>
                    <a:ea typeface="+mj-ea"/>
                  </a:rPr>
                  <a:t>月</a:t>
                </a:r>
              </a:p>
            </p:txBody>
          </p:sp>
          <p:sp>
            <p:nvSpPr>
              <p:cNvPr id="58" name="フローチャート : 代替処理 57"/>
              <p:cNvSpPr/>
              <p:nvPr/>
            </p:nvSpPr>
            <p:spPr>
              <a:xfrm>
                <a:off x="457074" y="2178128"/>
                <a:ext cx="2580598" cy="277424"/>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海ゴミ抑制プラットフォームにおける意見交換</a:t>
                </a:r>
                <a:endParaRPr lang="en-US" altLang="ja-JP" sz="1000" dirty="0"/>
              </a:p>
            </p:txBody>
          </p:sp>
        </p:grpSp>
        <p:sp>
          <p:nvSpPr>
            <p:cNvPr id="71" name="右矢印 70"/>
            <p:cNvSpPr/>
            <p:nvPr/>
          </p:nvSpPr>
          <p:spPr>
            <a:xfrm>
              <a:off x="2023009" y="3488084"/>
              <a:ext cx="4308497" cy="371086"/>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琵琶湖・淀川流域対策に係る検討</a:t>
              </a:r>
            </a:p>
          </p:txBody>
        </p:sp>
      </p:grpSp>
      <p:grpSp>
        <p:nvGrpSpPr>
          <p:cNvPr id="8" name="グループ化 7"/>
          <p:cNvGrpSpPr/>
          <p:nvPr/>
        </p:nvGrpSpPr>
        <p:grpSpPr>
          <a:xfrm>
            <a:off x="2824153" y="3429862"/>
            <a:ext cx="3429251" cy="1252485"/>
            <a:chOff x="2799223" y="5293353"/>
            <a:chExt cx="3429251" cy="1252485"/>
          </a:xfrm>
        </p:grpSpPr>
        <p:grpSp>
          <p:nvGrpSpPr>
            <p:cNvPr id="40" name="グループ化 39"/>
            <p:cNvGrpSpPr/>
            <p:nvPr/>
          </p:nvGrpSpPr>
          <p:grpSpPr>
            <a:xfrm>
              <a:off x="2812103" y="5951755"/>
              <a:ext cx="1183834" cy="594083"/>
              <a:chOff x="2248755" y="2474677"/>
              <a:chExt cx="1027906" cy="594083"/>
            </a:xfrm>
          </p:grpSpPr>
          <p:sp>
            <p:nvSpPr>
              <p:cNvPr id="41" name="フローチャート : 代替処理 40"/>
              <p:cNvSpPr/>
              <p:nvPr/>
            </p:nvSpPr>
            <p:spPr>
              <a:xfrm>
                <a:off x="2248755" y="2474677"/>
                <a:ext cx="30586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42" name="フローチャート : 代替処理 41"/>
              <p:cNvSpPr/>
              <p:nvPr/>
            </p:nvSpPr>
            <p:spPr>
              <a:xfrm>
                <a:off x="2253350" y="2654721"/>
                <a:ext cx="1023311" cy="41403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国の予算編成等に対する提案</a:t>
                </a:r>
              </a:p>
            </p:txBody>
          </p:sp>
        </p:grpSp>
        <p:grpSp>
          <p:nvGrpSpPr>
            <p:cNvPr id="2" name="グループ化 1"/>
            <p:cNvGrpSpPr/>
            <p:nvPr/>
          </p:nvGrpSpPr>
          <p:grpSpPr>
            <a:xfrm>
              <a:off x="2799223" y="5293353"/>
              <a:ext cx="3429251" cy="587249"/>
              <a:chOff x="2912122" y="4175582"/>
              <a:chExt cx="3429251" cy="587249"/>
            </a:xfrm>
          </p:grpSpPr>
          <p:grpSp>
            <p:nvGrpSpPr>
              <p:cNvPr id="5" name="グループ化 4"/>
              <p:cNvGrpSpPr/>
              <p:nvPr/>
            </p:nvGrpSpPr>
            <p:grpSpPr>
              <a:xfrm>
                <a:off x="2912122" y="4175582"/>
                <a:ext cx="1627259" cy="587249"/>
                <a:chOff x="4157782" y="4103760"/>
                <a:chExt cx="1627259" cy="587249"/>
              </a:xfrm>
            </p:grpSpPr>
            <p:sp>
              <p:nvSpPr>
                <p:cNvPr id="49" name="フローチャート : 代替処理 48"/>
                <p:cNvSpPr/>
                <p:nvPr/>
              </p:nvSpPr>
              <p:spPr>
                <a:xfrm>
                  <a:off x="4157782" y="4103760"/>
                  <a:ext cx="35226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43" name="フローチャート : 代替処理 42"/>
                <p:cNvSpPr/>
                <p:nvPr/>
              </p:nvSpPr>
              <p:spPr>
                <a:xfrm>
                  <a:off x="4158818" y="4289009"/>
                  <a:ext cx="1626223" cy="402000"/>
                </a:xfrm>
                <a:prstGeom prst="flowChartAlternateProcess">
                  <a:avLst/>
                </a:prstGeom>
                <a:solidFill>
                  <a:schemeClr val="bg1"/>
                </a:solidFill>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「提案募集方式」を活用した国への提案（</a:t>
                  </a:r>
                  <a:r>
                    <a:rPr lang="en-US" altLang="ja-JP" sz="1000" dirty="0"/>
                    <a:t>28</a:t>
                  </a:r>
                  <a:r>
                    <a:rPr lang="ja-JP" altLang="en-US" sz="1000" dirty="0"/>
                    <a:t>項目）</a:t>
                  </a:r>
                </a:p>
              </p:txBody>
            </p:sp>
          </p:grpSp>
          <p:sp>
            <p:nvSpPr>
              <p:cNvPr id="47" name="右矢印 46"/>
              <p:cNvSpPr/>
              <p:nvPr/>
            </p:nvSpPr>
            <p:spPr>
              <a:xfrm>
                <a:off x="4539381" y="4360831"/>
                <a:ext cx="1801992" cy="381020"/>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bg1"/>
                    </a:solidFill>
                  </a:rPr>
                  <a:t>提案の実現に向けた調整</a:t>
                </a:r>
              </a:p>
            </p:txBody>
          </p:sp>
        </p:grpSp>
        <p:grpSp>
          <p:nvGrpSpPr>
            <p:cNvPr id="72" name="グループ化 71"/>
            <p:cNvGrpSpPr/>
            <p:nvPr/>
          </p:nvGrpSpPr>
          <p:grpSpPr>
            <a:xfrm>
              <a:off x="4775709" y="5938876"/>
              <a:ext cx="1178542" cy="606962"/>
              <a:chOff x="2230985" y="2474677"/>
              <a:chExt cx="1023311" cy="606962"/>
            </a:xfrm>
          </p:grpSpPr>
          <p:sp>
            <p:nvSpPr>
              <p:cNvPr id="73" name="フローチャート : 代替処理 40"/>
              <p:cNvSpPr/>
              <p:nvPr/>
            </p:nvSpPr>
            <p:spPr>
              <a:xfrm>
                <a:off x="2237571" y="2474677"/>
                <a:ext cx="401614"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１１月</a:t>
                </a:r>
              </a:p>
            </p:txBody>
          </p:sp>
          <p:sp>
            <p:nvSpPr>
              <p:cNvPr id="74" name="フローチャート : 代替処理 41"/>
              <p:cNvSpPr/>
              <p:nvPr/>
            </p:nvSpPr>
            <p:spPr>
              <a:xfrm>
                <a:off x="2230985" y="2667600"/>
                <a:ext cx="1023311" cy="414039"/>
              </a:xfrm>
              <a:prstGeom prst="flowChartAlternateProcess">
                <a:avLst/>
              </a:prstGeom>
              <a:ln w="22225">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国の予算編成等に対する提案</a:t>
                </a:r>
              </a:p>
            </p:txBody>
          </p:sp>
        </p:grpSp>
      </p:grpSp>
      <p:grpSp>
        <p:nvGrpSpPr>
          <p:cNvPr id="75" name="グループ化 74"/>
          <p:cNvGrpSpPr/>
          <p:nvPr/>
        </p:nvGrpSpPr>
        <p:grpSpPr>
          <a:xfrm>
            <a:off x="2025123" y="5887738"/>
            <a:ext cx="4215402" cy="530559"/>
            <a:chOff x="418438" y="2028668"/>
            <a:chExt cx="4215402" cy="451556"/>
          </a:xfrm>
        </p:grpSpPr>
        <p:sp>
          <p:nvSpPr>
            <p:cNvPr id="76" name="フローチャート : 代替処理 27"/>
            <p:cNvSpPr/>
            <p:nvPr/>
          </p:nvSpPr>
          <p:spPr>
            <a:xfrm>
              <a:off x="418438" y="2028668"/>
              <a:ext cx="523710" cy="223894"/>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４</a:t>
              </a:r>
              <a:r>
                <a:rPr kumimoji="1" lang="ja-JP" altLang="en-US" sz="900" dirty="0">
                  <a:latin typeface="+mj-ea"/>
                  <a:ea typeface="+mj-ea"/>
                </a:rPr>
                <a:t>月～</a:t>
              </a:r>
            </a:p>
          </p:txBody>
        </p:sp>
        <p:sp>
          <p:nvSpPr>
            <p:cNvPr id="77" name="フローチャート : 代替処理 28"/>
            <p:cNvSpPr/>
            <p:nvPr/>
          </p:nvSpPr>
          <p:spPr>
            <a:xfrm>
              <a:off x="425224" y="2214174"/>
              <a:ext cx="4208616" cy="26605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pPr algn="ctr"/>
              <a:r>
                <a:rPr lang="ja-JP" altLang="en-US" sz="1000" dirty="0"/>
                <a:t>新たな資格試験事務（毒物劇物取扱者、登録販売者試験）の実施</a:t>
              </a:r>
              <a:endParaRPr lang="en-US" altLang="ja-JP" sz="1000" dirty="0"/>
            </a:p>
          </p:txBody>
        </p:sp>
      </p:grpSp>
    </p:spTree>
    <p:extLst>
      <p:ext uri="{BB962C8B-B14F-4D97-AF65-F5344CB8AC3E}">
        <p14:creationId xmlns:p14="http://schemas.microsoft.com/office/powerpoint/2010/main" val="2174114635"/>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2230</Words>
  <Application>Microsoft Office PowerPoint</Application>
  <PresentationFormat>画面に合わせる (4:3)</PresentationFormat>
  <Paragraphs>258</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2025-12-05T07:38:12Z</dcterms:created>
  <dcterms:modified xsi:type="dcterms:W3CDTF">2025-12-05T07:38:14Z</dcterms:modified>
</cp:coreProperties>
</file>