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sldIdLst>
    <p:sldId id="256" r:id="rId2"/>
    <p:sldId id="257" r:id="rId3"/>
    <p:sldId id="258" r:id="rId4"/>
    <p:sldId id="259"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varScale="1">
        <p:scale>
          <a:sx n="64" d="100"/>
          <a:sy n="64" d="100"/>
        </p:scale>
        <p:origin x="99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1</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6F364BF-9334-4DCA-BCAD-53C066EB084C}"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0EA0E8B-3E0D-4B29-9BB3-C3D693EEB39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9820960-310E-4216-B72A-F30E1D94053D}"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7ACED6-BA30-42FF-9F0F-DA21F537BFD7}"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C505127-DABB-4EA6-8641-EE411080F635}"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EB35C35-C51E-4E20-99EC-156FD383A922}"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16E7645-141B-4DB6-B4F1-0611E4A039D4}"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CA9889F-E007-448C-A50E-795762679AFA}"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8D93289-FDCF-4491-9CB5-426DA1F78DD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957C152-F036-4B11-9167-495AD72AF7CC}"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2384AC0-2C9E-40B4-9960-9DE6F913451B}"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A2CA2E-AC99-4F37-B691-D6B71C85D363}"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～Ｈ２３年度の取組イメージ（３月末時点）～</a:t>
            </a:r>
          </a:p>
        </p:txBody>
      </p:sp>
      <p:graphicFrame>
        <p:nvGraphicFramePr>
          <p:cNvPr id="6" name="表 5"/>
          <p:cNvGraphicFramePr>
            <a:graphicFrameLocks noGrp="1"/>
          </p:cNvGraphicFramePr>
          <p:nvPr>
            <p:extLst>
              <p:ext uri="{D42A27DB-BD31-4B8C-83A1-F6EECF244321}">
                <p14:modId xmlns:p14="http://schemas.microsoft.com/office/powerpoint/2010/main" val="905181568"/>
              </p:ext>
            </p:extLst>
          </p:nvPr>
        </p:nvGraphicFramePr>
        <p:xfrm>
          <a:off x="0" y="764704"/>
          <a:ext cx="9144000" cy="5001197"/>
        </p:xfrm>
        <a:graphic>
          <a:graphicData uri="http://schemas.openxmlformats.org/drawingml/2006/table">
            <a:tbl>
              <a:tblPr firstRow="1" bandRow="1">
                <a:tableStyleId>{5940675A-B579-460E-94D1-54222C63F5DA}</a:tableStyleId>
              </a:tblPr>
              <a:tblGrid>
                <a:gridCol w="449704">
                  <a:extLst>
                    <a:ext uri="{9D8B030D-6E8A-4147-A177-3AD203B41FA5}">
                      <a16:colId xmlns:a16="http://schemas.microsoft.com/office/drawing/2014/main" val="20000"/>
                    </a:ext>
                  </a:extLst>
                </a:gridCol>
                <a:gridCol w="4122296">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144016">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平成２３年度</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平成２４年度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34816">
                <a:tc vMerge="1">
                  <a:txBody>
                    <a:bodyPr/>
                    <a:lstStyle/>
                    <a:p>
                      <a:endParaRPr kumimoji="1" lang="ja-JP" altLang="en-US" sz="1400" dirty="0"/>
                    </a:p>
                  </a:txBody>
                  <a:tcPr vert="eaVert" anchor="ctr"/>
                </a:tc>
                <a:tc>
                  <a:txBody>
                    <a:bodyPr/>
                    <a:lstStyle/>
                    <a:p>
                      <a:pPr>
                        <a:lnSpc>
                          <a:spcPts val="1400"/>
                        </a:lnSpc>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a:txBody>
                    <a:bodyPr/>
                    <a:lstStyle/>
                    <a:p>
                      <a:pPr>
                        <a:lnSpc>
                          <a:spcPts val="1400"/>
                        </a:lnSpc>
                      </a:pPr>
                      <a:endParaRPr kumimoji="1" lang="ja-JP" altLang="en-US" sz="1400" dirty="0"/>
                    </a:p>
                  </a:txBody>
                  <a:tcPr anchor="ctr">
                    <a:lnT w="12700" cmpd="sng">
                      <a:noFill/>
                    </a:lnT>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370840">
                <a:tc>
                  <a:txBody>
                    <a:bodyPr/>
                    <a:lstStyle/>
                    <a:p>
                      <a:r>
                        <a:rPr kumimoji="1" lang="ja-JP" altLang="en-US" sz="1400" dirty="0"/>
                        <a:t>市町村への権限移譲等</a:t>
                      </a:r>
                    </a:p>
                  </a:txBody>
                  <a:tcPr vert="eaVert" anchor="ctr" anchorCtr="1"/>
                </a:tc>
                <a:tc>
                  <a:txBody>
                    <a:bodyPr/>
                    <a:lstStyle/>
                    <a:p>
                      <a:endParaRPr kumimoji="1" lang="ja-JP" altLang="en-US" sz="1400" dirty="0"/>
                    </a:p>
                  </a:txBody>
                  <a:tcPr anchor="ctr"/>
                </a:tc>
                <a:tc>
                  <a:txBody>
                    <a:bodyPr/>
                    <a:lstStyle/>
                    <a:p>
                      <a:endParaRPr kumimoji="1" lang="ja-JP" altLang="en-US" sz="1400" dirty="0"/>
                    </a:p>
                  </a:txBody>
                  <a:tcPr anchor="ctr"/>
                </a:tc>
                <a:tc>
                  <a:txBody>
                    <a:bodyPr/>
                    <a:lstStyle/>
                    <a:p>
                      <a:pPr marL="82550" indent="-82550">
                        <a:lnSpc>
                          <a:spcPts val="1400"/>
                        </a:lnSpc>
                        <a:spcAft>
                          <a:spcPts val="1200"/>
                        </a:spcAft>
                      </a:pPr>
                      <a:r>
                        <a:rPr kumimoji="1" lang="ja-JP" altLang="en-US" sz="1200" dirty="0"/>
                        <a:t>○　平成２２年３月に市町村ごとに取りまとめた「権限移譲実施計画（案）（Ｈ</a:t>
                      </a:r>
                      <a:r>
                        <a:rPr kumimoji="1" lang="en-US" altLang="ja-JP" sz="1200" dirty="0"/>
                        <a:t>22</a:t>
                      </a:r>
                      <a:r>
                        <a:rPr kumimoji="1" lang="ja-JP" altLang="en-US" sz="1200" dirty="0"/>
                        <a:t>～Ｈ</a:t>
                      </a:r>
                      <a:r>
                        <a:rPr kumimoji="1" lang="en-US" altLang="ja-JP" sz="1200" dirty="0"/>
                        <a:t>24</a:t>
                      </a:r>
                      <a:r>
                        <a:rPr kumimoji="1" lang="ja-JP" altLang="en-US" sz="1200" dirty="0"/>
                        <a:t>計画）」に基づき、平成</a:t>
                      </a:r>
                      <a:r>
                        <a:rPr kumimoji="1" lang="en-US" altLang="ja-JP" sz="1200" dirty="0"/>
                        <a:t>22</a:t>
                      </a:r>
                      <a:r>
                        <a:rPr kumimoji="1" lang="ja-JP" altLang="en-US" sz="1200" dirty="0"/>
                        <a:t>年度から平成</a:t>
                      </a:r>
                      <a:r>
                        <a:rPr kumimoji="1" lang="en-US" altLang="ja-JP" sz="1200" dirty="0"/>
                        <a:t>24</a:t>
                      </a:r>
                      <a:r>
                        <a:rPr kumimoji="1" lang="ja-JP" altLang="en-US" sz="1200" dirty="0"/>
                        <a:t>年度までの</a:t>
                      </a:r>
                      <a:r>
                        <a:rPr kumimoji="1" lang="en-US" altLang="ja-JP" sz="1200" dirty="0"/>
                        <a:t>3</a:t>
                      </a:r>
                      <a:r>
                        <a:rPr kumimoji="1" lang="ja-JP" altLang="en-US" sz="1200" dirty="0"/>
                        <a:t>年間で、府から移譲を提案した事務の約</a:t>
                      </a:r>
                      <a:r>
                        <a:rPr kumimoji="1" lang="en-US" altLang="ja-JP" sz="1200" dirty="0"/>
                        <a:t>81%</a:t>
                      </a:r>
                      <a:r>
                        <a:rPr kumimoji="1" lang="ja-JP" altLang="en-US" sz="1200" dirty="0"/>
                        <a:t>の事務移譲を行う予定です。</a:t>
                      </a:r>
                      <a:br>
                        <a:rPr kumimoji="1" lang="en-US" altLang="ja-JP" sz="1200" dirty="0"/>
                      </a:br>
                      <a:r>
                        <a:rPr kumimoji="1" lang="ja-JP" altLang="en-US" sz="1200" dirty="0"/>
                        <a:t>　今後、第２フェーズ（平成</a:t>
                      </a:r>
                      <a:r>
                        <a:rPr kumimoji="1" lang="en-US" altLang="ja-JP" sz="1200" dirty="0"/>
                        <a:t>26</a:t>
                      </a:r>
                      <a:r>
                        <a:rPr kumimoji="1" lang="ja-JP" altLang="en-US" sz="1200" dirty="0"/>
                        <a:t>年度以降）の取組について検討を行います。</a:t>
                      </a:r>
                      <a:br>
                        <a:rPr kumimoji="1" lang="en-US" altLang="ja-JP" sz="1200" dirty="0"/>
                      </a:br>
                      <a:r>
                        <a:rPr kumimoji="1" lang="ja-JP" altLang="en-US" sz="1200" dirty="0"/>
                        <a:t>　大阪市、堺市への権限移譲についても、両市からの申し出に基づき移譲に向けた協議を進めていきます。</a:t>
                      </a:r>
                      <a:endParaRPr kumimoji="1" lang="en-US" altLang="ja-JP" sz="1200" dirty="0"/>
                    </a:p>
                    <a:p>
                      <a:pPr marL="82550" indent="-82550">
                        <a:lnSpc>
                          <a:spcPts val="1400"/>
                        </a:lnSpc>
                        <a:spcAft>
                          <a:spcPts val="1200"/>
                        </a:spcAft>
                      </a:pPr>
                      <a:r>
                        <a:rPr kumimoji="1" lang="ja-JP" altLang="en-US" sz="1200" dirty="0"/>
                        <a:t>○市町村への道路、河川の移譲については、国の出先機関改革等に併せ、権限移譲に向けた条件整理を行います。また、移管を希望する市町村との個別協議を進めます。</a:t>
                      </a:r>
                      <a:endParaRPr kumimoji="1" lang="en-US" altLang="ja-JP" sz="1200" dirty="0"/>
                    </a:p>
                    <a:p>
                      <a:pPr marL="82550" indent="-82550">
                        <a:lnSpc>
                          <a:spcPts val="1400"/>
                        </a:lnSpc>
                        <a:spcAft>
                          <a:spcPts val="1200"/>
                        </a:spcAft>
                      </a:pPr>
                      <a:endParaRPr kumimoji="1" lang="en-US" altLang="ja-JP" sz="1200" dirty="0"/>
                    </a:p>
                    <a:p>
                      <a:pPr marL="82550" indent="-82550">
                        <a:lnSpc>
                          <a:spcPts val="1400"/>
                        </a:lnSpc>
                        <a:spcAft>
                          <a:spcPts val="1200"/>
                        </a:spcAft>
                      </a:pPr>
                      <a:endParaRPr kumimoji="1" lang="ja-JP" altLang="en-US" sz="1200" dirty="0"/>
                    </a:p>
                  </a:txBody>
                  <a:tcPr anchor="ctr"/>
                </a:tc>
                <a:extLst>
                  <a:ext uri="{0D108BD9-81ED-4DB2-BD59-A6C34878D82A}">
                    <a16:rowId xmlns:a16="http://schemas.microsoft.com/office/drawing/2014/main" val="10002"/>
                  </a:ext>
                </a:extLst>
              </a:tr>
            </a:tbl>
          </a:graphicData>
        </a:graphic>
      </p:graphicFrame>
      <p:sp>
        <p:nvSpPr>
          <p:cNvPr id="8" name="スライド番号プレースホルダー 7"/>
          <p:cNvSpPr>
            <a:spLocks noGrp="1"/>
          </p:cNvSpPr>
          <p:nvPr>
            <p:ph type="sldNum" sz="quarter" idx="12"/>
          </p:nvPr>
        </p:nvSpPr>
        <p:spPr/>
        <p:txBody>
          <a:bodyPr/>
          <a:lstStyle/>
          <a:p>
            <a:fld id="{461F0478-8801-414D-BE3C-ACBC67544B2B}" type="slidenum">
              <a:rPr kumimoji="1" lang="ja-JP" altLang="en-US" sz="2400" smtClean="0"/>
              <a:t>1</a:t>
            </a:fld>
            <a:endParaRPr kumimoji="1" lang="ja-JP" altLang="en-US" sz="2400"/>
          </a:p>
        </p:txBody>
      </p:sp>
      <p:sp>
        <p:nvSpPr>
          <p:cNvPr id="10" name="右矢印 9"/>
          <p:cNvSpPr/>
          <p:nvPr/>
        </p:nvSpPr>
        <p:spPr>
          <a:xfrm>
            <a:off x="539552" y="1556792"/>
            <a:ext cx="62646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計画に沿った事務移譲を推進</a:t>
            </a:r>
            <a:endParaRPr kumimoji="1" lang="ja-JP" altLang="en-US" sz="1200" dirty="0"/>
          </a:p>
        </p:txBody>
      </p:sp>
      <p:sp>
        <p:nvSpPr>
          <p:cNvPr id="11" name="右矢印 10"/>
          <p:cNvSpPr/>
          <p:nvPr/>
        </p:nvSpPr>
        <p:spPr>
          <a:xfrm>
            <a:off x="4644008" y="2198649"/>
            <a:ext cx="2160240" cy="57606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dirty="0"/>
              <a:t>第２フェーズの取組に</a:t>
            </a:r>
            <a:endParaRPr lang="en-US" altLang="ja-JP" sz="1200" dirty="0"/>
          </a:p>
          <a:p>
            <a:pPr algn="ctr"/>
            <a:r>
              <a:rPr lang="ja-JP" altLang="en-US" sz="1200" dirty="0"/>
              <a:t>向けた検討</a:t>
            </a:r>
            <a:endParaRPr kumimoji="1" lang="ja-JP" altLang="en-US" sz="1200" dirty="0"/>
          </a:p>
        </p:txBody>
      </p:sp>
      <p:sp>
        <p:nvSpPr>
          <p:cNvPr id="13" name="右矢印 12"/>
          <p:cNvSpPr/>
          <p:nvPr/>
        </p:nvSpPr>
        <p:spPr>
          <a:xfrm>
            <a:off x="539552" y="4725144"/>
            <a:ext cx="3960440"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道路、河川等、インフラ施設の移管を促進するため、</a:t>
            </a:r>
            <a:endParaRPr kumimoji="1" lang="en-US" altLang="ja-JP" sz="1200" dirty="0"/>
          </a:p>
          <a:p>
            <a:pPr algn="ctr"/>
            <a:r>
              <a:rPr lang="ja-JP" altLang="en-US" sz="1200" dirty="0"/>
              <a:t>権限移譲に向けた条件整理を引き続き検討</a:t>
            </a:r>
            <a:endParaRPr kumimoji="1" lang="ja-JP" altLang="en-US" sz="1200" dirty="0"/>
          </a:p>
        </p:txBody>
      </p:sp>
      <p:sp>
        <p:nvSpPr>
          <p:cNvPr id="14" name="フローチャート : 代替処理 13"/>
          <p:cNvSpPr/>
          <p:nvPr/>
        </p:nvSpPr>
        <p:spPr>
          <a:xfrm>
            <a:off x="3491880" y="5301208"/>
            <a:ext cx="993900" cy="3600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200" dirty="0"/>
              <a:t>道路３路線を</a:t>
            </a:r>
            <a:r>
              <a:rPr lang="ja-JP" altLang="en-US" sz="1200" dirty="0"/>
              <a:t>移管</a:t>
            </a:r>
            <a:endParaRPr kumimoji="1" lang="ja-JP" altLang="en-US" sz="1200" dirty="0"/>
          </a:p>
        </p:txBody>
      </p:sp>
      <p:sp>
        <p:nvSpPr>
          <p:cNvPr id="15" name="右矢印 14"/>
          <p:cNvSpPr/>
          <p:nvPr/>
        </p:nvSpPr>
        <p:spPr>
          <a:xfrm>
            <a:off x="4644008" y="4718929"/>
            <a:ext cx="2160240" cy="57606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spc="-50" dirty="0"/>
              <a:t>引き続き権限移譲に向け</a:t>
            </a:r>
            <a:endParaRPr kumimoji="1" lang="en-US" altLang="ja-JP" sz="1200" spc="-50" dirty="0"/>
          </a:p>
          <a:p>
            <a:pPr algn="ctr"/>
            <a:r>
              <a:rPr lang="ja-JP" altLang="en-US" sz="1200" spc="-50" dirty="0"/>
              <a:t>条件整理、市町村と個別協議</a:t>
            </a:r>
            <a:endParaRPr kumimoji="1" lang="ja-JP" altLang="en-US" sz="1200" spc="-50" dirty="0"/>
          </a:p>
        </p:txBody>
      </p:sp>
      <p:sp>
        <p:nvSpPr>
          <p:cNvPr id="16" name="フローチャート : 代替処理 15"/>
          <p:cNvSpPr/>
          <p:nvPr/>
        </p:nvSpPr>
        <p:spPr>
          <a:xfrm>
            <a:off x="4608004" y="3998849"/>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４月</a:t>
            </a:r>
          </a:p>
        </p:txBody>
      </p:sp>
      <p:sp>
        <p:nvSpPr>
          <p:cNvPr id="17" name="フローチャート : 代替処理 16"/>
          <p:cNvSpPr/>
          <p:nvPr/>
        </p:nvSpPr>
        <p:spPr>
          <a:xfrm>
            <a:off x="4752020" y="4196871"/>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r>
              <a:rPr kumimoji="1" lang="ja-JP" altLang="en-US" sz="1200" dirty="0"/>
              <a:t>豊中市が</a:t>
            </a:r>
            <a:endParaRPr kumimoji="1" lang="en-US" altLang="ja-JP" sz="1200" dirty="0"/>
          </a:p>
          <a:p>
            <a:r>
              <a:rPr lang="ja-JP" altLang="en-US" sz="1200" dirty="0"/>
              <a:t>中核市移行</a:t>
            </a:r>
            <a:endParaRPr kumimoji="1" lang="ja-JP" altLang="en-US" sz="1200" dirty="0"/>
          </a:p>
        </p:txBody>
      </p:sp>
      <p:sp>
        <p:nvSpPr>
          <p:cNvPr id="19" name="フローチャート : 代替処理 18"/>
          <p:cNvSpPr/>
          <p:nvPr/>
        </p:nvSpPr>
        <p:spPr>
          <a:xfrm>
            <a:off x="3095836" y="2774713"/>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１月</a:t>
            </a:r>
          </a:p>
        </p:txBody>
      </p:sp>
      <p:sp>
        <p:nvSpPr>
          <p:cNvPr id="20" name="フローチャート : 代替処理 19"/>
          <p:cNvSpPr/>
          <p:nvPr/>
        </p:nvSpPr>
        <p:spPr>
          <a:xfrm>
            <a:off x="3239851" y="2972735"/>
            <a:ext cx="1155363" cy="882098"/>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spc="-250" dirty="0">
                <a:solidFill>
                  <a:schemeClr val="tx1"/>
                </a:solidFill>
              </a:rPr>
              <a:t>南河内地域３市２町１村が南河内広域事務室を設置し事務を開始</a:t>
            </a:r>
          </a:p>
        </p:txBody>
      </p:sp>
      <p:sp>
        <p:nvSpPr>
          <p:cNvPr id="21" name="フローチャート : 代替処理 20"/>
          <p:cNvSpPr/>
          <p:nvPr/>
        </p:nvSpPr>
        <p:spPr>
          <a:xfrm>
            <a:off x="1979712" y="2774713"/>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１０月</a:t>
            </a:r>
          </a:p>
        </p:txBody>
      </p:sp>
      <p:sp>
        <p:nvSpPr>
          <p:cNvPr id="22" name="フローチャート : 代替処理 21"/>
          <p:cNvSpPr/>
          <p:nvPr/>
        </p:nvSpPr>
        <p:spPr>
          <a:xfrm>
            <a:off x="2123728" y="2972735"/>
            <a:ext cx="1116124" cy="882098"/>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r>
              <a:rPr kumimoji="1" lang="ja-JP" altLang="en-US" sz="1200" spc="-150" dirty="0"/>
              <a:t>豊能地域２市２町が</a:t>
            </a:r>
            <a:r>
              <a:rPr lang="ja-JP" altLang="en-US" sz="1200" spc="-150" dirty="0"/>
              <a:t>共同処理センターを設置し事務を開始</a:t>
            </a:r>
          </a:p>
        </p:txBody>
      </p:sp>
      <p:sp>
        <p:nvSpPr>
          <p:cNvPr id="23" name="フローチャート : 代替処理 22"/>
          <p:cNvSpPr/>
          <p:nvPr/>
        </p:nvSpPr>
        <p:spPr>
          <a:xfrm>
            <a:off x="4608004" y="2774713"/>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４月</a:t>
            </a:r>
          </a:p>
        </p:txBody>
      </p:sp>
      <p:sp>
        <p:nvSpPr>
          <p:cNvPr id="24" name="フローチャート : 代替処理 23"/>
          <p:cNvSpPr/>
          <p:nvPr/>
        </p:nvSpPr>
        <p:spPr>
          <a:xfrm>
            <a:off x="4752020" y="2972735"/>
            <a:ext cx="1116124" cy="882098"/>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spc="-150" dirty="0"/>
              <a:t>豊能地域に小中学校教職員任命権に係る事務を移譲</a:t>
            </a:r>
            <a:endParaRPr kumimoji="1" lang="en-US" altLang="ja-JP" sz="1200" spc="-150" dirty="0"/>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54518" cy="276999"/>
            </a:xfrm>
            <a:prstGeom prst="rect">
              <a:avLst/>
            </a:prstGeom>
            <a:noFill/>
          </p:spPr>
          <p:txBody>
            <a:bodyPr wrap="none" rtlCol="0">
              <a:spAutoFit/>
            </a:bodyPr>
            <a:lstStyle/>
            <a:p>
              <a:r>
                <a:rPr kumimoji="1" lang="ja-JP" altLang="en-US" sz="1200" dirty="0"/>
                <a:t>取り組んできた事項、実現した事項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Tree>
    <p:extLst>
      <p:ext uri="{BB962C8B-B14F-4D97-AF65-F5344CB8AC3E}">
        <p14:creationId xmlns:p14="http://schemas.microsoft.com/office/powerpoint/2010/main" val="425808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～Ｈ２３年度の取組イメージ（３月末時点）～</a:t>
            </a:r>
          </a:p>
        </p:txBody>
      </p:sp>
      <p:graphicFrame>
        <p:nvGraphicFramePr>
          <p:cNvPr id="6" name="表 5"/>
          <p:cNvGraphicFramePr>
            <a:graphicFrameLocks noGrp="1"/>
          </p:cNvGraphicFramePr>
          <p:nvPr>
            <p:extLst>
              <p:ext uri="{D42A27DB-BD31-4B8C-83A1-F6EECF244321}">
                <p14:modId xmlns:p14="http://schemas.microsoft.com/office/powerpoint/2010/main" val="1331147376"/>
              </p:ext>
            </p:extLst>
          </p:nvPr>
        </p:nvGraphicFramePr>
        <p:xfrm>
          <a:off x="0" y="764704"/>
          <a:ext cx="9144000" cy="5557520"/>
        </p:xfrm>
        <a:graphic>
          <a:graphicData uri="http://schemas.openxmlformats.org/drawingml/2006/table">
            <a:tbl>
              <a:tblPr firstRow="1" bandRow="1">
                <a:tableStyleId>{5940675A-B579-460E-94D1-54222C63F5DA}</a:tableStyleId>
              </a:tblPr>
              <a:tblGrid>
                <a:gridCol w="449704">
                  <a:extLst>
                    <a:ext uri="{9D8B030D-6E8A-4147-A177-3AD203B41FA5}">
                      <a16:colId xmlns:a16="http://schemas.microsoft.com/office/drawing/2014/main" val="20000"/>
                    </a:ext>
                  </a:extLst>
                </a:gridCol>
                <a:gridCol w="4122296">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144016">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平成２３年度</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平成２４年度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34816">
                <a:tc vMerge="1">
                  <a:txBody>
                    <a:bodyPr/>
                    <a:lstStyle/>
                    <a:p>
                      <a:endParaRPr kumimoji="1" lang="ja-JP" altLang="en-US" sz="1400" dirty="0"/>
                    </a:p>
                  </a:txBody>
                  <a:tcPr vert="eaVert" anchor="ctr"/>
                </a:tc>
                <a:tc>
                  <a:txBody>
                    <a:bodyPr/>
                    <a:lstStyle/>
                    <a:p>
                      <a:pPr>
                        <a:lnSpc>
                          <a:spcPts val="1400"/>
                        </a:lnSpc>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a:txBody>
                    <a:bodyPr/>
                    <a:lstStyle/>
                    <a:p>
                      <a:pPr>
                        <a:lnSpc>
                          <a:spcPts val="1400"/>
                        </a:lnSpc>
                      </a:pPr>
                      <a:endParaRPr kumimoji="1" lang="ja-JP" altLang="en-US" sz="1400" dirty="0"/>
                    </a:p>
                  </a:txBody>
                  <a:tcPr anchor="ctr">
                    <a:lnT w="12700" cmpd="sng">
                      <a:noFill/>
                    </a:lnT>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370840">
                <a:tc>
                  <a:txBody>
                    <a:bodyPr/>
                    <a:lstStyle/>
                    <a:p>
                      <a:r>
                        <a:rPr kumimoji="1" lang="ja-JP" altLang="en-US" sz="1400" dirty="0"/>
                        <a:t>大阪市等との新たな関係づくり</a:t>
                      </a:r>
                    </a:p>
                  </a:txBody>
                  <a:tcPr vert="eaVert" anchor="ctr" anchorCtr="1"/>
                </a:tc>
                <a:tc>
                  <a:txBody>
                    <a:bodyPr/>
                    <a:lstStyle/>
                    <a:p>
                      <a:endParaRPr kumimoji="1" lang="ja-JP" altLang="en-US" sz="1400" dirty="0"/>
                    </a:p>
                  </a:txBody>
                  <a:tcPr anchor="ctr"/>
                </a:tc>
                <a:tc>
                  <a:txBody>
                    <a:bodyPr/>
                    <a:lstStyle/>
                    <a:p>
                      <a:endParaRPr kumimoji="1" lang="ja-JP" altLang="en-US" sz="1400" dirty="0"/>
                    </a:p>
                  </a:txBody>
                  <a:tcPr anchor="ctr"/>
                </a:tc>
                <a:tc>
                  <a:txBody>
                    <a:bodyPr/>
                    <a:lstStyle/>
                    <a:p>
                      <a:pPr marL="82550" indent="-82550">
                        <a:lnSpc>
                          <a:spcPts val="1400"/>
                        </a:lnSpc>
                        <a:spcAft>
                          <a:spcPts val="1200"/>
                        </a:spcAft>
                      </a:pPr>
                      <a:r>
                        <a:rPr kumimoji="1" lang="ja-JP" altLang="en-US" sz="1200" dirty="0"/>
                        <a:t>○　大都市制度のあり方については、平成２３年７月に新潟県、新潟市、愛知県、名古屋市、大阪府と「大都市制度の自立と自治に関する愛知宣言」をとりまとめるなど、大都市制度を検討する機運の醸成に努めてきました。</a:t>
                      </a:r>
                      <a:br>
                        <a:rPr kumimoji="1" lang="en-US" altLang="ja-JP" sz="1200" dirty="0"/>
                      </a:br>
                      <a:r>
                        <a:rPr kumimoji="1" lang="ja-JP" altLang="en-US" sz="1200" dirty="0"/>
                        <a:t>　今後、大阪府・大阪市の首長、議会が参画した「大阪にふさわしい大都市制度推進協議会」での議論を深め、政府地方制度調査会などへの働きかけを進めます。</a:t>
                      </a:r>
                      <a:endParaRPr kumimoji="1" lang="en-US" altLang="ja-JP" sz="1200" dirty="0"/>
                    </a:p>
                    <a:p>
                      <a:pPr marL="82550" indent="-82550">
                        <a:lnSpc>
                          <a:spcPts val="1400"/>
                        </a:lnSpc>
                        <a:spcAft>
                          <a:spcPts val="1200"/>
                        </a:spcAft>
                      </a:pPr>
                      <a:r>
                        <a:rPr kumimoji="1" lang="ja-JP" altLang="en-US" sz="1200" dirty="0"/>
                        <a:t>○　大阪府と大阪市の役割分担については、平成２３年１２月に設置した府市統合本部で、広域行政の一元化や事務事業の再編の検討を進め、平成２４年６月頃に基本的方向性案を取りまとめることとしています。</a:t>
                      </a:r>
                      <a:endParaRPr kumimoji="1" lang="en-US" altLang="ja-JP" sz="1200" dirty="0"/>
                    </a:p>
                    <a:p>
                      <a:pPr marL="82550" indent="-82550">
                        <a:lnSpc>
                          <a:spcPts val="1400"/>
                        </a:lnSpc>
                        <a:spcAft>
                          <a:spcPts val="1200"/>
                        </a:spcAft>
                      </a:pPr>
                      <a:r>
                        <a:rPr kumimoji="1" lang="ja-JP" altLang="en-US" sz="1200" dirty="0"/>
                        <a:t>○　市町村との「協議の場」については、今後とも重要な課題について市町村長との意見交換の場として積極的な活用を図ります。</a:t>
                      </a:r>
                      <a:endParaRPr kumimoji="1" lang="en-US" altLang="ja-JP" sz="1200" dirty="0"/>
                    </a:p>
                  </a:txBody>
                  <a:tcPr anchor="ctr"/>
                </a:tc>
                <a:extLst>
                  <a:ext uri="{0D108BD9-81ED-4DB2-BD59-A6C34878D82A}">
                    <a16:rowId xmlns:a16="http://schemas.microsoft.com/office/drawing/2014/main" val="10002"/>
                  </a:ext>
                </a:extLst>
              </a:tr>
            </a:tbl>
          </a:graphicData>
        </a:graphic>
      </p:graphicFrame>
      <p:sp>
        <p:nvSpPr>
          <p:cNvPr id="2" name="スライド番号プレースホルダー 1"/>
          <p:cNvSpPr>
            <a:spLocks noGrp="1"/>
          </p:cNvSpPr>
          <p:nvPr>
            <p:ph type="sldNum" sz="quarter" idx="12"/>
          </p:nvPr>
        </p:nvSpPr>
        <p:spPr/>
        <p:txBody>
          <a:bodyPr/>
          <a:lstStyle/>
          <a:p>
            <a:fld id="{461F0478-8801-414D-BE3C-ACBC67544B2B}" type="slidenum">
              <a:rPr kumimoji="1" lang="ja-JP" altLang="en-US" sz="2400" smtClean="0"/>
              <a:t>2</a:t>
            </a:fld>
            <a:endParaRPr kumimoji="1" lang="ja-JP" altLang="en-US" sz="2400" dirty="0"/>
          </a:p>
        </p:txBody>
      </p:sp>
      <p:grpSp>
        <p:nvGrpSpPr>
          <p:cNvPr id="30" name="グループ化 29"/>
          <p:cNvGrpSpPr/>
          <p:nvPr/>
        </p:nvGrpSpPr>
        <p:grpSpPr>
          <a:xfrm>
            <a:off x="971600" y="1525689"/>
            <a:ext cx="1260140" cy="666074"/>
            <a:chOff x="971600" y="1412776"/>
            <a:chExt cx="1260140" cy="666074"/>
          </a:xfrm>
        </p:grpSpPr>
        <p:sp>
          <p:nvSpPr>
            <p:cNvPr id="11" name="フローチャート : 代替処理 10"/>
            <p:cNvSpPr/>
            <p:nvPr/>
          </p:nvSpPr>
          <p:spPr>
            <a:xfrm>
              <a:off x="971600" y="1412776"/>
              <a:ext cx="1116124" cy="43204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７月</a:t>
              </a:r>
            </a:p>
          </p:txBody>
        </p:sp>
        <p:sp>
          <p:nvSpPr>
            <p:cNvPr id="12" name="フローチャート : 代替処理 11"/>
            <p:cNvSpPr/>
            <p:nvPr/>
          </p:nvSpPr>
          <p:spPr>
            <a:xfrm>
              <a:off x="1115616" y="1610798"/>
              <a:ext cx="1116124" cy="468052"/>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tlCol="0" anchor="t" anchorCtr="0"/>
            <a:lstStyle/>
            <a:p>
              <a:r>
                <a:rPr kumimoji="1" lang="ja-JP" altLang="en-US" sz="1200" spc="-100" dirty="0"/>
                <a:t>「愛知宣言」</a:t>
              </a:r>
              <a:endParaRPr kumimoji="1" lang="en-US" altLang="ja-JP" sz="1200" spc="-100" dirty="0"/>
            </a:p>
            <a:p>
              <a:r>
                <a:rPr lang="ja-JP" altLang="en-US" sz="1200" spc="-100" dirty="0"/>
                <a:t>発表</a:t>
              </a:r>
              <a:endParaRPr kumimoji="1" lang="ja-JP" altLang="en-US" sz="1200" spc="-100" dirty="0"/>
            </a:p>
          </p:txBody>
        </p:sp>
      </p:grpSp>
      <p:sp>
        <p:nvSpPr>
          <p:cNvPr id="17" name="右矢印 16"/>
          <p:cNvSpPr/>
          <p:nvPr/>
        </p:nvSpPr>
        <p:spPr>
          <a:xfrm>
            <a:off x="5868144" y="3071689"/>
            <a:ext cx="944844" cy="540060"/>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dirty="0"/>
          </a:p>
        </p:txBody>
      </p:sp>
      <p:sp>
        <p:nvSpPr>
          <p:cNvPr id="24" name="正方形/長方形 23"/>
          <p:cNvSpPr/>
          <p:nvPr/>
        </p:nvSpPr>
        <p:spPr>
          <a:xfrm>
            <a:off x="5391084" y="3543399"/>
            <a:ext cx="1421904" cy="461665"/>
          </a:xfrm>
          <a:prstGeom prst="rect">
            <a:avLst/>
          </a:prstGeom>
        </p:spPr>
        <p:txBody>
          <a:bodyPr wrap="square">
            <a:spAutoFit/>
          </a:bodyPr>
          <a:lstStyle/>
          <a:p>
            <a:r>
              <a:rPr lang="ja-JP" altLang="en-US" sz="1200" dirty="0"/>
              <a:t>基本計画策定検討</a:t>
            </a:r>
            <a:endParaRPr lang="en-US" altLang="ja-JP" sz="1200" dirty="0"/>
          </a:p>
          <a:p>
            <a:r>
              <a:rPr lang="ja-JP" altLang="en-US" sz="1200" dirty="0"/>
              <a:t>国への提案　等</a:t>
            </a:r>
          </a:p>
        </p:txBody>
      </p:sp>
      <p:grpSp>
        <p:nvGrpSpPr>
          <p:cNvPr id="32" name="グループ化 31"/>
          <p:cNvGrpSpPr/>
          <p:nvPr/>
        </p:nvGrpSpPr>
        <p:grpSpPr>
          <a:xfrm>
            <a:off x="3018344" y="1525689"/>
            <a:ext cx="1481648" cy="1183231"/>
            <a:chOff x="3018344" y="1399675"/>
            <a:chExt cx="1481648" cy="1183231"/>
          </a:xfrm>
        </p:grpSpPr>
        <p:grpSp>
          <p:nvGrpSpPr>
            <p:cNvPr id="31" name="グループ化 30"/>
            <p:cNvGrpSpPr/>
            <p:nvPr/>
          </p:nvGrpSpPr>
          <p:grpSpPr>
            <a:xfrm>
              <a:off x="3018344" y="1399675"/>
              <a:ext cx="1265624" cy="679176"/>
              <a:chOff x="3018344" y="1399675"/>
              <a:chExt cx="1265624" cy="679176"/>
            </a:xfrm>
          </p:grpSpPr>
          <p:sp>
            <p:nvSpPr>
              <p:cNvPr id="15" name="フローチャート : 代替処理 14"/>
              <p:cNvSpPr/>
              <p:nvPr/>
            </p:nvSpPr>
            <p:spPr>
              <a:xfrm>
                <a:off x="3018344" y="1399675"/>
                <a:ext cx="1116124" cy="4451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lang="ja-JP" altLang="en-US" sz="1200" dirty="0"/>
                  <a:t>２</a:t>
                </a:r>
                <a:r>
                  <a:rPr kumimoji="1" lang="ja-JP" altLang="en-US" sz="1200" dirty="0"/>
                  <a:t>月</a:t>
                </a:r>
              </a:p>
            </p:txBody>
          </p:sp>
          <p:sp>
            <p:nvSpPr>
              <p:cNvPr id="16" name="フローチャート : 代替処理 15"/>
              <p:cNvSpPr/>
              <p:nvPr/>
            </p:nvSpPr>
            <p:spPr>
              <a:xfrm>
                <a:off x="3149040" y="1610799"/>
                <a:ext cx="1134928" cy="468052"/>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Ins="36000" rtlCol="0" anchor="t" anchorCtr="0"/>
              <a:lstStyle/>
              <a:p>
                <a:r>
                  <a:rPr kumimoji="1" lang="ja-JP" altLang="en-US" sz="1200" spc="-140" dirty="0"/>
                  <a:t>地方制度調査会で意見開陳</a:t>
                </a:r>
                <a:endParaRPr kumimoji="1" lang="en-US" altLang="ja-JP" sz="1200" spc="-140" dirty="0"/>
              </a:p>
            </p:txBody>
          </p:sp>
        </p:grpSp>
        <p:sp>
          <p:nvSpPr>
            <p:cNvPr id="25" name="大かっこ 24"/>
            <p:cNvSpPr/>
            <p:nvPr/>
          </p:nvSpPr>
          <p:spPr>
            <a:xfrm>
              <a:off x="3018344" y="2072128"/>
              <a:ext cx="1481648" cy="510778"/>
            </a:xfrm>
            <a:prstGeom prst="bracketPair">
              <a:avLst/>
            </a:prstGeom>
          </p:spPr>
          <p:style>
            <a:lnRef idx="1">
              <a:schemeClr val="accent1"/>
            </a:lnRef>
            <a:fillRef idx="0">
              <a:schemeClr val="accent1"/>
            </a:fillRef>
            <a:effectRef idx="0">
              <a:schemeClr val="accent1"/>
            </a:effectRef>
            <a:fontRef idx="minor">
              <a:schemeClr val="tx1"/>
            </a:fontRef>
          </p:style>
          <p:txBody>
            <a:bodyPr wrap="square" lIns="36000" rIns="36000">
              <a:spAutoFit/>
            </a:bodyPr>
            <a:lstStyle/>
            <a:p>
              <a:r>
                <a:rPr lang="ja-JP" altLang="en-US" sz="1200" spc="-150" dirty="0"/>
                <a:t>橋下市長（府市統合本部副本部長）が出席</a:t>
              </a:r>
            </a:p>
          </p:txBody>
        </p:sp>
      </p:grpSp>
      <p:sp>
        <p:nvSpPr>
          <p:cNvPr id="27" name="右矢印 26"/>
          <p:cNvSpPr/>
          <p:nvPr/>
        </p:nvSpPr>
        <p:spPr>
          <a:xfrm>
            <a:off x="6192180" y="4347102"/>
            <a:ext cx="620807" cy="603067"/>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dirty="0"/>
          </a:p>
        </p:txBody>
      </p:sp>
      <p:sp>
        <p:nvSpPr>
          <p:cNvPr id="8" name="右矢印 7"/>
          <p:cNvSpPr/>
          <p:nvPr/>
        </p:nvSpPr>
        <p:spPr>
          <a:xfrm>
            <a:off x="3656618" y="4401108"/>
            <a:ext cx="1419438" cy="5400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見直し検討</a:t>
            </a:r>
          </a:p>
        </p:txBody>
      </p:sp>
      <p:sp>
        <p:nvSpPr>
          <p:cNvPr id="26" name="正方形/長方形 25"/>
          <p:cNvSpPr/>
          <p:nvPr/>
        </p:nvSpPr>
        <p:spPr>
          <a:xfrm>
            <a:off x="3795938" y="4849648"/>
            <a:ext cx="1957535" cy="461665"/>
          </a:xfrm>
          <a:prstGeom prst="rect">
            <a:avLst/>
          </a:prstGeom>
        </p:spPr>
        <p:txBody>
          <a:bodyPr wrap="square">
            <a:spAutoFit/>
          </a:bodyPr>
          <a:lstStyle/>
          <a:p>
            <a:r>
              <a:rPr lang="ja-JP" altLang="en-US" sz="1200" spc="-140" dirty="0"/>
              <a:t>・経営形態見直し</a:t>
            </a:r>
            <a:endParaRPr lang="en-US" altLang="ja-JP" sz="1200" spc="-140" dirty="0"/>
          </a:p>
          <a:p>
            <a:r>
              <a:rPr lang="ja-JP" altLang="en-US" sz="1200" spc="-140" dirty="0"/>
              <a:t>・類似・重複する行政サービス</a:t>
            </a:r>
            <a:endParaRPr lang="en-US" altLang="ja-JP" sz="1200" spc="-140" dirty="0"/>
          </a:p>
        </p:txBody>
      </p:sp>
      <p:grpSp>
        <p:nvGrpSpPr>
          <p:cNvPr id="38" name="グループ化 37"/>
          <p:cNvGrpSpPr/>
          <p:nvPr/>
        </p:nvGrpSpPr>
        <p:grpSpPr>
          <a:xfrm>
            <a:off x="5076056" y="4149080"/>
            <a:ext cx="1224137" cy="693077"/>
            <a:chOff x="5076056" y="4149080"/>
            <a:chExt cx="1224137" cy="693077"/>
          </a:xfrm>
        </p:grpSpPr>
        <p:sp>
          <p:nvSpPr>
            <p:cNvPr id="22"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r>
                <a:rPr kumimoji="1" lang="ja-JP" altLang="en-US" sz="1200" dirty="0"/>
                <a:t>６月頃</a:t>
              </a:r>
            </a:p>
          </p:txBody>
        </p:sp>
        <p:sp>
          <p:nvSpPr>
            <p:cNvPr id="23"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r>
                <a:rPr kumimoji="1" lang="ja-JP" altLang="en-US" sz="1200" spc="-140" dirty="0"/>
                <a:t>基本的方向性案の</a:t>
              </a:r>
              <a:r>
                <a:rPr lang="ja-JP" altLang="en-US" sz="1200" spc="-140" dirty="0"/>
                <a:t>とりまとめ</a:t>
              </a:r>
              <a:endParaRPr lang="en-US" altLang="ja-JP" sz="1200" spc="-140" dirty="0"/>
            </a:p>
          </p:txBody>
        </p:sp>
      </p:grpSp>
      <p:sp>
        <p:nvSpPr>
          <p:cNvPr id="29" name="右矢印 28"/>
          <p:cNvSpPr/>
          <p:nvPr/>
        </p:nvSpPr>
        <p:spPr>
          <a:xfrm>
            <a:off x="4626189" y="5445224"/>
            <a:ext cx="2186798" cy="612068"/>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市町村との「協議の場」の</a:t>
            </a:r>
            <a:endParaRPr kumimoji="1" lang="en-US" altLang="ja-JP" sz="1200" dirty="0"/>
          </a:p>
          <a:p>
            <a:pPr algn="ctr"/>
            <a:r>
              <a:rPr lang="ja-JP" altLang="en-US" sz="1200" dirty="0"/>
              <a:t>随時開催</a:t>
            </a:r>
            <a:endParaRPr kumimoji="1" lang="en-US" altLang="ja-JP" sz="1200" dirty="0"/>
          </a:p>
        </p:txBody>
      </p:sp>
      <p:grpSp>
        <p:nvGrpSpPr>
          <p:cNvPr id="34" name="グループ化 33"/>
          <p:cNvGrpSpPr/>
          <p:nvPr/>
        </p:nvGrpSpPr>
        <p:grpSpPr>
          <a:xfrm>
            <a:off x="4633958" y="2639641"/>
            <a:ext cx="1378202" cy="864096"/>
            <a:chOff x="4633958" y="2639641"/>
            <a:chExt cx="1378202" cy="864096"/>
          </a:xfrm>
        </p:grpSpPr>
        <p:sp>
          <p:nvSpPr>
            <p:cNvPr id="20" name="フローチャート : 代替処理 19"/>
            <p:cNvSpPr/>
            <p:nvPr/>
          </p:nvSpPr>
          <p:spPr>
            <a:xfrm>
              <a:off x="4633958" y="2639641"/>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４月</a:t>
              </a:r>
            </a:p>
          </p:txBody>
        </p:sp>
        <p:sp>
          <p:nvSpPr>
            <p:cNvPr id="21" name="フローチャート : 代替処理 20"/>
            <p:cNvSpPr/>
            <p:nvPr/>
          </p:nvSpPr>
          <p:spPr>
            <a:xfrm>
              <a:off x="4764654" y="2837663"/>
              <a:ext cx="1247506" cy="666074"/>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Ins="36000" rtlCol="0" anchor="t" anchorCtr="0"/>
            <a:lstStyle/>
            <a:p>
              <a:r>
                <a:rPr lang="ja-JP" altLang="en-US" sz="1200" spc="-140" dirty="0"/>
                <a:t>大阪にふさわしい大都市制度推進協議会の設置</a:t>
              </a:r>
              <a:endParaRPr kumimoji="1" lang="en-US" altLang="ja-JP" sz="1200" spc="-140" dirty="0"/>
            </a:p>
          </p:txBody>
        </p:sp>
      </p:grpSp>
      <p:grpSp>
        <p:nvGrpSpPr>
          <p:cNvPr id="36" name="グループ化 35"/>
          <p:cNvGrpSpPr/>
          <p:nvPr/>
        </p:nvGrpSpPr>
        <p:grpSpPr>
          <a:xfrm>
            <a:off x="2540494" y="4149080"/>
            <a:ext cx="1260140" cy="700568"/>
            <a:chOff x="2540494" y="4149080"/>
            <a:chExt cx="1260140" cy="700568"/>
          </a:xfrm>
        </p:grpSpPr>
        <p:sp>
          <p:nvSpPr>
            <p:cNvPr id="18" name="フローチャート : 代替処理 17"/>
            <p:cNvSpPr/>
            <p:nvPr/>
          </p:nvSpPr>
          <p:spPr>
            <a:xfrm>
              <a:off x="2540494" y="4149080"/>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１２月</a:t>
              </a:r>
            </a:p>
          </p:txBody>
        </p:sp>
        <p:sp>
          <p:nvSpPr>
            <p:cNvPr id="19" name="フローチャート : 代替処理 18"/>
            <p:cNvSpPr/>
            <p:nvPr/>
          </p:nvSpPr>
          <p:spPr>
            <a:xfrm>
              <a:off x="2684510" y="4347102"/>
              <a:ext cx="1116124" cy="502546"/>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tlCol="0" anchor="ctr" anchorCtr="0"/>
            <a:lstStyle/>
            <a:p>
              <a:r>
                <a:rPr kumimoji="1" lang="ja-JP" altLang="en-US" sz="1200" spc="-100" dirty="0"/>
                <a:t>府市統合本部発足</a:t>
              </a:r>
            </a:p>
          </p:txBody>
        </p:sp>
      </p:grpSp>
      <p:grpSp>
        <p:nvGrpSpPr>
          <p:cNvPr id="35" name="グループ化 34"/>
          <p:cNvGrpSpPr/>
          <p:nvPr/>
        </p:nvGrpSpPr>
        <p:grpSpPr>
          <a:xfrm>
            <a:off x="560274" y="6335433"/>
            <a:ext cx="6192688" cy="507564"/>
            <a:chOff x="539552" y="6195800"/>
            <a:chExt cx="6192688" cy="563570"/>
          </a:xfrm>
        </p:grpSpPr>
        <p:sp>
          <p:nvSpPr>
            <p:cNvPr id="37" name="大かっこ 36"/>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9" name="テキスト ボックス 38"/>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40" name="グループ化 39"/>
            <p:cNvGrpSpPr/>
            <p:nvPr/>
          </p:nvGrpSpPr>
          <p:grpSpPr>
            <a:xfrm>
              <a:off x="1208444" y="6507342"/>
              <a:ext cx="342038" cy="252028"/>
              <a:chOff x="1421650" y="5579328"/>
              <a:chExt cx="1260140" cy="648072"/>
            </a:xfrm>
          </p:grpSpPr>
          <p:sp>
            <p:nvSpPr>
              <p:cNvPr id="48" name="フローチャート : 代替処理 47"/>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9" name="フローチャート : 代替処理 48"/>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41" name="右矢印 40"/>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42" name="テキスト ボックス 41"/>
            <p:cNvSpPr txBox="1"/>
            <p:nvPr/>
          </p:nvSpPr>
          <p:spPr>
            <a:xfrm>
              <a:off x="1631285" y="6365072"/>
              <a:ext cx="2454518" cy="276999"/>
            </a:xfrm>
            <a:prstGeom prst="rect">
              <a:avLst/>
            </a:prstGeom>
            <a:noFill/>
          </p:spPr>
          <p:txBody>
            <a:bodyPr wrap="none" rtlCol="0">
              <a:spAutoFit/>
            </a:bodyPr>
            <a:lstStyle/>
            <a:p>
              <a:r>
                <a:rPr kumimoji="1" lang="ja-JP" altLang="en-US" sz="1200" dirty="0"/>
                <a:t>取り組んできた事項、実現した事項</a:t>
              </a:r>
            </a:p>
          </p:txBody>
        </p:sp>
        <p:grpSp>
          <p:nvGrpSpPr>
            <p:cNvPr id="43" name="グループ化 42"/>
            <p:cNvGrpSpPr/>
            <p:nvPr/>
          </p:nvGrpSpPr>
          <p:grpSpPr>
            <a:xfrm>
              <a:off x="4339272" y="6489340"/>
              <a:ext cx="329887" cy="252028"/>
              <a:chOff x="5076056" y="4149080"/>
              <a:chExt cx="1224137" cy="693077"/>
            </a:xfrm>
          </p:grpSpPr>
          <p:sp>
            <p:nvSpPr>
              <p:cNvPr id="46"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7"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4" name="右矢印 43"/>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5" name="テキスト ボックス 44"/>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Tree>
    <p:extLst>
      <p:ext uri="{BB962C8B-B14F-4D97-AF65-F5344CB8AC3E}">
        <p14:creationId xmlns:p14="http://schemas.microsoft.com/office/powerpoint/2010/main" val="696775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717194036"/>
              </p:ext>
            </p:extLst>
          </p:nvPr>
        </p:nvGraphicFramePr>
        <p:xfrm>
          <a:off x="0" y="764704"/>
          <a:ext cx="9144000" cy="4338320"/>
        </p:xfrm>
        <a:graphic>
          <a:graphicData uri="http://schemas.openxmlformats.org/drawingml/2006/table">
            <a:tbl>
              <a:tblPr firstRow="1" bandRow="1">
                <a:tableStyleId>{5940675A-B579-460E-94D1-54222C63F5DA}</a:tableStyleId>
              </a:tblPr>
              <a:tblGrid>
                <a:gridCol w="449704">
                  <a:extLst>
                    <a:ext uri="{9D8B030D-6E8A-4147-A177-3AD203B41FA5}">
                      <a16:colId xmlns:a16="http://schemas.microsoft.com/office/drawing/2014/main" val="20000"/>
                    </a:ext>
                  </a:extLst>
                </a:gridCol>
                <a:gridCol w="4122296">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144016">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平成２３年度</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平成２４年度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34816">
                <a:tc vMerge="1">
                  <a:txBody>
                    <a:bodyPr/>
                    <a:lstStyle/>
                    <a:p>
                      <a:endParaRPr kumimoji="1" lang="ja-JP" altLang="en-US" sz="1400" dirty="0"/>
                    </a:p>
                  </a:txBody>
                  <a:tcPr vert="eaVert" anchor="ctr"/>
                </a:tc>
                <a:tc>
                  <a:txBody>
                    <a:bodyPr/>
                    <a:lstStyle/>
                    <a:p>
                      <a:pPr>
                        <a:lnSpc>
                          <a:spcPts val="1400"/>
                        </a:lnSpc>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a:txBody>
                    <a:bodyPr/>
                    <a:lstStyle/>
                    <a:p>
                      <a:pPr>
                        <a:lnSpc>
                          <a:spcPts val="1400"/>
                        </a:lnSpc>
                      </a:pPr>
                      <a:endParaRPr kumimoji="1" lang="ja-JP" altLang="en-US" sz="1400" dirty="0"/>
                    </a:p>
                  </a:txBody>
                  <a:tcPr anchor="ctr">
                    <a:lnT w="12700" cmpd="sng">
                      <a:noFill/>
                    </a:lnT>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370840">
                <a:tc>
                  <a:txBody>
                    <a:bodyPr/>
                    <a:lstStyle/>
                    <a:p>
                      <a:r>
                        <a:rPr kumimoji="1" lang="ja-JP" altLang="en-US" sz="1400" dirty="0"/>
                        <a:t>関西広域連合の取組</a:t>
                      </a:r>
                    </a:p>
                  </a:txBody>
                  <a:tcPr vert="eaVert" anchor="ctr" anchorCtr="1"/>
                </a:tc>
                <a:tc>
                  <a:txBody>
                    <a:bodyPr/>
                    <a:lstStyle/>
                    <a:p>
                      <a:endParaRPr kumimoji="1" lang="ja-JP" altLang="en-US" sz="1400" dirty="0"/>
                    </a:p>
                  </a:txBody>
                  <a:tcPr anchor="ctr"/>
                </a:tc>
                <a:tc>
                  <a:txBody>
                    <a:bodyPr/>
                    <a:lstStyle/>
                    <a:p>
                      <a:endParaRPr kumimoji="1" lang="ja-JP" altLang="en-US" sz="1400" dirty="0"/>
                    </a:p>
                  </a:txBody>
                  <a:tcPr anchor="ctr"/>
                </a:tc>
                <a:tc>
                  <a:txBody>
                    <a:bodyPr/>
                    <a:lstStyle/>
                    <a:p>
                      <a:pPr marL="82550" indent="-82550">
                        <a:lnSpc>
                          <a:spcPts val="1400"/>
                        </a:lnSpc>
                        <a:spcAft>
                          <a:spcPts val="1200"/>
                        </a:spcAft>
                      </a:pPr>
                      <a:r>
                        <a:rPr kumimoji="1" lang="ja-JP" altLang="en-US" sz="1200" dirty="0"/>
                        <a:t>○　関西広域連合では、東日本大震災など広域災害への支援や、関西のエネルギー問題への対応など、広域的課題に取り組んできました。</a:t>
                      </a:r>
                      <a:br>
                        <a:rPr kumimoji="1" lang="en-US" altLang="ja-JP" sz="1200" dirty="0"/>
                      </a:br>
                      <a:r>
                        <a:rPr kumimoji="1" lang="ja-JP" altLang="en-US" sz="1200" dirty="0"/>
                        <a:t>　平成２４年４月には大阪市と堺市が新たに加入しました。今後、政令市とも力を併せて広域的課題に取り組みます。</a:t>
                      </a:r>
                      <a:endParaRPr kumimoji="1" lang="en-US" altLang="ja-JP" sz="1200" dirty="0"/>
                    </a:p>
                    <a:p>
                      <a:pPr marL="82550" indent="-82550">
                        <a:lnSpc>
                          <a:spcPts val="1400"/>
                        </a:lnSpc>
                        <a:spcAft>
                          <a:spcPts val="1200"/>
                        </a:spcAft>
                      </a:pPr>
                      <a:r>
                        <a:rPr kumimoji="1" lang="ja-JP" altLang="en-US" sz="1200" dirty="0"/>
                        <a:t>○国出先機関の地方移管については、関西広域連合の方針としてまずは３機関（経済産業局、地方整備局、地方環境事務所）を、関西広域連合に権限・財源・人員を丸ごと移管するよう求めていくことで決定しました。</a:t>
                      </a:r>
                      <a:br>
                        <a:rPr kumimoji="1" lang="en-US" altLang="ja-JP" sz="1200" dirty="0"/>
                      </a:br>
                      <a:r>
                        <a:rPr kumimoji="1" lang="ja-JP" altLang="en-US" sz="1200" dirty="0"/>
                        <a:t>　今後、国における検討を踏まえ、移管実現を働きかけていきます。</a:t>
                      </a:r>
                      <a:endParaRPr kumimoji="1" lang="en-US" altLang="ja-JP" sz="1200" dirty="0"/>
                    </a:p>
                  </a:txBody>
                  <a:tcPr anchor="ctr"/>
                </a:tc>
                <a:extLst>
                  <a:ext uri="{0D108BD9-81ED-4DB2-BD59-A6C34878D82A}">
                    <a16:rowId xmlns:a16="http://schemas.microsoft.com/office/drawing/2014/main" val="10002"/>
                  </a:ext>
                </a:extLst>
              </a:tr>
            </a:tbl>
          </a:graphicData>
        </a:graphic>
      </p:graphicFrame>
      <p:sp>
        <p:nvSpPr>
          <p:cNvPr id="2" name="スライド番号プレースホルダー 1"/>
          <p:cNvSpPr>
            <a:spLocks noGrp="1"/>
          </p:cNvSpPr>
          <p:nvPr>
            <p:ph type="sldNum" sz="quarter" idx="12"/>
          </p:nvPr>
        </p:nvSpPr>
        <p:spPr/>
        <p:txBody>
          <a:bodyPr/>
          <a:lstStyle/>
          <a:p>
            <a:fld id="{461F0478-8801-414D-BE3C-ACBC67544B2B}" type="slidenum">
              <a:rPr kumimoji="1" lang="ja-JP" altLang="en-US" sz="2400" smtClean="0"/>
              <a:t>3</a:t>
            </a:fld>
            <a:endParaRPr kumimoji="1" lang="ja-JP" altLang="en-US" sz="2400"/>
          </a:p>
        </p:txBody>
      </p:sp>
      <p:sp>
        <p:nvSpPr>
          <p:cNvPr id="8" name="右矢印 7"/>
          <p:cNvSpPr/>
          <p:nvPr/>
        </p:nvSpPr>
        <p:spPr>
          <a:xfrm>
            <a:off x="4609851" y="1450483"/>
            <a:ext cx="2194397" cy="648072"/>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広域的課題への対応</a:t>
            </a:r>
          </a:p>
        </p:txBody>
      </p:sp>
      <p:grpSp>
        <p:nvGrpSpPr>
          <p:cNvPr id="15" name="グループ化 14"/>
          <p:cNvGrpSpPr/>
          <p:nvPr/>
        </p:nvGrpSpPr>
        <p:grpSpPr>
          <a:xfrm>
            <a:off x="683568" y="3789040"/>
            <a:ext cx="1260140" cy="700568"/>
            <a:chOff x="2540494" y="4149080"/>
            <a:chExt cx="1260140" cy="700568"/>
          </a:xfrm>
        </p:grpSpPr>
        <p:sp>
          <p:nvSpPr>
            <p:cNvPr id="16" name="フローチャート : 代替処理 15"/>
            <p:cNvSpPr/>
            <p:nvPr/>
          </p:nvSpPr>
          <p:spPr>
            <a:xfrm>
              <a:off x="2540494" y="4149080"/>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５月</a:t>
              </a:r>
            </a:p>
          </p:txBody>
        </p:sp>
        <p:sp>
          <p:nvSpPr>
            <p:cNvPr id="17" name="フローチャート : 代替処理 16"/>
            <p:cNvSpPr/>
            <p:nvPr/>
          </p:nvSpPr>
          <p:spPr>
            <a:xfrm>
              <a:off x="2684510" y="4347102"/>
              <a:ext cx="1116124" cy="502546"/>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tlCol="0" anchor="ctr" anchorCtr="0"/>
            <a:lstStyle/>
            <a:p>
              <a:r>
                <a:rPr lang="ja-JP" altLang="en-US" sz="1200" spc="-100" dirty="0"/>
                <a:t>移管を求める方針を決定</a:t>
              </a:r>
              <a:endParaRPr kumimoji="1" lang="ja-JP" altLang="en-US" sz="1200" spc="-100" dirty="0"/>
            </a:p>
          </p:txBody>
        </p:sp>
      </p:grpSp>
      <p:sp>
        <p:nvSpPr>
          <p:cNvPr id="19" name="右矢印 18"/>
          <p:cNvSpPr/>
          <p:nvPr/>
        </p:nvSpPr>
        <p:spPr>
          <a:xfrm>
            <a:off x="539552" y="1448780"/>
            <a:ext cx="3960440"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広域的課題への対応</a:t>
            </a:r>
          </a:p>
        </p:txBody>
      </p:sp>
      <p:sp>
        <p:nvSpPr>
          <p:cNvPr id="20" name="正方形/長方形 19"/>
          <p:cNvSpPr/>
          <p:nvPr/>
        </p:nvSpPr>
        <p:spPr>
          <a:xfrm>
            <a:off x="1750369" y="1933324"/>
            <a:ext cx="2389583" cy="461665"/>
          </a:xfrm>
          <a:prstGeom prst="rect">
            <a:avLst/>
          </a:prstGeom>
        </p:spPr>
        <p:txBody>
          <a:bodyPr wrap="square">
            <a:spAutoFit/>
          </a:bodyPr>
          <a:lstStyle/>
          <a:p>
            <a:r>
              <a:rPr lang="ja-JP" altLang="en-US" sz="1200" spc="-140" dirty="0"/>
              <a:t>・東日本大震災など広域災害への支援</a:t>
            </a:r>
            <a:endParaRPr lang="en-US" altLang="ja-JP" sz="1200" spc="-140" dirty="0"/>
          </a:p>
          <a:p>
            <a:r>
              <a:rPr lang="ja-JP" altLang="en-US" sz="1200" spc="-140" dirty="0"/>
              <a:t>・エネルギー問題への対応　　など</a:t>
            </a:r>
            <a:endParaRPr lang="en-US" altLang="ja-JP" sz="1200" spc="-140" dirty="0"/>
          </a:p>
        </p:txBody>
      </p:sp>
      <p:grpSp>
        <p:nvGrpSpPr>
          <p:cNvPr id="21" name="グループ化 20"/>
          <p:cNvGrpSpPr/>
          <p:nvPr/>
        </p:nvGrpSpPr>
        <p:grpSpPr>
          <a:xfrm>
            <a:off x="4609851" y="2044705"/>
            <a:ext cx="1260140" cy="700568"/>
            <a:chOff x="2540494" y="4149080"/>
            <a:chExt cx="1260140" cy="700568"/>
          </a:xfrm>
        </p:grpSpPr>
        <p:sp>
          <p:nvSpPr>
            <p:cNvPr id="22" name="フローチャート : 代替処理 21"/>
            <p:cNvSpPr/>
            <p:nvPr/>
          </p:nvSpPr>
          <p:spPr>
            <a:xfrm>
              <a:off x="2540494" y="4149080"/>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４月</a:t>
              </a:r>
            </a:p>
          </p:txBody>
        </p:sp>
        <p:sp>
          <p:nvSpPr>
            <p:cNvPr id="23" name="フローチャート : 代替処理 22"/>
            <p:cNvSpPr/>
            <p:nvPr/>
          </p:nvSpPr>
          <p:spPr>
            <a:xfrm>
              <a:off x="2684510" y="4347102"/>
              <a:ext cx="1116124" cy="502546"/>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tlCol="0" anchor="ctr" anchorCtr="0"/>
            <a:lstStyle/>
            <a:p>
              <a:r>
                <a:rPr kumimoji="1" lang="ja-JP" altLang="en-US" sz="1200" spc="-100" dirty="0"/>
                <a:t>大阪市、堺市</a:t>
              </a:r>
              <a:endParaRPr kumimoji="1" lang="en-US" altLang="ja-JP" sz="1200" spc="-100" dirty="0"/>
            </a:p>
            <a:p>
              <a:r>
                <a:rPr lang="ja-JP" altLang="en-US" sz="1200" spc="-100" dirty="0"/>
                <a:t>が参加</a:t>
              </a:r>
              <a:endParaRPr kumimoji="1" lang="ja-JP" altLang="en-US" sz="1200" spc="-100" dirty="0"/>
            </a:p>
          </p:txBody>
        </p:sp>
      </p:grpSp>
      <p:sp>
        <p:nvSpPr>
          <p:cNvPr id="24" name="右矢印 23"/>
          <p:cNvSpPr/>
          <p:nvPr/>
        </p:nvSpPr>
        <p:spPr>
          <a:xfrm>
            <a:off x="560274" y="3140968"/>
            <a:ext cx="3960440"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国出先機関の丸ごと移管に向けた検討</a:t>
            </a:r>
            <a:endParaRPr kumimoji="1" lang="en-US" altLang="ja-JP" sz="1200" dirty="0"/>
          </a:p>
          <a:p>
            <a:pPr algn="ctr"/>
            <a:r>
              <a:rPr lang="ja-JP" altLang="en-US" sz="1200" dirty="0"/>
              <a:t>政府アクション・プラン推進委員会への参画</a:t>
            </a:r>
            <a:endParaRPr kumimoji="1" lang="ja-JP" altLang="en-US" sz="1200" dirty="0"/>
          </a:p>
        </p:txBody>
      </p:sp>
      <p:sp>
        <p:nvSpPr>
          <p:cNvPr id="25" name="右矢印 24"/>
          <p:cNvSpPr/>
          <p:nvPr/>
        </p:nvSpPr>
        <p:spPr>
          <a:xfrm>
            <a:off x="4609851" y="3140968"/>
            <a:ext cx="2194397" cy="648072"/>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丸ごと移管に向けた検討</a:t>
            </a:r>
            <a:endParaRPr kumimoji="1" lang="en-US" altLang="ja-JP" sz="1200" dirty="0"/>
          </a:p>
          <a:p>
            <a:pPr algn="ctr"/>
            <a:r>
              <a:rPr lang="ja-JP" altLang="en-US" sz="1200" dirty="0"/>
              <a:t>政府委員会への参画</a:t>
            </a:r>
            <a:endParaRPr kumimoji="1" lang="ja-JP" altLang="en-US" sz="1200" dirty="0"/>
          </a:p>
        </p:txBody>
      </p:sp>
      <p:grpSp>
        <p:nvGrpSpPr>
          <p:cNvPr id="18" name="グループ化 17"/>
          <p:cNvGrpSpPr/>
          <p:nvPr/>
        </p:nvGrpSpPr>
        <p:grpSpPr>
          <a:xfrm>
            <a:off x="560274" y="6335433"/>
            <a:ext cx="6192688" cy="507564"/>
            <a:chOff x="539552" y="6195800"/>
            <a:chExt cx="6192688" cy="563570"/>
          </a:xfrm>
        </p:grpSpPr>
        <p:sp>
          <p:nvSpPr>
            <p:cNvPr id="26" name="大かっこ 25"/>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7" name="テキスト ボックス 26"/>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28" name="グループ化 27"/>
            <p:cNvGrpSpPr/>
            <p:nvPr/>
          </p:nvGrpSpPr>
          <p:grpSpPr>
            <a:xfrm>
              <a:off x="1208444" y="6507342"/>
              <a:ext cx="342038" cy="252028"/>
              <a:chOff x="1421650" y="5579328"/>
              <a:chExt cx="1260140" cy="648072"/>
            </a:xfrm>
          </p:grpSpPr>
          <p:sp>
            <p:nvSpPr>
              <p:cNvPr id="36" name="フローチャート : 代替処理 35"/>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37" name="フローチャート : 代替処理 36"/>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29" name="右矢印 28"/>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0" name="テキスト ボックス 29"/>
            <p:cNvSpPr txBox="1"/>
            <p:nvPr/>
          </p:nvSpPr>
          <p:spPr>
            <a:xfrm>
              <a:off x="1631285" y="6365072"/>
              <a:ext cx="2454518" cy="276999"/>
            </a:xfrm>
            <a:prstGeom prst="rect">
              <a:avLst/>
            </a:prstGeom>
            <a:noFill/>
          </p:spPr>
          <p:txBody>
            <a:bodyPr wrap="none" rtlCol="0">
              <a:spAutoFit/>
            </a:bodyPr>
            <a:lstStyle/>
            <a:p>
              <a:r>
                <a:rPr kumimoji="1" lang="ja-JP" altLang="en-US" sz="1200" dirty="0"/>
                <a:t>取り組んできた事項、実現した事項</a:t>
              </a:r>
            </a:p>
          </p:txBody>
        </p:sp>
        <p:grpSp>
          <p:nvGrpSpPr>
            <p:cNvPr id="31" name="グループ化 30"/>
            <p:cNvGrpSpPr/>
            <p:nvPr/>
          </p:nvGrpSpPr>
          <p:grpSpPr>
            <a:xfrm>
              <a:off x="4339272" y="6489340"/>
              <a:ext cx="329887" cy="252028"/>
              <a:chOff x="5076056" y="4149080"/>
              <a:chExt cx="1224137" cy="693077"/>
            </a:xfrm>
          </p:grpSpPr>
          <p:sp>
            <p:nvSpPr>
              <p:cNvPr id="34"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35"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32" name="右矢印 31"/>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33" name="テキスト ボックス 32"/>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38" name="正方形/長方形 37"/>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～Ｈ２３年度の取組イメージ（３月末時点）～</a:t>
            </a:r>
          </a:p>
        </p:txBody>
      </p:sp>
    </p:spTree>
    <p:extLst>
      <p:ext uri="{BB962C8B-B14F-4D97-AF65-F5344CB8AC3E}">
        <p14:creationId xmlns:p14="http://schemas.microsoft.com/office/powerpoint/2010/main" val="2924400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～Ｈ２３年度の取組イメージ（３月末時点）～</a:t>
            </a:r>
          </a:p>
        </p:txBody>
      </p:sp>
      <p:graphicFrame>
        <p:nvGraphicFramePr>
          <p:cNvPr id="6" name="表 5"/>
          <p:cNvGraphicFramePr>
            <a:graphicFrameLocks noGrp="1"/>
          </p:cNvGraphicFramePr>
          <p:nvPr>
            <p:extLst>
              <p:ext uri="{D42A27DB-BD31-4B8C-83A1-F6EECF244321}">
                <p14:modId xmlns:p14="http://schemas.microsoft.com/office/powerpoint/2010/main" val="2026414213"/>
              </p:ext>
            </p:extLst>
          </p:nvPr>
        </p:nvGraphicFramePr>
        <p:xfrm>
          <a:off x="0" y="764704"/>
          <a:ext cx="9144000" cy="5801360"/>
        </p:xfrm>
        <a:graphic>
          <a:graphicData uri="http://schemas.openxmlformats.org/drawingml/2006/table">
            <a:tbl>
              <a:tblPr firstRow="1" bandRow="1">
                <a:tableStyleId>{5940675A-B579-460E-94D1-54222C63F5DA}</a:tableStyleId>
              </a:tblPr>
              <a:tblGrid>
                <a:gridCol w="449704">
                  <a:extLst>
                    <a:ext uri="{9D8B030D-6E8A-4147-A177-3AD203B41FA5}">
                      <a16:colId xmlns:a16="http://schemas.microsoft.com/office/drawing/2014/main" val="20000"/>
                    </a:ext>
                  </a:extLst>
                </a:gridCol>
                <a:gridCol w="4122296">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144016">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平成２３年度</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平成２４年度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34816">
                <a:tc vMerge="1">
                  <a:txBody>
                    <a:bodyPr/>
                    <a:lstStyle/>
                    <a:p>
                      <a:endParaRPr kumimoji="1" lang="ja-JP" altLang="en-US" sz="1400" dirty="0"/>
                    </a:p>
                  </a:txBody>
                  <a:tcPr vert="eaVert" anchor="ctr"/>
                </a:tc>
                <a:tc>
                  <a:txBody>
                    <a:bodyPr/>
                    <a:lstStyle/>
                    <a:p>
                      <a:pPr>
                        <a:lnSpc>
                          <a:spcPts val="1400"/>
                        </a:lnSpc>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a:txBody>
                    <a:bodyPr/>
                    <a:lstStyle/>
                    <a:p>
                      <a:pPr>
                        <a:lnSpc>
                          <a:spcPts val="1400"/>
                        </a:lnSpc>
                      </a:pPr>
                      <a:endParaRPr kumimoji="1" lang="ja-JP" altLang="en-US" sz="1400" dirty="0"/>
                    </a:p>
                  </a:txBody>
                  <a:tcPr anchor="ctr">
                    <a:lnT w="12700" cmpd="sng">
                      <a:noFill/>
                    </a:lnT>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370840">
                <a:tc>
                  <a:txBody>
                    <a:bodyPr/>
                    <a:lstStyle/>
                    <a:p>
                      <a:r>
                        <a:rPr kumimoji="1" lang="ja-JP" altLang="en-US" sz="1400" dirty="0"/>
                        <a:t>国への提案・要望</a:t>
                      </a:r>
                    </a:p>
                  </a:txBody>
                  <a:tcPr vert="eaVert" anchor="ctr" anchorCtr="1"/>
                </a:tc>
                <a:tc>
                  <a:txBody>
                    <a:bodyPr/>
                    <a:lstStyle/>
                    <a:p>
                      <a:endParaRPr kumimoji="1" lang="ja-JP" altLang="en-US" sz="1400" dirty="0"/>
                    </a:p>
                  </a:txBody>
                  <a:tcPr anchor="ctr"/>
                </a:tc>
                <a:tc>
                  <a:txBody>
                    <a:bodyPr/>
                    <a:lstStyle/>
                    <a:p>
                      <a:endParaRPr kumimoji="1" lang="ja-JP" altLang="en-US" sz="1400" dirty="0"/>
                    </a:p>
                  </a:txBody>
                  <a:tcPr anchor="ctr"/>
                </a:tc>
                <a:tc>
                  <a:txBody>
                    <a:bodyPr/>
                    <a:lstStyle/>
                    <a:p>
                      <a:pPr marL="82550" indent="-82550">
                        <a:lnSpc>
                          <a:spcPts val="1400"/>
                        </a:lnSpc>
                        <a:spcAft>
                          <a:spcPts val="1200"/>
                        </a:spcAft>
                      </a:pPr>
                      <a:r>
                        <a:rPr kumimoji="1" lang="ja-JP" altLang="en-US" sz="1200" dirty="0"/>
                        <a:t>○　政府が地域主権改革を推進するよう、国出先機関の原則廃止や地域自主戦略交付金の改善などを求めてきました。</a:t>
                      </a:r>
                      <a:br>
                        <a:rPr kumimoji="1" lang="en-US" altLang="ja-JP" sz="1200" dirty="0"/>
                      </a:br>
                      <a:r>
                        <a:rPr kumimoji="1" lang="ja-JP" altLang="en-US" sz="1200" dirty="0"/>
                        <a:t>　また、政府地方制度調査会等で大都市制度の検討を進めていただくよう、「愛知宣言」の提案、要望を行いました。</a:t>
                      </a:r>
                      <a:br>
                        <a:rPr kumimoji="1" lang="en-US" altLang="ja-JP" sz="1200" dirty="0"/>
                      </a:br>
                      <a:r>
                        <a:rPr kumimoji="1" lang="ja-JP" altLang="en-US" sz="1200" dirty="0"/>
                        <a:t>　今後も、引き続き、政府での取組が進められるよう働きかけます。</a:t>
                      </a:r>
                      <a:endParaRPr kumimoji="1" lang="en-US" altLang="ja-JP" sz="1200" dirty="0"/>
                    </a:p>
                    <a:p>
                      <a:pPr marL="82550" indent="-82550">
                        <a:lnSpc>
                          <a:spcPts val="1400"/>
                        </a:lnSpc>
                        <a:spcAft>
                          <a:spcPts val="1200"/>
                        </a:spcAft>
                      </a:pPr>
                      <a:endParaRPr kumimoji="1" lang="en-US" altLang="ja-JP" sz="1200" dirty="0"/>
                    </a:p>
                  </a:txBody>
                  <a:tcPr anchor="ctr"/>
                </a:tc>
                <a:extLst>
                  <a:ext uri="{0D108BD9-81ED-4DB2-BD59-A6C34878D82A}">
                    <a16:rowId xmlns:a16="http://schemas.microsoft.com/office/drawing/2014/main" val="10002"/>
                  </a:ext>
                </a:extLst>
              </a:tr>
              <a:tr h="2781096">
                <a:tc>
                  <a:txBody>
                    <a:bodyPr/>
                    <a:lstStyle/>
                    <a:p>
                      <a:r>
                        <a:rPr kumimoji="1" lang="ja-JP" altLang="en-US" sz="1400" dirty="0"/>
                        <a:t>（参考）政府における地域主権改革</a:t>
                      </a:r>
                      <a:endParaRPr kumimoji="1" lang="en-US" altLang="ja-JP" sz="1400" dirty="0"/>
                    </a:p>
                    <a:p>
                      <a:r>
                        <a:rPr kumimoji="1" lang="ja-JP" altLang="en-US" sz="1400" dirty="0"/>
                        <a:t>　　　　　の取組状況</a:t>
                      </a:r>
                    </a:p>
                  </a:txBody>
                  <a:tcPr vert="eaVert" anchor="ctr" anchorCtr="1"/>
                </a:tc>
                <a:tc>
                  <a:txBody>
                    <a:bodyPr/>
                    <a:lstStyle/>
                    <a:p>
                      <a:endParaRPr kumimoji="1" lang="ja-JP" altLang="en-US" sz="1400" dirty="0"/>
                    </a:p>
                  </a:txBody>
                  <a:tcPr anchor="ctr"/>
                </a:tc>
                <a:tc>
                  <a:txBody>
                    <a:bodyPr/>
                    <a:lstStyle/>
                    <a:p>
                      <a:endParaRPr kumimoji="1" lang="ja-JP" altLang="en-US" sz="1400" dirty="0"/>
                    </a:p>
                  </a:txBody>
                  <a:tcPr anchor="ctr"/>
                </a:tc>
                <a:tc>
                  <a:txBody>
                    <a:bodyPr/>
                    <a:lstStyle/>
                    <a:p>
                      <a:pPr marL="82550" indent="-82550">
                        <a:lnSpc>
                          <a:spcPts val="1400"/>
                        </a:lnSpc>
                        <a:spcAft>
                          <a:spcPts val="1200"/>
                        </a:spcAft>
                      </a:pPr>
                      <a:r>
                        <a:rPr kumimoji="1" lang="ja-JP" altLang="en-US" sz="1200" dirty="0"/>
                        <a:t>○　国の地方に対する義務付け・枠付けの見直しや、基礎自治体への権限移譲を実現する第１次、第２次地域主権一括法が成立しました。</a:t>
                      </a:r>
                      <a:endParaRPr kumimoji="1" lang="en-US" altLang="ja-JP" sz="1200" dirty="0"/>
                    </a:p>
                    <a:p>
                      <a:pPr marL="82550" indent="-82550">
                        <a:lnSpc>
                          <a:spcPts val="1400"/>
                        </a:lnSpc>
                        <a:spcAft>
                          <a:spcPts val="1200"/>
                        </a:spcAft>
                      </a:pPr>
                      <a:r>
                        <a:rPr kumimoji="1" lang="ja-JP" altLang="en-US" sz="1200" dirty="0"/>
                        <a:t>○　国出先機関原則廃止に関する基本方針が１２月に取りまとめられ、平成２４年通常国会に実現のための関連法案が提出されることとなっています。</a:t>
                      </a:r>
                      <a:endParaRPr kumimoji="1" lang="en-US" altLang="ja-JP" sz="1200" dirty="0"/>
                    </a:p>
                    <a:p>
                      <a:pPr marL="82550" indent="-82550">
                        <a:lnSpc>
                          <a:spcPts val="1400"/>
                        </a:lnSpc>
                        <a:spcAft>
                          <a:spcPts val="1200"/>
                        </a:spcAft>
                      </a:pPr>
                      <a:r>
                        <a:rPr kumimoji="1" lang="ja-JP" altLang="en-US" sz="1200" dirty="0"/>
                        <a:t>○　第３０次地方制度調査会が設置されました。「大都市制度の検討」が諮問され、現在検討が進められています。</a:t>
                      </a:r>
                      <a:endParaRPr kumimoji="1" lang="en-US" altLang="ja-JP" sz="1200" dirty="0"/>
                    </a:p>
                  </a:txBody>
                  <a:tcPr anchor="ctr"/>
                </a:tc>
                <a:extLst>
                  <a:ext uri="{0D108BD9-81ED-4DB2-BD59-A6C34878D82A}">
                    <a16:rowId xmlns:a16="http://schemas.microsoft.com/office/drawing/2014/main" val="10003"/>
                  </a:ext>
                </a:extLst>
              </a:tr>
            </a:tbl>
          </a:graphicData>
        </a:graphic>
      </p:graphicFrame>
      <p:sp>
        <p:nvSpPr>
          <p:cNvPr id="2" name="スライド番号プレースホルダー 1"/>
          <p:cNvSpPr>
            <a:spLocks noGrp="1"/>
          </p:cNvSpPr>
          <p:nvPr>
            <p:ph type="sldNum" sz="quarter" idx="12"/>
          </p:nvPr>
        </p:nvSpPr>
        <p:spPr/>
        <p:txBody>
          <a:bodyPr/>
          <a:lstStyle/>
          <a:p>
            <a:fld id="{461F0478-8801-414D-BE3C-ACBC67544B2B}" type="slidenum">
              <a:rPr kumimoji="1" lang="ja-JP" altLang="en-US" sz="2400" smtClean="0"/>
              <a:t>4</a:t>
            </a:fld>
            <a:endParaRPr kumimoji="1" lang="ja-JP" altLang="en-US" sz="2400" dirty="0"/>
          </a:p>
        </p:txBody>
      </p:sp>
      <p:sp>
        <p:nvSpPr>
          <p:cNvPr id="8" name="右矢印 7"/>
          <p:cNvSpPr/>
          <p:nvPr/>
        </p:nvSpPr>
        <p:spPr>
          <a:xfrm>
            <a:off x="5627490" y="4177983"/>
            <a:ext cx="1185498" cy="580828"/>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実現に向け</a:t>
            </a:r>
            <a:endParaRPr kumimoji="1" lang="en-US" altLang="ja-JP" sz="1200" dirty="0"/>
          </a:p>
          <a:p>
            <a:pPr algn="ctr"/>
            <a:r>
              <a:rPr lang="ja-JP" altLang="en-US" sz="1200" dirty="0"/>
              <a:t>更なる検討</a:t>
            </a:r>
            <a:endParaRPr kumimoji="1" lang="ja-JP" altLang="en-US" sz="1200" dirty="0"/>
          </a:p>
        </p:txBody>
      </p:sp>
      <p:sp>
        <p:nvSpPr>
          <p:cNvPr id="14" name="正方形/長方形 13"/>
          <p:cNvSpPr/>
          <p:nvPr/>
        </p:nvSpPr>
        <p:spPr>
          <a:xfrm>
            <a:off x="4678066" y="4085022"/>
            <a:ext cx="949423" cy="972633"/>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pPr algn="ctr"/>
            <a:r>
              <a:rPr lang="ja-JP" altLang="en-US" sz="1200" spc="-140" dirty="0"/>
              <a:t>国出先機関</a:t>
            </a:r>
            <a:endParaRPr lang="en-US" altLang="ja-JP" sz="1200" spc="-140" dirty="0"/>
          </a:p>
          <a:p>
            <a:pPr algn="ctr"/>
            <a:r>
              <a:rPr lang="ja-JP" altLang="en-US" sz="1200" spc="-140" dirty="0"/>
              <a:t>原則廃止に</a:t>
            </a:r>
            <a:endParaRPr lang="en-US" altLang="ja-JP" sz="1200" spc="-140" dirty="0"/>
          </a:p>
          <a:p>
            <a:pPr algn="ctr"/>
            <a:r>
              <a:rPr lang="ja-JP" altLang="en-US" sz="1200" spc="-140" dirty="0"/>
              <a:t>関する法案</a:t>
            </a:r>
            <a:endParaRPr lang="en-US" altLang="ja-JP" sz="1200" spc="-140" dirty="0"/>
          </a:p>
          <a:p>
            <a:pPr algn="ctr"/>
            <a:r>
              <a:rPr lang="ja-JP" altLang="en-US" sz="1200" spc="-140" dirty="0"/>
              <a:t>の国会提出</a:t>
            </a:r>
            <a:endParaRPr lang="en-US" altLang="ja-JP" sz="1200" spc="-140" dirty="0"/>
          </a:p>
        </p:txBody>
      </p:sp>
      <p:grpSp>
        <p:nvGrpSpPr>
          <p:cNvPr id="15" name="グループ化 14"/>
          <p:cNvGrpSpPr/>
          <p:nvPr/>
        </p:nvGrpSpPr>
        <p:grpSpPr>
          <a:xfrm>
            <a:off x="544196" y="3891238"/>
            <a:ext cx="1260140" cy="1166418"/>
            <a:chOff x="2540494" y="4149079"/>
            <a:chExt cx="1260140" cy="1166418"/>
          </a:xfrm>
        </p:grpSpPr>
        <p:sp>
          <p:nvSpPr>
            <p:cNvPr id="16" name="フローチャート : 代替処理 15"/>
            <p:cNvSpPr/>
            <p:nvPr/>
          </p:nvSpPr>
          <p:spPr>
            <a:xfrm>
              <a:off x="2540494" y="4149079"/>
              <a:ext cx="1116124" cy="100863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４月</a:t>
              </a:r>
            </a:p>
          </p:txBody>
        </p:sp>
        <p:sp>
          <p:nvSpPr>
            <p:cNvPr id="17" name="フローチャート : 代替処理 16"/>
            <p:cNvSpPr/>
            <p:nvPr/>
          </p:nvSpPr>
          <p:spPr>
            <a:xfrm>
              <a:off x="2684510" y="4347102"/>
              <a:ext cx="1116124" cy="477578"/>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Ins="0" rtlCol="0" anchor="ctr" anchorCtr="0"/>
            <a:lstStyle/>
            <a:p>
              <a:r>
                <a:rPr kumimoji="1" lang="ja-JP" altLang="en-US" sz="1200" spc="-100" dirty="0"/>
                <a:t>地域主権一括法（第１次）成立</a:t>
              </a:r>
            </a:p>
          </p:txBody>
        </p:sp>
        <p:sp>
          <p:nvSpPr>
            <p:cNvPr id="29" name="フローチャート : 代替処理 28"/>
            <p:cNvSpPr/>
            <p:nvPr/>
          </p:nvSpPr>
          <p:spPr>
            <a:xfrm>
              <a:off x="2684510" y="4837919"/>
              <a:ext cx="1116124" cy="477578"/>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Ins="0" rtlCol="0" anchor="ctr" anchorCtr="0"/>
            <a:lstStyle/>
            <a:p>
              <a:r>
                <a:rPr kumimoji="1" lang="ja-JP" altLang="en-US" sz="1200" spc="-100" dirty="0"/>
                <a:t>地域自主戦略交付金制度の導入</a:t>
              </a:r>
            </a:p>
          </p:txBody>
        </p:sp>
      </p:grpSp>
      <p:sp>
        <p:nvSpPr>
          <p:cNvPr id="18" name="右矢印 17"/>
          <p:cNvSpPr/>
          <p:nvPr/>
        </p:nvSpPr>
        <p:spPr>
          <a:xfrm>
            <a:off x="2962181" y="5654582"/>
            <a:ext cx="1568550" cy="5827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大都市制度の</a:t>
            </a:r>
            <a:endParaRPr kumimoji="1" lang="en-US" altLang="ja-JP" sz="1200" dirty="0"/>
          </a:p>
          <a:p>
            <a:pPr algn="ctr"/>
            <a:r>
              <a:rPr kumimoji="1" lang="ja-JP" altLang="en-US" sz="1200" dirty="0"/>
              <a:t>検討等</a:t>
            </a:r>
          </a:p>
        </p:txBody>
      </p:sp>
      <p:sp>
        <p:nvSpPr>
          <p:cNvPr id="19" name="右矢印 18"/>
          <p:cNvSpPr/>
          <p:nvPr/>
        </p:nvSpPr>
        <p:spPr>
          <a:xfrm>
            <a:off x="4632219" y="3068960"/>
            <a:ext cx="2194397" cy="580828"/>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spc="-50" dirty="0"/>
              <a:t>政府アクション・プラン推進委員会への参画</a:t>
            </a:r>
            <a:endParaRPr kumimoji="1" lang="ja-JP" altLang="en-US" sz="1200" spc="-50" dirty="0"/>
          </a:p>
        </p:txBody>
      </p:sp>
      <p:sp>
        <p:nvSpPr>
          <p:cNvPr id="28" name="右矢印 27"/>
          <p:cNvSpPr/>
          <p:nvPr/>
        </p:nvSpPr>
        <p:spPr>
          <a:xfrm>
            <a:off x="4632219" y="1268760"/>
            <a:ext cx="2194397" cy="580828"/>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政府の地域主権改革の推進</a:t>
            </a:r>
          </a:p>
        </p:txBody>
      </p:sp>
      <p:grpSp>
        <p:nvGrpSpPr>
          <p:cNvPr id="30" name="グループ化 29"/>
          <p:cNvGrpSpPr/>
          <p:nvPr/>
        </p:nvGrpSpPr>
        <p:grpSpPr>
          <a:xfrm>
            <a:off x="1858394" y="3891239"/>
            <a:ext cx="1260140" cy="675600"/>
            <a:chOff x="2540494" y="4149080"/>
            <a:chExt cx="1260140" cy="675600"/>
          </a:xfrm>
        </p:grpSpPr>
        <p:sp>
          <p:nvSpPr>
            <p:cNvPr id="31" name="フローチャート : 代替処理 30"/>
            <p:cNvSpPr/>
            <p:nvPr/>
          </p:nvSpPr>
          <p:spPr>
            <a:xfrm>
              <a:off x="2540494" y="4149080"/>
              <a:ext cx="1116124" cy="4368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８月</a:t>
              </a:r>
            </a:p>
          </p:txBody>
        </p:sp>
        <p:sp>
          <p:nvSpPr>
            <p:cNvPr id="32" name="フローチャート : 代替処理 31"/>
            <p:cNvSpPr/>
            <p:nvPr/>
          </p:nvSpPr>
          <p:spPr>
            <a:xfrm>
              <a:off x="2684510" y="4347102"/>
              <a:ext cx="1116124" cy="477578"/>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Ins="0" rtlCol="0" anchor="ctr" anchorCtr="0"/>
            <a:lstStyle/>
            <a:p>
              <a:r>
                <a:rPr kumimoji="1" lang="ja-JP" altLang="en-US" sz="1200" spc="-100" dirty="0"/>
                <a:t>地域主権一括法（第２次）成立</a:t>
              </a:r>
            </a:p>
          </p:txBody>
        </p:sp>
      </p:grpSp>
      <p:grpSp>
        <p:nvGrpSpPr>
          <p:cNvPr id="34" name="グループ化 33"/>
          <p:cNvGrpSpPr/>
          <p:nvPr/>
        </p:nvGrpSpPr>
        <p:grpSpPr>
          <a:xfrm>
            <a:off x="1858394" y="5484940"/>
            <a:ext cx="1260140" cy="675600"/>
            <a:chOff x="2540494" y="4149080"/>
            <a:chExt cx="1260140" cy="675600"/>
          </a:xfrm>
        </p:grpSpPr>
        <p:sp>
          <p:nvSpPr>
            <p:cNvPr id="35" name="フローチャート : 代替処理 34"/>
            <p:cNvSpPr/>
            <p:nvPr/>
          </p:nvSpPr>
          <p:spPr>
            <a:xfrm>
              <a:off x="2540494" y="4149080"/>
              <a:ext cx="1116124" cy="4368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８月</a:t>
              </a:r>
            </a:p>
          </p:txBody>
        </p:sp>
        <p:sp>
          <p:nvSpPr>
            <p:cNvPr id="36" name="フローチャート : 代替処理 35"/>
            <p:cNvSpPr/>
            <p:nvPr/>
          </p:nvSpPr>
          <p:spPr>
            <a:xfrm>
              <a:off x="2684510" y="4347102"/>
              <a:ext cx="1116124" cy="477578"/>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Ins="0" rtlCol="0" anchor="ctr" anchorCtr="0"/>
            <a:lstStyle/>
            <a:p>
              <a:r>
                <a:rPr lang="ja-JP" altLang="en-US" sz="1200" spc="-100" dirty="0"/>
                <a:t>第３０次地方制度調査会発足</a:t>
              </a:r>
              <a:endParaRPr kumimoji="1" lang="ja-JP" altLang="en-US" sz="1200" spc="-100" dirty="0"/>
            </a:p>
          </p:txBody>
        </p:sp>
      </p:grpSp>
      <p:sp>
        <p:nvSpPr>
          <p:cNvPr id="37" name="右矢印 36"/>
          <p:cNvSpPr/>
          <p:nvPr/>
        </p:nvSpPr>
        <p:spPr>
          <a:xfrm>
            <a:off x="4618590" y="5654582"/>
            <a:ext cx="2194397" cy="582730"/>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spc="-50" dirty="0"/>
              <a:t>大都市制度の</a:t>
            </a:r>
            <a:endParaRPr kumimoji="1" lang="en-US" altLang="ja-JP" sz="1200" spc="-50" dirty="0"/>
          </a:p>
          <a:p>
            <a:pPr algn="ctr"/>
            <a:r>
              <a:rPr lang="ja-JP" altLang="en-US" sz="1200" spc="-50" dirty="0"/>
              <a:t>検討等</a:t>
            </a:r>
            <a:endParaRPr kumimoji="1" lang="ja-JP" altLang="en-US" sz="1200" spc="-50" dirty="0"/>
          </a:p>
        </p:txBody>
      </p:sp>
      <p:sp>
        <p:nvSpPr>
          <p:cNvPr id="39" name="フローチャート : 代替処理 38"/>
          <p:cNvSpPr/>
          <p:nvPr/>
        </p:nvSpPr>
        <p:spPr>
          <a:xfrm>
            <a:off x="3167844" y="3891239"/>
            <a:ext cx="1116124" cy="4368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１２月</a:t>
            </a:r>
          </a:p>
        </p:txBody>
      </p:sp>
      <p:sp>
        <p:nvSpPr>
          <p:cNvPr id="40" name="フローチャート : 代替処理 39"/>
          <p:cNvSpPr/>
          <p:nvPr/>
        </p:nvSpPr>
        <p:spPr>
          <a:xfrm>
            <a:off x="3311860" y="4089261"/>
            <a:ext cx="1116124" cy="621594"/>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lIns="36000" rIns="36000" rtlCol="0" anchor="ctr" anchorCtr="0"/>
          <a:lstStyle/>
          <a:p>
            <a:r>
              <a:rPr kumimoji="1" lang="ja-JP" altLang="en-US" sz="1200" spc="-100" dirty="0"/>
              <a:t>国出先機関原則廃止の基本方針決定</a:t>
            </a:r>
          </a:p>
        </p:txBody>
      </p:sp>
      <p:sp>
        <p:nvSpPr>
          <p:cNvPr id="25" name="右矢印 24"/>
          <p:cNvSpPr/>
          <p:nvPr/>
        </p:nvSpPr>
        <p:spPr>
          <a:xfrm>
            <a:off x="538904" y="3068960"/>
            <a:ext cx="3960440" cy="5808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政府アクションプラン推進委員会への参画</a:t>
            </a:r>
            <a:endParaRPr kumimoji="1" lang="en-US" altLang="ja-JP" sz="1200" dirty="0"/>
          </a:p>
          <a:p>
            <a:pPr algn="ctr"/>
            <a:r>
              <a:rPr lang="ja-JP" altLang="en-US" sz="1200" dirty="0"/>
              <a:t>（関西広域連合）</a:t>
            </a:r>
            <a:endParaRPr kumimoji="1" lang="ja-JP" altLang="en-US" sz="1200" dirty="0"/>
          </a:p>
        </p:txBody>
      </p:sp>
      <p:sp>
        <p:nvSpPr>
          <p:cNvPr id="41" name="右矢印 40"/>
          <p:cNvSpPr/>
          <p:nvPr/>
        </p:nvSpPr>
        <p:spPr>
          <a:xfrm>
            <a:off x="4632219" y="2204864"/>
            <a:ext cx="2194397" cy="580828"/>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spc="-50" dirty="0"/>
              <a:t>大都市制度の検討推進</a:t>
            </a:r>
          </a:p>
        </p:txBody>
      </p:sp>
      <p:grpSp>
        <p:nvGrpSpPr>
          <p:cNvPr id="42" name="グループ化 41"/>
          <p:cNvGrpSpPr/>
          <p:nvPr/>
        </p:nvGrpSpPr>
        <p:grpSpPr>
          <a:xfrm>
            <a:off x="1421650" y="2312876"/>
            <a:ext cx="1260140" cy="792088"/>
            <a:chOff x="2540494" y="4149080"/>
            <a:chExt cx="1260140" cy="792088"/>
          </a:xfrm>
        </p:grpSpPr>
        <p:sp>
          <p:nvSpPr>
            <p:cNvPr id="43" name="フローチャート : 代替処理 42"/>
            <p:cNvSpPr/>
            <p:nvPr/>
          </p:nvSpPr>
          <p:spPr>
            <a:xfrm>
              <a:off x="2540494" y="4149080"/>
              <a:ext cx="1116124" cy="4368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８月</a:t>
              </a:r>
            </a:p>
          </p:txBody>
        </p:sp>
        <p:sp>
          <p:nvSpPr>
            <p:cNvPr id="44" name="フローチャート : 代替処理 43"/>
            <p:cNvSpPr/>
            <p:nvPr/>
          </p:nvSpPr>
          <p:spPr>
            <a:xfrm>
              <a:off x="2684510" y="4347102"/>
              <a:ext cx="1116124" cy="594066"/>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Ins="0" rtlCol="0" anchor="ctr" anchorCtr="0"/>
            <a:lstStyle/>
            <a:p>
              <a:r>
                <a:rPr lang="ja-JP" altLang="en-US" sz="1200" spc="-140" dirty="0"/>
                <a:t>大都市制度に関する共同要望（愛知宣言）</a:t>
              </a:r>
            </a:p>
          </p:txBody>
        </p:sp>
      </p:grpSp>
      <p:grpSp>
        <p:nvGrpSpPr>
          <p:cNvPr id="45" name="グループ化 44"/>
          <p:cNvGrpSpPr/>
          <p:nvPr/>
        </p:nvGrpSpPr>
        <p:grpSpPr>
          <a:xfrm>
            <a:off x="604927" y="1412776"/>
            <a:ext cx="1453466" cy="792088"/>
            <a:chOff x="2540494" y="4149080"/>
            <a:chExt cx="1453466" cy="792088"/>
          </a:xfrm>
        </p:grpSpPr>
        <p:sp>
          <p:nvSpPr>
            <p:cNvPr id="46" name="フローチャート : 代替処理 45"/>
            <p:cNvSpPr/>
            <p:nvPr/>
          </p:nvSpPr>
          <p:spPr>
            <a:xfrm>
              <a:off x="2540494" y="4149080"/>
              <a:ext cx="1116124" cy="4368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６月</a:t>
              </a:r>
            </a:p>
          </p:txBody>
        </p:sp>
        <p:sp>
          <p:nvSpPr>
            <p:cNvPr id="47" name="フローチャート : 代替処理 46"/>
            <p:cNvSpPr/>
            <p:nvPr/>
          </p:nvSpPr>
          <p:spPr>
            <a:xfrm>
              <a:off x="2684510" y="4347102"/>
              <a:ext cx="1309450" cy="594066"/>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Ins="0" rtlCol="0" anchor="ctr" anchorCtr="0"/>
            <a:lstStyle/>
            <a:p>
              <a:r>
                <a:rPr lang="ja-JP" altLang="en-US" sz="1200" spc="-140" dirty="0"/>
                <a:t>国出先機関の原則廃止等を要望</a:t>
              </a:r>
              <a:endParaRPr lang="en-US" altLang="ja-JP" sz="1200" spc="-140" dirty="0"/>
            </a:p>
            <a:p>
              <a:r>
                <a:rPr lang="ja-JP" altLang="en-US" sz="1200" spc="-140" dirty="0"/>
                <a:t>（府国家予算要望）</a:t>
              </a:r>
            </a:p>
          </p:txBody>
        </p:sp>
      </p:grpSp>
      <p:grpSp>
        <p:nvGrpSpPr>
          <p:cNvPr id="48" name="グループ化 47"/>
          <p:cNvGrpSpPr/>
          <p:nvPr/>
        </p:nvGrpSpPr>
        <p:grpSpPr>
          <a:xfrm>
            <a:off x="2962181" y="1412776"/>
            <a:ext cx="1453466" cy="792088"/>
            <a:chOff x="2540494" y="4149080"/>
            <a:chExt cx="1453466" cy="792088"/>
          </a:xfrm>
        </p:grpSpPr>
        <p:sp>
          <p:nvSpPr>
            <p:cNvPr id="49" name="フローチャート : 代替処理 48"/>
            <p:cNvSpPr/>
            <p:nvPr/>
          </p:nvSpPr>
          <p:spPr>
            <a:xfrm>
              <a:off x="2540494" y="4149080"/>
              <a:ext cx="1116124" cy="4368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r>
                <a:rPr kumimoji="1" lang="ja-JP" altLang="en-US" sz="1200" dirty="0"/>
                <a:t>２月</a:t>
              </a:r>
            </a:p>
          </p:txBody>
        </p:sp>
        <p:sp>
          <p:nvSpPr>
            <p:cNvPr id="50" name="フローチャート : 代替処理 49"/>
            <p:cNvSpPr/>
            <p:nvPr/>
          </p:nvSpPr>
          <p:spPr>
            <a:xfrm>
              <a:off x="2684510" y="4347102"/>
              <a:ext cx="1309450" cy="594066"/>
            </a:xfrm>
            <a:prstGeom prst="flowChartAlternateProcess">
              <a:avLst/>
            </a:prstGeom>
            <a:solidFill>
              <a:schemeClr val="lt1"/>
            </a:solidFill>
          </p:spPr>
          <p:style>
            <a:lnRef idx="2">
              <a:schemeClr val="accent1"/>
            </a:lnRef>
            <a:fillRef idx="1">
              <a:schemeClr val="lt1"/>
            </a:fillRef>
            <a:effectRef idx="0">
              <a:schemeClr val="accent1"/>
            </a:effectRef>
            <a:fontRef idx="minor">
              <a:schemeClr val="dk1"/>
            </a:fontRef>
          </p:style>
          <p:txBody>
            <a:bodyPr rIns="0" rtlCol="0" anchor="ctr" anchorCtr="0"/>
            <a:lstStyle/>
            <a:p>
              <a:r>
                <a:rPr lang="ja-JP" altLang="en-US" sz="1200" spc="-140" dirty="0"/>
                <a:t>地域自主戦略交付金の制度改善要望</a:t>
              </a:r>
              <a:endParaRPr lang="en-US" altLang="ja-JP" sz="1200" spc="-140" dirty="0"/>
            </a:p>
            <a:p>
              <a:r>
                <a:rPr lang="ja-JP" altLang="en-US" sz="1200" spc="-140" dirty="0"/>
                <a:t>（府国家予算要望）</a:t>
              </a:r>
            </a:p>
          </p:txBody>
        </p:sp>
      </p:grpSp>
      <p:grpSp>
        <p:nvGrpSpPr>
          <p:cNvPr id="63" name="グループ化 62"/>
          <p:cNvGrpSpPr/>
          <p:nvPr/>
        </p:nvGrpSpPr>
        <p:grpSpPr>
          <a:xfrm>
            <a:off x="560274" y="6335433"/>
            <a:ext cx="6192688" cy="507564"/>
            <a:chOff x="539552" y="6195800"/>
            <a:chExt cx="6192688" cy="563570"/>
          </a:xfrm>
        </p:grpSpPr>
        <p:sp>
          <p:nvSpPr>
            <p:cNvPr id="64" name="大かっこ 63"/>
            <p:cNvSpPr/>
            <p:nvPr/>
          </p:nvSpPr>
          <p:spPr>
            <a:xfrm>
              <a:off x="539552" y="6237312"/>
              <a:ext cx="6192688" cy="504056"/>
            </a:xfrm>
            <a:prstGeom prst="bracketPair">
              <a:avLst/>
            </a:prstGeom>
            <a:solidFill>
              <a:schemeClr val="bg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5" name="テキスト ボックス 64"/>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66" name="グループ化 65"/>
            <p:cNvGrpSpPr/>
            <p:nvPr/>
          </p:nvGrpSpPr>
          <p:grpSpPr>
            <a:xfrm>
              <a:off x="1208444" y="6507342"/>
              <a:ext cx="342038" cy="252028"/>
              <a:chOff x="1421650" y="5579328"/>
              <a:chExt cx="1260140" cy="648072"/>
            </a:xfrm>
          </p:grpSpPr>
          <p:sp>
            <p:nvSpPr>
              <p:cNvPr id="74" name="フローチャート : 代替処理 73"/>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75" name="フローチャート : 代替処理 74"/>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67" name="右矢印 66"/>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8" name="テキスト ボックス 67"/>
            <p:cNvSpPr txBox="1"/>
            <p:nvPr/>
          </p:nvSpPr>
          <p:spPr>
            <a:xfrm>
              <a:off x="1631285" y="6365072"/>
              <a:ext cx="2454518" cy="276999"/>
            </a:xfrm>
            <a:prstGeom prst="rect">
              <a:avLst/>
            </a:prstGeom>
            <a:noFill/>
          </p:spPr>
          <p:txBody>
            <a:bodyPr wrap="none" rtlCol="0">
              <a:spAutoFit/>
            </a:bodyPr>
            <a:lstStyle/>
            <a:p>
              <a:r>
                <a:rPr kumimoji="1" lang="ja-JP" altLang="en-US" sz="1200" dirty="0"/>
                <a:t>取り組んできた事項、実現した事項</a:t>
              </a:r>
            </a:p>
          </p:txBody>
        </p:sp>
        <p:grpSp>
          <p:nvGrpSpPr>
            <p:cNvPr id="69" name="グループ化 68"/>
            <p:cNvGrpSpPr/>
            <p:nvPr/>
          </p:nvGrpSpPr>
          <p:grpSpPr>
            <a:xfrm>
              <a:off x="4339272" y="6489340"/>
              <a:ext cx="329887" cy="252028"/>
              <a:chOff x="5076056" y="4149080"/>
              <a:chExt cx="1224137" cy="693077"/>
            </a:xfrm>
          </p:grpSpPr>
          <p:sp>
            <p:nvSpPr>
              <p:cNvPr id="72"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73"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70" name="右矢印 69"/>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71" name="テキスト ボックス 70"/>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Tree>
    <p:extLst>
      <p:ext uri="{BB962C8B-B14F-4D97-AF65-F5344CB8AC3E}">
        <p14:creationId xmlns:p14="http://schemas.microsoft.com/office/powerpoint/2010/main" val="264227162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1259</Words>
  <Application>Microsoft Office PowerPoint</Application>
  <PresentationFormat>画面に合わせる (4:3)</PresentationFormat>
  <Paragraphs>135</Paragraphs>
  <Slides>4</Slides>
  <Notes>1</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vt:i4>
      </vt:variant>
    </vt:vector>
  </HeadingPairs>
  <TitlesOfParts>
    <vt:vector size="7" baseType="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2025-12-05T08:10:46Z</dcterms:created>
  <dcterms:modified xsi:type="dcterms:W3CDTF">2025-12-05T08:10:49Z</dcterms:modified>
</cp:coreProperties>
</file>