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6"/>
  </p:notesMasterIdLst>
  <p:handoutMasterIdLst>
    <p:handoutMasterId r:id="rId7"/>
  </p:handoutMasterIdLst>
  <p:sldIdLst>
    <p:sldId id="267" r:id="rId2"/>
    <p:sldId id="272" r:id="rId3"/>
    <p:sldId id="263" r:id="rId4"/>
    <p:sldId id="269"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66B4"/>
    <a:srgbClr val="086CBA"/>
    <a:srgbClr val="0068B4"/>
    <a:srgbClr val="0072B4"/>
    <a:srgbClr val="023894"/>
    <a:srgbClr val="0869BA"/>
    <a:srgbClr val="0669BA"/>
    <a:srgbClr val="008200"/>
    <a:srgbClr val="6699FF"/>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309" autoAdjust="0"/>
    <p:restoredTop sz="95053" autoAdjust="0"/>
  </p:normalViewPr>
  <p:slideViewPr>
    <p:cSldViewPr showGuides="1">
      <p:cViewPr varScale="1">
        <p:scale>
          <a:sx n="64" d="100"/>
          <a:sy n="64" d="100"/>
        </p:scale>
        <p:origin x="1243"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2" d="100"/>
        <a:sy n="102"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49575" cy="496888"/>
          </a:xfrm>
          <a:prstGeom prst="rect">
            <a:avLst/>
          </a:prstGeom>
        </p:spPr>
        <p:txBody>
          <a:bodyPr vert="horz" lIns="91410" tIns="45708" rIns="91410" bIns="4570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2" y="0"/>
            <a:ext cx="2949575" cy="496888"/>
          </a:xfrm>
          <a:prstGeom prst="rect">
            <a:avLst/>
          </a:prstGeom>
        </p:spPr>
        <p:txBody>
          <a:bodyPr vert="horz" lIns="91410" tIns="45708" rIns="91410" bIns="45708" rtlCol="0"/>
          <a:lstStyle>
            <a:lvl1pPr algn="r">
              <a:defRPr sz="1200"/>
            </a:lvl1pPr>
          </a:lstStyle>
          <a:p>
            <a:fld id="{73AB4381-0190-4F0B-9034-930444E09C59}" type="datetimeFigureOut">
              <a:rPr kumimoji="1" lang="ja-JP" altLang="en-US" smtClean="0"/>
              <a:t>2025/12/5</a:t>
            </a:fld>
            <a:endParaRPr kumimoji="1" lang="ja-JP" altLang="en-US"/>
          </a:p>
        </p:txBody>
      </p:sp>
      <p:sp>
        <p:nvSpPr>
          <p:cNvPr id="4" name="フッター プレースホルダー 3"/>
          <p:cNvSpPr>
            <a:spLocks noGrp="1"/>
          </p:cNvSpPr>
          <p:nvPr>
            <p:ph type="ftr" sz="quarter" idx="2"/>
          </p:nvPr>
        </p:nvSpPr>
        <p:spPr>
          <a:xfrm>
            <a:off x="4" y="9440863"/>
            <a:ext cx="2949575" cy="496887"/>
          </a:xfrm>
          <a:prstGeom prst="rect">
            <a:avLst/>
          </a:prstGeom>
        </p:spPr>
        <p:txBody>
          <a:bodyPr vert="horz" lIns="91410" tIns="45708" rIns="91410" bIns="4570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2" y="9440863"/>
            <a:ext cx="2949575" cy="496887"/>
          </a:xfrm>
          <a:prstGeom prst="rect">
            <a:avLst/>
          </a:prstGeom>
        </p:spPr>
        <p:txBody>
          <a:bodyPr vert="horz" lIns="91410" tIns="45708" rIns="91410" bIns="45708" rtlCol="0" anchor="b"/>
          <a:lstStyle>
            <a:lvl1pPr algn="r">
              <a:defRPr sz="1200"/>
            </a:lvl1pPr>
          </a:lstStyle>
          <a:p>
            <a:fld id="{8A03F22D-90EA-4947-ADCE-009B2EEFD767}" type="slidenum">
              <a:rPr kumimoji="1" lang="ja-JP" altLang="en-US" smtClean="0"/>
              <a:t>‹#›</a:t>
            </a:fld>
            <a:endParaRPr kumimoji="1" lang="ja-JP" altLang="en-US"/>
          </a:p>
        </p:txBody>
      </p:sp>
    </p:spTree>
    <p:extLst>
      <p:ext uri="{BB962C8B-B14F-4D97-AF65-F5344CB8AC3E}">
        <p14:creationId xmlns:p14="http://schemas.microsoft.com/office/powerpoint/2010/main" val="5967931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4"/>
            <a:ext cx="2949787" cy="496967"/>
          </a:xfrm>
          <a:prstGeom prst="rect">
            <a:avLst/>
          </a:prstGeom>
        </p:spPr>
        <p:txBody>
          <a:bodyPr vert="horz" lIns="91410" tIns="45708" rIns="91410" bIns="4570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2" y="4"/>
            <a:ext cx="2949787" cy="496967"/>
          </a:xfrm>
          <a:prstGeom prst="rect">
            <a:avLst/>
          </a:prstGeom>
        </p:spPr>
        <p:txBody>
          <a:bodyPr vert="horz" lIns="91410" tIns="45708" rIns="91410" bIns="45708" rtlCol="0"/>
          <a:lstStyle>
            <a:lvl1pPr algn="r">
              <a:defRPr sz="1200"/>
            </a:lvl1pPr>
          </a:lstStyle>
          <a:p>
            <a:fld id="{17C42C46-0C0D-43DB-88B8-F693BA913BA6}" type="datetimeFigureOut">
              <a:rPr kumimoji="1" lang="ja-JP" altLang="en-US" smtClean="0"/>
              <a:t>2025/12/5</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10" tIns="45708" rIns="91410" bIns="45708"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410" tIns="45708" rIns="91410" bIns="4570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50"/>
            <a:ext cx="2949787" cy="496967"/>
          </a:xfrm>
          <a:prstGeom prst="rect">
            <a:avLst/>
          </a:prstGeom>
        </p:spPr>
        <p:txBody>
          <a:bodyPr vert="horz" lIns="91410" tIns="45708" rIns="91410" bIns="4570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2" y="9440650"/>
            <a:ext cx="2949787" cy="496967"/>
          </a:xfrm>
          <a:prstGeom prst="rect">
            <a:avLst/>
          </a:prstGeom>
        </p:spPr>
        <p:txBody>
          <a:bodyPr vert="horz" lIns="91410" tIns="45708" rIns="91410" bIns="45708" rtlCol="0" anchor="b"/>
          <a:lstStyle>
            <a:lvl1pPr algn="r">
              <a:defRPr sz="1200"/>
            </a:lvl1pPr>
          </a:lstStyle>
          <a:p>
            <a:fld id="{2471567F-AAC9-4DDC-8C6D-F9435F5E50EE}" type="slidenum">
              <a:rPr kumimoji="1" lang="ja-JP" altLang="en-US" smtClean="0"/>
              <a:t>‹#›</a:t>
            </a:fld>
            <a:endParaRPr kumimoji="1" lang="ja-JP" altLang="en-US"/>
          </a:p>
        </p:txBody>
      </p:sp>
    </p:spTree>
    <p:extLst>
      <p:ext uri="{BB962C8B-B14F-4D97-AF65-F5344CB8AC3E}">
        <p14:creationId xmlns:p14="http://schemas.microsoft.com/office/powerpoint/2010/main" val="10260958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lang="ja-JP" altLang="en-US" smtClean="0">
                <a:solidFill>
                  <a:prstClr val="black"/>
                </a:solidFill>
              </a:rPr>
              <a:pPr/>
              <a:t>1</a:t>
            </a:fld>
            <a:endParaRPr lang="ja-JP" altLang="en-US" dirty="0">
              <a:solidFill>
                <a:prstClr val="black"/>
              </a:solidFill>
            </a:endParaRPr>
          </a:p>
        </p:txBody>
      </p:sp>
    </p:spTree>
    <p:extLst>
      <p:ext uri="{BB962C8B-B14F-4D97-AF65-F5344CB8AC3E}">
        <p14:creationId xmlns:p14="http://schemas.microsoft.com/office/powerpoint/2010/main" val="3291954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2</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3</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4</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C521115-C763-49CB-9149-23D909A6AD7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73579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8D2D389-B884-4E82-8AAA-CF9418EF1F28}"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85595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988939B-7484-4C9D-95FD-2A048A93B6B3}"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41793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CA0FBFC-0484-4C2E-BF81-3513EAC2A04E}"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0759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1141C8D-59DC-4AEF-8D70-2F4AAA5BA14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822425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D5935D1-331A-446C-8ED3-B82C103938AF}"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595344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D38AA1B-F8CD-48DA-8B6B-3E8B66544EA1}" type="datetime1">
              <a:rPr kumimoji="1" lang="ja-JP" altLang="en-US" smtClean="0"/>
              <a:t>2025/12/5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988496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F0215F0-04FA-42D0-8579-DB4470695ECE}" type="datetime1">
              <a:rPr kumimoji="1" lang="ja-JP" altLang="en-US" smtClean="0"/>
              <a:t>2025/12/5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28085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2E16B46-6BAF-46D6-A5B8-EFBB84F44932}" type="datetime1">
              <a:rPr kumimoji="1" lang="ja-JP" altLang="en-US" smtClean="0"/>
              <a:t>2025/12/5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6122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4495BFD-F361-4B47-B603-9CD13F8BF3C3}"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282773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341996F-8B0A-4DDB-8029-D6B80DF92056}"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42038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C9FBE3-AAEB-4A20-A408-5350FA1C8D2D}" type="datetime1">
              <a:rPr kumimoji="1" lang="ja-JP" altLang="en-US" smtClean="0"/>
              <a:t>2025/12/5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8997846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515846224"/>
              </p:ext>
            </p:extLst>
          </p:nvPr>
        </p:nvGraphicFramePr>
        <p:xfrm>
          <a:off x="35496" y="537500"/>
          <a:ext cx="9052319" cy="6275876"/>
        </p:xfrm>
        <a:graphic>
          <a:graphicData uri="http://schemas.openxmlformats.org/drawingml/2006/table">
            <a:tbl>
              <a:tblPr firstRow="1" bandRow="1">
                <a:tableStyleId>{5940675A-B579-460E-94D1-54222C63F5DA}</a:tableStyleId>
              </a:tblPr>
              <a:tblGrid>
                <a:gridCol w="247024">
                  <a:extLst>
                    <a:ext uri="{9D8B030D-6E8A-4147-A177-3AD203B41FA5}">
                      <a16:colId xmlns:a16="http://schemas.microsoft.com/office/drawing/2014/main" val="20000"/>
                    </a:ext>
                  </a:extLst>
                </a:gridCol>
                <a:gridCol w="1224963">
                  <a:extLst>
                    <a:ext uri="{9D8B030D-6E8A-4147-A177-3AD203B41FA5}">
                      <a16:colId xmlns:a16="http://schemas.microsoft.com/office/drawing/2014/main" val="20001"/>
                    </a:ext>
                  </a:extLst>
                </a:gridCol>
                <a:gridCol w="436469">
                  <a:extLst>
                    <a:ext uri="{9D8B030D-6E8A-4147-A177-3AD203B41FA5}">
                      <a16:colId xmlns:a16="http://schemas.microsoft.com/office/drawing/2014/main" val="20002"/>
                    </a:ext>
                  </a:extLst>
                </a:gridCol>
                <a:gridCol w="4444895">
                  <a:extLst>
                    <a:ext uri="{9D8B030D-6E8A-4147-A177-3AD203B41FA5}">
                      <a16:colId xmlns:a16="http://schemas.microsoft.com/office/drawing/2014/main" val="20003"/>
                    </a:ext>
                  </a:extLst>
                </a:gridCol>
                <a:gridCol w="2698968">
                  <a:extLst>
                    <a:ext uri="{9D8B030D-6E8A-4147-A177-3AD203B41FA5}">
                      <a16:colId xmlns:a16="http://schemas.microsoft.com/office/drawing/2014/main" val="20004"/>
                    </a:ext>
                  </a:extLst>
                </a:gridCol>
              </a:tblGrid>
              <a:tr h="263328">
                <a:tc rowSpan="2">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vert="eaVert"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a:t>
                      </a:r>
                      <a:r>
                        <a:rPr kumimoji="1" lang="en-US" altLang="ja-JP" sz="1200" b="1" u="none" dirty="0">
                          <a:solidFill>
                            <a:schemeClr val="bg1"/>
                          </a:solidFill>
                          <a:latin typeface="BIZ UDPゴシック" panose="020B0400000000000000" pitchFamily="50" charset="-128"/>
                          <a:ea typeface="BIZ UDPゴシック" panose="020B0400000000000000" pitchFamily="50" charset="-128"/>
                        </a:rPr>
                        <a:t>5</a:t>
                      </a: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年度末迄の</a:t>
                      </a:r>
                      <a:endParaRPr kumimoji="1" lang="en-US" altLang="ja-JP" sz="1200" b="1" u="none" dirty="0">
                        <a:solidFill>
                          <a:schemeClr val="bg1"/>
                        </a:solidFill>
                        <a:latin typeface="BIZ UDPゴシック" panose="020B0400000000000000" pitchFamily="50" charset="-128"/>
                        <a:ea typeface="BIZ UDPゴシック" panose="020B0400000000000000" pitchFamily="50" charset="-128"/>
                      </a:endParaRPr>
                    </a:p>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状況</a:t>
                      </a:r>
                    </a:p>
                  </a:txBody>
                  <a:tcPr marL="0" marR="0" marT="0" marB="0" anchor="ctr">
                    <a:solidFill>
                      <a:srgbClr val="023894"/>
                    </a:solidFill>
                  </a:tcPr>
                </a:tc>
                <a:tc rowSpan="2">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　</a:t>
                      </a:r>
                    </a:p>
                  </a:txBody>
                  <a:tcPr marL="0" marR="0" marT="0" marB="0" vert="eaVert" anchor="ctr">
                    <a:lnR w="12700" cap="flat" cmpd="sng" algn="ctr">
                      <a:solidFill>
                        <a:schemeClr val="tx1"/>
                      </a:solidFill>
                      <a:prstDash val="solid"/>
                      <a:round/>
                      <a:headEnd type="none" w="med" len="med"/>
                      <a:tailEnd type="none" w="med" len="med"/>
                    </a:lnR>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令和６年度</a:t>
                      </a:r>
                    </a:p>
                  </a:txBody>
                  <a:tcPr anchor="ctr">
                    <a:lnL w="12700" cap="flat" cmpd="sng" algn="ctr">
                      <a:solidFill>
                        <a:schemeClr val="tx1"/>
                      </a:solidFill>
                      <a:prstDash val="solid"/>
                      <a:round/>
                      <a:headEnd type="none" w="med" len="med"/>
                      <a:tailEnd type="none" w="med" len="med"/>
                    </a:lnL>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実績と今後の取組</a:t>
                      </a:r>
                    </a:p>
                  </a:txBody>
                  <a:tcPr anchor="ctr">
                    <a:solidFill>
                      <a:srgbClr val="023894"/>
                    </a:solidFill>
                  </a:tcPr>
                </a:tc>
                <a:extLst>
                  <a:ext uri="{0D108BD9-81ED-4DB2-BD59-A6C34878D82A}">
                    <a16:rowId xmlns:a16="http://schemas.microsoft.com/office/drawing/2014/main" val="10000"/>
                  </a:ext>
                </a:extLst>
              </a:tr>
              <a:tr h="263328">
                <a:tc vMerge="1">
                  <a:txBody>
                    <a:bodyPr/>
                    <a:lstStyle/>
                    <a:p>
                      <a:endParaRPr kumimoji="1" lang="ja-JP" altLang="en-US" sz="1400" dirty="0"/>
                    </a:p>
                  </a:txBody>
                  <a:tcPr vert="eaVert" anchor="ctr"/>
                </a:tc>
                <a:tc vMerge="1">
                  <a:txBody>
                    <a:bodyPr/>
                    <a:lstStyle/>
                    <a:p>
                      <a:pPr marL="0" marR="0" indent="0" algn="l"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lnT w="12700" cmpd="sng">
                      <a:noFill/>
                    </a:lnT>
                    <a:solidFill>
                      <a:schemeClr val="accent5">
                        <a:lumMod val="40000"/>
                        <a:lumOff val="60000"/>
                      </a:schemeClr>
                    </a:solidFill>
                  </a:tcP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lnR w="12700" cap="flat" cmpd="sng" algn="ctr">
                      <a:solidFill>
                        <a:schemeClr val="tx1"/>
                      </a:solidFill>
                      <a:prstDash val="solid"/>
                      <a:round/>
                      <a:headEnd type="none" w="med" len="med"/>
                      <a:tailEnd type="none" w="med" len="med"/>
                    </a:ln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anchor="ctr">
                    <a:lnL w="12700" cap="flat" cmpd="sng" algn="ctr">
                      <a:solidFill>
                        <a:schemeClr val="tx1"/>
                      </a:solidFill>
                      <a:prstDash val="solid"/>
                      <a:round/>
                      <a:headEnd type="none" w="med" len="med"/>
                      <a:tailEnd type="none" w="med" len="med"/>
                    </a:lnL>
                    <a:solidFill>
                      <a:srgbClr val="023894"/>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1515094">
                <a:tc rowSpan="4">
                  <a:txBody>
                    <a:bodyPr/>
                    <a:lstStyle/>
                    <a:p>
                      <a:r>
                        <a:rPr kumimoji="1" lang="ja-JP" altLang="en-US" sz="1400" u="none" dirty="0">
                          <a:latin typeface="BIZ UDPゴシック" panose="020B0400000000000000" pitchFamily="50" charset="-128"/>
                          <a:ea typeface="BIZ UDPゴシック" panose="020B0400000000000000" pitchFamily="50" charset="-128"/>
                        </a:rPr>
                        <a:t>基礎自治機能の充実</a:t>
                      </a:r>
                    </a:p>
                  </a:txBody>
                  <a:tcPr vert="eaVert" anchor="ctr" anchorCtr="1"/>
                </a:tc>
                <a:tc rowSpan="4">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anchor="ctr"/>
                </a:tc>
                <a:tc>
                  <a:txBody>
                    <a:bodyPr/>
                    <a:lstStyle/>
                    <a:p>
                      <a:pPr marL="82550" indent="-82550" algn="ctr">
                        <a:lnSpc>
                          <a:spcPct val="100000"/>
                        </a:lnSpc>
                        <a:spcAft>
                          <a:spcPts val="0"/>
                        </a:spcAft>
                      </a:pPr>
                      <a:r>
                        <a:rPr kumimoji="1" lang="ja-JP" altLang="en-US" sz="1000" u="none" dirty="0">
                          <a:latin typeface="BIZ UDPゴシック" panose="020B0400000000000000" pitchFamily="50" charset="-128"/>
                          <a:ea typeface="BIZ UDPゴシック" panose="020B0400000000000000" pitchFamily="50" charset="-128"/>
                        </a:rPr>
                        <a:t>新たな連携を促す</a:t>
                      </a:r>
                      <a:endParaRPr kumimoji="1" lang="en-US" altLang="ja-JP" sz="1000" u="none" dirty="0">
                        <a:latin typeface="BIZ UDPゴシック" panose="020B0400000000000000" pitchFamily="50" charset="-128"/>
                        <a:ea typeface="BIZ UDPゴシック" panose="020B0400000000000000" pitchFamily="50" charset="-128"/>
                      </a:endParaRPr>
                    </a:p>
                    <a:p>
                      <a:pPr marL="82550" indent="-82550" algn="ctr">
                        <a:lnSpc>
                          <a:spcPct val="100000"/>
                        </a:lnSpc>
                        <a:spcAft>
                          <a:spcPts val="0"/>
                        </a:spcAft>
                      </a:pPr>
                      <a:r>
                        <a:rPr kumimoji="1" lang="ja-JP" altLang="en-US" sz="1000" u="none" dirty="0">
                          <a:latin typeface="BIZ UDPゴシック" panose="020B0400000000000000" pitchFamily="50" charset="-128"/>
                          <a:ea typeface="BIZ UDPゴシック" panose="020B0400000000000000" pitchFamily="50" charset="-128"/>
                        </a:rPr>
                        <a:t>協議の場づくり</a:t>
                      </a:r>
                      <a:endParaRPr kumimoji="1" lang="en-US" altLang="ja-JP" sz="1000" u="none" dirty="0">
                        <a:latin typeface="BIZ UDPゴシック" panose="020B0400000000000000" pitchFamily="50" charset="-128"/>
                        <a:ea typeface="BIZ UDPゴシック" panose="020B0400000000000000" pitchFamily="50" charset="-128"/>
                      </a:endParaRPr>
                    </a:p>
                  </a:txBody>
                  <a:tcPr marL="0" marR="0" marT="0" marB="0" vert="eaVert" anchor="ctr">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府内各地域で「地域ブロック会議」を開催し、地域課題や広域連携の検討等について意見交換を行っている。</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500"/>
                        </a:lnSpc>
                        <a:spcBef>
                          <a:spcPts val="0"/>
                        </a:spcBef>
                        <a:spcAft>
                          <a:spcPts val="0"/>
                        </a:spcAft>
                        <a:buClrTx/>
                        <a:buSzTx/>
                        <a:buFontTx/>
                        <a:buNone/>
                        <a:tabLst/>
                        <a:defRPr/>
                      </a:pP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各地域の広域連携研究会等に参画し、円滑な共同処理の実施等に向けて、助言や団体間の調整等を行っている。</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500"/>
                        </a:lnSpc>
                        <a:spcBef>
                          <a:spcPts val="0"/>
                        </a:spcBef>
                        <a:spcAft>
                          <a:spcPts val="0"/>
                        </a:spcAft>
                        <a:buClrTx/>
                        <a:buSzTx/>
                        <a:buFontTx/>
                        <a:buNone/>
                        <a:tabLst/>
                        <a:defRPr/>
                      </a:pP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今後も、市町村間の「協議の場」に参画し、広域連携の促進に取り組んでいく。</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2"/>
                  </a:ext>
                </a:extLst>
              </a:tr>
              <a:tr h="1901526">
                <a:tc vMerge="1">
                  <a:txBody>
                    <a:bodyPr/>
                    <a:lstStyle/>
                    <a:p>
                      <a:endParaRPr kumimoji="1" lang="ja-JP" altLang="en-US" sz="1400" u="none" dirty="0"/>
                    </a:p>
                  </a:txBody>
                  <a:tcPr vert="eaVert" anchor="ctr" anchorCtr="1"/>
                </a:tc>
                <a:tc vMerge="1">
                  <a:txBody>
                    <a:bodyPr/>
                    <a:lstStyle/>
                    <a:p>
                      <a:endParaRPr kumimoji="1" lang="ja-JP" altLang="en-US" sz="1400" u="none" dirty="0"/>
                    </a:p>
                  </a:txBody>
                  <a:tcPr anchor="ctr"/>
                </a:tc>
                <a:tc>
                  <a:txBody>
                    <a:bodyPr/>
                    <a:lstStyle/>
                    <a:p>
                      <a:pPr marL="82550" indent="-82550" algn="ctr">
                        <a:lnSpc>
                          <a:spcPct val="100000"/>
                        </a:lnSpc>
                        <a:spcAft>
                          <a:spcPts val="0"/>
                        </a:spcAft>
                      </a:pPr>
                      <a:r>
                        <a:rPr kumimoji="1" lang="ja-JP" altLang="en-US" sz="1000" u="none" kern="1200" dirty="0">
                          <a:solidFill>
                            <a:schemeClr val="tx1"/>
                          </a:solidFill>
                          <a:latin typeface="BIZ UDPゴシック" panose="020B0400000000000000" pitchFamily="50" charset="-128"/>
                          <a:ea typeface="BIZ UDPゴシック" panose="020B0400000000000000" pitchFamily="50" charset="-128"/>
                          <a:cs typeface="+mn-cs"/>
                        </a:rPr>
                        <a:t>基礎自治機能の検討・研究、</a:t>
                      </a:r>
                      <a:endParaRPr kumimoji="1" lang="en-US" altLang="ja-JP" sz="1000" u="none" kern="1200" dirty="0">
                        <a:solidFill>
                          <a:schemeClr val="tx1"/>
                        </a:solidFill>
                        <a:latin typeface="BIZ UDPゴシック" panose="020B0400000000000000" pitchFamily="50" charset="-128"/>
                        <a:ea typeface="BIZ UDPゴシック" panose="020B0400000000000000" pitchFamily="50" charset="-128"/>
                        <a:cs typeface="+mn-cs"/>
                      </a:endParaRPr>
                    </a:p>
                    <a:p>
                      <a:pPr marL="82550" indent="-82550" algn="ctr">
                        <a:lnSpc>
                          <a:spcPct val="100000"/>
                        </a:lnSpc>
                        <a:spcAft>
                          <a:spcPts val="0"/>
                        </a:spcAft>
                      </a:pPr>
                      <a:r>
                        <a:rPr kumimoji="1" lang="ja-JP" altLang="en-US" sz="1000" u="none" kern="1200" dirty="0">
                          <a:solidFill>
                            <a:schemeClr val="tx1"/>
                          </a:solidFill>
                          <a:latin typeface="BIZ UDPゴシック" panose="020B0400000000000000" pitchFamily="50" charset="-128"/>
                          <a:ea typeface="BIZ UDPゴシック" panose="020B0400000000000000" pitchFamily="50" charset="-128"/>
                          <a:cs typeface="+mn-cs"/>
                        </a:rPr>
                        <a:t>国への働きかけ</a:t>
                      </a:r>
                      <a:endParaRPr kumimoji="1" lang="en-US" altLang="ja-JP" sz="1000" u="none" kern="1200" dirty="0">
                        <a:solidFill>
                          <a:schemeClr val="tx1"/>
                        </a:solidFill>
                        <a:latin typeface="BIZ UDPゴシック" panose="020B0400000000000000" pitchFamily="50" charset="-128"/>
                        <a:ea typeface="BIZ UDPゴシック" panose="020B0400000000000000" pitchFamily="50" charset="-128"/>
                        <a:cs typeface="+mn-cs"/>
                      </a:endParaRPr>
                    </a:p>
                  </a:txBody>
                  <a:tcPr marL="0" marR="0" marT="0" marB="0"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indent="-82550" algn="just">
                        <a:lnSpc>
                          <a:spcPts val="1200"/>
                        </a:lnSpc>
                        <a:spcAft>
                          <a:spcPts val="0"/>
                        </a:spcAft>
                      </a:pPr>
                      <a:endParaRPr kumimoji="1" lang="en-US" altLang="ja-JP" sz="1200"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市町村において将来のあるべき姿に向けたオープンな議論が進むよう、今後も支援を行っていく。</a:t>
                      </a:r>
                    </a:p>
                    <a:p>
                      <a:pPr marL="82550" marR="0" indent="-82550" algn="just" defTabSz="914400" rtl="0" eaLnBrk="1" fontAlgn="auto" latinLnBrk="0" hangingPunct="1">
                        <a:lnSpc>
                          <a:spcPts val="500"/>
                        </a:lnSpc>
                        <a:spcBef>
                          <a:spcPts val="0"/>
                        </a:spcBef>
                        <a:spcAft>
                          <a:spcPts val="0"/>
                        </a:spcAft>
                        <a:buClrTx/>
                        <a:buSzTx/>
                        <a:buFontTx/>
                        <a:buNone/>
                        <a:tabLst/>
                        <a:defRPr/>
                      </a:pPr>
                      <a:endParaRPr kumimoji="1" lang="ja-JP" altLang="en-US" sz="9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南河内地域２町</a:t>
                      </a:r>
                      <a:r>
                        <a:rPr kumimoji="1" lang="en-US" altLang="ja-JP" sz="900" u="none" dirty="0">
                          <a:solidFill>
                            <a:schemeClr val="tx1"/>
                          </a:solidFill>
                          <a:latin typeface="BIZ UDPゴシック" panose="020B0400000000000000" pitchFamily="50" charset="-128"/>
                          <a:ea typeface="BIZ UDPゴシック" panose="020B0400000000000000" pitchFamily="50" charset="-128"/>
                        </a:rPr>
                        <a:t>1</a:t>
                      </a:r>
                      <a:r>
                        <a:rPr kumimoji="1" lang="ja-JP" altLang="en-US" sz="900" u="none" dirty="0">
                          <a:solidFill>
                            <a:schemeClr val="tx1"/>
                          </a:solidFill>
                          <a:latin typeface="BIZ UDPゴシック" panose="020B0400000000000000" pitchFamily="50" charset="-128"/>
                          <a:ea typeface="BIZ UDPゴシック" panose="020B0400000000000000" pitchFamily="50" charset="-128"/>
                        </a:rPr>
                        <a:t>村未来協議会では、市町村の将来像や進むべき方向性について、首長・議会・住民とどのような未来を実現したいのか、十分な議論を重ねていくことが重要であるという認識のもと、将来のあり方に関するオープンな議論を行っていく。</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500"/>
                        </a:lnSpc>
                        <a:spcBef>
                          <a:spcPts val="0"/>
                        </a:spcBef>
                        <a:spcAft>
                          <a:spcPts val="0"/>
                        </a:spcAft>
                        <a:buClrTx/>
                        <a:buSzTx/>
                        <a:buFontTx/>
                        <a:buNone/>
                        <a:tabLst/>
                        <a:defRPr/>
                      </a:pPr>
                      <a:endParaRPr kumimoji="1" lang="ja-JP" altLang="en-US" sz="9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継続して協議会を開催し、各検討チームにおける取組の進捗状況を確認するとともに、首長間の綿密な情報共有を行い、方針を決定していく。</a:t>
                      </a:r>
                    </a:p>
                  </a:txBody>
                  <a:tcPr marL="72000" marR="72000" marT="0" marB="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10003"/>
                  </a:ext>
                </a:extLst>
              </a:tr>
              <a:tr h="1337153">
                <a:tc vMerge="1">
                  <a:txBody>
                    <a:bodyPr/>
                    <a:lstStyle/>
                    <a:p>
                      <a:endParaRPr kumimoji="1" lang="ja-JP" altLang="en-US" sz="1400" u="none" dirty="0"/>
                    </a:p>
                  </a:txBody>
                  <a:tcPr vert="eaVert" anchor="ctr" anchorCtr="1"/>
                </a:tc>
                <a:tc vMerge="1">
                  <a:txBody>
                    <a:bodyPr/>
                    <a:lstStyle/>
                    <a:p>
                      <a:endParaRPr kumimoji="1" lang="ja-JP" altLang="en-US" sz="1400" u="none" dirty="0"/>
                    </a:p>
                  </a:txBody>
                  <a:tcPr anchor="ctr"/>
                </a:tc>
                <a:tc>
                  <a:txBody>
                    <a:bodyPr/>
                    <a:lstStyle/>
                    <a:p>
                      <a:pPr marL="82550" indent="-82550" algn="ctr">
                        <a:lnSpc>
                          <a:spcPct val="100000"/>
                        </a:lnSpc>
                        <a:spcAft>
                          <a:spcPts val="0"/>
                        </a:spcAft>
                      </a:pPr>
                      <a:r>
                        <a:rPr kumimoji="1" lang="ja-JP" altLang="en-US" sz="900" u="none" dirty="0">
                          <a:latin typeface="BIZ UDPゴシック" panose="020B0400000000000000" pitchFamily="50" charset="-128"/>
                          <a:ea typeface="BIZ UDPゴシック" panose="020B0400000000000000" pitchFamily="50" charset="-128"/>
                        </a:rPr>
                        <a:t>府からの</a:t>
                      </a:r>
                      <a:endParaRPr kumimoji="1" lang="en-US" altLang="ja-JP" sz="900" u="none" dirty="0">
                        <a:latin typeface="BIZ UDPゴシック" panose="020B0400000000000000" pitchFamily="50" charset="-128"/>
                        <a:ea typeface="BIZ UDPゴシック" panose="020B0400000000000000" pitchFamily="50" charset="-128"/>
                      </a:endParaRPr>
                    </a:p>
                    <a:p>
                      <a:pPr marL="82550" indent="-82550" algn="ctr">
                        <a:lnSpc>
                          <a:spcPct val="100000"/>
                        </a:lnSpc>
                        <a:spcAft>
                          <a:spcPts val="0"/>
                        </a:spcAft>
                      </a:pPr>
                      <a:r>
                        <a:rPr kumimoji="1" lang="ja-JP" altLang="en-US" sz="900" u="none" dirty="0">
                          <a:latin typeface="BIZ UDPゴシック" panose="020B0400000000000000" pitchFamily="50" charset="-128"/>
                          <a:ea typeface="BIZ UDPゴシック" panose="020B0400000000000000" pitchFamily="50" charset="-128"/>
                        </a:rPr>
                        <a:t>インセンティブ強化</a:t>
                      </a:r>
                      <a:endParaRPr kumimoji="1" lang="en-US" altLang="ja-JP" sz="900" u="none" dirty="0">
                        <a:latin typeface="BIZ UDPゴシック" panose="020B0400000000000000" pitchFamily="50" charset="-128"/>
                        <a:ea typeface="BIZ UDPゴシック" panose="020B0400000000000000" pitchFamily="50" charset="-128"/>
                      </a:endParaRPr>
                    </a:p>
                  </a:txBody>
                  <a:tcPr marL="0" marR="0" marT="0" marB="0"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府内市町村の基礎自治機能の充実・強化のため自律化に向けた体制整備、行財政基盤を強化する取組みに配分を行うとともに、効果的なインセンティブとなるよう運用していく。</a:t>
                      </a: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ja-JP" altLang="en-US" sz="9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従来の市町村振興補助金に加え、あり方議論推進分として、議会や住民との課題共有などを行いながら、踏み込んだ将来のあり方検討の取組みを行う市町村を議論の段階から支援する。</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4"/>
                  </a:ext>
                </a:extLst>
              </a:tr>
              <a:tr h="983623">
                <a:tc vMerge="1">
                  <a:txBody>
                    <a:bodyPr/>
                    <a:lstStyle/>
                    <a:p>
                      <a:endParaRPr kumimoji="1" lang="ja-JP" altLang="en-US" sz="1400" u="none" dirty="0"/>
                    </a:p>
                  </a:txBody>
                  <a:tcPr vert="eaVert" anchor="ctr" anchorCtr="1"/>
                </a:tc>
                <a:tc vMerge="1">
                  <a:txBody>
                    <a:bodyPr/>
                    <a:lstStyle/>
                    <a:p>
                      <a:endParaRPr kumimoji="1" lang="ja-JP" altLang="en-US" sz="1400" u="none" dirty="0"/>
                    </a:p>
                  </a:txBody>
                  <a:tcPr anchor="ctr"/>
                </a:tc>
                <a:tc>
                  <a:txBody>
                    <a:bodyPr/>
                    <a:lstStyle/>
                    <a:p>
                      <a:pPr marL="82550" indent="-82550" algn="ctr">
                        <a:lnSpc>
                          <a:spcPct val="100000"/>
                        </a:lnSpc>
                        <a:spcAft>
                          <a:spcPts val="0"/>
                        </a:spcAft>
                      </a:pPr>
                      <a:r>
                        <a:rPr kumimoji="1" lang="ja-JP" altLang="en-US" sz="1050" u="none" dirty="0">
                          <a:latin typeface="BIZ UDPゴシック" panose="020B0400000000000000" pitchFamily="50" charset="-128"/>
                          <a:ea typeface="BIZ UDPゴシック" panose="020B0400000000000000" pitchFamily="50" charset="-128"/>
                        </a:rPr>
                        <a:t>市町村間連携、</a:t>
                      </a:r>
                      <a:endParaRPr kumimoji="1" lang="en-US" altLang="ja-JP" sz="1050" u="none" dirty="0">
                        <a:latin typeface="BIZ UDPゴシック" panose="020B0400000000000000" pitchFamily="50" charset="-128"/>
                        <a:ea typeface="BIZ UDPゴシック" panose="020B0400000000000000" pitchFamily="50" charset="-128"/>
                      </a:endParaRPr>
                    </a:p>
                    <a:p>
                      <a:pPr marL="82550" indent="-82550" algn="ctr">
                        <a:lnSpc>
                          <a:spcPct val="100000"/>
                        </a:lnSpc>
                        <a:spcAft>
                          <a:spcPts val="0"/>
                        </a:spcAft>
                      </a:pPr>
                      <a:r>
                        <a:rPr kumimoji="1" lang="ja-JP" altLang="en-US" sz="1050" u="none" dirty="0">
                          <a:latin typeface="BIZ UDPゴシック" panose="020B0400000000000000" pitchFamily="50" charset="-128"/>
                          <a:ea typeface="BIZ UDPゴシック" panose="020B0400000000000000" pitchFamily="50" charset="-128"/>
                        </a:rPr>
                        <a:t>権限移譲等</a:t>
                      </a:r>
                      <a:endParaRPr kumimoji="1" lang="en-US" altLang="ja-JP" sz="1050" u="none" dirty="0">
                        <a:latin typeface="BIZ UDPゴシック" panose="020B0400000000000000" pitchFamily="50" charset="-128"/>
                        <a:ea typeface="BIZ UDPゴシック" panose="020B0400000000000000" pitchFamily="50" charset="-128"/>
                      </a:endParaRPr>
                    </a:p>
                  </a:txBody>
                  <a:tcPr marL="0" marR="0" marT="0" marB="0" vert="eaVert" anchor="ctr">
                    <a:lnT w="12700" cap="flat" cmpd="sng" algn="ctr">
                      <a:solidFill>
                        <a:schemeClr val="tx1"/>
                      </a:solidFill>
                      <a:prstDash val="sysDash"/>
                      <a:round/>
                      <a:headEnd type="none" w="med" len="med"/>
                      <a:tailEnd type="none" w="med" len="med"/>
                    </a:lnT>
                  </a:tcPr>
                </a:tc>
                <a:tc>
                  <a:txBody>
                    <a:bodyPr/>
                    <a:lstStyle/>
                    <a:p>
                      <a:pPr marL="82550" indent="-82550" algn="just">
                        <a:lnSpc>
                          <a:spcPct val="100000"/>
                        </a:lnSpc>
                        <a:spcAft>
                          <a:spcPts val="0"/>
                        </a:spcAft>
                      </a:pPr>
                      <a:endParaRPr kumimoji="1" lang="en-US" altLang="ja-JP" sz="1200"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tcPr>
                </a:tc>
                <a:tc>
                  <a:txBody>
                    <a:bodyPr/>
                    <a:lstStyle/>
                    <a:p>
                      <a:pPr marL="82550" marR="0" lvl="0" indent="-82550" algn="just" defTabSz="914400" rtl="0" eaLnBrk="1" fontAlgn="auto" latinLnBrk="0" hangingPunct="1">
                        <a:lnSpc>
                          <a:spcPts val="11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市町村から申出があった新たな事務の移譲について、協議・調整を行っている。</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100"/>
                        </a:lnSpc>
                        <a:spcBef>
                          <a:spcPts val="0"/>
                        </a:spcBef>
                        <a:spcAft>
                          <a:spcPts val="0"/>
                        </a:spcAft>
                        <a:buClrTx/>
                        <a:buSzTx/>
                        <a:buFontTx/>
                        <a:buNone/>
                        <a:tabLst/>
                        <a:defRPr/>
                      </a:pP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1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引き続き、権限移譲の定着・充実に向けて取り組んでいくとともに、中核市に移行した市に対して、必要に応じてアフターフォローを行っていく。</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5"/>
                  </a:ext>
                </a:extLst>
              </a:tr>
            </a:tbl>
          </a:graphicData>
        </a:graphic>
      </p:graphicFrame>
      <p:sp>
        <p:nvSpPr>
          <p:cNvPr id="4" name="正方形/長方形 3"/>
          <p:cNvSpPr/>
          <p:nvPr/>
        </p:nvSpPr>
        <p:spPr>
          <a:xfrm>
            <a:off x="-825" y="148363"/>
            <a:ext cx="9144000" cy="369332"/>
          </a:xfrm>
          <a:prstGeom prst="rect">
            <a:avLst/>
          </a:prstGeom>
        </p:spPr>
        <p:txBody>
          <a:bodyPr wrap="square">
            <a:spAutoFit/>
          </a:bodyPr>
          <a:lstStyle/>
          <a:p>
            <a:pPr algn="ct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en-US" sz="1200" b="1" dirty="0">
                <a:solidFill>
                  <a:prstClr val="black"/>
                </a:solidFill>
                <a:latin typeface="BIZ UDPゴシック" panose="020B0400000000000000" pitchFamily="50" charset="-128"/>
                <a:ea typeface="BIZ UDPゴシック" panose="020B0400000000000000" pitchFamily="50" charset="-128"/>
              </a:rPr>
              <a:t>令和６年</a:t>
            </a:r>
            <a:r>
              <a:rPr lang="ja-JP" altLang="ja-JP" sz="1200" b="1" dirty="0">
                <a:solidFill>
                  <a:prstClr val="black"/>
                </a:solidFill>
                <a:latin typeface="BIZ UDPゴシック" panose="020B0400000000000000" pitchFamily="50" charset="-128"/>
                <a:ea typeface="BIZ UDPゴシック" panose="020B0400000000000000" pitchFamily="50" charset="-128"/>
              </a:rPr>
              <a:t>度の取組イメージ（</a:t>
            </a:r>
            <a:r>
              <a:rPr lang="ja-JP" altLang="en-US" sz="1200" b="1" dirty="0">
                <a:solidFill>
                  <a:prstClr val="black"/>
                </a:solidFill>
                <a:latin typeface="BIZ UDPゴシック" panose="020B0400000000000000" pitchFamily="50" charset="-128"/>
                <a:ea typeface="BIZ UDPゴシック" panose="020B0400000000000000" pitchFamily="50" charset="-128"/>
              </a:rPr>
              <a:t>９</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grpSp>
        <p:nvGrpSpPr>
          <p:cNvPr id="5" name="グループ化 4"/>
          <p:cNvGrpSpPr/>
          <p:nvPr/>
        </p:nvGrpSpPr>
        <p:grpSpPr>
          <a:xfrm>
            <a:off x="3529368" y="1122773"/>
            <a:ext cx="1301220" cy="653003"/>
            <a:chOff x="2462557" y="2692356"/>
            <a:chExt cx="1301220" cy="653003"/>
          </a:xfrm>
        </p:grpSpPr>
        <p:sp>
          <p:nvSpPr>
            <p:cNvPr id="7" name="フローチャート : 代替処理 6"/>
            <p:cNvSpPr/>
            <p:nvPr/>
          </p:nvSpPr>
          <p:spPr>
            <a:xfrm>
              <a:off x="2501758" y="2692356"/>
              <a:ext cx="427367" cy="176839"/>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schemeClr val="bg1"/>
                  </a:solidFill>
                  <a:latin typeface="BIZ UDPゴシック" panose="020B0400000000000000" pitchFamily="50" charset="-128"/>
                  <a:ea typeface="BIZ UDPゴシック" panose="020B0400000000000000" pitchFamily="50" charset="-128"/>
                </a:rPr>
                <a:t>８月</a:t>
              </a:r>
            </a:p>
          </p:txBody>
        </p:sp>
        <p:sp>
          <p:nvSpPr>
            <p:cNvPr id="8" name="フローチャート : 代替処理 7"/>
            <p:cNvSpPr/>
            <p:nvPr/>
          </p:nvSpPr>
          <p:spPr>
            <a:xfrm>
              <a:off x="2462557" y="2869196"/>
              <a:ext cx="1301220" cy="476163"/>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nSpc>
                  <a:spcPts val="1200"/>
                </a:lnSpc>
              </a:pPr>
              <a:r>
                <a:rPr lang="ja-JP" altLang="en-US" sz="1050" dirty="0">
                  <a:latin typeface="BIZ UDPゴシック" panose="020B0400000000000000" pitchFamily="50" charset="-128"/>
                  <a:ea typeface="BIZ UDPゴシック" panose="020B0400000000000000" pitchFamily="50" charset="-128"/>
                </a:rPr>
                <a:t>第１回</a:t>
              </a:r>
              <a:endParaRPr lang="en-US" altLang="ja-JP" sz="1050" dirty="0">
                <a:latin typeface="BIZ UDPゴシック" panose="020B0400000000000000" pitchFamily="50" charset="-128"/>
                <a:ea typeface="BIZ UDPゴシック" panose="020B0400000000000000" pitchFamily="50" charset="-128"/>
              </a:endParaRPr>
            </a:p>
            <a:p>
              <a:pPr>
                <a:lnSpc>
                  <a:spcPts val="1200"/>
                </a:lnSpc>
              </a:pPr>
              <a:r>
                <a:rPr lang="ja-JP" altLang="en-US" sz="1050" dirty="0">
                  <a:latin typeface="BIZ UDPゴシック" panose="020B0400000000000000" pitchFamily="50" charset="-128"/>
                  <a:ea typeface="BIZ UDPゴシック" panose="020B0400000000000000" pitchFamily="50" charset="-128"/>
                </a:rPr>
                <a:t>「地域ブロック会議」</a:t>
              </a:r>
              <a:endParaRPr lang="en-US" altLang="ja-JP" sz="1050" dirty="0">
                <a:latin typeface="BIZ UDPゴシック" panose="020B0400000000000000" pitchFamily="50" charset="-128"/>
                <a:ea typeface="BIZ UDPゴシック" panose="020B0400000000000000" pitchFamily="50" charset="-128"/>
              </a:endParaRPr>
            </a:p>
          </p:txBody>
        </p:sp>
      </p:grpSp>
      <p:grpSp>
        <p:nvGrpSpPr>
          <p:cNvPr id="21" name="グループ化 20"/>
          <p:cNvGrpSpPr/>
          <p:nvPr/>
        </p:nvGrpSpPr>
        <p:grpSpPr>
          <a:xfrm>
            <a:off x="3119459" y="5024304"/>
            <a:ext cx="1325308" cy="630644"/>
            <a:chOff x="2498266" y="2577804"/>
            <a:chExt cx="1325308" cy="630644"/>
          </a:xfrm>
        </p:grpSpPr>
        <p:sp>
          <p:nvSpPr>
            <p:cNvPr id="22" name="フローチャート : 代替処理 21"/>
            <p:cNvSpPr/>
            <p:nvPr/>
          </p:nvSpPr>
          <p:spPr>
            <a:xfrm>
              <a:off x="2531610" y="2577804"/>
              <a:ext cx="413403" cy="243943"/>
            </a:xfrm>
            <a:prstGeom prst="flowChartAlternateProcess">
              <a:avLst/>
            </a:prstGeom>
            <a:solidFill>
              <a:srgbClr val="0068B4"/>
            </a:solidFill>
            <a:ln w="12700">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100"/>
                </a:lnSpc>
              </a:pPr>
              <a:r>
                <a:rPr lang="en-US" altLang="ja-JP" sz="1050" dirty="0">
                  <a:solidFill>
                    <a:schemeClr val="bg1"/>
                  </a:solidFill>
                  <a:latin typeface="BIZ UDPゴシック" panose="020B0400000000000000" pitchFamily="50" charset="-128"/>
                  <a:ea typeface="BIZ UDPゴシック" panose="020B0400000000000000" pitchFamily="50" charset="-128"/>
                </a:rPr>
                <a:t>6</a:t>
              </a:r>
              <a:r>
                <a:rPr lang="ja-JP" altLang="en-US" sz="1050" dirty="0">
                  <a:solidFill>
                    <a:schemeClr val="bg1"/>
                  </a:solidFill>
                  <a:latin typeface="BIZ UDPゴシック" panose="020B0400000000000000" pitchFamily="50" charset="-128"/>
                  <a:ea typeface="BIZ UDPゴシック" panose="020B0400000000000000" pitchFamily="50" charset="-128"/>
                </a:rPr>
                <a:t>月</a:t>
              </a:r>
            </a:p>
          </p:txBody>
        </p:sp>
        <p:sp>
          <p:nvSpPr>
            <p:cNvPr id="24" name="フローチャート : 代替処理 23"/>
            <p:cNvSpPr/>
            <p:nvPr/>
          </p:nvSpPr>
          <p:spPr>
            <a:xfrm>
              <a:off x="2498266" y="2783243"/>
              <a:ext cx="1325308" cy="425205"/>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latin typeface="BIZ UDPゴシック" panose="020B0400000000000000" pitchFamily="50" charset="-128"/>
                  <a:ea typeface="BIZ UDPゴシック" panose="020B0400000000000000" pitchFamily="50" charset="-128"/>
                </a:rPr>
                <a:t>市町村振興補助金の算定対象項目等提示</a:t>
              </a:r>
              <a:endParaRPr lang="en-US" altLang="ja-JP" sz="1050" dirty="0">
                <a:latin typeface="BIZ UDPゴシック" panose="020B0400000000000000" pitchFamily="50" charset="-128"/>
                <a:ea typeface="BIZ UDPゴシック" panose="020B0400000000000000" pitchFamily="50" charset="-128"/>
              </a:endParaRPr>
            </a:p>
          </p:txBody>
        </p:sp>
      </p:grpSp>
      <p:grpSp>
        <p:nvGrpSpPr>
          <p:cNvPr id="29" name="グループ化 28"/>
          <p:cNvGrpSpPr/>
          <p:nvPr/>
        </p:nvGrpSpPr>
        <p:grpSpPr>
          <a:xfrm>
            <a:off x="5309237" y="5025928"/>
            <a:ext cx="943110" cy="594872"/>
            <a:chOff x="2477944" y="2624291"/>
            <a:chExt cx="943110" cy="594872"/>
          </a:xfrm>
        </p:grpSpPr>
        <p:sp>
          <p:nvSpPr>
            <p:cNvPr id="30" name="フローチャート : 代替処理 29"/>
            <p:cNvSpPr/>
            <p:nvPr/>
          </p:nvSpPr>
          <p:spPr>
            <a:xfrm>
              <a:off x="2477944" y="2624291"/>
              <a:ext cx="504357" cy="197201"/>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schemeClr val="bg1"/>
                  </a:solidFill>
                  <a:latin typeface="BIZ UDPゴシック" panose="020B0400000000000000" pitchFamily="50" charset="-128"/>
                  <a:ea typeface="BIZ UDPゴシック" panose="020B0400000000000000" pitchFamily="50" charset="-128"/>
                </a:rPr>
                <a:t>３月</a:t>
              </a:r>
            </a:p>
          </p:txBody>
        </p:sp>
        <p:sp>
          <p:nvSpPr>
            <p:cNvPr id="31" name="フローチャート : 代替処理 30"/>
            <p:cNvSpPr/>
            <p:nvPr/>
          </p:nvSpPr>
          <p:spPr>
            <a:xfrm>
              <a:off x="2477944" y="2821492"/>
              <a:ext cx="943110" cy="397671"/>
            </a:xfrm>
            <a:prstGeom prst="flowChartAlternateProcess">
              <a:avLst/>
            </a:prstGeom>
            <a:ln w="22225">
              <a:solidFill>
                <a:srgbClr val="0068B4"/>
              </a:solidFill>
              <a:prstDash val="sysDash"/>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50" dirty="0">
                  <a:latin typeface="BIZ UDPゴシック" panose="020B0400000000000000" pitchFamily="50" charset="-128"/>
                  <a:ea typeface="BIZ UDPゴシック" panose="020B0400000000000000" pitchFamily="50" charset="-128"/>
                </a:rPr>
                <a:t>内示・交付決定</a:t>
              </a:r>
            </a:p>
          </p:txBody>
        </p:sp>
      </p:grpSp>
      <p:grpSp>
        <p:nvGrpSpPr>
          <p:cNvPr id="49" name="グループ化 48"/>
          <p:cNvGrpSpPr/>
          <p:nvPr/>
        </p:nvGrpSpPr>
        <p:grpSpPr>
          <a:xfrm>
            <a:off x="387576" y="5837645"/>
            <a:ext cx="1038752" cy="558327"/>
            <a:chOff x="469600" y="3690868"/>
            <a:chExt cx="1038752" cy="558327"/>
          </a:xfrm>
        </p:grpSpPr>
        <p:sp>
          <p:nvSpPr>
            <p:cNvPr id="50" name="フローチャート : 代替処理 49"/>
            <p:cNvSpPr/>
            <p:nvPr/>
          </p:nvSpPr>
          <p:spPr>
            <a:xfrm>
              <a:off x="471558" y="3690868"/>
              <a:ext cx="1007268" cy="183643"/>
            </a:xfrm>
            <a:prstGeom prst="flowChartAlternateProcess">
              <a:avLst/>
            </a:prstGeom>
            <a:solidFill>
              <a:srgbClr val="0068B4"/>
            </a:solidFill>
            <a:ln w="12700">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22</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51" name="フローチャート : 代替処理 50"/>
            <p:cNvSpPr/>
            <p:nvPr/>
          </p:nvSpPr>
          <p:spPr>
            <a:xfrm>
              <a:off x="469600" y="3879810"/>
              <a:ext cx="1038752" cy="369385"/>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latin typeface="BIZ UDPゴシック" panose="020B0400000000000000" pitchFamily="50" charset="-128"/>
                  <a:ea typeface="BIZ UDPゴシック" panose="020B0400000000000000" pitchFamily="50" charset="-128"/>
                </a:rPr>
                <a:t>「特例市並みの</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権限移譲」を実施</a:t>
              </a:r>
              <a:endParaRPr lang="en-US" altLang="ja-JP" sz="1000" dirty="0">
                <a:latin typeface="BIZ UDPゴシック" panose="020B0400000000000000" pitchFamily="50" charset="-128"/>
                <a:ea typeface="BIZ UDPゴシック" panose="020B0400000000000000" pitchFamily="50" charset="-128"/>
              </a:endParaRPr>
            </a:p>
          </p:txBody>
        </p:sp>
      </p:grpSp>
      <p:grpSp>
        <p:nvGrpSpPr>
          <p:cNvPr id="58" name="グループ化 57"/>
          <p:cNvGrpSpPr/>
          <p:nvPr/>
        </p:nvGrpSpPr>
        <p:grpSpPr>
          <a:xfrm>
            <a:off x="405644" y="1120844"/>
            <a:ext cx="1038752" cy="579964"/>
            <a:chOff x="469600" y="3723195"/>
            <a:chExt cx="1038752" cy="579964"/>
          </a:xfrm>
        </p:grpSpPr>
        <p:sp>
          <p:nvSpPr>
            <p:cNvPr id="59" name="フローチャート : 代替処理 58"/>
            <p:cNvSpPr/>
            <p:nvPr/>
          </p:nvSpPr>
          <p:spPr>
            <a:xfrm>
              <a:off x="469600" y="3723195"/>
              <a:ext cx="997351" cy="18519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26</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60" name="フローチャート : 代替処理 59"/>
            <p:cNvSpPr/>
            <p:nvPr/>
          </p:nvSpPr>
          <p:spPr>
            <a:xfrm>
              <a:off x="469600" y="3908385"/>
              <a:ext cx="1038752" cy="394774"/>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000" dirty="0">
                  <a:latin typeface="BIZ UDPゴシック" panose="020B0400000000000000" pitchFamily="50" charset="-128"/>
                  <a:ea typeface="BIZ UDPゴシック" panose="020B0400000000000000" pitchFamily="50" charset="-128"/>
                </a:rPr>
                <a:t>「地域ブロック</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会議」の開催</a:t>
              </a:r>
              <a:endParaRPr lang="en-US" altLang="ja-JP" sz="1000" dirty="0">
                <a:latin typeface="BIZ UDPゴシック" panose="020B0400000000000000" pitchFamily="50" charset="-128"/>
                <a:ea typeface="BIZ UDPゴシック" panose="020B0400000000000000" pitchFamily="50" charset="-128"/>
              </a:endParaRPr>
            </a:p>
          </p:txBody>
        </p:sp>
      </p:grpSp>
      <p:grpSp>
        <p:nvGrpSpPr>
          <p:cNvPr id="44" name="グループ化 43"/>
          <p:cNvGrpSpPr/>
          <p:nvPr/>
        </p:nvGrpSpPr>
        <p:grpSpPr>
          <a:xfrm>
            <a:off x="2294319" y="1794454"/>
            <a:ext cx="1885660" cy="626434"/>
            <a:chOff x="2185849" y="2620355"/>
            <a:chExt cx="1885660" cy="626434"/>
          </a:xfrm>
        </p:grpSpPr>
        <p:sp>
          <p:nvSpPr>
            <p:cNvPr id="45" name="フローチャート : 代替処理 44"/>
            <p:cNvSpPr/>
            <p:nvPr/>
          </p:nvSpPr>
          <p:spPr>
            <a:xfrm>
              <a:off x="2198230" y="2620355"/>
              <a:ext cx="825140" cy="21352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100"/>
                </a:lnSpc>
              </a:pPr>
              <a:r>
                <a:rPr lang="ja-JP" altLang="en-US" sz="1050" dirty="0">
                  <a:solidFill>
                    <a:schemeClr val="bg1"/>
                  </a:solidFill>
                  <a:latin typeface="BIZ UDPゴシック" panose="020B0400000000000000" pitchFamily="50" charset="-128"/>
                  <a:ea typeface="BIZ UDPゴシック" panose="020B0400000000000000" pitchFamily="50" charset="-128"/>
                </a:rPr>
                <a:t>５、７、８月</a:t>
              </a:r>
            </a:p>
          </p:txBody>
        </p:sp>
        <p:sp>
          <p:nvSpPr>
            <p:cNvPr id="46" name="フローチャート : 代替処理 45"/>
            <p:cNvSpPr/>
            <p:nvPr/>
          </p:nvSpPr>
          <p:spPr>
            <a:xfrm>
              <a:off x="2185849" y="2798010"/>
              <a:ext cx="1885660" cy="448779"/>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050" dirty="0">
                  <a:latin typeface="BIZ UDPゴシック" panose="020B0400000000000000" pitchFamily="50" charset="-128"/>
                  <a:ea typeface="BIZ UDPゴシック" panose="020B0400000000000000" pitchFamily="50" charset="-128"/>
                </a:rPr>
                <a:t>各地域の広域連携研究会等への参画（</a:t>
              </a:r>
              <a:r>
                <a:rPr lang="ja-JP" altLang="en-US" sz="1050" dirty="0">
                  <a:solidFill>
                    <a:schemeClr val="tx1"/>
                  </a:solidFill>
                  <a:latin typeface="BIZ UDPゴシック" panose="020B0400000000000000" pitchFamily="50" charset="-128"/>
                  <a:ea typeface="BIZ UDPゴシック" panose="020B0400000000000000" pitchFamily="50" charset="-128"/>
                </a:rPr>
                <a:t>南河内、泉州南</a:t>
              </a:r>
              <a:r>
                <a:rPr lang="ja-JP" altLang="en-US" sz="1050" dirty="0">
                  <a:latin typeface="BIZ UDPゴシック" panose="020B0400000000000000" pitchFamily="50" charset="-128"/>
                  <a:ea typeface="BIZ UDPゴシック" panose="020B0400000000000000" pitchFamily="50" charset="-128"/>
                </a:rPr>
                <a:t>）</a:t>
              </a:r>
              <a:endParaRPr lang="en-US" altLang="ja-JP" sz="1050" dirty="0">
                <a:latin typeface="BIZ UDPゴシック" panose="020B0400000000000000" pitchFamily="50" charset="-128"/>
                <a:ea typeface="BIZ UDPゴシック" panose="020B0400000000000000" pitchFamily="50" charset="-128"/>
              </a:endParaRPr>
            </a:p>
          </p:txBody>
        </p:sp>
      </p:grpSp>
      <p:grpSp>
        <p:nvGrpSpPr>
          <p:cNvPr id="48" name="グループ化 47"/>
          <p:cNvGrpSpPr/>
          <p:nvPr/>
        </p:nvGrpSpPr>
        <p:grpSpPr>
          <a:xfrm>
            <a:off x="398795" y="2636912"/>
            <a:ext cx="1067681" cy="934915"/>
            <a:chOff x="397696" y="3709362"/>
            <a:chExt cx="1067681" cy="934915"/>
          </a:xfrm>
        </p:grpSpPr>
        <p:sp>
          <p:nvSpPr>
            <p:cNvPr id="56" name="フローチャート : 代替処理 55"/>
            <p:cNvSpPr/>
            <p:nvPr/>
          </p:nvSpPr>
          <p:spPr>
            <a:xfrm>
              <a:off x="415764" y="3709362"/>
              <a:ext cx="917500" cy="209085"/>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令和</a:t>
              </a:r>
              <a:r>
                <a:rPr lang="en-US" altLang="ja-JP" sz="1000" dirty="0">
                  <a:solidFill>
                    <a:schemeClr val="bg1"/>
                  </a:solidFill>
                  <a:latin typeface="BIZ UDPゴシック" panose="020B0400000000000000" pitchFamily="50" charset="-128"/>
                  <a:ea typeface="BIZ UDPゴシック" panose="020B0400000000000000" pitchFamily="50" charset="-128"/>
                </a:rPr>
                <a:t>4</a:t>
              </a:r>
              <a:r>
                <a:rPr lang="ja-JP" altLang="en-US" sz="1000" dirty="0">
                  <a:solidFill>
                    <a:schemeClr val="bg1"/>
                  </a:solidFill>
                  <a:latin typeface="BIZ UDPゴシック" panose="020B0400000000000000" pitchFamily="50" charset="-128"/>
                  <a:ea typeface="BIZ UDPゴシック" panose="020B0400000000000000" pitchFamily="50" charset="-128"/>
                </a:rPr>
                <a:t>年度</a:t>
              </a:r>
            </a:p>
          </p:txBody>
        </p:sp>
        <p:sp>
          <p:nvSpPr>
            <p:cNvPr id="64" name="フローチャート : 代替処理 63"/>
            <p:cNvSpPr/>
            <p:nvPr/>
          </p:nvSpPr>
          <p:spPr>
            <a:xfrm>
              <a:off x="397696" y="3918447"/>
              <a:ext cx="1067681" cy="725830"/>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900" dirty="0">
                  <a:solidFill>
                    <a:schemeClr val="tx1"/>
                  </a:solidFill>
                  <a:latin typeface="BIZ UDPゴシック" panose="020B0400000000000000" pitchFamily="50" charset="-128"/>
                  <a:ea typeface="BIZ UDPゴシック" panose="020B0400000000000000" pitchFamily="50" charset="-128"/>
                </a:rPr>
                <a:t>「市町村課」を再編して部長級をトップとする「市町村局」を設置</a:t>
              </a:r>
              <a:endParaRPr lang="en-US" altLang="ja-JP" sz="900" dirty="0">
                <a:solidFill>
                  <a:schemeClr val="tx1"/>
                </a:solidFill>
                <a:latin typeface="BIZ UDPゴシック" panose="020B0400000000000000" pitchFamily="50" charset="-128"/>
                <a:ea typeface="BIZ UDPゴシック" panose="020B0400000000000000" pitchFamily="50" charset="-128"/>
              </a:endParaRPr>
            </a:p>
          </p:txBody>
        </p:sp>
      </p:grpSp>
      <p:grpSp>
        <p:nvGrpSpPr>
          <p:cNvPr id="88" name="グループ化 87"/>
          <p:cNvGrpSpPr/>
          <p:nvPr/>
        </p:nvGrpSpPr>
        <p:grpSpPr>
          <a:xfrm>
            <a:off x="427724" y="4797150"/>
            <a:ext cx="1038752" cy="754812"/>
            <a:chOff x="469600" y="3537576"/>
            <a:chExt cx="1038752" cy="660677"/>
          </a:xfrm>
        </p:grpSpPr>
        <p:sp>
          <p:nvSpPr>
            <p:cNvPr id="89" name="フローチャート : 代替処理 88"/>
            <p:cNvSpPr/>
            <p:nvPr/>
          </p:nvSpPr>
          <p:spPr>
            <a:xfrm>
              <a:off x="469600" y="3537576"/>
              <a:ext cx="917499" cy="328244"/>
            </a:xfrm>
            <a:prstGeom prst="flowChartAlternateProcess">
              <a:avLst/>
            </a:prstGeom>
            <a:solidFill>
              <a:srgbClr val="0068B4"/>
            </a:solidFill>
            <a:ln w="12700">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29</a:t>
              </a:r>
              <a:r>
                <a:rPr lang="ja-JP" altLang="en-US" sz="1000" dirty="0">
                  <a:latin typeface="BIZ UDPゴシック" panose="020B0400000000000000" pitchFamily="50" charset="-128"/>
                  <a:ea typeface="BIZ UDPゴシック" panose="020B0400000000000000" pitchFamily="50" charset="-128"/>
                </a:rPr>
                <a:t>年度・令和５年度</a:t>
              </a:r>
            </a:p>
          </p:txBody>
        </p:sp>
        <p:sp>
          <p:nvSpPr>
            <p:cNvPr id="90" name="フローチャート : 代替処理 89"/>
            <p:cNvSpPr/>
            <p:nvPr/>
          </p:nvSpPr>
          <p:spPr>
            <a:xfrm>
              <a:off x="469600" y="3879810"/>
              <a:ext cx="1038752" cy="318443"/>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latin typeface="BIZ UDPゴシック" panose="020B0400000000000000" pitchFamily="50" charset="-128"/>
                  <a:ea typeface="BIZ UDPゴシック" panose="020B0400000000000000" pitchFamily="50" charset="-128"/>
                </a:rPr>
                <a:t>市町村振興補助金の見直し</a:t>
              </a:r>
              <a:endParaRPr lang="en-US" altLang="ja-JP" sz="1000" dirty="0">
                <a:latin typeface="BIZ UDPゴシック" panose="020B0400000000000000" pitchFamily="50" charset="-128"/>
                <a:ea typeface="BIZ UDPゴシック" panose="020B0400000000000000" pitchFamily="50" charset="-128"/>
              </a:endParaRPr>
            </a:p>
          </p:txBody>
        </p:sp>
      </p:grpSp>
      <p:grpSp>
        <p:nvGrpSpPr>
          <p:cNvPr id="2" name="グループ化 1"/>
          <p:cNvGrpSpPr/>
          <p:nvPr/>
        </p:nvGrpSpPr>
        <p:grpSpPr>
          <a:xfrm>
            <a:off x="4920887" y="1122774"/>
            <a:ext cx="1399372" cy="668023"/>
            <a:chOff x="4924828" y="1121982"/>
            <a:chExt cx="1262974" cy="668023"/>
          </a:xfrm>
        </p:grpSpPr>
        <p:sp>
          <p:nvSpPr>
            <p:cNvPr id="11" name="フローチャート : 代替処理 10"/>
            <p:cNvSpPr/>
            <p:nvPr/>
          </p:nvSpPr>
          <p:spPr>
            <a:xfrm>
              <a:off x="4926943" y="1316369"/>
              <a:ext cx="1260859" cy="473636"/>
            </a:xfrm>
            <a:prstGeom prst="flowChartAlternateProcess">
              <a:avLst/>
            </a:prstGeom>
            <a:ln w="22225">
              <a:solidFill>
                <a:srgbClr val="0068B4"/>
              </a:solidFill>
              <a:prstDash val="sysDash"/>
            </a:ln>
          </p:spPr>
          <p:style>
            <a:lnRef idx="2">
              <a:schemeClr val="accent1"/>
            </a:lnRef>
            <a:fillRef idx="1">
              <a:schemeClr val="lt1"/>
            </a:fillRef>
            <a:effectRef idx="0">
              <a:schemeClr val="accent1"/>
            </a:effectRef>
            <a:fontRef idx="minor">
              <a:schemeClr val="dk1"/>
            </a:fontRef>
          </p:style>
          <p:txBody>
            <a:bodyPr lIns="0" tIns="36000" rIns="0" bIns="36000" rtlCol="0" anchor="t" anchorCtr="0"/>
            <a:lstStyle/>
            <a:p>
              <a:r>
                <a:rPr lang="ja-JP" altLang="en-US" sz="1050" dirty="0">
                  <a:latin typeface="BIZ UDPゴシック" panose="020B0400000000000000" pitchFamily="50" charset="-128"/>
                  <a:ea typeface="BIZ UDPゴシック" panose="020B0400000000000000" pitchFamily="50" charset="-128"/>
                </a:rPr>
                <a:t>第２回</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「地域ブロック会議」</a:t>
              </a:r>
            </a:p>
          </p:txBody>
        </p:sp>
        <p:sp>
          <p:nvSpPr>
            <p:cNvPr id="65" name="フローチャート : 代替処理 64"/>
            <p:cNvSpPr/>
            <p:nvPr/>
          </p:nvSpPr>
          <p:spPr>
            <a:xfrm>
              <a:off x="4924828" y="1121982"/>
              <a:ext cx="747210"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１２～１月</a:t>
              </a:r>
            </a:p>
          </p:txBody>
        </p:sp>
      </p:grpSp>
      <p:sp>
        <p:nvSpPr>
          <p:cNvPr id="73" name="右矢印 72"/>
          <p:cNvSpPr/>
          <p:nvPr/>
        </p:nvSpPr>
        <p:spPr>
          <a:xfrm>
            <a:off x="1967381" y="6048092"/>
            <a:ext cx="4404819" cy="477251"/>
          </a:xfrm>
          <a:prstGeom prst="rightArrow">
            <a:avLst>
              <a:gd name="adj1" fmla="val 50000"/>
              <a:gd name="adj2" fmla="val 49567"/>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latin typeface="BIZ UDPゴシック" panose="020B0400000000000000" pitchFamily="50" charset="-128"/>
                <a:ea typeface="BIZ UDPゴシック" panose="020B0400000000000000" pitchFamily="50" charset="-128"/>
              </a:rPr>
              <a:t>市町村への権限移譲の定着・充実に向けた協議等</a:t>
            </a:r>
            <a:r>
              <a:rPr kumimoji="1" lang="ja-JP" altLang="en-US" sz="1050" dirty="0">
                <a:latin typeface="BIZ UDPゴシック" panose="020B0400000000000000" pitchFamily="50" charset="-128"/>
                <a:ea typeface="BIZ UDPゴシック" panose="020B0400000000000000" pitchFamily="50" charset="-128"/>
              </a:rPr>
              <a:t>　　</a:t>
            </a:r>
          </a:p>
        </p:txBody>
      </p:sp>
      <p:sp>
        <p:nvSpPr>
          <p:cNvPr id="80" name="フローチャート : 代替処理 7"/>
          <p:cNvSpPr/>
          <p:nvPr/>
        </p:nvSpPr>
        <p:spPr>
          <a:xfrm>
            <a:off x="3921457" y="3140967"/>
            <a:ext cx="2234719" cy="385985"/>
          </a:xfrm>
          <a:prstGeom prst="flowChartAlternateProcess">
            <a:avLst/>
          </a:prstGeom>
          <a:ln w="22225">
            <a:solidFill>
              <a:srgbClr val="0068B4"/>
            </a:solidFill>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「南河内地域２町１村未来協議会」</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sp>
        <p:nvSpPr>
          <p:cNvPr id="81" name="右矢印 80"/>
          <p:cNvSpPr/>
          <p:nvPr/>
        </p:nvSpPr>
        <p:spPr>
          <a:xfrm>
            <a:off x="4192857" y="2055054"/>
            <a:ext cx="2118447" cy="365834"/>
          </a:xfrm>
          <a:prstGeom prst="rightArrow">
            <a:avLst>
              <a:gd name="adj1" fmla="val 50000"/>
              <a:gd name="adj2" fmla="val 32283"/>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latin typeface="BIZ UDPゴシック" panose="020B0400000000000000" pitchFamily="50" charset="-128"/>
                <a:ea typeface="BIZ UDPゴシック" panose="020B0400000000000000" pitchFamily="50" charset="-128"/>
              </a:rPr>
              <a:t>随時、積極的に参画</a:t>
            </a:r>
          </a:p>
        </p:txBody>
      </p:sp>
      <p:grpSp>
        <p:nvGrpSpPr>
          <p:cNvPr id="47" name="グループ化 46"/>
          <p:cNvGrpSpPr/>
          <p:nvPr/>
        </p:nvGrpSpPr>
        <p:grpSpPr>
          <a:xfrm>
            <a:off x="341202" y="1772815"/>
            <a:ext cx="1126233" cy="836119"/>
            <a:chOff x="407135" y="3711320"/>
            <a:chExt cx="1126233" cy="753454"/>
          </a:xfrm>
        </p:grpSpPr>
        <p:sp>
          <p:nvSpPr>
            <p:cNvPr id="55" name="フローチャート : 代替処理 88"/>
            <p:cNvSpPr/>
            <p:nvPr/>
          </p:nvSpPr>
          <p:spPr>
            <a:xfrm>
              <a:off x="469600" y="3711320"/>
              <a:ext cx="917499" cy="19224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令和３年度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67" name="フローチャート : 代替処理 89"/>
            <p:cNvSpPr/>
            <p:nvPr/>
          </p:nvSpPr>
          <p:spPr>
            <a:xfrm>
              <a:off x="407135" y="3899298"/>
              <a:ext cx="1126233" cy="565476"/>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latin typeface="BIZ UDPゴシック" panose="020B0400000000000000" pitchFamily="50" charset="-128"/>
                  <a:ea typeface="BIZ UDPゴシック" panose="020B0400000000000000" pitchFamily="50" charset="-128"/>
                </a:rPr>
                <a:t>府内町村と将来のあり方等について意見交換会を実施</a:t>
              </a:r>
              <a:endParaRPr lang="en-US" altLang="ja-JP" sz="1000" dirty="0">
                <a:latin typeface="BIZ UDPゴシック" panose="020B0400000000000000" pitchFamily="50" charset="-128"/>
                <a:ea typeface="BIZ UDPゴシック" panose="020B0400000000000000" pitchFamily="50" charset="-128"/>
              </a:endParaRPr>
            </a:p>
          </p:txBody>
        </p:sp>
      </p:grpSp>
      <p:sp>
        <p:nvSpPr>
          <p:cNvPr id="68" name="フローチャート : 代替処理 77">
            <a:extLst>
              <a:ext uri="{FF2B5EF4-FFF2-40B4-BE49-F238E27FC236}">
                <a16:creationId xmlns:a16="http://schemas.microsoft.com/office/drawing/2014/main" id="{2118F771-C969-42CE-BE13-F6E04FD4FF9A}"/>
              </a:ext>
            </a:extLst>
          </p:cNvPr>
          <p:cNvSpPr/>
          <p:nvPr/>
        </p:nvSpPr>
        <p:spPr>
          <a:xfrm>
            <a:off x="3212214" y="3789040"/>
            <a:ext cx="3099090" cy="574092"/>
          </a:xfrm>
          <a:prstGeom prst="flowChartAlternateProcess">
            <a:avLst/>
          </a:prstGeom>
          <a:ln w="22225">
            <a:solidFill>
              <a:srgbClr val="0068B4"/>
            </a:solidFill>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他の町村においても、引き続き検討を進めるとともに、南河内地域２町１村と先行で行った将来課題の対応方策の検討について、他地域に横展開を図る。</a:t>
            </a:r>
          </a:p>
        </p:txBody>
      </p:sp>
      <p:sp>
        <p:nvSpPr>
          <p:cNvPr id="41" name="フローチャート : 代替処理 6"/>
          <p:cNvSpPr/>
          <p:nvPr/>
        </p:nvSpPr>
        <p:spPr>
          <a:xfrm>
            <a:off x="3923928" y="2899998"/>
            <a:ext cx="421568" cy="233811"/>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schemeClr val="bg1"/>
                </a:solidFill>
                <a:latin typeface="BIZ UDPゴシック" panose="020B0400000000000000" pitchFamily="50" charset="-128"/>
                <a:ea typeface="BIZ UDPゴシック" panose="020B0400000000000000" pitchFamily="50" charset="-128"/>
              </a:rPr>
              <a:t>９月</a:t>
            </a:r>
          </a:p>
        </p:txBody>
      </p:sp>
      <p:grpSp>
        <p:nvGrpSpPr>
          <p:cNvPr id="40" name="グループ化 39">
            <a:extLst>
              <a:ext uri="{FF2B5EF4-FFF2-40B4-BE49-F238E27FC236}">
                <a16:creationId xmlns:a16="http://schemas.microsoft.com/office/drawing/2014/main" id="{74376B2E-A6BE-4B28-A883-5364473AB07E}"/>
              </a:ext>
            </a:extLst>
          </p:cNvPr>
          <p:cNvGrpSpPr/>
          <p:nvPr/>
        </p:nvGrpSpPr>
        <p:grpSpPr>
          <a:xfrm>
            <a:off x="331593" y="3616933"/>
            <a:ext cx="1123150" cy="753086"/>
            <a:chOff x="365844" y="3709362"/>
            <a:chExt cx="1123150" cy="753086"/>
          </a:xfrm>
        </p:grpSpPr>
        <p:sp>
          <p:nvSpPr>
            <p:cNvPr id="42" name="フローチャート : 代替処理 55">
              <a:extLst>
                <a:ext uri="{FF2B5EF4-FFF2-40B4-BE49-F238E27FC236}">
                  <a16:creationId xmlns:a16="http://schemas.microsoft.com/office/drawing/2014/main" id="{4B9FC250-2236-4A97-B440-D6273228B6D9}"/>
                </a:ext>
              </a:extLst>
            </p:cNvPr>
            <p:cNvSpPr/>
            <p:nvPr/>
          </p:nvSpPr>
          <p:spPr>
            <a:xfrm>
              <a:off x="415764" y="3709362"/>
              <a:ext cx="917500" cy="209085"/>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令和５年度</a:t>
              </a:r>
            </a:p>
          </p:txBody>
        </p:sp>
        <p:sp>
          <p:nvSpPr>
            <p:cNvPr id="43" name="フローチャート : 代替処理 63">
              <a:extLst>
                <a:ext uri="{FF2B5EF4-FFF2-40B4-BE49-F238E27FC236}">
                  <a16:creationId xmlns:a16="http://schemas.microsoft.com/office/drawing/2014/main" id="{C6122F4E-CC46-4390-8468-29C0853B7698}"/>
                </a:ext>
              </a:extLst>
            </p:cNvPr>
            <p:cNvSpPr/>
            <p:nvPr/>
          </p:nvSpPr>
          <p:spPr>
            <a:xfrm>
              <a:off x="365844" y="3918447"/>
              <a:ext cx="1123150" cy="544001"/>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900" dirty="0">
                  <a:solidFill>
                    <a:schemeClr val="tx1"/>
                  </a:solidFill>
                  <a:latin typeface="BIZ UDPゴシック" panose="020B0400000000000000" pitchFamily="50" charset="-128"/>
                  <a:ea typeface="BIZ UDPゴシック" panose="020B0400000000000000" pitchFamily="50" charset="-128"/>
                </a:rPr>
                <a:t>「南河内地域２町１村未来協議会」設置。</a:t>
              </a:r>
              <a:endParaRPr lang="en-US" altLang="ja-JP" sz="900" dirty="0">
                <a:solidFill>
                  <a:schemeClr val="tx1"/>
                </a:solidFill>
                <a:latin typeface="BIZ UDPゴシック" panose="020B0400000000000000" pitchFamily="50" charset="-128"/>
                <a:ea typeface="BIZ UDPゴシック" panose="020B0400000000000000" pitchFamily="50" charset="-128"/>
              </a:endParaRPr>
            </a:p>
            <a:p>
              <a:r>
                <a:rPr lang="ja-JP" altLang="en-US" sz="900" dirty="0">
                  <a:solidFill>
                    <a:schemeClr val="tx1"/>
                  </a:solidFill>
                  <a:latin typeface="BIZ UDPゴシック" panose="020B0400000000000000" pitchFamily="50" charset="-128"/>
                  <a:ea typeface="BIZ UDPゴシック" panose="020B0400000000000000" pitchFamily="50" charset="-128"/>
                </a:rPr>
                <a:t>これまで３回実施</a:t>
              </a:r>
              <a:endParaRPr lang="en-US" altLang="ja-JP" sz="900" dirty="0">
                <a:solidFill>
                  <a:schemeClr val="tx1"/>
                </a:solidFill>
                <a:latin typeface="BIZ UDPゴシック" panose="020B0400000000000000" pitchFamily="50" charset="-128"/>
                <a:ea typeface="BIZ UDPゴシック" panose="020B0400000000000000" pitchFamily="50" charset="-128"/>
              </a:endParaRPr>
            </a:p>
          </p:txBody>
        </p:sp>
      </p:grpSp>
    </p:spTree>
    <p:extLst>
      <p:ext uri="{BB962C8B-B14F-4D97-AF65-F5344CB8AC3E}">
        <p14:creationId xmlns:p14="http://schemas.microsoft.com/office/powerpoint/2010/main" val="623645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nvGraphicFramePr>
        <p:xfrm>
          <a:off x="64383" y="620689"/>
          <a:ext cx="9036497" cy="6117114"/>
        </p:xfrm>
        <a:graphic>
          <a:graphicData uri="http://schemas.openxmlformats.org/drawingml/2006/table">
            <a:tbl>
              <a:tblPr firstRow="1" bandRow="1">
                <a:tableStyleId>{5940675A-B579-460E-94D1-54222C63F5DA}</a:tableStyleId>
              </a:tblPr>
              <a:tblGrid>
                <a:gridCol w="265147">
                  <a:extLst>
                    <a:ext uri="{9D8B030D-6E8A-4147-A177-3AD203B41FA5}">
                      <a16:colId xmlns:a16="http://schemas.microsoft.com/office/drawing/2014/main" val="20000"/>
                    </a:ext>
                  </a:extLst>
                </a:gridCol>
                <a:gridCol w="1290141">
                  <a:extLst>
                    <a:ext uri="{9D8B030D-6E8A-4147-A177-3AD203B41FA5}">
                      <a16:colId xmlns:a16="http://schemas.microsoft.com/office/drawing/2014/main" val="20001"/>
                    </a:ext>
                  </a:extLst>
                </a:gridCol>
                <a:gridCol w="238090">
                  <a:extLst>
                    <a:ext uri="{9D8B030D-6E8A-4147-A177-3AD203B41FA5}">
                      <a16:colId xmlns:a16="http://schemas.microsoft.com/office/drawing/2014/main" val="20002"/>
                    </a:ext>
                  </a:extLst>
                </a:gridCol>
                <a:gridCol w="4680520">
                  <a:extLst>
                    <a:ext uri="{9D8B030D-6E8A-4147-A177-3AD203B41FA5}">
                      <a16:colId xmlns:a16="http://schemas.microsoft.com/office/drawing/2014/main" val="20003"/>
                    </a:ext>
                  </a:extLst>
                </a:gridCol>
                <a:gridCol w="2562599">
                  <a:extLst>
                    <a:ext uri="{9D8B030D-6E8A-4147-A177-3AD203B41FA5}">
                      <a16:colId xmlns:a16="http://schemas.microsoft.com/office/drawing/2014/main" val="20004"/>
                    </a:ext>
                  </a:extLst>
                </a:gridCol>
              </a:tblGrid>
              <a:tr h="226878">
                <a:tc rowSpan="2">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marL="0" marR="0" marT="0" marB="0" vert="eaVert"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令和５年度末迄の</a:t>
                      </a:r>
                      <a:endParaRPr kumimoji="1" lang="en-US" altLang="ja-JP" sz="1200" b="1" u="none" dirty="0">
                        <a:solidFill>
                          <a:schemeClr val="bg1"/>
                        </a:solidFill>
                        <a:latin typeface="BIZ UDPゴシック" panose="020B0400000000000000" pitchFamily="50" charset="-128"/>
                        <a:ea typeface="BIZ UDPゴシック" panose="020B0400000000000000" pitchFamily="50" charset="-128"/>
                      </a:endParaRPr>
                    </a:p>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状況</a:t>
                      </a:r>
                    </a:p>
                  </a:txBody>
                  <a:tcPr marL="0" marR="0" marT="0" marB="0" anchor="ctr">
                    <a:solidFill>
                      <a:srgbClr val="023894"/>
                    </a:solidFill>
                  </a:tcPr>
                </a:tc>
                <a:tc rowSpan="2">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　</a:t>
                      </a:r>
                    </a:p>
                  </a:txBody>
                  <a:tcPr marL="0" marR="0" marT="0" marB="0" anchor="ctr">
                    <a:lnB w="12700" cap="flat" cmpd="sng" algn="ctr">
                      <a:solidFill>
                        <a:schemeClr val="tx1"/>
                      </a:solidFill>
                      <a:prstDash val="solid"/>
                      <a:round/>
                      <a:headEnd type="none" w="med" len="med"/>
                      <a:tailEnd type="none" w="med" len="med"/>
                    </a:lnB>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令和６年度</a:t>
                      </a:r>
                    </a:p>
                  </a:txBody>
                  <a:tcPr marL="0" marR="0" marT="0" marB="0" anchor="ctr">
                    <a:lnB w="12700" cap="flat" cmpd="sng" algn="ctr">
                      <a:solidFill>
                        <a:schemeClr val="tx1"/>
                      </a:solidFill>
                      <a:prstDash val="solid"/>
                      <a:round/>
                      <a:headEnd type="none" w="med" len="med"/>
                      <a:tailEnd type="none" w="med" len="med"/>
                    </a:lnB>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実績と今後の取組</a:t>
                      </a:r>
                    </a:p>
                  </a:txBody>
                  <a:tcPr marL="0" marR="0" marT="0" marB="0" anchor="ctr">
                    <a:solidFill>
                      <a:srgbClr val="023894"/>
                    </a:solidFill>
                  </a:tcPr>
                </a:tc>
                <a:extLst>
                  <a:ext uri="{0D108BD9-81ED-4DB2-BD59-A6C34878D82A}">
                    <a16:rowId xmlns:a16="http://schemas.microsoft.com/office/drawing/2014/main" val="10000"/>
                  </a:ext>
                </a:extLst>
              </a:tr>
              <a:tr h="226878">
                <a:tc vMerge="1">
                  <a:txBody>
                    <a:bodyPr/>
                    <a:lstStyle/>
                    <a:p>
                      <a:endParaRPr kumimoji="1" lang="ja-JP" altLang="en-US" sz="1400" dirty="0"/>
                    </a:p>
                  </a:txBody>
                  <a:tcPr vert="eaVert" anchor="ctr"/>
                </a:tc>
                <a:tc vMerge="1">
                  <a:txBody>
                    <a:bodyPr/>
                    <a:lstStyle/>
                    <a:p>
                      <a:pPr marL="0" marR="0" indent="0" algn="l"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lnT w="12700" cmpd="sng">
                      <a:noFill/>
                    </a:lnT>
                    <a:solidFill>
                      <a:schemeClr val="accent5">
                        <a:lumMod val="40000"/>
                        <a:lumOff val="60000"/>
                      </a:schemeClr>
                    </a:solidFill>
                  </a:tcP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marL="0" marR="0" marT="0" marB="0" anchor="ctr">
                    <a:lnT w="12700" cap="flat" cmpd="sng" algn="ctr">
                      <a:solidFill>
                        <a:schemeClr val="tx1"/>
                      </a:solidFill>
                      <a:prstDash val="solid"/>
                      <a:round/>
                      <a:headEnd type="none" w="med" len="med"/>
                      <a:tailEnd type="none" w="med" len="med"/>
                    </a:lnT>
                    <a:solidFill>
                      <a:srgbClr val="023894"/>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1080000">
                <a:tc rowSpan="3">
                  <a:txBody>
                    <a:bodyPr/>
                    <a:lstStyle/>
                    <a:p>
                      <a:r>
                        <a:rPr kumimoji="1" lang="ja-JP" altLang="en-US" sz="1400" u="none" dirty="0">
                          <a:latin typeface="BIZ UDPゴシック" panose="020B0400000000000000" pitchFamily="50" charset="-128"/>
                          <a:ea typeface="BIZ UDPゴシック" panose="020B0400000000000000" pitchFamily="50" charset="-128"/>
                        </a:rPr>
                        <a:t>大阪にふさわしい新たな大都市制度の実現</a:t>
                      </a:r>
                    </a:p>
                  </a:txBody>
                  <a:tcPr vert="eaVert" anchor="ctr" anchorCtr="1"/>
                </a:tc>
                <a:tc rowSpan="2">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anchor="ctr">
                    <a:lnR w="12700" cap="flat" cmpd="sng" algn="ctr">
                      <a:solidFill>
                        <a:schemeClr val="tx1"/>
                      </a:solidFill>
                      <a:prstDash val="solid"/>
                      <a:round/>
                      <a:headEnd type="none" w="med" len="med"/>
                      <a:tailEnd type="none" w="med" len="med"/>
                    </a:lnR>
                  </a:tcPr>
                </a:tc>
                <a:tc>
                  <a:txBody>
                    <a:bodyPr/>
                    <a:lstStyle/>
                    <a:p>
                      <a:pPr marL="82550" marR="0" lvl="0" indent="-82550" algn="ctr" defTabSz="914400" rtl="0" eaLnBrk="1" fontAlgn="auto" latinLnBrk="0" hangingPunct="1">
                        <a:lnSpc>
                          <a:spcPts val="1400"/>
                        </a:lnSpc>
                        <a:spcBef>
                          <a:spcPts val="0"/>
                        </a:spcBef>
                        <a:spcAft>
                          <a:spcPts val="120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特別区制度</a:t>
                      </a:r>
                      <a:endParaRPr kumimoji="1"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lnTlToBr w="12700" cmpd="sng">
                      <a:noFill/>
                      <a:prstDash val="solid"/>
                    </a:lnTlToBr>
                    <a:lnBlToTr w="12700" cmpd="sng">
                      <a:noFill/>
                      <a:prstDash val="solid"/>
                    </a:lnBlToTr>
                  </a:tcPr>
                </a:tc>
                <a:tc>
                  <a:txBody>
                    <a:bodyPr/>
                    <a:lstStyle/>
                    <a:p>
                      <a:pPr marL="82550" indent="-82550" algn="just">
                        <a:lnSpc>
                          <a:spcPts val="1400"/>
                        </a:lnSpc>
                        <a:spcAft>
                          <a:spcPts val="1200"/>
                        </a:spcAft>
                      </a:pPr>
                      <a:endParaRPr kumimoji="1" lang="en-US" altLang="ja-JP" sz="1050" u="none" strike="dblStrike" baseline="0" dirty="0">
                        <a:solidFill>
                          <a:srgbClr val="FF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ysDash"/>
                      <a:round/>
                      <a:headEnd type="none" w="med" len="med"/>
                      <a:tailEnd type="none" w="med" len="med"/>
                    </a:lnB>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r>
                        <a:rPr lang="ja-JP" altLang="en-US" sz="1050" dirty="0">
                          <a:latin typeface="BIZ UDPゴシック" panose="020B0400000000000000" pitchFamily="50" charset="-128"/>
                          <a:ea typeface="BIZ UDPゴシック" panose="020B0400000000000000" pitchFamily="50" charset="-128"/>
                        </a:rPr>
                        <a:t>　</a:t>
                      </a:r>
                      <a:endParaRPr kumimoji="1" lang="en-US" altLang="ja-JP" sz="1050" u="none" kern="1200" dirty="0">
                        <a:solidFill>
                          <a:schemeClr val="tx1"/>
                        </a:solidFill>
                        <a:latin typeface="BIZ UDPゴシック" panose="020B0400000000000000" pitchFamily="50" charset="-128"/>
                        <a:ea typeface="BIZ UDPゴシック" panose="020B0400000000000000" pitchFamily="50" charset="-128"/>
                        <a:cs typeface="+mn-cs"/>
                      </a:endParaRPr>
                    </a:p>
                  </a:txBody>
                  <a:tcPr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074464502"/>
                  </a:ext>
                </a:extLst>
              </a:tr>
              <a:tr h="1080000">
                <a:tc vMerge="1">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vert="eaVert" anchor="ctr" anchorCtr="1"/>
                </a:tc>
                <a:tc vMerge="1">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anchor="ctr">
                    <a:lnR w="12700" cap="flat" cmpd="sng" algn="ctr">
                      <a:solidFill>
                        <a:schemeClr val="tx1"/>
                      </a:solidFill>
                      <a:prstDash val="solid"/>
                      <a:round/>
                      <a:headEnd type="none" w="med" len="med"/>
                      <a:tailEnd type="none" w="med" len="med"/>
                    </a:lnR>
                  </a:tcPr>
                </a:tc>
                <a:tc>
                  <a:txBody>
                    <a:bodyPr/>
                    <a:lstStyle/>
                    <a:p>
                      <a:pPr marL="82550" marR="0" lvl="0" indent="-82550" algn="ctr" defTabSz="914400" rtl="0" eaLnBrk="1" fontAlgn="auto" latinLnBrk="0" hangingPunct="1">
                        <a:lnSpc>
                          <a:spcPts val="1400"/>
                        </a:lnSpc>
                        <a:spcBef>
                          <a:spcPts val="0"/>
                        </a:spcBef>
                        <a:spcAft>
                          <a:spcPts val="120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総合区制度</a:t>
                      </a:r>
                      <a:endParaRPr kumimoji="1"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2550" indent="-82550" algn="just">
                        <a:lnSpc>
                          <a:spcPts val="1400"/>
                        </a:lnSpc>
                        <a:spcAft>
                          <a:spcPts val="1200"/>
                        </a:spcAft>
                      </a:pPr>
                      <a:endParaRPr kumimoji="1" lang="en-US" altLang="ja-JP" sz="1050" u="none"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kern="1200" dirty="0">
                        <a:solidFill>
                          <a:schemeClr val="tx1"/>
                        </a:solidFill>
                        <a:latin typeface="BIZ UDPゴシック" panose="020B0400000000000000" pitchFamily="50" charset="-128"/>
                        <a:ea typeface="BIZ UDPゴシック" panose="020B0400000000000000" pitchFamily="50" charset="-128"/>
                        <a:cs typeface="+mn-cs"/>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14765111"/>
                  </a:ext>
                </a:extLst>
              </a:tr>
              <a:tr h="3503358">
                <a:tc vMerge="1">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vert="eaVert" anchor="ctr" anchorCtr="1"/>
                </a:tc>
                <a:tc>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anchor="ctr">
                    <a:lnR w="12700" cap="flat" cmpd="sng" algn="ctr">
                      <a:solidFill>
                        <a:schemeClr val="tx1"/>
                      </a:solidFill>
                      <a:prstDash val="solid"/>
                      <a:round/>
                      <a:headEnd type="none" w="med" len="med"/>
                      <a:tailEnd type="none" w="med" len="med"/>
                    </a:lnR>
                  </a:tcPr>
                </a:tc>
                <a:tc>
                  <a:txBody>
                    <a:bodyPr/>
                    <a:lstStyle/>
                    <a:p>
                      <a:pPr marL="82550" marR="0" lvl="0" indent="-82550" algn="ctr" defTabSz="914400" rtl="0" eaLnBrk="1" fontAlgn="auto" latinLnBrk="0" hangingPunct="1">
                        <a:lnSpc>
                          <a:spcPts val="1400"/>
                        </a:lnSpc>
                        <a:spcBef>
                          <a:spcPts val="0"/>
                        </a:spcBef>
                        <a:spcAft>
                          <a:spcPts val="120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「府市一体条例」の下で一体的な行政運営を推進</a:t>
                      </a:r>
                      <a:endParaRPr kumimoji="1" lang="en-US" altLang="ja-JP" sz="1200" b="0" i="0" u="none" strike="dbl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TlToBr w="12700" cmpd="sng">
                      <a:noFill/>
                      <a:prstDash val="solid"/>
                    </a:lnTlToBr>
                    <a:lnBlToTr w="12700" cmpd="sng">
                      <a:noFill/>
                      <a:prstDash val="solid"/>
                    </a:lnBlToTr>
                  </a:tcPr>
                </a:tc>
                <a:tc>
                  <a:txBody>
                    <a:bodyPr/>
                    <a:lstStyle/>
                    <a:p>
                      <a:pPr marL="82550" indent="-82550" algn="just">
                        <a:lnSpc>
                          <a:spcPts val="1400"/>
                        </a:lnSpc>
                        <a:spcAft>
                          <a:spcPts val="1200"/>
                        </a:spcAft>
                      </a:pPr>
                      <a:endParaRPr kumimoji="1" lang="en-US" altLang="ja-JP" sz="1050" u="none" dirty="0">
                        <a:latin typeface="BIZ UDPゴシック" panose="020B0400000000000000" pitchFamily="50" charset="-128"/>
                        <a:ea typeface="BIZ UDPゴシック" panose="020B0400000000000000" pitchFamily="50" charset="-128"/>
                      </a:endParaRPr>
                    </a:p>
                    <a:p>
                      <a:pPr marL="82550" indent="-82550" algn="just">
                        <a:lnSpc>
                          <a:spcPts val="1400"/>
                        </a:lnSpc>
                        <a:spcAft>
                          <a:spcPts val="1200"/>
                        </a:spcAft>
                      </a:pPr>
                      <a:endParaRPr kumimoji="1" lang="en-US" altLang="ja-JP" sz="1050" u="none" dirty="0">
                        <a:latin typeface="BIZ UDPゴシック" panose="020B0400000000000000" pitchFamily="50" charset="-128"/>
                        <a:ea typeface="BIZ UDPゴシック" panose="020B0400000000000000" pitchFamily="50" charset="-128"/>
                      </a:endParaRPr>
                    </a:p>
                    <a:p>
                      <a:pPr marL="82550" indent="-82550" algn="just">
                        <a:lnSpc>
                          <a:spcPts val="1400"/>
                        </a:lnSpc>
                        <a:spcAft>
                          <a:spcPts val="1200"/>
                        </a:spcAft>
                      </a:pPr>
                      <a:endParaRPr kumimoji="1" lang="en-US" altLang="ja-JP" sz="1050" u="none"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副首都ビジョンを指針に、府市統合機関の機能の強化や、府市共同設置組織における副首都化に向けた取組をはじめ、府市一体で進める政策の進行管理を強化していく。</a:t>
                      </a: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必要に応じ副首都推進本部（大阪府市）会議を開催し、府市の重要施策について協議を行い、会議での合意事項等に関し、議会報告を実施していく。</a:t>
                      </a: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2"/>
                  </a:ext>
                </a:extLst>
              </a:tr>
            </a:tbl>
          </a:graphicData>
        </a:graphic>
      </p:graphicFrame>
      <p:sp>
        <p:nvSpPr>
          <p:cNvPr id="34" name="正方形/長方形 33"/>
          <p:cNvSpPr/>
          <p:nvPr/>
        </p:nvSpPr>
        <p:spPr>
          <a:xfrm>
            <a:off x="10632" y="251357"/>
            <a:ext cx="9144000" cy="369332"/>
          </a:xfrm>
          <a:prstGeom prst="rect">
            <a:avLst/>
          </a:prstGeom>
        </p:spPr>
        <p:txBody>
          <a:bodyPr wrap="square">
            <a:spAutoFit/>
          </a:bodyPr>
          <a:lstStyle/>
          <a:p>
            <a:pPr algn="ct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en-US" sz="1200" b="1" dirty="0">
                <a:solidFill>
                  <a:prstClr val="black"/>
                </a:solidFill>
                <a:latin typeface="BIZ UDPゴシック" panose="020B0400000000000000" pitchFamily="50" charset="-128"/>
                <a:ea typeface="BIZ UDPゴシック" panose="020B0400000000000000" pitchFamily="50" charset="-128"/>
              </a:rPr>
              <a:t>令和６</a:t>
            </a:r>
            <a:r>
              <a:rPr lang="ja-JP" altLang="ja-JP" sz="1200" b="1" dirty="0">
                <a:solidFill>
                  <a:prstClr val="black"/>
                </a:solidFill>
                <a:latin typeface="BIZ UDPゴシック" panose="020B0400000000000000" pitchFamily="50" charset="-128"/>
                <a:ea typeface="BIZ UDPゴシック" panose="020B0400000000000000" pitchFamily="50" charset="-128"/>
              </a:rPr>
              <a:t>年度の取組イメージ（</a:t>
            </a:r>
            <a:r>
              <a:rPr lang="ja-JP" altLang="en-US" sz="1200" b="1" dirty="0">
                <a:solidFill>
                  <a:prstClr val="black"/>
                </a:solidFill>
                <a:latin typeface="BIZ UDPゴシック" panose="020B0400000000000000" pitchFamily="50" charset="-128"/>
                <a:ea typeface="BIZ UDPゴシック" panose="020B0400000000000000" pitchFamily="50" charset="-128"/>
              </a:rPr>
              <a:t>９</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grpSp>
        <p:nvGrpSpPr>
          <p:cNvPr id="14" name="グループ化 13"/>
          <p:cNvGrpSpPr/>
          <p:nvPr/>
        </p:nvGrpSpPr>
        <p:grpSpPr>
          <a:xfrm>
            <a:off x="370678" y="1144230"/>
            <a:ext cx="1184582" cy="1956689"/>
            <a:chOff x="370679" y="1033177"/>
            <a:chExt cx="1184582" cy="1956689"/>
          </a:xfrm>
        </p:grpSpPr>
        <p:grpSp>
          <p:nvGrpSpPr>
            <p:cNvPr id="40" name="グループ化 39"/>
            <p:cNvGrpSpPr/>
            <p:nvPr/>
          </p:nvGrpSpPr>
          <p:grpSpPr>
            <a:xfrm>
              <a:off x="400035" y="1033177"/>
              <a:ext cx="1155226" cy="766506"/>
              <a:chOff x="452443" y="3386158"/>
              <a:chExt cx="1155226" cy="766506"/>
            </a:xfrm>
            <a:solidFill>
              <a:srgbClr val="0072B4"/>
            </a:solidFill>
          </p:grpSpPr>
          <p:sp>
            <p:nvSpPr>
              <p:cNvPr id="41" name="フローチャート : 代替処理 4"/>
              <p:cNvSpPr/>
              <p:nvPr/>
            </p:nvSpPr>
            <p:spPr>
              <a:xfrm>
                <a:off x="452443" y="3386158"/>
                <a:ext cx="1125869" cy="333939"/>
              </a:xfrm>
              <a:prstGeom prst="flowChartAlternateProcess">
                <a:avLst/>
              </a:prstGeom>
              <a:grpFill/>
              <a:ln w="12700">
                <a:solidFill>
                  <a:srgbClr val="0072B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29</a:t>
                </a:r>
                <a:r>
                  <a:rPr lang="ja-JP" altLang="en-US" sz="1000" dirty="0">
                    <a:solidFill>
                      <a:schemeClr val="bg1"/>
                    </a:solidFill>
                    <a:latin typeface="BIZ UDPゴシック" panose="020B0400000000000000" pitchFamily="50" charset="-128"/>
                    <a:ea typeface="BIZ UDPゴシック" panose="020B0400000000000000" pitchFamily="50" charset="-128"/>
                  </a:rPr>
                  <a:t>～</a:t>
                </a:r>
                <a:endParaRPr lang="en-US" altLang="ja-JP" sz="1000" dirty="0">
                  <a:solidFill>
                    <a:schemeClr val="bg1"/>
                  </a:solidFill>
                  <a:latin typeface="BIZ UDPゴシック" panose="020B0400000000000000" pitchFamily="50" charset="-128"/>
                  <a:ea typeface="BIZ UDPゴシック" panose="020B0400000000000000" pitchFamily="50" charset="-128"/>
                </a:endParaRPr>
              </a:p>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　　　令和２年度</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
            <p:nvSpPr>
              <p:cNvPr id="47" name="フローチャート : 代替処理 6"/>
              <p:cNvSpPr/>
              <p:nvPr/>
            </p:nvSpPr>
            <p:spPr>
              <a:xfrm>
                <a:off x="452443" y="3733957"/>
                <a:ext cx="1155226" cy="418707"/>
              </a:xfrm>
              <a:prstGeom prst="flowChartAlternateProcess">
                <a:avLst/>
              </a:prstGeom>
              <a:noFill/>
              <a:ln w="22225">
                <a:solidFill>
                  <a:srgbClr val="0072B4"/>
                </a:solidFill>
              </a:ln>
            </p:spPr>
            <p:style>
              <a:lnRef idx="2">
                <a:schemeClr val="accent1"/>
              </a:lnRef>
              <a:fillRef idx="1">
                <a:schemeClr val="lt1"/>
              </a:fillRef>
              <a:effectRef idx="0">
                <a:schemeClr val="accent1"/>
              </a:effectRef>
              <a:fontRef idx="minor">
                <a:schemeClr val="dk1"/>
              </a:fontRef>
            </p:style>
            <p:txBody>
              <a:bodyPr lIns="0" tIns="0" rIns="0" bIns="0" rtlCol="0" anchor="ctr" anchorCtr="0"/>
              <a:lstStyle/>
              <a:p>
                <a:r>
                  <a:rPr lang="ja-JP" altLang="en-US" sz="1000" dirty="0">
                    <a:latin typeface="BIZ UDPゴシック" panose="020B0400000000000000" pitchFamily="50" charset="-128"/>
                    <a:ea typeface="BIZ UDPゴシック" panose="020B0400000000000000" pitchFamily="50" charset="-128"/>
                  </a:rPr>
                  <a:t>特別区設置協議会設置</a:t>
                </a:r>
                <a:endParaRPr lang="en-US" altLang="ja-JP" sz="1000" dirty="0">
                  <a:latin typeface="BIZ UDPゴシック" panose="020B0400000000000000" pitchFamily="50" charset="-128"/>
                  <a:ea typeface="BIZ UDPゴシック" panose="020B0400000000000000" pitchFamily="50" charset="-128"/>
                </a:endParaRPr>
              </a:p>
            </p:txBody>
          </p:sp>
        </p:grpSp>
        <p:grpSp>
          <p:nvGrpSpPr>
            <p:cNvPr id="29" name="グループ化 28"/>
            <p:cNvGrpSpPr/>
            <p:nvPr/>
          </p:nvGrpSpPr>
          <p:grpSpPr>
            <a:xfrm>
              <a:off x="370679" y="2273246"/>
              <a:ext cx="1155226" cy="716620"/>
              <a:chOff x="452421" y="3263928"/>
              <a:chExt cx="1155226" cy="716620"/>
            </a:xfrm>
          </p:grpSpPr>
          <p:sp>
            <p:nvSpPr>
              <p:cNvPr id="30" name="フローチャート : 代替処理 4"/>
              <p:cNvSpPr/>
              <p:nvPr/>
            </p:nvSpPr>
            <p:spPr>
              <a:xfrm>
                <a:off x="472167" y="3263928"/>
                <a:ext cx="917499" cy="22081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29</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31" name="フローチャート : 代替処理 6"/>
              <p:cNvSpPr/>
              <p:nvPr/>
            </p:nvSpPr>
            <p:spPr>
              <a:xfrm>
                <a:off x="452421" y="3486215"/>
                <a:ext cx="1155226" cy="494333"/>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latin typeface="BIZ UDPゴシック" panose="020B0400000000000000" pitchFamily="50" charset="-128"/>
                    <a:ea typeface="BIZ UDPゴシック" panose="020B0400000000000000" pitchFamily="50" charset="-128"/>
                  </a:rPr>
                  <a:t>総合区制度案の取りまとめ</a:t>
                </a:r>
                <a:endParaRPr lang="en-US" altLang="ja-JP" sz="1000" dirty="0">
                  <a:latin typeface="BIZ UDPゴシック" panose="020B0400000000000000" pitchFamily="50" charset="-128"/>
                  <a:ea typeface="BIZ UDPゴシック" panose="020B0400000000000000" pitchFamily="50" charset="-128"/>
                </a:endParaRPr>
              </a:p>
            </p:txBody>
          </p:sp>
        </p:grpSp>
      </p:grpSp>
      <p:grpSp>
        <p:nvGrpSpPr>
          <p:cNvPr id="2" name="グループ化 1"/>
          <p:cNvGrpSpPr/>
          <p:nvPr/>
        </p:nvGrpSpPr>
        <p:grpSpPr>
          <a:xfrm>
            <a:off x="370679" y="3276818"/>
            <a:ext cx="1171727" cy="645571"/>
            <a:chOff x="1946840" y="4541252"/>
            <a:chExt cx="1171727" cy="301171"/>
          </a:xfrm>
        </p:grpSpPr>
        <p:sp>
          <p:nvSpPr>
            <p:cNvPr id="56" name="フローチャート : 代替処理 21"/>
            <p:cNvSpPr/>
            <p:nvPr/>
          </p:nvSpPr>
          <p:spPr>
            <a:xfrm>
              <a:off x="1950910" y="4643931"/>
              <a:ext cx="1167657" cy="19849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「府市一体条例」の施行</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sp>
          <p:nvSpPr>
            <p:cNvPr id="57" name="フローチャート : 代替処理 8"/>
            <p:cNvSpPr/>
            <p:nvPr/>
          </p:nvSpPr>
          <p:spPr>
            <a:xfrm>
              <a:off x="1946840" y="4541252"/>
              <a:ext cx="816945" cy="105821"/>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令和３年度</a:t>
              </a:r>
              <a:endParaRPr kumimoji="1" lang="ja-JP" altLang="en-US" sz="1000" dirty="0">
                <a:latin typeface="BIZ UDPゴシック" panose="020B0400000000000000" pitchFamily="50" charset="-128"/>
                <a:ea typeface="BIZ UDPゴシック" panose="020B0400000000000000" pitchFamily="50" charset="-128"/>
              </a:endParaRPr>
            </a:p>
          </p:txBody>
        </p:sp>
      </p:grpSp>
      <p:grpSp>
        <p:nvGrpSpPr>
          <p:cNvPr id="12" name="グループ化 11"/>
          <p:cNvGrpSpPr/>
          <p:nvPr/>
        </p:nvGrpSpPr>
        <p:grpSpPr>
          <a:xfrm>
            <a:off x="1892348" y="4105912"/>
            <a:ext cx="4623868" cy="2102433"/>
            <a:chOff x="1522378" y="5858181"/>
            <a:chExt cx="4992940" cy="2102433"/>
          </a:xfrm>
        </p:grpSpPr>
        <p:sp>
          <p:nvSpPr>
            <p:cNvPr id="22" name="フローチャート : 代替処理 21"/>
            <p:cNvSpPr/>
            <p:nvPr/>
          </p:nvSpPr>
          <p:spPr>
            <a:xfrm>
              <a:off x="3638361" y="5858181"/>
              <a:ext cx="1342561" cy="752337"/>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第</a:t>
              </a:r>
              <a:r>
                <a:rPr lang="en-US" altLang="ja-JP" sz="1000" dirty="0">
                  <a:solidFill>
                    <a:schemeClr val="tx1"/>
                  </a:solidFill>
                  <a:latin typeface="BIZ UDPゴシック" panose="020B0400000000000000" pitchFamily="50" charset="-128"/>
                  <a:ea typeface="BIZ UDPゴシック" panose="020B0400000000000000" pitchFamily="50" charset="-128"/>
                </a:rPr>
                <a:t>14</a:t>
              </a:r>
              <a:r>
                <a:rPr lang="ja-JP" altLang="en-US" sz="1000" dirty="0">
                  <a:solidFill>
                    <a:schemeClr val="tx1"/>
                  </a:solidFill>
                  <a:latin typeface="BIZ UDPゴシック" panose="020B0400000000000000" pitchFamily="50" charset="-128"/>
                  <a:ea typeface="BIZ UDPゴシック" panose="020B0400000000000000" pitchFamily="50" charset="-128"/>
                </a:rPr>
                <a:t>回</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lang="ja-JP" altLang="en-US" sz="1000" dirty="0">
                  <a:solidFill>
                    <a:schemeClr val="tx1"/>
                  </a:solidFill>
                  <a:latin typeface="BIZ UDPゴシック" panose="020B0400000000000000" pitchFamily="50" charset="-128"/>
                  <a:ea typeface="BIZ UDPゴシック" panose="020B0400000000000000" pitchFamily="50" charset="-128"/>
                </a:rPr>
                <a:t>「副首都推進本部（大阪府市）会議」</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lang="ja-JP" altLang="en-US" sz="1000" dirty="0">
                  <a:solidFill>
                    <a:schemeClr val="tx1"/>
                  </a:solidFill>
                  <a:latin typeface="BIZ UDPゴシック" panose="020B0400000000000000" pitchFamily="50" charset="-128"/>
                  <a:ea typeface="BIZ UDPゴシック" panose="020B0400000000000000" pitchFamily="50" charset="-128"/>
                </a:rPr>
                <a:t>の開催</a:t>
              </a:r>
              <a:endParaRPr lang="en-US" altLang="ja-JP" sz="1000" dirty="0">
                <a:solidFill>
                  <a:schemeClr val="tx1"/>
                </a:solidFill>
                <a:latin typeface="BIZ UDPゴシック" panose="020B0400000000000000" pitchFamily="50" charset="-128"/>
                <a:ea typeface="BIZ UDPゴシック" panose="020B0400000000000000" pitchFamily="50" charset="-128"/>
              </a:endParaRPr>
            </a:p>
          </p:txBody>
        </p:sp>
        <p:sp>
          <p:nvSpPr>
            <p:cNvPr id="26" name="右矢印 25"/>
            <p:cNvSpPr/>
            <p:nvPr/>
          </p:nvSpPr>
          <p:spPr>
            <a:xfrm>
              <a:off x="1522378" y="7360647"/>
              <a:ext cx="4992940" cy="599967"/>
            </a:xfrm>
            <a:prstGeom prst="rightArrow">
              <a:avLst>
                <a:gd name="adj1" fmla="val 61491"/>
                <a:gd name="adj2" fmla="val 37924"/>
              </a:avLst>
            </a:prstGeom>
            <a:solidFill>
              <a:srgbClr val="0068B4"/>
            </a:solidFill>
            <a:ln>
              <a:solidFill>
                <a:srgbClr val="0068B4"/>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latin typeface="BIZ UDPゴシック" panose="020B0400000000000000" pitchFamily="50" charset="-128"/>
                  <a:ea typeface="BIZ UDPゴシック" panose="020B0400000000000000" pitchFamily="50" charset="-128"/>
                </a:rPr>
                <a:t>府市の重要施策についての協議、合意事項の進捗管理</a:t>
              </a:r>
              <a:r>
                <a:rPr kumimoji="1" lang="ja-JP" altLang="en-US" sz="1050" dirty="0">
                  <a:latin typeface="BIZ UDPゴシック" panose="020B0400000000000000" pitchFamily="50" charset="-128"/>
                  <a:ea typeface="BIZ UDPゴシック" panose="020B0400000000000000" pitchFamily="50" charset="-128"/>
                </a:rPr>
                <a:t>　　　</a:t>
              </a:r>
            </a:p>
          </p:txBody>
        </p:sp>
      </p:grpSp>
      <p:sp>
        <p:nvSpPr>
          <p:cNvPr id="58" name="フローチャート : 代替処理 4"/>
          <p:cNvSpPr/>
          <p:nvPr/>
        </p:nvSpPr>
        <p:spPr>
          <a:xfrm>
            <a:off x="3923928" y="3922389"/>
            <a:ext cx="404027" cy="18352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９月</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
        <p:nvSpPr>
          <p:cNvPr id="63" name="フローチャート : 代替処理 21"/>
          <p:cNvSpPr/>
          <p:nvPr/>
        </p:nvSpPr>
        <p:spPr>
          <a:xfrm>
            <a:off x="390424" y="3992595"/>
            <a:ext cx="1183596" cy="648000"/>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a:t>
            </a:r>
            <a:r>
              <a:rPr lang="zh-TW" altLang="en-US" sz="1050" dirty="0">
                <a:solidFill>
                  <a:schemeClr val="tx1"/>
                </a:solidFill>
                <a:latin typeface="BIZ UDPゴシック" panose="020B0400000000000000" pitchFamily="50" charset="-128"/>
                <a:ea typeface="BIZ UDPゴシック" panose="020B0400000000000000" pitchFamily="50" charset="-128"/>
              </a:rPr>
              <a:t>副首都推進本部（大阪府市）会議</a:t>
            </a:r>
            <a:r>
              <a:rPr lang="en-US" altLang="ja-JP" sz="1050" dirty="0">
                <a:solidFill>
                  <a:schemeClr val="tx1"/>
                </a:solidFill>
                <a:latin typeface="BIZ UDPゴシック" panose="020B0400000000000000" pitchFamily="50" charset="-128"/>
                <a:ea typeface="BIZ UDPゴシック" panose="020B0400000000000000" pitchFamily="50" charset="-128"/>
              </a:rPr>
              <a:t>※</a:t>
            </a:r>
            <a:r>
              <a:rPr lang="ja-JP" altLang="en-US" sz="1050" dirty="0">
                <a:solidFill>
                  <a:schemeClr val="tx1"/>
                </a:solidFill>
                <a:latin typeface="BIZ UDPゴシック" panose="020B0400000000000000" pitchFamily="50" charset="-128"/>
                <a:ea typeface="BIZ UDPゴシック" panose="020B0400000000000000" pitchFamily="50" charset="-128"/>
              </a:rPr>
              <a:t>」の設置</a:t>
            </a:r>
            <a:endParaRPr lang="en-US" altLang="ja-JP" sz="1050" strike="dblStrike" dirty="0">
              <a:solidFill>
                <a:srgbClr val="FF0000"/>
              </a:solidFill>
              <a:latin typeface="BIZ UDPゴシック" panose="020B0400000000000000" pitchFamily="50" charset="-128"/>
              <a:ea typeface="BIZ UDPゴシック" panose="020B0400000000000000" pitchFamily="50" charset="-128"/>
            </a:endParaRPr>
          </a:p>
        </p:txBody>
      </p:sp>
      <p:sp>
        <p:nvSpPr>
          <p:cNvPr id="71" name="テキスト ボックス 70">
            <a:extLst>
              <a:ext uri="{FF2B5EF4-FFF2-40B4-BE49-F238E27FC236}">
                <a16:creationId xmlns:a16="http://schemas.microsoft.com/office/drawing/2014/main" id="{613BE877-5A12-44E6-A418-59FFB3612FCD}"/>
              </a:ext>
            </a:extLst>
          </p:cNvPr>
          <p:cNvSpPr txBox="1"/>
          <p:nvPr/>
        </p:nvSpPr>
        <p:spPr>
          <a:xfrm>
            <a:off x="329195" y="4654877"/>
            <a:ext cx="1506501" cy="646331"/>
          </a:xfrm>
          <a:prstGeom prst="rect">
            <a:avLst/>
          </a:prstGeom>
          <a:noFill/>
        </p:spPr>
        <p:txBody>
          <a:bodyPr wrap="square" rtlCol="0">
            <a:spAutoFit/>
          </a:bodyPr>
          <a:lstStyle/>
          <a:p>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「府市一体条例」に</a:t>
            </a:r>
            <a:endParaRPr kumimoji="1"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　</a:t>
            </a:r>
            <a:r>
              <a:rPr kumimoji="1" lang="ja-JP" altLang="en-US" sz="900" dirty="0">
                <a:latin typeface="BIZ UDPゴシック" panose="020B0400000000000000" pitchFamily="50" charset="-128"/>
                <a:ea typeface="BIZ UDPゴシック" panose="020B0400000000000000" pitchFamily="50" charset="-128"/>
              </a:rPr>
              <a:t>基づく大阪府と</a:t>
            </a:r>
            <a:endParaRPr kumimoji="1"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　</a:t>
            </a:r>
            <a:r>
              <a:rPr kumimoji="1" lang="ja-JP" altLang="en-US" sz="900" dirty="0">
                <a:latin typeface="BIZ UDPゴシック" panose="020B0400000000000000" pitchFamily="50" charset="-128"/>
                <a:ea typeface="BIZ UDPゴシック" panose="020B0400000000000000" pitchFamily="50" charset="-128"/>
              </a:rPr>
              <a:t>大阪市の指定都市</a:t>
            </a:r>
            <a:endParaRPr kumimoji="1"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　</a:t>
            </a:r>
            <a:r>
              <a:rPr kumimoji="1" lang="ja-JP" altLang="en-US" sz="900" dirty="0">
                <a:latin typeface="BIZ UDPゴシック" panose="020B0400000000000000" pitchFamily="50" charset="-128"/>
                <a:ea typeface="BIZ UDPゴシック" panose="020B0400000000000000" pitchFamily="50" charset="-128"/>
              </a:rPr>
              <a:t>都道府県調整会議</a:t>
            </a:r>
          </a:p>
        </p:txBody>
      </p:sp>
      <p:sp>
        <p:nvSpPr>
          <p:cNvPr id="33" name="大かっこ 32"/>
          <p:cNvSpPr/>
          <p:nvPr/>
        </p:nvSpPr>
        <p:spPr>
          <a:xfrm>
            <a:off x="6588225" y="3370513"/>
            <a:ext cx="2448272" cy="752337"/>
          </a:xfrm>
          <a:prstGeom prst="bracketPair">
            <a:avLst/>
          </a:prstGeom>
          <a:solidFill>
            <a:schemeClr val="bg1"/>
          </a:solidFill>
          <a:ln>
            <a:solidFill>
              <a:schemeClr val="tx1"/>
            </a:solidFill>
          </a:ln>
        </p:spPr>
        <p:style>
          <a:lnRef idx="1">
            <a:schemeClr val="accent1"/>
          </a:lnRef>
          <a:fillRef idx="0">
            <a:schemeClr val="accent1"/>
          </a:fillRef>
          <a:effectRef idx="0">
            <a:schemeClr val="accent1"/>
          </a:effectRef>
          <a:fontRef idx="minor">
            <a:schemeClr val="tx1"/>
          </a:fontRef>
        </p:style>
        <p:txBody>
          <a:bodyPr lIns="36000" rIns="36000" rtlCol="0" anchor="ctr"/>
          <a:lstStyle/>
          <a:p>
            <a:r>
              <a:rPr lang="ja-JP" altLang="en-US" sz="1050" dirty="0">
                <a:latin typeface="BIZ UDPゴシック" panose="020B0400000000000000" pitchFamily="50" charset="-128"/>
                <a:ea typeface="BIZ UDPゴシック" panose="020B0400000000000000" pitchFamily="50" charset="-128"/>
              </a:rPr>
              <a:t>　住民投票の結果をふまえ、大阪府と大阪市の枠組みは維持したまま、互いの連携を将来にわたりより強固なものにするため「府市一体条例」を施行。</a:t>
            </a:r>
            <a:endParaRPr lang="ja-JP" altLang="en-US" sz="1050" strike="dblStrike" dirty="0">
              <a:solidFill>
                <a:srgbClr val="FF0000"/>
              </a:solidFill>
              <a:latin typeface="BIZ UDPゴシック" panose="020B0400000000000000" pitchFamily="50" charset="-128"/>
              <a:ea typeface="BIZ UDPゴシック" panose="020B0400000000000000" pitchFamily="50" charset="-128"/>
            </a:endParaRPr>
          </a:p>
        </p:txBody>
      </p:sp>
      <p:sp>
        <p:nvSpPr>
          <p:cNvPr id="35" name="フローチャート : 代替処理 21"/>
          <p:cNvSpPr/>
          <p:nvPr/>
        </p:nvSpPr>
        <p:spPr>
          <a:xfrm>
            <a:off x="358941" y="5709156"/>
            <a:ext cx="1199271" cy="384140"/>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副首都ビジョンの改定</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sp>
        <p:nvSpPr>
          <p:cNvPr id="36" name="フローチャート : 代替処理 8"/>
          <p:cNvSpPr/>
          <p:nvPr/>
        </p:nvSpPr>
        <p:spPr>
          <a:xfrm>
            <a:off x="370678" y="5497428"/>
            <a:ext cx="816945" cy="226831"/>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令和４年度</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
        <p:nvSpPr>
          <p:cNvPr id="32" name="大かっこ 31">
            <a:extLst>
              <a:ext uri="{FF2B5EF4-FFF2-40B4-BE49-F238E27FC236}">
                <a16:creationId xmlns:a16="http://schemas.microsoft.com/office/drawing/2014/main" id="{2D4B2A31-29AD-4FFA-85B5-927F6BAFB143}"/>
              </a:ext>
            </a:extLst>
          </p:cNvPr>
          <p:cNvSpPr/>
          <p:nvPr/>
        </p:nvSpPr>
        <p:spPr>
          <a:xfrm>
            <a:off x="7164288" y="2445099"/>
            <a:ext cx="1194440" cy="493832"/>
          </a:xfrm>
          <a:prstGeom prst="bracketPair">
            <a:avLst/>
          </a:prstGeom>
          <a:solidFill>
            <a:schemeClr val="bg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050" dirty="0">
                <a:latin typeface="BIZ UDPゴシック" panose="020B0400000000000000" pitchFamily="50" charset="-128"/>
                <a:ea typeface="BIZ UDPゴシック" panose="020B0400000000000000" pitchFamily="50" charset="-128"/>
              </a:rPr>
              <a:t>　大阪市で検討</a:t>
            </a:r>
          </a:p>
        </p:txBody>
      </p:sp>
    </p:spTree>
    <p:extLst>
      <p:ext uri="{BB962C8B-B14F-4D97-AF65-F5344CB8AC3E}">
        <p14:creationId xmlns:p14="http://schemas.microsoft.com/office/powerpoint/2010/main" val="792130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2606880483"/>
              </p:ext>
            </p:extLst>
          </p:nvPr>
        </p:nvGraphicFramePr>
        <p:xfrm>
          <a:off x="66656" y="566861"/>
          <a:ext cx="9011633" cy="6249145"/>
        </p:xfrm>
        <a:graphic>
          <a:graphicData uri="http://schemas.openxmlformats.org/drawingml/2006/table">
            <a:tbl>
              <a:tblPr firstRow="1" bandRow="1">
                <a:tableStyleId>{5940675A-B579-460E-94D1-54222C63F5DA}</a:tableStyleId>
              </a:tblPr>
              <a:tblGrid>
                <a:gridCol w="208280">
                  <a:extLst>
                    <a:ext uri="{9D8B030D-6E8A-4147-A177-3AD203B41FA5}">
                      <a16:colId xmlns:a16="http://schemas.microsoft.com/office/drawing/2014/main" val="20000"/>
                    </a:ext>
                  </a:extLst>
                </a:gridCol>
                <a:gridCol w="1272728">
                  <a:extLst>
                    <a:ext uri="{9D8B030D-6E8A-4147-A177-3AD203B41FA5}">
                      <a16:colId xmlns:a16="http://schemas.microsoft.com/office/drawing/2014/main" val="20001"/>
                    </a:ext>
                  </a:extLst>
                </a:gridCol>
                <a:gridCol w="360040">
                  <a:extLst>
                    <a:ext uri="{9D8B030D-6E8A-4147-A177-3AD203B41FA5}">
                      <a16:colId xmlns:a16="http://schemas.microsoft.com/office/drawing/2014/main" val="20002"/>
                    </a:ext>
                  </a:extLst>
                </a:gridCol>
                <a:gridCol w="4362273">
                  <a:extLst>
                    <a:ext uri="{9D8B030D-6E8A-4147-A177-3AD203B41FA5}">
                      <a16:colId xmlns:a16="http://schemas.microsoft.com/office/drawing/2014/main" val="20003"/>
                    </a:ext>
                  </a:extLst>
                </a:gridCol>
                <a:gridCol w="2808312">
                  <a:extLst>
                    <a:ext uri="{9D8B030D-6E8A-4147-A177-3AD203B41FA5}">
                      <a16:colId xmlns:a16="http://schemas.microsoft.com/office/drawing/2014/main" val="20004"/>
                    </a:ext>
                  </a:extLst>
                </a:gridCol>
              </a:tblGrid>
              <a:tr h="239219">
                <a:tc rowSpan="2">
                  <a:txBody>
                    <a:bodyPr/>
                    <a:lstStyle/>
                    <a:p>
                      <a:r>
                        <a:rPr kumimoji="1" lang="ja-JP" altLang="en-US" sz="1400" u="none" dirty="0">
                          <a:latin typeface="BIZ UDPゴシック" panose="020B0400000000000000" pitchFamily="50" charset="-128"/>
                          <a:ea typeface="BIZ UDPゴシック" panose="020B0400000000000000" pitchFamily="50" charset="-128"/>
                        </a:rPr>
                        <a:t>　</a:t>
                      </a:r>
                    </a:p>
                  </a:txBody>
                  <a:tcPr vert="eaVert"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令和５年度末迄の</a:t>
                      </a:r>
                      <a:endParaRPr kumimoji="1" lang="en-US" altLang="ja-JP" sz="1200" b="1" u="none" dirty="0">
                        <a:solidFill>
                          <a:schemeClr val="bg1"/>
                        </a:solidFill>
                        <a:latin typeface="BIZ UDPゴシック" panose="020B0400000000000000" pitchFamily="50" charset="-128"/>
                        <a:ea typeface="BIZ UDPゴシック" panose="020B0400000000000000" pitchFamily="50" charset="-128"/>
                      </a:endParaRPr>
                    </a:p>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状況</a:t>
                      </a:r>
                    </a:p>
                  </a:txBody>
                  <a:tcPr marL="0" marR="0" marT="0" marB="0" anchor="ctr">
                    <a:solidFill>
                      <a:srgbClr val="023894"/>
                    </a:solidFill>
                  </a:tcPr>
                </a:tc>
                <a:tc rowSpan="2">
                  <a:txBody>
                    <a:bodyPr/>
                    <a:lstStyle/>
                    <a:p>
                      <a:pPr algn="ctr">
                        <a:lnSpc>
                          <a:spcPts val="1200"/>
                        </a:lnSpc>
                        <a:spcAft>
                          <a:spcPts val="0"/>
                        </a:spcAft>
                      </a:pPr>
                      <a:endParaRPr kumimoji="1" lang="ja-JP" altLang="en-US" sz="1200" b="1" u="none" dirty="0">
                        <a:solidFill>
                          <a:schemeClr val="bg1"/>
                        </a:solidFill>
                        <a:latin typeface="BIZ UDPゴシック" panose="020B0400000000000000" pitchFamily="50" charset="-128"/>
                        <a:ea typeface="BIZ UDPゴシック" panose="020B0400000000000000" pitchFamily="50" charset="-128"/>
                      </a:endParaRPr>
                    </a:p>
                  </a:txBody>
                  <a:tcPr marL="0" marR="0" marT="0" marB="0" vert="eaVert" anchor="ctr" anchorCtr="1">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令和６年度</a:t>
                      </a:r>
                    </a:p>
                  </a:txBody>
                  <a:tcPr marL="0" marR="0" marT="0" marB="0"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実績と今後の取組</a:t>
                      </a:r>
                    </a:p>
                  </a:txBody>
                  <a:tcPr marL="0" marR="0" marT="0" marB="0" anchor="ctr">
                    <a:solidFill>
                      <a:srgbClr val="023894"/>
                    </a:solidFill>
                  </a:tcPr>
                </a:tc>
                <a:extLst>
                  <a:ext uri="{0D108BD9-81ED-4DB2-BD59-A6C34878D82A}">
                    <a16:rowId xmlns:a16="http://schemas.microsoft.com/office/drawing/2014/main" val="10000"/>
                  </a:ext>
                </a:extLst>
              </a:tr>
              <a:tr h="239219">
                <a:tc vMerge="1">
                  <a:txBody>
                    <a:bodyPr/>
                    <a:lstStyle/>
                    <a:p>
                      <a:endParaRPr kumimoji="1" lang="ja-JP" altLang="en-US" sz="1400" dirty="0"/>
                    </a:p>
                  </a:txBody>
                  <a:tcPr vert="eaVert" anchor="ctr"/>
                </a:tc>
                <a:tc vMerge="1">
                  <a:txBody>
                    <a:bodyPr/>
                    <a:lstStyle/>
                    <a:p>
                      <a:pPr marL="0" marR="0" indent="0" algn="l"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lnT w="12700" cmpd="sng">
                      <a:noFill/>
                    </a:lnT>
                    <a:solidFill>
                      <a:schemeClr val="accent5">
                        <a:lumMod val="40000"/>
                        <a:lumOff val="60000"/>
                      </a:schemeClr>
                    </a:solidFill>
                  </a:tcP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marL="0" marR="0" marT="0" marB="0" anchor="ctr">
                    <a:solidFill>
                      <a:srgbClr val="023894"/>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1087557">
                <a:tc rowSpan="3">
                  <a:txBody>
                    <a:bodyPr/>
                    <a:lstStyle/>
                    <a:p>
                      <a:r>
                        <a:rPr kumimoji="1" lang="ja-JP" altLang="en-US" sz="1400" u="none" dirty="0">
                          <a:latin typeface="BIZ UDPゴシック" panose="020B0400000000000000" pitchFamily="50" charset="-128"/>
                          <a:ea typeface="BIZ UDPゴシック" panose="020B0400000000000000" pitchFamily="50" charset="-128"/>
                        </a:rPr>
                        <a:t>広域機能の充実</a:t>
                      </a:r>
                    </a:p>
                  </a:txBody>
                  <a:tcPr vert="eaVert" anchor="ctr" anchorCtr="1"/>
                </a:tc>
                <a:tc rowSpan="3">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anchor="ctr">
                    <a:lnR w="12700" cap="flat" cmpd="sng" algn="ctr">
                      <a:solidFill>
                        <a:schemeClr val="tx1"/>
                      </a:solidFill>
                      <a:prstDash val="solid"/>
                      <a:round/>
                      <a:headEnd type="none" w="med" len="med"/>
                      <a:tailEnd type="none" w="med" len="med"/>
                    </a:lnR>
                  </a:tcPr>
                </a:tc>
                <a:tc>
                  <a:txBody>
                    <a:bodyPr/>
                    <a:lstStyle/>
                    <a:p>
                      <a:pPr marL="82550" indent="-82550" algn="ctr">
                        <a:lnSpc>
                          <a:spcPts val="1200"/>
                        </a:lnSpc>
                        <a:spcAft>
                          <a:spcPts val="0"/>
                        </a:spcAft>
                      </a:pPr>
                      <a:r>
                        <a:rPr kumimoji="1" lang="ja-JP" altLang="en-US" sz="800" b="0" u="none" dirty="0">
                          <a:latin typeface="BIZ UDPゴシック" panose="020B0400000000000000" pitchFamily="50" charset="-128"/>
                          <a:ea typeface="BIZ UDPゴシック" panose="020B0400000000000000" pitchFamily="50" charset="-128"/>
                        </a:rPr>
                        <a:t>道州の姿の検討・研究</a:t>
                      </a:r>
                      <a:endParaRPr kumimoji="1" lang="en-US" altLang="ja-JP" sz="800" b="0" u="none" dirty="0">
                        <a:latin typeface="BIZ UDPゴシック" panose="020B0400000000000000" pitchFamily="50" charset="-128"/>
                        <a:ea typeface="BIZ UDPゴシック" panose="020B0400000000000000" pitchFamily="50" charset="-128"/>
                      </a:endParaRPr>
                    </a:p>
                    <a:p>
                      <a:pPr marL="82550" indent="-82550" algn="ctr">
                        <a:lnSpc>
                          <a:spcPts val="1200"/>
                        </a:lnSpc>
                        <a:spcAft>
                          <a:spcPts val="0"/>
                        </a:spcAft>
                      </a:pPr>
                      <a:r>
                        <a:rPr kumimoji="1" lang="ja-JP" altLang="en-US" sz="800" b="0" u="none" dirty="0">
                          <a:latin typeface="BIZ UDPゴシック" panose="020B0400000000000000" pitchFamily="50" charset="-128"/>
                          <a:ea typeface="BIZ UDPゴシック" panose="020B0400000000000000" pitchFamily="50" charset="-128"/>
                        </a:rPr>
                        <a:t>国への働きかけ</a:t>
                      </a:r>
                      <a:endParaRPr kumimoji="1" lang="en-US" altLang="ja-JP" sz="1000" b="0" u="none" dirty="0">
                        <a:latin typeface="BIZ UDPゴシック" panose="020B0400000000000000" pitchFamily="50" charset="-128"/>
                        <a:ea typeface="BIZ UDPゴシック" panose="020B0400000000000000" pitchFamily="50" charset="-128"/>
                      </a:endParaRPr>
                    </a:p>
                  </a:txBody>
                  <a:tcPr marL="0" marR="0" marT="0" marB="0" vert="eaVert" anchor="ctr" anchorCtr="1">
                    <a:lnL w="12700" cap="flat" cmpd="sng" algn="ctr">
                      <a:solidFill>
                        <a:schemeClr val="tx1"/>
                      </a:solidFill>
                      <a:prstDash val="solid"/>
                      <a:round/>
                      <a:headEnd type="none" w="med" len="med"/>
                      <a:tailEnd type="none" w="med" len="med"/>
                    </a:lnL>
                    <a:lnB w="12700" cap="flat" cmpd="sng" algn="ctr">
                      <a:solidFill>
                        <a:schemeClr val="tx1"/>
                      </a:solidFill>
                      <a:prstDash val="sysDash"/>
                      <a:round/>
                      <a:headEnd type="none" w="med" len="med"/>
                      <a:tailEnd type="none" w="med" len="med"/>
                    </a:lnB>
                  </a:tcPr>
                </a:tc>
                <a:tc>
                  <a:txBody>
                    <a:bodyPr/>
                    <a:lstStyle/>
                    <a:p>
                      <a:pPr marL="82550" indent="-82550" algn="just">
                        <a:lnSpc>
                          <a:spcPts val="1400"/>
                        </a:lnSpc>
                        <a:spcAft>
                          <a:spcPts val="1200"/>
                        </a:spcAft>
                      </a:pPr>
                      <a:endParaRPr kumimoji="1" lang="en-US" altLang="ja-JP" sz="1200" b="0" u="none"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ysDash"/>
                      <a:round/>
                      <a:headEnd type="none" w="med" len="med"/>
                      <a:tailEnd type="none" w="med" len="med"/>
                    </a:lnB>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庁内外の関係者と意見交換を進める等、ビジョンに係る目標達成に向けた取組みを進めている。</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引き続き地方分権改革に関する議論の喚起、機運醸成につながる取組みを進めていく。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R="72000"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2"/>
                  </a:ext>
                </a:extLst>
              </a:tr>
              <a:tr h="2915310">
                <a:tc vMerge="1">
                  <a:txBody>
                    <a:bodyPr/>
                    <a:lstStyle/>
                    <a:p>
                      <a:endParaRPr kumimoji="1" lang="ja-JP" altLang="en-US"/>
                    </a:p>
                  </a:txBody>
                  <a:tcPr/>
                </a:tc>
                <a:tc vMerge="1">
                  <a:txBody>
                    <a:bodyPr/>
                    <a:lstStyle/>
                    <a:p>
                      <a:endParaRPr kumimoji="1" lang="ja-JP" altLang="en-US"/>
                    </a:p>
                  </a:txBody>
                  <a:tcPr/>
                </a:tc>
                <a:tc>
                  <a:txBody>
                    <a:bodyPr/>
                    <a:lstStyle/>
                    <a:p>
                      <a:pPr marL="82550" indent="-82550" algn="ctr">
                        <a:lnSpc>
                          <a:spcPts val="1200"/>
                        </a:lnSpc>
                        <a:spcAft>
                          <a:spcPts val="0"/>
                        </a:spcAft>
                      </a:pPr>
                      <a:r>
                        <a:rPr kumimoji="1" lang="ja-JP" altLang="en-US" sz="1050" b="0" u="none" dirty="0">
                          <a:latin typeface="BIZ UDPゴシック" panose="020B0400000000000000" pitchFamily="50" charset="-128"/>
                          <a:ea typeface="BIZ UDPゴシック" panose="020B0400000000000000" pitchFamily="50" charset="-128"/>
                        </a:rPr>
                        <a:t>大阪自らの改革を推進力とした取組</a:t>
                      </a:r>
                      <a:endParaRPr kumimoji="1" lang="en-US" altLang="ja-JP" sz="1050" b="0" u="none" dirty="0">
                        <a:latin typeface="BIZ UDPゴシック" panose="020B0400000000000000" pitchFamily="50" charset="-128"/>
                        <a:ea typeface="BIZ UDPゴシック" panose="020B0400000000000000" pitchFamily="50" charset="-128"/>
                      </a:endParaRPr>
                    </a:p>
                    <a:p>
                      <a:pPr marL="82550" indent="-82550" algn="ctr">
                        <a:lnSpc>
                          <a:spcPts val="1200"/>
                        </a:lnSpc>
                        <a:spcAft>
                          <a:spcPts val="0"/>
                        </a:spcAft>
                      </a:pPr>
                      <a:r>
                        <a:rPr kumimoji="1" lang="ja-JP" altLang="en-US" sz="1050" b="0" u="none" dirty="0">
                          <a:latin typeface="BIZ UDPゴシック" panose="020B0400000000000000" pitchFamily="50" charset="-128"/>
                          <a:ea typeface="BIZ UDPゴシック" panose="020B0400000000000000" pitchFamily="50" charset="-128"/>
                        </a:rPr>
                        <a:t>（国からの権限移譲等）</a:t>
                      </a:r>
                      <a:endParaRPr kumimoji="1" lang="en-US" altLang="ja-JP" sz="1050" b="0" u="none" dirty="0">
                        <a:latin typeface="BIZ UDPゴシック" panose="020B0400000000000000" pitchFamily="50" charset="-128"/>
                        <a:ea typeface="BIZ UDPゴシック" panose="020B0400000000000000" pitchFamily="50" charset="-128"/>
                      </a:endParaRPr>
                    </a:p>
                  </a:txBody>
                  <a:tcPr marL="0" marR="0" marT="0" marB="0" vert="eaVert" anchor="ctr" anchorCtr="1">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ts val="1400"/>
                        </a:lnSpc>
                        <a:spcAft>
                          <a:spcPts val="1200"/>
                        </a:spcAft>
                      </a:pPr>
                      <a:endParaRPr kumimoji="1" lang="en-US" altLang="ja-JP" sz="1200" b="0"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第</a:t>
                      </a:r>
                      <a:r>
                        <a:rPr kumimoji="1" lang="en-US" altLang="ja-JP" sz="1050" u="none" dirty="0">
                          <a:solidFill>
                            <a:schemeClr val="tx1"/>
                          </a:solidFill>
                          <a:latin typeface="BIZ UDPゴシック" panose="020B0400000000000000" pitchFamily="50" charset="-128"/>
                          <a:ea typeface="BIZ UDPゴシック" panose="020B0400000000000000" pitchFamily="50" charset="-128"/>
                        </a:rPr>
                        <a:t>1</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３次一括法により、地方公共団体に対する義務付け・枠付けの見直し等が行われた。</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「令和５年の地方からの提案等に関する対応方針」に基づく第</a:t>
                      </a:r>
                      <a:r>
                        <a:rPr kumimoji="1" lang="en-US" altLang="ja-JP" sz="1050" u="none" dirty="0">
                          <a:solidFill>
                            <a:schemeClr val="tx1"/>
                          </a:solidFill>
                          <a:latin typeface="BIZ UDPゴシック" panose="020B0400000000000000" pitchFamily="50" charset="-128"/>
                          <a:ea typeface="BIZ UDPゴシック" panose="020B0400000000000000" pitchFamily="50" charset="-128"/>
                        </a:rPr>
                        <a:t>1</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４次一括法が成立した。</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「提案募集方式」により、府として４項目の提案を行い、４項目が関係府省との調整対象となっている。</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府内で既存メニューの活用の働きかけや新規提案に繋がるニーズの掘り起こしを行うとともに、内閣府を通じて関係省庁との間で、規制改革メニューの活用協議や規制改革提案の実現に向けた調整を行う。</a:t>
                      </a: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大阪スーパーシティ全体計画のうち規制改革を伴うものについて、内閣府や所管省庁と協議を進め、国が立ち上げる区域会議にて検討し、区域計画の策定と規制改革の実現につなげていく。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R="7200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3"/>
                  </a:ext>
                </a:extLst>
              </a:tr>
              <a:tr h="1375858">
                <a:tc vMerge="1">
                  <a:txBody>
                    <a:bodyPr/>
                    <a:lstStyle/>
                    <a:p>
                      <a:endParaRPr kumimoji="1" lang="ja-JP" altLang="en-US"/>
                    </a:p>
                  </a:txBody>
                  <a:tcPr/>
                </a:tc>
                <a:tc vMerge="1">
                  <a:txBody>
                    <a:bodyPr/>
                    <a:lstStyle/>
                    <a:p>
                      <a:endParaRPr kumimoji="1" lang="ja-JP" altLang="en-US"/>
                    </a:p>
                  </a:txBody>
                  <a:tcPr/>
                </a:tc>
                <a:tc>
                  <a:txBody>
                    <a:bodyPr/>
                    <a:lstStyle/>
                    <a:p>
                      <a:pPr marL="82550" indent="-82550" algn="ctr">
                        <a:lnSpc>
                          <a:spcPts val="1200"/>
                        </a:lnSpc>
                        <a:spcAft>
                          <a:spcPts val="0"/>
                        </a:spcAft>
                      </a:pPr>
                      <a:r>
                        <a:rPr kumimoji="1" lang="ja-JP" altLang="en-US" sz="1050" b="0" u="none" dirty="0">
                          <a:latin typeface="BIZ UDPゴシック" panose="020B0400000000000000" pitchFamily="50" charset="-128"/>
                          <a:ea typeface="BIZ UDPゴシック" panose="020B0400000000000000" pitchFamily="50" charset="-128"/>
                        </a:rPr>
                        <a:t>国機関の拠点性向上、</a:t>
                      </a:r>
                      <a:endParaRPr kumimoji="1" lang="en-US" altLang="ja-JP" sz="1050" b="0" u="none" dirty="0">
                        <a:latin typeface="BIZ UDPゴシック" panose="020B0400000000000000" pitchFamily="50" charset="-128"/>
                        <a:ea typeface="BIZ UDPゴシック" panose="020B0400000000000000" pitchFamily="50" charset="-128"/>
                      </a:endParaRPr>
                    </a:p>
                    <a:p>
                      <a:pPr marL="82550" indent="-82550" algn="ctr">
                        <a:lnSpc>
                          <a:spcPts val="1200"/>
                        </a:lnSpc>
                        <a:spcAft>
                          <a:spcPts val="0"/>
                        </a:spcAft>
                      </a:pPr>
                      <a:r>
                        <a:rPr kumimoji="1" lang="ja-JP" altLang="en-US" sz="1050" b="0" u="none" dirty="0">
                          <a:latin typeface="BIZ UDPゴシック" panose="020B0400000000000000" pitchFamily="50" charset="-128"/>
                          <a:ea typeface="BIZ UDPゴシック" panose="020B0400000000000000" pitchFamily="50" charset="-128"/>
                        </a:rPr>
                        <a:t>連携強化</a:t>
                      </a:r>
                      <a:endParaRPr kumimoji="1" lang="en-US" altLang="ja-JP" sz="1050" b="0" u="none" dirty="0">
                        <a:latin typeface="BIZ UDPゴシック" panose="020B0400000000000000" pitchFamily="50" charset="-128"/>
                        <a:ea typeface="BIZ UDPゴシック" panose="020B0400000000000000" pitchFamily="50" charset="-128"/>
                      </a:endParaRPr>
                    </a:p>
                  </a:txBody>
                  <a:tcPr marL="0" marR="0" marT="0" marB="0" vert="eaVert" anchor="ctr" anchorCtr="1">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tcPr>
                </a:tc>
                <a:tc>
                  <a:txBody>
                    <a:bodyPr/>
                    <a:lstStyle/>
                    <a:p>
                      <a:pPr marL="82550" indent="-82550" algn="just">
                        <a:lnSpc>
                          <a:spcPts val="1400"/>
                        </a:lnSpc>
                        <a:spcAft>
                          <a:spcPts val="1200"/>
                        </a:spcAft>
                      </a:pPr>
                      <a:endParaRPr kumimoji="1" lang="en-US" altLang="ja-JP" sz="1200" b="0"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大阪府の意見が国の中小企業施策に反映されるよう、意見交換を実施する。</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60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中小企業の知的財産活動の促進を図るため、</a:t>
                      </a:r>
                      <a:r>
                        <a:rPr kumimoji="1" lang="en-US" altLang="ja-JP" sz="1050" u="none" dirty="0">
                          <a:solidFill>
                            <a:schemeClr val="tx1"/>
                          </a:solidFill>
                          <a:latin typeface="BIZ UDPゴシック" panose="020B0400000000000000" pitchFamily="50" charset="-128"/>
                          <a:ea typeface="BIZ UDPゴシック" panose="020B0400000000000000" pitchFamily="50" charset="-128"/>
                        </a:rPr>
                        <a:t>INPIT</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近畿統括本部等と連携したセミナー等を開催する。</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60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健栄研の取組等の</a:t>
                      </a:r>
                      <a:r>
                        <a:rPr kumimoji="1" lang="en-US" altLang="ja-JP" sz="1050" u="none" dirty="0">
                          <a:solidFill>
                            <a:schemeClr val="tx1"/>
                          </a:solidFill>
                          <a:latin typeface="BIZ UDPゴシック" panose="020B0400000000000000" pitchFamily="50" charset="-128"/>
                          <a:ea typeface="BIZ UDPゴシック" panose="020B0400000000000000" pitchFamily="50" charset="-128"/>
                        </a:rPr>
                        <a:t>PR</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により、関西圏での認知度向上を図ってきた。健栄研を核とした産学官民連携によるイノベーションが活性化し、大阪・関西の成長に寄与する取組を推進していく。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R="72000" anchor="ct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4"/>
                  </a:ext>
                </a:extLst>
              </a:tr>
            </a:tbl>
          </a:graphicData>
        </a:graphic>
      </p:graphicFrame>
      <p:sp>
        <p:nvSpPr>
          <p:cNvPr id="52" name="正方形/長方形 51"/>
          <p:cNvSpPr/>
          <p:nvPr/>
        </p:nvSpPr>
        <p:spPr>
          <a:xfrm>
            <a:off x="77742" y="188640"/>
            <a:ext cx="9144000" cy="369332"/>
          </a:xfrm>
          <a:prstGeom prst="rect">
            <a:avLst/>
          </a:prstGeom>
        </p:spPr>
        <p:txBody>
          <a:bodyPr wrap="square">
            <a:spAutoFit/>
          </a:bodyPr>
          <a:lstStyle/>
          <a:p>
            <a:pPr algn="ct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en-US" sz="1200" b="1" dirty="0">
                <a:solidFill>
                  <a:prstClr val="black"/>
                </a:solidFill>
                <a:latin typeface="BIZ UDPゴシック" panose="020B0400000000000000" pitchFamily="50" charset="-128"/>
                <a:ea typeface="BIZ UDPゴシック" panose="020B0400000000000000" pitchFamily="50" charset="-128"/>
              </a:rPr>
              <a:t>令和６年度</a:t>
            </a:r>
            <a:r>
              <a:rPr lang="ja-JP" altLang="ja-JP" sz="1200" b="1" dirty="0">
                <a:solidFill>
                  <a:prstClr val="black"/>
                </a:solidFill>
                <a:latin typeface="BIZ UDPゴシック" panose="020B0400000000000000" pitchFamily="50" charset="-128"/>
                <a:ea typeface="BIZ UDPゴシック" panose="020B0400000000000000" pitchFamily="50" charset="-128"/>
              </a:rPr>
              <a:t>の取組イメージ（</a:t>
            </a:r>
            <a:r>
              <a:rPr lang="ja-JP" altLang="en-US" sz="1200" b="1" dirty="0">
                <a:solidFill>
                  <a:prstClr val="black"/>
                </a:solidFill>
                <a:latin typeface="BIZ UDPゴシック" panose="020B0400000000000000" pitchFamily="50" charset="-128"/>
                <a:ea typeface="BIZ UDPゴシック" panose="020B0400000000000000" pitchFamily="50" charset="-128"/>
              </a:rPr>
              <a:t>９</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grpSp>
        <p:nvGrpSpPr>
          <p:cNvPr id="2" name="グループ化 1"/>
          <p:cNvGrpSpPr/>
          <p:nvPr/>
        </p:nvGrpSpPr>
        <p:grpSpPr>
          <a:xfrm>
            <a:off x="300712" y="1095195"/>
            <a:ext cx="1203307" cy="5123297"/>
            <a:chOff x="351530" y="1023637"/>
            <a:chExt cx="1212564" cy="5123297"/>
          </a:xfrm>
        </p:grpSpPr>
        <p:grpSp>
          <p:nvGrpSpPr>
            <p:cNvPr id="11" name="グループ化 10"/>
            <p:cNvGrpSpPr/>
            <p:nvPr/>
          </p:nvGrpSpPr>
          <p:grpSpPr>
            <a:xfrm>
              <a:off x="402811" y="1023637"/>
              <a:ext cx="1087800" cy="847978"/>
              <a:chOff x="463612" y="1190553"/>
              <a:chExt cx="1087800" cy="847978"/>
            </a:xfrm>
          </p:grpSpPr>
          <p:sp>
            <p:nvSpPr>
              <p:cNvPr id="117" name="フローチャート : 代替処理 116"/>
              <p:cNvSpPr/>
              <p:nvPr/>
            </p:nvSpPr>
            <p:spPr>
              <a:xfrm>
                <a:off x="463612" y="1190553"/>
                <a:ext cx="1015755" cy="18000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25</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118" name="フローチャート : 代替処理 117"/>
              <p:cNvSpPr/>
              <p:nvPr/>
            </p:nvSpPr>
            <p:spPr>
              <a:xfrm>
                <a:off x="463615" y="1363669"/>
                <a:ext cx="1087797" cy="67486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800" dirty="0">
                    <a:latin typeface="BIZ UDPゴシック" panose="020B0400000000000000" pitchFamily="50" charset="-128"/>
                    <a:ea typeface="BIZ UDPゴシック" panose="020B0400000000000000" pitchFamily="50" charset="-128"/>
                  </a:rPr>
                  <a:t>府国家要望</a:t>
                </a:r>
                <a:endParaRPr lang="en-US" altLang="ja-JP" sz="800" dirty="0">
                  <a:latin typeface="BIZ UDPゴシック" panose="020B0400000000000000" pitchFamily="50" charset="-128"/>
                  <a:ea typeface="BIZ UDPゴシック" panose="020B0400000000000000" pitchFamily="50" charset="-128"/>
                </a:endParaRPr>
              </a:p>
              <a:p>
                <a:r>
                  <a:rPr lang="ja-JP" altLang="en-US" sz="800" dirty="0">
                    <a:latin typeface="BIZ UDPゴシック" panose="020B0400000000000000" pitchFamily="50" charset="-128"/>
                    <a:ea typeface="BIZ UDPゴシック" panose="020B0400000000000000" pitchFamily="50" charset="-128"/>
                  </a:rPr>
                  <a:t>・地方分権型</a:t>
                </a:r>
                <a:endParaRPr lang="en-US" altLang="ja-JP" sz="800" dirty="0">
                  <a:latin typeface="BIZ UDPゴシック" panose="020B0400000000000000" pitchFamily="50" charset="-128"/>
                  <a:ea typeface="BIZ UDPゴシック" panose="020B0400000000000000" pitchFamily="50" charset="-128"/>
                </a:endParaRPr>
              </a:p>
              <a:p>
                <a:r>
                  <a:rPr lang="ja-JP" altLang="en-US" sz="800" dirty="0">
                    <a:latin typeface="BIZ UDPゴシック" panose="020B0400000000000000" pitchFamily="50" charset="-128"/>
                    <a:ea typeface="BIZ UDPゴシック" panose="020B0400000000000000" pitchFamily="50" charset="-128"/>
                  </a:rPr>
                  <a:t>　道州制の推進</a:t>
                </a:r>
                <a:endParaRPr lang="en-US" altLang="ja-JP" sz="800" dirty="0">
                  <a:latin typeface="BIZ UDPゴシック" panose="020B0400000000000000" pitchFamily="50" charset="-128"/>
                  <a:ea typeface="BIZ UDPゴシック" panose="020B0400000000000000" pitchFamily="50" charset="-128"/>
                </a:endParaRPr>
              </a:p>
              <a:p>
                <a:r>
                  <a:rPr lang="ja-JP" altLang="en-US" sz="800" dirty="0">
                    <a:latin typeface="BIZ UDPゴシック" panose="020B0400000000000000" pitchFamily="50" charset="-128"/>
                    <a:ea typeface="BIZ UDPゴシック" panose="020B0400000000000000" pitchFamily="50" charset="-128"/>
                  </a:rPr>
                  <a:t>・国出先機関の</a:t>
                </a:r>
                <a:endParaRPr lang="en-US" altLang="ja-JP" sz="800" dirty="0">
                  <a:latin typeface="BIZ UDPゴシック" panose="020B0400000000000000" pitchFamily="50" charset="-128"/>
                  <a:ea typeface="BIZ UDPゴシック" panose="020B0400000000000000" pitchFamily="50" charset="-128"/>
                </a:endParaRPr>
              </a:p>
              <a:p>
                <a:r>
                  <a:rPr lang="ja-JP" altLang="en-US" sz="800" dirty="0">
                    <a:latin typeface="BIZ UDPゴシック" panose="020B0400000000000000" pitchFamily="50" charset="-128"/>
                    <a:ea typeface="BIZ UDPゴシック" panose="020B0400000000000000" pitchFamily="50" charset="-128"/>
                  </a:rPr>
                  <a:t>　地方移管の推進</a:t>
                </a:r>
                <a:endParaRPr lang="en-US" altLang="ja-JP" sz="800" dirty="0">
                  <a:latin typeface="BIZ UDPゴシック" panose="020B0400000000000000" pitchFamily="50" charset="-128"/>
                  <a:ea typeface="BIZ UDPゴシック" panose="020B0400000000000000" pitchFamily="50" charset="-128"/>
                </a:endParaRPr>
              </a:p>
            </p:txBody>
          </p:sp>
        </p:grpSp>
        <p:grpSp>
          <p:nvGrpSpPr>
            <p:cNvPr id="15" name="グループ化 14"/>
            <p:cNvGrpSpPr/>
            <p:nvPr/>
          </p:nvGrpSpPr>
          <p:grpSpPr>
            <a:xfrm>
              <a:off x="382500" y="1913169"/>
              <a:ext cx="1181594" cy="664009"/>
              <a:chOff x="435319" y="1735450"/>
              <a:chExt cx="1181594" cy="664009"/>
            </a:xfrm>
          </p:grpSpPr>
          <p:sp>
            <p:nvSpPr>
              <p:cNvPr id="119" name="フローチャート : 代替処理 118"/>
              <p:cNvSpPr/>
              <p:nvPr/>
            </p:nvSpPr>
            <p:spPr>
              <a:xfrm>
                <a:off x="435319" y="1735450"/>
                <a:ext cx="1015755" cy="18000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26</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114" name="フローチャート : 代替処理 113"/>
              <p:cNvSpPr/>
              <p:nvPr/>
            </p:nvSpPr>
            <p:spPr>
              <a:xfrm>
                <a:off x="442305" y="1913146"/>
                <a:ext cx="1174608" cy="486313"/>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0" tIns="36000" rIns="0" bIns="36000" rtlCol="0" anchor="t" anchorCtr="0"/>
              <a:lstStyle/>
              <a:p>
                <a:r>
                  <a:rPr lang="ja-JP" altLang="en-US" sz="800" dirty="0">
                    <a:latin typeface="BIZ UDPゴシック" panose="020B0400000000000000" pitchFamily="50" charset="-128"/>
                    <a:ea typeface="BIZ UDPゴシック" panose="020B0400000000000000" pitchFamily="50" charset="-128"/>
                  </a:rPr>
                  <a:t>「地方分権改革に関する提案募集」を活用した国への提案を実施</a:t>
                </a:r>
                <a:endParaRPr lang="en-US" altLang="ja-JP" sz="800" dirty="0">
                  <a:latin typeface="BIZ UDPゴシック" panose="020B0400000000000000" pitchFamily="50" charset="-128"/>
                  <a:ea typeface="BIZ UDPゴシック" panose="020B0400000000000000" pitchFamily="50" charset="-128"/>
                </a:endParaRPr>
              </a:p>
            </p:txBody>
          </p:sp>
        </p:grpSp>
        <p:grpSp>
          <p:nvGrpSpPr>
            <p:cNvPr id="3" name="グループ化 2"/>
            <p:cNvGrpSpPr/>
            <p:nvPr/>
          </p:nvGrpSpPr>
          <p:grpSpPr>
            <a:xfrm>
              <a:off x="351530" y="2599323"/>
              <a:ext cx="1174618" cy="611547"/>
              <a:chOff x="404349" y="2427662"/>
              <a:chExt cx="1174618" cy="611547"/>
            </a:xfrm>
          </p:grpSpPr>
          <p:sp>
            <p:nvSpPr>
              <p:cNvPr id="81" name="フローチャート : 代替処理 80"/>
              <p:cNvSpPr/>
              <p:nvPr/>
            </p:nvSpPr>
            <p:spPr>
              <a:xfrm>
                <a:off x="428656" y="2427662"/>
                <a:ext cx="1015755" cy="18000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27</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82" name="フローチャート : 代替処理 81"/>
              <p:cNvSpPr/>
              <p:nvPr/>
            </p:nvSpPr>
            <p:spPr>
              <a:xfrm>
                <a:off x="404349" y="2605811"/>
                <a:ext cx="1174618" cy="433398"/>
              </a:xfrm>
              <a:prstGeom prst="flowChartAlternateProcess">
                <a:avLst/>
              </a:prstGeom>
              <a:solidFill>
                <a:schemeClr val="accent3">
                  <a:lumMod val="40000"/>
                  <a:lumOff val="60000"/>
                </a:schemeClr>
              </a:solidFill>
              <a:ln w="22225">
                <a:noFill/>
              </a:ln>
            </p:spPr>
            <p:style>
              <a:lnRef idx="2">
                <a:schemeClr val="accent1"/>
              </a:lnRef>
              <a:fillRef idx="1">
                <a:schemeClr val="lt1"/>
              </a:fillRef>
              <a:effectRef idx="0">
                <a:schemeClr val="accent1"/>
              </a:effectRef>
              <a:fontRef idx="minor">
                <a:schemeClr val="dk1"/>
              </a:fontRef>
            </p:style>
            <p:txBody>
              <a:bodyPr lIns="0" tIns="36000" rIns="0" bIns="36000" rtlCol="0" anchor="ctr" anchorCtr="0"/>
              <a:lstStyle/>
              <a:p>
                <a:pPr algn="just"/>
                <a:r>
                  <a:rPr lang="ja-JP" altLang="en-US" sz="800" dirty="0">
                    <a:latin typeface="BIZ UDPゴシック" panose="020B0400000000000000" pitchFamily="50" charset="-128"/>
                    <a:ea typeface="BIZ UDPゴシック" panose="020B0400000000000000" pitchFamily="50" charset="-128"/>
                  </a:rPr>
                  <a:t>分権一括法による</a:t>
                </a:r>
                <a:endParaRPr lang="en-US" altLang="ja-JP" sz="800" dirty="0">
                  <a:latin typeface="BIZ UDPゴシック" panose="020B0400000000000000" pitchFamily="50" charset="-128"/>
                  <a:ea typeface="BIZ UDPゴシック" panose="020B0400000000000000" pitchFamily="50" charset="-128"/>
                </a:endParaRPr>
              </a:p>
              <a:p>
                <a:r>
                  <a:rPr lang="ja-JP" altLang="en-US" sz="800" dirty="0">
                    <a:latin typeface="BIZ UDPゴシック" panose="020B0400000000000000" pitchFamily="50" charset="-128"/>
                    <a:ea typeface="BIZ UDPゴシック" panose="020B0400000000000000" pitchFamily="50" charset="-128"/>
                  </a:rPr>
                  <a:t>権限移譲と規制緩和</a:t>
                </a:r>
                <a:endParaRPr lang="en-US" altLang="ja-JP" sz="800" dirty="0">
                  <a:latin typeface="BIZ UDPゴシック" panose="020B0400000000000000" pitchFamily="50" charset="-128"/>
                  <a:ea typeface="BIZ UDPゴシック" panose="020B0400000000000000" pitchFamily="50" charset="-128"/>
                </a:endParaRPr>
              </a:p>
              <a:p>
                <a:r>
                  <a:rPr lang="ja-JP" altLang="en-US" sz="800" dirty="0">
                    <a:latin typeface="BIZ UDPゴシック" panose="020B0400000000000000" pitchFamily="50" charset="-128"/>
                    <a:ea typeface="BIZ UDPゴシック" panose="020B0400000000000000" pitchFamily="50" charset="-128"/>
                  </a:rPr>
                  <a:t>（第</a:t>
                </a:r>
                <a:r>
                  <a:rPr lang="en-US" altLang="ja-JP" sz="800" dirty="0">
                    <a:latin typeface="BIZ UDPゴシック" panose="020B0400000000000000" pitchFamily="50" charset="-128"/>
                    <a:ea typeface="BIZ UDPゴシック" panose="020B0400000000000000" pitchFamily="50" charset="-128"/>
                  </a:rPr>
                  <a:t>4</a:t>
                </a:r>
                <a:r>
                  <a:rPr lang="ja-JP" altLang="en-US" sz="800" dirty="0">
                    <a:latin typeface="BIZ UDPゴシック" panose="020B0400000000000000" pitchFamily="50" charset="-128"/>
                    <a:ea typeface="BIZ UDPゴシック" panose="020B0400000000000000" pitchFamily="50" charset="-128"/>
                  </a:rPr>
                  <a:t>～</a:t>
                </a:r>
                <a:r>
                  <a:rPr lang="en-US" altLang="ja-JP" sz="800" dirty="0">
                    <a:latin typeface="BIZ UDPゴシック" panose="020B0400000000000000" pitchFamily="50" charset="-128"/>
                    <a:ea typeface="BIZ UDPゴシック" panose="020B0400000000000000" pitchFamily="50" charset="-128"/>
                  </a:rPr>
                  <a:t>13</a:t>
                </a:r>
                <a:r>
                  <a:rPr lang="ja-JP" altLang="en-US" sz="800" dirty="0">
                    <a:latin typeface="BIZ UDPゴシック" panose="020B0400000000000000" pitchFamily="50" charset="-128"/>
                    <a:ea typeface="BIZ UDPゴシック" panose="020B0400000000000000" pitchFamily="50" charset="-128"/>
                  </a:rPr>
                  <a:t>次一括法）</a:t>
                </a:r>
                <a:endParaRPr lang="en-US" altLang="ja-JP" sz="900" dirty="0">
                  <a:latin typeface="BIZ UDPゴシック" panose="020B0400000000000000" pitchFamily="50" charset="-128"/>
                  <a:ea typeface="BIZ UDPゴシック" panose="020B0400000000000000" pitchFamily="50" charset="-128"/>
                </a:endParaRPr>
              </a:p>
            </p:txBody>
          </p:sp>
        </p:grpSp>
        <p:grpSp>
          <p:nvGrpSpPr>
            <p:cNvPr id="88" name="グループ化 87"/>
            <p:cNvGrpSpPr/>
            <p:nvPr/>
          </p:nvGrpSpPr>
          <p:grpSpPr>
            <a:xfrm>
              <a:off x="375836" y="3246895"/>
              <a:ext cx="1083457" cy="614397"/>
              <a:chOff x="422044" y="-219970"/>
              <a:chExt cx="1083457" cy="614397"/>
            </a:xfrm>
          </p:grpSpPr>
          <p:sp>
            <p:nvSpPr>
              <p:cNvPr id="89" name="フローチャート : 代替処理 88"/>
              <p:cNvSpPr/>
              <p:nvPr/>
            </p:nvSpPr>
            <p:spPr>
              <a:xfrm>
                <a:off x="428708" y="-219970"/>
                <a:ext cx="1015755" cy="18000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平成</a:t>
                </a:r>
                <a:r>
                  <a:rPr lang="en-US" altLang="ja-JP" sz="1000" dirty="0">
                    <a:solidFill>
                      <a:schemeClr val="bg1"/>
                    </a:solidFill>
                    <a:latin typeface="BIZ UDPゴシック" panose="020B0400000000000000" pitchFamily="50" charset="-128"/>
                    <a:ea typeface="BIZ UDPゴシック" panose="020B0400000000000000" pitchFamily="50" charset="-128"/>
                  </a:rPr>
                  <a:t>26</a:t>
                </a:r>
                <a:r>
                  <a:rPr lang="ja-JP" altLang="en-US" sz="1000" dirty="0">
                    <a:solidFill>
                      <a:schemeClr val="bg1"/>
                    </a:solidFill>
                    <a:latin typeface="BIZ UDPゴシック" panose="020B0400000000000000" pitchFamily="50" charset="-128"/>
                    <a:ea typeface="BIZ UDPゴシック" panose="020B0400000000000000" pitchFamily="50" charset="-128"/>
                  </a:rPr>
                  <a:t>年度～</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
            <p:nvSpPr>
              <p:cNvPr id="90" name="フローチャート : 代替処理 89"/>
              <p:cNvSpPr/>
              <p:nvPr/>
            </p:nvSpPr>
            <p:spPr>
              <a:xfrm>
                <a:off x="422044" y="-55160"/>
                <a:ext cx="1083457" cy="449587"/>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800" dirty="0">
                    <a:latin typeface="BIZ UDPゴシック" panose="020B0400000000000000" pitchFamily="50" charset="-128"/>
                    <a:ea typeface="BIZ UDPゴシック" panose="020B0400000000000000" pitchFamily="50" charset="-128"/>
                  </a:rPr>
                  <a:t>特区法の規制改革</a:t>
                </a:r>
                <a:endParaRPr lang="en-US" altLang="ja-JP" sz="800" dirty="0">
                  <a:latin typeface="BIZ UDPゴシック" panose="020B0400000000000000" pitchFamily="50" charset="-128"/>
                  <a:ea typeface="BIZ UDPゴシック" panose="020B0400000000000000" pitchFamily="50" charset="-128"/>
                </a:endParaRPr>
              </a:p>
              <a:p>
                <a:r>
                  <a:rPr lang="ja-JP" altLang="en-US" sz="800" dirty="0">
                    <a:latin typeface="BIZ UDPゴシック" panose="020B0400000000000000" pitchFamily="50" charset="-128"/>
                    <a:ea typeface="BIZ UDPゴシック" panose="020B0400000000000000" pitchFamily="50" charset="-128"/>
                  </a:rPr>
                  <a:t>メニューを活用した</a:t>
                </a:r>
                <a:endParaRPr lang="en-US" altLang="ja-JP" sz="800" dirty="0">
                  <a:latin typeface="BIZ UDPゴシック" panose="020B0400000000000000" pitchFamily="50" charset="-128"/>
                  <a:ea typeface="BIZ UDPゴシック" panose="020B0400000000000000" pitchFamily="50" charset="-128"/>
                </a:endParaRPr>
              </a:p>
              <a:p>
                <a:r>
                  <a:rPr lang="ja-JP" altLang="en-US" sz="800" dirty="0">
                    <a:latin typeface="BIZ UDPゴシック" panose="020B0400000000000000" pitchFamily="50" charset="-128"/>
                    <a:ea typeface="BIZ UDPゴシック" panose="020B0400000000000000" pitchFamily="50" charset="-128"/>
                  </a:rPr>
                  <a:t>提案の実施</a:t>
                </a:r>
                <a:endParaRPr lang="en-US" altLang="ja-JP" sz="800" dirty="0">
                  <a:latin typeface="BIZ UDPゴシック" panose="020B0400000000000000" pitchFamily="50" charset="-128"/>
                  <a:ea typeface="BIZ UDPゴシック" panose="020B0400000000000000" pitchFamily="50" charset="-128"/>
                </a:endParaRPr>
              </a:p>
            </p:txBody>
          </p:sp>
        </p:grpSp>
        <p:grpSp>
          <p:nvGrpSpPr>
            <p:cNvPr id="19" name="グループ化 18"/>
            <p:cNvGrpSpPr/>
            <p:nvPr/>
          </p:nvGrpSpPr>
          <p:grpSpPr>
            <a:xfrm>
              <a:off x="364765" y="5219762"/>
              <a:ext cx="1199328" cy="927172"/>
              <a:chOff x="394967" y="5199205"/>
              <a:chExt cx="1199328" cy="927172"/>
            </a:xfrm>
          </p:grpSpPr>
          <p:grpSp>
            <p:nvGrpSpPr>
              <p:cNvPr id="4" name="グループ化 3"/>
              <p:cNvGrpSpPr/>
              <p:nvPr/>
            </p:nvGrpSpPr>
            <p:grpSpPr>
              <a:xfrm>
                <a:off x="397154" y="5199205"/>
                <a:ext cx="1197141" cy="489641"/>
                <a:chOff x="409029" y="5317955"/>
                <a:chExt cx="1197141" cy="489641"/>
              </a:xfrm>
            </p:grpSpPr>
            <p:sp>
              <p:nvSpPr>
                <p:cNvPr id="83" name="フローチャート : 代替処理 82"/>
                <p:cNvSpPr/>
                <p:nvPr/>
              </p:nvSpPr>
              <p:spPr>
                <a:xfrm>
                  <a:off x="424578" y="5317955"/>
                  <a:ext cx="798183" cy="210468"/>
                </a:xfrm>
                <a:prstGeom prst="flowChartAlternateProcess">
                  <a:avLst/>
                </a:prstGeom>
                <a:solidFill>
                  <a:srgbClr val="0068B4"/>
                </a:solidFill>
                <a:ln w="12700">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36000" tIns="0" rIns="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29</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91" name="フローチャート : 代替処理 90"/>
                <p:cNvSpPr/>
                <p:nvPr/>
              </p:nvSpPr>
              <p:spPr>
                <a:xfrm>
                  <a:off x="409029" y="5528423"/>
                  <a:ext cx="1197141" cy="279173"/>
                </a:xfrm>
                <a:prstGeom prst="flowChartAlternateProcess">
                  <a:avLst/>
                </a:prstGeom>
                <a:solidFill>
                  <a:schemeClr val="accent3">
                    <a:lumMod val="40000"/>
                    <a:lumOff val="60000"/>
                  </a:schemeClr>
                </a:solidFill>
                <a:ln w="22225">
                  <a:noFill/>
                </a:ln>
              </p:spPr>
              <p:style>
                <a:lnRef idx="2">
                  <a:schemeClr val="accent1"/>
                </a:lnRef>
                <a:fillRef idx="1">
                  <a:schemeClr val="lt1"/>
                </a:fillRef>
                <a:effectRef idx="0">
                  <a:schemeClr val="accent1"/>
                </a:effectRef>
                <a:fontRef idx="minor">
                  <a:schemeClr val="dk1"/>
                </a:fontRef>
              </p:style>
              <p:txBody>
                <a:bodyPr lIns="0" tIns="36000" rIns="0" bIns="36000" rtlCol="0" anchor="ctr" anchorCtr="0"/>
                <a:lstStyle/>
                <a:p>
                  <a:r>
                    <a:rPr lang="ja-JP" altLang="en-US" sz="800" dirty="0">
                      <a:latin typeface="BIZ UDPゴシック" panose="020B0400000000000000" pitchFamily="50" charset="-128"/>
                      <a:ea typeface="BIZ UDPゴシック" panose="020B0400000000000000" pitchFamily="50" charset="-128"/>
                    </a:rPr>
                    <a:t>近畿経済産業局内に「中小企業政策調査課」新設</a:t>
                  </a:r>
                  <a:endParaRPr lang="en-US" altLang="ja-JP" sz="800" dirty="0">
                    <a:latin typeface="BIZ UDPゴシック" panose="020B0400000000000000" pitchFamily="50" charset="-128"/>
                    <a:ea typeface="BIZ UDPゴシック" panose="020B0400000000000000" pitchFamily="50" charset="-128"/>
                  </a:endParaRPr>
                </a:p>
              </p:txBody>
            </p:sp>
          </p:grpSp>
          <p:sp>
            <p:nvSpPr>
              <p:cNvPr id="92" name="フローチャート : 代替処理 91"/>
              <p:cNvSpPr/>
              <p:nvPr/>
            </p:nvSpPr>
            <p:spPr>
              <a:xfrm>
                <a:off x="394967" y="5716468"/>
                <a:ext cx="1197141" cy="409909"/>
              </a:xfrm>
              <a:prstGeom prst="flowChartAlternateProcess">
                <a:avLst/>
              </a:prstGeom>
              <a:solidFill>
                <a:schemeClr val="accent3">
                  <a:lumMod val="40000"/>
                  <a:lumOff val="60000"/>
                </a:schemeClr>
              </a:solidFill>
              <a:ln w="22225">
                <a:noFill/>
              </a:ln>
            </p:spPr>
            <p:style>
              <a:lnRef idx="2">
                <a:schemeClr val="accent1"/>
              </a:lnRef>
              <a:fillRef idx="1">
                <a:schemeClr val="lt1"/>
              </a:fillRef>
              <a:effectRef idx="0">
                <a:schemeClr val="accent1"/>
              </a:effectRef>
              <a:fontRef idx="minor">
                <a:schemeClr val="dk1"/>
              </a:fontRef>
            </p:style>
            <p:txBody>
              <a:bodyPr lIns="0" tIns="36000" rIns="0" bIns="36000" rtlCol="0" anchor="ctr" anchorCtr="0"/>
              <a:lstStyle/>
              <a:p>
                <a:r>
                  <a:rPr lang="ja-JP" altLang="en-US" sz="800" dirty="0">
                    <a:latin typeface="BIZ UDPゴシック" panose="020B0400000000000000" pitchFamily="50" charset="-128"/>
                    <a:ea typeface="BIZ UDPゴシック" panose="020B0400000000000000" pitchFamily="50" charset="-128"/>
                  </a:rPr>
                  <a:t>（独）工業所有権情報・研修館（</a:t>
                </a:r>
                <a:r>
                  <a:rPr lang="en-US" altLang="ja-JP" sz="800" dirty="0">
                    <a:latin typeface="BIZ UDPゴシック" panose="020B0400000000000000" pitchFamily="50" charset="-128"/>
                    <a:ea typeface="BIZ UDPゴシック" panose="020B0400000000000000" pitchFamily="50" charset="-128"/>
                  </a:rPr>
                  <a:t>INPIT</a:t>
                </a:r>
                <a:r>
                  <a:rPr lang="ja-JP" altLang="en-US" sz="800" dirty="0">
                    <a:latin typeface="BIZ UDPゴシック" panose="020B0400000000000000" pitchFamily="50" charset="-128"/>
                    <a:ea typeface="BIZ UDPゴシック" panose="020B0400000000000000" pitchFamily="50" charset="-128"/>
                  </a:rPr>
                  <a:t>）近畿統括</a:t>
                </a:r>
                <a:endParaRPr lang="en-US" altLang="ja-JP" sz="800" dirty="0">
                  <a:latin typeface="BIZ UDPゴシック" panose="020B0400000000000000" pitchFamily="50" charset="-128"/>
                  <a:ea typeface="BIZ UDPゴシック" panose="020B0400000000000000" pitchFamily="50" charset="-128"/>
                </a:endParaRPr>
              </a:p>
              <a:p>
                <a:r>
                  <a:rPr lang="ja-JP" altLang="en-US" sz="800" dirty="0">
                    <a:latin typeface="BIZ UDPゴシック" panose="020B0400000000000000" pitchFamily="50" charset="-128"/>
                    <a:ea typeface="BIZ UDPゴシック" panose="020B0400000000000000" pitchFamily="50" charset="-128"/>
                  </a:rPr>
                  <a:t>本部開設</a:t>
                </a:r>
                <a:endParaRPr lang="en-US" altLang="ja-JP" sz="800" dirty="0">
                  <a:latin typeface="BIZ UDPゴシック" panose="020B0400000000000000" pitchFamily="50" charset="-128"/>
                  <a:ea typeface="BIZ UDPゴシック" panose="020B0400000000000000" pitchFamily="50" charset="-128"/>
                </a:endParaRPr>
              </a:p>
            </p:txBody>
          </p:sp>
        </p:grpSp>
      </p:grpSp>
      <p:grpSp>
        <p:nvGrpSpPr>
          <p:cNvPr id="10" name="グループ化 9"/>
          <p:cNvGrpSpPr/>
          <p:nvPr/>
        </p:nvGrpSpPr>
        <p:grpSpPr>
          <a:xfrm>
            <a:off x="1907703" y="2252536"/>
            <a:ext cx="4356000" cy="2688632"/>
            <a:chOff x="1909140" y="2612160"/>
            <a:chExt cx="4356000" cy="2688632"/>
          </a:xfrm>
        </p:grpSpPr>
        <p:sp>
          <p:nvSpPr>
            <p:cNvPr id="48" name="右矢印 47"/>
            <p:cNvSpPr/>
            <p:nvPr/>
          </p:nvSpPr>
          <p:spPr>
            <a:xfrm>
              <a:off x="1909140" y="4891965"/>
              <a:ext cx="4356000" cy="408827"/>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latin typeface="BIZ UDPゴシック" panose="020B0400000000000000" pitchFamily="50" charset="-128"/>
                  <a:ea typeface="BIZ UDPゴシック" panose="020B0400000000000000" pitchFamily="50" charset="-128"/>
                </a:rPr>
                <a:t>規制改革提案の実現に向けた協議・調整</a:t>
              </a:r>
            </a:p>
          </p:txBody>
        </p:sp>
        <p:grpSp>
          <p:nvGrpSpPr>
            <p:cNvPr id="8" name="グループ化 7"/>
            <p:cNvGrpSpPr/>
            <p:nvPr/>
          </p:nvGrpSpPr>
          <p:grpSpPr>
            <a:xfrm>
              <a:off x="2137573" y="2612160"/>
              <a:ext cx="4126130" cy="1579081"/>
              <a:chOff x="2137573" y="2509607"/>
              <a:chExt cx="4126130" cy="1579081"/>
            </a:xfrm>
          </p:grpSpPr>
          <p:grpSp>
            <p:nvGrpSpPr>
              <p:cNvPr id="99" name="グループ化 98"/>
              <p:cNvGrpSpPr/>
              <p:nvPr/>
            </p:nvGrpSpPr>
            <p:grpSpPr>
              <a:xfrm>
                <a:off x="2967911" y="3583080"/>
                <a:ext cx="2814267" cy="505608"/>
                <a:chOff x="2667128" y="2525479"/>
                <a:chExt cx="2781977" cy="505608"/>
              </a:xfrm>
            </p:grpSpPr>
            <p:sp>
              <p:nvSpPr>
                <p:cNvPr id="100" name="フローチャート : 代替処理 99"/>
                <p:cNvSpPr/>
                <p:nvPr/>
              </p:nvSpPr>
              <p:spPr>
                <a:xfrm>
                  <a:off x="2678032" y="2525479"/>
                  <a:ext cx="591909"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７月～</a:t>
                  </a:r>
                </a:p>
              </p:txBody>
            </p:sp>
            <p:sp>
              <p:nvSpPr>
                <p:cNvPr id="101" name="フローチャート : 代替処理 100"/>
                <p:cNvSpPr/>
                <p:nvPr/>
              </p:nvSpPr>
              <p:spPr>
                <a:xfrm>
                  <a:off x="2667128" y="2710951"/>
                  <a:ext cx="2781977" cy="320136"/>
                </a:xfrm>
                <a:prstGeom prst="flowChartAlternateProcess">
                  <a:avLst/>
                </a:prstGeom>
                <a:ln w="22225">
                  <a:solidFill>
                    <a:srgbClr val="0866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全国知事会や関西広域連合を通じた国への提案</a:t>
                  </a:r>
                </a:p>
              </p:txBody>
            </p:sp>
          </p:grpSp>
          <p:grpSp>
            <p:nvGrpSpPr>
              <p:cNvPr id="18" name="グループ化 17"/>
              <p:cNvGrpSpPr/>
              <p:nvPr/>
            </p:nvGrpSpPr>
            <p:grpSpPr>
              <a:xfrm>
                <a:off x="2773237" y="2509607"/>
                <a:ext cx="3490466" cy="480416"/>
                <a:chOff x="2844330" y="3071485"/>
                <a:chExt cx="3490466" cy="480416"/>
              </a:xfrm>
            </p:grpSpPr>
            <p:sp>
              <p:nvSpPr>
                <p:cNvPr id="67" name="右矢印 66"/>
                <p:cNvSpPr/>
                <p:nvPr/>
              </p:nvSpPr>
              <p:spPr>
                <a:xfrm>
                  <a:off x="4140474" y="3191050"/>
                  <a:ext cx="2194322" cy="360851"/>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latin typeface="BIZ UDPゴシック" panose="020B0400000000000000" pitchFamily="50" charset="-128"/>
                      <a:ea typeface="BIZ UDPゴシック" panose="020B0400000000000000" pitchFamily="50" charset="-128"/>
                    </a:rPr>
                    <a:t>事務・権限の移譲に向けた調整</a:t>
                  </a:r>
                </a:p>
              </p:txBody>
            </p:sp>
            <p:grpSp>
              <p:nvGrpSpPr>
                <p:cNvPr id="17" name="グループ化 16"/>
                <p:cNvGrpSpPr/>
                <p:nvPr/>
              </p:nvGrpSpPr>
              <p:grpSpPr>
                <a:xfrm>
                  <a:off x="2844330" y="3071485"/>
                  <a:ext cx="1296144" cy="407597"/>
                  <a:chOff x="3375003" y="3304562"/>
                  <a:chExt cx="1296144" cy="407597"/>
                </a:xfrm>
              </p:grpSpPr>
              <p:sp>
                <p:nvSpPr>
                  <p:cNvPr id="84" name="フローチャート : 代替処理 83"/>
                  <p:cNvSpPr/>
                  <p:nvPr/>
                </p:nvSpPr>
                <p:spPr>
                  <a:xfrm>
                    <a:off x="3375003" y="3304562"/>
                    <a:ext cx="388603"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６月</a:t>
                    </a:r>
                  </a:p>
                </p:txBody>
              </p:sp>
              <p:sp>
                <p:nvSpPr>
                  <p:cNvPr id="66" name="フローチャート : 代替処理 65"/>
                  <p:cNvSpPr/>
                  <p:nvPr/>
                </p:nvSpPr>
                <p:spPr>
                  <a:xfrm>
                    <a:off x="3384676" y="3496340"/>
                    <a:ext cx="1286471" cy="215819"/>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第</a:t>
                    </a:r>
                    <a:r>
                      <a:rPr lang="en-US" altLang="ja-JP" sz="1000" dirty="0">
                        <a:solidFill>
                          <a:schemeClr val="tx1"/>
                        </a:solidFill>
                        <a:latin typeface="BIZ UDPゴシック" panose="020B0400000000000000" pitchFamily="50" charset="-128"/>
                        <a:ea typeface="BIZ UDPゴシック" panose="020B0400000000000000" pitchFamily="50" charset="-128"/>
                      </a:rPr>
                      <a:t>14</a:t>
                    </a:r>
                    <a:r>
                      <a:rPr lang="ja-JP" altLang="en-US" sz="1000" dirty="0">
                        <a:latin typeface="BIZ UDPゴシック" panose="020B0400000000000000" pitchFamily="50" charset="-128"/>
                        <a:ea typeface="BIZ UDPゴシック" panose="020B0400000000000000" pitchFamily="50" charset="-128"/>
                      </a:rPr>
                      <a:t>次一括法成立</a:t>
                    </a:r>
                  </a:p>
                </p:txBody>
              </p:sp>
            </p:grpSp>
          </p:grpSp>
          <p:grpSp>
            <p:nvGrpSpPr>
              <p:cNvPr id="7" name="グループ化 6"/>
              <p:cNvGrpSpPr/>
              <p:nvPr/>
            </p:nvGrpSpPr>
            <p:grpSpPr>
              <a:xfrm>
                <a:off x="2137573" y="2980043"/>
                <a:ext cx="4126130" cy="706052"/>
                <a:chOff x="2729189" y="3506626"/>
                <a:chExt cx="3963796" cy="706052"/>
              </a:xfrm>
            </p:grpSpPr>
            <p:grpSp>
              <p:nvGrpSpPr>
                <p:cNvPr id="5" name="グループ化 4"/>
                <p:cNvGrpSpPr/>
                <p:nvPr/>
              </p:nvGrpSpPr>
              <p:grpSpPr>
                <a:xfrm>
                  <a:off x="2729189" y="3506626"/>
                  <a:ext cx="1297206" cy="544917"/>
                  <a:chOff x="2582465" y="2403799"/>
                  <a:chExt cx="1297206" cy="544917"/>
                </a:xfrm>
              </p:grpSpPr>
              <p:sp>
                <p:nvSpPr>
                  <p:cNvPr id="76" name="フローチャート : 代替処理 75"/>
                  <p:cNvSpPr/>
                  <p:nvPr/>
                </p:nvSpPr>
                <p:spPr>
                  <a:xfrm>
                    <a:off x="2582465" y="2590304"/>
                    <a:ext cx="1297206" cy="35841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「提案募集方式」を</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活用した国への提案</a:t>
                    </a:r>
                  </a:p>
                </p:txBody>
              </p:sp>
              <p:sp>
                <p:nvSpPr>
                  <p:cNvPr id="77" name="フローチャート : 代替処理 76"/>
                  <p:cNvSpPr/>
                  <p:nvPr/>
                </p:nvSpPr>
                <p:spPr>
                  <a:xfrm>
                    <a:off x="2639720" y="2403799"/>
                    <a:ext cx="388603"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prstClr val="white"/>
                        </a:solidFill>
                        <a:latin typeface="BIZ UDPゴシック" panose="020B0400000000000000" pitchFamily="50" charset="-128"/>
                        <a:ea typeface="BIZ UDPゴシック" panose="020B0400000000000000" pitchFamily="50" charset="-128"/>
                      </a:rPr>
                      <a:t>4</a:t>
                    </a:r>
                    <a:r>
                      <a:rPr lang="ja-JP" altLang="en-US" sz="1000" dirty="0">
                        <a:solidFill>
                          <a:prstClr val="white"/>
                        </a:solidFill>
                        <a:latin typeface="BIZ UDPゴシック" panose="020B0400000000000000" pitchFamily="50" charset="-128"/>
                        <a:ea typeface="BIZ UDPゴシック" panose="020B0400000000000000" pitchFamily="50" charset="-128"/>
                      </a:rPr>
                      <a:t>月</a:t>
                    </a:r>
                  </a:p>
                </p:txBody>
              </p:sp>
            </p:grpSp>
            <p:sp>
              <p:nvSpPr>
                <p:cNvPr id="69" name="右矢印 68"/>
                <p:cNvSpPr/>
                <p:nvPr/>
              </p:nvSpPr>
              <p:spPr>
                <a:xfrm>
                  <a:off x="4026395" y="3714668"/>
                  <a:ext cx="2666590" cy="331799"/>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latin typeface="BIZ UDPゴシック" panose="020B0400000000000000" pitchFamily="50" charset="-128"/>
                      <a:ea typeface="BIZ UDPゴシック" panose="020B0400000000000000" pitchFamily="50" charset="-128"/>
                    </a:rPr>
                    <a:t>提案の実現に向けた調整</a:t>
                  </a:r>
                </a:p>
              </p:txBody>
            </p:sp>
            <p:sp>
              <p:nvSpPr>
                <p:cNvPr id="70" name="フローチャート : 代替処理 69"/>
                <p:cNvSpPr/>
                <p:nvPr/>
              </p:nvSpPr>
              <p:spPr>
                <a:xfrm>
                  <a:off x="5237319" y="4026634"/>
                  <a:ext cx="1070303" cy="186044"/>
                </a:xfrm>
                <a:prstGeom prst="flowChartAlternateProcess">
                  <a:avLst/>
                </a:prstGeom>
                <a:solidFill>
                  <a:schemeClr val="accent3">
                    <a:lumMod val="40000"/>
                    <a:lumOff val="60000"/>
                  </a:schemeClr>
                </a:solidFill>
                <a:ln w="9525">
                  <a:no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900" dirty="0">
                      <a:latin typeface="BIZ UDPゴシック" panose="020B0400000000000000" pitchFamily="50" charset="-128"/>
                      <a:ea typeface="BIZ UDPゴシック" panose="020B0400000000000000" pitchFamily="50" charset="-128"/>
                    </a:rPr>
                    <a:t>国の対応方針決定</a:t>
                  </a:r>
                </a:p>
              </p:txBody>
            </p:sp>
          </p:grpSp>
        </p:grpSp>
      </p:grpSp>
      <p:sp>
        <p:nvSpPr>
          <p:cNvPr id="14" name="右矢印 47">
            <a:extLst>
              <a:ext uri="{FF2B5EF4-FFF2-40B4-BE49-F238E27FC236}">
                <a16:creationId xmlns:a16="http://schemas.microsoft.com/office/drawing/2014/main" id="{6D052255-3923-47D6-A67F-E0672A75C447}"/>
              </a:ext>
            </a:extLst>
          </p:cNvPr>
          <p:cNvSpPr/>
          <p:nvPr/>
        </p:nvSpPr>
        <p:spPr>
          <a:xfrm>
            <a:off x="1924983" y="5456732"/>
            <a:ext cx="4320000" cy="488517"/>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000" dirty="0">
                <a:latin typeface="BIZ UDPゴシック" panose="020B0400000000000000" pitchFamily="50" charset="-128"/>
                <a:ea typeface="BIZ UDPゴシック" panose="020B0400000000000000" pitchFamily="50" charset="-128"/>
              </a:rPr>
              <a:t>中小企業の知的財産活用や</a:t>
            </a:r>
            <a:r>
              <a:rPr lang="en-US" altLang="ja-JP" sz="1000" dirty="0">
                <a:latin typeface="BIZ UDPゴシック" panose="020B0400000000000000" pitchFamily="50" charset="-128"/>
                <a:ea typeface="BIZ UDPゴシック" panose="020B0400000000000000" pitchFamily="50" charset="-128"/>
              </a:rPr>
              <a:t>INPIT-KANSAI</a:t>
            </a:r>
            <a:r>
              <a:rPr lang="ja-JP" altLang="en-US" sz="1000" dirty="0">
                <a:latin typeface="BIZ UDPゴシック" panose="020B0400000000000000" pitchFamily="50" charset="-128"/>
                <a:ea typeface="BIZ UDPゴシック" panose="020B0400000000000000" pitchFamily="50" charset="-128"/>
              </a:rPr>
              <a:t>の拠点性向上に資する取組</a:t>
            </a:r>
            <a:endParaRPr kumimoji="1" lang="ja-JP" altLang="en-US" sz="1000" dirty="0">
              <a:latin typeface="BIZ UDPゴシック" panose="020B0400000000000000" pitchFamily="50" charset="-128"/>
              <a:ea typeface="BIZ UDPゴシック" panose="020B0400000000000000" pitchFamily="50" charset="-128"/>
            </a:endParaRPr>
          </a:p>
        </p:txBody>
      </p:sp>
      <p:grpSp>
        <p:nvGrpSpPr>
          <p:cNvPr id="9" name="グループ化 8"/>
          <p:cNvGrpSpPr/>
          <p:nvPr/>
        </p:nvGrpSpPr>
        <p:grpSpPr>
          <a:xfrm>
            <a:off x="3622425" y="1077935"/>
            <a:ext cx="2641277" cy="982913"/>
            <a:chOff x="2687297" y="1332116"/>
            <a:chExt cx="2641277" cy="982913"/>
          </a:xfrm>
        </p:grpSpPr>
        <p:grpSp>
          <p:nvGrpSpPr>
            <p:cNvPr id="58" name="グループ化 57"/>
            <p:cNvGrpSpPr/>
            <p:nvPr/>
          </p:nvGrpSpPr>
          <p:grpSpPr>
            <a:xfrm>
              <a:off x="2687297" y="1332116"/>
              <a:ext cx="1933042" cy="394877"/>
              <a:chOff x="2325016" y="2587423"/>
              <a:chExt cx="1933042" cy="394877"/>
            </a:xfrm>
          </p:grpSpPr>
          <p:sp>
            <p:nvSpPr>
              <p:cNvPr id="59" name="フローチャート : 代替処理 99"/>
              <p:cNvSpPr/>
              <p:nvPr/>
            </p:nvSpPr>
            <p:spPr>
              <a:xfrm>
                <a:off x="2326777" y="2587423"/>
                <a:ext cx="360000"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８月</a:t>
                </a:r>
              </a:p>
            </p:txBody>
          </p:sp>
          <p:sp>
            <p:nvSpPr>
              <p:cNvPr id="60" name="フローチャート : 代替処理 100"/>
              <p:cNvSpPr/>
              <p:nvPr/>
            </p:nvSpPr>
            <p:spPr>
              <a:xfrm>
                <a:off x="2325016" y="2773108"/>
                <a:ext cx="1933042" cy="209192"/>
              </a:xfrm>
              <a:prstGeom prst="flowChartAlternateProcess">
                <a:avLst/>
              </a:prstGeom>
              <a:ln w="22225">
                <a:solidFill>
                  <a:srgbClr val="0072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latin typeface="BIZ UDPゴシック" panose="020B0400000000000000" pitchFamily="50" charset="-128"/>
                    <a:ea typeface="BIZ UDPゴシック" panose="020B0400000000000000" pitchFamily="50" charset="-128"/>
                  </a:rPr>
                  <a:t>全国知事会を通じた国への提案 </a:t>
                </a:r>
              </a:p>
            </p:txBody>
          </p:sp>
        </p:grpSp>
        <p:sp>
          <p:nvSpPr>
            <p:cNvPr id="61" name="右矢印 60"/>
            <p:cNvSpPr/>
            <p:nvPr/>
          </p:nvSpPr>
          <p:spPr>
            <a:xfrm>
              <a:off x="2687297" y="1906202"/>
              <a:ext cx="2641277" cy="408827"/>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latin typeface="BIZ UDPゴシック" panose="020B0400000000000000" pitchFamily="50" charset="-128"/>
                  <a:ea typeface="BIZ UDPゴシック" panose="020B0400000000000000" pitchFamily="50" charset="-128"/>
                </a:rPr>
                <a:t>関係者と意見交換</a:t>
              </a:r>
              <a:endParaRPr kumimoji="1" lang="ja-JP" altLang="en-US" sz="1000" dirty="0">
                <a:latin typeface="BIZ UDPゴシック" panose="020B0400000000000000" pitchFamily="50" charset="-128"/>
                <a:ea typeface="BIZ UDPゴシック" panose="020B0400000000000000" pitchFamily="50" charset="-128"/>
              </a:endParaRPr>
            </a:p>
          </p:txBody>
        </p:sp>
      </p:grpSp>
      <p:sp>
        <p:nvSpPr>
          <p:cNvPr id="64" name="フローチャート : 代替処理 75"/>
          <p:cNvSpPr/>
          <p:nvPr/>
        </p:nvSpPr>
        <p:spPr>
          <a:xfrm>
            <a:off x="308098" y="4151578"/>
            <a:ext cx="1165640" cy="518433"/>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700" dirty="0">
                <a:solidFill>
                  <a:schemeClr val="tx1"/>
                </a:solidFill>
                <a:latin typeface="BIZ UDPゴシック" panose="020B0400000000000000" pitchFamily="50" charset="-128"/>
                <a:ea typeface="BIZ UDPゴシック" panose="020B0400000000000000" pitchFamily="50" charset="-128"/>
              </a:rPr>
              <a:t>大阪府・大阪市スーパーシティ型国家戦略特別区域会議（第１回）の開催（区域計画の作成）</a:t>
            </a:r>
          </a:p>
        </p:txBody>
      </p:sp>
      <p:sp>
        <p:nvSpPr>
          <p:cNvPr id="63" name="フローチャート : 代替処理 80"/>
          <p:cNvSpPr/>
          <p:nvPr/>
        </p:nvSpPr>
        <p:spPr>
          <a:xfrm>
            <a:off x="337442" y="3979818"/>
            <a:ext cx="778174" cy="17415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36000" rtlCol="0" anchor="ctr" anchorCtr="0"/>
          <a:lstStyle/>
          <a:p>
            <a:pPr>
              <a:lnSpc>
                <a:spcPts val="1200"/>
              </a:lnSpc>
            </a:pPr>
            <a:r>
              <a:rPr kumimoji="1" lang="ja-JP" altLang="en-US" sz="1000" dirty="0">
                <a:solidFill>
                  <a:schemeClr val="bg1"/>
                </a:solidFill>
                <a:latin typeface="BIZ UDPゴシック" panose="020B0400000000000000" pitchFamily="50" charset="-128"/>
                <a:ea typeface="BIZ UDPゴシック" panose="020B0400000000000000" pitchFamily="50" charset="-128"/>
              </a:rPr>
              <a:t>令和</a:t>
            </a:r>
            <a:r>
              <a:rPr kumimoji="1" lang="en-US" altLang="ja-JP" sz="1000" dirty="0">
                <a:solidFill>
                  <a:schemeClr val="bg1"/>
                </a:solidFill>
                <a:latin typeface="BIZ UDPゴシック" panose="020B0400000000000000" pitchFamily="50" charset="-128"/>
                <a:ea typeface="BIZ UDPゴシック" panose="020B0400000000000000" pitchFamily="50" charset="-128"/>
              </a:rPr>
              <a:t>5</a:t>
            </a:r>
            <a:r>
              <a:rPr kumimoji="1" lang="ja-JP" altLang="en-US" sz="1000" dirty="0">
                <a:solidFill>
                  <a:schemeClr val="bg1"/>
                </a:solidFill>
                <a:latin typeface="BIZ UDPゴシック" panose="020B0400000000000000" pitchFamily="50" charset="-128"/>
                <a:ea typeface="BIZ UDPゴシック" panose="020B0400000000000000" pitchFamily="50" charset="-128"/>
              </a:rPr>
              <a:t>年度</a:t>
            </a:r>
          </a:p>
        </p:txBody>
      </p:sp>
      <p:sp>
        <p:nvSpPr>
          <p:cNvPr id="65" name="フローチャート : 代替処理 75"/>
          <p:cNvSpPr/>
          <p:nvPr/>
        </p:nvSpPr>
        <p:spPr>
          <a:xfrm>
            <a:off x="294554" y="4669200"/>
            <a:ext cx="1192727" cy="568139"/>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kumimoji="1"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国家戦略特別区域</a:t>
            </a:r>
            <a:endParaRPr kumimoji="1" lang="en-US" altLang="ja-JP"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r>
              <a:rPr kumimoji="1"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諮問会議にて区域計画が</a:t>
            </a:r>
            <a:r>
              <a:rPr kumimoji="1" lang="ja-JP" altLang="en-US" sz="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了承され、内閣総理大臣</a:t>
            </a:r>
            <a:r>
              <a:rPr kumimoji="1"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より認定</a:t>
            </a:r>
            <a:endParaRPr lang="ja-JP" altLang="en-US" sz="800" dirty="0">
              <a:solidFill>
                <a:schemeClr val="tx1"/>
              </a:solidFill>
              <a:latin typeface="BIZ UDPゴシック" panose="020B0400000000000000" pitchFamily="50" charset="-128"/>
              <a:ea typeface="BIZ UDPゴシック" panose="020B0400000000000000" pitchFamily="50" charset="-128"/>
            </a:endParaRPr>
          </a:p>
        </p:txBody>
      </p:sp>
      <p:sp>
        <p:nvSpPr>
          <p:cNvPr id="72" name="フローチャート : 代替処理 82"/>
          <p:cNvSpPr/>
          <p:nvPr/>
        </p:nvSpPr>
        <p:spPr>
          <a:xfrm>
            <a:off x="339442" y="6246115"/>
            <a:ext cx="778174" cy="180000"/>
          </a:xfrm>
          <a:prstGeom prst="flowChartAlternateProcess">
            <a:avLst/>
          </a:prstGeom>
          <a:solidFill>
            <a:srgbClr val="0068B4"/>
          </a:solidFill>
          <a:ln w="12700">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36000" tIns="0" rIns="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令和４年度</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
        <p:nvSpPr>
          <p:cNvPr id="75" name="フローチャート : 代替処理 91"/>
          <p:cNvSpPr/>
          <p:nvPr/>
        </p:nvSpPr>
        <p:spPr>
          <a:xfrm>
            <a:off x="323527" y="6421287"/>
            <a:ext cx="1008000" cy="343283"/>
          </a:xfrm>
          <a:prstGeom prst="flowChartAlternateProcess">
            <a:avLst/>
          </a:prstGeom>
          <a:solidFill>
            <a:schemeClr val="accent3">
              <a:lumMod val="40000"/>
              <a:lumOff val="60000"/>
            </a:schemeClr>
          </a:solidFill>
          <a:ln w="22225">
            <a:noFill/>
          </a:ln>
        </p:spPr>
        <p:style>
          <a:lnRef idx="2">
            <a:schemeClr val="accent1"/>
          </a:lnRef>
          <a:fillRef idx="1">
            <a:schemeClr val="lt1"/>
          </a:fillRef>
          <a:effectRef idx="0">
            <a:schemeClr val="accent1"/>
          </a:effectRef>
          <a:fontRef idx="minor">
            <a:schemeClr val="dk1"/>
          </a:fontRef>
        </p:style>
        <p:txBody>
          <a:bodyPr lIns="0" tIns="36000" rIns="0" bIns="36000" rtlCol="0" anchor="ctr" anchorCtr="0"/>
          <a:lstStyle/>
          <a:p>
            <a:r>
              <a:rPr lang="ja-JP" altLang="en-US" sz="800" dirty="0">
                <a:solidFill>
                  <a:schemeClr val="tx1"/>
                </a:solidFill>
                <a:latin typeface="BIZ UDPゴシック" panose="020B0400000000000000" pitchFamily="50" charset="-128"/>
                <a:ea typeface="BIZ UDPゴシック" panose="020B0400000000000000" pitchFamily="50" charset="-128"/>
              </a:rPr>
              <a:t>国立健康・栄養研究所</a:t>
            </a:r>
            <a:endParaRPr lang="en-US" altLang="ja-JP" sz="800" dirty="0">
              <a:solidFill>
                <a:schemeClr val="tx1"/>
              </a:solidFill>
              <a:latin typeface="BIZ UDPゴシック" panose="020B0400000000000000" pitchFamily="50" charset="-128"/>
              <a:ea typeface="BIZ UDPゴシック" panose="020B0400000000000000" pitchFamily="50" charset="-128"/>
            </a:endParaRPr>
          </a:p>
          <a:p>
            <a:r>
              <a:rPr lang="ja-JP" altLang="en-US" sz="800" dirty="0">
                <a:solidFill>
                  <a:schemeClr val="tx1"/>
                </a:solidFill>
                <a:latin typeface="BIZ UDPゴシック" panose="020B0400000000000000" pitchFamily="50" charset="-128"/>
                <a:ea typeface="BIZ UDPゴシック" panose="020B0400000000000000" pitchFamily="50" charset="-128"/>
              </a:rPr>
              <a:t>移転完了</a:t>
            </a:r>
            <a:endParaRPr lang="en-US" altLang="ja-JP" sz="800" dirty="0">
              <a:solidFill>
                <a:schemeClr val="tx1"/>
              </a:solidFill>
              <a:latin typeface="BIZ UDPゴシック" panose="020B0400000000000000" pitchFamily="50" charset="-128"/>
              <a:ea typeface="BIZ UDPゴシック" panose="020B0400000000000000" pitchFamily="50" charset="-128"/>
            </a:endParaRPr>
          </a:p>
        </p:txBody>
      </p:sp>
      <p:sp>
        <p:nvSpPr>
          <p:cNvPr id="55" name="フローチャート : 代替処理 75">
            <a:extLst>
              <a:ext uri="{FF2B5EF4-FFF2-40B4-BE49-F238E27FC236}">
                <a16:creationId xmlns:a16="http://schemas.microsoft.com/office/drawing/2014/main" id="{E32DA00B-0AB4-4787-923A-2871A979CA35}"/>
              </a:ext>
            </a:extLst>
          </p:cNvPr>
          <p:cNvSpPr/>
          <p:nvPr/>
        </p:nvSpPr>
        <p:spPr>
          <a:xfrm>
            <a:off x="2650486" y="4114045"/>
            <a:ext cx="3210634" cy="408826"/>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国家戦略特別区域</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lang="ja-JP" altLang="en-US" sz="1000" dirty="0">
                <a:solidFill>
                  <a:schemeClr val="tx1"/>
                </a:solidFill>
                <a:latin typeface="BIZ UDPゴシック" panose="020B0400000000000000" pitchFamily="50" charset="-128"/>
                <a:ea typeface="BIZ UDPゴシック" panose="020B0400000000000000" pitchFamily="50" charset="-128"/>
              </a:rPr>
              <a:t>調剤業務一部委託事業の認定（実施地域：大阪市内）</a:t>
            </a:r>
          </a:p>
        </p:txBody>
      </p:sp>
      <p:sp>
        <p:nvSpPr>
          <p:cNvPr id="62" name="フローチャート : 代替処理 83">
            <a:extLst>
              <a:ext uri="{FF2B5EF4-FFF2-40B4-BE49-F238E27FC236}">
                <a16:creationId xmlns:a16="http://schemas.microsoft.com/office/drawing/2014/main" id="{C74AB664-6A23-4131-A1D0-DA53D087A662}"/>
              </a:ext>
            </a:extLst>
          </p:cNvPr>
          <p:cNvSpPr/>
          <p:nvPr/>
        </p:nvSpPr>
        <p:spPr>
          <a:xfrm>
            <a:off x="2694309" y="3933056"/>
            <a:ext cx="474366" cy="190875"/>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６月</a:t>
            </a:r>
          </a:p>
        </p:txBody>
      </p:sp>
      <p:sp>
        <p:nvSpPr>
          <p:cNvPr id="73" name="右矢印 47">
            <a:extLst>
              <a:ext uri="{FF2B5EF4-FFF2-40B4-BE49-F238E27FC236}">
                <a16:creationId xmlns:a16="http://schemas.microsoft.com/office/drawing/2014/main" id="{7801CAB8-8D09-40D2-BB11-26563E365CA5}"/>
              </a:ext>
            </a:extLst>
          </p:cNvPr>
          <p:cNvSpPr/>
          <p:nvPr/>
        </p:nvSpPr>
        <p:spPr>
          <a:xfrm>
            <a:off x="1924983" y="6181640"/>
            <a:ext cx="4320000" cy="529462"/>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000" dirty="0">
                <a:solidFill>
                  <a:schemeClr val="bg1"/>
                </a:solidFill>
                <a:latin typeface="BIZ UDPゴシック" panose="020B0400000000000000" pitchFamily="50" charset="-128"/>
                <a:ea typeface="BIZ UDPゴシック" panose="020B0400000000000000" pitchFamily="50" charset="-128"/>
              </a:rPr>
              <a:t>健都における国立健康・栄養研究所を核とした産学官民連携に資する取組</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304002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2431362581"/>
              </p:ext>
            </p:extLst>
          </p:nvPr>
        </p:nvGraphicFramePr>
        <p:xfrm>
          <a:off x="88580" y="661827"/>
          <a:ext cx="8992593" cy="5843552"/>
        </p:xfrm>
        <a:graphic>
          <a:graphicData uri="http://schemas.openxmlformats.org/drawingml/2006/table">
            <a:tbl>
              <a:tblPr firstRow="1" bandRow="1">
                <a:tableStyleId>{5940675A-B579-460E-94D1-54222C63F5DA}</a:tableStyleId>
              </a:tblPr>
              <a:tblGrid>
                <a:gridCol w="234970">
                  <a:extLst>
                    <a:ext uri="{9D8B030D-6E8A-4147-A177-3AD203B41FA5}">
                      <a16:colId xmlns:a16="http://schemas.microsoft.com/office/drawing/2014/main" val="20000"/>
                    </a:ext>
                  </a:extLst>
                </a:gridCol>
                <a:gridCol w="1281603">
                  <a:extLst>
                    <a:ext uri="{9D8B030D-6E8A-4147-A177-3AD203B41FA5}">
                      <a16:colId xmlns:a16="http://schemas.microsoft.com/office/drawing/2014/main" val="20001"/>
                    </a:ext>
                  </a:extLst>
                </a:gridCol>
                <a:gridCol w="291424">
                  <a:extLst>
                    <a:ext uri="{9D8B030D-6E8A-4147-A177-3AD203B41FA5}">
                      <a16:colId xmlns:a16="http://schemas.microsoft.com/office/drawing/2014/main" val="20002"/>
                    </a:ext>
                  </a:extLst>
                </a:gridCol>
                <a:gridCol w="4547631">
                  <a:extLst>
                    <a:ext uri="{9D8B030D-6E8A-4147-A177-3AD203B41FA5}">
                      <a16:colId xmlns:a16="http://schemas.microsoft.com/office/drawing/2014/main" val="20003"/>
                    </a:ext>
                  </a:extLst>
                </a:gridCol>
                <a:gridCol w="2636965">
                  <a:extLst>
                    <a:ext uri="{9D8B030D-6E8A-4147-A177-3AD203B41FA5}">
                      <a16:colId xmlns:a16="http://schemas.microsoft.com/office/drawing/2014/main" val="20004"/>
                    </a:ext>
                  </a:extLst>
                </a:gridCol>
              </a:tblGrid>
              <a:tr h="255078">
                <a:tc rowSpan="2">
                  <a:txBody>
                    <a:bodyPr/>
                    <a:lstStyle/>
                    <a:p>
                      <a:r>
                        <a:rPr kumimoji="1" lang="ja-JP" altLang="en-US" sz="1400" u="none" dirty="0">
                          <a:latin typeface="BIZ UDPゴシック" panose="020B0400000000000000" pitchFamily="50" charset="-128"/>
                          <a:ea typeface="BIZ UDPゴシック" panose="020B0400000000000000" pitchFamily="50" charset="-128"/>
                        </a:rPr>
                        <a:t>　</a:t>
                      </a:r>
                    </a:p>
                  </a:txBody>
                  <a:tcPr vert="eaVert"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令和５年度末迄の</a:t>
                      </a:r>
                      <a:endParaRPr kumimoji="1" lang="en-US" altLang="ja-JP" sz="1200" b="1" u="none" dirty="0">
                        <a:solidFill>
                          <a:schemeClr val="bg1"/>
                        </a:solidFill>
                        <a:latin typeface="BIZ UDPゴシック" panose="020B0400000000000000" pitchFamily="50" charset="-128"/>
                        <a:ea typeface="BIZ UDPゴシック" panose="020B0400000000000000" pitchFamily="50" charset="-128"/>
                      </a:endParaRPr>
                    </a:p>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状況</a:t>
                      </a:r>
                    </a:p>
                  </a:txBody>
                  <a:tcPr marL="0" marR="0" marT="0" marB="0" anchor="ctr">
                    <a:solidFill>
                      <a:srgbClr val="023894"/>
                    </a:solidFill>
                  </a:tcPr>
                </a:tc>
                <a:tc rowSpan="2">
                  <a:txBody>
                    <a:bodyPr/>
                    <a:lstStyle/>
                    <a:p>
                      <a:pPr algn="ctr">
                        <a:lnSpc>
                          <a:spcPts val="1400"/>
                        </a:lnSpc>
                      </a:pPr>
                      <a:endParaRPr kumimoji="1" lang="ja-JP" altLang="en-US" sz="1200" b="1" u="none" dirty="0">
                        <a:solidFill>
                          <a:schemeClr val="bg1"/>
                        </a:solidFill>
                        <a:latin typeface="BIZ UDPゴシック" panose="020B0400000000000000" pitchFamily="50" charset="-128"/>
                        <a:ea typeface="BIZ UDPゴシック" panose="020B0400000000000000" pitchFamily="50" charset="-128"/>
                      </a:endParaRPr>
                    </a:p>
                  </a:txBody>
                  <a:tcPr marL="0" marR="0" marT="0" marB="0" anchor="ctr">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令和６年度</a:t>
                      </a:r>
                    </a:p>
                  </a:txBody>
                  <a:tcPr marL="0" marR="0" marT="0" marB="0"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実績と今後の取組</a:t>
                      </a:r>
                    </a:p>
                  </a:txBody>
                  <a:tcPr marL="0" marR="0" marT="0" marB="0" anchor="ctr">
                    <a:solidFill>
                      <a:srgbClr val="023894"/>
                    </a:solidFill>
                  </a:tcPr>
                </a:tc>
                <a:extLst>
                  <a:ext uri="{0D108BD9-81ED-4DB2-BD59-A6C34878D82A}">
                    <a16:rowId xmlns:a16="http://schemas.microsoft.com/office/drawing/2014/main" val="10000"/>
                  </a:ext>
                </a:extLst>
              </a:tr>
              <a:tr h="255078">
                <a:tc vMerge="1">
                  <a:txBody>
                    <a:bodyPr/>
                    <a:lstStyle/>
                    <a:p>
                      <a:endParaRPr kumimoji="1" lang="ja-JP" altLang="en-US" sz="1400" dirty="0"/>
                    </a:p>
                  </a:txBody>
                  <a:tcPr vert="eaVert" anchor="ctr"/>
                </a:tc>
                <a:tc vMerge="1">
                  <a:txBody>
                    <a:bodyPr/>
                    <a:lstStyle/>
                    <a:p>
                      <a:pPr marL="0" marR="0" indent="0" algn="l"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lnT w="12700" cmpd="sng">
                      <a:noFill/>
                    </a:lnT>
                    <a:solidFill>
                      <a:schemeClr val="accent5">
                        <a:lumMod val="40000"/>
                        <a:lumOff val="60000"/>
                      </a:schemeClr>
                    </a:solidFill>
                  </a:tcP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marL="0" marR="0" marT="0" marB="0" anchor="ctr">
                    <a:solidFill>
                      <a:srgbClr val="023894"/>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5333396">
                <a:tc>
                  <a:txBody>
                    <a:bodyPr/>
                    <a:lstStyle/>
                    <a:p>
                      <a:r>
                        <a:rPr kumimoji="1" lang="ja-JP" altLang="en-US" sz="1400" u="none" dirty="0">
                          <a:latin typeface="BIZ UDPゴシック" panose="020B0400000000000000" pitchFamily="50" charset="-128"/>
                          <a:ea typeface="BIZ UDPゴシック" panose="020B0400000000000000" pitchFamily="50" charset="-128"/>
                        </a:rPr>
                        <a:t>広域機能の充実</a:t>
                      </a:r>
                    </a:p>
                  </a:txBody>
                  <a:tcPr vert="eaVert" anchor="ctr" anchorCtr="1"/>
                </a:tc>
                <a:tc>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anchor="ctr">
                    <a:lnR w="12700" cap="flat" cmpd="sng" algn="ctr">
                      <a:solidFill>
                        <a:schemeClr val="tx1"/>
                      </a:solidFill>
                      <a:prstDash val="solid"/>
                      <a:round/>
                      <a:headEnd type="none" w="med" len="med"/>
                      <a:tailEnd type="none" w="med" len="med"/>
                    </a:lnR>
                  </a:tcPr>
                </a:tc>
                <a:tc>
                  <a:txBody>
                    <a:bodyPr/>
                    <a:lstStyle/>
                    <a:p>
                      <a:pPr marL="82550" indent="-82550" algn="ctr">
                        <a:lnSpc>
                          <a:spcPts val="1400"/>
                        </a:lnSpc>
                        <a:spcAft>
                          <a:spcPts val="1200"/>
                        </a:spcAft>
                      </a:pPr>
                      <a:r>
                        <a:rPr kumimoji="1" lang="ja-JP" altLang="en-US" sz="1200" b="0" u="none" dirty="0">
                          <a:latin typeface="BIZ UDPゴシック" panose="020B0400000000000000" pitchFamily="50" charset="-128"/>
                          <a:ea typeface="BIZ UDPゴシック" panose="020B0400000000000000" pitchFamily="50" charset="-128"/>
                        </a:rPr>
                        <a:t>関西広域連合の実践強化</a:t>
                      </a:r>
                      <a:endParaRPr kumimoji="1" lang="en-US" altLang="ja-JP" sz="1200" b="0" u="none" dirty="0">
                        <a:latin typeface="BIZ UDPゴシック" panose="020B0400000000000000" pitchFamily="50" charset="-128"/>
                        <a:ea typeface="BIZ UDPゴシック" panose="020B0400000000000000" pitchFamily="50" charset="-128"/>
                      </a:endParaRPr>
                    </a:p>
                  </a:txBody>
                  <a:tcPr vert="eaVert" anchor="ctr">
                    <a:lnL w="12700" cap="flat" cmpd="sng" algn="ctr">
                      <a:solidFill>
                        <a:schemeClr val="tx1"/>
                      </a:solidFill>
                      <a:prstDash val="solid"/>
                      <a:round/>
                      <a:headEnd type="none" w="med" len="med"/>
                      <a:tailEnd type="none" w="med" len="med"/>
                    </a:lnL>
                  </a:tcPr>
                </a:tc>
                <a:tc>
                  <a:txBody>
                    <a:bodyPr/>
                    <a:lstStyle/>
                    <a:p>
                      <a:pPr marL="82550" indent="-82550" algn="just">
                        <a:lnSpc>
                          <a:spcPts val="1400"/>
                        </a:lnSpc>
                        <a:spcAft>
                          <a:spcPts val="1200"/>
                        </a:spcAft>
                      </a:pPr>
                      <a:r>
                        <a:rPr kumimoji="1" lang="ja-JP" altLang="en-US" sz="1200" b="0" u="none" dirty="0">
                          <a:latin typeface="BIZ UDPゴシック" panose="020B0400000000000000" pitchFamily="50" charset="-128"/>
                          <a:ea typeface="BIZ UDPゴシック" panose="020B0400000000000000" pitchFamily="50" charset="-128"/>
                        </a:rPr>
                        <a:t>　</a:t>
                      </a:r>
                      <a:endParaRPr kumimoji="1" lang="en-US" altLang="ja-JP" sz="1200" b="0" u="none" dirty="0">
                        <a:latin typeface="BIZ UDPゴシック" panose="020B0400000000000000" pitchFamily="50" charset="-128"/>
                        <a:ea typeface="BIZ UDPゴシック" panose="020B0400000000000000" pitchFamily="50" charset="-128"/>
                      </a:endParaRPr>
                    </a:p>
                  </a:txBody>
                  <a:tcPr anchor="ctr"/>
                </a:tc>
                <a:tc>
                  <a:txBody>
                    <a:bodyPr/>
                    <a:lstStyle/>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ja-JP" altLang="en-US" sz="1050" u="none" dirty="0">
                        <a:solidFill>
                          <a:srgbClr val="FF0000"/>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広域連合のこれまでの取組の評価・検証を踏まえ、第６期広域計画策定を見据えて、国からの権限移譲や国出先機関の移管等に向けて、府から広域連合への働きかけを行っていく。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rgbClr val="FF0000"/>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rgbClr val="FF0000"/>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rgbClr val="FF0000"/>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rgbClr val="FF0000"/>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rgbClr val="FF0000"/>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rgbClr val="FF0000"/>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広域的な様式・基準の統一では、競争入札参加資格申請、道路占用許可申請、保育所入所等に必要な就労証明書、キッチンカーの許可基準の統一に向けた検討を進める。</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rgbClr val="FF0000"/>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rgbClr val="FF0000"/>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rgbClr val="FF0000"/>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rgbClr val="FF0000"/>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rgbClr val="FF0000"/>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rgbClr val="FF0000"/>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第</a:t>
                      </a:r>
                      <a:r>
                        <a:rPr kumimoji="1" lang="en-US" altLang="ja-JP" sz="1050" u="none" dirty="0">
                          <a:solidFill>
                            <a:schemeClr val="tx1"/>
                          </a:solidFill>
                          <a:latin typeface="BIZ UDPゴシック" panose="020B0400000000000000" pitchFamily="50" charset="-128"/>
                          <a:ea typeface="BIZ UDPゴシック" panose="020B0400000000000000" pitchFamily="50" charset="-128"/>
                        </a:rPr>
                        <a:t>33</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次地制調の答申を受けて、次期地制調における新たな枠組みの議論について国へ働きかけを行うとともに、こうした動きを足がかりに、引き続き、全国の広域行政のモデルとして、分権改革をさらに進め、広域連合がめざす方向性や果たすべき役割に相応しい事務を検討し、業務の効率化やスクラップ・アンド・ビルドを進める。</a:t>
                      </a:r>
                      <a:endParaRPr kumimoji="1" lang="en-US" altLang="ja-JP" sz="1050" u="none" dirty="0">
                        <a:solidFill>
                          <a:srgbClr val="FF0000"/>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rgbClr val="FF0000"/>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rgbClr val="FF0000"/>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rgbClr val="FF0000"/>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0002"/>
                  </a:ext>
                </a:extLst>
              </a:tr>
            </a:tbl>
          </a:graphicData>
        </a:graphic>
      </p:graphicFrame>
      <p:sp>
        <p:nvSpPr>
          <p:cNvPr id="52" name="正方形/長方形 51"/>
          <p:cNvSpPr/>
          <p:nvPr/>
        </p:nvSpPr>
        <p:spPr>
          <a:xfrm>
            <a:off x="36512" y="251356"/>
            <a:ext cx="9144000" cy="369332"/>
          </a:xfrm>
          <a:prstGeom prst="rect">
            <a:avLst/>
          </a:prstGeom>
        </p:spPr>
        <p:txBody>
          <a:bodyPr wrap="square">
            <a:spAutoFit/>
          </a:bodyPr>
          <a:lstStyle/>
          <a:p>
            <a:pPr algn="ct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en-US" sz="1200" b="1" dirty="0">
                <a:solidFill>
                  <a:prstClr val="black"/>
                </a:solidFill>
                <a:latin typeface="BIZ UDPゴシック" panose="020B0400000000000000" pitchFamily="50" charset="-128"/>
                <a:ea typeface="BIZ UDPゴシック" panose="020B0400000000000000" pitchFamily="50" charset="-128"/>
              </a:rPr>
              <a:t>令和６年度</a:t>
            </a:r>
            <a:r>
              <a:rPr lang="ja-JP" altLang="ja-JP" sz="1200" b="1" dirty="0">
                <a:solidFill>
                  <a:prstClr val="black"/>
                </a:solidFill>
                <a:latin typeface="BIZ UDPゴシック" panose="020B0400000000000000" pitchFamily="50" charset="-128"/>
                <a:ea typeface="BIZ UDPゴシック" panose="020B0400000000000000" pitchFamily="50" charset="-128"/>
              </a:rPr>
              <a:t>の取組イメージ（</a:t>
            </a:r>
            <a:r>
              <a:rPr lang="ja-JP" altLang="en-US" sz="1200" b="1" dirty="0">
                <a:solidFill>
                  <a:prstClr val="black"/>
                </a:solidFill>
                <a:latin typeface="BIZ UDPゴシック" panose="020B0400000000000000" pitchFamily="50" charset="-128"/>
                <a:ea typeface="BIZ UDPゴシック" panose="020B0400000000000000" pitchFamily="50" charset="-128"/>
              </a:rPr>
              <a:t>９</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grpSp>
        <p:nvGrpSpPr>
          <p:cNvPr id="15" name="グループ化 14"/>
          <p:cNvGrpSpPr/>
          <p:nvPr/>
        </p:nvGrpSpPr>
        <p:grpSpPr>
          <a:xfrm>
            <a:off x="360921" y="1305578"/>
            <a:ext cx="1151490" cy="4715089"/>
            <a:chOff x="421355" y="1101191"/>
            <a:chExt cx="1051063" cy="4715089"/>
          </a:xfrm>
        </p:grpSpPr>
        <p:grpSp>
          <p:nvGrpSpPr>
            <p:cNvPr id="3" name="グループ化 2"/>
            <p:cNvGrpSpPr/>
            <p:nvPr/>
          </p:nvGrpSpPr>
          <p:grpSpPr>
            <a:xfrm>
              <a:off x="433666" y="1101191"/>
              <a:ext cx="1038752" cy="563561"/>
              <a:chOff x="457074" y="1991816"/>
              <a:chExt cx="1038752" cy="563561"/>
            </a:xfrm>
          </p:grpSpPr>
          <p:sp>
            <p:nvSpPr>
              <p:cNvPr id="60" name="フローチャート : 代替処理 59"/>
              <p:cNvSpPr/>
              <p:nvPr/>
            </p:nvSpPr>
            <p:spPr>
              <a:xfrm>
                <a:off x="457074" y="1991816"/>
                <a:ext cx="678280" cy="21543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nchorCtr="0"/>
              <a:lstStyle/>
              <a:p>
                <a:pPr>
                  <a:lnSpc>
                    <a:spcPts val="1200"/>
                  </a:lnSpc>
                </a:pPr>
                <a:r>
                  <a:rPr lang="ja-JP" altLang="en-US" sz="900" dirty="0">
                    <a:latin typeface="BIZ UDPゴシック" panose="020B0400000000000000" pitchFamily="50" charset="-128"/>
                    <a:ea typeface="BIZ UDPゴシック" panose="020B0400000000000000" pitchFamily="50" charset="-128"/>
                  </a:rPr>
                  <a:t>令和</a:t>
                </a:r>
                <a:r>
                  <a:rPr lang="en-US" altLang="ja-JP" sz="900" dirty="0">
                    <a:solidFill>
                      <a:schemeClr val="bg1"/>
                    </a:solidFill>
                    <a:latin typeface="BIZ UDPゴシック" panose="020B0400000000000000" pitchFamily="50" charset="-128"/>
                    <a:ea typeface="BIZ UDPゴシック" panose="020B0400000000000000" pitchFamily="50" charset="-128"/>
                  </a:rPr>
                  <a:t>5</a:t>
                </a:r>
                <a:r>
                  <a:rPr lang="ja-JP" altLang="en-US" sz="900" dirty="0">
                    <a:solidFill>
                      <a:schemeClr val="bg1"/>
                    </a:solidFill>
                    <a:latin typeface="BIZ UDPゴシック" panose="020B0400000000000000" pitchFamily="50" charset="-128"/>
                    <a:ea typeface="BIZ UDPゴシック" panose="020B0400000000000000" pitchFamily="50" charset="-128"/>
                  </a:rPr>
                  <a:t>年度</a:t>
                </a:r>
                <a:endParaRPr kumimoji="1" lang="ja-JP" altLang="en-US" sz="900" dirty="0">
                  <a:solidFill>
                    <a:schemeClr val="bg1"/>
                  </a:solidFill>
                  <a:latin typeface="BIZ UDPゴシック" panose="020B0400000000000000" pitchFamily="50" charset="-128"/>
                  <a:ea typeface="BIZ UDPゴシック" panose="020B0400000000000000" pitchFamily="50" charset="-128"/>
                </a:endParaRPr>
              </a:p>
            </p:txBody>
          </p:sp>
          <p:sp>
            <p:nvSpPr>
              <p:cNvPr id="61" name="フローチャート : 代替処理 60"/>
              <p:cNvSpPr/>
              <p:nvPr/>
            </p:nvSpPr>
            <p:spPr>
              <a:xfrm>
                <a:off x="457074" y="2178127"/>
                <a:ext cx="1038752" cy="377250"/>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0" rIns="0" bIns="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第５期広域計画の施行</a:t>
                </a:r>
                <a:endParaRPr lang="en-US" altLang="ja-JP" sz="1000" dirty="0">
                  <a:solidFill>
                    <a:schemeClr val="tx1"/>
                  </a:solidFill>
                  <a:latin typeface="BIZ UDPゴシック" panose="020B0400000000000000" pitchFamily="50" charset="-128"/>
                  <a:ea typeface="BIZ UDPゴシック" panose="020B0400000000000000" pitchFamily="50" charset="-128"/>
                </a:endParaRPr>
              </a:p>
            </p:txBody>
          </p:sp>
        </p:grpSp>
        <p:grpSp>
          <p:nvGrpSpPr>
            <p:cNvPr id="9" name="グループ化 8"/>
            <p:cNvGrpSpPr/>
            <p:nvPr/>
          </p:nvGrpSpPr>
          <p:grpSpPr>
            <a:xfrm>
              <a:off x="433666" y="3117742"/>
              <a:ext cx="1026441" cy="764281"/>
              <a:chOff x="471735" y="3964955"/>
              <a:chExt cx="1026441" cy="764281"/>
            </a:xfrm>
          </p:grpSpPr>
          <p:sp>
            <p:nvSpPr>
              <p:cNvPr id="51" name="フローチャート : 代替処理 50"/>
              <p:cNvSpPr/>
              <p:nvPr/>
            </p:nvSpPr>
            <p:spPr>
              <a:xfrm>
                <a:off x="478177" y="3964955"/>
                <a:ext cx="917499" cy="210627"/>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nchorCtr="0"/>
              <a:lstStyle/>
              <a:p>
                <a:pPr>
                  <a:lnSpc>
                    <a:spcPts val="1200"/>
                  </a:lnSpc>
                </a:pPr>
                <a:r>
                  <a:rPr lang="ja-JP" altLang="en-US" sz="900" dirty="0">
                    <a:latin typeface="BIZ UDPゴシック" panose="020B0400000000000000" pitchFamily="50" charset="-128"/>
                    <a:ea typeface="BIZ UDPゴシック" panose="020B0400000000000000" pitchFamily="50" charset="-128"/>
                  </a:rPr>
                  <a:t>平成</a:t>
                </a:r>
                <a:r>
                  <a:rPr lang="en-US" altLang="ja-JP" sz="900" dirty="0">
                    <a:latin typeface="BIZ UDPゴシック" panose="020B0400000000000000" pitchFamily="50" charset="-128"/>
                    <a:ea typeface="BIZ UDPゴシック" panose="020B0400000000000000" pitchFamily="50" charset="-128"/>
                  </a:rPr>
                  <a:t>22</a:t>
                </a:r>
                <a:r>
                  <a:rPr lang="ja-JP" altLang="en-US" sz="900" dirty="0">
                    <a:latin typeface="BIZ UDPゴシック" panose="020B0400000000000000" pitchFamily="50" charset="-128"/>
                    <a:ea typeface="BIZ UDPゴシック" panose="020B0400000000000000" pitchFamily="50" charset="-128"/>
                  </a:rPr>
                  <a:t>年度～</a:t>
                </a:r>
                <a:endParaRPr kumimoji="1" lang="ja-JP" altLang="en-US" sz="900" dirty="0">
                  <a:latin typeface="BIZ UDPゴシック" panose="020B0400000000000000" pitchFamily="50" charset="-128"/>
                  <a:ea typeface="BIZ UDPゴシック" panose="020B0400000000000000" pitchFamily="50" charset="-128"/>
                </a:endParaRPr>
              </a:p>
            </p:txBody>
          </p:sp>
          <p:sp>
            <p:nvSpPr>
              <p:cNvPr id="68" name="フローチャート : 代替処理 67"/>
              <p:cNvSpPr/>
              <p:nvPr/>
            </p:nvSpPr>
            <p:spPr>
              <a:xfrm>
                <a:off x="471735" y="4157364"/>
                <a:ext cx="1026441" cy="57187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0" rIns="0" bIns="0" rtlCol="0" anchor="ctr" anchorCtr="0"/>
              <a:lstStyle/>
              <a:p>
                <a:r>
                  <a:rPr lang="ja-JP" altLang="en-US" sz="1000" dirty="0">
                    <a:latin typeface="BIZ UDPゴシック" panose="020B0400000000000000" pitchFamily="50" charset="-128"/>
                    <a:ea typeface="BIZ UDPゴシック" panose="020B0400000000000000" pitchFamily="50" charset="-128"/>
                  </a:rPr>
                  <a:t>国からの事務権限の移譲に向けた取組</a:t>
                </a:r>
                <a:endParaRPr lang="en-US" altLang="ja-JP" sz="1000" dirty="0">
                  <a:latin typeface="BIZ UDPゴシック" panose="020B0400000000000000" pitchFamily="50" charset="-128"/>
                  <a:ea typeface="BIZ UDPゴシック" panose="020B0400000000000000" pitchFamily="50" charset="-128"/>
                </a:endParaRPr>
              </a:p>
            </p:txBody>
          </p:sp>
        </p:grpSp>
        <p:grpSp>
          <p:nvGrpSpPr>
            <p:cNvPr id="59" name="グループ化 58"/>
            <p:cNvGrpSpPr/>
            <p:nvPr/>
          </p:nvGrpSpPr>
          <p:grpSpPr>
            <a:xfrm>
              <a:off x="433666" y="2317336"/>
              <a:ext cx="1038752" cy="597125"/>
              <a:chOff x="457074" y="1986257"/>
              <a:chExt cx="1038752" cy="713570"/>
            </a:xfrm>
          </p:grpSpPr>
          <p:sp>
            <p:nvSpPr>
              <p:cNvPr id="63" name="フローチャート : 代替処理 62"/>
              <p:cNvSpPr/>
              <p:nvPr/>
            </p:nvSpPr>
            <p:spPr>
              <a:xfrm>
                <a:off x="463516" y="1986257"/>
                <a:ext cx="917499" cy="20492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nchorCtr="0"/>
              <a:lstStyle/>
              <a:p>
                <a:pPr>
                  <a:lnSpc>
                    <a:spcPts val="1200"/>
                  </a:lnSpc>
                </a:pPr>
                <a:r>
                  <a:rPr lang="ja-JP" altLang="en-US" sz="900" dirty="0">
                    <a:latin typeface="BIZ UDPゴシック" panose="020B0400000000000000" pitchFamily="50" charset="-128"/>
                    <a:ea typeface="BIZ UDPゴシック" panose="020B0400000000000000" pitchFamily="50" charset="-128"/>
                  </a:rPr>
                  <a:t>令和元年度～</a:t>
                </a:r>
                <a:endParaRPr kumimoji="1" lang="ja-JP" altLang="en-US" sz="900" dirty="0">
                  <a:latin typeface="BIZ UDPゴシック" panose="020B0400000000000000" pitchFamily="50" charset="-128"/>
                  <a:ea typeface="BIZ UDPゴシック" panose="020B0400000000000000" pitchFamily="50" charset="-128"/>
                </a:endParaRPr>
              </a:p>
            </p:txBody>
          </p:sp>
          <p:sp>
            <p:nvSpPr>
              <p:cNvPr id="64" name="フローチャート : 代替処理 63"/>
              <p:cNvSpPr/>
              <p:nvPr/>
            </p:nvSpPr>
            <p:spPr>
              <a:xfrm>
                <a:off x="457074" y="2178126"/>
                <a:ext cx="1038752" cy="521701"/>
              </a:xfrm>
              <a:prstGeom prst="flowChartAlternateProcess">
                <a:avLst/>
              </a:prstGeom>
              <a:ln w="22225">
                <a:solidFill>
                  <a:srgbClr val="0866B4"/>
                </a:solidFill>
              </a:ln>
            </p:spPr>
            <p:style>
              <a:lnRef idx="2">
                <a:schemeClr val="accent1"/>
              </a:lnRef>
              <a:fillRef idx="1">
                <a:schemeClr val="lt1"/>
              </a:fillRef>
              <a:effectRef idx="0">
                <a:schemeClr val="accent1"/>
              </a:effectRef>
              <a:fontRef idx="minor">
                <a:schemeClr val="dk1"/>
              </a:fontRef>
            </p:style>
            <p:txBody>
              <a:bodyPr lIns="36000" tIns="0" rIns="0" bIns="0" rtlCol="0" anchor="ctr" anchorCtr="0"/>
              <a:lstStyle/>
              <a:p>
                <a:r>
                  <a:rPr lang="ja-JP" altLang="en-US" sz="1000" dirty="0">
                    <a:latin typeface="BIZ UDPゴシック" panose="020B0400000000000000" pitchFamily="50" charset="-128"/>
                    <a:ea typeface="BIZ UDPゴシック" panose="020B0400000000000000" pitchFamily="50" charset="-128"/>
                  </a:rPr>
                  <a:t>「広域計画等推進委員会」開催</a:t>
                </a:r>
                <a:endParaRPr lang="en-US" altLang="ja-JP" sz="1000" dirty="0">
                  <a:latin typeface="BIZ UDPゴシック" panose="020B0400000000000000" pitchFamily="50" charset="-128"/>
                  <a:ea typeface="BIZ UDPゴシック" panose="020B0400000000000000" pitchFamily="50" charset="-128"/>
                </a:endParaRPr>
              </a:p>
            </p:txBody>
          </p:sp>
        </p:grpSp>
        <p:grpSp>
          <p:nvGrpSpPr>
            <p:cNvPr id="65" name="グループ化 64"/>
            <p:cNvGrpSpPr/>
            <p:nvPr/>
          </p:nvGrpSpPr>
          <p:grpSpPr>
            <a:xfrm>
              <a:off x="421355" y="4152549"/>
              <a:ext cx="1038752" cy="619580"/>
              <a:chOff x="444763" y="1465920"/>
              <a:chExt cx="1038752" cy="619580"/>
            </a:xfrm>
          </p:grpSpPr>
          <p:sp>
            <p:nvSpPr>
              <p:cNvPr id="66" name="フローチャート : 代替処理 65"/>
              <p:cNvSpPr/>
              <p:nvPr/>
            </p:nvSpPr>
            <p:spPr>
              <a:xfrm>
                <a:off x="457074" y="1465920"/>
                <a:ext cx="1016916" cy="175801"/>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nchorCtr="0"/>
              <a:lstStyle/>
              <a:p>
                <a:pPr>
                  <a:lnSpc>
                    <a:spcPts val="1200"/>
                  </a:lnSpc>
                </a:pPr>
                <a:r>
                  <a:rPr lang="ja-JP" altLang="en-US" sz="900" dirty="0">
                    <a:latin typeface="BIZ UDPゴシック" panose="020B0400000000000000" pitchFamily="50" charset="-128"/>
                    <a:ea typeface="BIZ UDPゴシック" panose="020B0400000000000000" pitchFamily="50" charset="-128"/>
                  </a:rPr>
                  <a:t>平成</a:t>
                </a:r>
                <a:r>
                  <a:rPr lang="en-US" altLang="ja-JP" sz="900" dirty="0">
                    <a:latin typeface="BIZ UDPゴシック" panose="020B0400000000000000" pitchFamily="50" charset="-128"/>
                    <a:ea typeface="BIZ UDPゴシック" panose="020B0400000000000000" pitchFamily="50" charset="-128"/>
                  </a:rPr>
                  <a:t>29</a:t>
                </a:r>
                <a:r>
                  <a:rPr lang="ja-JP" altLang="en-US" sz="900" dirty="0">
                    <a:latin typeface="BIZ UDPゴシック" panose="020B0400000000000000" pitchFamily="50" charset="-128"/>
                    <a:ea typeface="BIZ UDPゴシック" panose="020B0400000000000000" pitchFamily="50" charset="-128"/>
                  </a:rPr>
                  <a:t>～</a:t>
                </a:r>
                <a:r>
                  <a:rPr lang="en-US" altLang="ja-JP" sz="900" dirty="0">
                    <a:latin typeface="BIZ UDPゴシック" panose="020B0400000000000000" pitchFamily="50" charset="-128"/>
                    <a:ea typeface="BIZ UDPゴシック" panose="020B0400000000000000" pitchFamily="50" charset="-128"/>
                  </a:rPr>
                  <a:t>30</a:t>
                </a:r>
                <a:r>
                  <a:rPr lang="ja-JP" altLang="en-US" sz="900" dirty="0">
                    <a:latin typeface="BIZ UDPゴシック" panose="020B0400000000000000" pitchFamily="50" charset="-128"/>
                    <a:ea typeface="BIZ UDPゴシック" panose="020B0400000000000000" pitchFamily="50" charset="-128"/>
                  </a:rPr>
                  <a:t>年度</a:t>
                </a:r>
                <a:endParaRPr kumimoji="1" lang="ja-JP" altLang="en-US" sz="900" dirty="0">
                  <a:latin typeface="BIZ UDPゴシック" panose="020B0400000000000000" pitchFamily="50" charset="-128"/>
                  <a:ea typeface="BIZ UDPゴシック" panose="020B0400000000000000" pitchFamily="50" charset="-128"/>
                </a:endParaRPr>
              </a:p>
            </p:txBody>
          </p:sp>
          <p:sp>
            <p:nvSpPr>
              <p:cNvPr id="67" name="フローチャート : 代替処理 66"/>
              <p:cNvSpPr/>
              <p:nvPr/>
            </p:nvSpPr>
            <p:spPr>
              <a:xfrm>
                <a:off x="444763" y="1635282"/>
                <a:ext cx="1038752" cy="450218"/>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0" rIns="0" bIns="0" rtlCol="0" anchor="ctr" anchorCtr="0"/>
              <a:lstStyle/>
              <a:p>
                <a:r>
                  <a:rPr lang="ja-JP" altLang="en-US" sz="1000" dirty="0">
                    <a:latin typeface="BIZ UDPゴシック" panose="020B0400000000000000" pitchFamily="50" charset="-128"/>
                    <a:ea typeface="BIZ UDPゴシック" panose="020B0400000000000000" pitchFamily="50" charset="-128"/>
                  </a:rPr>
                  <a:t>「広域行政のあり方検討会」開催</a:t>
                </a:r>
                <a:endParaRPr lang="en-US" altLang="ja-JP" sz="1000" dirty="0">
                  <a:latin typeface="BIZ UDPゴシック" panose="020B0400000000000000" pitchFamily="50" charset="-128"/>
                  <a:ea typeface="BIZ UDPゴシック" panose="020B0400000000000000" pitchFamily="50" charset="-128"/>
                </a:endParaRPr>
              </a:p>
            </p:txBody>
          </p:sp>
        </p:grpSp>
        <p:grpSp>
          <p:nvGrpSpPr>
            <p:cNvPr id="4" name="グループ化 3"/>
            <p:cNvGrpSpPr/>
            <p:nvPr/>
          </p:nvGrpSpPr>
          <p:grpSpPr>
            <a:xfrm>
              <a:off x="433666" y="1695609"/>
              <a:ext cx="1038752" cy="592900"/>
              <a:chOff x="468949" y="1766859"/>
              <a:chExt cx="1038752" cy="592900"/>
            </a:xfrm>
          </p:grpSpPr>
          <p:sp>
            <p:nvSpPr>
              <p:cNvPr id="26" name="フローチャート : 代替処理 25"/>
              <p:cNvSpPr/>
              <p:nvPr/>
            </p:nvSpPr>
            <p:spPr>
              <a:xfrm>
                <a:off x="478194" y="1766859"/>
                <a:ext cx="917499" cy="20492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nchorCtr="0"/>
              <a:lstStyle/>
              <a:p>
                <a:pPr>
                  <a:lnSpc>
                    <a:spcPts val="1200"/>
                  </a:lnSpc>
                </a:pPr>
                <a:r>
                  <a:rPr lang="ja-JP" altLang="en-US" sz="900" dirty="0">
                    <a:latin typeface="BIZ UDPゴシック" panose="020B0400000000000000" pitchFamily="50" charset="-128"/>
                    <a:ea typeface="BIZ UDPゴシック" panose="020B0400000000000000" pitchFamily="50" charset="-128"/>
                  </a:rPr>
                  <a:t>平成</a:t>
                </a:r>
                <a:r>
                  <a:rPr lang="en-US" altLang="ja-JP" sz="900" dirty="0">
                    <a:latin typeface="BIZ UDPゴシック" panose="020B0400000000000000" pitchFamily="50" charset="-128"/>
                    <a:ea typeface="BIZ UDPゴシック" panose="020B0400000000000000" pitchFamily="50" charset="-128"/>
                  </a:rPr>
                  <a:t>28</a:t>
                </a:r>
                <a:r>
                  <a:rPr lang="ja-JP" altLang="en-US" sz="900" dirty="0">
                    <a:latin typeface="BIZ UDPゴシック" panose="020B0400000000000000" pitchFamily="50" charset="-128"/>
                    <a:ea typeface="BIZ UDPゴシック" panose="020B0400000000000000" pitchFamily="50" charset="-128"/>
                  </a:rPr>
                  <a:t>年度～</a:t>
                </a:r>
                <a:endParaRPr kumimoji="1" lang="ja-JP" altLang="en-US" sz="900" dirty="0">
                  <a:latin typeface="BIZ UDPゴシック" panose="020B0400000000000000" pitchFamily="50" charset="-128"/>
                  <a:ea typeface="BIZ UDPゴシック" panose="020B0400000000000000" pitchFamily="50" charset="-128"/>
                </a:endParaRPr>
              </a:p>
            </p:txBody>
          </p:sp>
          <p:sp>
            <p:nvSpPr>
              <p:cNvPr id="62" name="フローチャート : 代替処理 61"/>
              <p:cNvSpPr/>
              <p:nvPr/>
            </p:nvSpPr>
            <p:spPr>
              <a:xfrm>
                <a:off x="468949" y="1963200"/>
                <a:ext cx="1038752" cy="396559"/>
              </a:xfrm>
              <a:prstGeom prst="flowChartAlternateProcess">
                <a:avLst/>
              </a:prstGeom>
              <a:ln w="22225">
                <a:solidFill>
                  <a:srgbClr val="086CBA"/>
                </a:solidFill>
              </a:ln>
            </p:spPr>
            <p:style>
              <a:lnRef idx="2">
                <a:schemeClr val="accent1"/>
              </a:lnRef>
              <a:fillRef idx="1">
                <a:schemeClr val="lt1"/>
              </a:fillRef>
              <a:effectRef idx="0">
                <a:schemeClr val="accent1"/>
              </a:effectRef>
              <a:fontRef idx="minor">
                <a:schemeClr val="dk1"/>
              </a:fontRef>
            </p:style>
            <p:txBody>
              <a:bodyPr lIns="36000" tIns="0" rIns="0" bIns="0" rtlCol="0" anchor="ctr" anchorCtr="0"/>
              <a:lstStyle/>
              <a:p>
                <a:r>
                  <a:rPr lang="ja-JP" altLang="en-US" sz="1000" dirty="0">
                    <a:latin typeface="BIZ UDPゴシック" panose="020B0400000000000000" pitchFamily="50" charset="-128"/>
                    <a:ea typeface="BIZ UDPゴシック" panose="020B0400000000000000" pitchFamily="50" charset="-128"/>
                  </a:rPr>
                  <a:t>関西創生戦略に基づく取組</a:t>
                </a:r>
                <a:endParaRPr lang="en-US" altLang="ja-JP" sz="1000" dirty="0">
                  <a:latin typeface="BIZ UDPゴシック" panose="020B0400000000000000" pitchFamily="50" charset="-128"/>
                  <a:ea typeface="BIZ UDPゴシック" panose="020B0400000000000000" pitchFamily="50" charset="-128"/>
                </a:endParaRPr>
              </a:p>
            </p:txBody>
          </p:sp>
        </p:grpSp>
        <p:sp>
          <p:nvSpPr>
            <p:cNvPr id="45" name="フローチャート : 代替処理 44"/>
            <p:cNvSpPr/>
            <p:nvPr/>
          </p:nvSpPr>
          <p:spPr>
            <a:xfrm>
              <a:off x="422305" y="5052846"/>
              <a:ext cx="1050113" cy="763434"/>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0" rIns="0" bIns="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「琵琶湖・淀川流域対策に係る研究会」にて意見交換等を実施</a:t>
              </a:r>
              <a:endParaRPr lang="en-US" altLang="ja-JP" sz="1000" dirty="0">
                <a:solidFill>
                  <a:schemeClr val="tx1"/>
                </a:solidFill>
                <a:latin typeface="BIZ UDPゴシック" panose="020B0400000000000000" pitchFamily="50" charset="-128"/>
                <a:ea typeface="BIZ UDPゴシック" panose="020B0400000000000000" pitchFamily="50" charset="-128"/>
              </a:endParaRPr>
            </a:p>
          </p:txBody>
        </p:sp>
      </p:grpSp>
      <p:grpSp>
        <p:nvGrpSpPr>
          <p:cNvPr id="12" name="グループ化 11"/>
          <p:cNvGrpSpPr/>
          <p:nvPr/>
        </p:nvGrpSpPr>
        <p:grpSpPr>
          <a:xfrm>
            <a:off x="416718" y="1196752"/>
            <a:ext cx="6008702" cy="4067214"/>
            <a:chOff x="393209" y="1224205"/>
            <a:chExt cx="6008702" cy="4078825"/>
          </a:xfrm>
        </p:grpSpPr>
        <p:grpSp>
          <p:nvGrpSpPr>
            <p:cNvPr id="11" name="グループ化 10"/>
            <p:cNvGrpSpPr/>
            <p:nvPr/>
          </p:nvGrpSpPr>
          <p:grpSpPr>
            <a:xfrm>
              <a:off x="393209" y="1224205"/>
              <a:ext cx="6008702" cy="4078825"/>
              <a:chOff x="393209" y="988463"/>
              <a:chExt cx="6008702" cy="4078825"/>
            </a:xfrm>
          </p:grpSpPr>
          <p:sp>
            <p:nvSpPr>
              <p:cNvPr id="10" name="正方形/長方形 9"/>
              <p:cNvSpPr/>
              <p:nvPr/>
            </p:nvSpPr>
            <p:spPr>
              <a:xfrm>
                <a:off x="2490488" y="1277223"/>
                <a:ext cx="3885126" cy="689768"/>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00" dirty="0">
                    <a:solidFill>
                      <a:schemeClr val="tx1"/>
                    </a:solidFill>
                    <a:latin typeface="BIZ UDPゴシック" panose="020B0400000000000000" pitchFamily="50" charset="-128"/>
                    <a:ea typeface="BIZ UDPゴシック" panose="020B0400000000000000" pitchFamily="50" charset="-128"/>
                  </a:rPr>
                  <a:t>【</a:t>
                </a:r>
                <a:r>
                  <a:rPr kumimoji="1" lang="ja-JP" altLang="en-US" sz="1000" dirty="0">
                    <a:solidFill>
                      <a:schemeClr val="tx1"/>
                    </a:solidFill>
                    <a:latin typeface="BIZ UDPゴシック" panose="020B0400000000000000" pitchFamily="50" charset="-128"/>
                    <a:ea typeface="BIZ UDPゴシック" panose="020B0400000000000000" pitchFamily="50" charset="-128"/>
                  </a:rPr>
                  <a:t>連合が目指すべき関西の将来像の基本的な考え方</a:t>
                </a:r>
                <a:r>
                  <a:rPr kumimoji="1" lang="en-US" altLang="ja-JP" sz="1000" dirty="0">
                    <a:solidFill>
                      <a:schemeClr val="tx1"/>
                    </a:solidFill>
                    <a:latin typeface="BIZ UDPゴシック" panose="020B0400000000000000" pitchFamily="50" charset="-128"/>
                    <a:ea typeface="BIZ UDPゴシック" panose="020B0400000000000000" pitchFamily="50" charset="-128"/>
                  </a:rPr>
                  <a:t>】</a:t>
                </a:r>
              </a:p>
              <a:p>
                <a:r>
                  <a:rPr lang="ja-JP" altLang="en-US" sz="1000" dirty="0">
                    <a:solidFill>
                      <a:schemeClr val="tx1"/>
                    </a:solidFill>
                    <a:latin typeface="BIZ UDPゴシック" panose="020B0400000000000000" pitchFamily="50" charset="-128"/>
                    <a:ea typeface="BIZ UDPゴシック" panose="020B0400000000000000" pitchFamily="50" charset="-128"/>
                  </a:rPr>
                  <a:t>　・国土の双眼構造を実現し、分権型社会を先導する関西</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dirty="0">
                    <a:solidFill>
                      <a:schemeClr val="tx1"/>
                    </a:solidFill>
                    <a:latin typeface="BIZ UDPゴシック" panose="020B0400000000000000" pitchFamily="50" charset="-128"/>
                    <a:ea typeface="BIZ UDPゴシック" panose="020B0400000000000000" pitchFamily="50" charset="-128"/>
                  </a:rPr>
                  <a:t>　・個性や強み、歴史や文化を活かして、地域全体が発展する関西</a:t>
                </a:r>
                <a:endParaRPr kumimoji="1" lang="en-US" altLang="ja-JP" sz="1000" dirty="0">
                  <a:solidFill>
                    <a:schemeClr val="tx1"/>
                  </a:solidFill>
                  <a:latin typeface="BIZ UDPゴシック" panose="020B0400000000000000" pitchFamily="50" charset="-128"/>
                  <a:ea typeface="BIZ UDPゴシック" panose="020B0400000000000000" pitchFamily="50" charset="-128"/>
                </a:endParaRPr>
              </a:p>
              <a:p>
                <a:r>
                  <a:rPr lang="ja-JP" altLang="en-US" sz="1000" dirty="0">
                    <a:solidFill>
                      <a:schemeClr val="tx1"/>
                    </a:solidFill>
                    <a:latin typeface="BIZ UDPゴシック" panose="020B0400000000000000" pitchFamily="50" charset="-128"/>
                    <a:ea typeface="BIZ UDPゴシック" panose="020B0400000000000000" pitchFamily="50" charset="-128"/>
                  </a:rPr>
                  <a:t>　・アジア・世界とつながる、新たな価値創造拠点・関西</a:t>
                </a:r>
                <a:endParaRPr kumimoji="1" lang="ja-JP" altLang="en-US" sz="1000" dirty="0">
                  <a:solidFill>
                    <a:schemeClr val="tx1"/>
                  </a:solidFill>
                  <a:latin typeface="BIZ UDPゴシック" panose="020B0400000000000000" pitchFamily="50" charset="-128"/>
                  <a:ea typeface="BIZ UDPゴシック" panose="020B0400000000000000" pitchFamily="50" charset="-128"/>
                </a:endParaRPr>
              </a:p>
            </p:txBody>
          </p:sp>
          <p:grpSp>
            <p:nvGrpSpPr>
              <p:cNvPr id="8" name="グループ化 7"/>
              <p:cNvGrpSpPr/>
              <p:nvPr/>
            </p:nvGrpSpPr>
            <p:grpSpPr>
              <a:xfrm>
                <a:off x="2086145" y="3622893"/>
                <a:ext cx="4218750" cy="1412169"/>
                <a:chOff x="2188458" y="5709967"/>
                <a:chExt cx="4218750" cy="1412169"/>
              </a:xfrm>
            </p:grpSpPr>
            <p:grpSp>
              <p:nvGrpSpPr>
                <p:cNvPr id="40" name="グループ化 39"/>
                <p:cNvGrpSpPr/>
                <p:nvPr/>
              </p:nvGrpSpPr>
              <p:grpSpPr>
                <a:xfrm>
                  <a:off x="2592801" y="6516524"/>
                  <a:ext cx="1178542" cy="605612"/>
                  <a:chOff x="2058340" y="3039446"/>
                  <a:chExt cx="1023311" cy="605612"/>
                </a:xfrm>
              </p:grpSpPr>
              <p:sp>
                <p:nvSpPr>
                  <p:cNvPr id="41" name="フローチャート : 代替処理 40"/>
                  <p:cNvSpPr/>
                  <p:nvPr/>
                </p:nvSpPr>
                <p:spPr>
                  <a:xfrm>
                    <a:off x="2079391" y="3039446"/>
                    <a:ext cx="305862"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６月</a:t>
                    </a:r>
                  </a:p>
                </p:txBody>
              </p:sp>
              <p:sp>
                <p:nvSpPr>
                  <p:cNvPr id="42" name="フローチャート : 代替処理 41"/>
                  <p:cNvSpPr/>
                  <p:nvPr/>
                </p:nvSpPr>
                <p:spPr>
                  <a:xfrm>
                    <a:off x="2058340" y="3231019"/>
                    <a:ext cx="1023311" cy="414039"/>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国の予算編成等に対する提案</a:t>
                    </a:r>
                  </a:p>
                </p:txBody>
              </p:sp>
            </p:grpSp>
            <p:grpSp>
              <p:nvGrpSpPr>
                <p:cNvPr id="2" name="グループ化 1"/>
                <p:cNvGrpSpPr/>
                <p:nvPr/>
              </p:nvGrpSpPr>
              <p:grpSpPr>
                <a:xfrm>
                  <a:off x="2188458" y="5709967"/>
                  <a:ext cx="4218750" cy="588645"/>
                  <a:chOff x="2301357" y="4592196"/>
                  <a:chExt cx="4218750" cy="588645"/>
                </a:xfrm>
              </p:grpSpPr>
              <p:grpSp>
                <p:nvGrpSpPr>
                  <p:cNvPr id="5" name="グループ化 4"/>
                  <p:cNvGrpSpPr/>
                  <p:nvPr/>
                </p:nvGrpSpPr>
                <p:grpSpPr>
                  <a:xfrm>
                    <a:off x="2301357" y="4592196"/>
                    <a:ext cx="1502395" cy="588645"/>
                    <a:chOff x="3547017" y="4520374"/>
                    <a:chExt cx="1502395" cy="588645"/>
                  </a:xfrm>
                </p:grpSpPr>
                <p:sp>
                  <p:nvSpPr>
                    <p:cNvPr id="49" name="フローチャート : 代替処理 48"/>
                    <p:cNvSpPr/>
                    <p:nvPr/>
                  </p:nvSpPr>
                  <p:spPr>
                    <a:xfrm>
                      <a:off x="3599100" y="4520374"/>
                      <a:ext cx="352260"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４月</a:t>
                      </a:r>
                    </a:p>
                  </p:txBody>
                </p:sp>
                <p:sp>
                  <p:nvSpPr>
                    <p:cNvPr id="43" name="フローチャート : 代替処理 42"/>
                    <p:cNvSpPr/>
                    <p:nvPr/>
                  </p:nvSpPr>
                  <p:spPr>
                    <a:xfrm>
                      <a:off x="3547017" y="4707019"/>
                      <a:ext cx="1502395" cy="402000"/>
                    </a:xfrm>
                    <a:prstGeom prst="flowChartAlternateProcess">
                      <a:avLst/>
                    </a:prstGeom>
                    <a:solidFill>
                      <a:schemeClr val="bg1"/>
                    </a:solidFill>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「提案募集方式」を活用した国への提案（</a:t>
                      </a:r>
                      <a:r>
                        <a:rPr lang="ja-JP" altLang="en-US" sz="1000" dirty="0">
                          <a:solidFill>
                            <a:schemeClr val="tx1"/>
                          </a:solidFill>
                          <a:latin typeface="BIZ UDPゴシック" panose="020B0400000000000000" pitchFamily="50" charset="-128"/>
                          <a:ea typeface="BIZ UDPゴシック" panose="020B0400000000000000" pitchFamily="50" charset="-128"/>
                        </a:rPr>
                        <a:t>６</a:t>
                      </a:r>
                      <a:r>
                        <a:rPr lang="ja-JP" altLang="en-US" sz="1000" dirty="0">
                          <a:latin typeface="BIZ UDPゴシック" panose="020B0400000000000000" pitchFamily="50" charset="-128"/>
                          <a:ea typeface="BIZ UDPゴシック" panose="020B0400000000000000" pitchFamily="50" charset="-128"/>
                        </a:rPr>
                        <a:t>項目）</a:t>
                      </a:r>
                    </a:p>
                  </p:txBody>
                </p:sp>
              </p:grpSp>
              <p:sp>
                <p:nvSpPr>
                  <p:cNvPr id="47" name="右矢印 46"/>
                  <p:cNvSpPr/>
                  <p:nvPr/>
                </p:nvSpPr>
                <p:spPr>
                  <a:xfrm>
                    <a:off x="3803753" y="4774095"/>
                    <a:ext cx="2716354" cy="381020"/>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000" dirty="0">
                        <a:solidFill>
                          <a:schemeClr val="bg1"/>
                        </a:solidFill>
                        <a:latin typeface="BIZ UDPゴシック" panose="020B0400000000000000" pitchFamily="50" charset="-128"/>
                        <a:ea typeface="BIZ UDPゴシック" panose="020B0400000000000000" pitchFamily="50" charset="-128"/>
                      </a:rPr>
                      <a:t>提案の実現に向けた調整</a:t>
                    </a:r>
                  </a:p>
                </p:txBody>
              </p:sp>
            </p:grpSp>
          </p:grpSp>
          <p:sp>
            <p:nvSpPr>
              <p:cNvPr id="57" name="フローチャート : 代替処理 56"/>
              <p:cNvSpPr/>
              <p:nvPr/>
            </p:nvSpPr>
            <p:spPr>
              <a:xfrm>
                <a:off x="393209" y="4912046"/>
                <a:ext cx="756000" cy="155242"/>
              </a:xfrm>
              <a:prstGeom prst="flowChartAlternateProcess">
                <a:avLst/>
              </a:prstGeom>
              <a:solidFill>
                <a:srgbClr val="0068B4"/>
              </a:solidFill>
              <a:ln w="12700">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900" dirty="0">
                    <a:solidFill>
                      <a:schemeClr val="bg1"/>
                    </a:solidFill>
                    <a:latin typeface="BIZ UDPゴシック" panose="020B0400000000000000" pitchFamily="50" charset="-128"/>
                    <a:ea typeface="BIZ UDPゴシック" panose="020B0400000000000000" pitchFamily="50" charset="-128"/>
                  </a:rPr>
                  <a:t>令和３年度</a:t>
                </a:r>
                <a:endParaRPr kumimoji="1" lang="ja-JP" altLang="en-US" sz="900" dirty="0">
                  <a:solidFill>
                    <a:schemeClr val="bg1"/>
                  </a:solidFill>
                  <a:latin typeface="BIZ UDPゴシック" panose="020B0400000000000000" pitchFamily="50" charset="-128"/>
                  <a:ea typeface="BIZ UDPゴシック" panose="020B0400000000000000" pitchFamily="50" charset="-128"/>
                </a:endParaRPr>
              </a:p>
            </p:txBody>
          </p:sp>
          <p:sp>
            <p:nvSpPr>
              <p:cNvPr id="16" name="右矢印 15"/>
              <p:cNvSpPr/>
              <p:nvPr/>
            </p:nvSpPr>
            <p:spPr>
              <a:xfrm>
                <a:off x="1878896" y="988463"/>
                <a:ext cx="4523015" cy="443252"/>
              </a:xfrm>
              <a:prstGeom prst="rightArrow">
                <a:avLst>
                  <a:gd name="adj1" fmla="val 45746"/>
                  <a:gd name="adj2" fmla="val 48403"/>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latin typeface="BIZ UDPゴシック" panose="020B0400000000000000" pitchFamily="50" charset="-128"/>
                    <a:ea typeface="BIZ UDPゴシック" panose="020B0400000000000000" pitchFamily="50" charset="-128"/>
                  </a:rPr>
                  <a:t>　　　　　　</a:t>
                </a:r>
                <a:r>
                  <a:rPr lang="ja-JP" altLang="en-US" sz="1000" dirty="0">
                    <a:solidFill>
                      <a:schemeClr val="bg1"/>
                    </a:solidFill>
                    <a:latin typeface="BIZ UDPゴシック" panose="020B0400000000000000" pitchFamily="50" charset="-128"/>
                    <a:ea typeface="BIZ UDPゴシック" panose="020B0400000000000000" pitchFamily="50" charset="-128"/>
                  </a:rPr>
                  <a:t>第５期</a:t>
                </a:r>
                <a:r>
                  <a:rPr kumimoji="1" lang="ja-JP" altLang="en-US" sz="1000" dirty="0">
                    <a:solidFill>
                      <a:schemeClr val="bg1"/>
                    </a:solidFill>
                    <a:latin typeface="BIZ UDPゴシック" panose="020B0400000000000000" pitchFamily="50" charset="-128"/>
                    <a:ea typeface="BIZ UDPゴシック" panose="020B0400000000000000" pitchFamily="50" charset="-128"/>
                  </a:rPr>
                  <a:t>計画に基づく取組　（計画期間：</a:t>
                </a:r>
                <a:r>
                  <a:rPr kumimoji="1" lang="en-US" altLang="ja-JP" sz="1000" dirty="0">
                    <a:solidFill>
                      <a:schemeClr val="bg1"/>
                    </a:solidFill>
                    <a:latin typeface="BIZ UDPゴシック" panose="020B0400000000000000" pitchFamily="50" charset="-128"/>
                    <a:ea typeface="BIZ UDPゴシック" panose="020B0400000000000000" pitchFamily="50" charset="-128"/>
                  </a:rPr>
                  <a:t>R</a:t>
                </a:r>
                <a:r>
                  <a:rPr kumimoji="1" lang="ja-JP" altLang="en-US" sz="1000" dirty="0">
                    <a:solidFill>
                      <a:schemeClr val="bg1"/>
                    </a:solidFill>
                    <a:latin typeface="BIZ UDPゴシック" panose="020B0400000000000000" pitchFamily="50" charset="-128"/>
                    <a:ea typeface="BIZ UDPゴシック" panose="020B0400000000000000" pitchFamily="50" charset="-128"/>
                  </a:rPr>
                  <a:t>５～</a:t>
                </a:r>
                <a:r>
                  <a:rPr lang="ja-JP" altLang="en-US" sz="1000" dirty="0">
                    <a:solidFill>
                      <a:schemeClr val="bg1"/>
                    </a:solidFill>
                    <a:latin typeface="BIZ UDPゴシック" panose="020B0400000000000000" pitchFamily="50" charset="-128"/>
                    <a:ea typeface="BIZ UDPゴシック" panose="020B0400000000000000" pitchFamily="50" charset="-128"/>
                  </a:rPr>
                  <a:t>７</a:t>
                </a:r>
                <a:r>
                  <a:rPr kumimoji="1" lang="ja-JP" altLang="en-US" sz="1000" dirty="0">
                    <a:solidFill>
                      <a:schemeClr val="bg1"/>
                    </a:solidFill>
                    <a:latin typeface="BIZ UDPゴシック" panose="020B0400000000000000" pitchFamily="50" charset="-128"/>
                    <a:ea typeface="BIZ UDPゴシック" panose="020B0400000000000000" pitchFamily="50" charset="-128"/>
                  </a:rPr>
                  <a:t>年度）</a:t>
                </a:r>
              </a:p>
            </p:txBody>
          </p:sp>
        </p:grpSp>
        <p:sp>
          <p:nvSpPr>
            <p:cNvPr id="75" name="フローチャート : 代替処理 69"/>
            <p:cNvSpPr/>
            <p:nvPr/>
          </p:nvSpPr>
          <p:spPr>
            <a:xfrm>
              <a:off x="4320852" y="4375947"/>
              <a:ext cx="1254608" cy="170082"/>
            </a:xfrm>
            <a:prstGeom prst="flowChartAlternateProcess">
              <a:avLst/>
            </a:prstGeom>
            <a:solidFill>
              <a:schemeClr val="accent3">
                <a:lumMod val="40000"/>
                <a:lumOff val="60000"/>
              </a:schemeClr>
            </a:solidFill>
            <a:ln w="9525">
              <a:no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50" dirty="0">
                  <a:latin typeface="BIZ UDPゴシック" panose="020B0400000000000000" pitchFamily="50" charset="-128"/>
                  <a:ea typeface="BIZ UDPゴシック" panose="020B0400000000000000" pitchFamily="50" charset="-128"/>
                </a:rPr>
                <a:t>国の対応方針決定</a:t>
              </a:r>
            </a:p>
          </p:txBody>
        </p:sp>
      </p:grpSp>
      <p:sp>
        <p:nvSpPr>
          <p:cNvPr id="91" name="右矢印 90"/>
          <p:cNvSpPr/>
          <p:nvPr/>
        </p:nvSpPr>
        <p:spPr>
          <a:xfrm>
            <a:off x="1907704" y="6028688"/>
            <a:ext cx="4523015" cy="424648"/>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000" dirty="0">
                <a:solidFill>
                  <a:schemeClr val="bg1"/>
                </a:solidFill>
                <a:latin typeface="BIZ UDPゴシック" panose="020B0400000000000000" pitchFamily="50" charset="-128"/>
                <a:ea typeface="BIZ UDPゴシック" panose="020B0400000000000000" pitchFamily="50" charset="-128"/>
              </a:rPr>
              <a:t>広域的な申請様式・許可基準の統一に向けた検討</a:t>
            </a:r>
          </a:p>
        </p:txBody>
      </p:sp>
      <p:sp>
        <p:nvSpPr>
          <p:cNvPr id="72" name="フローチャート : 代替処理 48"/>
          <p:cNvSpPr/>
          <p:nvPr/>
        </p:nvSpPr>
        <p:spPr>
          <a:xfrm>
            <a:off x="3419872" y="2213633"/>
            <a:ext cx="504056" cy="208227"/>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８月～</a:t>
            </a:r>
          </a:p>
        </p:txBody>
      </p:sp>
      <p:sp>
        <p:nvSpPr>
          <p:cNvPr id="74" name="フローチャート : 代替処理 77">
            <a:extLst>
              <a:ext uri="{FF2B5EF4-FFF2-40B4-BE49-F238E27FC236}">
                <a16:creationId xmlns:a16="http://schemas.microsoft.com/office/drawing/2014/main" id="{2118F771-C969-42CE-BE13-F6E04FD4FF9A}"/>
              </a:ext>
            </a:extLst>
          </p:cNvPr>
          <p:cNvSpPr/>
          <p:nvPr/>
        </p:nvSpPr>
        <p:spPr>
          <a:xfrm>
            <a:off x="3356892" y="2412699"/>
            <a:ext cx="2971511" cy="436566"/>
          </a:xfrm>
          <a:prstGeom prst="flowChartAlternateProcess">
            <a:avLst/>
          </a:prstGeom>
          <a:ln w="22225">
            <a:solidFill>
              <a:srgbClr val="0068B4"/>
            </a:solidFill>
            <a:prstDash val="sys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第</a:t>
            </a:r>
            <a:r>
              <a:rPr lang="en-US" altLang="ja-JP" sz="1000" dirty="0">
                <a:solidFill>
                  <a:schemeClr val="tx1"/>
                </a:solidFill>
                <a:latin typeface="BIZ UDPゴシック" panose="020B0400000000000000" pitchFamily="50" charset="-128"/>
                <a:ea typeface="BIZ UDPゴシック" panose="020B0400000000000000" pitchFamily="50" charset="-128"/>
              </a:rPr>
              <a:t>6</a:t>
            </a:r>
            <a:r>
              <a:rPr lang="ja-JP" altLang="en-US" sz="1000" dirty="0">
                <a:solidFill>
                  <a:schemeClr val="tx1"/>
                </a:solidFill>
                <a:latin typeface="BIZ UDPゴシック" panose="020B0400000000000000" pitchFamily="50" charset="-128"/>
                <a:ea typeface="BIZ UDPゴシック" panose="020B0400000000000000" pitchFamily="50" charset="-128"/>
              </a:rPr>
              <a:t>期計画の策定にあたり、専門的知見等から議論、第５期計画における広域事務等の検証</a:t>
            </a:r>
            <a:endParaRPr lang="en-US" altLang="ja-JP" sz="1000" dirty="0">
              <a:solidFill>
                <a:schemeClr val="tx1"/>
              </a:solidFill>
              <a:latin typeface="BIZ UDPゴシック" panose="020B0400000000000000" pitchFamily="50" charset="-128"/>
              <a:ea typeface="BIZ UDPゴシック" panose="020B0400000000000000" pitchFamily="50" charset="-128"/>
            </a:endParaRPr>
          </a:p>
        </p:txBody>
      </p:sp>
      <p:sp>
        <p:nvSpPr>
          <p:cNvPr id="53" name="右矢印 46">
            <a:extLst>
              <a:ext uri="{FF2B5EF4-FFF2-40B4-BE49-F238E27FC236}">
                <a16:creationId xmlns:a16="http://schemas.microsoft.com/office/drawing/2014/main" id="{B119E455-41CC-4D3B-9233-44A960FD36C2}"/>
              </a:ext>
            </a:extLst>
          </p:cNvPr>
          <p:cNvSpPr/>
          <p:nvPr/>
        </p:nvSpPr>
        <p:spPr>
          <a:xfrm>
            <a:off x="1902405" y="5252944"/>
            <a:ext cx="4526791" cy="723701"/>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000" dirty="0">
                <a:solidFill>
                  <a:schemeClr val="bg1"/>
                </a:solidFill>
                <a:latin typeface="BIZ UDPゴシック" panose="020B0400000000000000" pitchFamily="50" charset="-128"/>
                <a:ea typeface="BIZ UDPゴシック" panose="020B0400000000000000" pitchFamily="50" charset="-128"/>
              </a:rPr>
              <a:t>国と議論すべき広域課題等を取りまとめ、次期地方制度調査会において</a:t>
            </a:r>
            <a:endParaRPr kumimoji="1" lang="en-US" altLang="ja-JP" sz="1000" dirty="0">
              <a:solidFill>
                <a:schemeClr val="bg1"/>
              </a:solidFill>
              <a:latin typeface="BIZ UDPゴシック" panose="020B0400000000000000" pitchFamily="50" charset="-128"/>
              <a:ea typeface="BIZ UDPゴシック" panose="020B0400000000000000" pitchFamily="50" charset="-128"/>
            </a:endParaRPr>
          </a:p>
          <a:p>
            <a:pPr algn="ctr"/>
            <a:r>
              <a:rPr kumimoji="1" lang="ja-JP" altLang="en-US" sz="1000" dirty="0">
                <a:solidFill>
                  <a:schemeClr val="bg1"/>
                </a:solidFill>
                <a:latin typeface="BIZ UDPゴシック" panose="020B0400000000000000" pitchFamily="50" charset="-128"/>
                <a:ea typeface="BIZ UDPゴシック" panose="020B0400000000000000" pitchFamily="50" charset="-128"/>
              </a:rPr>
              <a:t>新たな枠組みに関する議論を深掘りするよう国へ働きかける</a:t>
            </a:r>
          </a:p>
        </p:txBody>
      </p:sp>
    </p:spTree>
    <p:extLst>
      <p:ext uri="{BB962C8B-B14F-4D97-AF65-F5344CB8AC3E}">
        <p14:creationId xmlns:p14="http://schemas.microsoft.com/office/powerpoint/2010/main" val="2174114635"/>
      </p:ext>
    </p:extLst>
  </p:cSld>
  <p:clrMapOvr>
    <a:masterClrMapping/>
  </p:clrMapOvr>
</p:sld>
</file>

<file path=ppt/theme/theme1.xml><?xml version="1.0" encoding="utf-8"?>
<a:theme xmlns:a="http://schemas.openxmlformats.org/drawingml/2006/main" name="Office ​​テーマ">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2111</Words>
  <Application>Microsoft Office PowerPoint</Application>
  <PresentationFormat>画面に合わせる (4:3)</PresentationFormat>
  <Paragraphs>245</Paragraphs>
  <Slides>4</Slides>
  <Notes>4</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vt:i4>
      </vt:variant>
    </vt:vector>
  </HeadingPairs>
  <TitlesOfParts>
    <vt:vector size="8" baseType="lpstr">
      <vt:lpstr>BIZ UDPゴシック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2025-12-05T07:27:28Z</dcterms:created>
  <dcterms:modified xsi:type="dcterms:W3CDTF">2025-12-05T07:27:30Z</dcterms:modified>
</cp:coreProperties>
</file>