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71" r:id="rId3"/>
    <p:sldId id="263" r:id="rId4"/>
    <p:sldId id="269"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6CBA"/>
    <a:srgbClr val="023894"/>
    <a:srgbClr val="0068B4"/>
    <a:srgbClr val="0072B4"/>
    <a:srgbClr val="0866B4"/>
    <a:srgbClr val="0869BA"/>
    <a:srgbClr val="0669BA"/>
    <a:srgbClr val="008200"/>
    <a:srgbClr val="6699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9" autoAdjust="0"/>
    <p:restoredTop sz="95053" autoAdjust="0"/>
  </p:normalViewPr>
  <p:slideViewPr>
    <p:cSldViewPr showGuides="1">
      <p:cViewPr varScale="1">
        <p:scale>
          <a:sx n="64" d="100"/>
          <a:sy n="64"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2" d="100"/>
        <a:sy n="10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2" y="0"/>
            <a:ext cx="2949575" cy="496888"/>
          </a:xfrm>
          <a:prstGeom prst="rect">
            <a:avLst/>
          </a:prstGeom>
        </p:spPr>
        <p:txBody>
          <a:bodyPr vert="horz" lIns="91410" tIns="45708" rIns="91410" bIns="45708"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4" y="9440863"/>
            <a:ext cx="2949575" cy="496887"/>
          </a:xfrm>
          <a:prstGeom prst="rect">
            <a:avLst/>
          </a:prstGeom>
        </p:spPr>
        <p:txBody>
          <a:bodyPr vert="horz" lIns="91410" tIns="45708" rIns="91410" bIns="457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2" y="9440863"/>
            <a:ext cx="2949575" cy="496887"/>
          </a:xfrm>
          <a:prstGeom prst="rect">
            <a:avLst/>
          </a:prstGeom>
        </p:spPr>
        <p:txBody>
          <a:bodyPr vert="horz" lIns="91410" tIns="45708" rIns="91410" bIns="45708"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9787" cy="496967"/>
          </a:xfrm>
          <a:prstGeom prst="rect">
            <a:avLst/>
          </a:prstGeom>
        </p:spPr>
        <p:txBody>
          <a:bodyPr vert="horz" lIns="91410" tIns="45708" rIns="91410" bIns="457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4"/>
            <a:ext cx="2949787" cy="496967"/>
          </a:xfrm>
          <a:prstGeom prst="rect">
            <a:avLst/>
          </a:prstGeom>
        </p:spPr>
        <p:txBody>
          <a:bodyPr vert="horz" lIns="91410" tIns="45708" rIns="91410" bIns="45708"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10" tIns="45708" rIns="91410" bIns="4570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10" tIns="45708" rIns="91410"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0"/>
            <a:ext cx="2949787" cy="496967"/>
          </a:xfrm>
          <a:prstGeom prst="rect">
            <a:avLst/>
          </a:prstGeom>
        </p:spPr>
        <p:txBody>
          <a:bodyPr vert="horz" lIns="91410" tIns="45708" rIns="91410"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7" cy="496967"/>
          </a:xfrm>
          <a:prstGeom prst="rect">
            <a:avLst/>
          </a:prstGeom>
        </p:spPr>
        <p:txBody>
          <a:bodyPr vert="horz" lIns="91410" tIns="45708" rIns="91410" bIns="45708"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83326939"/>
              </p:ext>
            </p:extLst>
          </p:nvPr>
        </p:nvGraphicFramePr>
        <p:xfrm>
          <a:off x="90857" y="477315"/>
          <a:ext cx="9052319" cy="6261647"/>
        </p:xfrm>
        <a:graphic>
          <a:graphicData uri="http://schemas.openxmlformats.org/drawingml/2006/table">
            <a:tbl>
              <a:tblPr firstRow="1" bandRow="1">
                <a:tableStyleId>{5940675A-B579-460E-94D1-54222C63F5DA}</a:tableStyleId>
              </a:tblPr>
              <a:tblGrid>
                <a:gridCol w="247024">
                  <a:extLst>
                    <a:ext uri="{9D8B030D-6E8A-4147-A177-3AD203B41FA5}">
                      <a16:colId xmlns:a16="http://schemas.microsoft.com/office/drawing/2014/main" val="20000"/>
                    </a:ext>
                  </a:extLst>
                </a:gridCol>
                <a:gridCol w="1224963">
                  <a:extLst>
                    <a:ext uri="{9D8B030D-6E8A-4147-A177-3AD203B41FA5}">
                      <a16:colId xmlns:a16="http://schemas.microsoft.com/office/drawing/2014/main" val="20001"/>
                    </a:ext>
                  </a:extLst>
                </a:gridCol>
                <a:gridCol w="436469">
                  <a:extLst>
                    <a:ext uri="{9D8B030D-6E8A-4147-A177-3AD203B41FA5}">
                      <a16:colId xmlns:a16="http://schemas.microsoft.com/office/drawing/2014/main" val="20002"/>
                    </a:ext>
                  </a:extLst>
                </a:gridCol>
                <a:gridCol w="4437431">
                  <a:extLst>
                    <a:ext uri="{9D8B030D-6E8A-4147-A177-3AD203B41FA5}">
                      <a16:colId xmlns:a16="http://schemas.microsoft.com/office/drawing/2014/main" val="20003"/>
                    </a:ext>
                  </a:extLst>
                </a:gridCol>
                <a:gridCol w="2706432">
                  <a:extLst>
                    <a:ext uri="{9D8B030D-6E8A-4147-A177-3AD203B41FA5}">
                      <a16:colId xmlns:a16="http://schemas.microsoft.com/office/drawing/2014/main" val="20004"/>
                    </a:ext>
                  </a:extLst>
                </a:gridCol>
              </a:tblGrid>
              <a:tr h="267123">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vert="eaVert" anchor="ctr">
                    <a:lnR w="12700" cap="flat" cmpd="sng" algn="ctr">
                      <a:solidFill>
                        <a:schemeClr val="tx1"/>
                      </a:solidFill>
                      <a:prstDash val="solid"/>
                      <a:round/>
                      <a:headEnd type="none" w="med" len="med"/>
                      <a:tailEnd type="none" w="med" len="med"/>
                    </a:ln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anchor="ctr">
                    <a:lnL w="12700" cap="flat" cmpd="sng" algn="ctr">
                      <a:solidFill>
                        <a:schemeClr val="tx1"/>
                      </a:solidFill>
                      <a:prstDash val="solid"/>
                      <a:round/>
                      <a:headEnd type="none" w="med" len="med"/>
                      <a:tailEnd type="none" w="med" len="med"/>
                    </a:lnL>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anchor="ctr">
                    <a:solidFill>
                      <a:srgbClr val="023894"/>
                    </a:solidFill>
                  </a:tcPr>
                </a:tc>
                <a:extLst>
                  <a:ext uri="{0D108BD9-81ED-4DB2-BD59-A6C34878D82A}">
                    <a16:rowId xmlns:a16="http://schemas.microsoft.com/office/drawing/2014/main" val="10000"/>
                  </a:ext>
                </a:extLst>
              </a:tr>
              <a:tr h="267123">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R w="12700" cap="flat" cmpd="sng" algn="ctr">
                      <a:solidFill>
                        <a:schemeClr val="tx1"/>
                      </a:solidFill>
                      <a:prstDash val="solid"/>
                      <a:round/>
                      <a:headEnd type="none" w="med" len="med"/>
                      <a:tailEnd type="none" w="med" len="med"/>
                    </a:ln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anchor="ctr">
                    <a:lnL w="12700" cap="flat" cmpd="sng" algn="ctr">
                      <a:solidFill>
                        <a:schemeClr val="tx1"/>
                      </a:solidFill>
                      <a:prstDash val="solid"/>
                      <a:round/>
                      <a:headEnd type="none" w="med" len="med"/>
                      <a:tailEnd type="none" w="med" len="med"/>
                    </a:lnL>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706663">
                <a:tc rowSpan="4">
                  <a:txBody>
                    <a:bodyPr/>
                    <a:lstStyle/>
                    <a:p>
                      <a:r>
                        <a:rPr kumimoji="1" lang="ja-JP" altLang="en-US" sz="1400" u="none" dirty="0">
                          <a:latin typeface="BIZ UDPゴシック" panose="020B0400000000000000" pitchFamily="50" charset="-128"/>
                          <a:ea typeface="BIZ UDPゴシック" panose="020B0400000000000000" pitchFamily="50" charset="-128"/>
                        </a:rPr>
                        <a:t>基礎自治機能の充実</a:t>
                      </a:r>
                    </a:p>
                  </a:txBody>
                  <a:tcPr vert="eaVert" anchor="ctr" anchorCtr="1"/>
                </a:tc>
                <a:tc rowSpan="4">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新たな連携を促す</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協議の場づくり</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府内各地域で「地域ブロック会議」を開催し、地域課題や広域連携の検討等について意見交換を行っている。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各地域の広域連携研究会等に参画し、円滑な共同処理の実施等に向けて、助言や団体間の調整等を行っている。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今後も、市町村間の「協議の場」に参画し、広域連携の促進に取り組んでいく。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1786662">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基礎自治機能の検討・研究、</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p>
                      <a:pPr marL="82550" indent="-82550" algn="ctr">
                        <a:lnSpc>
                          <a:spcPct val="100000"/>
                        </a:lnSpc>
                        <a:spcAft>
                          <a:spcPts val="0"/>
                        </a:spcAft>
                      </a:pPr>
                      <a:r>
                        <a:rPr kumimoji="1" lang="ja-JP" altLang="en-US" sz="1000" u="none" kern="1200" dirty="0">
                          <a:solidFill>
                            <a:schemeClr val="tx1"/>
                          </a:solidFill>
                          <a:latin typeface="BIZ UDPゴシック" panose="020B0400000000000000" pitchFamily="50" charset="-128"/>
                          <a:ea typeface="BIZ UDPゴシック" panose="020B0400000000000000" pitchFamily="50" charset="-128"/>
                          <a:cs typeface="+mn-cs"/>
                        </a:rPr>
                        <a:t>国への働きかけ</a:t>
                      </a:r>
                      <a:endParaRPr kumimoji="1" lang="en-US" altLang="ja-JP" sz="100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indent="-82550" algn="just">
                        <a:lnSpc>
                          <a:spcPts val="12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南河内地域２町１村がより連携し、さらなる広域連携に取り組むとともに、選択肢の一つとして合併についても検討を深め、さらなる発展・成長をめざすため、「南河内地域２町１村未来協議会」を設置した。</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〇　南河内地域２町１村と共同で行った将来課題の対応方策の検討について、他地域に横展開を図っていくとともに、さらなる行財政改革や新たな広域連携を提案し、連携の実現に向けて市町村間調整の場に参画する。</a:t>
                      </a: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0003"/>
                  </a:ext>
                </a:extLst>
              </a:tr>
              <a:tr h="1224136">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府からの</a:t>
                      </a:r>
                      <a:endParaRPr kumimoji="1" lang="en-US" altLang="ja-JP" sz="100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00" u="none" dirty="0">
                          <a:latin typeface="BIZ UDPゴシック" panose="020B0400000000000000" pitchFamily="50" charset="-128"/>
                          <a:ea typeface="BIZ UDPゴシック" panose="020B0400000000000000" pitchFamily="50" charset="-128"/>
                        </a:rPr>
                        <a:t>インセンティブ強化</a:t>
                      </a:r>
                      <a:endParaRPr kumimoji="1" lang="en-US" altLang="ja-JP" sz="100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平成</a:t>
                      </a:r>
                      <a:r>
                        <a:rPr kumimoji="1" lang="en-US" altLang="ja-JP" sz="900" u="none" dirty="0">
                          <a:solidFill>
                            <a:schemeClr val="tx1"/>
                          </a:solidFill>
                          <a:latin typeface="BIZ UDPゴシック" panose="020B0400000000000000" pitchFamily="50" charset="-128"/>
                          <a:ea typeface="BIZ UDPゴシック" panose="020B0400000000000000" pitchFamily="50" charset="-128"/>
                        </a:rPr>
                        <a:t>29</a:t>
                      </a:r>
                      <a:r>
                        <a:rPr kumimoji="1" lang="ja-JP" altLang="en-US" sz="900" u="none" dirty="0">
                          <a:solidFill>
                            <a:schemeClr val="tx1"/>
                          </a:solidFill>
                          <a:latin typeface="BIZ UDPゴシック" panose="020B0400000000000000" pitchFamily="50" charset="-128"/>
                          <a:ea typeface="BIZ UDPゴシック" panose="020B0400000000000000" pitchFamily="50" charset="-128"/>
                        </a:rPr>
                        <a:t>年度から、市町村間連携を含む分権改革推進の取組に対して、補助金を重点配分しており、今年度も同様の方針で配分予定である。補助金が新たな連携に向けた効果的なインセンティブとなるよう、状況に応じて見直しながら運用し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4"/>
                  </a:ext>
                </a:extLst>
              </a:tr>
              <a:tr h="1005706">
                <a:tc vMerge="1">
                  <a:txBody>
                    <a:bodyPr/>
                    <a:lstStyle/>
                    <a:p>
                      <a:endParaRPr kumimoji="1" lang="ja-JP" altLang="en-US" sz="1400" u="none" dirty="0"/>
                    </a:p>
                  </a:txBody>
                  <a:tcPr vert="eaVert" anchor="ctr" anchorCtr="1"/>
                </a:tc>
                <a:tc vMerge="1">
                  <a:txBody>
                    <a:bodyPr/>
                    <a:lstStyle/>
                    <a:p>
                      <a:endParaRPr kumimoji="1" lang="ja-JP" altLang="en-US" sz="1400" u="none" dirty="0"/>
                    </a:p>
                  </a:txBody>
                  <a:tcPr anchor="ctr"/>
                </a:tc>
                <a:tc>
                  <a:txBody>
                    <a:bodyPr/>
                    <a:lstStyle/>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市町村間連携、</a:t>
                      </a: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ctr">
                        <a:lnSpc>
                          <a:spcPct val="100000"/>
                        </a:lnSpc>
                        <a:spcAft>
                          <a:spcPts val="0"/>
                        </a:spcAft>
                      </a:pPr>
                      <a:r>
                        <a:rPr kumimoji="1" lang="ja-JP" altLang="en-US" sz="1050" u="none" dirty="0">
                          <a:latin typeface="BIZ UDPゴシック" panose="020B0400000000000000" pitchFamily="50" charset="-128"/>
                          <a:ea typeface="BIZ UDPゴシック" panose="020B0400000000000000" pitchFamily="50" charset="-128"/>
                        </a:rPr>
                        <a:t>権限移譲等</a:t>
                      </a:r>
                      <a:endParaRPr kumimoji="1" lang="en-US" altLang="ja-JP" sz="1050" u="none" dirty="0">
                        <a:latin typeface="BIZ UDPゴシック" panose="020B0400000000000000" pitchFamily="50" charset="-128"/>
                        <a:ea typeface="BIZ UDPゴシック" panose="020B0400000000000000" pitchFamily="50" charset="-128"/>
                      </a:endParaRPr>
                    </a:p>
                  </a:txBody>
                  <a:tcPr marL="0" marR="0" marT="0" marB="0" vert="eaVert" anchor="ctr">
                    <a:lnT w="12700" cap="flat" cmpd="sng" algn="ctr">
                      <a:solidFill>
                        <a:schemeClr val="tx1"/>
                      </a:solidFill>
                      <a:prstDash val="sysDash"/>
                      <a:round/>
                      <a:headEnd type="none" w="med" len="med"/>
                      <a:tailEnd type="none" w="med" len="med"/>
                    </a:lnT>
                  </a:tcPr>
                </a:tc>
                <a:tc>
                  <a:txBody>
                    <a:bodyPr/>
                    <a:lstStyle/>
                    <a:p>
                      <a:pPr marL="82550" indent="-82550" algn="just">
                        <a:lnSpc>
                          <a:spcPct val="100000"/>
                        </a:lnSpc>
                        <a:spcAft>
                          <a:spcPts val="0"/>
                        </a:spcAft>
                      </a:pPr>
                      <a:endParaRPr kumimoji="1" lang="en-US" altLang="ja-JP" sz="120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市町村から申出があった新たな事務の移譲について、協議・調整を行っている。</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100"/>
                        </a:lnSpc>
                        <a:spcBef>
                          <a:spcPts val="0"/>
                        </a:spcBef>
                        <a:spcAft>
                          <a:spcPts val="0"/>
                        </a:spcAft>
                        <a:buClrTx/>
                        <a:buSzTx/>
                        <a:buFontTx/>
                        <a:buNone/>
                        <a:tabLst/>
                        <a:defRPr/>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　引き続き、権限移譲の定着・充実に向けて取り組んでいくとともに、中核市に移行した市に対して、必要に応じてアフターフォローを行っていく。</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txBody>
                  <a:tcPr marL="72000" marR="72000" marT="0" marB="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5"/>
                  </a:ext>
                </a:extLst>
              </a:tr>
            </a:tbl>
          </a:graphicData>
        </a:graphic>
      </p:graphicFrame>
      <p:sp>
        <p:nvSpPr>
          <p:cNvPr id="4" name="正方形/長方形 3"/>
          <p:cNvSpPr/>
          <p:nvPr/>
        </p:nvSpPr>
        <p:spPr>
          <a:xfrm>
            <a:off x="-825" y="148363"/>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a:t>
            </a:r>
            <a:r>
              <a:rPr lang="en-US" altLang="ja-JP" sz="1200" b="1" dirty="0">
                <a:solidFill>
                  <a:prstClr val="black"/>
                </a:solidFill>
                <a:latin typeface="BIZ UDPゴシック" panose="020B0400000000000000" pitchFamily="50" charset="-128"/>
                <a:ea typeface="BIZ UDPゴシック" panose="020B0400000000000000" pitchFamily="50" charset="-128"/>
              </a:rPr>
              <a:t>5</a:t>
            </a:r>
            <a:r>
              <a:rPr lang="ja-JP" altLang="en-US" sz="1200" b="1" dirty="0">
                <a:solidFill>
                  <a:prstClr val="black"/>
                </a:solidFill>
                <a:latin typeface="BIZ UDPゴシック" panose="020B0400000000000000" pitchFamily="50" charset="-128"/>
                <a:ea typeface="BIZ UDPゴシック" panose="020B0400000000000000" pitchFamily="50" charset="-128"/>
              </a:rPr>
              <a:t>年</a:t>
            </a:r>
            <a:r>
              <a:rPr lang="ja-JP" altLang="ja-JP" sz="1200" b="1" dirty="0">
                <a:solidFill>
                  <a:prstClr val="black"/>
                </a:solidFill>
                <a:latin typeface="BIZ UDPゴシック" panose="020B0400000000000000" pitchFamily="50" charset="-128"/>
                <a:ea typeface="BIZ UDPゴシック" panose="020B0400000000000000" pitchFamily="50" charset="-128"/>
              </a:rPr>
              <a:t>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5" name="グループ化 4"/>
          <p:cNvGrpSpPr/>
          <p:nvPr/>
        </p:nvGrpSpPr>
        <p:grpSpPr>
          <a:xfrm>
            <a:off x="3529368" y="1122773"/>
            <a:ext cx="1301220" cy="653003"/>
            <a:chOff x="2462557" y="2692356"/>
            <a:chExt cx="1301220" cy="653003"/>
          </a:xfrm>
        </p:grpSpPr>
        <p:sp>
          <p:nvSpPr>
            <p:cNvPr id="7" name="フローチャート : 代替処理 6"/>
            <p:cNvSpPr/>
            <p:nvPr/>
          </p:nvSpPr>
          <p:spPr>
            <a:xfrm>
              <a:off x="2501758" y="2692356"/>
              <a:ext cx="427367" cy="176839"/>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50" dirty="0">
                  <a:solidFill>
                    <a:schemeClr val="bg1"/>
                  </a:solidFill>
                  <a:latin typeface="BIZ UDPゴシック" panose="020B0400000000000000" pitchFamily="50" charset="-128"/>
                  <a:ea typeface="BIZ UDPゴシック" panose="020B0400000000000000" pitchFamily="50" charset="-128"/>
                </a:rPr>
                <a:t>7</a:t>
              </a:r>
              <a:r>
                <a:rPr lang="ja-JP" altLang="en-US" sz="1050" dirty="0">
                  <a:solidFill>
                    <a:schemeClr val="bg1"/>
                  </a:solidFill>
                  <a:latin typeface="BIZ UDPゴシック" panose="020B0400000000000000" pitchFamily="50" charset="-128"/>
                  <a:ea typeface="BIZ UDPゴシック" panose="020B0400000000000000" pitchFamily="50" charset="-128"/>
                </a:rPr>
                <a:t>月</a:t>
              </a:r>
            </a:p>
          </p:txBody>
        </p:sp>
        <p:sp>
          <p:nvSpPr>
            <p:cNvPr id="8" name="フローチャート : 代替処理 7"/>
            <p:cNvSpPr/>
            <p:nvPr/>
          </p:nvSpPr>
          <p:spPr>
            <a:xfrm>
              <a:off x="2462557" y="2869196"/>
              <a:ext cx="1301220" cy="47616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lang="ja-JP" altLang="en-US" sz="1050" dirty="0">
                  <a:latin typeface="BIZ UDPゴシック" panose="020B0400000000000000" pitchFamily="50" charset="-128"/>
                  <a:ea typeface="BIZ UDPゴシック" panose="020B0400000000000000" pitchFamily="50" charset="-128"/>
                </a:rPr>
                <a:t>第１回</a:t>
              </a:r>
              <a:endParaRPr lang="en-US" altLang="ja-JP" sz="1050" dirty="0">
                <a:latin typeface="BIZ UDPゴシック" panose="020B0400000000000000" pitchFamily="50" charset="-128"/>
                <a:ea typeface="BIZ UDPゴシック" panose="020B0400000000000000" pitchFamily="50" charset="-128"/>
              </a:endParaRPr>
            </a:p>
            <a:p>
              <a:pPr>
                <a:lnSpc>
                  <a:spcPts val="1200"/>
                </a:lnSpc>
              </a:pPr>
              <a:r>
                <a:rPr lang="ja-JP" altLang="en-US" sz="1050" dirty="0">
                  <a:latin typeface="BIZ UDPゴシック" panose="020B0400000000000000" pitchFamily="50" charset="-128"/>
                  <a:ea typeface="BIZ UDPゴシック" panose="020B0400000000000000" pitchFamily="50" charset="-128"/>
                </a:rPr>
                <a:t>「地域ブロック会議」</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1" name="グループ化 20"/>
          <p:cNvGrpSpPr/>
          <p:nvPr/>
        </p:nvGrpSpPr>
        <p:grpSpPr>
          <a:xfrm>
            <a:off x="3119459" y="5024304"/>
            <a:ext cx="1325308" cy="630644"/>
            <a:chOff x="2498266" y="2577804"/>
            <a:chExt cx="1325308" cy="630644"/>
          </a:xfrm>
        </p:grpSpPr>
        <p:sp>
          <p:nvSpPr>
            <p:cNvPr id="22" name="フローチャート : 代替処理 21"/>
            <p:cNvSpPr/>
            <p:nvPr/>
          </p:nvSpPr>
          <p:spPr>
            <a:xfrm>
              <a:off x="2531610" y="2577804"/>
              <a:ext cx="413403" cy="2439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prstClr val="white"/>
                  </a:solidFill>
                  <a:latin typeface="BIZ UDPゴシック" panose="020B0400000000000000" pitchFamily="50" charset="-128"/>
                  <a:ea typeface="BIZ UDPゴシック" panose="020B0400000000000000" pitchFamily="50" charset="-128"/>
                </a:rPr>
                <a:t>７月</a:t>
              </a:r>
            </a:p>
          </p:txBody>
        </p:sp>
        <p:sp>
          <p:nvSpPr>
            <p:cNvPr id="24" name="フローチャート : 代替処理 23"/>
            <p:cNvSpPr/>
            <p:nvPr/>
          </p:nvSpPr>
          <p:spPr>
            <a:xfrm>
              <a:off x="2498266" y="2783243"/>
              <a:ext cx="1325308" cy="42520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latin typeface="BIZ UDPゴシック" panose="020B0400000000000000" pitchFamily="50" charset="-128"/>
                  <a:ea typeface="BIZ UDPゴシック" panose="020B0400000000000000" pitchFamily="50" charset="-128"/>
                </a:rPr>
                <a:t>市町村振興補助金の算定対象項目等提示</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29" name="グループ化 28"/>
          <p:cNvGrpSpPr/>
          <p:nvPr/>
        </p:nvGrpSpPr>
        <p:grpSpPr>
          <a:xfrm>
            <a:off x="5309237" y="5025928"/>
            <a:ext cx="943110" cy="594872"/>
            <a:chOff x="2477944" y="2624291"/>
            <a:chExt cx="943110" cy="594872"/>
          </a:xfrm>
        </p:grpSpPr>
        <p:sp>
          <p:nvSpPr>
            <p:cNvPr id="30" name="フローチャート : 代替処理 29"/>
            <p:cNvSpPr/>
            <p:nvPr/>
          </p:nvSpPr>
          <p:spPr>
            <a:xfrm>
              <a:off x="2477944" y="2624291"/>
              <a:ext cx="504357" cy="1972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２・３月</a:t>
              </a:r>
            </a:p>
          </p:txBody>
        </p:sp>
        <p:sp>
          <p:nvSpPr>
            <p:cNvPr id="31" name="フローチャート : 代替処理 30"/>
            <p:cNvSpPr/>
            <p:nvPr/>
          </p:nvSpPr>
          <p:spPr>
            <a:xfrm>
              <a:off x="2477944" y="2821492"/>
              <a:ext cx="943110" cy="39767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50" dirty="0">
                  <a:latin typeface="BIZ UDPゴシック" panose="020B0400000000000000" pitchFamily="50" charset="-128"/>
                  <a:ea typeface="BIZ UDPゴシック" panose="020B0400000000000000" pitchFamily="50" charset="-128"/>
                </a:rPr>
                <a:t>内示・交付決定</a:t>
              </a:r>
            </a:p>
          </p:txBody>
        </p:sp>
      </p:grpSp>
      <p:grpSp>
        <p:nvGrpSpPr>
          <p:cNvPr id="49" name="グループ化 48"/>
          <p:cNvGrpSpPr/>
          <p:nvPr/>
        </p:nvGrpSpPr>
        <p:grpSpPr>
          <a:xfrm>
            <a:off x="387576" y="5864450"/>
            <a:ext cx="1038752" cy="531522"/>
            <a:chOff x="469600" y="3717673"/>
            <a:chExt cx="1038752" cy="531522"/>
          </a:xfrm>
        </p:grpSpPr>
        <p:sp>
          <p:nvSpPr>
            <p:cNvPr id="50" name="フローチャート : 代替処理 49"/>
            <p:cNvSpPr/>
            <p:nvPr/>
          </p:nvSpPr>
          <p:spPr>
            <a:xfrm>
              <a:off x="471558" y="3717673"/>
              <a:ext cx="1007268" cy="1836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22</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1" name="フローチャート : 代替処理 50"/>
            <p:cNvSpPr/>
            <p:nvPr/>
          </p:nvSpPr>
          <p:spPr>
            <a:xfrm>
              <a:off x="469600" y="3879810"/>
              <a:ext cx="1038752" cy="36938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「特例市並みの</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権限移譲」を実施</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8" name="グループ化 57"/>
          <p:cNvGrpSpPr/>
          <p:nvPr/>
        </p:nvGrpSpPr>
        <p:grpSpPr>
          <a:xfrm>
            <a:off x="405644" y="1512524"/>
            <a:ext cx="1038752" cy="579964"/>
            <a:chOff x="469600" y="3723195"/>
            <a:chExt cx="1038752" cy="579964"/>
          </a:xfrm>
        </p:grpSpPr>
        <p:sp>
          <p:nvSpPr>
            <p:cNvPr id="59" name="フローチャート : 代替処理 58"/>
            <p:cNvSpPr/>
            <p:nvPr/>
          </p:nvSpPr>
          <p:spPr>
            <a:xfrm>
              <a:off x="469600" y="3723195"/>
              <a:ext cx="997351" cy="18519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0" name="フローチャート : 代替処理 59"/>
            <p:cNvSpPr/>
            <p:nvPr/>
          </p:nvSpPr>
          <p:spPr>
            <a:xfrm>
              <a:off x="469600" y="3908385"/>
              <a:ext cx="1038752" cy="39477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000" dirty="0">
                  <a:latin typeface="BIZ UDPゴシック" panose="020B0400000000000000" pitchFamily="50" charset="-128"/>
                  <a:ea typeface="BIZ UDPゴシック" panose="020B0400000000000000" pitchFamily="50" charset="-128"/>
                </a:rPr>
                <a:t>「地域ブロック</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会議」の開催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4" name="グループ化 43"/>
          <p:cNvGrpSpPr/>
          <p:nvPr/>
        </p:nvGrpSpPr>
        <p:grpSpPr>
          <a:xfrm>
            <a:off x="2294319" y="1923269"/>
            <a:ext cx="1885660" cy="622498"/>
            <a:chOff x="2185849" y="2624291"/>
            <a:chExt cx="1885660" cy="622498"/>
          </a:xfrm>
        </p:grpSpPr>
        <p:sp>
          <p:nvSpPr>
            <p:cNvPr id="45" name="フローチャート : 代替処理 44"/>
            <p:cNvSpPr/>
            <p:nvPr/>
          </p:nvSpPr>
          <p:spPr>
            <a:xfrm>
              <a:off x="2185849" y="2624291"/>
              <a:ext cx="1274250" cy="20708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100"/>
                </a:lnSpc>
              </a:pPr>
              <a:r>
                <a:rPr lang="ja-JP" altLang="en-US" sz="1050" dirty="0">
                  <a:solidFill>
                    <a:schemeClr val="bg1"/>
                  </a:solidFill>
                  <a:latin typeface="BIZ UDPゴシック" panose="020B0400000000000000" pitchFamily="50" charset="-128"/>
                  <a:ea typeface="BIZ UDPゴシック" panose="020B0400000000000000" pitchFamily="50" charset="-128"/>
                </a:rPr>
                <a:t>４、５、７、８月</a:t>
              </a:r>
            </a:p>
          </p:txBody>
        </p:sp>
        <p:sp>
          <p:nvSpPr>
            <p:cNvPr id="46" name="フローチャート : 代替処理 45"/>
            <p:cNvSpPr/>
            <p:nvPr/>
          </p:nvSpPr>
          <p:spPr>
            <a:xfrm>
              <a:off x="2185849" y="2798010"/>
              <a:ext cx="1885660" cy="44877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latin typeface="BIZ UDPゴシック" panose="020B0400000000000000" pitchFamily="50" charset="-128"/>
                  <a:ea typeface="BIZ UDPゴシック" panose="020B0400000000000000" pitchFamily="50" charset="-128"/>
                </a:rPr>
                <a:t>各地域の広域連携研究会等への参画（</a:t>
              </a:r>
              <a:r>
                <a:rPr lang="ja-JP" altLang="en-US" sz="1050" dirty="0">
                  <a:solidFill>
                    <a:schemeClr val="tx1"/>
                  </a:solidFill>
                  <a:latin typeface="BIZ UDPゴシック" panose="020B0400000000000000" pitchFamily="50" charset="-128"/>
                  <a:ea typeface="BIZ UDPゴシック" panose="020B0400000000000000" pitchFamily="50" charset="-128"/>
                </a:rPr>
                <a:t>南河内、泉州南</a:t>
              </a:r>
              <a:r>
                <a:rPr lang="ja-JP" altLang="en-US" sz="1050" dirty="0">
                  <a:latin typeface="BIZ UDPゴシック" panose="020B0400000000000000" pitchFamily="50" charset="-128"/>
                  <a:ea typeface="BIZ UDPゴシック" panose="020B0400000000000000" pitchFamily="50" charset="-128"/>
                </a:rPr>
                <a:t>）</a:t>
              </a:r>
              <a:endParaRPr lang="en-US" altLang="ja-JP" sz="1050" dirty="0">
                <a:latin typeface="BIZ UDPゴシック" panose="020B0400000000000000" pitchFamily="50" charset="-128"/>
                <a:ea typeface="BIZ UDPゴシック" panose="020B0400000000000000" pitchFamily="50" charset="-128"/>
              </a:endParaRPr>
            </a:p>
          </p:txBody>
        </p:sp>
      </p:grpSp>
      <p:grpSp>
        <p:nvGrpSpPr>
          <p:cNvPr id="48" name="グループ化 47"/>
          <p:cNvGrpSpPr/>
          <p:nvPr/>
        </p:nvGrpSpPr>
        <p:grpSpPr>
          <a:xfrm>
            <a:off x="398795" y="3819267"/>
            <a:ext cx="1067681" cy="934915"/>
            <a:chOff x="397696" y="3709362"/>
            <a:chExt cx="1067681" cy="934915"/>
          </a:xfrm>
        </p:grpSpPr>
        <p:sp>
          <p:nvSpPr>
            <p:cNvPr id="56" name="フローチャート : 代替処理 55"/>
            <p:cNvSpPr/>
            <p:nvPr/>
          </p:nvSpPr>
          <p:spPr>
            <a:xfrm>
              <a:off x="415764" y="3709362"/>
              <a:ext cx="917500" cy="209085"/>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a:t>
              </a:r>
              <a:r>
                <a:rPr lang="en-US" altLang="ja-JP" sz="1000" dirty="0">
                  <a:solidFill>
                    <a:schemeClr val="bg1"/>
                  </a:solidFill>
                  <a:latin typeface="BIZ UDPゴシック" panose="020B0400000000000000" pitchFamily="50" charset="-128"/>
                  <a:ea typeface="BIZ UDPゴシック" panose="020B0400000000000000" pitchFamily="50" charset="-128"/>
                </a:rPr>
                <a:t>4</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p>
          </p:txBody>
        </p:sp>
        <p:sp>
          <p:nvSpPr>
            <p:cNvPr id="64" name="フローチャート : 代替処理 63"/>
            <p:cNvSpPr/>
            <p:nvPr/>
          </p:nvSpPr>
          <p:spPr>
            <a:xfrm>
              <a:off x="397696" y="3918447"/>
              <a:ext cx="1067681" cy="72583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solidFill>
                    <a:schemeClr val="tx1"/>
                  </a:solidFill>
                  <a:latin typeface="BIZ UDPゴシック" panose="020B0400000000000000" pitchFamily="50" charset="-128"/>
                  <a:ea typeface="BIZ UDPゴシック" panose="020B0400000000000000" pitchFamily="50" charset="-128"/>
                </a:rPr>
                <a:t>「市町村課」を再編して部長級をトップとする「市町村局」を設置</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427724" y="4995653"/>
            <a:ext cx="1038752" cy="575735"/>
            <a:chOff x="469600" y="3711320"/>
            <a:chExt cx="1038752" cy="575735"/>
          </a:xfrm>
        </p:grpSpPr>
        <p:sp>
          <p:nvSpPr>
            <p:cNvPr id="89" name="フローチャート : 代替処理 88"/>
            <p:cNvSpPr/>
            <p:nvPr/>
          </p:nvSpPr>
          <p:spPr>
            <a:xfrm>
              <a:off x="469600" y="3711320"/>
              <a:ext cx="917499" cy="19224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69600" y="3879810"/>
              <a:ext cx="1038752" cy="407245"/>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市町村振興補助金の見直し</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2" name="グループ化 1"/>
          <p:cNvGrpSpPr/>
          <p:nvPr/>
        </p:nvGrpSpPr>
        <p:grpSpPr>
          <a:xfrm>
            <a:off x="4920887" y="1122774"/>
            <a:ext cx="1399372" cy="668023"/>
            <a:chOff x="4924828" y="1121982"/>
            <a:chExt cx="1262974" cy="668023"/>
          </a:xfrm>
        </p:grpSpPr>
        <p:sp>
          <p:nvSpPr>
            <p:cNvPr id="11" name="フローチャート : 代替処理 10"/>
            <p:cNvSpPr/>
            <p:nvPr/>
          </p:nvSpPr>
          <p:spPr>
            <a:xfrm>
              <a:off x="4926943" y="1316369"/>
              <a:ext cx="1260859" cy="473636"/>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1050" dirty="0">
                  <a:latin typeface="BIZ UDPゴシック" panose="020B0400000000000000" pitchFamily="50" charset="-128"/>
                  <a:ea typeface="BIZ UDPゴシック" panose="020B0400000000000000" pitchFamily="50" charset="-128"/>
                </a:rPr>
                <a:t>第２回</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「地域ブロック会議」</a:t>
              </a:r>
            </a:p>
          </p:txBody>
        </p:sp>
        <p:sp>
          <p:nvSpPr>
            <p:cNvPr id="65" name="フローチャート : 代替処理 64"/>
            <p:cNvSpPr/>
            <p:nvPr/>
          </p:nvSpPr>
          <p:spPr>
            <a:xfrm>
              <a:off x="4924828" y="1121982"/>
              <a:ext cx="74721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prstClr val="white"/>
                  </a:solidFill>
                  <a:latin typeface="BIZ UDPゴシック" panose="020B0400000000000000" pitchFamily="50" charset="-128"/>
                  <a:ea typeface="BIZ UDPゴシック" panose="020B0400000000000000" pitchFamily="50" charset="-128"/>
                </a:rPr>
                <a:t>１２～１月</a:t>
              </a:r>
            </a:p>
          </p:txBody>
        </p:sp>
      </p:grpSp>
      <p:sp>
        <p:nvSpPr>
          <p:cNvPr id="73" name="右矢印 72"/>
          <p:cNvSpPr/>
          <p:nvPr/>
        </p:nvSpPr>
        <p:spPr>
          <a:xfrm>
            <a:off x="2001182" y="6048092"/>
            <a:ext cx="4383349" cy="477251"/>
          </a:xfrm>
          <a:prstGeom prst="rightArrow">
            <a:avLst>
              <a:gd name="adj1" fmla="val 50000"/>
              <a:gd name="adj2" fmla="val 49567"/>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市町村への権限移譲の定着・充実に向けた協議等</a:t>
            </a:r>
            <a:r>
              <a:rPr kumimoji="1" lang="ja-JP" altLang="en-US" sz="1050" dirty="0">
                <a:latin typeface="BIZ UDPゴシック" panose="020B0400000000000000" pitchFamily="50" charset="-128"/>
                <a:ea typeface="BIZ UDPゴシック" panose="020B0400000000000000" pitchFamily="50" charset="-128"/>
              </a:rPr>
              <a:t>　　</a:t>
            </a:r>
          </a:p>
        </p:txBody>
      </p:sp>
      <p:sp>
        <p:nvSpPr>
          <p:cNvPr id="80" name="フローチャート : 代替処理 7"/>
          <p:cNvSpPr/>
          <p:nvPr/>
        </p:nvSpPr>
        <p:spPr>
          <a:xfrm>
            <a:off x="2481297" y="3066018"/>
            <a:ext cx="2638767" cy="32452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「南河内地域２町１村未来協議会」を設置</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81" name="右矢印 80"/>
          <p:cNvSpPr/>
          <p:nvPr/>
        </p:nvSpPr>
        <p:spPr>
          <a:xfrm>
            <a:off x="4192857" y="2157666"/>
            <a:ext cx="2118447" cy="365834"/>
          </a:xfrm>
          <a:prstGeom prst="rightArrow">
            <a:avLst>
              <a:gd name="adj1" fmla="val 50000"/>
              <a:gd name="adj2" fmla="val 3228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Pゴシック" panose="020B0400000000000000" pitchFamily="50" charset="-128"/>
                <a:ea typeface="BIZ UDPゴシック" panose="020B0400000000000000" pitchFamily="50" charset="-128"/>
              </a:rPr>
              <a:t>随時、積極的に参画</a:t>
            </a:r>
          </a:p>
        </p:txBody>
      </p:sp>
      <p:grpSp>
        <p:nvGrpSpPr>
          <p:cNvPr id="47" name="グループ化 46"/>
          <p:cNvGrpSpPr/>
          <p:nvPr/>
        </p:nvGrpSpPr>
        <p:grpSpPr>
          <a:xfrm>
            <a:off x="403666" y="2821031"/>
            <a:ext cx="1126233" cy="814493"/>
            <a:chOff x="469599" y="3711320"/>
            <a:chExt cx="1126233" cy="733966"/>
          </a:xfrm>
        </p:grpSpPr>
        <p:sp>
          <p:nvSpPr>
            <p:cNvPr id="55" name="フローチャート : 代替処理 88"/>
            <p:cNvSpPr/>
            <p:nvPr/>
          </p:nvSpPr>
          <p:spPr>
            <a:xfrm>
              <a:off x="469600" y="3711320"/>
              <a:ext cx="917499" cy="19224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令和３年度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67" name="フローチャート : 代替処理 89"/>
            <p:cNvSpPr/>
            <p:nvPr/>
          </p:nvSpPr>
          <p:spPr>
            <a:xfrm>
              <a:off x="469599" y="3879810"/>
              <a:ext cx="1126233" cy="56547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府内町村と将来のあり方等について意見交換会を実施</a:t>
              </a:r>
              <a:endParaRPr lang="en-US" altLang="ja-JP" sz="1000" dirty="0">
                <a:latin typeface="BIZ UDPゴシック" panose="020B0400000000000000" pitchFamily="50" charset="-128"/>
                <a:ea typeface="BIZ UDPゴシック" panose="020B0400000000000000" pitchFamily="50" charset="-128"/>
              </a:endParaRPr>
            </a:p>
          </p:txBody>
        </p:sp>
      </p:grpSp>
      <p:sp>
        <p:nvSpPr>
          <p:cNvPr id="68" name="フローチャート : 代替処理 77">
            <a:extLst>
              <a:ext uri="{FF2B5EF4-FFF2-40B4-BE49-F238E27FC236}">
                <a16:creationId xmlns:a16="http://schemas.microsoft.com/office/drawing/2014/main" id="{2118F771-C969-42CE-BE13-F6E04FD4FF9A}"/>
              </a:ext>
            </a:extLst>
          </p:cNvPr>
          <p:cNvSpPr/>
          <p:nvPr/>
        </p:nvSpPr>
        <p:spPr>
          <a:xfrm>
            <a:off x="3225880" y="3725621"/>
            <a:ext cx="3099090" cy="621941"/>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他の町村においても、引き続き検討を進めるとともに、南河内地域２町１村と先行で行った将来課題の対応方策の検討について、他地域に横展開を図る。</a:t>
            </a:r>
          </a:p>
        </p:txBody>
      </p:sp>
      <p:sp>
        <p:nvSpPr>
          <p:cNvPr id="41" name="フローチャート : 代替処理 6"/>
          <p:cNvSpPr/>
          <p:nvPr/>
        </p:nvSpPr>
        <p:spPr>
          <a:xfrm>
            <a:off x="2509876" y="2840356"/>
            <a:ext cx="421568" cy="23381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50" dirty="0">
                <a:solidFill>
                  <a:schemeClr val="bg1"/>
                </a:solidFill>
                <a:latin typeface="BIZ UDPゴシック" panose="020B0400000000000000" pitchFamily="50" charset="-128"/>
                <a:ea typeface="BIZ UDPゴシック" panose="020B0400000000000000" pitchFamily="50" charset="-128"/>
              </a:rPr>
              <a:t>５月</a:t>
            </a: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427719361"/>
              </p:ext>
            </p:extLst>
          </p:nvPr>
        </p:nvGraphicFramePr>
        <p:xfrm>
          <a:off x="64383" y="620689"/>
          <a:ext cx="9036497" cy="6120679"/>
        </p:xfrm>
        <a:graphic>
          <a:graphicData uri="http://schemas.openxmlformats.org/drawingml/2006/table">
            <a:tbl>
              <a:tblPr firstRow="1" bandRow="1">
                <a:tableStyleId>{5940675A-B579-460E-94D1-54222C63F5DA}</a:tableStyleId>
              </a:tblPr>
              <a:tblGrid>
                <a:gridCol w="265147">
                  <a:extLst>
                    <a:ext uri="{9D8B030D-6E8A-4147-A177-3AD203B41FA5}">
                      <a16:colId xmlns:a16="http://schemas.microsoft.com/office/drawing/2014/main" val="20000"/>
                    </a:ext>
                  </a:extLst>
                </a:gridCol>
                <a:gridCol w="1290141">
                  <a:extLst>
                    <a:ext uri="{9D8B030D-6E8A-4147-A177-3AD203B41FA5}">
                      <a16:colId xmlns:a16="http://schemas.microsoft.com/office/drawing/2014/main" val="20001"/>
                    </a:ext>
                  </a:extLst>
                </a:gridCol>
                <a:gridCol w="238090">
                  <a:extLst>
                    <a:ext uri="{9D8B030D-6E8A-4147-A177-3AD203B41FA5}">
                      <a16:colId xmlns:a16="http://schemas.microsoft.com/office/drawing/2014/main" val="20002"/>
                    </a:ext>
                  </a:extLst>
                </a:gridCol>
                <a:gridCol w="4680520">
                  <a:extLst>
                    <a:ext uri="{9D8B030D-6E8A-4147-A177-3AD203B41FA5}">
                      <a16:colId xmlns:a16="http://schemas.microsoft.com/office/drawing/2014/main" val="20003"/>
                    </a:ext>
                  </a:extLst>
                </a:gridCol>
                <a:gridCol w="2562599">
                  <a:extLst>
                    <a:ext uri="{9D8B030D-6E8A-4147-A177-3AD203B41FA5}">
                      <a16:colId xmlns:a16="http://schemas.microsoft.com/office/drawing/2014/main" val="20004"/>
                    </a:ext>
                  </a:extLst>
                </a:gridCol>
              </a:tblGrid>
              <a:tr h="226878">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marL="0" marR="0" marT="0" marB="0"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　</a:t>
                      </a:r>
                    </a:p>
                  </a:txBody>
                  <a:tcPr marL="0" marR="0" marT="0" marB="0" anchor="ctr">
                    <a:lnB w="12700" cap="flat" cmpd="sng" algn="ctr">
                      <a:solidFill>
                        <a:schemeClr val="tx1"/>
                      </a:solidFill>
                      <a:prstDash val="solid"/>
                      <a:round/>
                      <a:headEnd type="none" w="med" len="med"/>
                      <a:tailEnd type="none" w="med" len="med"/>
                    </a:lnB>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lnB w="12700" cap="flat" cmpd="sng" algn="ctr">
                      <a:solidFill>
                        <a:schemeClr val="tx1"/>
                      </a:solidFill>
                      <a:prstDash val="solid"/>
                      <a:round/>
                      <a:headEnd type="none" w="med" len="med"/>
                      <a:tailEnd type="none" w="med" len="med"/>
                    </a:lnB>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2687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lnT w="12700" cap="flat" cmpd="sng" algn="ctr">
                      <a:solidFill>
                        <a:schemeClr val="tx1"/>
                      </a:solidFill>
                      <a:prstDash val="solid"/>
                      <a:round/>
                      <a:headEnd type="none" w="med" len="med"/>
                      <a:tailEnd type="none" w="med" len="med"/>
                    </a:lnT>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213987">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大阪にふさわしい新たな大都市制度の実現</a:t>
                      </a:r>
                    </a:p>
                  </a:txBody>
                  <a:tcPr vert="eaVert" anchor="ctr" anchorCtr="1"/>
                </a:tc>
                <a:tc rowSpan="2">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特別区制度</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令和２年</a:t>
                      </a:r>
                      <a:r>
                        <a:rPr kumimoji="1" lang="en-US" altLang="ja-JP" sz="1050" u="none" dirty="0">
                          <a:latin typeface="BIZ UDPゴシック" panose="020B0400000000000000" pitchFamily="50" charset="-128"/>
                          <a:ea typeface="BIZ UDPゴシック" panose="020B0400000000000000" pitchFamily="50" charset="-128"/>
                        </a:rPr>
                        <a:t>12</a:t>
                      </a:r>
                      <a:r>
                        <a:rPr kumimoji="1" lang="ja-JP" altLang="en-US" sz="1050" u="none" dirty="0">
                          <a:latin typeface="BIZ UDPゴシック" panose="020B0400000000000000" pitchFamily="50" charset="-128"/>
                          <a:ea typeface="BIZ UDPゴシック" panose="020B0400000000000000" pitchFamily="50" charset="-128"/>
                        </a:rPr>
                        <a:t>月　大都市制度</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特別区設置</a:t>
                      </a:r>
                      <a:r>
                        <a:rPr kumimoji="1" lang="en-US" altLang="ja-JP" sz="1050" u="none" dirty="0">
                          <a:latin typeface="BIZ UDPゴシック" panose="020B0400000000000000" pitchFamily="50" charset="-128"/>
                          <a:ea typeface="BIZ UDPゴシック" panose="020B0400000000000000" pitchFamily="50" charset="-128"/>
                        </a:rPr>
                        <a:t>)</a:t>
                      </a:r>
                      <a:r>
                        <a:rPr kumimoji="1" lang="ja-JP" altLang="en-US" sz="1050" u="none" dirty="0">
                          <a:latin typeface="BIZ UDPゴシック" panose="020B0400000000000000" pitchFamily="50" charset="-128"/>
                          <a:ea typeface="BIZ UDPゴシック" panose="020B0400000000000000" pitchFamily="50" charset="-128"/>
                        </a:rPr>
                        <a:t>協議会廃止</a:t>
                      </a: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lang="ja-JP" altLang="en-US" sz="1050" dirty="0">
                          <a:latin typeface="BIZ UDPゴシック" panose="020B0400000000000000" pitchFamily="50" charset="-128"/>
                          <a:ea typeface="BIZ UDPゴシック" panose="020B0400000000000000" pitchFamily="50" charset="-128"/>
                        </a:rPr>
                        <a:t>　</a:t>
                      </a: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074464502"/>
                  </a:ext>
                </a:extLst>
              </a:tr>
              <a:tr h="949578">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nchorCtr="1"/>
                </a:tc>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総合区制度</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kern="1200" dirty="0">
                        <a:solidFill>
                          <a:schemeClr val="tx1"/>
                        </a:solidFill>
                        <a:latin typeface="BIZ UDPゴシック" panose="020B0400000000000000" pitchFamily="50" charset="-128"/>
                        <a:ea typeface="BIZ UDPゴシック" panose="020B0400000000000000" pitchFamily="50" charset="-128"/>
                        <a:cs typeface="+mn-cs"/>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4765111"/>
                  </a:ext>
                </a:extLst>
              </a:tr>
              <a:tr h="3503358">
                <a:tc vMerge="1">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marR="0" lvl="0" indent="-82550" algn="ctr" defTabSz="914400" rtl="0" eaLnBrk="1" fontAlgn="auto" latinLnBrk="0" hangingPunct="1">
                        <a:lnSpc>
                          <a:spcPts val="1400"/>
                        </a:lnSpc>
                        <a:spcBef>
                          <a:spcPts val="0"/>
                        </a:spcBef>
                        <a:spcAft>
                          <a:spcPts val="1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大阪市との協議・調整</a:t>
                      </a:r>
                      <a:endParaRPr kumimoji="1" lang="en-US" altLang="ja-JP" sz="12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a:txBody>
                    <a:bodyPr/>
                    <a:lstStyle/>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p>
                      <a:pPr marL="82550" indent="-82550" algn="just">
                        <a:lnSpc>
                          <a:spcPts val="1400"/>
                        </a:lnSpc>
                        <a:spcAft>
                          <a:spcPts val="1200"/>
                        </a:spcAft>
                      </a:pPr>
                      <a:endParaRPr kumimoji="1" lang="en-US" altLang="ja-JP" sz="1050" u="none"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　改定した副首都ビジョンに基づき、府市統合機能の強化や、府市共同設置組織における副首都化に向けた取組をはじめ、府市一体で進める政策の進行管理を強化し、大阪・関西の中核となる府市一体の行政体制をゆるぎないものと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〇副首都化を後押しする仕組み作りと国への働きかけに関して、議論を深める。</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改定した副首都ビジョンに基づき、必要に応じ副首都推進本部（大阪府市）会議を開催し、府市の重要施策について協議を行い、会議での合意事項及び合意事項についての進捗状況に関し、議会報告を実施していく。</a:t>
                      </a: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82550" marR="0" lvl="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〇令和６年度を目途に、副首都化を後押しする仕組み作りと国への働きかけに関して、論点整理を行う。</a:t>
                      </a: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bl>
          </a:graphicData>
        </a:graphic>
      </p:graphicFrame>
      <p:sp>
        <p:nvSpPr>
          <p:cNvPr id="34" name="正方形/長方形 33"/>
          <p:cNvSpPr/>
          <p:nvPr/>
        </p:nvSpPr>
        <p:spPr>
          <a:xfrm>
            <a:off x="10632" y="251357"/>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令和５</a:t>
            </a:r>
            <a:r>
              <a:rPr lang="ja-JP" altLang="ja-JP" sz="1200" b="1" dirty="0">
                <a:solidFill>
                  <a:prstClr val="black"/>
                </a:solidFill>
                <a:latin typeface="BIZ UDPゴシック" panose="020B0400000000000000" pitchFamily="50" charset="-128"/>
                <a:ea typeface="BIZ UDPゴシック" panose="020B0400000000000000" pitchFamily="50" charset="-128"/>
              </a:rPr>
              <a:t>年度の取組イメージ（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4" name="グループ化 13"/>
          <p:cNvGrpSpPr/>
          <p:nvPr/>
        </p:nvGrpSpPr>
        <p:grpSpPr>
          <a:xfrm>
            <a:off x="370679" y="1135098"/>
            <a:ext cx="1176985" cy="1956687"/>
            <a:chOff x="370679" y="1033179"/>
            <a:chExt cx="1176985" cy="1956687"/>
          </a:xfrm>
        </p:grpSpPr>
        <p:grpSp>
          <p:nvGrpSpPr>
            <p:cNvPr id="11" name="グループ化 10"/>
            <p:cNvGrpSpPr/>
            <p:nvPr/>
          </p:nvGrpSpPr>
          <p:grpSpPr>
            <a:xfrm>
              <a:off x="392438" y="1033179"/>
              <a:ext cx="1155226" cy="1141774"/>
              <a:chOff x="392438" y="1033179"/>
              <a:chExt cx="1155226" cy="1141774"/>
            </a:xfrm>
          </p:grpSpPr>
          <p:grpSp>
            <p:nvGrpSpPr>
              <p:cNvPr id="40" name="グループ化 39"/>
              <p:cNvGrpSpPr/>
              <p:nvPr/>
            </p:nvGrpSpPr>
            <p:grpSpPr>
              <a:xfrm>
                <a:off x="392438" y="1033179"/>
                <a:ext cx="1155226" cy="587364"/>
                <a:chOff x="444846" y="3386160"/>
                <a:chExt cx="1155226" cy="587364"/>
              </a:xfrm>
              <a:solidFill>
                <a:srgbClr val="0072B4"/>
              </a:solidFill>
            </p:grpSpPr>
            <p:sp>
              <p:nvSpPr>
                <p:cNvPr id="47" name="フローチャート : 代替処理 6"/>
                <p:cNvSpPr/>
                <p:nvPr/>
              </p:nvSpPr>
              <p:spPr>
                <a:xfrm>
                  <a:off x="444846" y="3554817"/>
                  <a:ext cx="1155226" cy="418707"/>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大都市制度（特別区設置）協議会設置</a:t>
                  </a:r>
                  <a:endParaRPr lang="en-US" altLang="ja-JP" sz="1000" dirty="0">
                    <a:latin typeface="BIZ UDPゴシック" panose="020B0400000000000000" pitchFamily="50" charset="-128"/>
                    <a:ea typeface="BIZ UDPゴシック" panose="020B0400000000000000" pitchFamily="50" charset="-128"/>
                  </a:endParaRPr>
                </a:p>
              </p:txBody>
            </p:sp>
            <p:sp>
              <p:nvSpPr>
                <p:cNvPr id="41" name="フローチャート : 代替処理 4"/>
                <p:cNvSpPr/>
                <p:nvPr/>
              </p:nvSpPr>
              <p:spPr>
                <a:xfrm>
                  <a:off x="452443" y="3386160"/>
                  <a:ext cx="898027" cy="19002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grpSp>
          <p:grpSp>
            <p:nvGrpSpPr>
              <p:cNvPr id="45" name="グループ化 44"/>
              <p:cNvGrpSpPr/>
              <p:nvPr/>
            </p:nvGrpSpPr>
            <p:grpSpPr>
              <a:xfrm>
                <a:off x="392438" y="1633609"/>
                <a:ext cx="1155226" cy="541344"/>
                <a:chOff x="444846" y="3424968"/>
                <a:chExt cx="1155226" cy="541344"/>
              </a:xfrm>
              <a:solidFill>
                <a:srgbClr val="0072B4"/>
              </a:solidFill>
            </p:grpSpPr>
            <p:sp>
              <p:nvSpPr>
                <p:cNvPr id="48" name="フローチャート : 代替処理 6"/>
                <p:cNvSpPr/>
                <p:nvPr/>
              </p:nvSpPr>
              <p:spPr>
                <a:xfrm>
                  <a:off x="444846" y="3554817"/>
                  <a:ext cx="1155226" cy="411495"/>
                </a:xfrm>
                <a:prstGeom prst="flowChartAlternateProcess">
                  <a:avLst/>
                </a:prstGeom>
                <a:noFill/>
                <a:ln w="22225">
                  <a:solidFill>
                    <a:srgbClr val="0072B4"/>
                  </a:solidFill>
                </a:ln>
              </p:spPr>
              <p:style>
                <a:lnRef idx="2">
                  <a:schemeClr val="accent1"/>
                </a:lnRef>
                <a:fillRef idx="1">
                  <a:schemeClr val="lt1"/>
                </a:fillRef>
                <a:effectRef idx="0">
                  <a:schemeClr val="accent1"/>
                </a:effectRef>
                <a:fontRef idx="minor">
                  <a:schemeClr val="dk1"/>
                </a:fontRef>
              </p:style>
              <p:txBody>
                <a:bodyPr lIns="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大都市制度（特別区設置）協議会廃止</a:t>
                  </a:r>
                  <a:endParaRPr lang="en-US" altLang="ja-JP" sz="1000" dirty="0">
                    <a:latin typeface="BIZ UDPゴシック" panose="020B0400000000000000" pitchFamily="50" charset="-128"/>
                    <a:ea typeface="BIZ UDPゴシック" panose="020B0400000000000000" pitchFamily="50" charset="-128"/>
                  </a:endParaRPr>
                </a:p>
              </p:txBody>
            </p:sp>
            <p:sp>
              <p:nvSpPr>
                <p:cNvPr id="49" name="フローチャート : 代替処理 4"/>
                <p:cNvSpPr/>
                <p:nvPr/>
              </p:nvSpPr>
              <p:spPr>
                <a:xfrm>
                  <a:off x="452443" y="3424968"/>
                  <a:ext cx="787589" cy="144000"/>
                </a:xfrm>
                <a:prstGeom prst="flowChartAlternateProcess">
                  <a:avLst/>
                </a:prstGeom>
                <a:grpFill/>
                <a:ln w="12700">
                  <a:solidFill>
                    <a:srgbClr val="0072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令和２年度</a:t>
                  </a:r>
                  <a:endParaRPr kumimoji="1" lang="ja-JP" altLang="en-US" sz="1000" dirty="0">
                    <a:latin typeface="BIZ UDPゴシック" panose="020B0400000000000000" pitchFamily="50" charset="-128"/>
                    <a:ea typeface="BIZ UDPゴシック" panose="020B0400000000000000" pitchFamily="50" charset="-128"/>
                  </a:endParaRPr>
                </a:p>
              </p:txBody>
            </p:sp>
          </p:grpSp>
        </p:grpSp>
        <p:grpSp>
          <p:nvGrpSpPr>
            <p:cNvPr id="29" name="グループ化 28"/>
            <p:cNvGrpSpPr/>
            <p:nvPr/>
          </p:nvGrpSpPr>
          <p:grpSpPr>
            <a:xfrm>
              <a:off x="370679" y="2310500"/>
              <a:ext cx="1155226" cy="679366"/>
              <a:chOff x="452421" y="3301182"/>
              <a:chExt cx="1155226" cy="679366"/>
            </a:xfrm>
          </p:grpSpPr>
          <p:sp>
            <p:nvSpPr>
              <p:cNvPr id="30" name="フローチャート : 代替処理 4"/>
              <p:cNvSpPr/>
              <p:nvPr/>
            </p:nvSpPr>
            <p:spPr>
              <a:xfrm>
                <a:off x="464453" y="3301182"/>
                <a:ext cx="917499" cy="22081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31" name="フローチャート : 代替処理 6"/>
              <p:cNvSpPr/>
              <p:nvPr/>
            </p:nvSpPr>
            <p:spPr>
              <a:xfrm>
                <a:off x="452421" y="3486215"/>
                <a:ext cx="1155226" cy="49433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総合区制度案（副首都推進局案）の取りまとめ</a:t>
                </a:r>
                <a:endParaRPr lang="en-US" altLang="ja-JP" sz="1000" dirty="0">
                  <a:latin typeface="BIZ UDPゴシック" panose="020B0400000000000000" pitchFamily="50" charset="-128"/>
                  <a:ea typeface="BIZ UDPゴシック" panose="020B0400000000000000" pitchFamily="50" charset="-128"/>
                </a:endParaRPr>
              </a:p>
            </p:txBody>
          </p:sp>
        </p:grpSp>
      </p:grpSp>
      <p:grpSp>
        <p:nvGrpSpPr>
          <p:cNvPr id="2" name="グループ化 1"/>
          <p:cNvGrpSpPr/>
          <p:nvPr/>
        </p:nvGrpSpPr>
        <p:grpSpPr>
          <a:xfrm>
            <a:off x="370679" y="3276818"/>
            <a:ext cx="1171727" cy="645571"/>
            <a:chOff x="1946840" y="4541252"/>
            <a:chExt cx="1171727" cy="301171"/>
          </a:xfrm>
        </p:grpSpPr>
        <p:sp>
          <p:nvSpPr>
            <p:cNvPr id="56" name="フローチャート : 代替処理 21"/>
            <p:cNvSpPr/>
            <p:nvPr/>
          </p:nvSpPr>
          <p:spPr>
            <a:xfrm>
              <a:off x="1950910" y="4643931"/>
              <a:ext cx="1167657" cy="19849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「府市一体条例」の施行</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57" name="フローチャート : 代替処理 8"/>
            <p:cNvSpPr/>
            <p:nvPr/>
          </p:nvSpPr>
          <p:spPr>
            <a:xfrm>
              <a:off x="1946840" y="4541252"/>
              <a:ext cx="816945" cy="10582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令和３年度</a:t>
              </a:r>
              <a:endParaRPr kumimoji="1" lang="ja-JP" altLang="en-US" sz="1000" dirty="0">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2288215" y="4116822"/>
            <a:ext cx="4228001" cy="752337"/>
            <a:chOff x="1949842" y="5869091"/>
            <a:chExt cx="4565475" cy="752337"/>
          </a:xfrm>
        </p:grpSpPr>
        <p:sp>
          <p:nvSpPr>
            <p:cNvPr id="22" name="フローチャート : 代替処理 21"/>
            <p:cNvSpPr/>
            <p:nvPr/>
          </p:nvSpPr>
          <p:spPr>
            <a:xfrm>
              <a:off x="1949842" y="5869091"/>
              <a:ext cx="1342562" cy="75233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第９回</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「副首都推進本部（大阪府市）会議」</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の開催</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26" name="右矢印 25"/>
            <p:cNvSpPr/>
            <p:nvPr/>
          </p:nvSpPr>
          <p:spPr>
            <a:xfrm>
              <a:off x="3292404" y="5901349"/>
              <a:ext cx="3222913" cy="599967"/>
            </a:xfrm>
            <a:prstGeom prst="rightArrow">
              <a:avLst>
                <a:gd name="adj1" fmla="val 61491"/>
                <a:gd name="adj2" fmla="val 37924"/>
              </a:avLst>
            </a:prstGeom>
            <a:solidFill>
              <a:srgbClr val="0068B4"/>
            </a:solidFill>
            <a:ln>
              <a:solidFill>
                <a:srgbClr val="0068B4"/>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latin typeface="BIZ UDPゴシック" panose="020B0400000000000000" pitchFamily="50" charset="-128"/>
                  <a:ea typeface="BIZ UDPゴシック" panose="020B0400000000000000" pitchFamily="50" charset="-128"/>
                </a:rPr>
                <a:t>府市の重要施策についての協議、</a:t>
              </a:r>
              <a:endParaRPr lang="en-US" altLang="ja-JP" sz="1050" dirty="0">
                <a:latin typeface="BIZ UDPゴシック" panose="020B0400000000000000" pitchFamily="50" charset="-128"/>
                <a:ea typeface="BIZ UDPゴシック" panose="020B0400000000000000" pitchFamily="50" charset="-128"/>
              </a:endParaRPr>
            </a:p>
            <a:p>
              <a:pPr algn="ctr"/>
              <a:r>
                <a:rPr lang="ja-JP" altLang="en-US" sz="1050" dirty="0">
                  <a:latin typeface="BIZ UDPゴシック" panose="020B0400000000000000" pitchFamily="50" charset="-128"/>
                  <a:ea typeface="BIZ UDPゴシック" panose="020B0400000000000000" pitchFamily="50" charset="-128"/>
                </a:rPr>
                <a:t>合意事項の進捗管理</a:t>
              </a:r>
              <a:r>
                <a:rPr kumimoji="1" lang="ja-JP" altLang="en-US" sz="1050" dirty="0">
                  <a:latin typeface="BIZ UDPゴシック" panose="020B0400000000000000" pitchFamily="50" charset="-128"/>
                  <a:ea typeface="BIZ UDPゴシック" panose="020B0400000000000000" pitchFamily="50" charset="-128"/>
                </a:rPr>
                <a:t>　　　</a:t>
              </a:r>
            </a:p>
          </p:txBody>
        </p:sp>
      </p:grpSp>
      <p:grpSp>
        <p:nvGrpSpPr>
          <p:cNvPr id="17" name="グループ化 16"/>
          <p:cNvGrpSpPr/>
          <p:nvPr/>
        </p:nvGrpSpPr>
        <p:grpSpPr>
          <a:xfrm>
            <a:off x="1925718" y="2468003"/>
            <a:ext cx="1202015" cy="600957"/>
            <a:chOff x="1959509" y="1933328"/>
            <a:chExt cx="1202015" cy="600957"/>
          </a:xfrm>
        </p:grpSpPr>
        <p:sp>
          <p:nvSpPr>
            <p:cNvPr id="52" name="フローチャート : 代替処理 4"/>
            <p:cNvSpPr/>
            <p:nvPr/>
          </p:nvSpPr>
          <p:spPr>
            <a:xfrm>
              <a:off x="1959509" y="1933328"/>
              <a:ext cx="524259" cy="18503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en-US" altLang="ja-JP" sz="1000" dirty="0">
                  <a:latin typeface="BIZ UDPゴシック" panose="020B0400000000000000" pitchFamily="50" charset="-128"/>
                  <a:ea typeface="BIZ UDPゴシック" panose="020B0400000000000000" pitchFamily="50" charset="-128"/>
                </a:rPr>
                <a:t>4</a:t>
              </a:r>
              <a:r>
                <a:rPr lang="ja-JP" altLang="en-US" sz="1000" dirty="0">
                  <a:latin typeface="BIZ UDPゴシック" panose="020B0400000000000000" pitchFamily="50" charset="-128"/>
                  <a:ea typeface="BIZ UDPゴシック" panose="020B0400000000000000" pitchFamily="50" charset="-128"/>
                </a:rPr>
                <a:t>月～</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53" name="フローチャート : 代替処理 6"/>
            <p:cNvSpPr/>
            <p:nvPr/>
          </p:nvSpPr>
          <p:spPr>
            <a:xfrm>
              <a:off x="1967084" y="2118361"/>
              <a:ext cx="1194440" cy="41592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1000" dirty="0">
                  <a:latin typeface="BIZ UDPゴシック" panose="020B0400000000000000" pitchFamily="50" charset="-128"/>
                  <a:ea typeface="BIZ UDPゴシック" panose="020B0400000000000000" pitchFamily="50" charset="-128"/>
                </a:rPr>
                <a:t>総合区制度の検討を大阪市へ継承</a:t>
              </a:r>
              <a:endParaRPr lang="en-US" altLang="ja-JP" sz="1000" dirty="0">
                <a:latin typeface="BIZ UDPゴシック" panose="020B0400000000000000" pitchFamily="50" charset="-128"/>
                <a:ea typeface="BIZ UDPゴシック" panose="020B0400000000000000" pitchFamily="50" charset="-128"/>
              </a:endParaRPr>
            </a:p>
          </p:txBody>
        </p:sp>
      </p:grpSp>
      <p:sp>
        <p:nvSpPr>
          <p:cNvPr id="58" name="フローチャート : 代替処理 4"/>
          <p:cNvSpPr/>
          <p:nvPr/>
        </p:nvSpPr>
        <p:spPr>
          <a:xfrm>
            <a:off x="2328499" y="3933299"/>
            <a:ext cx="404027" cy="1835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63" name="フローチャート : 代替処理 21"/>
          <p:cNvSpPr/>
          <p:nvPr/>
        </p:nvSpPr>
        <p:spPr>
          <a:xfrm>
            <a:off x="390424" y="3992595"/>
            <a:ext cx="1183596" cy="725273"/>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a:t>
            </a:r>
            <a:r>
              <a:rPr lang="zh-TW" altLang="en-US" sz="1050" dirty="0">
                <a:solidFill>
                  <a:schemeClr val="tx1"/>
                </a:solidFill>
                <a:latin typeface="BIZ UDPゴシック" panose="020B0400000000000000" pitchFamily="50" charset="-128"/>
                <a:ea typeface="BIZ UDPゴシック" panose="020B0400000000000000" pitchFamily="50" charset="-128"/>
              </a:rPr>
              <a:t>副首都推進本部（大阪府市）会議</a:t>
            </a:r>
            <a:r>
              <a:rPr lang="en-US" altLang="ja-JP" sz="1050" dirty="0">
                <a:solidFill>
                  <a:schemeClr val="tx1"/>
                </a:solidFill>
                <a:latin typeface="BIZ UDPゴシック" panose="020B0400000000000000" pitchFamily="50" charset="-128"/>
                <a:ea typeface="BIZ UDPゴシック" panose="020B0400000000000000" pitchFamily="50" charset="-128"/>
              </a:rPr>
              <a:t>※</a:t>
            </a:r>
            <a:r>
              <a:rPr lang="ja-JP" altLang="en-US" sz="1050" dirty="0">
                <a:solidFill>
                  <a:schemeClr val="tx1"/>
                </a:solidFill>
                <a:latin typeface="BIZ UDPゴシック" panose="020B0400000000000000" pitchFamily="50" charset="-128"/>
                <a:ea typeface="BIZ UDPゴシック" panose="020B0400000000000000" pitchFamily="50" charset="-128"/>
              </a:rPr>
              <a:t>」の設置及び</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開催（計８回）</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66" name="フローチャート : 代替処理 21"/>
          <p:cNvSpPr/>
          <p:nvPr/>
        </p:nvSpPr>
        <p:spPr>
          <a:xfrm>
            <a:off x="374749" y="5361918"/>
            <a:ext cx="1207233" cy="57918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「大阪都市計画局」 「万博推進局」を</a:t>
            </a:r>
            <a:endParaRPr lang="en-US" altLang="ja-JP" sz="1050" dirty="0">
              <a:solidFill>
                <a:schemeClr val="tx1"/>
              </a:solidFill>
              <a:latin typeface="BIZ UDPゴシック" panose="020B0400000000000000" pitchFamily="50" charset="-128"/>
              <a:ea typeface="BIZ UDPゴシック" panose="020B0400000000000000" pitchFamily="50" charset="-128"/>
            </a:endParaRPr>
          </a:p>
          <a:p>
            <a:r>
              <a:rPr lang="ja-JP" altLang="en-US" sz="1050" dirty="0">
                <a:solidFill>
                  <a:schemeClr val="tx1"/>
                </a:solidFill>
                <a:latin typeface="BIZ UDPゴシック" panose="020B0400000000000000" pitchFamily="50" charset="-128"/>
                <a:ea typeface="BIZ UDPゴシック" panose="020B0400000000000000" pitchFamily="50" charset="-128"/>
              </a:rPr>
              <a:t>府市共同で設置</a:t>
            </a:r>
          </a:p>
          <a:p>
            <a:endParaRPr lang="en-US" altLang="ja-JP" sz="1050" dirty="0">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613BE877-5A12-44E6-A418-59FFB3612FCD}"/>
              </a:ext>
            </a:extLst>
          </p:cNvPr>
          <p:cNvSpPr txBox="1"/>
          <p:nvPr/>
        </p:nvSpPr>
        <p:spPr>
          <a:xfrm>
            <a:off x="246759" y="4726885"/>
            <a:ext cx="1506501" cy="646331"/>
          </a:xfrm>
          <a:prstGeom prst="rect">
            <a:avLst/>
          </a:prstGeom>
          <a:noFill/>
        </p:spPr>
        <p:txBody>
          <a:bodyPr wrap="square" rtlCol="0">
            <a:spAutoFit/>
          </a:bodyPr>
          <a:lstStyle/>
          <a:p>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「府市一体条例」に</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基づく大阪府と</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大阪市の指定都市</a:t>
            </a:r>
            <a:endParaRPr kumimoji="1"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都道府県調整会議</a:t>
            </a:r>
          </a:p>
        </p:txBody>
      </p:sp>
      <p:sp>
        <p:nvSpPr>
          <p:cNvPr id="33" name="大かっこ 32"/>
          <p:cNvSpPr/>
          <p:nvPr/>
        </p:nvSpPr>
        <p:spPr>
          <a:xfrm>
            <a:off x="6588224" y="1124744"/>
            <a:ext cx="2448272" cy="1103752"/>
          </a:xfrm>
          <a:prstGeom prst="bracketPair">
            <a:avLst/>
          </a:prstGeom>
          <a:solidFill>
            <a:schemeClr val="bg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　住民投票の結果をふまえ、大阪府と大阪市という制度上の枠組みは維持したまま、互いの連携を将来にわたりより強固なものにするため、令和３年４月１日に「府市一体条例」を施行した。なお、総合区制度については大阪市で検討していく。</a:t>
            </a:r>
          </a:p>
        </p:txBody>
      </p:sp>
      <p:sp>
        <p:nvSpPr>
          <p:cNvPr id="35" name="フローチャート : 代替処理 21"/>
          <p:cNvSpPr/>
          <p:nvPr/>
        </p:nvSpPr>
        <p:spPr>
          <a:xfrm>
            <a:off x="358941" y="6221563"/>
            <a:ext cx="1199271" cy="384140"/>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50" dirty="0">
                <a:solidFill>
                  <a:schemeClr val="tx1"/>
                </a:solidFill>
                <a:latin typeface="BIZ UDPゴシック" panose="020B0400000000000000" pitchFamily="50" charset="-128"/>
                <a:ea typeface="BIZ UDPゴシック" panose="020B0400000000000000" pitchFamily="50" charset="-128"/>
              </a:rPr>
              <a:t>副首都ビジョンの改訂</a:t>
            </a:r>
            <a:endParaRPr lang="en-US" altLang="ja-JP" sz="1050" dirty="0">
              <a:solidFill>
                <a:schemeClr val="tx1"/>
              </a:solidFill>
              <a:latin typeface="BIZ UDPゴシック" panose="020B0400000000000000" pitchFamily="50" charset="-128"/>
              <a:ea typeface="BIZ UDPゴシック" panose="020B0400000000000000" pitchFamily="50" charset="-128"/>
            </a:endParaRPr>
          </a:p>
        </p:txBody>
      </p:sp>
      <p:sp>
        <p:nvSpPr>
          <p:cNvPr id="36" name="フローチャート : 代替処理 8"/>
          <p:cNvSpPr/>
          <p:nvPr/>
        </p:nvSpPr>
        <p:spPr>
          <a:xfrm>
            <a:off x="370678" y="6009835"/>
            <a:ext cx="816945" cy="22683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令和４年度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63145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462814825"/>
              </p:ext>
            </p:extLst>
          </p:nvPr>
        </p:nvGraphicFramePr>
        <p:xfrm>
          <a:off x="66656" y="580113"/>
          <a:ext cx="9011633" cy="6259979"/>
        </p:xfrm>
        <a:graphic>
          <a:graphicData uri="http://schemas.openxmlformats.org/drawingml/2006/table">
            <a:tbl>
              <a:tblPr firstRow="1" bandRow="1">
                <a:tableStyleId>{5940675A-B579-460E-94D1-54222C63F5DA}</a:tableStyleId>
              </a:tblPr>
              <a:tblGrid>
                <a:gridCol w="208280">
                  <a:extLst>
                    <a:ext uri="{9D8B030D-6E8A-4147-A177-3AD203B41FA5}">
                      <a16:colId xmlns:a16="http://schemas.microsoft.com/office/drawing/2014/main" val="20000"/>
                    </a:ext>
                  </a:extLst>
                </a:gridCol>
                <a:gridCol w="1272728">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4362273">
                  <a:extLst>
                    <a:ext uri="{9D8B030D-6E8A-4147-A177-3AD203B41FA5}">
                      <a16:colId xmlns:a16="http://schemas.microsoft.com/office/drawing/2014/main" val="20003"/>
                    </a:ext>
                  </a:extLst>
                </a:gridCol>
                <a:gridCol w="2808312">
                  <a:extLst>
                    <a:ext uri="{9D8B030D-6E8A-4147-A177-3AD203B41FA5}">
                      <a16:colId xmlns:a16="http://schemas.microsoft.com/office/drawing/2014/main" val="20004"/>
                    </a:ext>
                  </a:extLst>
                </a:gridCol>
              </a:tblGrid>
              <a:tr h="236333">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200"/>
                        </a:lnSpc>
                        <a:spcAft>
                          <a:spcPts val="0"/>
                        </a:spcAft>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vert="eaVert" anchor="ctr" anchorCtr="1">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36333">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093329">
                <a:tc rowSpan="3">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rowSpan="3">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道州の姿の検討・研究</a:t>
                      </a:r>
                      <a:endParaRPr kumimoji="1" lang="en-US" altLang="ja-JP" sz="90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900" b="0" u="none" dirty="0">
                          <a:latin typeface="BIZ UDPゴシック" panose="020B0400000000000000" pitchFamily="50" charset="-128"/>
                          <a:ea typeface="BIZ UDPゴシック" panose="020B0400000000000000" pitchFamily="50" charset="-128"/>
                        </a:rPr>
                        <a:t>国への働きかけ</a:t>
                      </a:r>
                      <a:endParaRPr kumimoji="1" lang="en-US" altLang="ja-JP" sz="90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ysDash"/>
                      <a:round/>
                      <a:headEnd type="none" w="med" len="med"/>
                      <a:tailEnd type="none" w="med" len="med"/>
                    </a:lnB>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庁内外の関係者と意見交換を進める等、ビジョンに係る目標達成に向けた取組みを進めている。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引き続き地方分権改革に関する議論の喚起、機運醸成につながる取組みを進めていく。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2"/>
                  </a:ext>
                </a:extLst>
              </a:tr>
              <a:tr h="3041340">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大阪自らの改革を推進力とした取組</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（国からの権限移譲等）</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２次一括法により、地方公共団体に対する義務付け・枠付けの見直し等が行われた。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「令和４年の地方からの提案等に関する対応方針」に基づく第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1</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３次一括法が成立した。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「提案募集方式」により、府として６項目の提案を行い、</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3</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項目が関係府省との調整対象となっている。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3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全国知事会や関西広域連合を通じて、地方分権改革の新たな手法について提案した。</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府内で既存メニューの活用の働きかけや新規提案に繋がるニーズの掘り起こしを行うとともに、内閣府を通じて関係省庁との間で、規制改革メニューの活用協議や規制改革提案の実現に向けた調整を行う。</a:t>
                      </a: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全体計画のうち規制改革を伴うものについて、内閣府や所管省庁と協議を進め、国が立ち上げる区域会議にて検討し、区域計画の作成と規制改革の実現につなげていく。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0003"/>
                  </a:ext>
                </a:extLst>
              </a:tr>
              <a:tr h="1584388">
                <a:tc vMerge="1">
                  <a:txBody>
                    <a:bodyPr/>
                    <a:lstStyle/>
                    <a:p>
                      <a:endParaRPr kumimoji="1" lang="ja-JP" altLang="en-US"/>
                    </a:p>
                  </a:txBody>
                  <a:tcPr/>
                </a:tc>
                <a:tc vMerge="1">
                  <a:txBody>
                    <a:bodyPr/>
                    <a:lstStyle/>
                    <a:p>
                      <a:endParaRPr kumimoji="1" lang="ja-JP" altLang="en-US"/>
                    </a:p>
                  </a:txBody>
                  <a:tcPr/>
                </a:tc>
                <a:tc>
                  <a:txBody>
                    <a:bodyPr/>
                    <a:lstStyle/>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国機関の拠点性向上、</a:t>
                      </a:r>
                      <a:endParaRPr kumimoji="1" lang="en-US" altLang="ja-JP" sz="1050" b="0" u="none" dirty="0">
                        <a:latin typeface="BIZ UDPゴシック" panose="020B0400000000000000" pitchFamily="50" charset="-128"/>
                        <a:ea typeface="BIZ UDPゴシック" panose="020B0400000000000000" pitchFamily="50" charset="-128"/>
                      </a:endParaRPr>
                    </a:p>
                    <a:p>
                      <a:pPr marL="82550" indent="-82550" algn="ctr">
                        <a:lnSpc>
                          <a:spcPts val="1200"/>
                        </a:lnSpc>
                        <a:spcAft>
                          <a:spcPts val="0"/>
                        </a:spcAft>
                      </a:pPr>
                      <a:r>
                        <a:rPr kumimoji="1" lang="ja-JP" altLang="en-US" sz="1050" b="0" u="none" dirty="0">
                          <a:latin typeface="BIZ UDPゴシック" panose="020B0400000000000000" pitchFamily="50" charset="-128"/>
                          <a:ea typeface="BIZ UDPゴシック" panose="020B0400000000000000" pitchFamily="50" charset="-128"/>
                        </a:rPr>
                        <a:t>連携強化</a:t>
                      </a:r>
                      <a:endParaRPr kumimoji="1" lang="en-US" altLang="ja-JP" sz="1050" b="0" u="none" dirty="0">
                        <a:latin typeface="BIZ UDPゴシック" panose="020B0400000000000000" pitchFamily="50" charset="-128"/>
                        <a:ea typeface="BIZ UDPゴシック" panose="020B0400000000000000" pitchFamily="50" charset="-128"/>
                      </a:endParaRPr>
                    </a:p>
                  </a:txBody>
                  <a:tcPr marL="0" marR="0" marT="0" marB="0" vert="eaVert" anchor="ctr" anchorCtr="1">
                    <a:lnL w="12700" cap="flat" cmpd="sng" algn="ctr">
                      <a:solidFill>
                        <a:schemeClr val="tx1"/>
                      </a:solidFill>
                      <a:prstDash val="solid"/>
                      <a:round/>
                      <a:headEnd type="none" w="med" len="med"/>
                      <a:tailEnd type="none" w="med" len="med"/>
                    </a:lnL>
                    <a:lnT w="12700" cap="flat" cmpd="sng" algn="ctr">
                      <a:solidFill>
                        <a:schemeClr val="tx1"/>
                      </a:solidFill>
                      <a:prstDash val="sysDash"/>
                      <a:round/>
                      <a:headEnd type="none" w="med" len="med"/>
                      <a:tailEnd type="none" w="med" len="med"/>
                    </a:lnT>
                  </a:tcPr>
                </a:tc>
                <a:tc>
                  <a:txBody>
                    <a:bodyPr/>
                    <a:lstStyle/>
                    <a:p>
                      <a:pPr marL="82550" indent="-82550" algn="just">
                        <a:lnSpc>
                          <a:spcPts val="1400"/>
                        </a:lnSpc>
                        <a:spcAft>
                          <a:spcPts val="1200"/>
                        </a:spcAft>
                      </a:pPr>
                      <a:endParaRPr kumimoji="1" lang="en-US" altLang="ja-JP" sz="1200" b="0" u="none"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ysDash"/>
                      <a:round/>
                      <a:headEnd type="none" w="med" len="med"/>
                      <a:tailEnd type="none" w="med" len="med"/>
                    </a:lnT>
                  </a:tcPr>
                </a:tc>
                <a:tc>
                  <a:txBody>
                    <a:bodyPr/>
                    <a:lstStyle/>
                    <a:p>
                      <a:pPr marL="82550" marR="0" lvl="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INPIT</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近畿統括本部等と連携し、セミナー等の開催を通じ、中小企業の知的財産活動の促進を図っていく。また、近畿経済産業局中小企業政策調査課との意見交換会等を引き続き実施していく。</a:t>
                      </a:r>
                      <a:r>
                        <a:rPr kumimoji="1" lang="ja-JP" altLang="en-US" sz="100" u="none" dirty="0">
                          <a:solidFill>
                            <a:schemeClr val="tx1"/>
                          </a:solidFill>
                          <a:highlight>
                            <a:srgbClr val="FFFF00"/>
                          </a:highlight>
                          <a:latin typeface="BIZ UDPゴシック" panose="020B0400000000000000" pitchFamily="50" charset="-128"/>
                          <a:ea typeface="BIZ UDPゴシック" panose="020B0400000000000000" pitchFamily="50" charset="-128"/>
                        </a:rPr>
                        <a:t>　</a:t>
                      </a:r>
                      <a:endParaRPr kumimoji="1" lang="en-US" altLang="ja-JP" sz="100" u="none" dirty="0">
                        <a:solidFill>
                          <a:schemeClr val="tx1"/>
                        </a:solidFill>
                        <a:highlight>
                          <a:srgbClr val="FFFF00"/>
                        </a:highlight>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12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lvl="0" indent="-82550" algn="just" defTabSz="914400" rtl="0" eaLnBrk="1" fontAlgn="auto" latinLnBrk="0" hangingPunct="1">
                        <a:lnSpc>
                          <a:spcPts val="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2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健栄研が産学官連携の拠点として、健康関連産業の新たなイノベーション創出など、大阪・関西の成長に寄与するものとなるよう、健栄研との連携を進める。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txBody>
                  <a:tcPr marR="72000" anchor="ctr">
                    <a:lnT w="12700" cap="flat" cmpd="sng" algn="ctr">
                      <a:solidFill>
                        <a:schemeClr val="tx1"/>
                      </a:solidFill>
                      <a:prstDash val="sysDash"/>
                      <a:round/>
                      <a:headEnd type="none" w="med" len="med"/>
                      <a:tailEnd type="none" w="med" len="med"/>
                    </a:lnT>
                  </a:tcPr>
                </a:tc>
                <a:extLst>
                  <a:ext uri="{0D108BD9-81ED-4DB2-BD59-A6C34878D82A}">
                    <a16:rowId xmlns:a16="http://schemas.microsoft.com/office/drawing/2014/main" val="10004"/>
                  </a:ext>
                </a:extLst>
              </a:tr>
            </a:tbl>
          </a:graphicData>
        </a:graphic>
      </p:graphicFrame>
      <p:sp>
        <p:nvSpPr>
          <p:cNvPr id="52" name="正方形/長方形 51"/>
          <p:cNvSpPr/>
          <p:nvPr/>
        </p:nvSpPr>
        <p:spPr>
          <a:xfrm>
            <a:off x="-65711" y="161710"/>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令和５年度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2" name="グループ化 1"/>
          <p:cNvGrpSpPr/>
          <p:nvPr/>
        </p:nvGrpSpPr>
        <p:grpSpPr>
          <a:xfrm>
            <a:off x="308860" y="1099308"/>
            <a:ext cx="1222825" cy="5138004"/>
            <a:chOff x="367719" y="1023637"/>
            <a:chExt cx="1232232" cy="5138004"/>
          </a:xfrm>
        </p:grpSpPr>
        <p:grpSp>
          <p:nvGrpSpPr>
            <p:cNvPr id="11" name="グループ化 10"/>
            <p:cNvGrpSpPr/>
            <p:nvPr/>
          </p:nvGrpSpPr>
          <p:grpSpPr>
            <a:xfrm>
              <a:off x="402811" y="1023637"/>
              <a:ext cx="1188579" cy="903156"/>
              <a:chOff x="463612" y="1190553"/>
              <a:chExt cx="1188579" cy="903156"/>
            </a:xfrm>
          </p:grpSpPr>
          <p:sp>
            <p:nvSpPr>
              <p:cNvPr id="117" name="フローチャート : 代替処理 116"/>
              <p:cNvSpPr/>
              <p:nvPr/>
            </p:nvSpPr>
            <p:spPr>
              <a:xfrm>
                <a:off x="463612" y="119055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25</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8" name="フローチャート : 代替処理 117"/>
              <p:cNvSpPr/>
              <p:nvPr/>
            </p:nvSpPr>
            <p:spPr>
              <a:xfrm>
                <a:off x="463614" y="1363668"/>
                <a:ext cx="1188577" cy="730041"/>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府国家要望</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・地方分権型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道州制の推進</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・国出先機関の</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　地方移管の推進</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5" name="グループ化 14"/>
            <p:cNvGrpSpPr/>
            <p:nvPr/>
          </p:nvGrpSpPr>
          <p:grpSpPr>
            <a:xfrm>
              <a:off x="402810" y="1968042"/>
              <a:ext cx="1174608" cy="757778"/>
              <a:chOff x="455629" y="1790323"/>
              <a:chExt cx="1174608" cy="757778"/>
            </a:xfrm>
          </p:grpSpPr>
          <p:sp>
            <p:nvSpPr>
              <p:cNvPr id="119" name="フローチャート : 代替処理 118"/>
              <p:cNvSpPr/>
              <p:nvPr/>
            </p:nvSpPr>
            <p:spPr>
              <a:xfrm>
                <a:off x="483742" y="1790323"/>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26</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14" name="フローチャート : 代替処理 113"/>
              <p:cNvSpPr/>
              <p:nvPr/>
            </p:nvSpPr>
            <p:spPr>
              <a:xfrm>
                <a:off x="455629" y="1964232"/>
                <a:ext cx="1174608" cy="58386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r>
                  <a:rPr lang="ja-JP" altLang="en-US" sz="900" dirty="0">
                    <a:latin typeface="BIZ UDPゴシック" panose="020B0400000000000000" pitchFamily="50" charset="-128"/>
                    <a:ea typeface="BIZ UDPゴシック" panose="020B0400000000000000" pitchFamily="50" charset="-128"/>
                  </a:rPr>
                  <a:t>「地方分権改革に関する提案募集」を活用した国への提案を実施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3" name="グループ化 2"/>
            <p:cNvGrpSpPr/>
            <p:nvPr/>
          </p:nvGrpSpPr>
          <p:grpSpPr>
            <a:xfrm>
              <a:off x="367719" y="2754906"/>
              <a:ext cx="1174618" cy="637932"/>
              <a:chOff x="420538" y="2583245"/>
              <a:chExt cx="1174618" cy="637932"/>
            </a:xfrm>
          </p:grpSpPr>
          <p:sp>
            <p:nvSpPr>
              <p:cNvPr id="81" name="フローチャート : 代替処理 80"/>
              <p:cNvSpPr/>
              <p:nvPr/>
            </p:nvSpPr>
            <p:spPr>
              <a:xfrm>
                <a:off x="457634" y="2583245"/>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27</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82" name="フローチャート : 代替処理 81"/>
              <p:cNvSpPr/>
              <p:nvPr/>
            </p:nvSpPr>
            <p:spPr>
              <a:xfrm>
                <a:off x="420538" y="2731510"/>
                <a:ext cx="1174618" cy="489667"/>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pPr algn="just"/>
                <a:r>
                  <a:rPr lang="ja-JP" altLang="en-US" sz="900" dirty="0">
                    <a:latin typeface="BIZ UDPゴシック" panose="020B0400000000000000" pitchFamily="50" charset="-128"/>
                    <a:ea typeface="BIZ UDPゴシック" panose="020B0400000000000000" pitchFamily="50" charset="-128"/>
                  </a:rPr>
                  <a:t>分権一括法による</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権限移譲と規制緩和</a:t>
                </a:r>
                <a:endParaRPr lang="en-US" altLang="ja-JP" sz="900" dirty="0">
                  <a:latin typeface="BIZ UDPゴシック" panose="020B0400000000000000" pitchFamily="50" charset="-128"/>
                  <a:ea typeface="BIZ UDPゴシック" panose="020B0400000000000000" pitchFamily="50" charset="-128"/>
                </a:endParaRPr>
              </a:p>
              <a:p>
                <a:r>
                  <a:rPr lang="ja-JP" altLang="en-US" sz="900" dirty="0">
                    <a:latin typeface="BIZ UDPゴシック" panose="020B0400000000000000" pitchFamily="50" charset="-128"/>
                    <a:ea typeface="BIZ UDPゴシック" panose="020B0400000000000000" pitchFamily="50" charset="-128"/>
                  </a:rPr>
                  <a:t>（第</a:t>
                </a:r>
                <a:r>
                  <a:rPr lang="en-US" altLang="ja-JP" sz="900" dirty="0">
                    <a:latin typeface="BIZ UDPゴシック" panose="020B0400000000000000" pitchFamily="50" charset="-128"/>
                    <a:ea typeface="BIZ UDPゴシック" panose="020B0400000000000000" pitchFamily="50" charset="-128"/>
                  </a:rPr>
                  <a:t>4</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12</a:t>
                </a:r>
                <a:r>
                  <a:rPr lang="ja-JP" altLang="en-US" sz="900" dirty="0">
                    <a:latin typeface="BIZ UDPゴシック" panose="020B0400000000000000" pitchFamily="50" charset="-128"/>
                    <a:ea typeface="BIZ UDPゴシック" panose="020B0400000000000000" pitchFamily="50" charset="-128"/>
                  </a:rPr>
                  <a:t>次一括法）</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88" name="グループ化 87"/>
            <p:cNvGrpSpPr/>
            <p:nvPr/>
          </p:nvGrpSpPr>
          <p:grpSpPr>
            <a:xfrm>
              <a:off x="390109" y="3422350"/>
              <a:ext cx="1173984" cy="639283"/>
              <a:chOff x="436317" y="-44515"/>
              <a:chExt cx="1173984" cy="639283"/>
            </a:xfrm>
          </p:grpSpPr>
          <p:sp>
            <p:nvSpPr>
              <p:cNvPr id="89" name="フローチャート : 代替処理 88"/>
              <p:cNvSpPr/>
              <p:nvPr/>
            </p:nvSpPr>
            <p:spPr>
              <a:xfrm>
                <a:off x="459896" y="-44515"/>
                <a:ext cx="1015755"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平成</a:t>
                </a:r>
                <a:r>
                  <a:rPr lang="en-US" altLang="ja-JP" sz="1000" dirty="0">
                    <a:solidFill>
                      <a:schemeClr val="bg1"/>
                    </a:solidFill>
                    <a:latin typeface="BIZ UDPゴシック" panose="020B0400000000000000" pitchFamily="50" charset="-128"/>
                    <a:ea typeface="BIZ UDPゴシック" panose="020B0400000000000000" pitchFamily="50" charset="-128"/>
                  </a:rPr>
                  <a:t>26</a:t>
                </a:r>
                <a:r>
                  <a:rPr lang="ja-JP" altLang="en-US" sz="1000" dirty="0">
                    <a:solidFill>
                      <a:schemeClr val="bg1"/>
                    </a:solidFill>
                    <a:latin typeface="BIZ UDPゴシック" panose="020B0400000000000000" pitchFamily="50" charset="-128"/>
                    <a:ea typeface="BIZ UDPゴシック" panose="020B0400000000000000" pitchFamily="50" charset="-128"/>
                  </a:rPr>
                  <a:t>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90" name="フローチャート : 代替処理 89"/>
              <p:cNvSpPr/>
              <p:nvPr/>
            </p:nvSpPr>
            <p:spPr>
              <a:xfrm>
                <a:off x="436317" y="145181"/>
                <a:ext cx="1173984" cy="449587"/>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r>
                  <a:rPr lang="ja-JP" altLang="en-US" sz="900" dirty="0">
                    <a:latin typeface="BIZ UDPゴシック" panose="020B0400000000000000" pitchFamily="50" charset="-128"/>
                    <a:ea typeface="BIZ UDPゴシック" panose="020B0400000000000000" pitchFamily="50" charset="-128"/>
                  </a:rPr>
                  <a:t>特区法の規制改革メニューを活用した提案の実施</a:t>
                </a:r>
                <a:endParaRPr lang="en-US" altLang="ja-JP" sz="900" dirty="0">
                  <a:latin typeface="BIZ UDPゴシック" panose="020B0400000000000000" pitchFamily="50" charset="-128"/>
                  <a:ea typeface="BIZ UDPゴシック" panose="020B0400000000000000" pitchFamily="50" charset="-128"/>
                </a:endParaRPr>
              </a:p>
            </p:txBody>
          </p:sp>
        </p:grpSp>
        <p:grpSp>
          <p:nvGrpSpPr>
            <p:cNvPr id="19" name="グループ化 18"/>
            <p:cNvGrpSpPr/>
            <p:nvPr/>
          </p:nvGrpSpPr>
          <p:grpSpPr>
            <a:xfrm>
              <a:off x="382499" y="5174409"/>
              <a:ext cx="1217452" cy="987232"/>
              <a:chOff x="412701" y="5153852"/>
              <a:chExt cx="1217452" cy="987232"/>
            </a:xfrm>
          </p:grpSpPr>
          <p:grpSp>
            <p:nvGrpSpPr>
              <p:cNvPr id="4" name="グループ化 3"/>
              <p:cNvGrpSpPr/>
              <p:nvPr/>
            </p:nvGrpSpPr>
            <p:grpSpPr>
              <a:xfrm>
                <a:off x="412701" y="5153852"/>
                <a:ext cx="1217452" cy="555184"/>
                <a:chOff x="424576" y="5272602"/>
                <a:chExt cx="1217452" cy="555184"/>
              </a:xfrm>
            </p:grpSpPr>
            <p:sp>
              <p:nvSpPr>
                <p:cNvPr id="83" name="フローチャート : 代替処理 82"/>
                <p:cNvSpPr/>
                <p:nvPr/>
              </p:nvSpPr>
              <p:spPr>
                <a:xfrm>
                  <a:off x="424576" y="5272602"/>
                  <a:ext cx="936721" cy="195143"/>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latin typeface="BIZ UDPゴシック" panose="020B0400000000000000" pitchFamily="50" charset="-128"/>
                      <a:ea typeface="BIZ UDPゴシック" panose="020B0400000000000000" pitchFamily="50" charset="-128"/>
                    </a:rPr>
                    <a:t>平成</a:t>
                  </a:r>
                  <a:r>
                    <a:rPr lang="en-US" altLang="ja-JP" sz="1000" dirty="0">
                      <a:latin typeface="BIZ UDPゴシック" panose="020B0400000000000000" pitchFamily="50" charset="-128"/>
                      <a:ea typeface="BIZ UDPゴシック" panose="020B0400000000000000" pitchFamily="50" charset="-128"/>
                    </a:rPr>
                    <a:t>29</a:t>
                  </a:r>
                  <a:r>
                    <a:rPr lang="ja-JP" altLang="en-US" sz="1000" dirty="0">
                      <a:latin typeface="BIZ UDPゴシック" panose="020B0400000000000000" pitchFamily="50" charset="-128"/>
                      <a:ea typeface="BIZ UDPゴシック" panose="020B0400000000000000" pitchFamily="50" charset="-128"/>
                    </a:rPr>
                    <a:t>年度</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91" name="フローチャート : 代替処理 90"/>
                <p:cNvSpPr/>
                <p:nvPr/>
              </p:nvSpPr>
              <p:spPr>
                <a:xfrm>
                  <a:off x="444887" y="5488627"/>
                  <a:ext cx="1197141" cy="33915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近畿経済産業局内に「中小企業政策調査課」新設</a:t>
                  </a:r>
                  <a:endParaRPr lang="en-US" altLang="ja-JP" sz="800" dirty="0">
                    <a:latin typeface="BIZ UDPゴシック" panose="020B0400000000000000" pitchFamily="50" charset="-128"/>
                    <a:ea typeface="BIZ UDPゴシック" panose="020B0400000000000000" pitchFamily="50" charset="-128"/>
                  </a:endParaRPr>
                </a:p>
              </p:txBody>
            </p:sp>
          </p:grpSp>
          <p:sp>
            <p:nvSpPr>
              <p:cNvPr id="92" name="フローチャート : 代替処理 91"/>
              <p:cNvSpPr/>
              <p:nvPr/>
            </p:nvSpPr>
            <p:spPr>
              <a:xfrm>
                <a:off x="424451" y="5731175"/>
                <a:ext cx="1197141" cy="409909"/>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latin typeface="BIZ UDPゴシック" panose="020B0400000000000000" pitchFamily="50" charset="-128"/>
                    <a:ea typeface="BIZ UDPゴシック" panose="020B0400000000000000" pitchFamily="50" charset="-128"/>
                  </a:rPr>
                  <a:t>（独）工業所有権情報・研修館（</a:t>
                </a:r>
                <a:r>
                  <a:rPr lang="en-US" altLang="ja-JP" sz="800" dirty="0">
                    <a:latin typeface="BIZ UDPゴシック" panose="020B0400000000000000" pitchFamily="50" charset="-128"/>
                    <a:ea typeface="BIZ UDPゴシック" panose="020B0400000000000000" pitchFamily="50" charset="-128"/>
                  </a:rPr>
                  <a:t>INPIT</a:t>
                </a:r>
                <a:r>
                  <a:rPr lang="ja-JP" altLang="en-US" sz="800" dirty="0">
                    <a:latin typeface="BIZ UDPゴシック" panose="020B0400000000000000" pitchFamily="50" charset="-128"/>
                    <a:ea typeface="BIZ UDPゴシック" panose="020B0400000000000000" pitchFamily="50" charset="-128"/>
                  </a:rPr>
                  <a:t>）近畿統括本部開設</a:t>
                </a:r>
                <a:endParaRPr lang="en-US" altLang="ja-JP" sz="800" dirty="0">
                  <a:latin typeface="BIZ UDPゴシック" panose="020B0400000000000000" pitchFamily="50" charset="-128"/>
                  <a:ea typeface="BIZ UDPゴシック" panose="020B0400000000000000" pitchFamily="50" charset="-128"/>
                </a:endParaRPr>
              </a:p>
            </p:txBody>
          </p:sp>
        </p:grpSp>
      </p:grpSp>
      <p:grpSp>
        <p:nvGrpSpPr>
          <p:cNvPr id="10" name="グループ化 9"/>
          <p:cNvGrpSpPr/>
          <p:nvPr/>
        </p:nvGrpSpPr>
        <p:grpSpPr>
          <a:xfrm>
            <a:off x="1907703" y="2569693"/>
            <a:ext cx="4356000" cy="2587499"/>
            <a:chOff x="1909140" y="2664506"/>
            <a:chExt cx="4356000" cy="2587499"/>
          </a:xfrm>
        </p:grpSpPr>
        <p:sp>
          <p:nvSpPr>
            <p:cNvPr id="48" name="右矢印 47"/>
            <p:cNvSpPr/>
            <p:nvPr/>
          </p:nvSpPr>
          <p:spPr>
            <a:xfrm>
              <a:off x="1909140" y="4843178"/>
              <a:ext cx="4356000"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規制改革提案の実現に向けた協議・調整</a:t>
              </a:r>
            </a:p>
          </p:txBody>
        </p:sp>
        <p:grpSp>
          <p:nvGrpSpPr>
            <p:cNvPr id="8" name="グループ化 7"/>
            <p:cNvGrpSpPr/>
            <p:nvPr/>
          </p:nvGrpSpPr>
          <p:grpSpPr>
            <a:xfrm>
              <a:off x="2584743" y="2664506"/>
              <a:ext cx="3678960" cy="1422418"/>
              <a:chOff x="2584743" y="2561953"/>
              <a:chExt cx="3678960" cy="1422418"/>
            </a:xfrm>
          </p:grpSpPr>
          <p:grpSp>
            <p:nvGrpSpPr>
              <p:cNvPr id="99" name="グループ化 98"/>
              <p:cNvGrpSpPr/>
              <p:nvPr/>
            </p:nvGrpSpPr>
            <p:grpSpPr>
              <a:xfrm>
                <a:off x="2967911" y="3583080"/>
                <a:ext cx="2814267" cy="401291"/>
                <a:chOff x="2667128" y="2525479"/>
                <a:chExt cx="2781977" cy="401291"/>
              </a:xfrm>
            </p:grpSpPr>
            <p:sp>
              <p:nvSpPr>
                <p:cNvPr id="100" name="フローチャート : 代替処理 99"/>
                <p:cNvSpPr/>
                <p:nvPr/>
              </p:nvSpPr>
              <p:spPr>
                <a:xfrm>
                  <a:off x="2678032" y="2525479"/>
                  <a:ext cx="591909"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７月～</a:t>
                  </a:r>
                </a:p>
              </p:txBody>
            </p:sp>
            <p:sp>
              <p:nvSpPr>
                <p:cNvPr id="101" name="フローチャート : 代替処理 100"/>
                <p:cNvSpPr/>
                <p:nvPr/>
              </p:nvSpPr>
              <p:spPr>
                <a:xfrm>
                  <a:off x="2667128" y="2710951"/>
                  <a:ext cx="2781977" cy="21581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全国知事会や関西広域連合を通じた国への提案</a:t>
                  </a:r>
                </a:p>
              </p:txBody>
            </p:sp>
          </p:grpSp>
          <p:grpSp>
            <p:nvGrpSpPr>
              <p:cNvPr id="18" name="グループ化 17"/>
              <p:cNvGrpSpPr/>
              <p:nvPr/>
            </p:nvGrpSpPr>
            <p:grpSpPr>
              <a:xfrm>
                <a:off x="2590338" y="2561953"/>
                <a:ext cx="3673365" cy="467046"/>
                <a:chOff x="2661431" y="3123831"/>
                <a:chExt cx="3673365" cy="467046"/>
              </a:xfrm>
            </p:grpSpPr>
            <p:sp>
              <p:nvSpPr>
                <p:cNvPr id="67" name="右矢印 66"/>
                <p:cNvSpPr/>
                <p:nvPr/>
              </p:nvSpPr>
              <p:spPr>
                <a:xfrm>
                  <a:off x="3951343" y="3230026"/>
                  <a:ext cx="2383453" cy="360851"/>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事務・権限の移譲に向けた調整</a:t>
                  </a:r>
                </a:p>
              </p:txBody>
            </p:sp>
            <p:grpSp>
              <p:nvGrpSpPr>
                <p:cNvPr id="17" name="グループ化 16"/>
                <p:cNvGrpSpPr/>
                <p:nvPr/>
              </p:nvGrpSpPr>
              <p:grpSpPr>
                <a:xfrm>
                  <a:off x="2661431" y="3123831"/>
                  <a:ext cx="1289012" cy="370514"/>
                  <a:chOff x="3192104" y="3356908"/>
                  <a:chExt cx="1289012" cy="370514"/>
                </a:xfrm>
              </p:grpSpPr>
              <p:sp>
                <p:nvSpPr>
                  <p:cNvPr id="84" name="フローチャート : 代替処理 83"/>
                  <p:cNvSpPr/>
                  <p:nvPr/>
                </p:nvSpPr>
                <p:spPr>
                  <a:xfrm>
                    <a:off x="3192104" y="3356908"/>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sp>
                <p:nvSpPr>
                  <p:cNvPr id="66" name="フローチャート : 代替処理 65"/>
                  <p:cNvSpPr/>
                  <p:nvPr/>
                </p:nvSpPr>
                <p:spPr>
                  <a:xfrm>
                    <a:off x="3194645" y="3542592"/>
                    <a:ext cx="1286471" cy="184830"/>
                  </a:xfrm>
                  <a:prstGeom prst="flowChartAlternateProcess">
                    <a:avLst/>
                  </a:prstGeom>
                  <a:solidFill>
                    <a:schemeClr val="accent3">
                      <a:lumMod val="40000"/>
                      <a:lumOff val="60000"/>
                    </a:schemeClr>
                  </a:solidFill>
                  <a:ln w="19050">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1</a:t>
                    </a:r>
                    <a:r>
                      <a:rPr lang="ja-JP" altLang="en-US" sz="1000" dirty="0">
                        <a:solidFill>
                          <a:schemeClr val="tx1"/>
                        </a:solidFill>
                        <a:latin typeface="BIZ UDPゴシック" panose="020B0400000000000000" pitchFamily="50" charset="-128"/>
                        <a:ea typeface="BIZ UDPゴシック" panose="020B0400000000000000" pitchFamily="50" charset="-128"/>
                      </a:rPr>
                      <a:t>３次</a:t>
                    </a:r>
                    <a:r>
                      <a:rPr lang="ja-JP" altLang="en-US" sz="1000" dirty="0">
                        <a:latin typeface="BIZ UDPゴシック" panose="020B0400000000000000" pitchFamily="50" charset="-128"/>
                        <a:ea typeface="BIZ UDPゴシック" panose="020B0400000000000000" pitchFamily="50" charset="-128"/>
                      </a:rPr>
                      <a:t>一括法成立</a:t>
                    </a:r>
                  </a:p>
                </p:txBody>
              </p:sp>
            </p:grpSp>
          </p:grpSp>
          <p:grpSp>
            <p:nvGrpSpPr>
              <p:cNvPr id="7" name="グループ化 6"/>
              <p:cNvGrpSpPr/>
              <p:nvPr/>
            </p:nvGrpSpPr>
            <p:grpSpPr>
              <a:xfrm>
                <a:off x="2584743" y="2980043"/>
                <a:ext cx="3678960" cy="706052"/>
                <a:chOff x="3158766" y="3506626"/>
                <a:chExt cx="3534219" cy="706052"/>
              </a:xfrm>
            </p:grpSpPr>
            <p:grpSp>
              <p:nvGrpSpPr>
                <p:cNvPr id="5" name="グループ化 4"/>
                <p:cNvGrpSpPr/>
                <p:nvPr/>
              </p:nvGrpSpPr>
              <p:grpSpPr>
                <a:xfrm>
                  <a:off x="3158766" y="3506626"/>
                  <a:ext cx="1314902" cy="552539"/>
                  <a:chOff x="3012042" y="2403799"/>
                  <a:chExt cx="1314902" cy="552539"/>
                </a:xfrm>
              </p:grpSpPr>
              <p:sp>
                <p:nvSpPr>
                  <p:cNvPr id="76" name="フローチャート : 代替処理 75"/>
                  <p:cNvSpPr/>
                  <p:nvPr/>
                </p:nvSpPr>
                <p:spPr>
                  <a:xfrm>
                    <a:off x="3029738" y="2597926"/>
                    <a:ext cx="1297206" cy="35841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a:t>
                    </a:r>
                    <a:endParaRPr lang="en-US" altLang="ja-JP" sz="1000" dirty="0">
                      <a:latin typeface="BIZ UDPゴシック" panose="020B0400000000000000" pitchFamily="50" charset="-128"/>
                      <a:ea typeface="BIZ UDPゴシック" panose="020B0400000000000000" pitchFamily="50" charset="-128"/>
                    </a:endParaRPr>
                  </a:p>
                  <a:p>
                    <a:r>
                      <a:rPr lang="ja-JP" altLang="en-US" sz="1000" dirty="0">
                        <a:latin typeface="BIZ UDPゴシック" panose="020B0400000000000000" pitchFamily="50" charset="-128"/>
                        <a:ea typeface="BIZ UDPゴシック" panose="020B0400000000000000" pitchFamily="50" charset="-128"/>
                      </a:rPr>
                      <a:t>活用した国への提案</a:t>
                    </a:r>
                  </a:p>
                </p:txBody>
              </p:sp>
              <p:sp>
                <p:nvSpPr>
                  <p:cNvPr id="77" name="フローチャート : 代替処理 76"/>
                  <p:cNvSpPr/>
                  <p:nvPr/>
                </p:nvSpPr>
                <p:spPr>
                  <a:xfrm>
                    <a:off x="3012042" y="2403799"/>
                    <a:ext cx="388603"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５月</a:t>
                    </a:r>
                  </a:p>
                </p:txBody>
              </p:sp>
            </p:grpSp>
            <p:sp>
              <p:nvSpPr>
                <p:cNvPr id="69" name="右矢印 68"/>
                <p:cNvSpPr/>
                <p:nvPr/>
              </p:nvSpPr>
              <p:spPr>
                <a:xfrm>
                  <a:off x="4473669" y="3714668"/>
                  <a:ext cx="2219316" cy="331799"/>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latin typeface="BIZ UDPゴシック" panose="020B0400000000000000" pitchFamily="50" charset="-128"/>
                      <a:ea typeface="BIZ UDPゴシック" panose="020B0400000000000000" pitchFamily="50" charset="-128"/>
                    </a:rPr>
                    <a:t>提案の実現に向けた調整</a:t>
                  </a:r>
                </a:p>
              </p:txBody>
            </p:sp>
            <p:sp>
              <p:nvSpPr>
                <p:cNvPr id="70" name="フローチャート : 代替処理 69"/>
                <p:cNvSpPr/>
                <p:nvPr/>
              </p:nvSpPr>
              <p:spPr>
                <a:xfrm>
                  <a:off x="5237319" y="4026634"/>
                  <a:ext cx="1070303" cy="186044"/>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900" dirty="0">
                      <a:latin typeface="BIZ UDPゴシック" panose="020B0400000000000000" pitchFamily="50" charset="-128"/>
                      <a:ea typeface="BIZ UDPゴシック" panose="020B0400000000000000" pitchFamily="50" charset="-128"/>
                    </a:rPr>
                    <a:t>国の対応方針決定</a:t>
                  </a:r>
                </a:p>
              </p:txBody>
            </p:sp>
          </p:grpSp>
        </p:grpSp>
      </p:grpSp>
      <p:sp>
        <p:nvSpPr>
          <p:cNvPr id="14" name="右矢印 47">
            <a:extLst>
              <a:ext uri="{FF2B5EF4-FFF2-40B4-BE49-F238E27FC236}">
                <a16:creationId xmlns:a16="http://schemas.microsoft.com/office/drawing/2014/main" id="{6D052255-3923-47D6-A67F-E0672A75C447}"/>
              </a:ext>
            </a:extLst>
          </p:cNvPr>
          <p:cNvSpPr/>
          <p:nvPr/>
        </p:nvSpPr>
        <p:spPr>
          <a:xfrm>
            <a:off x="1924983" y="5417744"/>
            <a:ext cx="4320000" cy="427257"/>
          </a:xfrm>
          <a:prstGeom prst="rightArrow">
            <a:avLst>
              <a:gd name="adj1" fmla="val 50000"/>
              <a:gd name="adj2" fmla="val 43328"/>
            </a:avLst>
          </a:prstGeom>
          <a:solidFill>
            <a:srgbClr val="0068B4"/>
          </a:solidFill>
          <a:ln>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000" dirty="0">
                <a:latin typeface="BIZ UDPゴシック" panose="020B0400000000000000" pitchFamily="50" charset="-128"/>
                <a:ea typeface="BIZ UDPゴシック" panose="020B0400000000000000" pitchFamily="50" charset="-128"/>
              </a:rPr>
              <a:t>中小企業の知的財産活用や</a:t>
            </a:r>
            <a:r>
              <a:rPr lang="en-US" altLang="ja-JP" sz="1000" dirty="0">
                <a:latin typeface="BIZ UDPゴシック" panose="020B0400000000000000" pitchFamily="50" charset="-128"/>
                <a:ea typeface="BIZ UDPゴシック" panose="020B0400000000000000" pitchFamily="50" charset="-128"/>
              </a:rPr>
              <a:t>INPIT-KANSAI</a:t>
            </a:r>
            <a:r>
              <a:rPr lang="ja-JP" altLang="en-US" sz="1000" dirty="0">
                <a:latin typeface="BIZ UDPゴシック" panose="020B0400000000000000" pitchFamily="50" charset="-128"/>
                <a:ea typeface="BIZ UDPゴシック" panose="020B0400000000000000" pitchFamily="50" charset="-128"/>
              </a:rPr>
              <a:t>の拠点性向上に資する取組</a:t>
            </a:r>
            <a:endParaRPr kumimoji="1" lang="ja-JP" altLang="en-US" sz="1000" dirty="0">
              <a:latin typeface="BIZ UDPゴシック" panose="020B0400000000000000" pitchFamily="50" charset="-128"/>
              <a:ea typeface="BIZ UDPゴシック" panose="020B0400000000000000" pitchFamily="50" charset="-128"/>
            </a:endParaRPr>
          </a:p>
        </p:txBody>
      </p:sp>
      <p:grpSp>
        <p:nvGrpSpPr>
          <p:cNvPr id="9" name="グループ化 8"/>
          <p:cNvGrpSpPr/>
          <p:nvPr/>
        </p:nvGrpSpPr>
        <p:grpSpPr>
          <a:xfrm>
            <a:off x="3622425" y="1215583"/>
            <a:ext cx="2641277" cy="864765"/>
            <a:chOff x="2687297" y="1332116"/>
            <a:chExt cx="2641277" cy="864765"/>
          </a:xfrm>
        </p:grpSpPr>
        <p:grpSp>
          <p:nvGrpSpPr>
            <p:cNvPr id="58" name="グループ化 57"/>
            <p:cNvGrpSpPr/>
            <p:nvPr/>
          </p:nvGrpSpPr>
          <p:grpSpPr>
            <a:xfrm>
              <a:off x="2687297" y="1332116"/>
              <a:ext cx="1933042" cy="394877"/>
              <a:chOff x="2325016" y="2587423"/>
              <a:chExt cx="1933042" cy="394877"/>
            </a:xfrm>
          </p:grpSpPr>
          <p:sp>
            <p:nvSpPr>
              <p:cNvPr id="59" name="フローチャート : 代替処理 99"/>
              <p:cNvSpPr/>
              <p:nvPr/>
            </p:nvSpPr>
            <p:spPr>
              <a:xfrm>
                <a:off x="2326777" y="2587423"/>
                <a:ext cx="36000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
            <p:nvSpPr>
              <p:cNvPr id="60" name="フローチャート : 代替処理 100"/>
              <p:cNvSpPr/>
              <p:nvPr/>
            </p:nvSpPr>
            <p:spPr>
              <a:xfrm>
                <a:off x="2325016" y="2773108"/>
                <a:ext cx="1933042" cy="209192"/>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latin typeface="BIZ UDPゴシック" panose="020B0400000000000000" pitchFamily="50" charset="-128"/>
                    <a:ea typeface="BIZ UDPゴシック" panose="020B0400000000000000" pitchFamily="50" charset="-128"/>
                  </a:rPr>
                  <a:t>全国知事会を通じた国への提案 </a:t>
                </a:r>
              </a:p>
            </p:txBody>
          </p:sp>
        </p:grpSp>
        <p:sp>
          <p:nvSpPr>
            <p:cNvPr id="61" name="右矢印 60"/>
            <p:cNvSpPr/>
            <p:nvPr/>
          </p:nvSpPr>
          <p:spPr>
            <a:xfrm>
              <a:off x="2687297" y="1788054"/>
              <a:ext cx="2641277" cy="408827"/>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関係者と意見交換</a:t>
              </a:r>
              <a:endParaRPr kumimoji="1" lang="ja-JP" altLang="en-US" sz="1000" dirty="0">
                <a:latin typeface="BIZ UDPゴシック" panose="020B0400000000000000" pitchFamily="50" charset="-128"/>
                <a:ea typeface="BIZ UDPゴシック" panose="020B0400000000000000" pitchFamily="50" charset="-128"/>
              </a:endParaRPr>
            </a:p>
          </p:txBody>
        </p:sp>
      </p:grpSp>
      <p:sp>
        <p:nvSpPr>
          <p:cNvPr id="64" name="フローチャート : 代替処理 75"/>
          <p:cNvSpPr/>
          <p:nvPr/>
        </p:nvSpPr>
        <p:spPr>
          <a:xfrm>
            <a:off x="330461" y="4346525"/>
            <a:ext cx="1165640" cy="48966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solidFill>
                  <a:schemeClr val="tx1"/>
                </a:solidFill>
                <a:latin typeface="BIZ UDPゴシック" panose="020B0400000000000000" pitchFamily="50" charset="-128"/>
                <a:ea typeface="BIZ UDPゴシック" panose="020B0400000000000000" pitchFamily="50" charset="-128"/>
              </a:rPr>
              <a:t>スーパーシティ型国家戦略特区の指定（大阪市）</a:t>
            </a:r>
            <a:endParaRPr lang="en-US" altLang="ja-JP" sz="900" dirty="0">
              <a:solidFill>
                <a:schemeClr val="tx1"/>
              </a:solidFill>
              <a:latin typeface="BIZ UDPゴシック" panose="020B0400000000000000" pitchFamily="50" charset="-128"/>
              <a:ea typeface="BIZ UDPゴシック" panose="020B0400000000000000" pitchFamily="50" charset="-128"/>
            </a:endParaRPr>
          </a:p>
        </p:txBody>
      </p:sp>
      <p:sp>
        <p:nvSpPr>
          <p:cNvPr id="54" name="フローチャート : 代替処理 76"/>
          <p:cNvSpPr/>
          <p:nvPr/>
        </p:nvSpPr>
        <p:spPr>
          <a:xfrm>
            <a:off x="2022019" y="5978141"/>
            <a:ext cx="404518"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４月</a:t>
            </a:r>
          </a:p>
        </p:txBody>
      </p:sp>
      <p:sp>
        <p:nvSpPr>
          <p:cNvPr id="56" name="フローチャート : 代替処理 75"/>
          <p:cNvSpPr/>
          <p:nvPr/>
        </p:nvSpPr>
        <p:spPr>
          <a:xfrm>
            <a:off x="2022020" y="6166368"/>
            <a:ext cx="1253836" cy="40749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健栄研の設備補助の交付決定</a:t>
            </a:r>
          </a:p>
        </p:txBody>
      </p:sp>
      <p:sp>
        <p:nvSpPr>
          <p:cNvPr id="63" name="フローチャート : 代替処理 80"/>
          <p:cNvSpPr/>
          <p:nvPr/>
        </p:nvSpPr>
        <p:spPr>
          <a:xfrm>
            <a:off x="330461" y="4174453"/>
            <a:ext cx="1008000" cy="180000"/>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kumimoji="1" lang="ja-JP" altLang="en-US" sz="1000" dirty="0">
                <a:solidFill>
                  <a:srgbClr val="FF0000"/>
                </a:solidFill>
                <a:latin typeface="BIZ UDPゴシック" panose="020B0400000000000000" pitchFamily="50" charset="-128"/>
                <a:ea typeface="BIZ UDPゴシック" panose="020B0400000000000000" pitchFamily="50" charset="-128"/>
              </a:rPr>
              <a:t>令和５年度</a:t>
            </a:r>
          </a:p>
        </p:txBody>
      </p:sp>
      <p:sp>
        <p:nvSpPr>
          <p:cNvPr id="65" name="フローチャート : 代替処理 75"/>
          <p:cNvSpPr/>
          <p:nvPr/>
        </p:nvSpPr>
        <p:spPr>
          <a:xfrm>
            <a:off x="316917" y="4882594"/>
            <a:ext cx="1192727" cy="346606"/>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900" dirty="0">
                <a:solidFill>
                  <a:schemeClr val="tx1"/>
                </a:solidFill>
                <a:latin typeface="BIZ UDPゴシック" panose="020B0400000000000000" pitchFamily="50" charset="-128"/>
                <a:ea typeface="BIZ UDPゴシック" panose="020B0400000000000000" pitchFamily="50" charset="-128"/>
              </a:rPr>
              <a:t>大阪スーパーシティ</a:t>
            </a:r>
            <a:endParaRPr lang="en-US" altLang="ja-JP" sz="900" dirty="0">
              <a:solidFill>
                <a:schemeClr val="tx1"/>
              </a:solidFill>
              <a:latin typeface="BIZ UDPゴシック" panose="020B0400000000000000" pitchFamily="50" charset="-128"/>
              <a:ea typeface="BIZ UDPゴシック" panose="020B0400000000000000" pitchFamily="50" charset="-128"/>
            </a:endParaRPr>
          </a:p>
          <a:p>
            <a:r>
              <a:rPr lang="ja-JP" altLang="en-US" sz="900" dirty="0">
                <a:solidFill>
                  <a:schemeClr val="tx1"/>
                </a:solidFill>
                <a:latin typeface="BIZ UDPゴシック" panose="020B0400000000000000" pitchFamily="50" charset="-128"/>
                <a:ea typeface="BIZ UDPゴシック" panose="020B0400000000000000" pitchFamily="50" charset="-128"/>
              </a:rPr>
              <a:t>全体計画の策定</a:t>
            </a:r>
          </a:p>
        </p:txBody>
      </p:sp>
      <p:sp>
        <p:nvSpPr>
          <p:cNvPr id="68" name="フローチャート : 代替処理 77">
            <a:extLst>
              <a:ext uri="{FF2B5EF4-FFF2-40B4-BE49-F238E27FC236}">
                <a16:creationId xmlns:a16="http://schemas.microsoft.com/office/drawing/2014/main" id="{2118F771-C969-42CE-BE13-F6E04FD4FF9A}"/>
              </a:ext>
            </a:extLst>
          </p:cNvPr>
          <p:cNvSpPr/>
          <p:nvPr/>
        </p:nvSpPr>
        <p:spPr>
          <a:xfrm>
            <a:off x="4299268" y="4293096"/>
            <a:ext cx="1939157" cy="416339"/>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スーパーシティ区域会議の設置</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（区域計画の作成）</a:t>
            </a:r>
          </a:p>
        </p:txBody>
      </p:sp>
      <p:sp>
        <p:nvSpPr>
          <p:cNvPr id="72" name="フローチャート : 代替処理 82"/>
          <p:cNvSpPr/>
          <p:nvPr/>
        </p:nvSpPr>
        <p:spPr>
          <a:xfrm>
            <a:off x="354478" y="6273336"/>
            <a:ext cx="1008000" cy="180000"/>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0" rIns="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令和４年度</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75" name="フローチャート : 代替処理 91"/>
          <p:cNvSpPr/>
          <p:nvPr/>
        </p:nvSpPr>
        <p:spPr>
          <a:xfrm>
            <a:off x="332564" y="6453336"/>
            <a:ext cx="1090614" cy="326331"/>
          </a:xfrm>
          <a:prstGeom prst="flowChartAlternateProcess">
            <a:avLst/>
          </a:prstGeom>
          <a:solidFill>
            <a:schemeClr val="accent3">
              <a:lumMod val="40000"/>
              <a:lumOff val="60000"/>
            </a:schemeClr>
          </a:solidFill>
          <a:ln w="22225">
            <a:noFill/>
          </a:ln>
        </p:spPr>
        <p:style>
          <a:lnRef idx="2">
            <a:schemeClr val="accent1"/>
          </a:lnRef>
          <a:fillRef idx="1">
            <a:schemeClr val="lt1"/>
          </a:fillRef>
          <a:effectRef idx="0">
            <a:schemeClr val="accent1"/>
          </a:effectRef>
          <a:fontRef idx="minor">
            <a:schemeClr val="dk1"/>
          </a:fontRef>
        </p:style>
        <p:txBody>
          <a:bodyPr lIns="0" tIns="36000" rIns="0" bIns="36000" rtlCol="0" anchor="ctr" anchorCtr="0"/>
          <a:lstStyle/>
          <a:p>
            <a:r>
              <a:rPr lang="ja-JP" altLang="en-US" sz="800" dirty="0">
                <a:solidFill>
                  <a:schemeClr val="tx1"/>
                </a:solidFill>
                <a:latin typeface="BIZ UDPゴシック" panose="020B0400000000000000" pitchFamily="50" charset="-128"/>
                <a:ea typeface="BIZ UDPゴシック" panose="020B0400000000000000" pitchFamily="50" charset="-128"/>
              </a:rPr>
              <a:t>国立健康・栄養研究所</a:t>
            </a:r>
            <a:endParaRPr lang="en-US" altLang="ja-JP" sz="800" dirty="0">
              <a:solidFill>
                <a:schemeClr val="tx1"/>
              </a:solidFill>
              <a:latin typeface="BIZ UDPゴシック" panose="020B0400000000000000" pitchFamily="50" charset="-128"/>
              <a:ea typeface="BIZ UDPゴシック" panose="020B0400000000000000" pitchFamily="50" charset="-128"/>
            </a:endParaRPr>
          </a:p>
          <a:p>
            <a:r>
              <a:rPr lang="ja-JP" altLang="en-US" sz="800" dirty="0">
                <a:solidFill>
                  <a:schemeClr val="tx1"/>
                </a:solidFill>
                <a:latin typeface="BIZ UDPゴシック" panose="020B0400000000000000" pitchFamily="50" charset="-128"/>
                <a:ea typeface="BIZ UDPゴシック" panose="020B0400000000000000" pitchFamily="50" charset="-128"/>
              </a:rPr>
              <a:t>移転完了</a:t>
            </a:r>
            <a:endParaRPr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12" name="フローチャート : 代替処理 99">
            <a:extLst>
              <a:ext uri="{FF2B5EF4-FFF2-40B4-BE49-F238E27FC236}">
                <a16:creationId xmlns:a16="http://schemas.microsoft.com/office/drawing/2014/main" id="{64F339A3-82E8-E0D6-59AC-01BB1B1F80E2}"/>
              </a:ext>
            </a:extLst>
          </p:cNvPr>
          <p:cNvSpPr/>
          <p:nvPr/>
        </p:nvSpPr>
        <p:spPr>
          <a:xfrm>
            <a:off x="4366622" y="4077072"/>
            <a:ext cx="566240" cy="240436"/>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prstClr val="white"/>
                </a:solidFill>
                <a:latin typeface="BIZ UDPゴシック" panose="020B0400000000000000" pitchFamily="50" charset="-128"/>
                <a:ea typeface="BIZ UDPゴシック" panose="020B0400000000000000" pitchFamily="50" charset="-128"/>
              </a:rPr>
              <a:t>～</a:t>
            </a:r>
            <a:r>
              <a:rPr lang="en-US" altLang="ja-JP" sz="1000" dirty="0">
                <a:solidFill>
                  <a:prstClr val="white"/>
                </a:solidFill>
                <a:latin typeface="BIZ UDPゴシック" panose="020B0400000000000000" pitchFamily="50" charset="-128"/>
                <a:ea typeface="BIZ UDPゴシック" panose="020B0400000000000000" pitchFamily="50" charset="-128"/>
              </a:rPr>
              <a:t>12</a:t>
            </a:r>
            <a:r>
              <a:rPr lang="ja-JP" altLang="en-US" sz="1000" dirty="0">
                <a:solidFill>
                  <a:prstClr val="white"/>
                </a:solidFill>
                <a:latin typeface="BIZ UDPゴシック" panose="020B0400000000000000" pitchFamily="50" charset="-128"/>
                <a:ea typeface="BIZ UDPゴシック" panose="020B0400000000000000" pitchFamily="50" charset="-128"/>
              </a:rPr>
              <a:t>月</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603961273"/>
              </p:ext>
            </p:extLst>
          </p:nvPr>
        </p:nvGraphicFramePr>
        <p:xfrm>
          <a:off x="88580" y="661827"/>
          <a:ext cx="8992593" cy="5843552"/>
        </p:xfrm>
        <a:graphic>
          <a:graphicData uri="http://schemas.openxmlformats.org/drawingml/2006/table">
            <a:tbl>
              <a:tblPr firstRow="1" bandRow="1">
                <a:tableStyleId>{5940675A-B579-460E-94D1-54222C63F5DA}</a:tableStyleId>
              </a:tblPr>
              <a:tblGrid>
                <a:gridCol w="234970">
                  <a:extLst>
                    <a:ext uri="{9D8B030D-6E8A-4147-A177-3AD203B41FA5}">
                      <a16:colId xmlns:a16="http://schemas.microsoft.com/office/drawing/2014/main" val="20000"/>
                    </a:ext>
                  </a:extLst>
                </a:gridCol>
                <a:gridCol w="1281603">
                  <a:extLst>
                    <a:ext uri="{9D8B030D-6E8A-4147-A177-3AD203B41FA5}">
                      <a16:colId xmlns:a16="http://schemas.microsoft.com/office/drawing/2014/main" val="20001"/>
                    </a:ext>
                  </a:extLst>
                </a:gridCol>
                <a:gridCol w="291424">
                  <a:extLst>
                    <a:ext uri="{9D8B030D-6E8A-4147-A177-3AD203B41FA5}">
                      <a16:colId xmlns:a16="http://schemas.microsoft.com/office/drawing/2014/main" val="20002"/>
                    </a:ext>
                  </a:extLst>
                </a:gridCol>
                <a:gridCol w="4547631">
                  <a:extLst>
                    <a:ext uri="{9D8B030D-6E8A-4147-A177-3AD203B41FA5}">
                      <a16:colId xmlns:a16="http://schemas.microsoft.com/office/drawing/2014/main" val="20003"/>
                    </a:ext>
                  </a:extLst>
                </a:gridCol>
                <a:gridCol w="2636965">
                  <a:extLst>
                    <a:ext uri="{9D8B030D-6E8A-4147-A177-3AD203B41FA5}">
                      <a16:colId xmlns:a16="http://schemas.microsoft.com/office/drawing/2014/main" val="20004"/>
                    </a:ext>
                  </a:extLst>
                </a:gridCol>
              </a:tblGrid>
              <a:tr h="255078">
                <a:tc rowSpan="2">
                  <a:txBody>
                    <a:bodyPr/>
                    <a:lstStyle/>
                    <a:p>
                      <a:r>
                        <a:rPr kumimoji="1" lang="ja-JP" altLang="en-US" sz="1400" u="none" dirty="0">
                          <a:latin typeface="BIZ UDPゴシック" panose="020B0400000000000000" pitchFamily="50" charset="-128"/>
                          <a:ea typeface="BIZ UDPゴシック" panose="020B0400000000000000" pitchFamily="50" charset="-128"/>
                        </a:rPr>
                        <a:t>　</a:t>
                      </a:r>
                    </a:p>
                  </a:txBody>
                  <a:tcPr vert="eaVert"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令和４年度末迄の</a:t>
                      </a:r>
                      <a:endParaRPr kumimoji="1" lang="en-US" altLang="ja-JP" sz="1200" b="1" u="none" dirty="0">
                        <a:solidFill>
                          <a:schemeClr val="bg1"/>
                        </a:solidFill>
                        <a:latin typeface="BIZ UDPゴシック" panose="020B0400000000000000" pitchFamily="50" charset="-128"/>
                        <a:ea typeface="BIZ UDPゴシック" panose="020B0400000000000000" pitchFamily="50" charset="-128"/>
                      </a:endParaRPr>
                    </a:p>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状況</a:t>
                      </a:r>
                    </a:p>
                  </a:txBody>
                  <a:tcPr marL="0" marR="0" marT="0" marB="0" anchor="ctr">
                    <a:solidFill>
                      <a:srgbClr val="023894"/>
                    </a:solidFill>
                  </a:tcPr>
                </a:tc>
                <a:tc rowSpan="2">
                  <a:txBody>
                    <a:bodyPr/>
                    <a:lstStyle/>
                    <a:p>
                      <a:pPr algn="ctr">
                        <a:lnSpc>
                          <a:spcPts val="1400"/>
                        </a:lnSpc>
                      </a:pPr>
                      <a:endParaRPr kumimoji="1" lang="ja-JP" altLang="en-US" sz="1200" b="1" u="none" dirty="0">
                        <a:solidFill>
                          <a:schemeClr val="bg1"/>
                        </a:solidFill>
                        <a:latin typeface="BIZ UDPゴシック" panose="020B0400000000000000" pitchFamily="50" charset="-128"/>
                        <a:ea typeface="BIZ UDPゴシック" panose="020B0400000000000000" pitchFamily="50" charset="-128"/>
                      </a:endParaRPr>
                    </a:p>
                  </a:txBody>
                  <a:tcPr marL="0" marR="0" marT="0" marB="0" anchor="ctr">
                    <a:solidFill>
                      <a:srgbClr val="023894"/>
                    </a:solidFill>
                  </a:tcPr>
                </a:tc>
                <a:tc>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令和５年度</a:t>
                      </a:r>
                    </a:p>
                  </a:txBody>
                  <a:tcPr marL="0" marR="0" marT="0" marB="0" anchor="ctr">
                    <a:solidFill>
                      <a:srgbClr val="023894"/>
                    </a:solidFill>
                  </a:tcPr>
                </a:tc>
                <a:tc rowSpan="2">
                  <a:txBody>
                    <a:bodyPr/>
                    <a:lstStyle/>
                    <a:p>
                      <a:pPr algn="ctr">
                        <a:lnSpc>
                          <a:spcPts val="1400"/>
                        </a:lnSpc>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実績と今後の取組</a:t>
                      </a:r>
                    </a:p>
                  </a:txBody>
                  <a:tcPr marL="0" marR="0" marT="0" marB="0" anchor="ctr">
                    <a:solidFill>
                      <a:srgbClr val="023894"/>
                    </a:solidFill>
                  </a:tcPr>
                </a:tc>
                <a:extLst>
                  <a:ext uri="{0D108BD9-81ED-4DB2-BD59-A6C34878D82A}">
                    <a16:rowId xmlns:a16="http://schemas.microsoft.com/office/drawing/2014/main" val="10000"/>
                  </a:ext>
                </a:extLst>
              </a:tr>
              <a:tr h="255078">
                <a:tc vMerge="1">
                  <a:txBody>
                    <a:bodyPr/>
                    <a:lstStyle/>
                    <a:p>
                      <a:endParaRPr kumimoji="1" lang="ja-JP" altLang="en-US" sz="1400" dirty="0"/>
                    </a:p>
                  </a:txBody>
                  <a:tcPr vert="eaVert" anchor="ctr"/>
                </a:tc>
                <a:tc vMerge="1">
                  <a:txBody>
                    <a:bodyPr/>
                    <a:lstStyle/>
                    <a:p>
                      <a:pPr marL="0" marR="0" indent="0" algn="l" defTabSz="914400" rtl="0" eaLnBrk="1" fontAlgn="auto" latinLnBrk="0" hangingPunct="1">
                        <a:lnSpc>
                          <a:spcPts val="1400"/>
                        </a:lnSpc>
                        <a:spcBef>
                          <a:spcPts val="0"/>
                        </a:spcBef>
                        <a:spcAft>
                          <a:spcPts val="0"/>
                        </a:spcAft>
                        <a:buClrTx/>
                        <a:buSzTx/>
                        <a:buFontTx/>
                        <a:buNone/>
                        <a:tabLst/>
                        <a:defRPr/>
                      </a:pPr>
                      <a:endParaRPr kumimoji="1" lang="ja-JP" altLang="en-US" sz="1400" u="none" dirty="0"/>
                    </a:p>
                  </a:txBody>
                  <a:tcPr anchor="ctr">
                    <a:lnT w="12700" cmpd="sng">
                      <a:noFill/>
                    </a:lnT>
                    <a:solidFill>
                      <a:schemeClr val="accent5">
                        <a:lumMod val="40000"/>
                        <a:lumOff val="60000"/>
                      </a:schemeClr>
                    </a:solidFill>
                  </a:tcPr>
                </a:tc>
                <a:tc vMerge="1">
                  <a:txBody>
                    <a:bodyPr/>
                    <a:lstStyle/>
                    <a:p>
                      <a:pPr marL="0" marR="0" indent="0" algn="ctr" defTabSz="914400" rtl="0" eaLnBrk="1" fontAlgn="auto" latinLnBrk="0" hangingPunct="1">
                        <a:lnSpc>
                          <a:spcPts val="1400"/>
                        </a:lnSpc>
                        <a:spcBef>
                          <a:spcPts val="0"/>
                        </a:spcBef>
                        <a:spcAft>
                          <a:spcPts val="0"/>
                        </a:spcAft>
                        <a:buClrTx/>
                        <a:buSzTx/>
                        <a:buFontTx/>
                        <a:buNone/>
                        <a:tabLst/>
                        <a:defRPr/>
                      </a:pPr>
                      <a:endParaRPr kumimoji="1" lang="ja-JP" altLang="en-US" sz="1200" u="none" dirty="0"/>
                    </a:p>
                  </a:txBody>
                  <a:tcPr anchor="ctr">
                    <a:solidFill>
                      <a:srgbClr val="CCFF66"/>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200" b="1" u="none" dirty="0">
                          <a:solidFill>
                            <a:schemeClr val="bg1"/>
                          </a:solidFill>
                          <a:latin typeface="BIZ UDPゴシック" panose="020B0400000000000000" pitchFamily="50" charset="-128"/>
                          <a:ea typeface="BIZ UDPゴシック" panose="020B0400000000000000" pitchFamily="50" charset="-128"/>
                        </a:rPr>
                        <a:t>４月　　　　　　　　　　　　　　　９月　　　　　　　　　　　　　　　　３月</a:t>
                      </a:r>
                    </a:p>
                  </a:txBody>
                  <a:tcPr marL="0" marR="0" marT="0" marB="0" anchor="ctr">
                    <a:solidFill>
                      <a:srgbClr val="023894"/>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333396">
                <a:tc>
                  <a:txBody>
                    <a:bodyPr/>
                    <a:lstStyle/>
                    <a:p>
                      <a:r>
                        <a:rPr kumimoji="1" lang="ja-JP" altLang="en-US" sz="1400" u="none" dirty="0">
                          <a:latin typeface="BIZ UDPゴシック" panose="020B0400000000000000" pitchFamily="50" charset="-128"/>
                          <a:ea typeface="BIZ UDPゴシック" panose="020B0400000000000000" pitchFamily="50" charset="-128"/>
                        </a:rPr>
                        <a:t>広域機能の充実</a:t>
                      </a:r>
                    </a:p>
                  </a:txBody>
                  <a:tcPr vert="eaVert" anchor="ctr" anchorCtr="1"/>
                </a:tc>
                <a:tc>
                  <a:txBody>
                    <a:bodyPr/>
                    <a:lstStyle/>
                    <a:p>
                      <a:endParaRPr kumimoji="1" lang="ja-JP" altLang="en-US" sz="1400" u="none" dirty="0">
                        <a:latin typeface="BIZ UDPゴシック" panose="020B0400000000000000" pitchFamily="50" charset="-128"/>
                        <a:ea typeface="BIZ UDPゴシック" panose="020B04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marL="82550" indent="-82550" algn="ctr">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関西広域連合の実践強化</a:t>
                      </a:r>
                      <a:endParaRPr kumimoji="1" lang="en-US" altLang="ja-JP" sz="1200" b="0" u="none" dirty="0">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tcPr>
                </a:tc>
                <a:tc>
                  <a:txBody>
                    <a:bodyPr/>
                    <a:lstStyle/>
                    <a:p>
                      <a:pPr marL="82550" indent="-82550" algn="just">
                        <a:lnSpc>
                          <a:spcPts val="1400"/>
                        </a:lnSpc>
                        <a:spcAft>
                          <a:spcPts val="1200"/>
                        </a:spcAft>
                      </a:pPr>
                      <a:r>
                        <a:rPr kumimoji="1" lang="ja-JP" altLang="en-US" sz="1200" b="0" u="none" dirty="0">
                          <a:latin typeface="BIZ UDPゴシック" panose="020B0400000000000000" pitchFamily="50" charset="-128"/>
                          <a:ea typeface="BIZ UDPゴシック" panose="020B0400000000000000" pitchFamily="50" charset="-128"/>
                        </a:rPr>
                        <a:t>　</a:t>
                      </a:r>
                      <a:endParaRPr kumimoji="1" lang="en-US" altLang="ja-JP" sz="1200" b="0" u="none" dirty="0">
                        <a:latin typeface="BIZ UDPゴシック" panose="020B0400000000000000" pitchFamily="50" charset="-128"/>
                        <a:ea typeface="BIZ UDPゴシック" panose="020B0400000000000000" pitchFamily="50" charset="-128"/>
                      </a:endParaRPr>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ja-JP" altLang="en-US"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○広域連合のこれまでの取組の評価・検証を踏まえ、国からの権限移譲や国出先機関の移管等に向けて、府から広域連合への働きかけを行っていく。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〇 広域計画等推進委員会にて、第</a:t>
                      </a:r>
                      <a:r>
                        <a:rPr kumimoji="1" lang="en-US" altLang="ja-JP" sz="1050" u="none" dirty="0">
                          <a:solidFill>
                            <a:schemeClr val="tx1"/>
                          </a:solidFill>
                          <a:latin typeface="BIZ UDPゴシック" panose="020B0400000000000000" pitchFamily="50" charset="-128"/>
                          <a:ea typeface="BIZ UDPゴシック" panose="020B0400000000000000" pitchFamily="50" charset="-128"/>
                        </a:rPr>
                        <a:t>5</a:t>
                      </a:r>
                      <a:r>
                        <a:rPr kumimoji="1" lang="ja-JP" altLang="en-US" sz="1050" u="none" dirty="0">
                          <a:solidFill>
                            <a:schemeClr val="tx1"/>
                          </a:solidFill>
                          <a:latin typeface="BIZ UDPゴシック" panose="020B0400000000000000" pitchFamily="50" charset="-128"/>
                          <a:ea typeface="BIZ UDPゴシック" panose="020B0400000000000000" pitchFamily="50" charset="-128"/>
                        </a:rPr>
                        <a:t>期広域計画の推進にあたり、今後の取組等に関する指導・助言を頂く。</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広域連合の取組の評価・検証結果を踏まえ、広域連合が目指す方向性や果たすべき役割に相応しい事務を検討し、業務の効率化やスクラップ・アンド・ビルドを進める。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050" u="none" dirty="0">
                          <a:solidFill>
                            <a:schemeClr val="tx1"/>
                          </a:solidFill>
                          <a:latin typeface="BIZ UDPゴシック" panose="020B0400000000000000" pitchFamily="50" charset="-128"/>
                          <a:ea typeface="BIZ UDPゴシック" panose="020B0400000000000000" pitchFamily="50" charset="-128"/>
                        </a:rPr>
                        <a:t>○　広域的な様式・基準の統一では、競争入札参加資格申請、道路占用許可申請、保育所入所等に必要な就労証明書、キッチンカーの許可基準の統一に向けた検討を進める。</a:t>
                      </a: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chemeClr val="tx1"/>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p>
                      <a:pPr marL="82550" marR="0" indent="-82550" algn="just" defTabSz="914400" rtl="0" eaLnBrk="1" fontAlgn="auto" latinLnBrk="0" hangingPunct="1">
                        <a:lnSpc>
                          <a:spcPts val="1400"/>
                        </a:lnSpc>
                        <a:spcBef>
                          <a:spcPts val="0"/>
                        </a:spcBef>
                        <a:spcAft>
                          <a:spcPts val="0"/>
                        </a:spcAft>
                        <a:buClrTx/>
                        <a:buSzTx/>
                        <a:buFontTx/>
                        <a:buNone/>
                        <a:tabLst/>
                        <a:defRPr/>
                      </a:pPr>
                      <a:endParaRPr kumimoji="1" lang="en-US" altLang="ja-JP" sz="1050" u="none" dirty="0">
                        <a:solidFill>
                          <a:srgbClr val="FF0000"/>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0002"/>
                  </a:ext>
                </a:extLst>
              </a:tr>
            </a:tbl>
          </a:graphicData>
        </a:graphic>
      </p:graphicFrame>
      <p:sp>
        <p:nvSpPr>
          <p:cNvPr id="52" name="正方形/長方形 51"/>
          <p:cNvSpPr/>
          <p:nvPr/>
        </p:nvSpPr>
        <p:spPr>
          <a:xfrm>
            <a:off x="36512" y="251356"/>
            <a:ext cx="9144000" cy="369332"/>
          </a:xfrm>
          <a:prstGeom prst="rect">
            <a:avLst/>
          </a:prstGeom>
        </p:spPr>
        <p:txBody>
          <a:bodyPr wrap="square">
            <a:spAutoFit/>
          </a:bodyPr>
          <a:lstStyle/>
          <a:p>
            <a:pPr algn="ctr"/>
            <a:r>
              <a:rPr lang="ja-JP" altLang="ja-JP" b="1" dirty="0">
                <a:solidFill>
                  <a:prstClr val="black"/>
                </a:solidFill>
                <a:latin typeface="BIZ UDPゴシック" panose="020B0400000000000000" pitchFamily="50" charset="-128"/>
                <a:ea typeface="BIZ UDPゴシック" panose="020B0400000000000000" pitchFamily="50" charset="-128"/>
              </a:rPr>
              <a:t>大阪発“地方分権改革”ビジョン</a:t>
            </a:r>
            <a:r>
              <a:rPr lang="ja-JP" altLang="en-US" b="1" dirty="0">
                <a:solidFill>
                  <a:prstClr val="black"/>
                </a:solidFill>
                <a:latin typeface="BIZ UDPゴシック" panose="020B0400000000000000" pitchFamily="50" charset="-128"/>
                <a:ea typeface="BIZ UDPゴシック" panose="020B0400000000000000" pitchFamily="50" charset="-128"/>
              </a:rPr>
              <a:t>（改訂版）</a:t>
            </a:r>
            <a:r>
              <a:rPr lang="ja-JP" altLang="ja-JP" b="1" dirty="0">
                <a:solidFill>
                  <a:prstClr val="black"/>
                </a:solidFill>
                <a:latin typeface="BIZ UDPゴシック" panose="020B0400000000000000" pitchFamily="50" charset="-128"/>
                <a:ea typeface="BIZ UDPゴシック" panose="020B0400000000000000" pitchFamily="50" charset="-128"/>
              </a:rPr>
              <a:t>の推進について</a:t>
            </a:r>
            <a:r>
              <a:rPr lang="ja-JP" altLang="en-US" b="1" dirty="0">
                <a:solidFill>
                  <a:prstClr val="black"/>
                </a:solidFill>
                <a:latin typeface="BIZ UDPゴシック" panose="020B0400000000000000" pitchFamily="50" charset="-128"/>
                <a:ea typeface="BIZ UDPゴシック" panose="020B0400000000000000" pitchFamily="50" charset="-128"/>
              </a:rPr>
              <a:t>　　</a:t>
            </a:r>
            <a:r>
              <a:rPr lang="ja-JP" altLang="en-US" sz="1200" b="1" dirty="0">
                <a:solidFill>
                  <a:prstClr val="black"/>
                </a:solidFill>
                <a:latin typeface="BIZ UDPゴシック" panose="020B0400000000000000" pitchFamily="50" charset="-128"/>
                <a:ea typeface="BIZ UDPゴシック" panose="020B0400000000000000" pitchFamily="50" charset="-128"/>
              </a:rPr>
              <a:t>令和５年度</a:t>
            </a:r>
            <a:r>
              <a:rPr lang="ja-JP" altLang="ja-JP" sz="1200" b="1" dirty="0">
                <a:solidFill>
                  <a:prstClr val="black"/>
                </a:solidFill>
                <a:latin typeface="BIZ UDPゴシック" panose="020B0400000000000000" pitchFamily="50" charset="-128"/>
                <a:ea typeface="BIZ UDPゴシック" panose="020B0400000000000000" pitchFamily="50" charset="-128"/>
              </a:rPr>
              <a:t>の取組イメージ（</a:t>
            </a:r>
            <a:r>
              <a:rPr lang="ja-JP" altLang="en-US" sz="1200" b="1" dirty="0">
                <a:solidFill>
                  <a:prstClr val="black"/>
                </a:solidFill>
                <a:latin typeface="BIZ UDPゴシック" panose="020B0400000000000000" pitchFamily="50" charset="-128"/>
                <a:ea typeface="BIZ UDPゴシック" panose="020B0400000000000000" pitchFamily="50" charset="-128"/>
              </a:rPr>
              <a:t>９</a:t>
            </a:r>
            <a:r>
              <a:rPr lang="ja-JP" altLang="ja-JP" sz="1200" b="1" dirty="0">
                <a:solidFill>
                  <a:prstClr val="black"/>
                </a:solidFill>
                <a:latin typeface="BIZ UDPゴシック" panose="020B0400000000000000" pitchFamily="50" charset="-128"/>
                <a:ea typeface="BIZ UDPゴシック" panose="020B0400000000000000" pitchFamily="50" charset="-128"/>
              </a:rPr>
              <a:t>月末時点</a:t>
            </a:r>
            <a:r>
              <a:rPr lang="ja-JP" altLang="en-US" sz="1200" b="1" dirty="0">
                <a:solidFill>
                  <a:prstClr val="black"/>
                </a:solidFill>
                <a:latin typeface="BIZ UDPゴシック" panose="020B0400000000000000" pitchFamily="50" charset="-128"/>
                <a:ea typeface="BIZ UDPゴシック" panose="020B0400000000000000" pitchFamily="50" charset="-128"/>
              </a:rPr>
              <a:t>）</a:t>
            </a:r>
            <a:endParaRPr lang="ja-JP" altLang="ja-JP" sz="1200" b="1" dirty="0">
              <a:solidFill>
                <a:prstClr val="black"/>
              </a:solidFill>
              <a:latin typeface="BIZ UDPゴシック" panose="020B0400000000000000" pitchFamily="50" charset="-128"/>
              <a:ea typeface="BIZ UDPゴシック" panose="020B0400000000000000" pitchFamily="50" charset="-128"/>
            </a:endParaRPr>
          </a:p>
        </p:txBody>
      </p:sp>
      <p:grpSp>
        <p:nvGrpSpPr>
          <p:cNvPr id="15" name="グループ化 14"/>
          <p:cNvGrpSpPr/>
          <p:nvPr/>
        </p:nvGrpSpPr>
        <p:grpSpPr>
          <a:xfrm>
            <a:off x="360921" y="1316088"/>
            <a:ext cx="1151490" cy="4704579"/>
            <a:chOff x="421355" y="1111701"/>
            <a:chExt cx="1051063" cy="4704579"/>
          </a:xfrm>
        </p:grpSpPr>
        <p:grpSp>
          <p:nvGrpSpPr>
            <p:cNvPr id="3" name="グループ化 2"/>
            <p:cNvGrpSpPr/>
            <p:nvPr/>
          </p:nvGrpSpPr>
          <p:grpSpPr>
            <a:xfrm>
              <a:off x="433666" y="1111701"/>
              <a:ext cx="1038752" cy="553051"/>
              <a:chOff x="457074" y="2002326"/>
              <a:chExt cx="1038752" cy="553051"/>
            </a:xfrm>
          </p:grpSpPr>
          <p:sp>
            <p:nvSpPr>
              <p:cNvPr id="60" name="フローチャート : 代替処理 59"/>
              <p:cNvSpPr/>
              <p:nvPr/>
            </p:nvSpPr>
            <p:spPr>
              <a:xfrm>
                <a:off x="457074" y="2002326"/>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令和２年度～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1" name="フローチャート : 代替処理 60"/>
              <p:cNvSpPr/>
              <p:nvPr/>
            </p:nvSpPr>
            <p:spPr>
              <a:xfrm>
                <a:off x="457074" y="2178127"/>
                <a:ext cx="1038752" cy="377250"/>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第４期広域計画に基づく取組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9" name="グループ化 8"/>
            <p:cNvGrpSpPr/>
            <p:nvPr/>
          </p:nvGrpSpPr>
          <p:grpSpPr>
            <a:xfrm>
              <a:off x="433666" y="3117742"/>
              <a:ext cx="1026441" cy="764281"/>
              <a:chOff x="471735" y="3964955"/>
              <a:chExt cx="1026441" cy="764281"/>
            </a:xfrm>
          </p:grpSpPr>
          <p:sp>
            <p:nvSpPr>
              <p:cNvPr id="51" name="フローチャート : 代替処理 50"/>
              <p:cNvSpPr/>
              <p:nvPr/>
            </p:nvSpPr>
            <p:spPr>
              <a:xfrm>
                <a:off x="478177" y="3964955"/>
                <a:ext cx="917499" cy="210627"/>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22</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8" name="フローチャート : 代替処理 67"/>
              <p:cNvSpPr/>
              <p:nvPr/>
            </p:nvSpPr>
            <p:spPr>
              <a:xfrm>
                <a:off x="471735" y="4157364"/>
                <a:ext cx="1026441" cy="571872"/>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国からの事務権限の移譲に向けた取組</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59" name="グループ化 58"/>
            <p:cNvGrpSpPr/>
            <p:nvPr/>
          </p:nvGrpSpPr>
          <p:grpSpPr>
            <a:xfrm>
              <a:off x="433666" y="2317336"/>
              <a:ext cx="1038752" cy="597125"/>
              <a:chOff x="457074" y="1986257"/>
              <a:chExt cx="1038752" cy="713570"/>
            </a:xfrm>
          </p:grpSpPr>
          <p:sp>
            <p:nvSpPr>
              <p:cNvPr id="63" name="フローチャート : 代替処理 62"/>
              <p:cNvSpPr/>
              <p:nvPr/>
            </p:nvSpPr>
            <p:spPr>
              <a:xfrm>
                <a:off x="463516" y="1986257"/>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令和元年度～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4" name="フローチャート : 代替処理 63"/>
              <p:cNvSpPr/>
              <p:nvPr/>
            </p:nvSpPr>
            <p:spPr>
              <a:xfrm>
                <a:off x="457074" y="2178126"/>
                <a:ext cx="1038752" cy="521701"/>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「広域計画等推進委員会」開催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65" name="グループ化 64"/>
            <p:cNvGrpSpPr/>
            <p:nvPr/>
          </p:nvGrpSpPr>
          <p:grpSpPr>
            <a:xfrm>
              <a:off x="421355" y="4152549"/>
              <a:ext cx="1038752" cy="619580"/>
              <a:chOff x="444763" y="1465920"/>
              <a:chExt cx="1038752" cy="619580"/>
            </a:xfrm>
          </p:grpSpPr>
          <p:sp>
            <p:nvSpPr>
              <p:cNvPr id="66" name="フローチャート : 代替処理 65"/>
              <p:cNvSpPr/>
              <p:nvPr/>
            </p:nvSpPr>
            <p:spPr>
              <a:xfrm>
                <a:off x="457074" y="1465920"/>
                <a:ext cx="1016916" cy="17580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29</a:t>
                </a:r>
                <a:r>
                  <a:rPr lang="ja-JP" altLang="en-US" sz="900" dirty="0">
                    <a:latin typeface="BIZ UDPゴシック" panose="020B0400000000000000" pitchFamily="50" charset="-128"/>
                    <a:ea typeface="BIZ UDPゴシック" panose="020B0400000000000000" pitchFamily="50" charset="-128"/>
                  </a:rPr>
                  <a:t>～</a:t>
                </a:r>
                <a:r>
                  <a:rPr lang="en-US" altLang="ja-JP" sz="900" dirty="0">
                    <a:latin typeface="BIZ UDPゴシック" panose="020B0400000000000000" pitchFamily="50" charset="-128"/>
                    <a:ea typeface="BIZ UDPゴシック" panose="020B0400000000000000" pitchFamily="50" charset="-128"/>
                  </a:rPr>
                  <a:t>30</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7" name="フローチャート : 代替処理 66"/>
              <p:cNvSpPr/>
              <p:nvPr/>
            </p:nvSpPr>
            <p:spPr>
              <a:xfrm>
                <a:off x="444763" y="1635282"/>
                <a:ext cx="1038752" cy="450218"/>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「広域行政のあり方検討会」開催</a:t>
                </a:r>
                <a:endParaRPr lang="en-US" altLang="ja-JP" sz="1000" dirty="0">
                  <a:latin typeface="BIZ UDPゴシック" panose="020B0400000000000000" pitchFamily="50" charset="-128"/>
                  <a:ea typeface="BIZ UDPゴシック" panose="020B0400000000000000" pitchFamily="50" charset="-128"/>
                </a:endParaRPr>
              </a:p>
            </p:txBody>
          </p:sp>
        </p:grpSp>
        <p:grpSp>
          <p:nvGrpSpPr>
            <p:cNvPr id="4" name="グループ化 3"/>
            <p:cNvGrpSpPr/>
            <p:nvPr/>
          </p:nvGrpSpPr>
          <p:grpSpPr>
            <a:xfrm>
              <a:off x="433666" y="1695609"/>
              <a:ext cx="1038752" cy="552013"/>
              <a:chOff x="468949" y="1766859"/>
              <a:chExt cx="1038752" cy="552013"/>
            </a:xfrm>
          </p:grpSpPr>
          <p:sp>
            <p:nvSpPr>
              <p:cNvPr id="26" name="フローチャート : 代替処理 25"/>
              <p:cNvSpPr/>
              <p:nvPr/>
            </p:nvSpPr>
            <p:spPr>
              <a:xfrm>
                <a:off x="478194" y="1766859"/>
                <a:ext cx="917499" cy="20492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0" rIns="0" bIns="0" rtlCol="0" anchor="ctr" anchorCtr="0"/>
              <a:lstStyle/>
              <a:p>
                <a:pPr>
                  <a:lnSpc>
                    <a:spcPts val="1200"/>
                  </a:lnSpc>
                </a:pPr>
                <a:r>
                  <a:rPr lang="ja-JP" altLang="en-US" sz="900" dirty="0">
                    <a:latin typeface="BIZ UDPゴシック" panose="020B0400000000000000" pitchFamily="50" charset="-128"/>
                    <a:ea typeface="BIZ UDPゴシック" panose="020B0400000000000000" pitchFamily="50" charset="-128"/>
                  </a:rPr>
                  <a:t>平成</a:t>
                </a:r>
                <a:r>
                  <a:rPr lang="en-US" altLang="ja-JP" sz="900" dirty="0">
                    <a:latin typeface="BIZ UDPゴシック" panose="020B0400000000000000" pitchFamily="50" charset="-128"/>
                    <a:ea typeface="BIZ UDPゴシック" panose="020B0400000000000000" pitchFamily="50" charset="-128"/>
                  </a:rPr>
                  <a:t>28</a:t>
                </a:r>
                <a:r>
                  <a:rPr lang="ja-JP" altLang="en-US" sz="900" dirty="0">
                    <a:latin typeface="BIZ UDPゴシック" panose="020B0400000000000000" pitchFamily="50" charset="-128"/>
                    <a:ea typeface="BIZ UDPゴシック" panose="020B0400000000000000" pitchFamily="50" charset="-128"/>
                  </a:rPr>
                  <a:t>年度～</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62" name="フローチャート : 代替処理 61"/>
              <p:cNvSpPr/>
              <p:nvPr/>
            </p:nvSpPr>
            <p:spPr>
              <a:xfrm>
                <a:off x="468949" y="1922313"/>
                <a:ext cx="1038752" cy="396559"/>
              </a:xfrm>
              <a:prstGeom prst="flowChartAlternateProcess">
                <a:avLst/>
              </a:prstGeom>
              <a:ln w="22225"/>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latin typeface="BIZ UDPゴシック" panose="020B0400000000000000" pitchFamily="50" charset="-128"/>
                    <a:ea typeface="BIZ UDPゴシック" panose="020B0400000000000000" pitchFamily="50" charset="-128"/>
                  </a:rPr>
                  <a:t>関西創生戦略に基づく取組</a:t>
                </a:r>
                <a:endParaRPr lang="en-US" altLang="ja-JP" sz="1000" dirty="0">
                  <a:latin typeface="BIZ UDPゴシック" panose="020B0400000000000000" pitchFamily="50" charset="-128"/>
                  <a:ea typeface="BIZ UDPゴシック" panose="020B0400000000000000" pitchFamily="50" charset="-128"/>
                </a:endParaRPr>
              </a:p>
            </p:txBody>
          </p:sp>
        </p:grpSp>
        <p:sp>
          <p:nvSpPr>
            <p:cNvPr id="45" name="フローチャート : 代替処理 44"/>
            <p:cNvSpPr/>
            <p:nvPr/>
          </p:nvSpPr>
          <p:spPr>
            <a:xfrm>
              <a:off x="422305" y="5052846"/>
              <a:ext cx="1050113" cy="763434"/>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0" rIns="0" bIns="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「琵琶湖・淀川流域対策に係る研究会」にて意見交換等を実施</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grpSp>
      <p:grpSp>
        <p:nvGrpSpPr>
          <p:cNvPr id="12" name="グループ化 11"/>
          <p:cNvGrpSpPr/>
          <p:nvPr/>
        </p:nvGrpSpPr>
        <p:grpSpPr>
          <a:xfrm>
            <a:off x="416718" y="1478418"/>
            <a:ext cx="6201211" cy="3785548"/>
            <a:chOff x="393209" y="1506675"/>
            <a:chExt cx="6201211" cy="3796355"/>
          </a:xfrm>
        </p:grpSpPr>
        <p:grpSp>
          <p:nvGrpSpPr>
            <p:cNvPr id="11" name="グループ化 10"/>
            <p:cNvGrpSpPr/>
            <p:nvPr/>
          </p:nvGrpSpPr>
          <p:grpSpPr>
            <a:xfrm>
              <a:off x="393209" y="1506675"/>
              <a:ext cx="6201211" cy="3796355"/>
              <a:chOff x="393209" y="1270933"/>
              <a:chExt cx="6201211" cy="3796355"/>
            </a:xfrm>
          </p:grpSpPr>
          <p:sp>
            <p:nvSpPr>
              <p:cNvPr id="10" name="正方形/長方形 9"/>
              <p:cNvSpPr/>
              <p:nvPr/>
            </p:nvSpPr>
            <p:spPr>
              <a:xfrm>
                <a:off x="2709294" y="1559690"/>
                <a:ext cx="3885126" cy="689768"/>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00" dirty="0">
                    <a:solidFill>
                      <a:schemeClr val="tx1"/>
                    </a:solidFill>
                    <a:latin typeface="BIZ UDPゴシック" panose="020B0400000000000000" pitchFamily="50" charset="-128"/>
                    <a:ea typeface="BIZ UDPゴシック" panose="020B0400000000000000" pitchFamily="50" charset="-128"/>
                  </a:rPr>
                  <a:t>【</a:t>
                </a:r>
                <a:r>
                  <a:rPr kumimoji="1" lang="ja-JP" altLang="en-US" sz="1000" dirty="0">
                    <a:solidFill>
                      <a:schemeClr val="tx1"/>
                    </a:solidFill>
                    <a:latin typeface="BIZ UDPゴシック" panose="020B0400000000000000" pitchFamily="50" charset="-128"/>
                    <a:ea typeface="BIZ UDPゴシック" panose="020B0400000000000000" pitchFamily="50" charset="-128"/>
                  </a:rPr>
                  <a:t>連合が目指すべき関西の将来像の基本的な考え方</a:t>
                </a:r>
                <a:r>
                  <a:rPr kumimoji="1" lang="en-US" altLang="ja-JP" sz="1000" dirty="0">
                    <a:solidFill>
                      <a:schemeClr val="tx1"/>
                    </a:solidFill>
                    <a:latin typeface="BIZ UDPゴシック" panose="020B0400000000000000" pitchFamily="50" charset="-128"/>
                    <a:ea typeface="BIZ UDPゴシック" panose="020B0400000000000000" pitchFamily="50" charset="-128"/>
                  </a:rPr>
                  <a:t>】</a:t>
                </a:r>
              </a:p>
              <a:p>
                <a:r>
                  <a:rPr lang="ja-JP" altLang="en-US" sz="1000" dirty="0">
                    <a:solidFill>
                      <a:schemeClr val="tx1"/>
                    </a:solidFill>
                    <a:latin typeface="BIZ UDPゴシック" panose="020B0400000000000000" pitchFamily="50" charset="-128"/>
                    <a:ea typeface="BIZ UDPゴシック" panose="020B0400000000000000" pitchFamily="50" charset="-128"/>
                  </a:rPr>
                  <a:t>　・国土の双眼構造を実現し、分権型社会を先導する関西</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dirty="0">
                    <a:solidFill>
                      <a:schemeClr val="tx1"/>
                    </a:solidFill>
                    <a:latin typeface="BIZ UDPゴシック" panose="020B0400000000000000" pitchFamily="50" charset="-128"/>
                    <a:ea typeface="BIZ UDPゴシック" panose="020B0400000000000000" pitchFamily="50" charset="-128"/>
                  </a:rPr>
                  <a:t>　・個性や強み、歴史や文化を活かして、地域全体が発展する関西</a:t>
                </a:r>
                <a:endParaRPr kumimoji="1" lang="en-US" altLang="ja-JP" sz="1000" dirty="0">
                  <a:solidFill>
                    <a:schemeClr val="tx1"/>
                  </a:solidFill>
                  <a:latin typeface="BIZ UDPゴシック" panose="020B0400000000000000" pitchFamily="50" charset="-128"/>
                  <a:ea typeface="BIZ UDPゴシック" panose="020B0400000000000000" pitchFamily="50" charset="-128"/>
                </a:endParaRPr>
              </a:p>
              <a:p>
                <a:r>
                  <a:rPr lang="ja-JP" altLang="en-US" sz="1000" dirty="0">
                    <a:solidFill>
                      <a:schemeClr val="tx1"/>
                    </a:solidFill>
                    <a:latin typeface="BIZ UDPゴシック" panose="020B0400000000000000" pitchFamily="50" charset="-128"/>
                    <a:ea typeface="BIZ UDPゴシック" panose="020B0400000000000000" pitchFamily="50" charset="-128"/>
                  </a:rPr>
                  <a:t>　・アジア・世界とつながる、新たな価値創造拠点・関西</a:t>
                </a:r>
                <a:endParaRPr kumimoji="1" lang="ja-JP" altLang="en-US" sz="1000" dirty="0">
                  <a:solidFill>
                    <a:schemeClr val="tx1"/>
                  </a:solidFill>
                  <a:latin typeface="BIZ UDPゴシック" panose="020B0400000000000000" pitchFamily="50" charset="-128"/>
                  <a:ea typeface="BIZ UDPゴシック" panose="020B0400000000000000" pitchFamily="50" charset="-128"/>
                </a:endParaRPr>
              </a:p>
            </p:txBody>
          </p:sp>
          <p:grpSp>
            <p:nvGrpSpPr>
              <p:cNvPr id="8" name="グループ化 7"/>
              <p:cNvGrpSpPr/>
              <p:nvPr/>
            </p:nvGrpSpPr>
            <p:grpSpPr>
              <a:xfrm>
                <a:off x="2334626" y="3721592"/>
                <a:ext cx="4053064" cy="1277904"/>
                <a:chOff x="2436939" y="5808666"/>
                <a:chExt cx="4053064" cy="1277904"/>
              </a:xfrm>
            </p:grpSpPr>
            <p:grpSp>
              <p:nvGrpSpPr>
                <p:cNvPr id="40" name="グループ化 39"/>
                <p:cNvGrpSpPr/>
                <p:nvPr/>
              </p:nvGrpSpPr>
              <p:grpSpPr>
                <a:xfrm>
                  <a:off x="2656003" y="6477715"/>
                  <a:ext cx="1178542" cy="608855"/>
                  <a:chOff x="2113218" y="3000637"/>
                  <a:chExt cx="1023311" cy="608855"/>
                </a:xfrm>
              </p:grpSpPr>
              <p:sp>
                <p:nvSpPr>
                  <p:cNvPr id="41" name="フローチャート : 代替処理 40"/>
                  <p:cNvSpPr/>
                  <p:nvPr/>
                </p:nvSpPr>
                <p:spPr>
                  <a:xfrm>
                    <a:off x="2132782" y="3000637"/>
                    <a:ext cx="305862"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６月</a:t>
                    </a:r>
                  </a:p>
                </p:txBody>
              </p:sp>
              <p:sp>
                <p:nvSpPr>
                  <p:cNvPr id="42" name="フローチャート : 代替処理 41"/>
                  <p:cNvSpPr/>
                  <p:nvPr/>
                </p:nvSpPr>
                <p:spPr>
                  <a:xfrm>
                    <a:off x="2113218" y="3195453"/>
                    <a:ext cx="1023311" cy="414039"/>
                  </a:xfrm>
                  <a:prstGeom prst="flowChartAlternateProcess">
                    <a:avLst/>
                  </a:prstGeom>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国の予算編成等に対する提案</a:t>
                    </a:r>
                  </a:p>
                </p:txBody>
              </p:sp>
            </p:grpSp>
            <p:grpSp>
              <p:nvGrpSpPr>
                <p:cNvPr id="2" name="グループ化 1"/>
                <p:cNvGrpSpPr/>
                <p:nvPr/>
              </p:nvGrpSpPr>
              <p:grpSpPr>
                <a:xfrm>
                  <a:off x="2436939" y="5808666"/>
                  <a:ext cx="4053064" cy="600837"/>
                  <a:chOff x="2549838" y="4690895"/>
                  <a:chExt cx="4053064" cy="600837"/>
                </a:xfrm>
              </p:grpSpPr>
              <p:grpSp>
                <p:nvGrpSpPr>
                  <p:cNvPr id="5" name="グループ化 4"/>
                  <p:cNvGrpSpPr/>
                  <p:nvPr/>
                </p:nvGrpSpPr>
                <p:grpSpPr>
                  <a:xfrm>
                    <a:off x="2549838" y="4690895"/>
                    <a:ext cx="1502395" cy="600837"/>
                    <a:chOff x="3795498" y="4619073"/>
                    <a:chExt cx="1502395" cy="600837"/>
                  </a:xfrm>
                </p:grpSpPr>
                <p:sp>
                  <p:nvSpPr>
                    <p:cNvPr id="49" name="フローチャート : 代替処理 48"/>
                    <p:cNvSpPr/>
                    <p:nvPr/>
                  </p:nvSpPr>
                  <p:spPr>
                    <a:xfrm>
                      <a:off x="3838432" y="4619073"/>
                      <a:ext cx="352260" cy="191573"/>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５月</a:t>
                      </a:r>
                    </a:p>
                  </p:txBody>
                </p:sp>
                <p:sp>
                  <p:nvSpPr>
                    <p:cNvPr id="43" name="フローチャート : 代替処理 42"/>
                    <p:cNvSpPr/>
                    <p:nvPr/>
                  </p:nvSpPr>
                  <p:spPr>
                    <a:xfrm>
                      <a:off x="3795498" y="4817910"/>
                      <a:ext cx="1502395" cy="402000"/>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latin typeface="BIZ UDPゴシック" panose="020B0400000000000000" pitchFamily="50" charset="-128"/>
                          <a:ea typeface="BIZ UDPゴシック" panose="020B0400000000000000" pitchFamily="50" charset="-128"/>
                        </a:rPr>
                        <a:t>「提案募集方式」を活用した国への提案</a:t>
                      </a:r>
                      <a:r>
                        <a:rPr lang="ja-JP" altLang="en-US" sz="1000" dirty="0">
                          <a:solidFill>
                            <a:schemeClr val="tx1"/>
                          </a:solidFill>
                          <a:latin typeface="BIZ UDPゴシック" panose="020B0400000000000000" pitchFamily="50" charset="-128"/>
                          <a:ea typeface="BIZ UDPゴシック" panose="020B0400000000000000" pitchFamily="50" charset="-128"/>
                        </a:rPr>
                        <a:t>（</a:t>
                      </a:r>
                      <a:r>
                        <a:rPr lang="en-US" altLang="ja-JP" sz="1000" dirty="0">
                          <a:solidFill>
                            <a:schemeClr val="tx1"/>
                          </a:solidFill>
                          <a:latin typeface="BIZ UDPゴシック" panose="020B0400000000000000" pitchFamily="50" charset="-128"/>
                          <a:ea typeface="BIZ UDPゴシック" panose="020B0400000000000000" pitchFamily="50" charset="-128"/>
                        </a:rPr>
                        <a:t>5</a:t>
                      </a:r>
                      <a:r>
                        <a:rPr lang="ja-JP" altLang="en-US" sz="1000" dirty="0">
                          <a:solidFill>
                            <a:schemeClr val="tx1"/>
                          </a:solidFill>
                          <a:latin typeface="BIZ UDPゴシック" panose="020B0400000000000000" pitchFamily="50" charset="-128"/>
                          <a:ea typeface="BIZ UDPゴシック" panose="020B0400000000000000" pitchFamily="50" charset="-128"/>
                        </a:rPr>
                        <a:t>項目</a:t>
                      </a:r>
                      <a:r>
                        <a:rPr lang="ja-JP" altLang="en-US" sz="1000" dirty="0">
                          <a:latin typeface="BIZ UDPゴシック" panose="020B0400000000000000" pitchFamily="50" charset="-128"/>
                          <a:ea typeface="BIZ UDPゴシック" panose="020B0400000000000000" pitchFamily="50" charset="-128"/>
                        </a:rPr>
                        <a:t>）</a:t>
                      </a:r>
                    </a:p>
                  </p:txBody>
                </p:sp>
              </p:grpSp>
              <p:sp>
                <p:nvSpPr>
                  <p:cNvPr id="47" name="右矢印 46"/>
                  <p:cNvSpPr/>
                  <p:nvPr/>
                </p:nvSpPr>
                <p:spPr>
                  <a:xfrm>
                    <a:off x="4052233" y="4847252"/>
                    <a:ext cx="2550669" cy="381020"/>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提案の実現に向けた調整</a:t>
                    </a:r>
                  </a:p>
                </p:txBody>
              </p:sp>
            </p:grpSp>
          </p:grpSp>
          <p:sp>
            <p:nvSpPr>
              <p:cNvPr id="57" name="フローチャート : 代替処理 56"/>
              <p:cNvSpPr/>
              <p:nvPr/>
            </p:nvSpPr>
            <p:spPr>
              <a:xfrm>
                <a:off x="393209" y="4912046"/>
                <a:ext cx="756000" cy="155242"/>
              </a:xfrm>
              <a:prstGeom prst="flowChartAlternateProcess">
                <a:avLst/>
              </a:prstGeom>
              <a:solidFill>
                <a:srgbClr val="0068B4"/>
              </a:solidFill>
              <a:ln w="12700">
                <a:solidFill>
                  <a:srgbClr val="0068B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900" dirty="0">
                    <a:solidFill>
                      <a:schemeClr val="bg1"/>
                    </a:solidFill>
                    <a:latin typeface="BIZ UDPゴシック" panose="020B0400000000000000" pitchFamily="50" charset="-128"/>
                    <a:ea typeface="BIZ UDPゴシック" panose="020B0400000000000000" pitchFamily="50" charset="-128"/>
                  </a:rPr>
                  <a:t>令和３年度</a:t>
                </a:r>
                <a:endParaRPr kumimoji="1" lang="ja-JP" altLang="en-US" sz="900" dirty="0">
                  <a:solidFill>
                    <a:schemeClr val="bg1"/>
                  </a:solidFill>
                  <a:latin typeface="BIZ UDPゴシック" panose="020B0400000000000000" pitchFamily="50" charset="-128"/>
                  <a:ea typeface="BIZ UDPゴシック" panose="020B0400000000000000" pitchFamily="50" charset="-128"/>
                </a:endParaRPr>
              </a:p>
            </p:txBody>
          </p:sp>
          <p:sp>
            <p:nvSpPr>
              <p:cNvPr id="16" name="右矢印 15"/>
              <p:cNvSpPr/>
              <p:nvPr/>
            </p:nvSpPr>
            <p:spPr>
              <a:xfrm>
                <a:off x="2121505" y="1270933"/>
                <a:ext cx="4285705" cy="390580"/>
              </a:xfrm>
              <a:prstGeom prst="rightArrow">
                <a:avLst>
                  <a:gd name="adj1" fmla="val 45746"/>
                  <a:gd name="adj2" fmla="val 48403"/>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BIZ UDPゴシック" panose="020B0400000000000000" pitchFamily="50" charset="-128"/>
                    <a:ea typeface="BIZ UDPゴシック" panose="020B0400000000000000" pitchFamily="50" charset="-128"/>
                  </a:rPr>
                  <a:t>　　　　　　</a:t>
                </a:r>
                <a:r>
                  <a:rPr lang="ja-JP" altLang="en-US" sz="1000" dirty="0">
                    <a:solidFill>
                      <a:schemeClr val="bg1"/>
                    </a:solidFill>
                    <a:latin typeface="BIZ UDPゴシック" panose="020B0400000000000000" pitchFamily="50" charset="-128"/>
                    <a:ea typeface="BIZ UDPゴシック" panose="020B0400000000000000" pitchFamily="50" charset="-128"/>
                  </a:rPr>
                  <a:t>第５期</a:t>
                </a:r>
                <a:r>
                  <a:rPr kumimoji="1" lang="ja-JP" altLang="en-US" sz="1000" dirty="0">
                    <a:solidFill>
                      <a:schemeClr val="bg1"/>
                    </a:solidFill>
                    <a:latin typeface="BIZ UDPゴシック" panose="020B0400000000000000" pitchFamily="50" charset="-128"/>
                    <a:ea typeface="BIZ UDPゴシック" panose="020B0400000000000000" pitchFamily="50" charset="-128"/>
                  </a:rPr>
                  <a:t>計画に基づく取組　（計画期間：</a:t>
                </a:r>
                <a:r>
                  <a:rPr kumimoji="1" lang="en-US" altLang="ja-JP" sz="1000" dirty="0">
                    <a:solidFill>
                      <a:schemeClr val="bg1"/>
                    </a:solidFill>
                    <a:latin typeface="BIZ UDPゴシック" panose="020B0400000000000000" pitchFamily="50" charset="-128"/>
                    <a:ea typeface="BIZ UDPゴシック" panose="020B0400000000000000" pitchFamily="50" charset="-128"/>
                  </a:rPr>
                  <a:t>R</a:t>
                </a:r>
                <a:r>
                  <a:rPr kumimoji="1" lang="ja-JP" altLang="en-US" sz="1000" dirty="0">
                    <a:solidFill>
                      <a:schemeClr val="bg1"/>
                    </a:solidFill>
                    <a:latin typeface="BIZ UDPゴシック" panose="020B0400000000000000" pitchFamily="50" charset="-128"/>
                    <a:ea typeface="BIZ UDPゴシック" panose="020B0400000000000000" pitchFamily="50" charset="-128"/>
                  </a:rPr>
                  <a:t>５～</a:t>
                </a:r>
                <a:r>
                  <a:rPr lang="ja-JP" altLang="en-US" sz="1000" dirty="0">
                    <a:solidFill>
                      <a:schemeClr val="bg1"/>
                    </a:solidFill>
                    <a:latin typeface="BIZ UDPゴシック" panose="020B0400000000000000" pitchFamily="50" charset="-128"/>
                    <a:ea typeface="BIZ UDPゴシック" panose="020B0400000000000000" pitchFamily="50" charset="-128"/>
                  </a:rPr>
                  <a:t>７</a:t>
                </a:r>
                <a:r>
                  <a:rPr kumimoji="1" lang="ja-JP" altLang="en-US" sz="1000" dirty="0">
                    <a:solidFill>
                      <a:schemeClr val="bg1"/>
                    </a:solidFill>
                    <a:latin typeface="BIZ UDPゴシック" panose="020B0400000000000000" pitchFamily="50" charset="-128"/>
                    <a:ea typeface="BIZ UDPゴシック" panose="020B0400000000000000" pitchFamily="50" charset="-128"/>
                  </a:rPr>
                  <a:t>年度）</a:t>
                </a:r>
              </a:p>
            </p:txBody>
          </p:sp>
        </p:grpSp>
        <p:sp>
          <p:nvSpPr>
            <p:cNvPr id="75" name="フローチャート : 代替処理 69"/>
            <p:cNvSpPr/>
            <p:nvPr/>
          </p:nvSpPr>
          <p:spPr>
            <a:xfrm>
              <a:off x="4561368" y="4435084"/>
              <a:ext cx="1254608" cy="170082"/>
            </a:xfrm>
            <a:prstGeom prst="flowChartAlternateProcess">
              <a:avLst/>
            </a:prstGeom>
            <a:solidFill>
              <a:schemeClr val="accent3">
                <a:lumMod val="40000"/>
                <a:lumOff val="60000"/>
              </a:schemeClr>
            </a:solidFill>
            <a:ln w="9525">
              <a:no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50" dirty="0">
                  <a:latin typeface="BIZ UDPゴシック" panose="020B0400000000000000" pitchFamily="50" charset="-128"/>
                  <a:ea typeface="BIZ UDPゴシック" panose="020B0400000000000000" pitchFamily="50" charset="-128"/>
                </a:rPr>
                <a:t>国の対応方針決定</a:t>
              </a:r>
            </a:p>
          </p:txBody>
        </p:sp>
      </p:grpSp>
      <p:sp>
        <p:nvSpPr>
          <p:cNvPr id="91" name="右矢印 90"/>
          <p:cNvSpPr/>
          <p:nvPr/>
        </p:nvSpPr>
        <p:spPr>
          <a:xfrm>
            <a:off x="1907704" y="6028688"/>
            <a:ext cx="4523015" cy="424648"/>
          </a:xfrm>
          <a:prstGeom prst="rightArrow">
            <a:avLst>
              <a:gd name="adj1" fmla="val 50000"/>
              <a:gd name="adj2" fmla="val 43328"/>
            </a:avLst>
          </a:prstGeom>
          <a:solidFill>
            <a:srgbClr val="0068B4"/>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000" dirty="0">
                <a:solidFill>
                  <a:schemeClr val="bg1"/>
                </a:solidFill>
                <a:latin typeface="BIZ UDPゴシック" panose="020B0400000000000000" pitchFamily="50" charset="-128"/>
                <a:ea typeface="BIZ UDPゴシック" panose="020B0400000000000000" pitchFamily="50" charset="-128"/>
              </a:rPr>
              <a:t>広域的な申請様式・許可基準の統一に向けた検討</a:t>
            </a:r>
          </a:p>
        </p:txBody>
      </p:sp>
      <p:sp>
        <p:nvSpPr>
          <p:cNvPr id="72" name="フローチャート : 代替処理 48"/>
          <p:cNvSpPr/>
          <p:nvPr/>
        </p:nvSpPr>
        <p:spPr>
          <a:xfrm>
            <a:off x="2041343" y="1274330"/>
            <a:ext cx="424269" cy="204922"/>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４月</a:t>
            </a:r>
          </a:p>
        </p:txBody>
      </p:sp>
      <p:sp>
        <p:nvSpPr>
          <p:cNvPr id="73" name="フローチャート : 代替処理 42"/>
          <p:cNvSpPr/>
          <p:nvPr/>
        </p:nvSpPr>
        <p:spPr>
          <a:xfrm>
            <a:off x="2012175" y="1480086"/>
            <a:ext cx="743088" cy="400855"/>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第５期計画の施行</a:t>
            </a:r>
          </a:p>
        </p:txBody>
      </p:sp>
      <p:sp>
        <p:nvSpPr>
          <p:cNvPr id="74" name="フローチャート : 代替処理 77">
            <a:extLst>
              <a:ext uri="{FF2B5EF4-FFF2-40B4-BE49-F238E27FC236}">
                <a16:creationId xmlns:a16="http://schemas.microsoft.com/office/drawing/2014/main" id="{2118F771-C969-42CE-BE13-F6E04FD4FF9A}"/>
              </a:ext>
            </a:extLst>
          </p:cNvPr>
          <p:cNvSpPr/>
          <p:nvPr/>
        </p:nvSpPr>
        <p:spPr>
          <a:xfrm>
            <a:off x="3107523" y="2577071"/>
            <a:ext cx="2746830" cy="395610"/>
          </a:xfrm>
          <a:prstGeom prst="flowChartAlternateProcess">
            <a:avLst/>
          </a:prstGeom>
          <a:ln w="22225">
            <a:solidFill>
              <a:srgbClr val="0068B4"/>
            </a:solidFill>
            <a:prstDash val="sysDash"/>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pPr algn="ctr"/>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5</a:t>
            </a:r>
            <a:r>
              <a:rPr lang="ja-JP" altLang="en-US" sz="1000" dirty="0">
                <a:solidFill>
                  <a:schemeClr val="tx1"/>
                </a:solidFill>
                <a:latin typeface="BIZ UDPゴシック" panose="020B0400000000000000" pitchFamily="50" charset="-128"/>
                <a:ea typeface="BIZ UDPゴシック" panose="020B0400000000000000" pitchFamily="50" charset="-128"/>
              </a:rPr>
              <a:t>期広域計画の推進にあたり、</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algn="ctr"/>
            <a:r>
              <a:rPr lang="ja-JP" altLang="en-US" sz="1000" dirty="0">
                <a:solidFill>
                  <a:schemeClr val="tx1"/>
                </a:solidFill>
                <a:latin typeface="BIZ UDPゴシック" panose="020B0400000000000000" pitchFamily="50" charset="-128"/>
                <a:ea typeface="BIZ UDPゴシック" panose="020B0400000000000000" pitchFamily="50" charset="-128"/>
              </a:rPr>
              <a:t>今後の取組等に関して専門的知見等から議論</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76" name="フローチャート : 代替処理 42"/>
          <p:cNvSpPr/>
          <p:nvPr/>
        </p:nvSpPr>
        <p:spPr>
          <a:xfrm>
            <a:off x="3692539" y="5312757"/>
            <a:ext cx="2366279" cy="652386"/>
          </a:xfrm>
          <a:prstGeom prst="flowChartAlternateProcess">
            <a:avLst/>
          </a:prstGeom>
          <a:solidFill>
            <a:schemeClr val="bg1"/>
          </a:solidFill>
          <a:ln w="22225">
            <a:solidFill>
              <a:srgbClr val="0068B4"/>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000" dirty="0">
                <a:solidFill>
                  <a:schemeClr val="tx1"/>
                </a:solidFill>
                <a:latin typeface="BIZ UDPゴシック" panose="020B0400000000000000" pitchFamily="50" charset="-128"/>
                <a:ea typeface="BIZ UDPゴシック" panose="020B0400000000000000" pitchFamily="50" charset="-128"/>
              </a:rPr>
              <a:t>第</a:t>
            </a:r>
            <a:r>
              <a:rPr lang="en-US" altLang="ja-JP" sz="1000" dirty="0">
                <a:solidFill>
                  <a:schemeClr val="tx1"/>
                </a:solidFill>
                <a:latin typeface="BIZ UDPゴシック" panose="020B0400000000000000" pitchFamily="50" charset="-128"/>
                <a:ea typeface="BIZ UDPゴシック" panose="020B0400000000000000" pitchFamily="50" charset="-128"/>
              </a:rPr>
              <a:t>33</a:t>
            </a:r>
            <a:r>
              <a:rPr lang="ja-JP" altLang="en-US" sz="1000" dirty="0">
                <a:solidFill>
                  <a:schemeClr val="tx1"/>
                </a:solidFill>
                <a:latin typeface="BIZ UDPゴシック" panose="020B0400000000000000" pitchFamily="50" charset="-128"/>
                <a:ea typeface="BIZ UDPゴシック" panose="020B0400000000000000" pitchFamily="50" charset="-128"/>
              </a:rPr>
              <a:t>次地方制度調査会の審議に向け、地方制度調査会長等に対し、関西経済連合会と共同で提言を実施</a:t>
            </a:r>
          </a:p>
        </p:txBody>
      </p:sp>
      <p:sp>
        <p:nvSpPr>
          <p:cNvPr id="77" name="フローチャート : 代替処理 48"/>
          <p:cNvSpPr/>
          <p:nvPr/>
        </p:nvSpPr>
        <p:spPr>
          <a:xfrm>
            <a:off x="3755741" y="5102480"/>
            <a:ext cx="398450" cy="235261"/>
          </a:xfrm>
          <a:prstGeom prst="flowChartAlternateProcess">
            <a:avLst/>
          </a:prstGeom>
          <a:solidFill>
            <a:srgbClr val="0068B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p>
            <a:pPr>
              <a:lnSpc>
                <a:spcPts val="1200"/>
              </a:lnSpc>
            </a:pPr>
            <a:r>
              <a:rPr lang="ja-JP" altLang="en-US" sz="1000" dirty="0">
                <a:solidFill>
                  <a:schemeClr val="bg1"/>
                </a:solidFill>
                <a:latin typeface="BIZ UDPゴシック" panose="020B0400000000000000" pitchFamily="50" charset="-128"/>
                <a:ea typeface="BIZ UDPゴシック" panose="020B0400000000000000" pitchFamily="50" charset="-128"/>
              </a:rPr>
              <a:t>８月</a:t>
            </a:r>
          </a:p>
        </p:txBody>
      </p:sp>
    </p:spTree>
    <p:extLst>
      <p:ext uri="{BB962C8B-B14F-4D97-AF65-F5344CB8AC3E}">
        <p14:creationId xmlns:p14="http://schemas.microsoft.com/office/powerpoint/2010/main" val="2174114635"/>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2153</Words>
  <Application>Microsoft Office PowerPoint</Application>
  <PresentationFormat>画面に合わせる (4:3)</PresentationFormat>
  <Paragraphs>256</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BIZ UDPゴシック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2025-12-05T07:29:49Z</dcterms:created>
  <dcterms:modified xsi:type="dcterms:W3CDTF">2025-12-05T07:29:53Z</dcterms:modified>
</cp:coreProperties>
</file>