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7" r:id="rId2"/>
    <p:sldId id="266" r:id="rId3"/>
  </p:sldIdLst>
  <p:sldSz cx="12801600" cy="9601200" type="A3"/>
  <p:notesSz cx="9939338" cy="6807200"/>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969696"/>
    <a:srgbClr val="FFCC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132" autoAdjust="0"/>
    <p:restoredTop sz="95406" autoAdjust="0"/>
  </p:normalViewPr>
  <p:slideViewPr>
    <p:cSldViewPr>
      <p:cViewPr>
        <p:scale>
          <a:sx n="166" d="100"/>
          <a:sy n="166" d="100"/>
        </p:scale>
        <p:origin x="42" y="6948"/>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33972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339725"/>
          </a:xfrm>
          <a:prstGeom prst="rect">
            <a:avLst/>
          </a:prstGeom>
        </p:spPr>
        <p:txBody>
          <a:bodyPr vert="horz" lIns="91440" tIns="45720" rIns="91440" bIns="45720" rtlCol="0"/>
          <a:lstStyle>
            <a:lvl1pPr algn="r">
              <a:defRPr sz="1200"/>
            </a:lvl1pPr>
          </a:lstStyle>
          <a:p>
            <a:fld id="{BA9D72F3-FE3E-4BF3-A534-C6911AF7DCFB}" type="datetimeFigureOut">
              <a:rPr kumimoji="1" lang="ja-JP" altLang="en-US" smtClean="0"/>
              <a:t>2017/3/29</a:t>
            </a:fld>
            <a:endParaRPr kumimoji="1" lang="ja-JP" altLang="en-US"/>
          </a:p>
        </p:txBody>
      </p:sp>
      <p:sp>
        <p:nvSpPr>
          <p:cNvPr id="4" name="スライド イメージ プレースホルダー 3"/>
          <p:cNvSpPr>
            <a:spLocks noGrp="1" noRot="1" noChangeAspect="1"/>
          </p:cNvSpPr>
          <p:nvPr>
            <p:ph type="sldImg" idx="2"/>
          </p:nvPr>
        </p:nvSpPr>
        <p:spPr>
          <a:xfrm>
            <a:off x="3268663" y="511175"/>
            <a:ext cx="3403600" cy="25527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33738"/>
            <a:ext cx="7951788" cy="30622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65888"/>
            <a:ext cx="4306888" cy="33972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6465888"/>
            <a:ext cx="4308475" cy="339725"/>
          </a:xfrm>
          <a:prstGeom prst="rect">
            <a:avLst/>
          </a:prstGeom>
        </p:spPr>
        <p:txBody>
          <a:bodyPr vert="horz" lIns="91440" tIns="45720" rIns="91440" bIns="45720" rtlCol="0" anchor="b"/>
          <a:lstStyle>
            <a:lvl1pPr algn="r">
              <a:defRPr sz="1200"/>
            </a:lvl1pPr>
          </a:lstStyle>
          <a:p>
            <a:fld id="{D776380A-8C0C-4DFD-88A0-68B6638288D4}" type="slidenum">
              <a:rPr kumimoji="1" lang="ja-JP" altLang="en-US" smtClean="0"/>
              <a:t>‹#›</a:t>
            </a:fld>
            <a:endParaRPr kumimoji="1" lang="ja-JP" altLang="en-US"/>
          </a:p>
        </p:txBody>
      </p:sp>
    </p:spTree>
    <p:extLst>
      <p:ext uri="{BB962C8B-B14F-4D97-AF65-F5344CB8AC3E}">
        <p14:creationId xmlns:p14="http://schemas.microsoft.com/office/powerpoint/2010/main" val="7368618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776380A-8C0C-4DFD-88A0-68B6638288D4}" type="slidenum">
              <a:rPr kumimoji="1" lang="ja-JP" altLang="en-US" smtClean="0"/>
              <a:t>1</a:t>
            </a:fld>
            <a:endParaRPr kumimoji="1" lang="ja-JP" altLang="en-US"/>
          </a:p>
        </p:txBody>
      </p:sp>
    </p:spTree>
    <p:extLst>
      <p:ext uri="{BB962C8B-B14F-4D97-AF65-F5344CB8AC3E}">
        <p14:creationId xmlns:p14="http://schemas.microsoft.com/office/powerpoint/2010/main" val="2668310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776380A-8C0C-4DFD-88A0-68B6638288D4}" type="slidenum">
              <a:rPr kumimoji="1" lang="ja-JP" altLang="en-US" smtClean="0"/>
              <a:t>2</a:t>
            </a:fld>
            <a:endParaRPr kumimoji="1" lang="ja-JP" altLang="en-US"/>
          </a:p>
        </p:txBody>
      </p:sp>
    </p:spTree>
    <p:extLst>
      <p:ext uri="{BB962C8B-B14F-4D97-AF65-F5344CB8AC3E}">
        <p14:creationId xmlns:p14="http://schemas.microsoft.com/office/powerpoint/2010/main" val="2350786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4202014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151671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1273756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3765248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824406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3271917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1629539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2619467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669879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3205407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AB0E46C-B8A1-4C05-B772-E81FC0924722}" type="datetimeFigureOut">
              <a:rPr kumimoji="1" lang="ja-JP" altLang="en-US" smtClean="0"/>
              <a:t>2017/3/29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267149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EAB0E46C-B8A1-4C05-B772-E81FC0924722}" type="datetimeFigureOut">
              <a:rPr kumimoji="1" lang="ja-JP" altLang="en-US" smtClean="0"/>
              <a:t>2017/3/29</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C74FF36D-D833-4DBA-90D2-DE7FA5DA65AA}" type="slidenum">
              <a:rPr kumimoji="1" lang="ja-JP" altLang="en-US" smtClean="0"/>
              <a:t>‹#›</a:t>
            </a:fld>
            <a:endParaRPr kumimoji="1" lang="ja-JP" altLang="en-US"/>
          </a:p>
        </p:txBody>
      </p:sp>
    </p:spTree>
    <p:extLst>
      <p:ext uri="{BB962C8B-B14F-4D97-AF65-F5344CB8AC3E}">
        <p14:creationId xmlns:p14="http://schemas.microsoft.com/office/powerpoint/2010/main" val="2251981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テキスト ボックス 126"/>
          <p:cNvSpPr txBox="1"/>
          <p:nvPr/>
        </p:nvSpPr>
        <p:spPr>
          <a:xfrm>
            <a:off x="6572322" y="7795076"/>
            <a:ext cx="5940000" cy="1656000"/>
          </a:xfrm>
          <a:prstGeom prst="rect">
            <a:avLst/>
          </a:prstGeom>
          <a:solidFill>
            <a:schemeClr val="bg1"/>
          </a:solidFill>
          <a:ln w="12700" cmpd="sng">
            <a:solidFill>
              <a:schemeClr val="tx1"/>
            </a:solidFill>
            <a:prstDash val="sysDot"/>
          </a:ln>
        </p:spPr>
        <p:txBody>
          <a:bodyPr wrap="square" lIns="72000" tIns="108000" rtlCol="0" anchor="t" anchorCtr="0">
            <a:noAutofit/>
          </a:bodyPr>
          <a:lstStyle/>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20" name="円/楕円 219"/>
          <p:cNvSpPr/>
          <p:nvPr/>
        </p:nvSpPr>
        <p:spPr>
          <a:xfrm>
            <a:off x="10606567" y="8198924"/>
            <a:ext cx="1733406" cy="5760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19" name="円/楕円 218"/>
          <p:cNvSpPr/>
          <p:nvPr/>
        </p:nvSpPr>
        <p:spPr>
          <a:xfrm>
            <a:off x="8075074" y="8362144"/>
            <a:ext cx="1946853" cy="3960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218" name="円/楕円 217"/>
          <p:cNvSpPr/>
          <p:nvPr/>
        </p:nvSpPr>
        <p:spPr>
          <a:xfrm>
            <a:off x="6731208" y="8383297"/>
            <a:ext cx="1946853" cy="3960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5" name="円/楕円 4"/>
          <p:cNvSpPr/>
          <p:nvPr/>
        </p:nvSpPr>
        <p:spPr>
          <a:xfrm>
            <a:off x="7107301" y="8036550"/>
            <a:ext cx="2412000" cy="3960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20" name="テキスト ボックス 119"/>
          <p:cNvSpPr txBox="1"/>
          <p:nvPr/>
        </p:nvSpPr>
        <p:spPr>
          <a:xfrm>
            <a:off x="6607332" y="879212"/>
            <a:ext cx="5940000" cy="6588000"/>
          </a:xfrm>
          <a:prstGeom prst="rect">
            <a:avLst/>
          </a:prstGeom>
          <a:noFill/>
          <a:ln w="12700" cmpd="sng">
            <a:solidFill>
              <a:schemeClr val="tx1"/>
            </a:solidFill>
            <a:prstDash val="sysDot"/>
          </a:ln>
        </p:spPr>
        <p:txBody>
          <a:bodyPr wrap="square" lIns="72000" tIns="108000" rtlCol="0" anchor="t" anchorCtr="0">
            <a:noAutofit/>
          </a:bodyPr>
          <a:lstStyle/>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9" name="テキスト ボックス 118"/>
          <p:cNvSpPr txBox="1"/>
          <p:nvPr/>
        </p:nvSpPr>
        <p:spPr>
          <a:xfrm>
            <a:off x="385810" y="5032162"/>
            <a:ext cx="5724000" cy="4428000"/>
          </a:xfrm>
          <a:prstGeom prst="rect">
            <a:avLst/>
          </a:prstGeom>
          <a:noFill/>
          <a:ln w="12700" cmpd="sng">
            <a:solidFill>
              <a:schemeClr val="tx1"/>
            </a:solidFill>
            <a:prstDash val="sysDot"/>
          </a:ln>
        </p:spPr>
        <p:txBody>
          <a:bodyPr wrap="square" lIns="72000" tIns="108000" rtlCol="0" anchor="t" anchorCtr="0">
            <a:noAutofit/>
          </a:bodyPr>
          <a:lstStyle/>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テキスト ボックス 117"/>
          <p:cNvSpPr txBox="1"/>
          <p:nvPr/>
        </p:nvSpPr>
        <p:spPr>
          <a:xfrm>
            <a:off x="379705" y="862337"/>
            <a:ext cx="5724000" cy="3780000"/>
          </a:xfrm>
          <a:prstGeom prst="rect">
            <a:avLst/>
          </a:prstGeom>
          <a:noFill/>
          <a:ln w="12700" cmpd="sng">
            <a:solidFill>
              <a:schemeClr val="tx1"/>
            </a:solidFill>
            <a:prstDash val="sysDot"/>
          </a:ln>
        </p:spPr>
        <p:txBody>
          <a:bodyPr wrap="square" lIns="72000" tIns="108000" rtlCol="0" anchor="t" anchorCtr="0">
            <a:noAutofit/>
          </a:bodyPr>
          <a:lstStyle/>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kumimoji="1" lang="en-US" altLang="ja-JP" sz="1050" u="none" dirty="0" smtClean="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37" name="直線コネクタ 236"/>
          <p:cNvCxnSpPr/>
          <p:nvPr/>
        </p:nvCxnSpPr>
        <p:spPr bwMode="auto">
          <a:xfrm>
            <a:off x="8862003" y="1607612"/>
            <a:ext cx="0" cy="4968000"/>
          </a:xfrm>
          <a:prstGeom prst="line">
            <a:avLst/>
          </a:prstGeom>
          <a:solidFill>
            <a:schemeClr val="accent1"/>
          </a:solidFill>
          <a:ln w="22225" cap="flat" cmpd="sng" algn="ctr">
            <a:solidFill>
              <a:schemeClr val="tx1"/>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Rectangle 2"/>
          <p:cNvSpPr txBox="1">
            <a:spLocks noChangeArrowheads="1"/>
          </p:cNvSpPr>
          <p:nvPr/>
        </p:nvSpPr>
        <p:spPr>
          <a:xfrm>
            <a:off x="3073492" y="8238"/>
            <a:ext cx="6469052" cy="468000"/>
          </a:xfrm>
          <a:prstGeom prst="rect">
            <a:avLst/>
          </a:prstGeom>
        </p:spPr>
        <p:txBody>
          <a:bodyPr vert="horz" lIns="36000" tIns="36000" rIns="36000" bIns="36000" rtlCol="0" anchor="ctr">
            <a:noAutofit/>
          </a:bodyPr>
          <a:lstStyle>
            <a:lvl1pPr algn="ctr" defTabSz="1280160" rtl="0" eaLnBrk="1" latinLnBrk="0" hangingPunct="1">
              <a:spcBef>
                <a:spcPct val="0"/>
              </a:spcBef>
              <a:buNone/>
              <a:defRPr kumimoji="1" sz="6200" kern="1200">
                <a:solidFill>
                  <a:schemeClr val="tx1"/>
                </a:solidFill>
                <a:latin typeface="+mj-lt"/>
                <a:ea typeface="+mj-ea"/>
                <a:cs typeface="+mj-cs"/>
              </a:defRPr>
            </a:lvl1pPr>
          </a:lstStyle>
          <a:p>
            <a:pPr>
              <a:spcBef>
                <a:spcPts val="0"/>
              </a:spcBef>
            </a:pPr>
            <a:r>
              <a:rPr lang="ja-JP" altLang="en-US" sz="2000" b="1" dirty="0" smtClean="0"/>
              <a:t>大阪発“地方分権改革”ビジョン</a:t>
            </a:r>
            <a:r>
              <a:rPr lang="en-US" altLang="ja-JP" sz="2000" b="1" dirty="0" smtClean="0"/>
              <a:t>【</a:t>
            </a:r>
            <a:r>
              <a:rPr lang="ja-JP" altLang="en-US" sz="2000" b="1" dirty="0" smtClean="0"/>
              <a:t>改訂版</a:t>
            </a:r>
            <a:r>
              <a:rPr lang="en-US" altLang="ja-JP" sz="2000" b="1" dirty="0" smtClean="0"/>
              <a:t>】</a:t>
            </a:r>
            <a:r>
              <a:rPr lang="ja-JP" altLang="en-US" sz="2000" b="1" dirty="0"/>
              <a:t>の</a:t>
            </a:r>
            <a:r>
              <a:rPr lang="ja-JP" altLang="en-US" sz="2000" b="1" dirty="0" smtClean="0"/>
              <a:t>概要　</a:t>
            </a:r>
            <a:r>
              <a:rPr lang="ja-JP" altLang="en-US" sz="1200" b="1" dirty="0" smtClean="0"/>
              <a:t>（</a:t>
            </a:r>
            <a:r>
              <a:rPr lang="en-US" altLang="ja-JP" sz="1200" b="1" dirty="0" smtClean="0"/>
              <a:t>1/2</a:t>
            </a:r>
            <a:r>
              <a:rPr lang="ja-JP" altLang="en-US" sz="1200" b="1" dirty="0" smtClean="0"/>
              <a:t>）</a:t>
            </a:r>
            <a:endParaRPr lang="ja-JP" altLang="en-US" sz="1200" b="1" u="sng" dirty="0"/>
          </a:p>
        </p:txBody>
      </p:sp>
      <p:sp>
        <p:nvSpPr>
          <p:cNvPr id="121" name="テキスト ボックス 120"/>
          <p:cNvSpPr txBox="1"/>
          <p:nvPr/>
        </p:nvSpPr>
        <p:spPr>
          <a:xfrm>
            <a:off x="6424544" y="659386"/>
            <a:ext cx="4397381" cy="243576"/>
          </a:xfrm>
          <a:prstGeom prst="rect">
            <a:avLst/>
          </a:prstGeom>
          <a:noFill/>
        </p:spPr>
        <p:txBody>
          <a:bodyPr wrap="square" tIns="0" rtlCol="0">
            <a:noAutofit/>
          </a:bodyPr>
          <a:lstStyle/>
          <a:p>
            <a:r>
              <a:rPr kumimoji="1" lang="en-US" altLang="ja-JP" sz="1400" u="none" dirty="0" smtClean="0">
                <a:latin typeface="HG創英角ｺﾞｼｯｸUB" panose="020B0909000000000000" pitchFamily="49" charset="-128"/>
                <a:ea typeface="HG創英角ｺﾞｼｯｸUB" panose="020B0909000000000000" pitchFamily="49" charset="-128"/>
              </a:rPr>
              <a:t>【</a:t>
            </a:r>
            <a:r>
              <a:rPr lang="ja-JP" altLang="en-US" sz="1400" dirty="0" smtClean="0">
                <a:latin typeface="HG創英角ｺﾞｼｯｸUB" panose="020B0909000000000000" pitchFamily="49" charset="-128"/>
                <a:ea typeface="HG創英角ｺﾞｼｯｸUB" panose="020B0909000000000000" pitchFamily="49" charset="-128"/>
              </a:rPr>
              <a:t>めざす姿と工程</a:t>
            </a:r>
            <a:r>
              <a:rPr kumimoji="1" lang="en-US" altLang="ja-JP" sz="1400" u="none" dirty="0" smtClean="0">
                <a:latin typeface="HG創英角ｺﾞｼｯｸUB" panose="020B0909000000000000" pitchFamily="49" charset="-128"/>
                <a:ea typeface="HG創英角ｺﾞｼｯｸUB" panose="020B0909000000000000" pitchFamily="49" charset="-128"/>
              </a:rPr>
              <a:t>】</a:t>
            </a:r>
          </a:p>
        </p:txBody>
      </p:sp>
      <p:sp>
        <p:nvSpPr>
          <p:cNvPr id="128" name="テキスト ボックス 127"/>
          <p:cNvSpPr txBox="1"/>
          <p:nvPr/>
        </p:nvSpPr>
        <p:spPr>
          <a:xfrm>
            <a:off x="6378654" y="7575587"/>
            <a:ext cx="2386145" cy="195504"/>
          </a:xfrm>
          <a:prstGeom prst="rect">
            <a:avLst/>
          </a:prstGeom>
          <a:noFill/>
        </p:spPr>
        <p:txBody>
          <a:bodyPr wrap="square" tIns="0" rtlCol="0">
            <a:noAutofit/>
          </a:bodyPr>
          <a:lstStyle/>
          <a:p>
            <a:r>
              <a:rPr kumimoji="1" lang="en-US" altLang="ja-JP" sz="1400" u="none" dirty="0" smtClean="0">
                <a:latin typeface="HG創英角ｺﾞｼｯｸUB" panose="020B0909000000000000" pitchFamily="49" charset="-128"/>
                <a:ea typeface="HG創英角ｺﾞｼｯｸUB" panose="020B0909000000000000" pitchFamily="49" charset="-128"/>
              </a:rPr>
              <a:t>【</a:t>
            </a:r>
            <a:r>
              <a:rPr lang="ja-JP" altLang="en-US" sz="1400" dirty="0" smtClean="0">
                <a:latin typeface="HG創英角ｺﾞｼｯｸUB" panose="020B0909000000000000" pitchFamily="49" charset="-128"/>
                <a:ea typeface="HG創英角ｺﾞｼｯｸUB" panose="020B0909000000000000" pitchFamily="49" charset="-128"/>
              </a:rPr>
              <a:t>戦略</a:t>
            </a:r>
            <a:r>
              <a:rPr lang="en-US" altLang="ja-JP" sz="1400" dirty="0" smtClean="0">
                <a:latin typeface="HG創英角ｺﾞｼｯｸUB" panose="020B0909000000000000" pitchFamily="49" charset="-128"/>
                <a:ea typeface="HG創英角ｺﾞｼｯｸUB" panose="020B0909000000000000" pitchFamily="49" charset="-128"/>
              </a:rPr>
              <a:t>】</a:t>
            </a:r>
            <a:endParaRPr kumimoji="1" lang="en-US" altLang="ja-JP" sz="1400" u="none" dirty="0" smtClean="0">
              <a:latin typeface="HG創英角ｺﾞｼｯｸUB" panose="020B0909000000000000" pitchFamily="49" charset="-128"/>
              <a:ea typeface="HG創英角ｺﾞｼｯｸUB" panose="020B0909000000000000" pitchFamily="49" charset="-128"/>
            </a:endParaRPr>
          </a:p>
        </p:txBody>
      </p:sp>
      <p:sp>
        <p:nvSpPr>
          <p:cNvPr id="145" name="Rectangle 2"/>
          <p:cNvSpPr txBox="1">
            <a:spLocks noChangeArrowheads="1"/>
          </p:cNvSpPr>
          <p:nvPr/>
        </p:nvSpPr>
        <p:spPr bwMode="auto">
          <a:xfrm>
            <a:off x="7098991" y="8463983"/>
            <a:ext cx="1311251" cy="282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pPr>
            <a:r>
              <a:rPr lang="ja-JP" altLang="en-US" sz="1050" u="none"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様々な議論、取組み</a:t>
            </a:r>
            <a:r>
              <a:rPr lang="ja-JP" altLang="en-US" sz="1050" kern="0"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を</a:t>
            </a:r>
            <a:endParaRPr lang="en-US" altLang="ja-JP" sz="1050" u="none"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lang="ja-JP" altLang="en-US" sz="1050"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重層的に展開</a:t>
            </a:r>
            <a:endParaRPr lang="en-US" altLang="ja-JP" sz="1050" u="none"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9" name="Rectangle 2"/>
          <p:cNvSpPr txBox="1">
            <a:spLocks noChangeArrowheads="1"/>
          </p:cNvSpPr>
          <p:nvPr/>
        </p:nvSpPr>
        <p:spPr bwMode="auto">
          <a:xfrm>
            <a:off x="8642436" y="8440446"/>
            <a:ext cx="1111231" cy="282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a:lnSpc>
                <a:spcPts val="1100"/>
              </a:lnSpc>
            </a:pPr>
            <a:r>
              <a:rPr lang="ja-JP" altLang="en-US" sz="1050" u="none"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政策面での</a:t>
            </a:r>
            <a:endParaRPr lang="en-US" altLang="ja-JP" sz="1050" u="none"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1100"/>
              </a:lnSpc>
            </a:pPr>
            <a:r>
              <a:rPr lang="ja-JP" altLang="en-US" sz="1050"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アプローチ強化</a:t>
            </a:r>
            <a:endParaRPr lang="en-US" altLang="ja-JP" sz="1050" u="none"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1" name="Rectangle 2"/>
          <p:cNvSpPr txBox="1">
            <a:spLocks noChangeArrowheads="1"/>
          </p:cNvSpPr>
          <p:nvPr/>
        </p:nvSpPr>
        <p:spPr bwMode="auto">
          <a:xfrm>
            <a:off x="10894074" y="8418275"/>
            <a:ext cx="1469157" cy="141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pPr>
            <a:r>
              <a:rPr lang="ja-JP" altLang="en-US" sz="1050" u="none"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国を巻き込んだ</a:t>
            </a:r>
            <a:r>
              <a:rPr lang="ja-JP" altLang="en-US" sz="1050"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議論へ</a:t>
            </a:r>
            <a:endParaRPr lang="en-US" altLang="ja-JP" sz="1050" u="none"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2" name="右矢印 151"/>
          <p:cNvSpPr/>
          <p:nvPr/>
        </p:nvSpPr>
        <p:spPr>
          <a:xfrm>
            <a:off x="10180073" y="8304987"/>
            <a:ext cx="307311" cy="3495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100"/>
              </a:lnSpc>
            </a:pPr>
            <a:endParaRPr kumimoji="1" lang="ja-JP" altLang="en-US" sz="1050">
              <a:solidFill>
                <a:srgbClr val="000066"/>
              </a:solidFill>
            </a:endParaRPr>
          </a:p>
        </p:txBody>
      </p:sp>
      <p:sp>
        <p:nvSpPr>
          <p:cNvPr id="158" name="Rectangle 2"/>
          <p:cNvSpPr txBox="1">
            <a:spLocks noChangeArrowheads="1"/>
          </p:cNvSpPr>
          <p:nvPr/>
        </p:nvSpPr>
        <p:spPr bwMode="auto">
          <a:xfrm>
            <a:off x="7879614" y="7854171"/>
            <a:ext cx="1241298"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lnSpc>
                <a:spcPts val="1200"/>
              </a:lnSpc>
            </a:pPr>
            <a:r>
              <a:rPr lang="ja-JP" altLang="en-US" sz="1200" u="sng" kern="0" dirty="0" smtClean="0">
                <a:latin typeface="HG創英角ｺﾞｼｯｸUB" panose="020B0909000000000000" pitchFamily="49" charset="-128"/>
                <a:ea typeface="HG創英角ｺﾞｼｯｸUB" panose="020B0909000000000000" pitchFamily="49" charset="-128"/>
                <a:cs typeface="Meiryo UI" panose="020B0604030504040204" pitchFamily="50" charset="-128"/>
              </a:rPr>
              <a:t>自ら考え、実践</a:t>
            </a:r>
            <a:endParaRPr lang="en-US" altLang="ja-JP" sz="1200" u="sng" kern="0" dirty="0" smtClean="0">
              <a:latin typeface="HG創英角ｺﾞｼｯｸUB" panose="020B0909000000000000" pitchFamily="49" charset="-128"/>
              <a:ea typeface="HG創英角ｺﾞｼｯｸUB" panose="020B0909000000000000" pitchFamily="49" charset="-128"/>
              <a:cs typeface="Meiryo UI" panose="020B0604030504040204" pitchFamily="50" charset="-128"/>
            </a:endParaRPr>
          </a:p>
        </p:txBody>
      </p:sp>
      <p:sp>
        <p:nvSpPr>
          <p:cNvPr id="159" name="Rectangle 2"/>
          <p:cNvSpPr txBox="1">
            <a:spLocks noChangeArrowheads="1"/>
          </p:cNvSpPr>
          <p:nvPr/>
        </p:nvSpPr>
        <p:spPr bwMode="auto">
          <a:xfrm>
            <a:off x="11047724" y="7857725"/>
            <a:ext cx="963188"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lnSpc>
                <a:spcPts val="1200"/>
              </a:lnSpc>
            </a:pPr>
            <a:r>
              <a:rPr lang="ja-JP" altLang="en-US" sz="1200" u="sng" kern="0" dirty="0">
                <a:latin typeface="HG創英角ｺﾞｼｯｸUB" panose="020B0909000000000000" pitchFamily="49" charset="-128"/>
                <a:ea typeface="HG創英角ｺﾞｼｯｸUB" panose="020B0909000000000000" pitchFamily="49" charset="-128"/>
                <a:cs typeface="Meiryo UI" panose="020B0604030504040204" pitchFamily="50" charset="-128"/>
              </a:rPr>
              <a:t>国</a:t>
            </a:r>
            <a:r>
              <a:rPr lang="ja-JP" altLang="en-US" sz="1200" u="sng" kern="0" dirty="0" smtClean="0">
                <a:latin typeface="HG創英角ｺﾞｼｯｸUB" panose="020B0909000000000000" pitchFamily="49" charset="-128"/>
                <a:ea typeface="HG創英角ｺﾞｼｯｸUB" panose="020B0909000000000000" pitchFamily="49" charset="-128"/>
                <a:cs typeface="Meiryo UI" panose="020B0604030504040204" pitchFamily="50" charset="-128"/>
              </a:rPr>
              <a:t>を</a:t>
            </a:r>
            <a:r>
              <a:rPr lang="ja-JP" altLang="en-US" sz="1200" u="sng" kern="0" dirty="0">
                <a:latin typeface="HG創英角ｺﾞｼｯｸUB" panose="020B0909000000000000" pitchFamily="49" charset="-128"/>
                <a:ea typeface="HG創英角ｺﾞｼｯｸUB" panose="020B0909000000000000" pitchFamily="49" charset="-128"/>
                <a:cs typeface="Meiryo UI" panose="020B0604030504040204" pitchFamily="50" charset="-128"/>
              </a:rPr>
              <a:t>動かす</a:t>
            </a:r>
            <a:endParaRPr lang="en-US" altLang="ja-JP" sz="1200" u="sng" kern="0" dirty="0" smtClean="0">
              <a:latin typeface="HG創英角ｺﾞｼｯｸUB" panose="020B0909000000000000" pitchFamily="49" charset="-128"/>
              <a:ea typeface="HG創英角ｺﾞｼｯｸUB" panose="020B0909000000000000" pitchFamily="49" charset="-128"/>
              <a:cs typeface="Meiryo UI" panose="020B0604030504040204" pitchFamily="50" charset="-128"/>
            </a:endParaRPr>
          </a:p>
        </p:txBody>
      </p:sp>
      <p:sp>
        <p:nvSpPr>
          <p:cNvPr id="188" name="テキスト ボックス 187"/>
          <p:cNvSpPr txBox="1"/>
          <p:nvPr/>
        </p:nvSpPr>
        <p:spPr>
          <a:xfrm>
            <a:off x="6679590" y="1746659"/>
            <a:ext cx="138499" cy="1285017"/>
          </a:xfrm>
          <a:prstGeom prst="rect">
            <a:avLst/>
          </a:prstGeom>
          <a:noFill/>
        </p:spPr>
        <p:txBody>
          <a:bodyPr vert="eaVert" wrap="square" lIns="0" tIns="0" rIns="0" bIns="0" rtlCol="0" anchor="ctr" anchorCtr="0">
            <a:spAutoFit/>
          </a:bodyPr>
          <a:lstStyle/>
          <a:p>
            <a:pPr algn="ctr"/>
            <a:r>
              <a:rPr kumimoji="1" lang="ja-JP" altLang="en-US" sz="900" u="none" dirty="0">
                <a:latin typeface="HGS創英角ｺﾞｼｯｸUB" panose="020B0900000000000000" pitchFamily="50" charset="-128"/>
                <a:ea typeface="HGS創英角ｺﾞｼｯｸUB" panose="020B0900000000000000" pitchFamily="50" charset="-128"/>
              </a:rPr>
              <a:t>基礎自治</a:t>
            </a:r>
            <a:r>
              <a:rPr kumimoji="1" lang="ja-JP" altLang="en-US" sz="900" u="none" dirty="0" smtClean="0">
                <a:latin typeface="HGS創英角ｺﾞｼｯｸUB" panose="020B0900000000000000" pitchFamily="50" charset="-128"/>
                <a:ea typeface="HGS創英角ｺﾞｼｯｸUB" panose="020B0900000000000000" pitchFamily="50" charset="-128"/>
              </a:rPr>
              <a:t>機能の充実</a:t>
            </a:r>
            <a:endParaRPr kumimoji="1" lang="ja-JP" altLang="en-US" sz="900" u="none" dirty="0">
              <a:latin typeface="HGS創英角ｺﾞｼｯｸUB" panose="020B0900000000000000" pitchFamily="50" charset="-128"/>
              <a:ea typeface="HGS創英角ｺﾞｼｯｸUB" panose="020B0900000000000000" pitchFamily="50" charset="-128"/>
            </a:endParaRPr>
          </a:p>
        </p:txBody>
      </p:sp>
      <p:sp>
        <p:nvSpPr>
          <p:cNvPr id="190" name="角丸四角形 189"/>
          <p:cNvSpPr/>
          <p:nvPr/>
        </p:nvSpPr>
        <p:spPr bwMode="auto">
          <a:xfrm>
            <a:off x="6892117" y="1726628"/>
            <a:ext cx="1836000" cy="1044000"/>
          </a:xfrm>
          <a:prstGeom prst="roundRect">
            <a:avLst>
              <a:gd name="adj" fmla="val 5765"/>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i="0" u="sng" strike="noStrike" cap="none" normalizeH="0" baseline="0" dirty="0" smtClean="0">
              <a:ln>
                <a:noFill/>
              </a:ln>
              <a:solidFill>
                <a:schemeClr val="tx1"/>
              </a:solidFill>
              <a:effectLst/>
              <a:latin typeface="Arial" charset="0"/>
              <a:ea typeface="ＭＳ Ｐゴシック" pitchFamily="50" charset="-128"/>
            </a:endParaRPr>
          </a:p>
        </p:txBody>
      </p:sp>
      <p:sp>
        <p:nvSpPr>
          <p:cNvPr id="191" name="Rectangle 2"/>
          <p:cNvSpPr txBox="1">
            <a:spLocks noChangeArrowheads="1"/>
          </p:cNvSpPr>
          <p:nvPr/>
        </p:nvSpPr>
        <p:spPr bwMode="auto">
          <a:xfrm>
            <a:off x="6926561" y="1795935"/>
            <a:ext cx="1827312" cy="192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500"/>
              </a:lnSpc>
              <a:spcBef>
                <a:spcPts val="0"/>
              </a:spcBef>
            </a:pP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u="none" dirty="0">
                <a:latin typeface="ＭＳ Ｐゴシック" panose="020B0600070205080204" pitchFamily="50" charset="-128"/>
                <a:ea typeface="ＭＳ Ｐゴシック" panose="020B0600070205080204" pitchFamily="50" charset="-128"/>
                <a:cs typeface="Meiryo UI" panose="020B0604030504040204" pitchFamily="50" charset="-128"/>
              </a:rPr>
              <a:t>新た</a:t>
            </a: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な連携を促す協議の場づくり</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92" name="Rectangle 2"/>
          <p:cNvSpPr txBox="1">
            <a:spLocks noChangeArrowheads="1"/>
          </p:cNvSpPr>
          <p:nvPr/>
        </p:nvSpPr>
        <p:spPr bwMode="auto">
          <a:xfrm>
            <a:off x="6929132" y="2071786"/>
            <a:ext cx="1699755" cy="282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spcBef>
                <a:spcPts val="0"/>
              </a:spcBef>
            </a:pP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府内市町村の基礎自治機能の</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100"/>
              </a:lnSpc>
              <a:spcBef>
                <a:spcPts val="0"/>
              </a:spcBef>
            </a:pPr>
            <a:r>
              <a:rPr lang="ja-JP" altLang="en-US" sz="9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検討・研究</a:t>
            </a:r>
            <a:r>
              <a:rPr lang="ja-JP" altLang="en-US" sz="900" u="none" dirty="0">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国への働きかけ</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93" name="Rectangle 2"/>
          <p:cNvSpPr txBox="1">
            <a:spLocks noChangeArrowheads="1"/>
          </p:cNvSpPr>
          <p:nvPr/>
        </p:nvSpPr>
        <p:spPr bwMode="auto">
          <a:xfrm>
            <a:off x="6927105" y="2394961"/>
            <a:ext cx="170042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spcBef>
                <a:spcPts val="0"/>
              </a:spcBef>
            </a:pP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府からのインセンティブ強化</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200"/>
              </a:lnSpc>
              <a:spcBef>
                <a:spcPts val="0"/>
              </a:spcBef>
            </a:pPr>
            <a:r>
              <a:rPr lang="ja-JP" altLang="en-US" sz="9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（成果基準の拡大）</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97" name="正方形/長方形 196"/>
          <p:cNvSpPr/>
          <p:nvPr/>
        </p:nvSpPr>
        <p:spPr bwMode="auto">
          <a:xfrm>
            <a:off x="8994819" y="1875600"/>
            <a:ext cx="1575322" cy="884438"/>
          </a:xfrm>
          <a:prstGeom prst="rect">
            <a:avLst/>
          </a:prstGeom>
          <a:solidFill>
            <a:schemeClr val="lt1"/>
          </a:solidFill>
          <a:ln w="317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sng" strike="noStrike" cap="none" normalizeH="0" baseline="0" dirty="0" smtClean="0">
              <a:ln>
                <a:noFill/>
              </a:ln>
              <a:solidFill>
                <a:schemeClr val="tx1"/>
              </a:solidFill>
              <a:effectLst/>
              <a:latin typeface="Arial" charset="0"/>
              <a:ea typeface="ＭＳ Ｐゴシック" pitchFamily="50" charset="-128"/>
            </a:endParaRPr>
          </a:p>
        </p:txBody>
      </p:sp>
      <p:sp>
        <p:nvSpPr>
          <p:cNvPr id="196" name="Rectangle 2"/>
          <p:cNvSpPr txBox="1">
            <a:spLocks noChangeArrowheads="1"/>
          </p:cNvSpPr>
          <p:nvPr/>
        </p:nvSpPr>
        <p:spPr bwMode="auto">
          <a:xfrm>
            <a:off x="9006718" y="1698184"/>
            <a:ext cx="1563423" cy="354832"/>
          </a:xfrm>
          <a:prstGeom prst="rect">
            <a:avLst/>
          </a:prstGeom>
          <a:ln/>
          <a:extLst/>
        </p:spPr>
        <p:style>
          <a:lnRef idx="0">
            <a:schemeClr val="accent5"/>
          </a:lnRef>
          <a:fillRef idx="3">
            <a:schemeClr val="accent5"/>
          </a:fillRef>
          <a:effectRef idx="3">
            <a:schemeClr val="accent5"/>
          </a:effectRef>
          <a:fontRef idx="minor">
            <a:schemeClr val="lt1"/>
          </a:fontRef>
        </p:style>
        <p:txBody>
          <a:bodyPr vert="horz" wrap="square" lIns="0" tIns="36000" rIns="0" bIns="3600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a:lnSpc>
                <a:spcPts val="1100"/>
              </a:lnSpc>
              <a:spcBef>
                <a:spcPts val="0"/>
              </a:spcBef>
            </a:pPr>
            <a:r>
              <a:rPr lang="ja-JP" altLang="en-US" sz="1050" b="1" u="none"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中核市並みの基礎自治体</a:t>
            </a:r>
            <a:endParaRPr lang="en-US" altLang="ja-JP" sz="1050" b="1" u="none"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algn="ctr">
              <a:lnSpc>
                <a:spcPts val="1100"/>
              </a:lnSpc>
              <a:spcBef>
                <a:spcPts val="0"/>
              </a:spcBef>
            </a:pPr>
            <a:r>
              <a:rPr lang="ja-JP" altLang="en-US" sz="1050" b="1" u="none"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（市町村間連携含む）</a:t>
            </a:r>
            <a:endParaRPr lang="en-US" altLang="ja-JP" sz="1050" b="1" u="none"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98" name="円/楕円 197"/>
          <p:cNvSpPr/>
          <p:nvPr/>
        </p:nvSpPr>
        <p:spPr bwMode="auto">
          <a:xfrm>
            <a:off x="9077299" y="2223378"/>
            <a:ext cx="536939" cy="39600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rPr>
              <a:t>中核市</a:t>
            </a:r>
          </a:p>
        </p:txBody>
      </p:sp>
      <p:sp>
        <p:nvSpPr>
          <p:cNvPr id="200" name="二等辺三角形 199"/>
          <p:cNvSpPr/>
          <p:nvPr/>
        </p:nvSpPr>
        <p:spPr bwMode="auto">
          <a:xfrm>
            <a:off x="9730817" y="2165610"/>
            <a:ext cx="614033" cy="427970"/>
          </a:xfrm>
          <a:prstGeom prst="triangle">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800" b="0" i="0" u="sng" strike="noStrike" cap="none" normalizeH="0" baseline="0" dirty="0" smtClean="0">
              <a:ln>
                <a:noFill/>
              </a:ln>
              <a:solidFill>
                <a:schemeClr val="tx1"/>
              </a:solidFill>
              <a:effectLst/>
              <a:latin typeface="Arial" charset="0"/>
              <a:ea typeface="ＭＳ Ｐゴシック" pitchFamily="50" charset="-128"/>
            </a:endParaRPr>
          </a:p>
        </p:txBody>
      </p:sp>
      <p:sp>
        <p:nvSpPr>
          <p:cNvPr id="201" name="円/楕円 200"/>
          <p:cNvSpPr/>
          <p:nvPr/>
        </p:nvSpPr>
        <p:spPr bwMode="auto">
          <a:xfrm>
            <a:off x="9886636" y="2340586"/>
            <a:ext cx="425589" cy="178010"/>
          </a:xfrm>
          <a:prstGeom prst="ellipse">
            <a:avLst/>
          </a:prstGeom>
          <a:noFill/>
          <a:ln>
            <a:noFill/>
            <a:headEnd type="none" w="med" len="med"/>
            <a:tailEnd type="none" w="med" len="med"/>
          </a:ln>
          <a:effectLst/>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lang="ja-JP" altLang="en-US" sz="800" b="1" u="none"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連携</a:t>
            </a:r>
            <a:endParaRPr kumimoji="0" lang="en-US" altLang="ja-JP"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02" name="円/楕円 201"/>
          <p:cNvSpPr/>
          <p:nvPr/>
        </p:nvSpPr>
        <p:spPr bwMode="auto">
          <a:xfrm>
            <a:off x="9834323" y="2079857"/>
            <a:ext cx="432000" cy="25200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800" b="1" u="none"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市町村</a:t>
            </a:r>
            <a:endParaRPr kumimoji="0" lang="ja-JP" altLang="en-US"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03" name="円/楕円 202"/>
          <p:cNvSpPr/>
          <p:nvPr/>
        </p:nvSpPr>
        <p:spPr bwMode="auto">
          <a:xfrm>
            <a:off x="9603100" y="2450057"/>
            <a:ext cx="432000" cy="25200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800" b="1" u="none"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市町村</a:t>
            </a:r>
            <a:endParaRPr kumimoji="0" lang="ja-JP" altLang="en-US"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04" name="円/楕円 203"/>
          <p:cNvSpPr/>
          <p:nvPr/>
        </p:nvSpPr>
        <p:spPr bwMode="auto">
          <a:xfrm>
            <a:off x="10069147" y="2458607"/>
            <a:ext cx="432000" cy="25200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800" b="1" u="none"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市町村</a:t>
            </a:r>
            <a:endParaRPr kumimoji="0" lang="ja-JP" altLang="en-US"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08" name="正方形/長方形 207"/>
          <p:cNvSpPr/>
          <p:nvPr/>
        </p:nvSpPr>
        <p:spPr bwMode="auto">
          <a:xfrm>
            <a:off x="6910117" y="2953115"/>
            <a:ext cx="1800000" cy="1368000"/>
          </a:xfrm>
          <a:prstGeom prst="rect">
            <a:avLst/>
          </a:prstGeom>
          <a:solidFill>
            <a:schemeClr val="bg1"/>
          </a:solidFill>
          <a:ln w="1905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sng" strike="noStrike" cap="none" normalizeH="0" baseline="0" dirty="0" smtClean="0">
              <a:ln>
                <a:noFill/>
              </a:ln>
              <a:solidFill>
                <a:schemeClr val="tx1"/>
              </a:solidFill>
              <a:effectLst/>
              <a:latin typeface="Arial" charset="0"/>
              <a:ea typeface="ＭＳ Ｐゴシック" pitchFamily="50" charset="-128"/>
            </a:endParaRPr>
          </a:p>
        </p:txBody>
      </p:sp>
      <p:graphicFrame>
        <p:nvGraphicFramePr>
          <p:cNvPr id="209" name="表 208"/>
          <p:cNvGraphicFramePr>
            <a:graphicFrameLocks noGrp="1"/>
          </p:cNvGraphicFramePr>
          <p:nvPr>
            <p:extLst>
              <p:ext uri="{D42A27DB-BD31-4B8C-83A1-F6EECF244321}">
                <p14:modId xmlns:p14="http://schemas.microsoft.com/office/powerpoint/2010/main" val="2544322022"/>
              </p:ext>
            </p:extLst>
          </p:nvPr>
        </p:nvGraphicFramePr>
        <p:xfrm>
          <a:off x="6975925" y="3296824"/>
          <a:ext cx="1693796" cy="977002"/>
        </p:xfrm>
        <a:graphic>
          <a:graphicData uri="http://schemas.openxmlformats.org/drawingml/2006/table">
            <a:tbl>
              <a:tblPr firstRow="1" bandRow="1">
                <a:tableStyleId>{5940675A-B579-460E-94D1-54222C63F5DA}</a:tableStyleId>
              </a:tblPr>
              <a:tblGrid>
                <a:gridCol w="350140"/>
                <a:gridCol w="655911"/>
                <a:gridCol w="687745"/>
              </a:tblGrid>
              <a:tr h="108556">
                <a:tc>
                  <a:txBody>
                    <a:bodyPr/>
                    <a:lstStyle/>
                    <a:p>
                      <a:pPr>
                        <a:lnSpc>
                          <a:spcPts val="800"/>
                        </a:lnSpc>
                      </a:pP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36000" marR="0" marT="0" marB="0" anchor="ctr">
                    <a:noFill/>
                  </a:tcPr>
                </a:tc>
                <a:tc>
                  <a:txBody>
                    <a:bodyPr/>
                    <a:lstStyle/>
                    <a:p>
                      <a:pPr algn="ctr">
                        <a:lnSpc>
                          <a:spcPts val="8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総合区</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36000" marR="0" marT="0" marB="0" anchor="ctr">
                    <a:noFill/>
                  </a:tcPr>
                </a:tc>
                <a:tc>
                  <a:txBody>
                    <a:bodyPr/>
                    <a:lstStyle/>
                    <a:p>
                      <a:pPr algn="ctr">
                        <a:lnSpc>
                          <a:spcPts val="8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特別区</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36000" marR="0" marT="0" marB="0" anchor="ctr">
                    <a:noFill/>
                  </a:tcPr>
                </a:tc>
              </a:tr>
              <a:tr h="434223">
                <a:tc>
                  <a:txBody>
                    <a:bodyPr/>
                    <a:lstStyle/>
                    <a:p>
                      <a:pPr algn="ctr">
                        <a:lnSpc>
                          <a:spcPts val="8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基礎自治機能</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36000" marR="0" marT="0" marB="0" anchor="ctr">
                    <a:noFill/>
                  </a:tcPr>
                </a:tc>
                <a:tc>
                  <a:txBody>
                    <a:bodyPr/>
                    <a:lstStyle/>
                    <a:p>
                      <a:pPr>
                        <a:lnSpc>
                          <a:spcPts val="7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区長の権限強化（市全体に関することは市長マネジメント）</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36000" marR="0" marT="0" marB="0" anchor="ctr"/>
                </a:tc>
                <a:tc>
                  <a:txBody>
                    <a:bodyPr/>
                    <a:lstStyle/>
                    <a:p>
                      <a:pPr>
                        <a:lnSpc>
                          <a:spcPts val="7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住民に選ばれた区長、区議会が住民に身近な行政を展開</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36000" marR="0" marT="0" marB="0" anchor="ctr"/>
                </a:tc>
              </a:tr>
              <a:tr h="434223">
                <a:tc>
                  <a:txBody>
                    <a:bodyPr/>
                    <a:lstStyle/>
                    <a:p>
                      <a:pPr algn="ctr">
                        <a:lnSpc>
                          <a:spcPts val="8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広域</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8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機能</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36000" marR="0" marT="0" marB="0" anchor="ctr">
                    <a:noFill/>
                  </a:tcPr>
                </a:tc>
                <a:tc>
                  <a:txBody>
                    <a:bodyPr/>
                    <a:lstStyle/>
                    <a:p>
                      <a:pPr>
                        <a:lnSpc>
                          <a:spcPts val="7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大阪府と大阪市が指定都市都道府県調整会議で協議・調整</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36000" marR="0" marT="0" marB="0" anchor="ctr"/>
                </a:tc>
                <a:tc>
                  <a:txBody>
                    <a:bodyPr/>
                    <a:lstStyle/>
                    <a:p>
                      <a:pPr algn="ctr">
                        <a:lnSpc>
                          <a:spcPts val="7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大阪府に</a:t>
                      </a:r>
                      <a:endParaRPr kumimoji="1" lang="en-US" altLang="ja-JP" sz="700"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700"/>
                        </a:lnSpc>
                      </a:pPr>
                      <a:r>
                        <a:rPr kumimoji="1" lang="ja-JP" altLang="en-US" sz="700" dirty="0" smtClean="0">
                          <a:latin typeface="Meiryo UI" panose="020B0604030504040204" pitchFamily="50" charset="-128"/>
                          <a:ea typeface="Meiryo UI" panose="020B0604030504040204" pitchFamily="50" charset="-128"/>
                          <a:cs typeface="Meiryo UI" panose="020B0604030504040204" pitchFamily="50" charset="-128"/>
                        </a:rPr>
                        <a:t>一元化</a:t>
                      </a:r>
                      <a:endParaRPr kumimoji="1" lang="ja-JP" altLang="en-US" sz="700" dirty="0">
                        <a:latin typeface="Meiryo UI" panose="020B0604030504040204" pitchFamily="50" charset="-128"/>
                        <a:ea typeface="Meiryo UI" panose="020B0604030504040204" pitchFamily="50" charset="-128"/>
                        <a:cs typeface="Meiryo UI" panose="020B0604030504040204" pitchFamily="50" charset="-128"/>
                      </a:endParaRPr>
                    </a:p>
                  </a:txBody>
                  <a:tcPr marL="36000" marR="0" marT="0" marB="0" anchor="ctr"/>
                </a:tc>
              </a:tr>
            </a:tbl>
          </a:graphicData>
        </a:graphic>
      </p:graphicFrame>
      <p:sp>
        <p:nvSpPr>
          <p:cNvPr id="210" name="Rectangle 2"/>
          <p:cNvSpPr txBox="1">
            <a:spLocks noChangeArrowheads="1"/>
          </p:cNvSpPr>
          <p:nvPr/>
        </p:nvSpPr>
        <p:spPr bwMode="auto">
          <a:xfrm>
            <a:off x="6999145" y="3011212"/>
            <a:ext cx="1551227" cy="282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spcBef>
                <a:spcPts val="0"/>
              </a:spcBef>
            </a:pP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政令指定都市・総合区制度と</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100"/>
              </a:lnSpc>
              <a:spcBef>
                <a:spcPts val="0"/>
              </a:spcBef>
            </a:pPr>
            <a:r>
              <a:rPr lang="ja-JP" altLang="en-US" sz="9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特別区制度の</a:t>
            </a:r>
            <a:r>
              <a:rPr lang="ja-JP" altLang="en-US" sz="900" dirty="0" smtClean="0">
                <a:latin typeface="ＭＳ Ｐゴシック" panose="020B0600070205080204" pitchFamily="50" charset="-128"/>
                <a:ea typeface="ＭＳ Ｐゴシック" panose="020B0600070205080204" pitchFamily="50" charset="-128"/>
                <a:cs typeface="Meiryo UI" panose="020B0604030504040204" pitchFamily="50" charset="-128"/>
              </a:rPr>
              <a:t>検討・導入</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28" name="角丸四角形 227"/>
          <p:cNvSpPr/>
          <p:nvPr/>
        </p:nvSpPr>
        <p:spPr bwMode="auto">
          <a:xfrm>
            <a:off x="6899140" y="4503361"/>
            <a:ext cx="1836000" cy="2088000"/>
          </a:xfrm>
          <a:prstGeom prst="roundRect">
            <a:avLst>
              <a:gd name="adj" fmla="val 5765"/>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i="0" u="sng" strike="noStrike" cap="none" normalizeH="0" baseline="0" dirty="0" smtClean="0">
              <a:ln>
                <a:noFill/>
              </a:ln>
              <a:solidFill>
                <a:schemeClr val="tx1"/>
              </a:solidFill>
              <a:effectLst/>
              <a:latin typeface="Arial" charset="0"/>
              <a:ea typeface="ＭＳ Ｐゴシック" pitchFamily="50" charset="-128"/>
            </a:endParaRPr>
          </a:p>
        </p:txBody>
      </p:sp>
      <p:sp>
        <p:nvSpPr>
          <p:cNvPr id="229" name="Rectangle 2"/>
          <p:cNvSpPr txBox="1">
            <a:spLocks noChangeArrowheads="1"/>
          </p:cNvSpPr>
          <p:nvPr/>
        </p:nvSpPr>
        <p:spPr bwMode="auto">
          <a:xfrm>
            <a:off x="6960617" y="4583062"/>
            <a:ext cx="1760545" cy="423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spcBef>
                <a:spcPts val="0"/>
              </a:spcBef>
            </a:pP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大阪から見た関西における道州</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100"/>
              </a:lnSpc>
              <a:spcBef>
                <a:spcPts val="0"/>
              </a:spcBef>
            </a:pPr>
            <a:r>
              <a:rPr lang="ja-JP" altLang="en-US" sz="9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dirty="0" smtClean="0">
                <a:latin typeface="ＭＳ Ｐゴシック" panose="020B0600070205080204" pitchFamily="50" charset="-128"/>
                <a:ea typeface="ＭＳ Ｐゴシック" panose="020B0600070205080204" pitchFamily="50" charset="-128"/>
                <a:cs typeface="Meiryo UI" panose="020B0604030504040204" pitchFamily="50" charset="-128"/>
              </a:rPr>
              <a:t>　の姿の検討・研究、国への働き</a:t>
            </a:r>
            <a:endParaRPr lang="en-US" altLang="ja-JP" sz="9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100"/>
              </a:lnSpc>
              <a:spcBef>
                <a:spcPts val="0"/>
              </a:spcBef>
            </a:pPr>
            <a:r>
              <a:rPr lang="ja-JP" altLang="en-US" sz="9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かけ（道州制の機運醸成）</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31" name="Rectangle 2"/>
          <p:cNvSpPr txBox="1">
            <a:spLocks noChangeArrowheads="1"/>
          </p:cNvSpPr>
          <p:nvPr/>
        </p:nvSpPr>
        <p:spPr bwMode="auto">
          <a:xfrm>
            <a:off x="6945844" y="6112104"/>
            <a:ext cx="1898285" cy="125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spcBef>
                <a:spcPts val="0"/>
              </a:spcBef>
            </a:pP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国機関の</a:t>
            </a:r>
            <a:r>
              <a:rPr lang="ja-JP" altLang="en-US" sz="900" dirty="0" smtClean="0">
                <a:latin typeface="ＭＳ Ｐゴシック" panose="020B0600070205080204" pitchFamily="50" charset="-128"/>
                <a:ea typeface="ＭＳ Ｐゴシック" panose="020B0600070205080204" pitchFamily="50" charset="-128"/>
                <a:cs typeface="Meiryo UI" panose="020B0604030504040204" pitchFamily="50" charset="-128"/>
              </a:rPr>
              <a:t>拠点性</a:t>
            </a:r>
            <a:r>
              <a:rPr lang="ja-JP" altLang="en-US" sz="900" dirty="0">
                <a:latin typeface="ＭＳ Ｐゴシック" panose="020B0600070205080204" pitchFamily="50" charset="-128"/>
                <a:ea typeface="ＭＳ Ｐゴシック" panose="020B0600070205080204" pitchFamily="50" charset="-128"/>
                <a:cs typeface="Meiryo UI" panose="020B0604030504040204" pitchFamily="50" charset="-128"/>
              </a:rPr>
              <a:t>向上</a:t>
            </a: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、連携強化</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32" name="Rectangle 2"/>
          <p:cNvSpPr txBox="1">
            <a:spLocks noChangeArrowheads="1"/>
          </p:cNvSpPr>
          <p:nvPr/>
        </p:nvSpPr>
        <p:spPr bwMode="auto">
          <a:xfrm>
            <a:off x="6936867" y="6387129"/>
            <a:ext cx="1898285" cy="141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spcBef>
                <a:spcPts val="0"/>
              </a:spcBef>
            </a:pP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関西広域連合の実践強化</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33" name="Rectangle 2"/>
          <p:cNvSpPr txBox="1">
            <a:spLocks noChangeArrowheads="1"/>
          </p:cNvSpPr>
          <p:nvPr/>
        </p:nvSpPr>
        <p:spPr bwMode="auto">
          <a:xfrm>
            <a:off x="6944890" y="5086889"/>
            <a:ext cx="1777102" cy="679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000"/>
              </a:lnSpc>
              <a:spcBef>
                <a:spcPts val="0"/>
              </a:spcBef>
            </a:pP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大阪自らの改革を推進力に、国</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000"/>
              </a:lnSpc>
              <a:spcBef>
                <a:spcPts val="0"/>
              </a:spcBef>
            </a:pPr>
            <a:r>
              <a:rPr lang="ja-JP" altLang="en-US" sz="9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dirty="0" smtClean="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から大阪への権限移譲を提案</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000"/>
              </a:lnSpc>
              <a:spcBef>
                <a:spcPts val="300"/>
              </a:spcBef>
            </a:pPr>
            <a:r>
              <a:rPr lang="ja-JP" altLang="en-US" sz="9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dirty="0" smtClean="0">
                <a:latin typeface="ＭＳ Ｐゴシック" panose="020B0600070205080204" pitchFamily="50" charset="-128"/>
                <a:ea typeface="ＭＳ Ｐゴシック" panose="020B0600070205080204" pitchFamily="50" charset="-128"/>
                <a:cs typeface="Meiryo UI" panose="020B0604030504040204" pitchFamily="50" charset="-128"/>
              </a:rPr>
              <a:t>　⇒特区の枠組みを発展させた</a:t>
            </a:r>
            <a:endParaRPr lang="en-US" altLang="ja-JP" sz="900"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000"/>
              </a:lnSpc>
              <a:spcBef>
                <a:spcPts val="0"/>
              </a:spcBef>
            </a:pPr>
            <a:r>
              <a:rPr lang="ja-JP" altLang="en-US" sz="900" u="none"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rPr>
              <a:t>　　 権限と財源移譲を行う仕組み</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1000"/>
              </a:lnSpc>
              <a:spcBef>
                <a:spcPts val="0"/>
              </a:spcBef>
            </a:pPr>
            <a:r>
              <a:rPr lang="ja-JP" altLang="en-US" sz="900" dirty="0">
                <a:latin typeface="ＭＳ Ｐゴシック" panose="020B0600070205080204" pitchFamily="50" charset="-128"/>
                <a:ea typeface="ＭＳ Ｐゴシック" panose="020B0600070205080204" pitchFamily="50" charset="-128"/>
                <a:cs typeface="Meiryo UI" panose="020B0604030504040204" pitchFamily="50" charset="-128"/>
              </a:rPr>
              <a:t>　</a:t>
            </a:r>
            <a:r>
              <a:rPr lang="ja-JP" altLang="en-US" sz="900" dirty="0" smtClean="0">
                <a:latin typeface="ＭＳ Ｐゴシック" panose="020B0600070205080204" pitchFamily="50" charset="-128"/>
                <a:ea typeface="ＭＳ Ｐゴシック" panose="020B0600070205080204" pitchFamily="50" charset="-128"/>
                <a:cs typeface="Meiryo UI" panose="020B0604030504040204" pitchFamily="50" charset="-128"/>
              </a:rPr>
              <a:t>　　　　　　　　　　　　　　　　　　　など</a:t>
            </a:r>
            <a:endParaRPr lang="en-US" altLang="ja-JP" sz="900"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34" name="テキスト ボックス 233"/>
          <p:cNvSpPr txBox="1"/>
          <p:nvPr/>
        </p:nvSpPr>
        <p:spPr>
          <a:xfrm>
            <a:off x="6700313" y="4809963"/>
            <a:ext cx="138499" cy="1531640"/>
          </a:xfrm>
          <a:prstGeom prst="rect">
            <a:avLst/>
          </a:prstGeom>
          <a:noFill/>
        </p:spPr>
        <p:txBody>
          <a:bodyPr vert="eaVert" wrap="square" lIns="0" tIns="0" rIns="0" bIns="0" rtlCol="0" anchor="ctr" anchorCtr="0">
            <a:spAutoFit/>
          </a:bodyPr>
          <a:lstStyle/>
          <a:p>
            <a:pPr algn="ctr"/>
            <a:r>
              <a:rPr kumimoji="1" lang="ja-JP" altLang="en-US" sz="900" u="none" dirty="0" smtClean="0">
                <a:latin typeface="HGS創英角ｺﾞｼｯｸUB" panose="020B0900000000000000" pitchFamily="50" charset="-128"/>
                <a:ea typeface="HGS創英角ｺﾞｼｯｸUB" panose="020B0900000000000000" pitchFamily="50" charset="-128"/>
              </a:rPr>
              <a:t>広域機能の充実</a:t>
            </a:r>
            <a:endParaRPr kumimoji="1" lang="ja-JP" altLang="en-US" sz="900" u="none" dirty="0">
              <a:latin typeface="HGS創英角ｺﾞｼｯｸUB" panose="020B0900000000000000" pitchFamily="50" charset="-128"/>
              <a:ea typeface="HGS創英角ｺﾞｼｯｸUB" panose="020B0900000000000000" pitchFamily="50" charset="-128"/>
            </a:endParaRPr>
          </a:p>
        </p:txBody>
      </p:sp>
      <p:sp>
        <p:nvSpPr>
          <p:cNvPr id="236" name="Rectangle 2"/>
          <p:cNvSpPr txBox="1">
            <a:spLocks noChangeArrowheads="1"/>
          </p:cNvSpPr>
          <p:nvPr/>
        </p:nvSpPr>
        <p:spPr bwMode="auto">
          <a:xfrm>
            <a:off x="11207179" y="1721484"/>
            <a:ext cx="1200219" cy="4860000"/>
          </a:xfrm>
          <a:prstGeom prst="rect">
            <a:avLst/>
          </a:prstGeom>
          <a:ln/>
          <a:extLst/>
        </p:spPr>
        <p:style>
          <a:lnRef idx="0">
            <a:schemeClr val="accent5"/>
          </a:lnRef>
          <a:fillRef idx="3">
            <a:schemeClr val="accent5"/>
          </a:fillRef>
          <a:effectRef idx="3">
            <a:schemeClr val="accent5"/>
          </a:effectRef>
          <a:fontRef idx="minor">
            <a:schemeClr val="lt1"/>
          </a:fontRef>
        </p:style>
        <p:txBody>
          <a:bodyPr vert="horz" wrap="square" lIns="0" tIns="0" rIns="0" bIns="180000" numCol="1" anchor="b"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a:spcBef>
                <a:spcPts val="0"/>
              </a:spcBef>
            </a:pPr>
            <a:r>
              <a:rPr lang="ja-JP" altLang="en-US" sz="1800" b="1" u="none"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lang="en-US" altLang="ja-JP" sz="1800" b="1" u="none"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6" name="正方形/長方形 15"/>
          <p:cNvSpPr/>
          <p:nvPr/>
        </p:nvSpPr>
        <p:spPr>
          <a:xfrm>
            <a:off x="11168248" y="1679856"/>
            <a:ext cx="1296438" cy="4932000"/>
          </a:xfrm>
          <a:prstGeom prst="rect">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9" name="直線コネクタ 238"/>
          <p:cNvCxnSpPr/>
          <p:nvPr/>
        </p:nvCxnSpPr>
        <p:spPr bwMode="auto">
          <a:xfrm>
            <a:off x="10654067" y="1611191"/>
            <a:ext cx="0" cy="4968000"/>
          </a:xfrm>
          <a:prstGeom prst="line">
            <a:avLst/>
          </a:prstGeom>
          <a:solidFill>
            <a:schemeClr val="accent1"/>
          </a:solidFill>
          <a:ln w="22225" cap="flat" cmpd="sng" algn="ctr">
            <a:solidFill>
              <a:schemeClr val="tx1"/>
            </a:solidFill>
            <a:prstDash val="sysDot"/>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1" name="Rectangle 2"/>
          <p:cNvSpPr txBox="1">
            <a:spLocks noChangeArrowheads="1"/>
          </p:cNvSpPr>
          <p:nvPr/>
        </p:nvSpPr>
        <p:spPr bwMode="auto">
          <a:xfrm>
            <a:off x="8366283" y="1391172"/>
            <a:ext cx="107706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eaLnBrk="1" hangingPunct="1">
              <a:lnSpc>
                <a:spcPts val="1200"/>
              </a:lnSpc>
            </a:pPr>
            <a:r>
              <a:rPr lang="en-US" altLang="ja-JP" sz="1050" b="1" u="none" kern="0" dirty="0" smtClean="0">
                <a:latin typeface="Meiryo UI" panose="020B0604030504040204" pitchFamily="50" charset="-128"/>
                <a:ea typeface="Meiryo UI" panose="020B0604030504040204" pitchFamily="50" charset="-128"/>
                <a:cs typeface="Meiryo UI" panose="020B0604030504040204" pitchFamily="50" charset="-128"/>
              </a:rPr>
              <a:t>2020</a:t>
            </a:r>
            <a:r>
              <a:rPr lang="ja-JP" altLang="en-US" sz="1050" b="1" u="none" kern="0" dirty="0" smtClean="0">
                <a:latin typeface="Meiryo UI" panose="020B0604030504040204" pitchFamily="50" charset="-128"/>
                <a:ea typeface="Meiryo UI" panose="020B0604030504040204" pitchFamily="50" charset="-128"/>
                <a:cs typeface="Meiryo UI" panose="020B0604030504040204" pitchFamily="50" charset="-128"/>
              </a:rPr>
              <a:t>年頃</a:t>
            </a:r>
          </a:p>
        </p:txBody>
      </p:sp>
      <p:sp>
        <p:nvSpPr>
          <p:cNvPr id="242" name="Rectangle 2"/>
          <p:cNvSpPr txBox="1">
            <a:spLocks noChangeArrowheads="1"/>
          </p:cNvSpPr>
          <p:nvPr/>
        </p:nvSpPr>
        <p:spPr bwMode="auto">
          <a:xfrm>
            <a:off x="11176851" y="1360108"/>
            <a:ext cx="1269530" cy="282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eaLnBrk="1" hangingPunct="1">
              <a:lnSpc>
                <a:spcPts val="1100"/>
              </a:lnSpc>
            </a:pPr>
            <a:r>
              <a:rPr lang="ja-JP" altLang="en-US" sz="1050" b="1" u="none" kern="0" dirty="0" smtClean="0">
                <a:latin typeface="Meiryo UI" panose="020B0604030504040204" pitchFamily="50" charset="-128"/>
                <a:ea typeface="Meiryo UI" panose="020B0604030504040204" pitchFamily="50" charset="-128"/>
                <a:cs typeface="Meiryo UI" panose="020B0604030504040204" pitchFamily="50" charset="-128"/>
              </a:rPr>
              <a:t>めざす姿</a:t>
            </a:r>
            <a:endParaRPr lang="en-US" altLang="ja-JP" sz="1050" b="1" u="none" kern="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1100"/>
              </a:lnSpc>
            </a:pPr>
            <a:r>
              <a:rPr lang="ja-JP" altLang="en-US" sz="1050" b="1" u="none" kern="0" dirty="0" smtClean="0">
                <a:latin typeface="Meiryo UI" panose="020B0604030504040204" pitchFamily="50" charset="-128"/>
                <a:ea typeface="Meiryo UI" panose="020B0604030504040204" pitchFamily="50" charset="-128"/>
                <a:cs typeface="Meiryo UI" panose="020B0604030504040204" pitchFamily="50" charset="-128"/>
              </a:rPr>
              <a:t>（道州制導入時）</a:t>
            </a:r>
          </a:p>
        </p:txBody>
      </p:sp>
      <p:sp>
        <p:nvSpPr>
          <p:cNvPr id="243" name="Rectangle 2"/>
          <p:cNvSpPr txBox="1">
            <a:spLocks noChangeArrowheads="1"/>
          </p:cNvSpPr>
          <p:nvPr/>
        </p:nvSpPr>
        <p:spPr bwMode="auto">
          <a:xfrm>
            <a:off x="10045139" y="1401086"/>
            <a:ext cx="106553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eaLnBrk="1" hangingPunct="1">
              <a:lnSpc>
                <a:spcPts val="1200"/>
              </a:lnSpc>
            </a:pPr>
            <a:r>
              <a:rPr lang="en-US" altLang="ja-JP" sz="1050" b="1" u="none" kern="0" dirty="0" smtClean="0">
                <a:latin typeface="Meiryo UI" panose="020B0604030504040204" pitchFamily="50" charset="-128"/>
                <a:ea typeface="Meiryo UI" panose="020B0604030504040204" pitchFamily="50" charset="-128"/>
                <a:cs typeface="Meiryo UI" panose="020B0604030504040204" pitchFamily="50" charset="-128"/>
              </a:rPr>
              <a:t>2030</a:t>
            </a:r>
            <a:r>
              <a:rPr lang="ja-JP" altLang="en-US" sz="1050" b="1" u="none" kern="0" dirty="0" smtClean="0">
                <a:latin typeface="Meiryo UI" panose="020B0604030504040204" pitchFamily="50" charset="-128"/>
                <a:ea typeface="Meiryo UI" panose="020B0604030504040204" pitchFamily="50" charset="-128"/>
                <a:cs typeface="Meiryo UI" panose="020B0604030504040204" pitchFamily="50" charset="-128"/>
              </a:rPr>
              <a:t>年頃</a:t>
            </a:r>
          </a:p>
        </p:txBody>
      </p:sp>
      <p:sp>
        <p:nvSpPr>
          <p:cNvPr id="194" name="右矢印 193"/>
          <p:cNvSpPr/>
          <p:nvPr/>
        </p:nvSpPr>
        <p:spPr bwMode="auto">
          <a:xfrm>
            <a:off x="8728117" y="1953661"/>
            <a:ext cx="304479" cy="504393"/>
          </a:xfrm>
          <a:prstGeom prst="rightArrow">
            <a:avLst/>
          </a:prstGeom>
          <a:ln w="22225">
            <a:solidFill>
              <a:schemeClr val="accent4">
                <a:lumMod val="75000"/>
              </a:schemeClr>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050" b="0" i="0" u="sng" strike="noStrike" cap="none" normalizeH="0" baseline="0" dirty="0" smtClean="0">
              <a:ln>
                <a:noFill/>
              </a:ln>
              <a:solidFill>
                <a:schemeClr val="tx1"/>
              </a:solidFill>
              <a:effectLst/>
              <a:latin typeface="Arial" charset="0"/>
              <a:ea typeface="ＭＳ Ｐゴシック" pitchFamily="50" charset="-128"/>
            </a:endParaRPr>
          </a:p>
        </p:txBody>
      </p:sp>
      <p:sp>
        <p:nvSpPr>
          <p:cNvPr id="195" name="Rectangle 2"/>
          <p:cNvSpPr txBox="1">
            <a:spLocks noChangeArrowheads="1"/>
          </p:cNvSpPr>
          <p:nvPr/>
        </p:nvSpPr>
        <p:spPr bwMode="auto">
          <a:xfrm>
            <a:off x="8611512" y="2056348"/>
            <a:ext cx="486162" cy="3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45720" rIns="36000" bIns="4572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eaLnBrk="1" hangingPunct="1">
              <a:lnSpc>
                <a:spcPts val="700"/>
              </a:lnSpc>
              <a:spcBef>
                <a:spcPts val="0"/>
              </a:spcBef>
            </a:pPr>
            <a:r>
              <a:rPr lang="ja-JP" altLang="en-US" sz="700" u="none" kern="0" dirty="0" smtClean="0">
                <a:latin typeface="Meiryo UI" panose="020B0604030504040204" pitchFamily="50" charset="-128"/>
                <a:ea typeface="Meiryo UI" panose="020B0604030504040204" pitchFamily="50" charset="-128"/>
                <a:cs typeface="Meiryo UI" panose="020B0604030504040204" pitchFamily="50" charset="-128"/>
              </a:rPr>
              <a:t>連携</a:t>
            </a:r>
            <a:endParaRPr lang="en-US" altLang="ja-JP" sz="700" u="none" kern="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700"/>
              </a:lnSpc>
              <a:spcBef>
                <a:spcPts val="0"/>
              </a:spcBef>
            </a:pPr>
            <a:r>
              <a:rPr lang="ja-JP" altLang="en-US" sz="700" u="none" kern="0" dirty="0" smtClean="0">
                <a:latin typeface="Meiryo UI" panose="020B0604030504040204" pitchFamily="50" charset="-128"/>
                <a:ea typeface="Meiryo UI" panose="020B0604030504040204" pitchFamily="50" charset="-128"/>
                <a:cs typeface="Meiryo UI" panose="020B0604030504040204" pitchFamily="50" charset="-128"/>
              </a:rPr>
              <a:t>合併</a:t>
            </a:r>
          </a:p>
        </p:txBody>
      </p:sp>
      <p:sp>
        <p:nvSpPr>
          <p:cNvPr id="100" name="円/楕円 99"/>
          <p:cNvSpPr/>
          <p:nvPr/>
        </p:nvSpPr>
        <p:spPr bwMode="auto">
          <a:xfrm>
            <a:off x="11281306" y="1795935"/>
            <a:ext cx="536939" cy="39600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rPr>
              <a:t>中核市</a:t>
            </a:r>
          </a:p>
        </p:txBody>
      </p:sp>
      <p:sp>
        <p:nvSpPr>
          <p:cNvPr id="101" name="円/楕円 100"/>
          <p:cNvSpPr/>
          <p:nvPr/>
        </p:nvSpPr>
        <p:spPr bwMode="auto">
          <a:xfrm>
            <a:off x="11850534" y="1804087"/>
            <a:ext cx="536939" cy="39600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rPr>
              <a:t>中核市</a:t>
            </a:r>
          </a:p>
        </p:txBody>
      </p:sp>
      <p:sp>
        <p:nvSpPr>
          <p:cNvPr id="102" name="円/楕円 101"/>
          <p:cNvSpPr/>
          <p:nvPr/>
        </p:nvSpPr>
        <p:spPr bwMode="auto">
          <a:xfrm>
            <a:off x="11554584" y="2200087"/>
            <a:ext cx="536939" cy="39600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rPr>
              <a:t>中核市</a:t>
            </a:r>
          </a:p>
        </p:txBody>
      </p:sp>
      <p:sp>
        <p:nvSpPr>
          <p:cNvPr id="103" name="円/楕円 102"/>
          <p:cNvSpPr/>
          <p:nvPr/>
        </p:nvSpPr>
        <p:spPr bwMode="auto">
          <a:xfrm>
            <a:off x="11255176" y="2547786"/>
            <a:ext cx="536939" cy="39600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rPr>
              <a:t>中核市</a:t>
            </a:r>
          </a:p>
        </p:txBody>
      </p:sp>
      <p:sp>
        <p:nvSpPr>
          <p:cNvPr id="146" name="Rectangle 2"/>
          <p:cNvSpPr txBox="1">
            <a:spLocks noChangeArrowheads="1"/>
          </p:cNvSpPr>
          <p:nvPr/>
        </p:nvSpPr>
        <p:spPr bwMode="auto">
          <a:xfrm>
            <a:off x="7484714" y="8094737"/>
            <a:ext cx="1870861" cy="282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pPr>
            <a:r>
              <a:rPr lang="ja-JP" altLang="en-US" sz="1050" kern="0"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基礎自治機能</a:t>
            </a:r>
            <a:r>
              <a:rPr lang="ja-JP" altLang="en-US" sz="1050"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や広域機能の</a:t>
            </a:r>
            <a:endParaRPr lang="en-US" altLang="ja-JP" sz="1050"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lang="ja-JP" altLang="en-US" sz="1050"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あるべき姿を大阪から検討・研究</a:t>
            </a:r>
            <a:endParaRPr lang="en-US" altLang="ja-JP" sz="1050" u="none"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テキスト ボックス 130"/>
          <p:cNvSpPr txBox="1"/>
          <p:nvPr/>
        </p:nvSpPr>
        <p:spPr>
          <a:xfrm>
            <a:off x="203150" y="630054"/>
            <a:ext cx="2215321" cy="280690"/>
          </a:xfrm>
          <a:prstGeom prst="rect">
            <a:avLst/>
          </a:prstGeom>
          <a:noFill/>
        </p:spPr>
        <p:txBody>
          <a:bodyPr wrap="square" tIns="0" rtlCol="0">
            <a:noAutofit/>
          </a:bodyPr>
          <a:lstStyle/>
          <a:p>
            <a:r>
              <a:rPr kumimoji="1" lang="en-US" altLang="ja-JP" sz="1400" u="none" dirty="0" smtClean="0">
                <a:latin typeface="HG創英角ｺﾞｼｯｸUB" panose="020B0909000000000000" pitchFamily="49" charset="-128"/>
                <a:ea typeface="HG創英角ｺﾞｼｯｸUB" panose="020B0909000000000000" pitchFamily="49" charset="-128"/>
              </a:rPr>
              <a:t>【</a:t>
            </a:r>
            <a:r>
              <a:rPr kumimoji="1" lang="ja-JP" altLang="en-US" sz="1400" u="none" dirty="0" smtClean="0">
                <a:latin typeface="HG創英角ｺﾞｼｯｸUB" panose="020B0909000000000000" pitchFamily="49" charset="-128"/>
                <a:ea typeface="HG創英角ｺﾞｼｯｸUB" panose="020B0909000000000000" pitchFamily="49" charset="-128"/>
              </a:rPr>
              <a:t>改訂趣旨</a:t>
            </a:r>
            <a:r>
              <a:rPr kumimoji="1" lang="en-US" altLang="ja-JP" sz="1400" u="none" dirty="0" smtClean="0">
                <a:latin typeface="HG創英角ｺﾞｼｯｸUB" panose="020B0909000000000000" pitchFamily="49" charset="-128"/>
                <a:ea typeface="HG創英角ｺﾞｼｯｸUB" panose="020B0909000000000000" pitchFamily="49" charset="-128"/>
              </a:rPr>
              <a:t>】</a:t>
            </a:r>
          </a:p>
        </p:txBody>
      </p:sp>
      <p:sp>
        <p:nvSpPr>
          <p:cNvPr id="133" name="Rectangle 2"/>
          <p:cNvSpPr txBox="1">
            <a:spLocks noChangeArrowheads="1"/>
          </p:cNvSpPr>
          <p:nvPr/>
        </p:nvSpPr>
        <p:spPr bwMode="auto">
          <a:xfrm>
            <a:off x="529330" y="935694"/>
            <a:ext cx="57358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lnSpc>
                <a:spcPts val="1200"/>
              </a:lnSpc>
            </a:pP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 平成</a:t>
            </a:r>
            <a:r>
              <a:rPr lang="en-US" altLang="ja-JP" sz="1050" u="none" kern="0" dirty="0" smtClean="0">
                <a:latin typeface="Meiryo UI" panose="020B0604030504040204" pitchFamily="50" charset="-128"/>
                <a:ea typeface="Meiryo UI" panose="020B0604030504040204" pitchFamily="50" charset="-128"/>
                <a:cs typeface="Meiryo UI" panose="020B0604030504040204" pitchFamily="50" charset="-128"/>
              </a:rPr>
              <a:t>21</a:t>
            </a: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050" u="none" kern="0" dirty="0" smtClean="0">
                <a:latin typeface="Meiryo UI" panose="020B0604030504040204" pitchFamily="50" charset="-128"/>
                <a:ea typeface="Meiryo UI" panose="020B0604030504040204" pitchFamily="50" charset="-128"/>
                <a:cs typeface="Meiryo UI" panose="020B0604030504040204" pitchFamily="50" charset="-128"/>
              </a:rPr>
              <a:t>2009</a:t>
            </a: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年）に「大阪発“地方分権改革”ビジョン」</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を策定。</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　これまで、「</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府内市町村が中核市に」、「新たな大都市制度の実現」、「関西州の実現」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という</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　３つの“</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めざす姿</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”について、平成</a:t>
            </a:r>
            <a:r>
              <a:rPr lang="en-US" altLang="ja-JP" sz="1050" kern="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1050" kern="0" dirty="0">
                <a:latin typeface="Meiryo UI" panose="020B0604030504040204" pitchFamily="50" charset="-128"/>
                <a:ea typeface="Meiryo UI" panose="020B0604030504040204" pitchFamily="50" charset="-128"/>
                <a:cs typeface="Meiryo UI" panose="020B0604030504040204" pitchFamily="50" charset="-128"/>
              </a:rPr>
              <a:t>2018</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年）に実現との目標を掲げ</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、取組みを進めてきた。</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テキスト ボックス 95"/>
          <p:cNvSpPr txBox="1"/>
          <p:nvPr/>
        </p:nvSpPr>
        <p:spPr>
          <a:xfrm>
            <a:off x="213839" y="4801500"/>
            <a:ext cx="5101791" cy="280690"/>
          </a:xfrm>
          <a:prstGeom prst="rect">
            <a:avLst/>
          </a:prstGeom>
          <a:noFill/>
        </p:spPr>
        <p:txBody>
          <a:bodyPr wrap="square" tIns="0" rtlCol="0">
            <a:noAutofit/>
          </a:bodyPr>
          <a:lstStyle/>
          <a:p>
            <a:r>
              <a:rPr kumimoji="1" lang="en-US" altLang="ja-JP" sz="1400" u="none" dirty="0" smtClean="0">
                <a:latin typeface="HG創英角ｺﾞｼｯｸUB" panose="020B0909000000000000" pitchFamily="49" charset="-128"/>
                <a:ea typeface="HG創英角ｺﾞｼｯｸUB" panose="020B0909000000000000" pitchFamily="49" charset="-128"/>
              </a:rPr>
              <a:t>【</a:t>
            </a:r>
            <a:r>
              <a:rPr kumimoji="1" lang="ja-JP" altLang="en-US" sz="1400" u="none" dirty="0" smtClean="0">
                <a:latin typeface="HG創英角ｺﾞｼｯｸUB" panose="020B0909000000000000" pitchFamily="49" charset="-128"/>
                <a:ea typeface="HG創英角ｺﾞｼｯｸUB" panose="020B0909000000000000" pitchFamily="49" charset="-128"/>
              </a:rPr>
              <a:t>理念</a:t>
            </a:r>
            <a:r>
              <a:rPr kumimoji="1" lang="en-US" altLang="ja-JP" sz="1400" u="none" dirty="0" smtClean="0">
                <a:latin typeface="HG創英角ｺﾞｼｯｸUB" panose="020B0909000000000000" pitchFamily="49" charset="-128"/>
                <a:ea typeface="HG創英角ｺﾞｼｯｸUB" panose="020B0909000000000000" pitchFamily="49" charset="-128"/>
              </a:rPr>
              <a:t>】</a:t>
            </a:r>
          </a:p>
        </p:txBody>
      </p:sp>
      <p:sp>
        <p:nvSpPr>
          <p:cNvPr id="123" name="Rectangle 2"/>
          <p:cNvSpPr txBox="1">
            <a:spLocks noChangeArrowheads="1"/>
          </p:cNvSpPr>
          <p:nvPr/>
        </p:nvSpPr>
        <p:spPr bwMode="auto">
          <a:xfrm>
            <a:off x="8964841" y="3710388"/>
            <a:ext cx="1563423" cy="720000"/>
          </a:xfrm>
          <a:prstGeom prst="rect">
            <a:avLst/>
          </a:prstGeom>
          <a:ln/>
          <a:extLst/>
        </p:spPr>
        <p:style>
          <a:lnRef idx="0">
            <a:schemeClr val="accent5"/>
          </a:lnRef>
          <a:fillRef idx="3">
            <a:schemeClr val="accent5"/>
          </a:fillRef>
          <a:effectRef idx="3">
            <a:schemeClr val="accent5"/>
          </a:effectRef>
          <a:fontRef idx="minor">
            <a:schemeClr val="lt1"/>
          </a:fontRef>
        </p:style>
        <p:txBody>
          <a:bodyPr vert="horz" wrap="square" lIns="0" tIns="72000" rIns="0" bIns="3600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a:lnSpc>
                <a:spcPts val="1100"/>
              </a:lnSpc>
              <a:spcBef>
                <a:spcPts val="0"/>
              </a:spcBef>
            </a:pPr>
            <a:r>
              <a:rPr lang="ja-JP" altLang="en-US" sz="1050" b="1"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広域機能</a:t>
            </a:r>
            <a:r>
              <a:rPr lang="ja-JP" altLang="en-US" sz="105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の</a:t>
            </a:r>
            <a:r>
              <a:rPr lang="ja-JP" altLang="en-US" sz="1050" b="1"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強化</a:t>
            </a:r>
            <a:endParaRPr lang="en-US" altLang="ja-JP" sz="1050" b="1" u="none"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25" name="Rectangle 2"/>
          <p:cNvSpPr txBox="1">
            <a:spLocks noChangeArrowheads="1"/>
          </p:cNvSpPr>
          <p:nvPr/>
        </p:nvSpPr>
        <p:spPr bwMode="auto">
          <a:xfrm>
            <a:off x="8973349" y="2940621"/>
            <a:ext cx="1563423" cy="720000"/>
          </a:xfrm>
          <a:prstGeom prst="rect">
            <a:avLst/>
          </a:prstGeom>
          <a:noFill/>
          <a:ln w="6350">
            <a:solidFill>
              <a:schemeClr val="tx1">
                <a:lumMod val="95000"/>
                <a:lumOff val="5000"/>
              </a:schemeClr>
            </a:solidFill>
          </a:ln>
          <a:effectLst/>
          <a:scene3d>
            <a:camera prst="orthographicFront">
              <a:rot lat="0" lon="0" rev="0"/>
            </a:camera>
            <a:lightRig rig="threePt" dir="t">
              <a:rot lat="0" lon="0" rev="1200000"/>
            </a:lightRig>
          </a:scene3d>
          <a:sp3d/>
          <a:extLst/>
        </p:spPr>
        <p:style>
          <a:lnRef idx="0">
            <a:schemeClr val="accent5"/>
          </a:lnRef>
          <a:fillRef idx="3">
            <a:schemeClr val="accent5"/>
          </a:fillRef>
          <a:effectRef idx="3">
            <a:schemeClr val="accent5"/>
          </a:effectRef>
          <a:fontRef idx="minor">
            <a:schemeClr val="lt1"/>
          </a:fontRef>
        </p:style>
        <p:txBody>
          <a:bodyPr vert="horz" wrap="square" lIns="0" tIns="72000" rIns="0" bIns="3600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a:lnSpc>
                <a:spcPts val="1100"/>
              </a:lnSpc>
              <a:spcBef>
                <a:spcPts val="0"/>
              </a:spcBef>
            </a:pPr>
            <a:r>
              <a:rPr lang="ja-JP" altLang="en-US" sz="1050" b="1" dirty="0">
                <a:latin typeface="ＭＳ Ｐゴシック" panose="020B0600070205080204" pitchFamily="50" charset="-128"/>
                <a:ea typeface="ＭＳ Ｐゴシック" panose="020B0600070205080204" pitchFamily="50" charset="-128"/>
                <a:cs typeface="Meiryo UI" panose="020B0604030504040204" pitchFamily="50" charset="-128"/>
              </a:rPr>
              <a:t>基礎</a:t>
            </a:r>
            <a:r>
              <a:rPr lang="ja-JP" altLang="en-US" sz="1050" b="1" dirty="0" smtClean="0">
                <a:latin typeface="ＭＳ Ｐゴシック" panose="020B0600070205080204" pitchFamily="50" charset="-128"/>
                <a:ea typeface="ＭＳ Ｐゴシック" panose="020B0600070205080204" pitchFamily="50" charset="-128"/>
                <a:cs typeface="Meiryo UI" panose="020B0604030504040204" pitchFamily="50" charset="-128"/>
              </a:rPr>
              <a:t>自治機能</a:t>
            </a:r>
            <a:r>
              <a:rPr lang="ja-JP" altLang="en-US" sz="1050" b="1" dirty="0">
                <a:latin typeface="ＭＳ Ｐゴシック" panose="020B0600070205080204" pitchFamily="50" charset="-128"/>
                <a:ea typeface="ＭＳ Ｐゴシック" panose="020B0600070205080204" pitchFamily="50" charset="-128"/>
                <a:cs typeface="Meiryo UI" panose="020B0604030504040204" pitchFamily="50" charset="-128"/>
              </a:rPr>
              <a:t>の</a:t>
            </a:r>
            <a:r>
              <a:rPr lang="ja-JP" altLang="en-US" sz="1050" b="1" dirty="0" smtClean="0">
                <a:latin typeface="ＭＳ Ｐゴシック" panose="020B0600070205080204" pitchFamily="50" charset="-128"/>
                <a:ea typeface="ＭＳ Ｐゴシック" panose="020B0600070205080204" pitchFamily="50" charset="-128"/>
                <a:cs typeface="Meiryo UI" panose="020B0604030504040204" pitchFamily="50" charset="-128"/>
              </a:rPr>
              <a:t>強化</a:t>
            </a:r>
            <a:endParaRPr lang="en-US" altLang="ja-JP" sz="1050" b="1" u="none" dirty="0" smtClean="0">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91" name="Rectangle 2"/>
          <p:cNvSpPr txBox="1">
            <a:spLocks noChangeArrowheads="1"/>
          </p:cNvSpPr>
          <p:nvPr/>
        </p:nvSpPr>
        <p:spPr bwMode="auto">
          <a:xfrm>
            <a:off x="9375028" y="3261554"/>
            <a:ext cx="72337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a:lnSpc>
                <a:spcPts val="800"/>
              </a:lnSpc>
              <a:spcBef>
                <a:spcPts val="0"/>
              </a:spcBef>
            </a:pPr>
            <a:r>
              <a:rPr lang="ja-JP" altLang="en-US" sz="800" u="none" dirty="0" smtClean="0">
                <a:latin typeface="Meiryo UI" panose="020B0604030504040204" pitchFamily="50" charset="-128"/>
                <a:ea typeface="Meiryo UI" panose="020B0604030504040204" pitchFamily="50" charset="-128"/>
                <a:cs typeface="Meiryo UI" panose="020B0604030504040204" pitchFamily="50" charset="-128"/>
              </a:rPr>
              <a:t>大阪市・総合区</a:t>
            </a:r>
            <a:endParaRPr lang="en-US" altLang="ja-JP" sz="800" u="none" dirty="0" smtClean="0">
              <a:latin typeface="Meiryo UI" panose="020B0604030504040204" pitchFamily="50" charset="-128"/>
              <a:ea typeface="Meiryo UI" panose="020B0604030504040204" pitchFamily="50" charset="-128"/>
              <a:cs typeface="Meiryo UI" panose="020B0604030504040204" pitchFamily="50" charset="-128"/>
            </a:endParaRPr>
          </a:p>
          <a:p>
            <a:pPr algn="ctr">
              <a:lnSpc>
                <a:spcPts val="800"/>
              </a:lnSpc>
              <a:spcBef>
                <a:spcPts val="0"/>
              </a:spcBef>
            </a:pPr>
            <a:r>
              <a:rPr lang="en-US" altLang="ja-JP" sz="800" dirty="0" smtClean="0">
                <a:latin typeface="Meiryo UI" panose="020B0604030504040204" pitchFamily="50" charset="-128"/>
                <a:ea typeface="Meiryo UI" panose="020B0604030504040204" pitchFamily="50" charset="-128"/>
                <a:cs typeface="Meiryo UI" panose="020B0604030504040204" pitchFamily="50" charset="-128"/>
              </a:rPr>
              <a:t>or</a:t>
            </a:r>
          </a:p>
          <a:p>
            <a:pPr algn="ctr">
              <a:lnSpc>
                <a:spcPts val="800"/>
              </a:lnSpc>
              <a:spcBef>
                <a:spcPts val="0"/>
              </a:spcBef>
            </a:pPr>
            <a:r>
              <a:rPr lang="ja-JP" altLang="en-US" sz="800" u="none" dirty="0">
                <a:latin typeface="Meiryo UI" panose="020B0604030504040204" pitchFamily="50" charset="-128"/>
                <a:ea typeface="Meiryo UI" panose="020B0604030504040204" pitchFamily="50" charset="-128"/>
                <a:cs typeface="Meiryo UI" panose="020B0604030504040204" pitchFamily="50" charset="-128"/>
              </a:rPr>
              <a:t>特別区</a:t>
            </a:r>
            <a:endParaRPr lang="en-US" altLang="ja-JP" sz="800" u="none"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大かっこ 1"/>
          <p:cNvSpPr/>
          <p:nvPr/>
        </p:nvSpPr>
        <p:spPr>
          <a:xfrm>
            <a:off x="9253344" y="3242318"/>
            <a:ext cx="1008112" cy="328578"/>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5" name="Rectangle 2"/>
          <p:cNvSpPr txBox="1">
            <a:spLocks noChangeArrowheads="1"/>
          </p:cNvSpPr>
          <p:nvPr/>
        </p:nvSpPr>
        <p:spPr bwMode="auto">
          <a:xfrm>
            <a:off x="9170574" y="3963756"/>
            <a:ext cx="1236309" cy="410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800"/>
              </a:lnSpc>
              <a:spcBef>
                <a:spcPts val="0"/>
              </a:spcBef>
            </a:pPr>
            <a:r>
              <a:rPr lang="ja-JP" altLang="en-US"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指定</a:t>
            </a:r>
            <a:r>
              <a:rPr lang="ja-JP" altLang="en-US" sz="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都市都道府県</a:t>
            </a:r>
            <a:r>
              <a:rPr lang="ja-JP" altLang="en-US"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調整</a:t>
            </a:r>
            <a:r>
              <a:rPr lang="ja-JP" altLang="en-US" sz="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会議</a:t>
            </a:r>
            <a:endParaRPr lang="en-US" altLang="ja-JP"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spcBef>
                <a:spcPts val="0"/>
              </a:spcBef>
            </a:pPr>
            <a:r>
              <a:rPr lang="ja-JP" altLang="en-US" sz="8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より一元化を図る</a:t>
            </a:r>
            <a:endParaRPr lang="en-US" altLang="ja-JP" sz="800" u="none"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800"/>
              </a:lnSpc>
              <a:spcBef>
                <a:spcPts val="0"/>
              </a:spcBef>
            </a:pPr>
            <a:r>
              <a:rPr lang="en-US" altLang="ja-JP" sz="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or</a:t>
            </a:r>
          </a:p>
          <a:p>
            <a:pPr algn="ctr">
              <a:lnSpc>
                <a:spcPts val="800"/>
              </a:lnSpc>
              <a:spcBef>
                <a:spcPts val="0"/>
              </a:spcBef>
            </a:pPr>
            <a:r>
              <a:rPr lang="ja-JP" altLang="en-US" sz="8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大阪府に一元化</a:t>
            </a:r>
            <a:endParaRPr lang="en-US" altLang="ja-JP" sz="800" u="none"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大かっこ 105"/>
          <p:cNvSpPr/>
          <p:nvPr/>
        </p:nvSpPr>
        <p:spPr>
          <a:xfrm>
            <a:off x="9096563" y="3946646"/>
            <a:ext cx="1360272" cy="449424"/>
          </a:xfrm>
          <a:prstGeom prst="bracketPair">
            <a:avLst>
              <a:gd name="adj" fmla="val 8528"/>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bg1"/>
              </a:solidFill>
            </a:endParaRPr>
          </a:p>
        </p:txBody>
      </p:sp>
      <p:sp>
        <p:nvSpPr>
          <p:cNvPr id="107" name="右矢印 106"/>
          <p:cNvSpPr/>
          <p:nvPr/>
        </p:nvSpPr>
        <p:spPr bwMode="auto">
          <a:xfrm>
            <a:off x="8683500" y="3807131"/>
            <a:ext cx="360000" cy="468000"/>
          </a:xfrm>
          <a:prstGeom prst="rightArrow">
            <a:avLst/>
          </a:prstGeom>
          <a:ln w="22225">
            <a:solidFill>
              <a:schemeClr val="accent4">
                <a:lumMod val="75000"/>
              </a:schemeClr>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050" b="0" i="0" u="sng" strike="noStrike" cap="none" normalizeH="0" baseline="0" dirty="0" smtClean="0">
              <a:ln>
                <a:noFill/>
              </a:ln>
              <a:solidFill>
                <a:schemeClr val="tx1"/>
              </a:solidFill>
              <a:effectLst/>
              <a:latin typeface="Arial" charset="0"/>
              <a:ea typeface="ＭＳ Ｐゴシック" pitchFamily="50" charset="-128"/>
            </a:endParaRPr>
          </a:p>
        </p:txBody>
      </p:sp>
      <p:sp>
        <p:nvSpPr>
          <p:cNvPr id="108" name="右矢印 107"/>
          <p:cNvSpPr/>
          <p:nvPr/>
        </p:nvSpPr>
        <p:spPr bwMode="auto">
          <a:xfrm rot="5400000">
            <a:off x="9484717" y="4493261"/>
            <a:ext cx="504000" cy="468000"/>
          </a:xfrm>
          <a:prstGeom prst="rightArrow">
            <a:avLst>
              <a:gd name="adj1" fmla="val 50000"/>
              <a:gd name="adj2" fmla="val 40621"/>
            </a:avLst>
          </a:prstGeom>
          <a:ln w="22225">
            <a:solidFill>
              <a:schemeClr val="accent4">
                <a:lumMod val="75000"/>
              </a:schemeClr>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050" b="0" i="0" u="sng" strike="noStrike" cap="none" normalizeH="0" baseline="0" dirty="0" smtClean="0">
              <a:ln>
                <a:noFill/>
              </a:ln>
              <a:solidFill>
                <a:schemeClr val="tx1"/>
              </a:solidFill>
              <a:effectLst/>
              <a:latin typeface="Arial" charset="0"/>
              <a:ea typeface="ＭＳ Ｐゴシック" pitchFamily="50" charset="-128"/>
            </a:endParaRPr>
          </a:p>
        </p:txBody>
      </p:sp>
      <p:sp>
        <p:nvSpPr>
          <p:cNvPr id="124" name="右矢印 123"/>
          <p:cNvSpPr/>
          <p:nvPr/>
        </p:nvSpPr>
        <p:spPr bwMode="auto">
          <a:xfrm>
            <a:off x="8715555" y="6187638"/>
            <a:ext cx="1822620" cy="258866"/>
          </a:xfrm>
          <a:prstGeom prst="rightArrow">
            <a:avLst>
              <a:gd name="adj1" fmla="val 100000"/>
              <a:gd name="adj2" fmla="val 0"/>
            </a:avLst>
          </a:prstGeom>
          <a:ln w="22225" cmpd="sng">
            <a:solidFill>
              <a:schemeClr val="accent4">
                <a:lumMod val="75000"/>
              </a:schemeClr>
            </a:solidFill>
            <a:prstDash val="solid"/>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endParaRPr lang="ja-JP" altLang="en-US" dirty="0" smtClean="0">
              <a:solidFill>
                <a:srgbClr val="000000"/>
              </a:solidFill>
            </a:endParaRPr>
          </a:p>
        </p:txBody>
      </p:sp>
      <p:sp>
        <p:nvSpPr>
          <p:cNvPr id="126" name="曲折矢印 125"/>
          <p:cNvSpPr/>
          <p:nvPr/>
        </p:nvSpPr>
        <p:spPr bwMode="auto">
          <a:xfrm flipV="1">
            <a:off x="9590134" y="5566180"/>
            <a:ext cx="1784891" cy="1023691"/>
          </a:xfrm>
          <a:prstGeom prst="bentArrow">
            <a:avLst>
              <a:gd name="adj1" fmla="val 26364"/>
              <a:gd name="adj2" fmla="val 25986"/>
              <a:gd name="adj3" fmla="val 28602"/>
              <a:gd name="adj4" fmla="val 68638"/>
            </a:avLst>
          </a:prstGeom>
          <a:solidFill>
            <a:schemeClr val="bg1"/>
          </a:solidFill>
          <a:ln w="22225" cap="flat" cmpd="sng" algn="ctr">
            <a:solidFill>
              <a:schemeClr val="accent4">
                <a:lumMod val="7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endParaRPr lang="ja-JP" altLang="en-US" smtClean="0">
              <a:solidFill>
                <a:srgbClr val="000000"/>
              </a:solidFill>
            </a:endParaRPr>
          </a:p>
        </p:txBody>
      </p:sp>
      <p:sp>
        <p:nvSpPr>
          <p:cNvPr id="122" name="Rectangle 2"/>
          <p:cNvSpPr txBox="1">
            <a:spLocks noChangeArrowheads="1"/>
          </p:cNvSpPr>
          <p:nvPr/>
        </p:nvSpPr>
        <p:spPr bwMode="auto">
          <a:xfrm>
            <a:off x="8964923" y="4990820"/>
            <a:ext cx="1563423" cy="720000"/>
          </a:xfrm>
          <a:prstGeom prst="rect">
            <a:avLst/>
          </a:prstGeom>
          <a:ln/>
          <a:extLst/>
        </p:spPr>
        <p:style>
          <a:lnRef idx="0">
            <a:schemeClr val="accent5"/>
          </a:lnRef>
          <a:fillRef idx="3">
            <a:schemeClr val="accent5"/>
          </a:fillRef>
          <a:effectRef idx="3">
            <a:schemeClr val="accent5"/>
          </a:effectRef>
          <a:fontRef idx="minor">
            <a:schemeClr val="lt1"/>
          </a:fontRef>
        </p:style>
        <p:txBody>
          <a:bodyPr vert="horz" wrap="square" lIns="0" tIns="72000" rIns="0" bIns="3600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a:lnSpc>
                <a:spcPts val="1100"/>
              </a:lnSpc>
              <a:spcBef>
                <a:spcPts val="0"/>
              </a:spcBef>
            </a:pPr>
            <a:r>
              <a:rPr lang="ja-JP" altLang="en-US" sz="105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国</a:t>
            </a:r>
            <a:r>
              <a:rPr lang="ja-JP" altLang="en-US" sz="1050" b="1"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から</a:t>
            </a:r>
            <a:r>
              <a:rPr lang="ja-JP" altLang="en-US" sz="105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大阪へ</a:t>
            </a:r>
            <a:r>
              <a:rPr lang="ja-JP" altLang="en-US" sz="1050" b="1"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の</a:t>
            </a:r>
            <a:endParaRPr lang="en-US" altLang="ja-JP" sz="1050" b="1"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algn="ctr">
              <a:lnSpc>
                <a:spcPts val="1100"/>
              </a:lnSpc>
              <a:spcBef>
                <a:spcPts val="0"/>
              </a:spcBef>
            </a:pPr>
            <a:r>
              <a:rPr lang="ja-JP" altLang="en-US" sz="1050" b="1" u="none"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権限移譲</a:t>
            </a:r>
            <a:endParaRPr lang="en-US" altLang="ja-JP" sz="1050" b="1" u="none" dirty="0" smtClean="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05" name="右矢印 204"/>
          <p:cNvSpPr/>
          <p:nvPr/>
        </p:nvSpPr>
        <p:spPr bwMode="auto">
          <a:xfrm>
            <a:off x="10575928" y="1990936"/>
            <a:ext cx="799097" cy="504393"/>
          </a:xfrm>
          <a:prstGeom prst="rightArrow">
            <a:avLst/>
          </a:prstGeom>
          <a:ln w="22225">
            <a:solidFill>
              <a:schemeClr val="accent4">
                <a:lumMod val="75000"/>
              </a:schemeClr>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050" b="0" i="0" u="sng" strike="noStrike" cap="none" normalizeH="0" baseline="0" dirty="0" smtClean="0">
              <a:ln>
                <a:noFill/>
              </a:ln>
              <a:solidFill>
                <a:schemeClr val="tx1"/>
              </a:solidFill>
              <a:effectLst/>
              <a:latin typeface="Arial" charset="0"/>
              <a:ea typeface="ＭＳ Ｐゴシック" pitchFamily="50" charset="-128"/>
            </a:endParaRPr>
          </a:p>
        </p:txBody>
      </p:sp>
      <p:sp>
        <p:nvSpPr>
          <p:cNvPr id="129" name="円/楕円 128"/>
          <p:cNvSpPr/>
          <p:nvPr/>
        </p:nvSpPr>
        <p:spPr bwMode="auto">
          <a:xfrm>
            <a:off x="11855838" y="2559475"/>
            <a:ext cx="536939" cy="396000"/>
          </a:xfrm>
          <a:prstGeom prst="ellipse">
            <a:avLst/>
          </a:prstGeom>
          <a:ln>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0" tIns="0" rIns="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800" b="1" i="0" u="none" strike="noStrike" cap="none" normalizeH="0" baseline="0" dirty="0" smtClean="0">
                <a:ln>
                  <a:noFill/>
                </a:ln>
                <a:solidFill>
                  <a:srgbClr val="000066"/>
                </a:solidFill>
                <a:effectLst/>
                <a:latin typeface="Meiryo UI" panose="020B0604030504040204" pitchFamily="50" charset="-128"/>
                <a:ea typeface="Meiryo UI" panose="020B0604030504040204" pitchFamily="50" charset="-128"/>
                <a:cs typeface="Meiryo UI" panose="020B0604030504040204" pitchFamily="50" charset="-128"/>
              </a:rPr>
              <a:t>中核市</a:t>
            </a:r>
          </a:p>
        </p:txBody>
      </p:sp>
      <p:sp>
        <p:nvSpPr>
          <p:cNvPr id="130" name="角丸四角形 129"/>
          <p:cNvSpPr/>
          <p:nvPr/>
        </p:nvSpPr>
        <p:spPr bwMode="auto">
          <a:xfrm>
            <a:off x="11296586" y="4911148"/>
            <a:ext cx="1080000" cy="576000"/>
          </a:xfrm>
          <a:prstGeom prst="roundRect">
            <a:avLst/>
          </a:prstGeom>
          <a:ln w="41275">
            <a:solidFill>
              <a:srgbClr val="000066"/>
            </a:solidFill>
            <a:prstDash val="sysDot"/>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36000" tIns="45720" rIns="3600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050" u="none" dirty="0"/>
              <a:t>大阪</a:t>
            </a:r>
            <a:r>
              <a:rPr kumimoji="0" lang="ja-JP" altLang="en-US" sz="1050" b="0" i="0" u="none" strike="noStrike" cap="none" normalizeH="0" baseline="0" dirty="0" smtClean="0">
                <a:ln>
                  <a:noFill/>
                </a:ln>
                <a:solidFill>
                  <a:schemeClr val="tx1"/>
                </a:solidFill>
                <a:effectLst/>
              </a:rPr>
              <a:t>エリア</a:t>
            </a:r>
            <a:endParaRPr kumimoji="0" lang="en-US" altLang="ja-JP" sz="1050" b="0" i="0" u="none" strike="noStrike" cap="none" normalizeH="0" baseline="0" dirty="0" smtClean="0">
              <a:ln>
                <a:noFill/>
              </a:ln>
              <a:solidFill>
                <a:schemeClr val="tx1"/>
              </a:solidFill>
              <a:effectLst/>
            </a:endParaRPr>
          </a:p>
          <a:p>
            <a:pPr marL="0" marR="0" indent="0" algn="ctr" defTabSz="914400" rtl="0" eaLnBrk="0" fontAlgn="base" latinLnBrk="0" hangingPunct="0">
              <a:lnSpc>
                <a:spcPct val="100000"/>
              </a:lnSpc>
              <a:spcBef>
                <a:spcPct val="0"/>
              </a:spcBef>
              <a:spcAft>
                <a:spcPct val="0"/>
              </a:spcAft>
              <a:buClrTx/>
              <a:buSzTx/>
              <a:buFontTx/>
              <a:buNone/>
              <a:tabLst/>
            </a:pPr>
            <a:r>
              <a:rPr lang="ja-JP" altLang="en-US" sz="1050" u="none" dirty="0" smtClean="0"/>
              <a:t>の道州</a:t>
            </a:r>
            <a:endParaRPr kumimoji="0" lang="en-US" altLang="ja-JP" sz="1050" b="0" i="0" u="none" strike="noStrike" cap="none" normalizeH="0" baseline="0" dirty="0" smtClean="0">
              <a:ln>
                <a:noFill/>
              </a:ln>
              <a:solidFill>
                <a:schemeClr val="tx1"/>
              </a:solidFill>
              <a:effectLst/>
            </a:endParaRPr>
          </a:p>
        </p:txBody>
      </p:sp>
      <p:sp>
        <p:nvSpPr>
          <p:cNvPr id="132" name="角丸四角形 131"/>
          <p:cNvSpPr/>
          <p:nvPr/>
        </p:nvSpPr>
        <p:spPr bwMode="auto">
          <a:xfrm>
            <a:off x="11324748" y="5961659"/>
            <a:ext cx="1080000" cy="576000"/>
          </a:xfrm>
          <a:prstGeom prst="roundRect">
            <a:avLst/>
          </a:prstGeom>
          <a:ln w="34925">
            <a:solidFill>
              <a:srgbClr val="000066"/>
            </a:solidFill>
            <a:headEnd type="none" w="med" len="med"/>
            <a:tailEnd type="none" w="med" len="med"/>
          </a:ln>
          <a:extLst/>
        </p:spPr>
        <p:style>
          <a:lnRef idx="1">
            <a:schemeClr val="accent1"/>
          </a:lnRef>
          <a:fillRef idx="2">
            <a:schemeClr val="accent1"/>
          </a:fillRef>
          <a:effectRef idx="1">
            <a:schemeClr val="accent1"/>
          </a:effectRef>
          <a:fontRef idx="minor">
            <a:schemeClr val="dk1"/>
          </a:fontRef>
        </p:style>
        <p:txBody>
          <a:bodyPr vert="horz" wrap="square" lIns="36000" tIns="45720" rIns="3600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smtClean="0">
                <a:ln>
                  <a:noFill/>
                </a:ln>
                <a:solidFill>
                  <a:schemeClr val="tx1"/>
                </a:solidFill>
                <a:effectLst/>
              </a:rPr>
              <a:t>関西州</a:t>
            </a:r>
            <a:endParaRPr kumimoji="0" lang="en-US" altLang="ja-JP" sz="1050" b="0" i="0" u="none" strike="noStrike" cap="none" normalizeH="0" baseline="0" dirty="0" smtClean="0">
              <a:ln>
                <a:noFill/>
              </a:ln>
              <a:solidFill>
                <a:schemeClr val="tx1"/>
              </a:solidFill>
              <a:effectLst/>
            </a:endParaRPr>
          </a:p>
        </p:txBody>
      </p:sp>
      <p:sp>
        <p:nvSpPr>
          <p:cNvPr id="134" name="Rectangle 2"/>
          <p:cNvSpPr txBox="1">
            <a:spLocks noChangeArrowheads="1"/>
          </p:cNvSpPr>
          <p:nvPr/>
        </p:nvSpPr>
        <p:spPr bwMode="auto">
          <a:xfrm>
            <a:off x="11393092" y="5580328"/>
            <a:ext cx="101782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spcBef>
                <a:spcPts val="0"/>
              </a:spcBef>
            </a:pPr>
            <a:r>
              <a:rPr lang="ja-JP" altLang="en-US" sz="1050" u="none"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「京阪神エリア」の</a:t>
            </a:r>
            <a:endParaRPr lang="en-US" altLang="ja-JP" sz="1050" u="none"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Bef>
                <a:spcPts val="0"/>
              </a:spcBef>
            </a:pPr>
            <a:r>
              <a:rPr lang="ja-JP" altLang="en-US" sz="1050" u="none"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道州も考えられる</a:t>
            </a:r>
            <a:endParaRPr lang="en-US" altLang="ja-JP" sz="1050" u="none"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5" name="大かっこ 134"/>
          <p:cNvSpPr/>
          <p:nvPr/>
        </p:nvSpPr>
        <p:spPr bwMode="auto">
          <a:xfrm>
            <a:off x="11334025" y="5580984"/>
            <a:ext cx="1042561" cy="340249"/>
          </a:xfrm>
          <a:prstGeom prst="bracketPair">
            <a:avLst/>
          </a:prstGeom>
          <a:noFill/>
          <a:ln w="28575" cap="flat" cmpd="sng" algn="ctr">
            <a:solidFill>
              <a:schemeClr val="bg1"/>
            </a:solidFill>
            <a:prstDash val="solid"/>
            <a:round/>
            <a:headEnd type="none" w="med" len="med"/>
            <a:tailEnd type="none" w="med" len="med"/>
          </a:ln>
          <a:effectLst/>
          <a:extLst/>
        </p:spPr>
        <p:txBody>
          <a:bodyPr rtlCol="0" anchor="ctr"/>
          <a:lstStyle/>
          <a:p>
            <a:pPr algn="ctr"/>
            <a:endParaRPr kumimoji="1" lang="ja-JP" altLang="en-US"/>
          </a:p>
        </p:txBody>
      </p:sp>
      <p:sp>
        <p:nvSpPr>
          <p:cNvPr id="136" name="右矢印 135"/>
          <p:cNvSpPr/>
          <p:nvPr/>
        </p:nvSpPr>
        <p:spPr bwMode="auto">
          <a:xfrm>
            <a:off x="10536771" y="5090524"/>
            <a:ext cx="797253" cy="468000"/>
          </a:xfrm>
          <a:prstGeom prst="rightArrow">
            <a:avLst/>
          </a:prstGeom>
          <a:ln w="22225">
            <a:solidFill>
              <a:schemeClr val="accent4">
                <a:lumMod val="75000"/>
              </a:schemeClr>
            </a:solidFill>
            <a:prstDash val="sysDash"/>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050" b="0" i="0" u="sng" strike="noStrike" cap="none" normalizeH="0" baseline="0" dirty="0" smtClean="0">
              <a:ln>
                <a:noFill/>
              </a:ln>
              <a:solidFill>
                <a:schemeClr val="tx1"/>
              </a:solidFill>
              <a:effectLst/>
              <a:latin typeface="Arial" charset="0"/>
              <a:ea typeface="ＭＳ Ｐゴシック" pitchFamily="50" charset="-128"/>
            </a:endParaRPr>
          </a:p>
        </p:txBody>
      </p:sp>
      <p:sp>
        <p:nvSpPr>
          <p:cNvPr id="235" name="テキスト ボックス 234"/>
          <p:cNvSpPr txBox="1"/>
          <p:nvPr/>
        </p:nvSpPr>
        <p:spPr>
          <a:xfrm>
            <a:off x="10780310" y="1704357"/>
            <a:ext cx="252000" cy="4860000"/>
          </a:xfrm>
          <a:prstGeom prst="rect">
            <a:avLst/>
          </a:prstGeom>
        </p:spPr>
        <p:style>
          <a:lnRef idx="0">
            <a:schemeClr val="accent5"/>
          </a:lnRef>
          <a:fillRef idx="3">
            <a:schemeClr val="accent5"/>
          </a:fillRef>
          <a:effectRef idx="3">
            <a:schemeClr val="accent5"/>
          </a:effectRef>
          <a:fontRef idx="minor">
            <a:schemeClr val="lt1"/>
          </a:fontRef>
        </p:style>
        <p:txBody>
          <a:bodyPr vert="eaVert" wrap="square" lIns="0" tIns="36000" rIns="0" bIns="0" rtlCol="0" anchor="ctr" anchorCtr="0">
            <a:spAutoFit/>
          </a:bodyPr>
          <a:lstStyle/>
          <a:p>
            <a:pPr algn="ctr"/>
            <a:r>
              <a:rPr kumimoji="1" lang="ja-JP" altLang="en-US" sz="1050" u="none" dirty="0" smtClean="0">
                <a:solidFill>
                  <a:schemeClr val="bg1"/>
                </a:solidFill>
                <a:latin typeface="HGS創英角ｺﾞｼｯｸUB" panose="020B0900000000000000" pitchFamily="50" charset="-128"/>
                <a:ea typeface="HGS創英角ｺﾞｼｯｸUB" panose="020B0900000000000000" pitchFamily="50" charset="-128"/>
              </a:rPr>
              <a:t>大阪の改革・取組みから、議論を喚起</a:t>
            </a:r>
            <a:endParaRPr kumimoji="1" lang="ja-JP" altLang="en-US" sz="1050" u="none"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142" name="Rectangle 2"/>
          <p:cNvSpPr txBox="1">
            <a:spLocks noChangeArrowheads="1"/>
          </p:cNvSpPr>
          <p:nvPr/>
        </p:nvSpPr>
        <p:spPr bwMode="auto">
          <a:xfrm>
            <a:off x="6720248" y="974778"/>
            <a:ext cx="580391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「道州制」とその下での「中核市</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」との“めざす姿”見据え</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、まずは、副首都化に向けた取組みの中で基盤</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を</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整える</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と</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されている</a:t>
            </a:r>
            <a:r>
              <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rPr>
              <a:t>2020</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年頃、更にその</a:t>
            </a:r>
            <a:r>
              <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年後の</a:t>
            </a:r>
            <a:r>
              <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rPr>
              <a:t>2030</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年頃に向けた工程を明確化。</a:t>
            </a:r>
            <a:endParaRPr lang="ja-JP" altLang="en-US" sz="1050"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7" name="テキスト ボックス 146"/>
          <p:cNvSpPr txBox="1"/>
          <p:nvPr/>
        </p:nvSpPr>
        <p:spPr>
          <a:xfrm>
            <a:off x="6656597" y="2965701"/>
            <a:ext cx="236603" cy="1368000"/>
          </a:xfrm>
          <a:prstGeom prst="rect">
            <a:avLst/>
          </a:prstGeom>
          <a:noFill/>
        </p:spPr>
        <p:txBody>
          <a:bodyPr vert="eaVert" wrap="square" lIns="0" tIns="0" rIns="0" bIns="0" rtlCol="0" anchor="ctr" anchorCtr="0">
            <a:spAutoFit/>
          </a:bodyPr>
          <a:lstStyle/>
          <a:p>
            <a:pPr>
              <a:lnSpc>
                <a:spcPts val="900"/>
              </a:lnSpc>
            </a:pPr>
            <a:r>
              <a:rPr kumimoji="1" lang="ja-JP" altLang="en-US" sz="900" u="none" dirty="0" smtClean="0">
                <a:latin typeface="HGS創英角ｺﾞｼｯｸUB" panose="020B0900000000000000" pitchFamily="50" charset="-128"/>
                <a:ea typeface="HGS創英角ｺﾞｼｯｸUB" panose="020B0900000000000000" pitchFamily="50" charset="-128"/>
              </a:rPr>
              <a:t>大阪</a:t>
            </a:r>
            <a:r>
              <a:rPr lang="ja-JP" altLang="en-US" sz="900" dirty="0" smtClean="0">
                <a:latin typeface="HGS創英角ｺﾞｼｯｸUB" panose="020B0900000000000000" pitchFamily="50" charset="-128"/>
                <a:ea typeface="HGS創英角ｺﾞｼｯｸUB" panose="020B0900000000000000" pitchFamily="50" charset="-128"/>
              </a:rPr>
              <a:t>にふさわしい</a:t>
            </a:r>
            <a:endParaRPr lang="en-US" altLang="ja-JP" sz="900" dirty="0" smtClean="0">
              <a:latin typeface="HGS創英角ｺﾞｼｯｸUB" panose="020B0900000000000000" pitchFamily="50" charset="-128"/>
              <a:ea typeface="HGS創英角ｺﾞｼｯｸUB" panose="020B0900000000000000" pitchFamily="50" charset="-128"/>
            </a:endParaRPr>
          </a:p>
          <a:p>
            <a:pPr algn="r">
              <a:lnSpc>
                <a:spcPts val="900"/>
              </a:lnSpc>
            </a:pPr>
            <a:r>
              <a:rPr kumimoji="1" lang="ja-JP" altLang="en-US" sz="900" u="none" dirty="0" smtClean="0">
                <a:latin typeface="HGS創英角ｺﾞｼｯｸUB" panose="020B0900000000000000" pitchFamily="50" charset="-128"/>
                <a:ea typeface="HGS創英角ｺﾞｼｯｸUB" panose="020B0900000000000000" pitchFamily="50" charset="-128"/>
              </a:rPr>
              <a:t>新たな大都市制度の実現</a:t>
            </a:r>
            <a:endParaRPr kumimoji="1" lang="ja-JP" altLang="en-US" sz="900" u="none" dirty="0">
              <a:latin typeface="HGS創英角ｺﾞｼｯｸUB" panose="020B0900000000000000" pitchFamily="50" charset="-128"/>
              <a:ea typeface="HGS創英角ｺﾞｼｯｸUB" panose="020B0900000000000000" pitchFamily="50" charset="-128"/>
            </a:endParaRPr>
          </a:p>
        </p:txBody>
      </p:sp>
      <p:sp>
        <p:nvSpPr>
          <p:cNvPr id="104" name="Rectangle 2"/>
          <p:cNvSpPr txBox="1">
            <a:spLocks noChangeArrowheads="1"/>
          </p:cNvSpPr>
          <p:nvPr/>
        </p:nvSpPr>
        <p:spPr bwMode="auto">
          <a:xfrm>
            <a:off x="532369" y="1488285"/>
            <a:ext cx="573587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pP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その</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結果、府内市町村の基礎自治機能の充実に関しては、「特例</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市並み以上の権限移譲</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の</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実現」、「教職員</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人事協議会や広域まちづくり・福祉課の共同設置などの市町村間</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連携」、「豊中</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市</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・枚方市の中核</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市移行」と</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いった一定の進展が見られたが、少子高齢化や人口減少など</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社会</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情勢</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が厳しさを増し</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現在</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の市町村の規模・体制での権限移譲に一定の限界</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が見られる中で</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大阪府</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積極的</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コーディネートのもと、市町村連携や合併などの体制整備を進めていくこと</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が</a:t>
            </a:r>
            <a:endParaRPr lang="en-US" altLang="ja-JP" sz="1050" b="1" u="sng"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不可欠</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となって</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いる</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050"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5" name="Rectangle 2"/>
          <p:cNvSpPr txBox="1">
            <a:spLocks noChangeArrowheads="1"/>
          </p:cNvSpPr>
          <p:nvPr/>
        </p:nvSpPr>
        <p:spPr bwMode="auto">
          <a:xfrm>
            <a:off x="535252" y="2499917"/>
            <a:ext cx="57358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pP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また、大都市制度に関しては</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、地方</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自治法の改正による「</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政令指定都市における指定都市都</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道</a:t>
            </a:r>
            <a:endParaRPr lang="en-US" altLang="ja-JP" sz="1050" b="1" u="sng"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府県</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調整会議</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と総合</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区制度</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」、特別区設置法に基づく「</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特別区制度</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」が</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設けられ、大阪府と</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大阪市</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で</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大都市制度改革に取り組んできたが、引き続き、</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大阪</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にふさわしい</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大都市制度の検討を進めていく</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56" name="Rectangle 2"/>
          <p:cNvSpPr txBox="1">
            <a:spLocks noChangeArrowheads="1"/>
          </p:cNvSpPr>
          <p:nvPr/>
        </p:nvSpPr>
        <p:spPr bwMode="auto">
          <a:xfrm>
            <a:off x="532714" y="3060455"/>
            <a:ext cx="573587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pP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さらに、広域機能の充実に関しては、府県レベルで全国初となる</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「関西広域連合」が</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設立</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され</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カウンターパート</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方式による被災地支援をはじめ、</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広域にわたる事務の実施・</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調整</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では一定の役割</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を</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果たして</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いるが、</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国からの権限移譲は進んでいない</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。また</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、近年、</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国の地方分権改革の取組み</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や</a:t>
            </a:r>
            <a:endParaRPr lang="en-US" altLang="ja-JP" sz="1050" b="1" u="sng"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道州制議論</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も停滞</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している中、</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道州制</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の実現</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に向け、大阪自らが実践を重ね、取組みを</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進めて</a:t>
            </a:r>
            <a:endParaRPr lang="en-US" altLang="ja-JP" sz="1050" b="1" u="sng"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いく</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こと</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が必要</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となっている。</a:t>
            </a:r>
          </a:p>
        </p:txBody>
      </p:sp>
      <p:sp>
        <p:nvSpPr>
          <p:cNvPr id="157" name="Rectangle 2"/>
          <p:cNvSpPr txBox="1">
            <a:spLocks noChangeArrowheads="1"/>
          </p:cNvSpPr>
          <p:nvPr/>
        </p:nvSpPr>
        <p:spPr bwMode="auto">
          <a:xfrm>
            <a:off x="532241" y="3966423"/>
            <a:ext cx="5735871"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pP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今般のビジョン改訂では、以上のような、これまでの取組みの検証と総括、また、</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現時点での課題</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把握</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を行い、</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改めて、“めざす姿”に向けた新たな工程と今後の方向性を</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取りまとめた</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a:t>
            </a: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今後、地方分権や道州制、大都市制度、大阪における基礎自治機能のあり方など</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について、</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u="sng" kern="0" dirty="0" smtClean="0">
                <a:latin typeface="Meiryo UI" panose="020B0604030504040204" pitchFamily="50" charset="-128"/>
                <a:ea typeface="Meiryo UI" panose="020B0604030504040204" pitchFamily="50" charset="-128"/>
                <a:cs typeface="Meiryo UI" panose="020B0604030504040204" pitchFamily="50" charset="-128"/>
              </a:rPr>
              <a:t>多方面</a:t>
            </a:r>
            <a:r>
              <a:rPr lang="ja-JP" altLang="en-US" sz="1050" b="1" u="sng" kern="0" dirty="0">
                <a:latin typeface="Meiryo UI" panose="020B0604030504040204" pitchFamily="50" charset="-128"/>
                <a:ea typeface="Meiryo UI" panose="020B0604030504040204" pitchFamily="50" charset="-128"/>
                <a:cs typeface="Meiryo UI" panose="020B0604030504040204" pitchFamily="50" charset="-128"/>
              </a:rPr>
              <a:t>での議論を喚起していきたい</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163" name="Rectangle 2"/>
          <p:cNvSpPr txBox="1">
            <a:spLocks noChangeArrowheads="1"/>
          </p:cNvSpPr>
          <p:nvPr/>
        </p:nvSpPr>
        <p:spPr bwMode="auto">
          <a:xfrm>
            <a:off x="444719" y="5123214"/>
            <a:ext cx="4572000" cy="252000"/>
          </a:xfrm>
          <a:prstGeom prst="rect">
            <a:avLst/>
          </a:prstGeom>
          <a:ln/>
          <a:extLst/>
        </p:spPr>
        <p:style>
          <a:lnRef idx="1">
            <a:schemeClr val="accent4"/>
          </a:lnRef>
          <a:fillRef idx="2">
            <a:schemeClr val="accent4"/>
          </a:fillRef>
          <a:effectRef idx="1">
            <a:schemeClr val="accent4"/>
          </a:effectRef>
          <a:fontRef idx="minor">
            <a:schemeClr val="dk1"/>
          </a:fontRef>
        </p:style>
        <p:txBody>
          <a:bodyPr vert="horz" wrap="square" lIns="72000" tIns="36000" rIns="36000" bIns="3600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1100"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自分たちのまちのことは、自分たちで決める（自己決定、自己責任、自己経営）</a:t>
            </a:r>
            <a:endParaRPr lang="en-US" altLang="ja-JP" sz="1100" kern="0"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4" name="Rectangle 2"/>
          <p:cNvSpPr txBox="1">
            <a:spLocks noChangeArrowheads="1"/>
          </p:cNvSpPr>
          <p:nvPr/>
        </p:nvSpPr>
        <p:spPr bwMode="auto">
          <a:xfrm>
            <a:off x="537442" y="5433390"/>
            <a:ext cx="4489668" cy="7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400"/>
              </a:lnSpc>
            </a:pP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・市町村</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優先（補完性）の原則（基礎自治体⇒広域自治体⇒国）</a:t>
            </a:r>
          </a:p>
          <a:p>
            <a:pPr>
              <a:lnSpc>
                <a:spcPts val="1400"/>
              </a:lnSpc>
            </a:pP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・国</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、広域自治体、基礎自治体の新たな関係づくり（対等・協力）</a:t>
            </a:r>
          </a:p>
          <a:p>
            <a:pPr>
              <a:lnSpc>
                <a:spcPts val="14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分権</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と集権を一体的に推進</a:t>
            </a:r>
          </a:p>
          <a:p>
            <a:pPr>
              <a:lnSpc>
                <a:spcPts val="1400"/>
              </a:lnSpc>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自ら</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考え、実践することで国を動かしていく</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5" name="円/楕円 164"/>
          <p:cNvSpPr/>
          <p:nvPr/>
        </p:nvSpPr>
        <p:spPr>
          <a:xfrm>
            <a:off x="4629210" y="5407476"/>
            <a:ext cx="1365693" cy="736675"/>
          </a:xfrm>
          <a:prstGeom prst="ellipse">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sz="13800" u="none" dirty="0"/>
          </a:p>
        </p:txBody>
      </p:sp>
      <p:sp>
        <p:nvSpPr>
          <p:cNvPr id="168" name="二等辺三角形 167"/>
          <p:cNvSpPr>
            <a:spLocks/>
          </p:cNvSpPr>
          <p:nvPr/>
        </p:nvSpPr>
        <p:spPr bwMode="auto">
          <a:xfrm rot="5400000">
            <a:off x="4161299" y="5761254"/>
            <a:ext cx="720000" cy="108000"/>
          </a:xfrm>
          <a:prstGeom prst="triangle">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sng" strike="noStrike" cap="none" normalizeH="0" baseline="0" smtClean="0">
              <a:ln>
                <a:noFill/>
              </a:ln>
              <a:solidFill>
                <a:schemeClr val="tx1"/>
              </a:solidFill>
              <a:effectLst/>
              <a:latin typeface="Arial" charset="0"/>
              <a:ea typeface="ＭＳ Ｐゴシック" pitchFamily="50" charset="-128"/>
            </a:endParaRPr>
          </a:p>
        </p:txBody>
      </p:sp>
      <p:sp>
        <p:nvSpPr>
          <p:cNvPr id="169" name="正方形/長方形 168"/>
          <p:cNvSpPr/>
          <p:nvPr/>
        </p:nvSpPr>
        <p:spPr>
          <a:xfrm>
            <a:off x="4777305" y="5506629"/>
            <a:ext cx="1252923" cy="553998"/>
          </a:xfrm>
          <a:prstGeom prst="rect">
            <a:avLst/>
          </a:prstGeom>
        </p:spPr>
        <p:txBody>
          <a:bodyPr wrap="square">
            <a:spAutoFit/>
          </a:bodyPr>
          <a:lstStyle/>
          <a:p>
            <a:pPr>
              <a:lnSpc>
                <a:spcPts val="1200"/>
              </a:lnSpc>
            </a:pPr>
            <a:r>
              <a:rPr lang="ja-JP" altLang="en-US" sz="1050" u="none" dirty="0" smtClean="0">
                <a:solidFill>
                  <a:srgbClr val="000066"/>
                </a:solidFill>
                <a:latin typeface="HGS創英角ｺﾞｼｯｸUB" panose="020B0900000000000000" pitchFamily="50" charset="-128"/>
                <a:ea typeface="HGS創英角ｺﾞｼｯｸUB" panose="020B0900000000000000" pitchFamily="50" charset="-128"/>
              </a:rPr>
              <a:t>大阪・関西から</a:t>
            </a:r>
            <a:endParaRPr lang="en-US" altLang="ja-JP" sz="1050" u="none" dirty="0" smtClean="0">
              <a:solidFill>
                <a:srgbClr val="000066"/>
              </a:solidFill>
              <a:latin typeface="HGS創英角ｺﾞｼｯｸUB" panose="020B0900000000000000" pitchFamily="50" charset="-128"/>
              <a:ea typeface="HGS創英角ｺﾞｼｯｸUB" panose="020B0900000000000000" pitchFamily="50" charset="-128"/>
            </a:endParaRPr>
          </a:p>
          <a:p>
            <a:pPr>
              <a:lnSpc>
                <a:spcPts val="1200"/>
              </a:lnSpc>
            </a:pPr>
            <a:r>
              <a:rPr lang="ja-JP" altLang="en-US" sz="1050" u="none" dirty="0" smtClean="0">
                <a:solidFill>
                  <a:srgbClr val="000066"/>
                </a:solidFill>
                <a:latin typeface="HGS創英角ｺﾞｼｯｸUB" panose="020B0900000000000000" pitchFamily="50" charset="-128"/>
                <a:ea typeface="HGS創英角ｺﾞｼｯｸUB" panose="020B0900000000000000" pitchFamily="50" charset="-128"/>
              </a:rPr>
              <a:t>分権型の仕組み</a:t>
            </a:r>
            <a:endParaRPr lang="en-US" altLang="ja-JP" sz="1050" u="none" dirty="0" smtClean="0">
              <a:solidFill>
                <a:srgbClr val="000066"/>
              </a:solidFill>
              <a:latin typeface="HGS創英角ｺﾞｼｯｸUB" panose="020B0900000000000000" pitchFamily="50" charset="-128"/>
              <a:ea typeface="HGS創英角ｺﾞｼｯｸUB" panose="020B0900000000000000" pitchFamily="50" charset="-128"/>
            </a:endParaRPr>
          </a:p>
          <a:p>
            <a:pPr>
              <a:lnSpc>
                <a:spcPts val="1200"/>
              </a:lnSpc>
            </a:pPr>
            <a:r>
              <a:rPr lang="ja-JP" altLang="en-US" sz="1050" u="none" dirty="0" err="1" smtClean="0">
                <a:solidFill>
                  <a:srgbClr val="000066"/>
                </a:solidFill>
                <a:latin typeface="HGS創英角ｺﾞｼｯｸUB" panose="020B0900000000000000" pitchFamily="50" charset="-128"/>
                <a:ea typeface="HGS創英角ｺﾞｼｯｸUB" panose="020B0900000000000000" pitchFamily="50" charset="-128"/>
              </a:rPr>
              <a:t>への</a:t>
            </a:r>
            <a:r>
              <a:rPr lang="ja-JP" altLang="en-US" sz="1050" u="none" dirty="0" smtClean="0">
                <a:solidFill>
                  <a:srgbClr val="000066"/>
                </a:solidFill>
                <a:latin typeface="HGS創英角ｺﾞｼｯｸUB" panose="020B0900000000000000" pitchFamily="50" charset="-128"/>
                <a:ea typeface="HGS創英角ｺﾞｼｯｸUB" panose="020B0900000000000000" pitchFamily="50" charset="-128"/>
              </a:rPr>
              <a:t>転換を先導</a:t>
            </a:r>
            <a:endParaRPr lang="ja-JP" altLang="en-US" sz="1050" u="none" dirty="0">
              <a:solidFill>
                <a:srgbClr val="000066"/>
              </a:solidFill>
              <a:latin typeface="HGS創英角ｺﾞｼｯｸUB" panose="020B0900000000000000" pitchFamily="50" charset="-128"/>
              <a:ea typeface="HGS創英角ｺﾞｼｯｸUB" panose="020B0900000000000000" pitchFamily="50" charset="-128"/>
            </a:endParaRPr>
          </a:p>
        </p:txBody>
      </p:sp>
      <p:sp>
        <p:nvSpPr>
          <p:cNvPr id="3" name="正方形/長方形 2"/>
          <p:cNvSpPr/>
          <p:nvPr/>
        </p:nvSpPr>
        <p:spPr>
          <a:xfrm>
            <a:off x="363771" y="6268789"/>
            <a:ext cx="1798890" cy="253916"/>
          </a:xfrm>
          <a:prstGeom prst="rect">
            <a:avLst/>
          </a:prstGeom>
        </p:spPr>
        <p:txBody>
          <a:bodyPr wrap="none">
            <a:spAutoFit/>
          </a:bodyPr>
          <a:lstStyle/>
          <a:p>
            <a:r>
              <a:rPr lang="ja-JP" altLang="en-US" sz="1050" b="1" dirty="0"/>
              <a:t>◆ 基礎自治機能と広域機能</a:t>
            </a:r>
          </a:p>
        </p:txBody>
      </p:sp>
      <p:sp>
        <p:nvSpPr>
          <p:cNvPr id="171" name="フローチャート : 抜出し 170"/>
          <p:cNvSpPr/>
          <p:nvPr/>
        </p:nvSpPr>
        <p:spPr bwMode="auto">
          <a:xfrm rot="5400000">
            <a:off x="4047558" y="8785272"/>
            <a:ext cx="1144086" cy="108000"/>
          </a:xfrm>
          <a:prstGeom prst="flowChartExtra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800" b="0" i="0" u="sng" strike="noStrike" cap="none" normalizeH="0" baseline="0" smtClean="0">
              <a:ln>
                <a:noFill/>
              </a:ln>
              <a:solidFill>
                <a:schemeClr val="tx1"/>
              </a:solidFill>
              <a:effectLst/>
              <a:latin typeface="Arial" charset="0"/>
              <a:ea typeface="ＭＳ Ｐゴシック" pitchFamily="50" charset="-128"/>
            </a:endParaRPr>
          </a:p>
        </p:txBody>
      </p:sp>
      <p:sp>
        <p:nvSpPr>
          <p:cNvPr id="173" name="フローチャート : 抜出し 172"/>
          <p:cNvSpPr/>
          <p:nvPr/>
        </p:nvSpPr>
        <p:spPr bwMode="auto">
          <a:xfrm rot="5400000">
            <a:off x="4056328" y="7249228"/>
            <a:ext cx="1144086" cy="108000"/>
          </a:xfrm>
          <a:prstGeom prst="flowChartExtra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800" b="0" i="0" u="sng" strike="noStrike" cap="none" normalizeH="0" baseline="0" smtClean="0">
              <a:ln>
                <a:noFill/>
              </a:ln>
              <a:solidFill>
                <a:schemeClr val="tx1"/>
              </a:solidFill>
              <a:effectLst/>
              <a:latin typeface="Arial" charset="0"/>
              <a:ea typeface="ＭＳ Ｐゴシック" pitchFamily="50" charset="-128"/>
            </a:endParaRPr>
          </a:p>
        </p:txBody>
      </p:sp>
      <p:sp>
        <p:nvSpPr>
          <p:cNvPr id="174" name="テキスト ボックス 173"/>
          <p:cNvSpPr txBox="1"/>
          <p:nvPr/>
        </p:nvSpPr>
        <p:spPr>
          <a:xfrm>
            <a:off x="5887064" y="7787002"/>
            <a:ext cx="146194" cy="865247"/>
          </a:xfrm>
          <a:prstGeom prst="rect">
            <a:avLst/>
          </a:prstGeom>
          <a:noFill/>
        </p:spPr>
        <p:txBody>
          <a:bodyPr vert="eaVert" wrap="square" lIns="0" tIns="0" rIns="0" bIns="0" rtlCol="0" anchor="ctr" anchorCtr="0">
            <a:spAutoFit/>
          </a:bodyPr>
          <a:lstStyle/>
          <a:p>
            <a:pPr algn="ctr">
              <a:lnSpc>
                <a:spcPts val="1100"/>
              </a:lnSpc>
            </a:pPr>
            <a:r>
              <a:rPr kumimoji="1" lang="ja-JP" altLang="en-US" sz="1050" u="none" dirty="0" smtClean="0">
                <a:latin typeface="HGS創英角ｺﾞｼｯｸUB" panose="020B0900000000000000" pitchFamily="50" charset="-128"/>
                <a:ea typeface="HGS創英角ｺﾞｼｯｸUB" panose="020B0900000000000000" pitchFamily="50" charset="-128"/>
              </a:rPr>
              <a:t>役割分担</a:t>
            </a:r>
            <a:endParaRPr kumimoji="1" lang="ja-JP" altLang="en-US" sz="1050" u="none" dirty="0">
              <a:latin typeface="HGS創英角ｺﾞｼｯｸUB" panose="020B0900000000000000" pitchFamily="50" charset="-128"/>
              <a:ea typeface="HGS創英角ｺﾞｼｯｸUB" panose="020B0900000000000000" pitchFamily="50" charset="-128"/>
            </a:endParaRPr>
          </a:p>
        </p:txBody>
      </p:sp>
      <p:sp>
        <p:nvSpPr>
          <p:cNvPr id="175" name="Rectangle 2"/>
          <p:cNvSpPr txBox="1">
            <a:spLocks noChangeArrowheads="1"/>
          </p:cNvSpPr>
          <p:nvPr/>
        </p:nvSpPr>
        <p:spPr bwMode="auto">
          <a:xfrm>
            <a:off x="397458" y="6690454"/>
            <a:ext cx="4168536"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spcBef>
                <a:spcPts val="0"/>
              </a:spcBef>
            </a:pPr>
            <a:r>
              <a:rPr lang="ja-JP" altLang="en-US" sz="800" u="none"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u="none"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・行政</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サービスのうち、地域特性や住民ニーズと合っているかと</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いった観点から</a:t>
            </a:r>
            <a:endParaRPr lang="en-US" altLang="ja-JP" sz="100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Bef>
                <a:spcPts val="0"/>
              </a:spcBef>
            </a:pPr>
            <a:r>
              <a:rPr lang="en-US" altLang="ja-JP" sz="1000" u="none"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u="none"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主に</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サービス内容</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を考え実施していくべきものは、</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基礎自治体</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が担うべき</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00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Bef>
                <a:spcPts val="0"/>
              </a:spcBef>
            </a:pP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 ・身近</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な</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行政サービス</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を総合的に担うには、一定の行財政基盤</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、体制</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整備</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が</a:t>
            </a:r>
            <a:endParaRPr lang="en-US" altLang="ja-JP" sz="100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Bef>
                <a:spcPts val="0"/>
              </a:spcBef>
            </a:pPr>
            <a:r>
              <a:rPr lang="en-US" altLang="ja-JP" sz="1000" u="none"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u="none"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不可欠</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00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6" name="Rectangle 2"/>
          <p:cNvSpPr txBox="1">
            <a:spLocks noChangeArrowheads="1"/>
          </p:cNvSpPr>
          <p:nvPr/>
        </p:nvSpPr>
        <p:spPr bwMode="auto">
          <a:xfrm>
            <a:off x="527222" y="8378002"/>
            <a:ext cx="4049161" cy="564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spcBef>
                <a:spcPts val="0"/>
              </a:spcBef>
            </a:pP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・広域的な視点で考え、圏域や規模を活かして実施すべき行政サービスの分野。</a:t>
            </a:r>
            <a:endParaRPr lang="en-US" altLang="ja-JP" sz="100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spcBef>
                <a:spcPts val="0"/>
              </a:spcBef>
            </a:pP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こう</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した広域的な行政サービスについては、大阪</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に留まらず</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、関西</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の広がり</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や</a:t>
            </a:r>
            <a:endParaRPr lang="en-US" altLang="ja-JP" sz="100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spcBef>
                <a:spcPts val="0"/>
              </a:spcBef>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ポテンシャルに対応して、</a:t>
            </a:r>
            <a:r>
              <a:rPr lang="ja-JP" altLang="en-US" sz="1000" u="none" dirty="0">
                <a:latin typeface="Meiryo UI" panose="020B0604030504040204" pitchFamily="50" charset="-128"/>
                <a:ea typeface="Meiryo UI" panose="020B0604030504040204" pitchFamily="50" charset="-128"/>
                <a:cs typeface="Meiryo UI" panose="020B0604030504040204" pitchFamily="50" charset="-128"/>
              </a:rPr>
              <a:t>考えて</a:t>
            </a: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いく必要。</a:t>
            </a:r>
            <a:endParaRPr lang="en-US" altLang="ja-JP" sz="100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spcBef>
                <a:spcPts val="0"/>
              </a:spcBef>
            </a:pP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・国からの権限移譲も進める必要。</a:t>
            </a:r>
            <a:endParaRPr lang="ja-JP" altLang="en-US" sz="100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7" name="AutoShape 60"/>
          <p:cNvSpPr>
            <a:spLocks noChangeArrowheads="1"/>
          </p:cNvSpPr>
          <p:nvPr/>
        </p:nvSpPr>
        <p:spPr bwMode="auto">
          <a:xfrm>
            <a:off x="4736665" y="6545107"/>
            <a:ext cx="1008000" cy="2744117"/>
          </a:xfrm>
          <a:prstGeom prst="roundRect">
            <a:avLst>
              <a:gd name="adj" fmla="val 0"/>
            </a:avLst>
          </a:prstGeom>
          <a:solidFill>
            <a:schemeClr val="bg1"/>
          </a:solidFill>
          <a:ln w="9525" algn="ctr">
            <a:solidFill>
              <a:schemeClr val="tx1"/>
            </a:solidFill>
            <a:round/>
            <a:headEnd/>
            <a:tailEnd/>
          </a:ln>
          <a:effectLst/>
          <a:extLst/>
        </p:spPr>
        <p:txBody>
          <a:bodyPr lIns="36000" tIns="36000" rIns="36000" bIns="36000" anchor="ctr">
            <a:noAutofit/>
          </a:bodyPr>
          <a:lstStyle/>
          <a:p>
            <a:pPr algn="ctr">
              <a:lnSpc>
                <a:spcPts val="1100"/>
              </a:lnSpc>
            </a:pPr>
            <a:endParaRPr lang="ja-JP" altLang="en-US" sz="105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8" name="Rectangle 2"/>
          <p:cNvSpPr txBox="1">
            <a:spLocks noChangeArrowheads="1"/>
          </p:cNvSpPr>
          <p:nvPr/>
        </p:nvSpPr>
        <p:spPr bwMode="auto">
          <a:xfrm>
            <a:off x="4780457" y="7108298"/>
            <a:ext cx="898726" cy="500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eaLnBrk="1" hangingPunct="1">
              <a:lnSpc>
                <a:spcPts val="1100"/>
              </a:lnSpc>
            </a:pPr>
            <a:r>
              <a:rPr lang="ja-JP" altLang="en-US" sz="1050" b="1" u="none" kern="0" dirty="0" smtClean="0">
                <a:latin typeface="Meiryo UI" panose="020B0604030504040204" pitchFamily="50" charset="-128"/>
                <a:ea typeface="Meiryo UI" panose="020B0604030504040204" pitchFamily="50" charset="-128"/>
                <a:cs typeface="Meiryo UI" panose="020B0604030504040204" pitchFamily="50" charset="-128"/>
              </a:rPr>
              <a:t>基礎自治機能</a:t>
            </a:r>
            <a:endParaRPr lang="en-US" altLang="ja-JP" sz="1050" b="1" u="none" kern="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1100"/>
              </a:lnSpc>
              <a:spcBef>
                <a:spcPts val="600"/>
              </a:spcBef>
            </a:pP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中核市並みの</a:t>
            </a:r>
            <a:endParaRPr lang="en-US" altLang="ja-JP" sz="1050" u="none" kern="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1100"/>
              </a:lnSpc>
            </a:pP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行政サービス</a:t>
            </a:r>
          </a:p>
        </p:txBody>
      </p:sp>
      <p:cxnSp>
        <p:nvCxnSpPr>
          <p:cNvPr id="179" name="直線コネクタ 178"/>
          <p:cNvCxnSpPr/>
          <p:nvPr/>
        </p:nvCxnSpPr>
        <p:spPr bwMode="auto">
          <a:xfrm>
            <a:off x="4752168" y="8220674"/>
            <a:ext cx="1080000" cy="0"/>
          </a:xfrm>
          <a:prstGeom prst="line">
            <a:avLst/>
          </a:pr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0" name="直線矢印コネクタ 179"/>
          <p:cNvCxnSpPr/>
          <p:nvPr/>
        </p:nvCxnSpPr>
        <p:spPr bwMode="auto">
          <a:xfrm flipV="1">
            <a:off x="5833137" y="7817986"/>
            <a:ext cx="0" cy="772258"/>
          </a:xfrm>
          <a:prstGeom prst="straightConnector1">
            <a:avLst/>
          </a:prstGeom>
          <a:solidFill>
            <a:schemeClr val="accent1"/>
          </a:solidFill>
          <a:ln w="9525" cap="flat" cmpd="sng" algn="ctr">
            <a:solidFill>
              <a:schemeClr val="tx1"/>
            </a:solidFill>
            <a:prstDash val="solid"/>
            <a:round/>
            <a:headEnd type="arrow" w="sm" len="med"/>
            <a:tailEnd type="arrow" w="sm"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1" name="Rectangle 2"/>
          <p:cNvSpPr txBox="1">
            <a:spLocks noChangeArrowheads="1"/>
          </p:cNvSpPr>
          <p:nvPr/>
        </p:nvSpPr>
        <p:spPr bwMode="auto">
          <a:xfrm>
            <a:off x="697603" y="9116669"/>
            <a:ext cx="3642835" cy="256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000"/>
              </a:lnSpc>
              <a:spcBef>
                <a:spcPts val="300"/>
              </a:spcBef>
            </a:pP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成長に関わる事務（インフラ整備や産業政策）、圏域全体の安全・安心に関わる事務、基礎自治体のコーディネート役　など</a:t>
            </a:r>
            <a:endParaRPr lang="en-US" altLang="ja-JP" sz="100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2" name="Rectangle 2"/>
          <p:cNvSpPr txBox="1">
            <a:spLocks noChangeArrowheads="1"/>
          </p:cNvSpPr>
          <p:nvPr/>
        </p:nvSpPr>
        <p:spPr bwMode="auto">
          <a:xfrm>
            <a:off x="734430" y="7476156"/>
            <a:ext cx="232611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spcBef>
                <a:spcPts val="300"/>
              </a:spcBef>
            </a:pP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住民生活に密接な福祉、教育などの事務</a:t>
            </a:r>
            <a:endParaRPr lang="en-US" altLang="ja-JP" sz="100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3" name="正方形/長方形 182"/>
          <p:cNvSpPr/>
          <p:nvPr/>
        </p:nvSpPr>
        <p:spPr bwMode="auto">
          <a:xfrm>
            <a:off x="650050" y="7379725"/>
            <a:ext cx="2497955" cy="252000"/>
          </a:xfrm>
          <a:prstGeom prst="rect">
            <a:avLst/>
          </a:prstGeom>
          <a:noFill/>
          <a:ln w="6350" cap="flat" cmpd="sng" algn="ctr">
            <a:solidFill>
              <a:schemeClr val="tx1"/>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800" b="0" i="0" u="sng" strike="noStrike" cap="none" normalizeH="0" baseline="0" smtClean="0">
              <a:ln>
                <a:noFill/>
              </a:ln>
              <a:solidFill>
                <a:schemeClr val="tx1"/>
              </a:solidFill>
              <a:effectLst/>
              <a:latin typeface="Arial" charset="0"/>
              <a:ea typeface="ＭＳ Ｐゴシック" pitchFamily="50" charset="-128"/>
            </a:endParaRPr>
          </a:p>
        </p:txBody>
      </p:sp>
      <p:sp>
        <p:nvSpPr>
          <p:cNvPr id="184" name="Rectangle 2"/>
          <p:cNvSpPr txBox="1">
            <a:spLocks noChangeArrowheads="1"/>
          </p:cNvSpPr>
          <p:nvPr/>
        </p:nvSpPr>
        <p:spPr bwMode="auto">
          <a:xfrm>
            <a:off x="680681" y="7323487"/>
            <a:ext cx="1406187" cy="153888"/>
          </a:xfrm>
          <a:prstGeom prst="rect">
            <a:avLst/>
          </a:prstGeom>
          <a:solidFill>
            <a:schemeClr val="bg1"/>
          </a:solidFill>
          <a:ln>
            <a:noFill/>
          </a:ln>
          <a:effectLs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a:spcBef>
                <a:spcPts val="300"/>
              </a:spcBef>
            </a:pPr>
            <a:r>
              <a:rPr lang="en-US" altLang="ja-JP" sz="1000" b="1" u="none" dirty="0" smtClean="0">
                <a:latin typeface="+mj-ea"/>
                <a:cs typeface="Meiryo UI" panose="020B0604030504040204" pitchFamily="50" charset="-128"/>
              </a:rPr>
              <a:t>〈</a:t>
            </a:r>
            <a:r>
              <a:rPr lang="ja-JP" altLang="en-US" sz="1000" b="1" u="none" dirty="0" smtClean="0">
                <a:latin typeface="+mj-ea"/>
                <a:cs typeface="Meiryo UI" panose="020B0604030504040204" pitchFamily="50" charset="-128"/>
              </a:rPr>
              <a:t>身近な行政サービス</a:t>
            </a:r>
            <a:r>
              <a:rPr lang="en-US" altLang="ja-JP" sz="1000" b="1" u="none" dirty="0" smtClean="0">
                <a:latin typeface="+mj-ea"/>
                <a:cs typeface="Meiryo UI" panose="020B0604030504040204" pitchFamily="50" charset="-128"/>
              </a:rPr>
              <a:t>〉</a:t>
            </a:r>
            <a:endParaRPr lang="en-US" altLang="ja-JP" sz="1000" b="1" u="none" dirty="0">
              <a:latin typeface="+mj-ea"/>
              <a:cs typeface="Meiryo UI" panose="020B0604030504040204" pitchFamily="50" charset="-128"/>
            </a:endParaRPr>
          </a:p>
        </p:txBody>
      </p:sp>
      <p:sp>
        <p:nvSpPr>
          <p:cNvPr id="185" name="正方形/長方形 184"/>
          <p:cNvSpPr/>
          <p:nvPr/>
        </p:nvSpPr>
        <p:spPr bwMode="auto">
          <a:xfrm>
            <a:off x="609415" y="8986593"/>
            <a:ext cx="3757356" cy="396000"/>
          </a:xfrm>
          <a:prstGeom prst="rect">
            <a:avLst/>
          </a:prstGeom>
          <a:noFill/>
          <a:ln w="6350" cap="flat" cmpd="sng" algn="ctr">
            <a:solidFill>
              <a:schemeClr val="tx1"/>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800" b="0" i="0" u="sng" strike="noStrike" cap="none" normalizeH="0" baseline="0" smtClean="0">
              <a:ln>
                <a:noFill/>
              </a:ln>
              <a:solidFill>
                <a:schemeClr val="tx1"/>
              </a:solidFill>
              <a:effectLst/>
              <a:latin typeface="Arial" charset="0"/>
              <a:ea typeface="ＭＳ Ｐゴシック" pitchFamily="50" charset="-128"/>
            </a:endParaRPr>
          </a:p>
        </p:txBody>
      </p:sp>
      <p:sp>
        <p:nvSpPr>
          <p:cNvPr id="186" name="Rectangle 2"/>
          <p:cNvSpPr txBox="1">
            <a:spLocks noChangeArrowheads="1"/>
          </p:cNvSpPr>
          <p:nvPr/>
        </p:nvSpPr>
        <p:spPr bwMode="auto">
          <a:xfrm>
            <a:off x="668553" y="8942638"/>
            <a:ext cx="1593238" cy="153888"/>
          </a:xfrm>
          <a:prstGeom prst="rect">
            <a:avLst/>
          </a:prstGeom>
          <a:solidFill>
            <a:schemeClr val="bg1"/>
          </a:solidFill>
          <a:ln>
            <a:noFill/>
          </a:ln>
          <a:effectLs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a:spcBef>
                <a:spcPts val="0"/>
              </a:spcBef>
            </a:pPr>
            <a:r>
              <a:rPr lang="en-US" altLang="ja-JP" sz="1000" b="1" u="none" dirty="0" smtClean="0">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000" b="1" u="none" dirty="0">
                <a:latin typeface="ＭＳ ゴシック" panose="020B0609070205080204" pitchFamily="49" charset="-128"/>
                <a:ea typeface="ＭＳ ゴシック" panose="020B0609070205080204" pitchFamily="49" charset="-128"/>
                <a:cs typeface="Meiryo UI" panose="020B0604030504040204" pitchFamily="50" charset="-128"/>
              </a:rPr>
              <a:t>広域的</a:t>
            </a:r>
            <a:r>
              <a:rPr lang="ja-JP" altLang="en-US" sz="1000" b="1" u="none" dirty="0" smtClean="0">
                <a:latin typeface="ＭＳ ゴシック" panose="020B0609070205080204" pitchFamily="49" charset="-128"/>
                <a:ea typeface="ＭＳ ゴシック" panose="020B0609070205080204" pitchFamily="49" charset="-128"/>
                <a:cs typeface="Meiryo UI" panose="020B0604030504040204" pitchFamily="50" charset="-128"/>
              </a:rPr>
              <a:t>な行政サービス</a:t>
            </a:r>
            <a:r>
              <a:rPr lang="en-US" altLang="ja-JP" sz="1000" b="1" u="none" dirty="0" smtClean="0">
                <a:latin typeface="ＭＳ ゴシック" panose="020B0609070205080204" pitchFamily="49" charset="-128"/>
                <a:ea typeface="ＭＳ ゴシック" panose="020B0609070205080204" pitchFamily="49" charset="-128"/>
                <a:cs typeface="Meiryo UI" panose="020B0604030504040204" pitchFamily="50" charset="-128"/>
              </a:rPr>
              <a:t>〉</a:t>
            </a:r>
            <a:endParaRPr lang="en-US" altLang="ja-JP" sz="1000" b="1" u="none" dirty="0">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187" name="二等辺三角形 186"/>
          <p:cNvSpPr/>
          <p:nvPr/>
        </p:nvSpPr>
        <p:spPr bwMode="auto">
          <a:xfrm rot="10800000">
            <a:off x="1216336" y="7675670"/>
            <a:ext cx="1344535" cy="324000"/>
          </a:xfrm>
          <a:prstGeom prst="triangle">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800" b="0" i="0" u="sng" strike="noStrike" cap="none" normalizeH="0" baseline="0" smtClean="0">
              <a:ln>
                <a:noFill/>
              </a:ln>
              <a:solidFill>
                <a:schemeClr val="tx1"/>
              </a:solidFill>
              <a:effectLst/>
              <a:latin typeface="Arial" charset="0"/>
              <a:ea typeface="ＭＳ Ｐゴシック" pitchFamily="50" charset="-128"/>
            </a:endParaRPr>
          </a:p>
        </p:txBody>
      </p:sp>
      <p:sp>
        <p:nvSpPr>
          <p:cNvPr id="189" name="Rectangle 2"/>
          <p:cNvSpPr txBox="1">
            <a:spLocks noChangeArrowheads="1"/>
          </p:cNvSpPr>
          <p:nvPr/>
        </p:nvSpPr>
        <p:spPr bwMode="auto">
          <a:xfrm>
            <a:off x="660801" y="7700877"/>
            <a:ext cx="2703453" cy="282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spcBef>
                <a:spcPts val="300"/>
              </a:spcBef>
            </a:pP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住民生活に身近な行政は基礎自治体に移譲のうえ、　</a:t>
            </a:r>
            <a:endParaRPr lang="en-US" altLang="ja-JP" sz="100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spcBef>
                <a:spcPts val="0"/>
              </a:spcBef>
            </a:pPr>
            <a:r>
              <a:rPr lang="ja-JP" altLang="en-US" sz="1000" u="none" dirty="0" smtClean="0">
                <a:latin typeface="Meiryo UI" panose="020B0604030504040204" pitchFamily="50" charset="-128"/>
                <a:ea typeface="Meiryo UI" panose="020B0604030504040204" pitchFamily="50" charset="-128"/>
                <a:cs typeface="Meiryo UI" panose="020B0604030504040204" pitchFamily="50" charset="-128"/>
              </a:rPr>
              <a:t>広域自治体は以下に重点化</a:t>
            </a:r>
            <a:endParaRPr lang="en-US" altLang="ja-JP" sz="100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9" name="正方形/長方形 198"/>
          <p:cNvSpPr/>
          <p:nvPr/>
        </p:nvSpPr>
        <p:spPr bwMode="auto">
          <a:xfrm>
            <a:off x="5850385" y="8870437"/>
            <a:ext cx="216000" cy="396000"/>
          </a:xfrm>
          <a:prstGeom prst="rect">
            <a:avLst/>
          </a:prstGeom>
          <a:noFill/>
          <a:ln w="9525" cap="flat" cmpd="sng" algn="ctr">
            <a:solidFill>
              <a:schemeClr val="tx1"/>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ts val="1100"/>
              </a:lnSpc>
              <a:spcBef>
                <a:spcPct val="0"/>
              </a:spcBef>
              <a:spcAft>
                <a:spcPct val="0"/>
              </a:spcAft>
              <a:buClrTx/>
              <a:buSzTx/>
              <a:buFontTx/>
              <a:buNone/>
              <a:tabLst/>
            </a:pPr>
            <a:endParaRPr kumimoji="0" lang="ja-JP" altLang="en-US" sz="1050" b="0" i="0" u="sng" strike="noStrike" cap="none" normalizeH="0" baseline="0" smtClean="0">
              <a:ln>
                <a:noFill/>
              </a:ln>
              <a:solidFill>
                <a:schemeClr val="tx1"/>
              </a:solidFill>
              <a:effectLst/>
              <a:latin typeface="Arial" charset="0"/>
              <a:ea typeface="ＭＳ Ｐゴシック" pitchFamily="50" charset="-128"/>
            </a:endParaRPr>
          </a:p>
        </p:txBody>
      </p:sp>
      <p:sp>
        <p:nvSpPr>
          <p:cNvPr id="206" name="Rectangle 2"/>
          <p:cNvSpPr txBox="1">
            <a:spLocks noChangeArrowheads="1"/>
          </p:cNvSpPr>
          <p:nvPr/>
        </p:nvSpPr>
        <p:spPr bwMode="auto">
          <a:xfrm>
            <a:off x="5734338" y="8994955"/>
            <a:ext cx="451676" cy="141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eaLnBrk="1" hangingPunct="1">
              <a:lnSpc>
                <a:spcPts val="1100"/>
              </a:lnSpc>
            </a:pPr>
            <a:r>
              <a:rPr lang="ja-JP" altLang="en-US" sz="1050" b="1" u="none" kern="0" dirty="0">
                <a:latin typeface="Meiryo UI" panose="020B0604030504040204" pitchFamily="50" charset="-128"/>
                <a:ea typeface="Meiryo UI" panose="020B0604030504040204" pitchFamily="50" charset="-128"/>
                <a:cs typeface="Meiryo UI" panose="020B0604030504040204" pitchFamily="50" charset="-128"/>
              </a:rPr>
              <a:t>国</a:t>
            </a:r>
            <a:endParaRPr lang="ja-JP" altLang="en-US" sz="1050" b="1" u="none" kern="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07" name="左矢印 206"/>
          <p:cNvSpPr/>
          <p:nvPr/>
        </p:nvSpPr>
        <p:spPr bwMode="auto">
          <a:xfrm>
            <a:off x="5526420" y="8890395"/>
            <a:ext cx="288000" cy="324000"/>
          </a:xfrm>
          <a:prstGeom prst="leftArrow">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ts val="1100"/>
              </a:lnSpc>
              <a:spcBef>
                <a:spcPct val="0"/>
              </a:spcBef>
              <a:spcAft>
                <a:spcPct val="0"/>
              </a:spcAft>
              <a:buClrTx/>
              <a:buSzTx/>
              <a:buFontTx/>
              <a:buNone/>
              <a:tabLst/>
            </a:pPr>
            <a:endParaRPr kumimoji="0" lang="ja-JP" altLang="en-US" sz="1050" b="0" i="0" u="sng" strike="noStrike" cap="none" normalizeH="0" baseline="0" smtClean="0">
              <a:ln>
                <a:noFill/>
              </a:ln>
              <a:solidFill>
                <a:schemeClr val="tx1"/>
              </a:solidFill>
              <a:effectLst/>
              <a:latin typeface="Arial" charset="0"/>
              <a:ea typeface="ＭＳ Ｐゴシック" pitchFamily="50" charset="-128"/>
            </a:endParaRPr>
          </a:p>
        </p:txBody>
      </p:sp>
      <p:cxnSp>
        <p:nvCxnSpPr>
          <p:cNvPr id="211" name="直線コネクタ 210"/>
          <p:cNvCxnSpPr/>
          <p:nvPr/>
        </p:nvCxnSpPr>
        <p:spPr bwMode="auto">
          <a:xfrm>
            <a:off x="4751071" y="8832489"/>
            <a:ext cx="972000" cy="0"/>
          </a:xfrm>
          <a:prstGeom prst="line">
            <a:avLst/>
          </a:prstGeom>
          <a:solidFill>
            <a:schemeClr val="accent1"/>
          </a:solidFill>
          <a:ln w="635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2" name="Rectangle 2"/>
          <p:cNvSpPr txBox="1">
            <a:spLocks noChangeArrowheads="1"/>
          </p:cNvSpPr>
          <p:nvPr/>
        </p:nvSpPr>
        <p:spPr bwMode="auto">
          <a:xfrm>
            <a:off x="5116027" y="9025922"/>
            <a:ext cx="398563" cy="141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100"/>
              </a:lnSpc>
              <a:spcBef>
                <a:spcPts val="300"/>
              </a:spcBef>
            </a:pPr>
            <a:r>
              <a:rPr lang="ja-JP" altLang="en-US" sz="1050" u="none" dirty="0" smtClean="0">
                <a:latin typeface="Meiryo UI" panose="020B0604030504040204" pitchFamily="50" charset="-128"/>
                <a:ea typeface="Meiryo UI" panose="020B0604030504040204" pitchFamily="50" charset="-128"/>
                <a:cs typeface="Meiryo UI" panose="020B0604030504040204" pitchFamily="50" charset="-128"/>
              </a:rPr>
              <a:t>移譲</a:t>
            </a:r>
            <a:endParaRPr lang="en-US" altLang="ja-JP" sz="105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3" name="大かっこ 212"/>
          <p:cNvSpPr/>
          <p:nvPr/>
        </p:nvSpPr>
        <p:spPr bwMode="auto">
          <a:xfrm>
            <a:off x="4800049" y="7318554"/>
            <a:ext cx="864000" cy="288000"/>
          </a:xfrm>
          <a:prstGeom prst="bracketPair">
            <a:avLst/>
          </a:prstGeom>
          <a:noFill/>
          <a:ln w="3175" cap="flat" cmpd="sng" algn="ctr">
            <a:solidFill>
              <a:schemeClr val="tx1"/>
            </a:solidFill>
            <a:prstDash val="solid"/>
            <a:round/>
            <a:headEnd type="none" w="med" len="med"/>
            <a:tailEnd type="none" w="med" len="med"/>
          </a:ln>
          <a:effectLst/>
          <a:extLst/>
        </p:spPr>
        <p:txBody>
          <a:bodyPr rtlCol="0" anchor="ctr"/>
          <a:lstStyle/>
          <a:p>
            <a:pPr algn="ctr">
              <a:lnSpc>
                <a:spcPts val="1100"/>
              </a:lnSpc>
            </a:pPr>
            <a:endParaRPr kumimoji="1" lang="ja-JP" altLang="en-US" sz="1050"/>
          </a:p>
        </p:txBody>
      </p:sp>
      <p:sp>
        <p:nvSpPr>
          <p:cNvPr id="214" name="Rectangle 2"/>
          <p:cNvSpPr txBox="1">
            <a:spLocks noChangeArrowheads="1"/>
          </p:cNvSpPr>
          <p:nvPr/>
        </p:nvSpPr>
        <p:spPr bwMode="auto">
          <a:xfrm>
            <a:off x="4795413" y="8361082"/>
            <a:ext cx="898726" cy="359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eaLnBrk="1" hangingPunct="1">
              <a:lnSpc>
                <a:spcPts val="1100"/>
              </a:lnSpc>
            </a:pPr>
            <a:r>
              <a:rPr lang="ja-JP" altLang="en-US" sz="1050" b="1" u="none" kern="0" dirty="0">
                <a:latin typeface="Meiryo UI" panose="020B0604030504040204" pitchFamily="50" charset="-128"/>
                <a:ea typeface="Meiryo UI" panose="020B0604030504040204" pitchFamily="50" charset="-128"/>
                <a:cs typeface="Meiryo UI" panose="020B0604030504040204" pitchFamily="50" charset="-128"/>
              </a:rPr>
              <a:t>広域</a:t>
            </a:r>
            <a:r>
              <a:rPr lang="ja-JP" altLang="en-US" sz="1050" b="1" u="none" kern="0" dirty="0" smtClean="0">
                <a:latin typeface="Meiryo UI" panose="020B0604030504040204" pitchFamily="50" charset="-128"/>
                <a:ea typeface="Meiryo UI" panose="020B0604030504040204" pitchFamily="50" charset="-128"/>
                <a:cs typeface="Meiryo UI" panose="020B0604030504040204" pitchFamily="50" charset="-128"/>
              </a:rPr>
              <a:t>機能</a:t>
            </a:r>
            <a:endParaRPr lang="en-US" altLang="ja-JP" sz="1050" b="1" u="none" kern="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1100"/>
              </a:lnSpc>
              <a:spcBef>
                <a:spcPts val="600"/>
              </a:spcBef>
            </a:pPr>
            <a:r>
              <a:rPr lang="ja-JP" altLang="en-US" sz="1050" u="none" kern="0" dirty="0" smtClean="0">
                <a:latin typeface="Meiryo UI" panose="020B0604030504040204" pitchFamily="50" charset="-128"/>
                <a:ea typeface="Meiryo UI" panose="020B0604030504040204" pitchFamily="50" charset="-128"/>
                <a:cs typeface="Meiryo UI" panose="020B0604030504040204" pitchFamily="50" charset="-128"/>
              </a:rPr>
              <a:t>大阪 → 関西</a:t>
            </a:r>
          </a:p>
        </p:txBody>
      </p:sp>
      <p:sp>
        <p:nvSpPr>
          <p:cNvPr id="215" name="大かっこ 214"/>
          <p:cNvSpPr/>
          <p:nvPr/>
        </p:nvSpPr>
        <p:spPr bwMode="auto">
          <a:xfrm>
            <a:off x="4830908" y="8560989"/>
            <a:ext cx="830615" cy="141592"/>
          </a:xfrm>
          <a:prstGeom prst="bracketPair">
            <a:avLst/>
          </a:prstGeom>
          <a:noFill/>
          <a:ln w="3175" cap="flat" cmpd="sng" algn="ctr">
            <a:solidFill>
              <a:schemeClr val="tx1"/>
            </a:solidFill>
            <a:prstDash val="solid"/>
            <a:round/>
            <a:headEnd type="none" w="med" len="med"/>
            <a:tailEnd type="none" w="med" len="med"/>
          </a:ln>
          <a:effectLst/>
          <a:extLst/>
        </p:spPr>
        <p:txBody>
          <a:bodyPr rtlCol="0" anchor="ctr"/>
          <a:lstStyle/>
          <a:p>
            <a:pPr algn="ctr">
              <a:lnSpc>
                <a:spcPts val="1100"/>
              </a:lnSpc>
            </a:pPr>
            <a:endParaRPr kumimoji="1" lang="ja-JP" altLang="en-US" sz="1050"/>
          </a:p>
        </p:txBody>
      </p:sp>
      <p:sp>
        <p:nvSpPr>
          <p:cNvPr id="216" name="Rectangle 2"/>
          <p:cNvSpPr txBox="1">
            <a:spLocks noChangeArrowheads="1"/>
          </p:cNvSpPr>
          <p:nvPr/>
        </p:nvSpPr>
        <p:spPr bwMode="auto">
          <a:xfrm>
            <a:off x="514172" y="6502931"/>
            <a:ext cx="4070158" cy="179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600"/>
              </a:lnSpc>
              <a:spcBef>
                <a:spcPts val="0"/>
              </a:spcBef>
            </a:pPr>
            <a:r>
              <a:rPr lang="en-US" altLang="ja-JP" sz="1050" b="1" u="none" dirty="0" smtClean="0">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050" b="1" u="none" dirty="0">
                <a:latin typeface="ＭＳ ゴシック" panose="020B0609070205080204" pitchFamily="49" charset="-128"/>
                <a:ea typeface="ＭＳ ゴシック" panose="020B0609070205080204" pitchFamily="49" charset="-128"/>
                <a:cs typeface="Meiryo UI" panose="020B0604030504040204" pitchFamily="50" charset="-128"/>
              </a:rPr>
              <a:t>基礎自治機能</a:t>
            </a:r>
            <a:r>
              <a:rPr lang="ja-JP" altLang="en-US" sz="1050" b="1" u="none" dirty="0" smtClean="0">
                <a:latin typeface="ＭＳ ゴシック" panose="020B0609070205080204" pitchFamily="49" charset="-128"/>
                <a:ea typeface="ＭＳ ゴシック" panose="020B0609070205080204" pitchFamily="49" charset="-128"/>
                <a:cs typeface="Meiryo UI" panose="020B0604030504040204" pitchFamily="50" charset="-128"/>
              </a:rPr>
              <a:t>の充実］ 基礎自治体への分権</a:t>
            </a:r>
            <a:endParaRPr lang="en-US" altLang="ja-JP" sz="80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7" name="Rectangle 2"/>
          <p:cNvSpPr txBox="1">
            <a:spLocks noChangeArrowheads="1"/>
          </p:cNvSpPr>
          <p:nvPr/>
        </p:nvSpPr>
        <p:spPr bwMode="auto">
          <a:xfrm>
            <a:off x="503145" y="8185630"/>
            <a:ext cx="4049161"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spcBef>
                <a:spcPts val="0"/>
              </a:spcBef>
            </a:pPr>
            <a:r>
              <a:rPr lang="en-US" altLang="ja-JP" sz="1050" b="1" u="none" dirty="0" smtClean="0">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050" b="1" u="none" dirty="0">
                <a:latin typeface="ＭＳ ゴシック" panose="020B0609070205080204" pitchFamily="49" charset="-128"/>
                <a:ea typeface="ＭＳ ゴシック" panose="020B0609070205080204" pitchFamily="49" charset="-128"/>
                <a:cs typeface="Meiryo UI" panose="020B0604030504040204" pitchFamily="50" charset="-128"/>
              </a:rPr>
              <a:t>広域機能</a:t>
            </a:r>
            <a:r>
              <a:rPr lang="ja-JP" altLang="en-US" sz="1050" b="1" u="none" dirty="0" smtClean="0">
                <a:latin typeface="ＭＳ ゴシック" panose="020B0609070205080204" pitchFamily="49" charset="-128"/>
                <a:ea typeface="ＭＳ ゴシック" panose="020B0609070205080204" pitchFamily="49" charset="-128"/>
                <a:cs typeface="Meiryo UI" panose="020B0604030504040204" pitchFamily="50" charset="-128"/>
              </a:rPr>
              <a:t>の</a:t>
            </a:r>
            <a:r>
              <a:rPr lang="ja-JP" altLang="en-US" sz="1050" b="1" u="none" dirty="0">
                <a:latin typeface="ＭＳ ゴシック" panose="020B0609070205080204" pitchFamily="49" charset="-128"/>
                <a:ea typeface="ＭＳ ゴシック" panose="020B0609070205080204" pitchFamily="49" charset="-128"/>
                <a:cs typeface="Meiryo UI" panose="020B0604030504040204" pitchFamily="50" charset="-128"/>
              </a:rPr>
              <a:t>充実</a:t>
            </a:r>
            <a:r>
              <a:rPr lang="en-US" altLang="ja-JP" sz="1050" b="1" u="none" dirty="0" smtClean="0">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050" b="1" u="none" dirty="0" smtClean="0">
                <a:latin typeface="ＭＳ ゴシック" panose="020B0609070205080204" pitchFamily="49" charset="-128"/>
                <a:ea typeface="ＭＳ ゴシック" panose="020B0609070205080204" pitchFamily="49" charset="-128"/>
                <a:cs typeface="Meiryo UI" panose="020B0604030504040204" pitchFamily="50" charset="-128"/>
              </a:rPr>
              <a:t>　大阪⇒関西への集権</a:t>
            </a:r>
            <a:endParaRPr lang="ja-JP" altLang="en-US" sz="105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1" name="テキスト ボックス 220"/>
          <p:cNvSpPr txBox="1"/>
          <p:nvPr/>
        </p:nvSpPr>
        <p:spPr>
          <a:xfrm>
            <a:off x="6703340" y="8805172"/>
            <a:ext cx="3588922" cy="539321"/>
          </a:xfrm>
          <a:prstGeom prst="rect">
            <a:avLst/>
          </a:prstGeom>
          <a:noFill/>
          <a:ln w="12700">
            <a:noFill/>
            <a:prstDash val="dash"/>
          </a:ln>
        </p:spPr>
        <p:txBody>
          <a:bodyPr wrap="square" lIns="36000" rIns="36000" rtlCol="0" anchor="t" anchorCtr="0">
            <a:noAutofit/>
          </a:bodyPr>
          <a:lstStyle/>
          <a:p>
            <a:pPr>
              <a:lnSpc>
                <a:spcPts val="1100"/>
              </a:lnSpc>
              <a:spcBef>
                <a:spcPts val="0"/>
              </a:spcBef>
            </a:pPr>
            <a:r>
              <a:rPr kumimoji="1" lang="en-US" altLang="ja-JP" sz="10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基礎自治機能</a:t>
            </a:r>
            <a:r>
              <a:rPr kumimoji="1" lang="en-US" altLang="ja-JP" sz="10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p>
          <a:p>
            <a:pPr>
              <a:lnSpc>
                <a:spcPts val="1100"/>
              </a:lnSpc>
              <a:spcBef>
                <a:spcPts val="0"/>
              </a:spcBef>
            </a:pPr>
            <a:r>
              <a:rPr kumimoji="1" lang="ja-JP" altLang="en-US" sz="10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市町村の行政運営体制の強化などを積極的にコーディネート</a:t>
            </a:r>
            <a:endParaRPr kumimoji="1" lang="en-US" altLang="ja-JP" sz="10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spcBef>
                <a:spcPts val="300"/>
              </a:spcBef>
            </a:pPr>
            <a:r>
              <a:rPr kumimoji="1" lang="en-US" altLang="ja-JP" sz="10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広 域 機 能  </a:t>
            </a:r>
            <a:r>
              <a:rPr kumimoji="1" lang="en-US" altLang="ja-JP" sz="10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spcBef>
                <a:spcPts val="0"/>
              </a:spcBef>
            </a:pPr>
            <a:r>
              <a:rPr kumimoji="1" lang="ja-JP" altLang="en-US" sz="10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道州制</a:t>
            </a:r>
            <a:r>
              <a:rPr kumimoji="1" lang="ja-JP" altLang="en-US" sz="10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の実現に向けた取組みを大阪から主導</a:t>
            </a:r>
          </a:p>
        </p:txBody>
      </p:sp>
      <p:sp>
        <p:nvSpPr>
          <p:cNvPr id="137" name="Rectangle 2"/>
          <p:cNvSpPr txBox="1">
            <a:spLocks noChangeArrowheads="1"/>
          </p:cNvSpPr>
          <p:nvPr/>
        </p:nvSpPr>
        <p:spPr bwMode="auto">
          <a:xfrm>
            <a:off x="6695304" y="6766286"/>
            <a:ext cx="5803911"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nSpc>
                <a:spcPts val="1200"/>
              </a:lnSpc>
              <a:spcBef>
                <a:spcPts val="600"/>
              </a:spcBef>
            </a:pPr>
            <a:r>
              <a:rPr lang="en-US" altLang="ja-JP" sz="1050" kern="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rPr>
              <a:t>2020</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年頃に、それぞれの取組みの進捗状況、また、大阪・関西の発展状況を踏まえ、大阪のめざす道州</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Bef>
                <a:spcPts val="0"/>
              </a:spcBef>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制</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の姿と実現に向けた手法を改めて整理。</a:t>
            </a:r>
          </a:p>
          <a:p>
            <a:pPr>
              <a:lnSpc>
                <a:spcPts val="1200"/>
              </a:lnSpc>
              <a:spcBef>
                <a:spcPts val="0"/>
              </a:spcBef>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　道州</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の姿として、その機能に加え、「大阪エリア」、「京阪神エリア」、「関西エリア」、また、「道州</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と基礎自治体</a:t>
            </a:r>
            <a:endParaRPr lang="en-US" altLang="ja-JP" sz="1050" kern="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Bef>
                <a:spcPts val="0"/>
              </a:spcBef>
            </a:pP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２層に加え、東京や大阪など大都市圏での選択的３層制」など、そのエリア等について</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も考え方</a:t>
            </a:r>
            <a:r>
              <a:rPr lang="ja-JP" altLang="en-US" sz="1050" kern="0" dirty="0">
                <a:latin typeface="Meiryo UI" panose="020B0604030504040204" pitchFamily="50" charset="-128"/>
                <a:ea typeface="Meiryo UI" panose="020B0604030504040204" pitchFamily="50" charset="-128"/>
                <a:cs typeface="Meiryo UI" panose="020B0604030504040204" pitchFamily="50" charset="-128"/>
              </a:rPr>
              <a:t>を整理</a:t>
            </a:r>
            <a:r>
              <a:rPr lang="ja-JP" altLang="en-US" sz="1050" kern="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050" kern="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06769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テキスト ボックス 64"/>
          <p:cNvSpPr txBox="1"/>
          <p:nvPr/>
        </p:nvSpPr>
        <p:spPr>
          <a:xfrm>
            <a:off x="8463069" y="1009152"/>
            <a:ext cx="3919156" cy="5400000"/>
          </a:xfrm>
          <a:prstGeom prst="rect">
            <a:avLst/>
          </a:prstGeom>
          <a:noFill/>
          <a:ln>
            <a:solidFill>
              <a:schemeClr val="tx1"/>
            </a:solidFill>
            <a:prstDash val="sysDot"/>
          </a:ln>
        </p:spPr>
        <p:txBody>
          <a:bodyPr wrap="square" tIns="72000" rtlCol="0">
            <a:spAutoFit/>
          </a:bodyPr>
          <a:lstStyle/>
          <a:p>
            <a:pPr>
              <a:spcBef>
                <a:spcPts val="600"/>
              </a:spcBef>
            </a:pPr>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6" name="テキスト ボックス 75"/>
          <p:cNvSpPr txBox="1"/>
          <p:nvPr/>
        </p:nvSpPr>
        <p:spPr>
          <a:xfrm>
            <a:off x="307447" y="1009152"/>
            <a:ext cx="3919156" cy="5400000"/>
          </a:xfrm>
          <a:prstGeom prst="rect">
            <a:avLst/>
          </a:prstGeom>
          <a:noFill/>
          <a:ln>
            <a:solidFill>
              <a:schemeClr val="tx1"/>
            </a:solidFill>
            <a:prstDash val="sysDot"/>
          </a:ln>
        </p:spPr>
        <p:txBody>
          <a:bodyPr wrap="square" tIns="72000" rtlCol="0">
            <a:spAutoFit/>
          </a:bodyPr>
          <a:lstStyle/>
          <a:p>
            <a:pPr>
              <a:spcBef>
                <a:spcPts val="600"/>
              </a:spcBef>
            </a:pPr>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8" name="円/楕円 77"/>
          <p:cNvSpPr/>
          <p:nvPr/>
        </p:nvSpPr>
        <p:spPr bwMode="auto">
          <a:xfrm>
            <a:off x="705400" y="1183337"/>
            <a:ext cx="3250958" cy="5112000"/>
          </a:xfrm>
          <a:prstGeom prst="ellipse">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endParaRPr lang="en-US" altLang="ja-JP" dirty="0" smtClean="0">
              <a:solidFill>
                <a:srgbClr val="000000"/>
              </a:solidFill>
            </a:endParaRPr>
          </a:p>
          <a:p>
            <a:endParaRPr lang="en-US" altLang="ja-JP" dirty="0">
              <a:solidFill>
                <a:srgbClr val="000000"/>
              </a:solidFill>
            </a:endParaRPr>
          </a:p>
          <a:p>
            <a:endParaRPr lang="en-US" altLang="ja-JP" dirty="0" smtClean="0">
              <a:solidFill>
                <a:srgbClr val="000000"/>
              </a:solidFill>
            </a:endParaRPr>
          </a:p>
          <a:p>
            <a:endParaRPr lang="en-US" altLang="ja-JP" dirty="0">
              <a:solidFill>
                <a:srgbClr val="000000"/>
              </a:solidFill>
            </a:endParaRPr>
          </a:p>
          <a:p>
            <a:endParaRPr lang="en-US" altLang="ja-JP" dirty="0" smtClean="0">
              <a:solidFill>
                <a:srgbClr val="000000"/>
              </a:solidFill>
            </a:endParaRPr>
          </a:p>
          <a:p>
            <a:endParaRPr lang="en-US" altLang="ja-JP" dirty="0">
              <a:solidFill>
                <a:srgbClr val="000000"/>
              </a:solidFill>
            </a:endParaRPr>
          </a:p>
          <a:p>
            <a:endParaRPr lang="en-US" altLang="ja-JP" dirty="0" smtClean="0">
              <a:solidFill>
                <a:srgbClr val="000000"/>
              </a:solidFill>
            </a:endParaRPr>
          </a:p>
          <a:p>
            <a:endParaRPr lang="en-US" altLang="ja-JP" dirty="0">
              <a:solidFill>
                <a:srgbClr val="000000"/>
              </a:solidFill>
            </a:endParaRPr>
          </a:p>
          <a:p>
            <a:endParaRPr lang="en-US" altLang="ja-JP" dirty="0" smtClean="0">
              <a:solidFill>
                <a:srgbClr val="000000"/>
              </a:solidFill>
            </a:endParaRPr>
          </a:p>
          <a:p>
            <a:endParaRPr lang="en-US" altLang="ja-JP" dirty="0">
              <a:solidFill>
                <a:srgbClr val="000000"/>
              </a:solidFill>
            </a:endParaRPr>
          </a:p>
          <a:p>
            <a:endParaRPr lang="en-US" altLang="ja-JP" dirty="0">
              <a:solidFill>
                <a:srgbClr val="000000"/>
              </a:solidFill>
            </a:endParaRPr>
          </a:p>
        </p:txBody>
      </p:sp>
      <p:sp>
        <p:nvSpPr>
          <p:cNvPr id="79" name="Rectangle 2"/>
          <p:cNvSpPr txBox="1">
            <a:spLocks noChangeArrowheads="1"/>
          </p:cNvSpPr>
          <p:nvPr/>
        </p:nvSpPr>
        <p:spPr bwMode="auto">
          <a:xfrm>
            <a:off x="415473" y="2158900"/>
            <a:ext cx="1173957" cy="576000"/>
          </a:xfrm>
          <a:prstGeom prst="rect">
            <a:avLst/>
          </a:prstGeom>
          <a:solidFill>
            <a:schemeClr val="bg1"/>
          </a:solidFill>
          <a:ln w="9525">
            <a:solidFill>
              <a:schemeClr val="tx1"/>
            </a:solidFill>
            <a:miter lim="800000"/>
            <a:headEnd/>
            <a:tailEnd/>
          </a:ln>
          <a:effectLst/>
          <a:extLst/>
        </p:spPr>
        <p:txBody>
          <a:bodyPr vert="horz" wrap="square" lIns="144000" tIns="36000" rIns="91440" bIns="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lnSpc>
                <a:spcPts val="1400"/>
              </a:lnSpc>
            </a:pPr>
            <a:r>
              <a:rPr lang="ja-JP" altLang="en-US" sz="12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新たな連携を促す協議の場づくり</a:t>
            </a:r>
            <a:endParaRPr lang="en-US" altLang="ja-JP" sz="12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0" name="Rectangle 2"/>
          <p:cNvSpPr txBox="1">
            <a:spLocks noChangeArrowheads="1"/>
          </p:cNvSpPr>
          <p:nvPr/>
        </p:nvSpPr>
        <p:spPr bwMode="auto">
          <a:xfrm>
            <a:off x="3042583" y="2158900"/>
            <a:ext cx="1044000" cy="576000"/>
          </a:xfrm>
          <a:prstGeom prst="rect">
            <a:avLst/>
          </a:prstGeom>
          <a:solidFill>
            <a:schemeClr val="bg1"/>
          </a:solidFill>
          <a:ln w="9525">
            <a:solidFill>
              <a:schemeClr val="tx1"/>
            </a:solidFill>
            <a:miter lim="800000"/>
            <a:headEnd/>
            <a:tailEnd/>
          </a:ln>
          <a:effectLst/>
          <a:extLst/>
        </p:spPr>
        <p:txBody>
          <a:bodyPr vert="horz" wrap="square" lIns="72000" tIns="36000" rIns="36000" bIns="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lnSpc>
                <a:spcPts val="1400"/>
              </a:lnSpc>
            </a:pPr>
            <a:r>
              <a:rPr lang="ja-JP" altLang="en-US" sz="115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府からのインセンティブ強化</a:t>
            </a:r>
            <a:r>
              <a:rPr lang="ja-JP" altLang="en-US" sz="8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（成果基準の拡大</a:t>
            </a:r>
            <a:r>
              <a:rPr lang="en-US" altLang="ja-JP" sz="8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81" name="Rectangle 2"/>
          <p:cNvSpPr txBox="1">
            <a:spLocks noChangeArrowheads="1"/>
          </p:cNvSpPr>
          <p:nvPr/>
        </p:nvSpPr>
        <p:spPr bwMode="auto">
          <a:xfrm>
            <a:off x="1710829" y="2158900"/>
            <a:ext cx="1205158" cy="576000"/>
          </a:xfrm>
          <a:prstGeom prst="rect">
            <a:avLst/>
          </a:prstGeom>
          <a:solidFill>
            <a:schemeClr val="bg1"/>
          </a:solidFill>
          <a:ln w="9525">
            <a:solidFill>
              <a:schemeClr val="tx1"/>
            </a:solidFill>
            <a:miter lim="800000"/>
            <a:headEnd/>
            <a:tailEnd/>
          </a:ln>
          <a:effectLst/>
          <a:extLst/>
        </p:spPr>
        <p:txBody>
          <a:bodyPr vert="horz" wrap="square" lIns="144000" tIns="36000" rIns="91440" bIns="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lnSpc>
                <a:spcPts val="1400"/>
              </a:lnSpc>
            </a:pPr>
            <a:r>
              <a:rPr lang="ja-JP" altLang="en-US" sz="12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基礎自治機能の検討・研究、国への働きかけ</a:t>
            </a:r>
            <a:endParaRPr lang="en-US" altLang="ja-JP" sz="12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2" name="角丸四角形 81"/>
          <p:cNvSpPr/>
          <p:nvPr/>
        </p:nvSpPr>
        <p:spPr bwMode="auto">
          <a:xfrm>
            <a:off x="1022828" y="1117020"/>
            <a:ext cx="2561829" cy="302955"/>
          </a:xfrm>
          <a:prstGeom prst="roundRect">
            <a:avLst>
              <a:gd name="adj" fmla="val 50000"/>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36000" tIns="0" rIns="36000" bIns="0" numCol="1" rtlCol="0" anchor="ctr" anchorCtr="0" compatLnSpc="1">
            <a:prstTxWarp prst="textNoShape">
              <a:avLst/>
            </a:prstTxWarp>
            <a:spAutoFit/>
          </a:bodyPr>
          <a:lstStyle/>
          <a:p>
            <a:pPr algn="ctr"/>
            <a:r>
              <a:rPr lang="ja-JP" altLang="en-US" sz="1400" b="1"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府の積極的コーディネート</a:t>
            </a:r>
            <a:endParaRPr lang="en-US" altLang="ja-JP" sz="1400" b="1"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角丸四角形 82"/>
          <p:cNvSpPr/>
          <p:nvPr/>
        </p:nvSpPr>
        <p:spPr bwMode="auto">
          <a:xfrm>
            <a:off x="397473" y="2794866"/>
            <a:ext cx="1196533" cy="3528000"/>
          </a:xfrm>
          <a:prstGeom prst="roundRect">
            <a:avLst>
              <a:gd name="adj" fmla="val 6128"/>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36000" tIns="45720" rIns="0" bIns="45720" numCol="1" rtlCol="0" anchor="t" anchorCtr="0" compatLnSpc="1">
            <a:prstTxWarp prst="textNoShape">
              <a:avLst/>
            </a:prstTxWarp>
            <a:spAutoFit/>
          </a:bodyPr>
          <a:lstStyle/>
          <a:p>
            <a:pPr>
              <a:lnSpc>
                <a:spcPts val="1200"/>
              </a:lnSpc>
            </a:pPr>
            <a:r>
              <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現在の「</a:t>
            </a:r>
            <a:r>
              <a:rPr lang="ja-JP" altLang="en-US"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地域</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ブ</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ロック</a:t>
            </a:r>
            <a:r>
              <a:rPr lang="ja-JP" altLang="en-US"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会議</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」を含め、</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「協議の場」を重</a:t>
            </a: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層的に設定</a:t>
            </a: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600"/>
              </a:lnSpc>
            </a:pPr>
            <a:endParaRPr lang="en-US" altLang="ja-JP" sz="80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000"/>
              </a:lnSpc>
              <a:spcBef>
                <a:spcPts val="600"/>
              </a:spcBef>
            </a:pPr>
            <a:endParaRPr lang="en-US" altLang="ja-JP" sz="1000" b="1" u="none" dirty="0">
              <a:solidFill>
                <a:srgbClr val="000000"/>
              </a:solidFill>
              <a:latin typeface="ＭＳ Ｐゴシック"/>
              <a:ea typeface="ＭＳ Ｐゴシック"/>
              <a:cs typeface="Meiryo UI" panose="020B0604030504040204" pitchFamily="50" charset="-128"/>
            </a:endParaRPr>
          </a:p>
          <a:p>
            <a:pPr>
              <a:lnSpc>
                <a:spcPts val="1000"/>
              </a:lnSpc>
              <a:spcBef>
                <a:spcPts val="600"/>
              </a:spcBef>
            </a:pPr>
            <a:endParaRPr lang="en-US" altLang="ja-JP" sz="1000" b="1" u="none" dirty="0" smtClean="0">
              <a:solidFill>
                <a:srgbClr val="000000"/>
              </a:solidFill>
              <a:latin typeface="ＭＳ Ｐゴシック"/>
              <a:ea typeface="ＭＳ Ｐゴシック"/>
              <a:cs typeface="Meiryo UI" panose="020B0604030504040204" pitchFamily="50" charset="-128"/>
            </a:endParaRPr>
          </a:p>
        </p:txBody>
      </p:sp>
      <p:sp>
        <p:nvSpPr>
          <p:cNvPr id="84" name="角丸四角形 83"/>
          <p:cNvSpPr/>
          <p:nvPr/>
        </p:nvSpPr>
        <p:spPr bwMode="auto">
          <a:xfrm>
            <a:off x="3048464" y="2794865"/>
            <a:ext cx="1044000" cy="3200757"/>
          </a:xfrm>
          <a:prstGeom prst="roundRect">
            <a:avLst>
              <a:gd name="adj" fmla="val 5325"/>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36000" tIns="45720" rIns="36000" bIns="45720" numCol="1" rtlCol="0" anchor="t" anchorCtr="0" compatLnSpc="1">
            <a:prstTxWarp prst="textNoShape">
              <a:avLst/>
            </a:prstTxWarp>
            <a:spAutoFit/>
          </a:bodyPr>
          <a:lstStyle/>
          <a:p>
            <a:pPr>
              <a:lnSpc>
                <a:spcPts val="1200"/>
              </a:lnSpc>
            </a:pPr>
            <a:r>
              <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市町村間連携</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積極的</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に取</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り組む団体を支</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err="1"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援する</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ため</a:t>
            </a:r>
            <a:r>
              <a:rPr lang="ja-JP" altLang="en-US"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「市町村振興</a:t>
            </a: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補助金」による</a:t>
            </a: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インセンティブを</a:t>
            </a: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強化</a:t>
            </a:r>
            <a:endParaRPr lang="ja-JP" altLang="en-US"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endParaRPr lang="en-US" altLang="ja-JP" sz="1050" u="none" dirty="0">
              <a:solidFill>
                <a:srgbClr val="000000"/>
              </a:solidFill>
              <a:latin typeface="ＭＳ Ｐゴシック"/>
              <a:ea typeface="ＭＳ Ｐゴシック"/>
              <a:cs typeface="Meiryo UI" panose="020B0604030504040204" pitchFamily="50" charset="-128"/>
            </a:endParaRPr>
          </a:p>
          <a:p>
            <a:pPr>
              <a:lnSpc>
                <a:spcPts val="1200"/>
              </a:lnSpc>
            </a:pPr>
            <a:r>
              <a:rPr lang="ja-JP" altLang="en-US" sz="900" u="none" dirty="0" smtClean="0">
                <a:solidFill>
                  <a:srgbClr val="000000"/>
                </a:solidFill>
                <a:latin typeface="ＭＳ Ｐゴシック"/>
                <a:ea typeface="ＭＳ Ｐゴシック"/>
                <a:cs typeface="Meiryo UI" panose="020B0604030504040204" pitchFamily="50" charset="-128"/>
              </a:rPr>
              <a:t> ・市町村間連携の</a:t>
            </a:r>
            <a:endParaRPr lang="en-US" altLang="ja-JP" sz="900" u="none" dirty="0" smtClean="0">
              <a:solidFill>
                <a:srgbClr val="000000"/>
              </a:solidFill>
              <a:latin typeface="ＭＳ Ｐゴシック"/>
              <a:ea typeface="ＭＳ Ｐゴシック"/>
              <a:cs typeface="Meiryo UI" panose="020B0604030504040204" pitchFamily="50" charset="-128"/>
            </a:endParaRPr>
          </a:p>
          <a:p>
            <a:pPr>
              <a:lnSpc>
                <a:spcPts val="1200"/>
              </a:lnSpc>
            </a:pPr>
            <a:r>
              <a:rPr lang="en-US" altLang="ja-JP" sz="900" dirty="0">
                <a:solidFill>
                  <a:srgbClr val="000000"/>
                </a:solidFill>
                <a:latin typeface="ＭＳ Ｐゴシック"/>
                <a:ea typeface="ＭＳ Ｐゴシック"/>
                <a:cs typeface="Meiryo UI" panose="020B0604030504040204" pitchFamily="50" charset="-128"/>
              </a:rPr>
              <a:t> </a:t>
            </a:r>
            <a:r>
              <a:rPr lang="en-US" altLang="ja-JP" sz="900" dirty="0" smtClean="0">
                <a:solidFill>
                  <a:srgbClr val="000000"/>
                </a:solidFill>
                <a:latin typeface="ＭＳ Ｐゴシック"/>
                <a:ea typeface="ＭＳ Ｐゴシック"/>
                <a:cs typeface="Meiryo UI" panose="020B0604030504040204" pitchFamily="50" charset="-128"/>
              </a:rPr>
              <a:t> </a:t>
            </a:r>
            <a:r>
              <a:rPr lang="ja-JP" altLang="en-US" sz="900" u="none" dirty="0" smtClean="0">
                <a:solidFill>
                  <a:srgbClr val="000000"/>
                </a:solidFill>
                <a:latin typeface="ＭＳ Ｐゴシック"/>
                <a:ea typeface="ＭＳ Ｐゴシック"/>
                <a:cs typeface="Meiryo UI" panose="020B0604030504040204" pitchFamily="50" charset="-128"/>
              </a:rPr>
              <a:t>取組みに対する</a:t>
            </a:r>
            <a:endParaRPr lang="en-US" altLang="ja-JP" sz="900" u="none" dirty="0" smtClean="0">
              <a:solidFill>
                <a:srgbClr val="000000"/>
              </a:solidFill>
              <a:latin typeface="ＭＳ Ｐゴシック"/>
              <a:ea typeface="ＭＳ Ｐゴシック"/>
              <a:cs typeface="Meiryo UI" panose="020B0604030504040204" pitchFamily="50" charset="-128"/>
            </a:endParaRPr>
          </a:p>
          <a:p>
            <a:pPr>
              <a:lnSpc>
                <a:spcPts val="1200"/>
              </a:lnSpc>
            </a:pPr>
            <a:r>
              <a:rPr lang="en-US" altLang="ja-JP" sz="900" dirty="0">
                <a:solidFill>
                  <a:srgbClr val="000000"/>
                </a:solidFill>
                <a:latin typeface="ＭＳ Ｐゴシック"/>
                <a:ea typeface="ＭＳ Ｐゴシック"/>
                <a:cs typeface="Meiryo UI" panose="020B0604030504040204" pitchFamily="50" charset="-128"/>
              </a:rPr>
              <a:t> </a:t>
            </a:r>
            <a:r>
              <a:rPr lang="en-US" altLang="ja-JP" sz="900" dirty="0" smtClean="0">
                <a:solidFill>
                  <a:srgbClr val="000000"/>
                </a:solidFill>
                <a:latin typeface="ＭＳ Ｐゴシック"/>
                <a:ea typeface="ＭＳ Ｐゴシック"/>
                <a:cs typeface="Meiryo UI" panose="020B0604030504040204" pitchFamily="50" charset="-128"/>
              </a:rPr>
              <a:t> </a:t>
            </a:r>
            <a:r>
              <a:rPr lang="ja-JP" altLang="en-US" sz="900" u="none" dirty="0" smtClean="0">
                <a:solidFill>
                  <a:srgbClr val="000000"/>
                </a:solidFill>
                <a:latin typeface="ＭＳ Ｐゴシック"/>
                <a:ea typeface="ＭＳ Ｐゴシック"/>
                <a:cs typeface="Meiryo UI" panose="020B0604030504040204" pitchFamily="50" charset="-128"/>
              </a:rPr>
              <a:t>補助対象範囲の</a:t>
            </a:r>
            <a:endParaRPr lang="en-US" altLang="ja-JP" sz="900" u="none" dirty="0" smtClean="0">
              <a:solidFill>
                <a:srgbClr val="000000"/>
              </a:solidFill>
              <a:latin typeface="ＭＳ Ｐゴシック"/>
              <a:ea typeface="ＭＳ Ｐゴシック"/>
              <a:cs typeface="Meiryo UI" panose="020B0604030504040204" pitchFamily="50" charset="-128"/>
            </a:endParaRPr>
          </a:p>
          <a:p>
            <a:pPr>
              <a:lnSpc>
                <a:spcPts val="1200"/>
              </a:lnSpc>
            </a:pPr>
            <a:r>
              <a:rPr lang="en-US" altLang="ja-JP" sz="900" dirty="0">
                <a:solidFill>
                  <a:srgbClr val="000000"/>
                </a:solidFill>
                <a:latin typeface="ＭＳ Ｐゴシック"/>
                <a:ea typeface="ＭＳ Ｐゴシック"/>
                <a:cs typeface="Meiryo UI" panose="020B0604030504040204" pitchFamily="50" charset="-128"/>
              </a:rPr>
              <a:t>  </a:t>
            </a:r>
            <a:r>
              <a:rPr lang="ja-JP" altLang="en-US" sz="900" u="none" dirty="0" smtClean="0">
                <a:solidFill>
                  <a:srgbClr val="000000"/>
                </a:solidFill>
                <a:latin typeface="ＭＳ Ｐゴシック"/>
                <a:ea typeface="ＭＳ Ｐゴシック"/>
                <a:cs typeface="Meiryo UI" panose="020B0604030504040204" pitchFamily="50" charset="-128"/>
              </a:rPr>
              <a:t>拡大など、取組成</a:t>
            </a:r>
            <a:endParaRPr lang="en-US" altLang="ja-JP" sz="900" u="none" dirty="0" smtClean="0">
              <a:solidFill>
                <a:srgbClr val="000000"/>
              </a:solidFill>
              <a:latin typeface="ＭＳ Ｐゴシック"/>
              <a:ea typeface="ＭＳ Ｐゴシック"/>
              <a:cs typeface="Meiryo UI" panose="020B0604030504040204" pitchFamily="50" charset="-128"/>
            </a:endParaRPr>
          </a:p>
          <a:p>
            <a:pPr>
              <a:lnSpc>
                <a:spcPts val="1200"/>
              </a:lnSpc>
            </a:pPr>
            <a:r>
              <a:rPr lang="en-US" altLang="ja-JP" sz="900" dirty="0">
                <a:solidFill>
                  <a:srgbClr val="000000"/>
                </a:solidFill>
                <a:latin typeface="ＭＳ Ｐゴシック"/>
                <a:ea typeface="ＭＳ Ｐゴシック"/>
                <a:cs typeface="Meiryo UI" panose="020B0604030504040204" pitchFamily="50" charset="-128"/>
              </a:rPr>
              <a:t> </a:t>
            </a:r>
            <a:r>
              <a:rPr lang="en-US" altLang="ja-JP" sz="900" dirty="0" smtClean="0">
                <a:solidFill>
                  <a:srgbClr val="000000"/>
                </a:solidFill>
                <a:latin typeface="ＭＳ Ｐゴシック"/>
                <a:ea typeface="ＭＳ Ｐゴシック"/>
                <a:cs typeface="Meiryo UI" panose="020B0604030504040204" pitchFamily="50" charset="-128"/>
              </a:rPr>
              <a:t> </a:t>
            </a:r>
            <a:r>
              <a:rPr lang="ja-JP" altLang="en-US" sz="900" u="none" dirty="0" smtClean="0">
                <a:solidFill>
                  <a:srgbClr val="000000"/>
                </a:solidFill>
                <a:latin typeface="ＭＳ Ｐゴシック"/>
                <a:ea typeface="ＭＳ Ｐゴシック"/>
                <a:cs typeface="Meiryo UI" panose="020B0604030504040204" pitchFamily="50" charset="-128"/>
              </a:rPr>
              <a:t>果とインセンティ</a:t>
            </a:r>
            <a:endParaRPr lang="en-US" altLang="ja-JP" sz="900" u="none" dirty="0" smtClean="0">
              <a:solidFill>
                <a:srgbClr val="000000"/>
              </a:solidFill>
              <a:latin typeface="ＭＳ Ｐゴシック"/>
              <a:ea typeface="ＭＳ Ｐゴシック"/>
              <a:cs typeface="Meiryo UI" panose="020B0604030504040204" pitchFamily="50" charset="-128"/>
            </a:endParaRPr>
          </a:p>
          <a:p>
            <a:pPr>
              <a:lnSpc>
                <a:spcPts val="1200"/>
              </a:lnSpc>
            </a:pPr>
            <a:r>
              <a:rPr lang="en-US" altLang="ja-JP" sz="900" dirty="0">
                <a:solidFill>
                  <a:srgbClr val="000000"/>
                </a:solidFill>
                <a:latin typeface="ＭＳ Ｐゴシック"/>
                <a:ea typeface="ＭＳ Ｐゴシック"/>
                <a:cs typeface="Meiryo UI" panose="020B0604030504040204" pitchFamily="50" charset="-128"/>
              </a:rPr>
              <a:t> </a:t>
            </a:r>
            <a:r>
              <a:rPr lang="en-US" altLang="ja-JP" sz="900" dirty="0" smtClean="0">
                <a:solidFill>
                  <a:srgbClr val="000000"/>
                </a:solidFill>
                <a:latin typeface="ＭＳ Ｐゴシック"/>
                <a:ea typeface="ＭＳ Ｐゴシック"/>
                <a:cs typeface="Meiryo UI" panose="020B0604030504040204" pitchFamily="50" charset="-128"/>
              </a:rPr>
              <a:t> </a:t>
            </a:r>
            <a:r>
              <a:rPr lang="ja-JP" altLang="en-US" sz="900" u="none" dirty="0" smtClean="0">
                <a:solidFill>
                  <a:srgbClr val="000000"/>
                </a:solidFill>
                <a:latin typeface="ＭＳ Ｐゴシック"/>
                <a:ea typeface="ＭＳ Ｐゴシック"/>
                <a:cs typeface="Meiryo UI" panose="020B0604030504040204" pitchFamily="50" charset="-128"/>
              </a:rPr>
              <a:t>ブを連動</a:t>
            </a:r>
            <a:endParaRPr lang="en-US" altLang="ja-JP" sz="900" u="none" dirty="0" smtClean="0">
              <a:solidFill>
                <a:srgbClr val="000000"/>
              </a:solidFill>
              <a:latin typeface="ＭＳ Ｐゴシック"/>
              <a:ea typeface="ＭＳ Ｐゴシック"/>
              <a:cs typeface="Meiryo UI" panose="020B0604030504040204" pitchFamily="50" charset="-128"/>
            </a:endParaRPr>
          </a:p>
          <a:p>
            <a:pPr>
              <a:lnSpc>
                <a:spcPts val="1200"/>
              </a:lnSpc>
            </a:pPr>
            <a:endParaRPr lang="en-US" altLang="ja-JP" sz="900" u="none" dirty="0" smtClean="0">
              <a:solidFill>
                <a:srgbClr val="000000"/>
              </a:solidFill>
              <a:latin typeface="ＭＳ Ｐゴシック"/>
              <a:ea typeface="ＭＳ Ｐゴシック"/>
              <a:cs typeface="Meiryo UI" panose="020B0604030504040204" pitchFamily="50" charset="-128"/>
            </a:endParaRPr>
          </a:p>
          <a:p>
            <a:pPr>
              <a:lnSpc>
                <a:spcPts val="1200"/>
              </a:lnSpc>
            </a:pPr>
            <a:endParaRPr lang="en-US" altLang="ja-JP" sz="900" u="none" dirty="0" smtClean="0">
              <a:solidFill>
                <a:srgbClr val="000000"/>
              </a:solidFill>
              <a:latin typeface="ＭＳ Ｐゴシック"/>
              <a:ea typeface="ＭＳ Ｐゴシック"/>
              <a:cs typeface="Meiryo UI" panose="020B0604030504040204" pitchFamily="50" charset="-128"/>
            </a:endParaRPr>
          </a:p>
          <a:p>
            <a:pPr>
              <a:lnSpc>
                <a:spcPts val="1200"/>
              </a:lnSpc>
            </a:pPr>
            <a:endParaRPr lang="en-US" altLang="ja-JP" sz="900" u="none" dirty="0" smtClean="0">
              <a:solidFill>
                <a:srgbClr val="000000"/>
              </a:solidFill>
              <a:latin typeface="ＭＳ Ｐゴシック"/>
              <a:ea typeface="ＭＳ Ｐゴシック"/>
              <a:cs typeface="Meiryo UI" panose="020B0604030504040204" pitchFamily="50" charset="-128"/>
            </a:endParaRPr>
          </a:p>
          <a:p>
            <a:pPr>
              <a:lnSpc>
                <a:spcPts val="1200"/>
              </a:lnSpc>
            </a:pPr>
            <a:endParaRPr lang="en-US" altLang="ja-JP" sz="900" u="none" dirty="0">
              <a:solidFill>
                <a:srgbClr val="000000"/>
              </a:solidFill>
              <a:latin typeface="ＭＳ Ｐゴシック"/>
              <a:ea typeface="ＭＳ Ｐゴシック"/>
              <a:cs typeface="Meiryo UI" panose="020B0604030504040204" pitchFamily="50" charset="-128"/>
            </a:endParaRPr>
          </a:p>
          <a:p>
            <a:pPr>
              <a:lnSpc>
                <a:spcPts val="1200"/>
              </a:lnSpc>
            </a:pPr>
            <a:endParaRPr lang="en-US" altLang="ja-JP" sz="900" u="none" dirty="0" smtClean="0">
              <a:solidFill>
                <a:srgbClr val="000000"/>
              </a:solidFill>
              <a:latin typeface="ＭＳ Ｐゴシック"/>
              <a:ea typeface="ＭＳ Ｐゴシック"/>
              <a:cs typeface="Meiryo UI" panose="020B0604030504040204" pitchFamily="50" charset="-128"/>
            </a:endParaRPr>
          </a:p>
        </p:txBody>
      </p:sp>
      <p:sp>
        <p:nvSpPr>
          <p:cNvPr id="85" name="角丸四角形 84"/>
          <p:cNvSpPr/>
          <p:nvPr/>
        </p:nvSpPr>
        <p:spPr bwMode="auto">
          <a:xfrm>
            <a:off x="1724276" y="2794865"/>
            <a:ext cx="1196533" cy="3528000"/>
          </a:xfrm>
          <a:prstGeom prst="roundRect">
            <a:avLst>
              <a:gd name="adj" fmla="val 5629"/>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36000" tIns="45720" rIns="0" bIns="45720" numCol="1" rtlCol="0" anchor="t" anchorCtr="0" compatLnSpc="1">
            <a:prstTxWarp prst="textNoShape">
              <a:avLst/>
            </a:prstTxWarp>
            <a:spAutoFit/>
          </a:bodyPr>
          <a:lstStyle/>
          <a:p>
            <a:pPr>
              <a:lnSpc>
                <a:spcPts val="1200"/>
              </a:lnSpc>
            </a:pPr>
            <a:r>
              <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大阪の実情に</a:t>
            </a:r>
            <a:r>
              <a:rPr lang="ja-JP" altLang="en-US" sz="1050" u="none" dirty="0" err="1"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合っ</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err="1"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た</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基礎自治機能の</a:t>
            </a: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あり方や充実方策</a:t>
            </a: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について検討・研</a:t>
            </a:r>
            <a:endParaRPr lang="en-US" altLang="ja-JP"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b="1"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究</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を進める</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Bef>
                <a:spcPts val="1200"/>
              </a:spcBef>
            </a:pP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・市町村とともに、（学識経験者等も</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交え）より具体的</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な検討・研究を実</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ja-JP" altLang="en-US"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施</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spcBef>
                <a:spcPts val="300"/>
              </a:spcBef>
            </a:pPr>
            <a:r>
              <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例</a:t>
            </a:r>
            <a:r>
              <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広域連携や</a:t>
            </a:r>
            <a:r>
              <a:rPr lang="ja-JP" altLang="en-US" sz="900"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合</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併</a:t>
            </a:r>
            <a:endPar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900"/>
              </a:lnSpc>
            </a:pPr>
            <a:r>
              <a:rPr lang="en-US" altLang="ja-JP" sz="9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en-US" altLang="ja-JP" sz="900"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の推進</a:t>
            </a:r>
            <a:endPar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1200"/>
              </a:lnSpc>
              <a:spcBef>
                <a:spcPts val="1200"/>
              </a:spcBef>
            </a:pP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・国に問題提起し、</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国を巻き込んだ議</a:t>
            </a:r>
            <a:endParaRPr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pPr>
            <a:r>
              <a:rPr lang="en-US" altLang="ja-JP" sz="105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論に発展させていく</a:t>
            </a:r>
            <a:endParaRPr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spcBef>
                <a:spcPts val="300"/>
              </a:spcBef>
            </a:pPr>
            <a:r>
              <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900" u="none"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例</a:t>
            </a:r>
            <a:r>
              <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新たな市町村間</a:t>
            </a:r>
            <a:endPar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900"/>
              </a:lnSpc>
            </a:pPr>
            <a:r>
              <a:rPr lang="en-US" altLang="ja-JP" sz="9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en-US" altLang="ja-JP" sz="900"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en-US" sz="9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連携制度、合併</a:t>
            </a:r>
            <a:endPar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900"/>
              </a:lnSpc>
            </a:pPr>
            <a:r>
              <a:rPr lang="en-US" altLang="ja-JP" sz="9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en-US" altLang="ja-JP" sz="900"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特例制度、条例</a:t>
            </a:r>
            <a:endPar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900"/>
              </a:lnSpc>
            </a:pPr>
            <a:r>
              <a:rPr lang="en-US" altLang="ja-JP" sz="9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en-US" altLang="ja-JP" sz="900"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による権限移譲</a:t>
            </a:r>
            <a:endPar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900"/>
              </a:lnSpc>
            </a:pPr>
            <a:r>
              <a:rPr lang="en-US" altLang="ja-JP" sz="900" dirty="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en-US" altLang="ja-JP" sz="900"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の制度改善</a:t>
            </a:r>
            <a:r>
              <a:rPr lang="ja-JP" altLang="en-US" sz="900"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 </a:t>
            </a:r>
            <a:r>
              <a:rPr lang="ja-JP" altLang="en-US"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rPr>
              <a:t>など</a:t>
            </a:r>
            <a:endPar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a:p>
            <a:pPr>
              <a:lnSpc>
                <a:spcPts val="1200"/>
              </a:lnSpc>
            </a:pPr>
            <a:endParaRPr lang="en-US" altLang="ja-JP" sz="900" u="none" dirty="0" smtClean="0">
              <a:solidFill>
                <a:srgbClr val="000000"/>
              </a:solidFill>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87" name="角丸四角形 86"/>
          <p:cNvSpPr/>
          <p:nvPr/>
        </p:nvSpPr>
        <p:spPr bwMode="auto">
          <a:xfrm>
            <a:off x="438361" y="3499484"/>
            <a:ext cx="633934" cy="2196000"/>
          </a:xfrm>
          <a:prstGeom prst="roundRect">
            <a:avLst>
              <a:gd name="adj" fmla="val 13301"/>
            </a:avLst>
          </a:prstGeom>
          <a:solidFill>
            <a:schemeClr val="bg1"/>
          </a:solidFill>
          <a:ln w="6350" cap="flat" cmpd="sng" algn="ctr">
            <a:solidFill>
              <a:schemeClr val="tx1"/>
            </a:solidFill>
            <a:prstDash val="sysDot"/>
            <a:round/>
            <a:headEnd type="none" w="med" len="med"/>
            <a:tailEnd type="none" w="med" len="med"/>
          </a:ln>
          <a:effectLst/>
          <a:extLst/>
        </p:spPr>
        <p:txBody>
          <a:bodyPr vert="horz" wrap="square" lIns="36000" tIns="0" rIns="0" bIns="0" numCol="1" rtlCol="0" anchor="t" anchorCtr="0" compatLnSpc="1">
            <a:prstTxWarp prst="textNoShape">
              <a:avLst/>
            </a:prstTxWarp>
            <a:noAutofit/>
          </a:bodyPr>
          <a:lstStyle/>
          <a:p>
            <a:pPr>
              <a:lnSpc>
                <a:spcPts val="1000"/>
              </a:lnSpc>
            </a:pPr>
            <a:endPar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角丸四角形 87"/>
          <p:cNvSpPr/>
          <p:nvPr/>
        </p:nvSpPr>
        <p:spPr bwMode="auto">
          <a:xfrm>
            <a:off x="1091156" y="3499484"/>
            <a:ext cx="482187" cy="2196000"/>
          </a:xfrm>
          <a:prstGeom prst="roundRect">
            <a:avLst/>
          </a:prstGeom>
          <a:solidFill>
            <a:schemeClr val="bg1"/>
          </a:solidFill>
          <a:ln w="6350" cap="flat" cmpd="sng" algn="ctr">
            <a:solidFill>
              <a:schemeClr val="tx1"/>
            </a:solidFill>
            <a:prstDash val="sysDot"/>
            <a:round/>
            <a:headEnd type="none" w="med" len="med"/>
            <a:tailEnd type="none" w="med" len="med"/>
          </a:ln>
          <a:effectLst/>
          <a:extLst/>
        </p:spPr>
        <p:txBody>
          <a:bodyPr vert="horz" wrap="square" lIns="36000" tIns="0" rIns="0" bIns="0" numCol="1" rtlCol="0" anchor="t" anchorCtr="0" compatLnSpc="1">
            <a:prstTxWarp prst="textNoShape">
              <a:avLst/>
            </a:prstTxWarp>
            <a:noAutofit/>
          </a:bodyPr>
          <a:lstStyle/>
          <a:p>
            <a:pPr>
              <a:lnSpc>
                <a:spcPts val="1000"/>
              </a:lnSpc>
            </a:pPr>
            <a:r>
              <a:rPr lang="ja-JP" altLang="en-US" sz="900" u="none" dirty="0" smtClean="0">
                <a:solidFill>
                  <a:srgbClr val="00B050"/>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9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9" name="角丸四角形 88"/>
          <p:cNvSpPr/>
          <p:nvPr/>
        </p:nvSpPr>
        <p:spPr bwMode="auto">
          <a:xfrm>
            <a:off x="498778" y="5214799"/>
            <a:ext cx="1036665" cy="425648"/>
          </a:xfrm>
          <a:prstGeom prst="roundRect">
            <a:avLst/>
          </a:prstGeom>
          <a:solidFill>
            <a:schemeClr val="bg1"/>
          </a:solidFill>
          <a:ln w="6350" cap="flat" cmpd="sng" algn="ctr">
            <a:solidFill>
              <a:schemeClr val="tx1"/>
            </a:solidFill>
            <a:prstDash val="sysDot"/>
            <a:round/>
            <a:headEnd type="none" w="med" len="med"/>
            <a:tailEnd type="none" w="med" len="med"/>
          </a:ln>
          <a:effectLst/>
          <a:extLst/>
        </p:spPr>
        <p:txBody>
          <a:bodyPr vert="horz" wrap="square" lIns="108000" tIns="0" rIns="72000" bIns="0" numCol="1" rtlCol="0" anchor="ctr" anchorCtr="0" compatLnSpc="1">
            <a:prstTxWarp prst="textNoShape">
              <a:avLst/>
            </a:prstTxWarp>
            <a:spAutoFit/>
          </a:bodyPr>
          <a:lstStyle/>
          <a:p>
            <a:pPr>
              <a:lnSpc>
                <a:spcPts val="1000"/>
              </a:lnSpc>
            </a:pPr>
            <a:r>
              <a:rPr lang="ja-JP" altLang="en-US" sz="9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案件に応じて、知事・</a:t>
            </a:r>
            <a:r>
              <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市町村長など特別</a:t>
            </a:r>
            <a:r>
              <a:rPr lang="ja-JP" altLang="en-US" sz="9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職も参画</a:t>
            </a:r>
          </a:p>
        </p:txBody>
      </p:sp>
      <p:sp>
        <p:nvSpPr>
          <p:cNvPr id="90" name="角丸四角形 89"/>
          <p:cNvSpPr/>
          <p:nvPr/>
        </p:nvSpPr>
        <p:spPr bwMode="auto">
          <a:xfrm>
            <a:off x="462670" y="4037305"/>
            <a:ext cx="604626" cy="1188000"/>
          </a:xfrm>
          <a:prstGeom prst="roundRect">
            <a:avLst>
              <a:gd name="adj" fmla="val 5763"/>
            </a:avLst>
          </a:prstGeom>
          <a:noFill/>
          <a:ln w="6350" cap="flat" cmpd="sng" algn="ctr">
            <a:noFill/>
            <a:prstDash val="sysDot"/>
            <a:round/>
            <a:headEnd type="none" w="med" len="med"/>
            <a:tailEnd type="none" w="med" len="med"/>
          </a:ln>
          <a:effectLst/>
          <a:extLst/>
        </p:spPr>
        <p:txBody>
          <a:bodyPr vert="horz" wrap="square" lIns="36000" tIns="0" rIns="0" bIns="0" numCol="1" rtlCol="0" anchor="t" anchorCtr="0" compatLnSpc="1">
            <a:prstTxWarp prst="textNoShape">
              <a:avLst/>
            </a:prstTxWarp>
            <a:noAutofit/>
          </a:bodyPr>
          <a:lstStyle/>
          <a:p>
            <a:pPr>
              <a:lnSpc>
                <a:spcPts val="1000"/>
              </a:lnSpc>
            </a:pPr>
            <a:r>
              <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ブロック会議の区割り</a:t>
            </a:r>
            <a:r>
              <a:rPr lang="ja-JP" altLang="en-US" sz="9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関わらず地域</a:t>
            </a:r>
            <a:r>
              <a:rPr lang="ja-JP" altLang="en-US" sz="9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の実情や事務の内容に応じた柔軟な「協議</a:t>
            </a:r>
            <a:r>
              <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の場」</a:t>
            </a:r>
            <a:r>
              <a:rPr lang="ja-JP" altLang="en-US" sz="9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づくり</a:t>
            </a:r>
            <a:endPar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1" name="角丸四角形 90"/>
          <p:cNvSpPr/>
          <p:nvPr/>
        </p:nvSpPr>
        <p:spPr bwMode="auto">
          <a:xfrm>
            <a:off x="1100666" y="4063759"/>
            <a:ext cx="424102" cy="435081"/>
          </a:xfrm>
          <a:prstGeom prst="roundRect">
            <a:avLst/>
          </a:prstGeom>
          <a:noFill/>
          <a:ln w="6350" cap="flat" cmpd="sng" algn="ctr">
            <a:noFill/>
            <a:prstDash val="sysDot"/>
            <a:round/>
            <a:headEnd type="none" w="med" len="med"/>
            <a:tailEnd type="none" w="med" len="med"/>
          </a:ln>
          <a:effectLst/>
          <a:extLst/>
        </p:spPr>
        <p:txBody>
          <a:bodyPr vert="horz" wrap="square" lIns="36000" tIns="0" rIns="0" bIns="0" numCol="1" rtlCol="0" anchor="t" anchorCtr="0" compatLnSpc="1">
            <a:prstTxWarp prst="textNoShape">
              <a:avLst/>
            </a:prstTxWarp>
            <a:noAutofit/>
          </a:bodyPr>
          <a:lstStyle/>
          <a:p>
            <a:pPr>
              <a:lnSpc>
                <a:spcPts val="1000"/>
              </a:lnSpc>
            </a:pPr>
            <a:r>
              <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個々</a:t>
            </a:r>
            <a:r>
              <a:rPr lang="ja-JP" altLang="en-US" sz="9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の政策面での</a:t>
            </a:r>
            <a:r>
              <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協議の活性化</a:t>
            </a:r>
            <a:endParaRPr lang="ja-JP" altLang="en-US" sz="9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角丸四角形 91"/>
          <p:cNvSpPr/>
          <p:nvPr/>
        </p:nvSpPr>
        <p:spPr bwMode="auto">
          <a:xfrm>
            <a:off x="498042" y="3563891"/>
            <a:ext cx="513700" cy="432000"/>
          </a:xfrm>
          <a:prstGeom prst="roundRect">
            <a:avLst>
              <a:gd name="adj" fmla="val 5763"/>
            </a:avLst>
          </a:prstGeom>
          <a:noFill/>
          <a:ln w="15875" cap="flat" cmpd="sng" algn="ctr">
            <a:solidFill>
              <a:schemeClr val="tx1"/>
            </a:solidFill>
            <a:prstDash val="solid"/>
            <a:round/>
            <a:headEnd type="none" w="med" len="med"/>
            <a:tailEnd type="none" w="med" len="med"/>
          </a:ln>
          <a:effectLst/>
          <a:extLst/>
        </p:spPr>
        <p:txBody>
          <a:bodyPr vert="horz" wrap="square" lIns="36000" tIns="0" rIns="0" bIns="0" numCol="1" rtlCol="0" anchor="ctr" anchorCtr="0" compatLnSpc="1">
            <a:prstTxWarp prst="textNoShape">
              <a:avLst/>
            </a:prstTxWarp>
            <a:noAutofit/>
          </a:bodyPr>
          <a:lstStyle/>
          <a:p>
            <a:pPr algn="ctr">
              <a:lnSpc>
                <a:spcPts val="1000"/>
              </a:lnSpc>
            </a:pPr>
            <a:r>
              <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柔軟な</a:t>
            </a:r>
            <a:endParaRPr lang="en-US" altLang="ja-JP"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1000"/>
              </a:lnSpc>
            </a:pPr>
            <a:r>
              <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場づくり</a:t>
            </a:r>
          </a:p>
        </p:txBody>
      </p:sp>
      <p:sp>
        <p:nvSpPr>
          <p:cNvPr id="93" name="角丸四角形 92"/>
          <p:cNvSpPr/>
          <p:nvPr/>
        </p:nvSpPr>
        <p:spPr bwMode="auto">
          <a:xfrm>
            <a:off x="1122406" y="3553007"/>
            <a:ext cx="413037" cy="444661"/>
          </a:xfrm>
          <a:prstGeom prst="roundRect">
            <a:avLst>
              <a:gd name="adj" fmla="val 5763"/>
            </a:avLst>
          </a:prstGeom>
          <a:noFill/>
          <a:ln w="15875" cap="flat" cmpd="sng" algn="ctr">
            <a:solidFill>
              <a:schemeClr val="tx1"/>
            </a:solidFill>
            <a:prstDash val="solid"/>
            <a:round/>
            <a:headEnd type="none" w="med" len="med"/>
            <a:tailEnd type="none" w="med" len="med"/>
          </a:ln>
          <a:effectLst/>
          <a:extLst/>
        </p:spPr>
        <p:txBody>
          <a:bodyPr vert="horz" wrap="square" lIns="36000" tIns="0" rIns="0" bIns="0" numCol="1" rtlCol="0" anchor="ctr" anchorCtr="0" compatLnSpc="1">
            <a:prstTxWarp prst="textNoShape">
              <a:avLst/>
            </a:prstTxWarp>
            <a:noAutofit/>
          </a:bodyPr>
          <a:lstStyle/>
          <a:p>
            <a:pPr>
              <a:lnSpc>
                <a:spcPts val="1000"/>
              </a:lnSpc>
            </a:pPr>
            <a:r>
              <a:rPr lang="ja-JP" altLang="en-US" sz="9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政策面でのアプローチ</a:t>
            </a:r>
          </a:p>
        </p:txBody>
      </p:sp>
      <p:sp>
        <p:nvSpPr>
          <p:cNvPr id="95" name="角丸四角形 94"/>
          <p:cNvSpPr/>
          <p:nvPr/>
        </p:nvSpPr>
        <p:spPr bwMode="auto">
          <a:xfrm>
            <a:off x="478436" y="5755901"/>
            <a:ext cx="1072773" cy="612000"/>
          </a:xfrm>
          <a:prstGeom prst="roundRect">
            <a:avLst>
              <a:gd name="adj" fmla="val 5763"/>
            </a:avLst>
          </a:prstGeom>
          <a:noFill/>
          <a:ln w="6350" cap="flat" cmpd="sng" algn="ctr">
            <a:noFill/>
            <a:prstDash val="sysDot"/>
            <a:round/>
            <a:headEnd type="none" w="med" len="med"/>
            <a:tailEnd type="none" w="med" len="med"/>
          </a:ln>
          <a:effectLst/>
          <a:extLst/>
        </p:spPr>
        <p:txBody>
          <a:bodyPr vert="horz" wrap="square" lIns="36000" tIns="0" rIns="0" bIns="0" numCol="1" rtlCol="0" anchor="t" anchorCtr="0" compatLnSpc="1">
            <a:prstTxWarp prst="textNoShape">
              <a:avLst/>
            </a:prstTxWarp>
            <a:noAutofit/>
          </a:bodyPr>
          <a:lstStyle/>
          <a:p>
            <a:pPr>
              <a:lnSpc>
                <a:spcPts val="800"/>
              </a:lnSpc>
            </a:pPr>
            <a:r>
              <a:rPr lang="en-US" altLang="ja-JP" sz="800" u="none" dirty="0">
                <a:solidFill>
                  <a:srgbClr val="000000"/>
                </a:solidFill>
                <a:latin typeface="ＭＳ Ｐゴシック"/>
                <a:cs typeface="Meiryo UI" panose="020B0604030504040204" pitchFamily="50" charset="-128"/>
              </a:rPr>
              <a:t>※</a:t>
            </a:r>
            <a:r>
              <a:rPr lang="ja-JP" altLang="en-US" sz="800" u="none" dirty="0">
                <a:solidFill>
                  <a:srgbClr val="000000"/>
                </a:solidFill>
                <a:latin typeface="ＭＳ Ｐゴシック"/>
                <a:cs typeface="Meiryo UI" panose="020B0604030504040204" pitchFamily="50" charset="-128"/>
              </a:rPr>
              <a:t>事務の内容</a:t>
            </a:r>
            <a:r>
              <a:rPr lang="ja-JP" altLang="en-US" sz="800" u="none" dirty="0" smtClean="0">
                <a:solidFill>
                  <a:srgbClr val="000000"/>
                </a:solidFill>
                <a:latin typeface="ＭＳ Ｐゴシック"/>
                <a:cs typeface="Meiryo UI" panose="020B0604030504040204" pitchFamily="50" charset="-128"/>
              </a:rPr>
              <a:t>に応じて</a:t>
            </a:r>
            <a:endParaRPr lang="en-US" altLang="ja-JP" sz="800" u="none" dirty="0" smtClean="0">
              <a:solidFill>
                <a:srgbClr val="000000"/>
              </a:solidFill>
              <a:latin typeface="ＭＳ Ｐゴシック"/>
              <a:cs typeface="Meiryo UI" panose="020B0604030504040204" pitchFamily="50" charset="-128"/>
            </a:endParaRPr>
          </a:p>
          <a:p>
            <a:pPr>
              <a:lnSpc>
                <a:spcPts val="800"/>
              </a:lnSpc>
            </a:pPr>
            <a:r>
              <a:rPr lang="ja-JP" altLang="en-US" sz="800" dirty="0">
                <a:solidFill>
                  <a:srgbClr val="000000"/>
                </a:solidFill>
                <a:latin typeface="ＭＳ Ｐゴシック"/>
                <a:cs typeface="Meiryo UI" panose="020B0604030504040204" pitchFamily="50" charset="-128"/>
              </a:rPr>
              <a:t>　</a:t>
            </a:r>
            <a:r>
              <a:rPr lang="ja-JP" altLang="en-US" sz="800" u="none" dirty="0" smtClean="0">
                <a:solidFill>
                  <a:srgbClr val="000000"/>
                </a:solidFill>
                <a:latin typeface="ＭＳ Ｐゴシック"/>
                <a:cs typeface="Meiryo UI" panose="020B0604030504040204" pitchFamily="50" charset="-128"/>
              </a:rPr>
              <a:t>府域での最適化（ブ</a:t>
            </a:r>
            <a:endParaRPr lang="en-US" altLang="ja-JP" sz="800" u="none" dirty="0" smtClean="0">
              <a:solidFill>
                <a:srgbClr val="000000"/>
              </a:solidFill>
              <a:latin typeface="ＭＳ Ｐゴシック"/>
              <a:cs typeface="Meiryo UI" panose="020B0604030504040204" pitchFamily="50" charset="-128"/>
            </a:endParaRPr>
          </a:p>
          <a:p>
            <a:pPr>
              <a:lnSpc>
                <a:spcPts val="800"/>
              </a:lnSpc>
            </a:pPr>
            <a:r>
              <a:rPr lang="ja-JP" altLang="en-US" sz="800" dirty="0">
                <a:solidFill>
                  <a:srgbClr val="000000"/>
                </a:solidFill>
                <a:latin typeface="ＭＳ Ｐゴシック"/>
                <a:cs typeface="Meiryo UI" panose="020B0604030504040204" pitchFamily="50" charset="-128"/>
              </a:rPr>
              <a:t>　</a:t>
            </a:r>
            <a:r>
              <a:rPr lang="ja-JP" altLang="en-US" sz="800" u="none" dirty="0" smtClean="0">
                <a:solidFill>
                  <a:srgbClr val="000000"/>
                </a:solidFill>
                <a:latin typeface="ＭＳ Ｐゴシック"/>
                <a:cs typeface="Meiryo UI" panose="020B0604030504040204" pitchFamily="50" charset="-128"/>
              </a:rPr>
              <a:t>ロック化、一元化）に</a:t>
            </a:r>
            <a:endParaRPr lang="en-US" altLang="ja-JP" sz="800" u="none" dirty="0" smtClean="0">
              <a:solidFill>
                <a:srgbClr val="000000"/>
              </a:solidFill>
              <a:latin typeface="ＭＳ Ｐゴシック"/>
              <a:cs typeface="Meiryo UI" panose="020B0604030504040204" pitchFamily="50" charset="-128"/>
            </a:endParaRPr>
          </a:p>
          <a:p>
            <a:pPr>
              <a:lnSpc>
                <a:spcPts val="800"/>
              </a:lnSpc>
            </a:pPr>
            <a:r>
              <a:rPr lang="ja-JP" altLang="en-US" sz="800" dirty="0">
                <a:solidFill>
                  <a:srgbClr val="000000"/>
                </a:solidFill>
                <a:latin typeface="ＭＳ Ｐゴシック"/>
                <a:cs typeface="Meiryo UI" panose="020B0604030504040204" pitchFamily="50" charset="-128"/>
              </a:rPr>
              <a:t>　</a:t>
            </a:r>
            <a:r>
              <a:rPr lang="ja-JP" altLang="en-US" sz="800" u="none" dirty="0" smtClean="0">
                <a:solidFill>
                  <a:srgbClr val="000000"/>
                </a:solidFill>
                <a:latin typeface="ＭＳ Ｐゴシック"/>
                <a:cs typeface="Meiryo UI" panose="020B0604030504040204" pitchFamily="50" charset="-128"/>
              </a:rPr>
              <a:t>向けた検討 </a:t>
            </a:r>
            <a:endParaRPr lang="en-US" altLang="ja-JP" sz="800" u="none" dirty="0" smtClean="0">
              <a:solidFill>
                <a:srgbClr val="000000"/>
              </a:solidFill>
              <a:latin typeface="ＭＳ Ｐゴシック"/>
              <a:cs typeface="Meiryo UI" panose="020B0604030504040204" pitchFamily="50" charset="-128"/>
            </a:endParaRPr>
          </a:p>
          <a:p>
            <a:pPr>
              <a:lnSpc>
                <a:spcPts val="800"/>
              </a:lnSpc>
            </a:pPr>
            <a:r>
              <a:rPr lang="ja-JP" altLang="en-US" sz="800" dirty="0">
                <a:solidFill>
                  <a:srgbClr val="000000"/>
                </a:solidFill>
                <a:latin typeface="ＭＳ Ｐゴシック"/>
                <a:cs typeface="Meiryo UI" panose="020B0604030504040204" pitchFamily="50" charset="-128"/>
              </a:rPr>
              <a:t>　</a:t>
            </a:r>
            <a:r>
              <a:rPr lang="ja-JP" altLang="en-US" sz="800" u="none" dirty="0" smtClean="0">
                <a:solidFill>
                  <a:srgbClr val="000000"/>
                </a:solidFill>
                <a:latin typeface="ＭＳ Ｐゴシック"/>
                <a:cs typeface="Meiryo UI" panose="020B0604030504040204" pitchFamily="50" charset="-128"/>
              </a:rPr>
              <a:t>⇒ 例：消防など</a:t>
            </a:r>
            <a:endParaRPr lang="en-US" altLang="ja-JP" sz="800" u="none" dirty="0">
              <a:solidFill>
                <a:srgbClr val="000000"/>
              </a:solidFill>
              <a:latin typeface="ＭＳ Ｐゴシック"/>
              <a:cs typeface="Meiryo UI" panose="020B0604030504040204" pitchFamily="50" charset="-128"/>
            </a:endParaRPr>
          </a:p>
        </p:txBody>
      </p:sp>
      <p:sp>
        <p:nvSpPr>
          <p:cNvPr id="96" name="フローチャート : 抜出し 95"/>
          <p:cNvSpPr/>
          <p:nvPr/>
        </p:nvSpPr>
        <p:spPr bwMode="auto">
          <a:xfrm rot="10800000">
            <a:off x="1436130" y="6492278"/>
            <a:ext cx="1692000" cy="109080"/>
          </a:xfrm>
          <a:prstGeom prst="flowChartExtra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endParaRPr lang="ja-JP" altLang="en-US" smtClean="0">
              <a:solidFill>
                <a:srgbClr val="000000"/>
              </a:solidFill>
            </a:endParaRPr>
          </a:p>
        </p:txBody>
      </p:sp>
      <p:sp>
        <p:nvSpPr>
          <p:cNvPr id="98" name="Rectangle 2"/>
          <p:cNvSpPr txBox="1">
            <a:spLocks noChangeArrowheads="1"/>
          </p:cNvSpPr>
          <p:nvPr/>
        </p:nvSpPr>
        <p:spPr bwMode="auto">
          <a:xfrm>
            <a:off x="2450180" y="1524180"/>
            <a:ext cx="865487" cy="576000"/>
          </a:xfrm>
          <a:prstGeom prst="rect">
            <a:avLst/>
          </a:prstGeom>
          <a:solidFill>
            <a:schemeClr val="bg1"/>
          </a:solidFill>
          <a:ln w="9525">
            <a:solidFill>
              <a:schemeClr val="tx1"/>
            </a:solidFill>
            <a:miter lim="800000"/>
            <a:headEnd/>
            <a:tailEnd/>
          </a:ln>
          <a:effectLst/>
          <a:extLst/>
        </p:spPr>
        <p:txBody>
          <a:bodyPr vert="horz" wrap="square" lIns="91440" tIns="36000" rIns="91440" bIns="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eaLnBrk="1" hangingPunct="1">
              <a:lnSpc>
                <a:spcPts val="1400"/>
              </a:lnSpc>
            </a:pPr>
            <a:r>
              <a:rPr lang="ja-JP" altLang="en-US" sz="1200" b="1" u="none" kern="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機運醸成</a:t>
            </a:r>
            <a:endParaRPr lang="en-US" altLang="ja-JP" sz="12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9" name="Rectangle 2"/>
          <p:cNvSpPr txBox="1">
            <a:spLocks noChangeArrowheads="1"/>
          </p:cNvSpPr>
          <p:nvPr/>
        </p:nvSpPr>
        <p:spPr bwMode="auto">
          <a:xfrm>
            <a:off x="1162921" y="1528174"/>
            <a:ext cx="989458" cy="576000"/>
          </a:xfrm>
          <a:prstGeom prst="rect">
            <a:avLst/>
          </a:prstGeom>
          <a:solidFill>
            <a:schemeClr val="bg1"/>
          </a:solidFill>
          <a:ln w="9525">
            <a:solidFill>
              <a:schemeClr val="tx1"/>
            </a:solidFill>
            <a:miter lim="800000"/>
            <a:headEnd/>
            <a:tailEnd/>
          </a:ln>
          <a:effectLst/>
          <a:extLst/>
        </p:spPr>
        <p:txBody>
          <a:bodyPr vert="horz" wrap="square" lIns="91440" tIns="36000" rIns="91440" bIns="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lnSpc>
                <a:spcPts val="1400"/>
              </a:lnSpc>
            </a:pPr>
            <a:r>
              <a:rPr lang="ja-JP" altLang="en-US" sz="12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きめ細やかな</a:t>
            </a:r>
            <a:endParaRPr lang="en-US" altLang="ja-JP" sz="12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400"/>
              </a:lnSpc>
            </a:pPr>
            <a:r>
              <a:rPr lang="ja-JP" altLang="en-US" sz="12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個別支援</a:t>
            </a:r>
            <a:endParaRPr lang="en-US" altLang="ja-JP" sz="1200" b="1" u="none"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ホームベース 100"/>
          <p:cNvSpPr/>
          <p:nvPr/>
        </p:nvSpPr>
        <p:spPr bwMode="auto">
          <a:xfrm>
            <a:off x="8543827" y="3425638"/>
            <a:ext cx="3780000" cy="2844000"/>
          </a:xfrm>
          <a:prstGeom prst="homePlate">
            <a:avLst>
              <a:gd name="adj" fmla="val 0"/>
            </a:avLst>
          </a:prstGeom>
          <a:solidFill>
            <a:srgbClr val="FFCCFF"/>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sng" strike="noStrike" cap="none" normalizeH="0" baseline="0" smtClean="0">
              <a:ln>
                <a:noFill/>
              </a:ln>
              <a:solidFill>
                <a:schemeClr val="tx1"/>
              </a:solidFill>
              <a:effectLst/>
              <a:latin typeface="Arial" charset="0"/>
              <a:ea typeface="ＭＳ Ｐゴシック" pitchFamily="50" charset="-128"/>
            </a:endParaRPr>
          </a:p>
        </p:txBody>
      </p:sp>
      <p:sp>
        <p:nvSpPr>
          <p:cNvPr id="102" name="角丸四角形 101"/>
          <p:cNvSpPr/>
          <p:nvPr/>
        </p:nvSpPr>
        <p:spPr bwMode="auto">
          <a:xfrm>
            <a:off x="9051136" y="1164808"/>
            <a:ext cx="2895356" cy="468000"/>
          </a:xfrm>
          <a:prstGeom prst="roundRect">
            <a:avLst>
              <a:gd name="adj" fmla="val 28251"/>
            </a:avLst>
          </a:prstGeom>
          <a:solidFill>
            <a:schemeClr val="bg1"/>
          </a:solidFill>
          <a:ln w="9525" cap="flat" cmpd="sng" algn="ctr">
            <a:solidFill>
              <a:schemeClr val="tx1"/>
            </a:solidFill>
            <a:prstDash val="solid"/>
            <a:round/>
            <a:headEnd type="none" w="med" len="med"/>
            <a:tailEnd type="none" w="med" len="med"/>
          </a:ln>
          <a:effectLst/>
          <a:extLst/>
        </p:spPr>
        <p:txBody>
          <a:bodyPr vert="horz" wrap="square" lIns="0" tIns="36000" rIns="0" bIns="0" numCol="1" rtlCol="0" anchor="ctr" anchorCtr="0" compatLnSpc="1">
            <a:prstTxWarp prst="textNoShape">
              <a:avLst/>
            </a:prstTxWarp>
            <a:spAutoFit/>
          </a:bodyPr>
          <a:lstStyle/>
          <a:p>
            <a:pPr lvl="0" algn="ctr">
              <a:lnSpc>
                <a:spcPts val="1600"/>
              </a:lnSpc>
            </a:pPr>
            <a:r>
              <a:rPr lang="ja-JP" altLang="en-US" sz="1400" b="1"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道州制の実現に向けた</a:t>
            </a:r>
            <a:endParaRPr lang="en-US" altLang="ja-JP" sz="1400" b="1"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lvl="0" algn="ctr">
              <a:lnSpc>
                <a:spcPts val="1600"/>
              </a:lnSpc>
            </a:pPr>
            <a:r>
              <a:rPr lang="ja-JP" altLang="en-US" sz="1400" b="1"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取組みを大阪から</a:t>
            </a:r>
            <a:endParaRPr lang="ja-JP" altLang="en-US" sz="1400" b="1"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ホームベース 102"/>
          <p:cNvSpPr/>
          <p:nvPr/>
        </p:nvSpPr>
        <p:spPr bwMode="auto">
          <a:xfrm>
            <a:off x="8670993" y="1713974"/>
            <a:ext cx="3532171" cy="1656000"/>
          </a:xfrm>
          <a:prstGeom prst="homePlate">
            <a:avLst>
              <a:gd name="adj" fmla="val 0"/>
            </a:avLst>
          </a:prstGeom>
          <a:solidFill>
            <a:schemeClr val="accent6">
              <a:lumMod val="20000"/>
              <a:lumOff val="80000"/>
            </a:scheme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sng" strike="noStrike" cap="none" normalizeH="0" baseline="0" smtClean="0">
              <a:ln>
                <a:noFill/>
              </a:ln>
              <a:solidFill>
                <a:schemeClr val="tx1"/>
              </a:solidFill>
              <a:effectLst/>
              <a:latin typeface="Arial" charset="0"/>
              <a:ea typeface="ＭＳ Ｐゴシック" pitchFamily="50" charset="-128"/>
            </a:endParaRPr>
          </a:p>
        </p:txBody>
      </p:sp>
      <p:sp>
        <p:nvSpPr>
          <p:cNvPr id="104" name="角丸四角形 103"/>
          <p:cNvSpPr/>
          <p:nvPr/>
        </p:nvSpPr>
        <p:spPr bwMode="auto">
          <a:xfrm>
            <a:off x="8874647" y="2205810"/>
            <a:ext cx="3096000" cy="1118553"/>
          </a:xfrm>
          <a:prstGeom prst="roundRect">
            <a:avLst>
              <a:gd name="adj" fmla="val 8076"/>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72000" tIns="45720" rIns="36000" bIns="45720" numCol="1" rtlCol="0" anchor="t" anchorCtr="0" compatLnSpc="1">
            <a:prstTxWarp prst="textNoShape">
              <a:avLst/>
            </a:prstTxWarp>
            <a:spAutoFit/>
          </a:bodyPr>
          <a:lstStyle/>
          <a:p>
            <a:pPr>
              <a:lnSpc>
                <a:spcPts val="1400"/>
              </a:lnSpc>
              <a:spcBef>
                <a:spcPts val="0"/>
              </a:spcBef>
            </a:pP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◆国と道州の機能分担や道州のエリアの考え方</a:t>
            </a:r>
            <a:endPar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0"/>
              </a:spcBef>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などの検討・研究</a:t>
            </a:r>
            <a:endParaRPr lang="en-US" altLang="ja-JP" sz="12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300"/>
              </a:spcBef>
            </a:pPr>
            <a:r>
              <a:rPr lang="ja-JP" altLang="en-US" sz="12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◆法</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整備や検討推進の働きかけ（全国知事会</a:t>
            </a:r>
            <a:endPar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0"/>
              </a:spcBef>
            </a:pP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なども活用）</a:t>
            </a:r>
            <a:endPar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300"/>
              </a:spcBef>
            </a:pPr>
            <a:r>
              <a:rPr lang="ja-JP" altLang="en-US" sz="12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国民的な議論喚起に向けた機運の醸成</a:t>
            </a:r>
            <a:endParaRPr lang="en-US" altLang="ja-JP" sz="120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Rectangle 2"/>
          <p:cNvSpPr txBox="1">
            <a:spLocks noChangeArrowheads="1"/>
          </p:cNvSpPr>
          <p:nvPr/>
        </p:nvSpPr>
        <p:spPr bwMode="auto">
          <a:xfrm>
            <a:off x="9493653" y="1742970"/>
            <a:ext cx="2013548" cy="396000"/>
          </a:xfrm>
          <a:prstGeom prst="rect">
            <a:avLst/>
          </a:prstGeom>
          <a:solidFill>
            <a:schemeClr val="bg1"/>
          </a:solidFill>
          <a:ln w="9525">
            <a:solidFill>
              <a:schemeClr val="tx1"/>
            </a:solidFill>
            <a:miter lim="800000"/>
            <a:headEnd/>
            <a:tailEnd/>
          </a:ln>
          <a:effectLs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algn="ctr" eaLnBrk="1" hangingPunct="1">
              <a:lnSpc>
                <a:spcPts val="1400"/>
              </a:lnSpc>
            </a:pPr>
            <a:r>
              <a:rPr lang="ja-JP" altLang="en-US" sz="1300" b="1" u="none" kern="0" dirty="0" smtClean="0">
                <a:latin typeface="Meiryo UI" panose="020B0604030504040204" pitchFamily="50" charset="-128"/>
                <a:ea typeface="Meiryo UI" panose="020B0604030504040204" pitchFamily="50" charset="-128"/>
                <a:cs typeface="Meiryo UI" panose="020B0604030504040204" pitchFamily="50" charset="-128"/>
              </a:rPr>
              <a:t>道州の姿の検討・研究、</a:t>
            </a:r>
            <a:endParaRPr lang="en-US" altLang="ja-JP" sz="1300" b="1" u="none" kern="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1400"/>
              </a:lnSpc>
            </a:pPr>
            <a:r>
              <a:rPr lang="ja-JP" altLang="en-US" sz="1300" b="1" u="none" kern="0" dirty="0" smtClean="0">
                <a:latin typeface="Meiryo UI" panose="020B0604030504040204" pitchFamily="50" charset="-128"/>
                <a:ea typeface="Meiryo UI" panose="020B0604030504040204" pitchFamily="50" charset="-128"/>
                <a:cs typeface="Meiryo UI" panose="020B0604030504040204" pitchFamily="50" charset="-128"/>
              </a:rPr>
              <a:t>国への働きかけ</a:t>
            </a:r>
            <a:endParaRPr lang="en-US" altLang="ja-JP" sz="1300" b="1" u="none" kern="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06" name="角丸四角形 105"/>
          <p:cNvSpPr/>
          <p:nvPr/>
        </p:nvSpPr>
        <p:spPr bwMode="auto">
          <a:xfrm>
            <a:off x="9850907" y="3819101"/>
            <a:ext cx="1188000" cy="2376000"/>
          </a:xfrm>
          <a:prstGeom prst="roundRect">
            <a:avLst>
              <a:gd name="adj" fmla="val 4797"/>
            </a:avLst>
          </a:prstGeom>
          <a:solidFill>
            <a:schemeClr val="bg1">
              <a:lumMod val="95000"/>
            </a:schemeClr>
          </a:solidFill>
          <a:ln w="9525" cap="flat" cmpd="sng" algn="ctr">
            <a:solidFill>
              <a:schemeClr val="tx1"/>
            </a:solidFill>
            <a:prstDash val="solid"/>
            <a:round/>
            <a:headEnd type="none" w="med" len="med"/>
            <a:tailEnd type="none" w="med" len="med"/>
          </a:ln>
          <a:effectLst/>
          <a:extLst/>
        </p:spPr>
        <p:txBody>
          <a:bodyPr vert="horz" wrap="square" lIns="36000" tIns="396000" rIns="0" bIns="45720" numCol="1" rtlCol="0" anchor="t" anchorCtr="0" compatLnSpc="1">
            <a:prstTxWarp prst="textNoShape">
              <a:avLst/>
            </a:prstTxWarp>
            <a:spAutoFit/>
          </a:bodyPr>
          <a:lstStyle/>
          <a:p>
            <a:pPr>
              <a:lnSpc>
                <a:spcPts val="1400"/>
              </a:lnSpc>
              <a:spcBef>
                <a:spcPts val="0"/>
              </a:spcBef>
            </a:pPr>
            <a:r>
              <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国と地方が一</a:t>
            </a:r>
            <a:endPar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0"/>
              </a:spcBef>
            </a:pP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体となった</a:t>
            </a:r>
            <a:r>
              <a:rPr lang="ja-JP" altLang="en-US" sz="1200" u="none" dirty="0" smtClean="0">
                <a:latin typeface="Meiryo UI" panose="020B0604030504040204" pitchFamily="50" charset="-128"/>
                <a:ea typeface="Meiryo UI" panose="020B0604030504040204" pitchFamily="50" charset="-128"/>
                <a:cs typeface="Meiryo UI" panose="020B0604030504040204" pitchFamily="50" charset="-128"/>
              </a:rPr>
              <a:t>政策</a:t>
            </a:r>
            <a:endParaRPr lang="en-US" altLang="ja-JP" sz="1200" u="none"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0"/>
              </a:spcBef>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u="none" dirty="0" smtClean="0">
                <a:latin typeface="Meiryo UI" panose="020B0604030504040204" pitchFamily="50" charset="-128"/>
                <a:ea typeface="Meiryo UI" panose="020B0604030504040204" pitchFamily="50" charset="-128"/>
                <a:cs typeface="Meiryo UI" panose="020B0604030504040204" pitchFamily="50" charset="-128"/>
              </a:rPr>
              <a:t>立案の場を設置</a:t>
            </a:r>
            <a:endParaRPr lang="en-US" altLang="ja-JP" sz="1200" u="none" dirty="0" smtClean="0">
              <a:latin typeface="Meiryo UI" panose="020B0604030504040204" pitchFamily="50" charset="-128"/>
              <a:ea typeface="Meiryo UI" panose="020B0604030504040204" pitchFamily="50" charset="-128"/>
              <a:cs typeface="Meiryo UI" panose="020B0604030504040204" pitchFamily="50" charset="-128"/>
            </a:endParaRPr>
          </a:p>
          <a:p>
            <a:pPr lvl="0">
              <a:lnSpc>
                <a:spcPts val="1200"/>
              </a:lnSpc>
              <a:spcBef>
                <a:spcPts val="600"/>
              </a:spcBef>
            </a:pPr>
            <a:r>
              <a:rPr lang="ja-JP" altLang="en-US" sz="900" u="none" dirty="0" smtClean="0">
                <a:solidFill>
                  <a:srgbClr val="000000"/>
                </a:solidFill>
                <a:latin typeface="+mn-ea"/>
                <a:ea typeface="+mn-ea"/>
                <a:cs typeface="Meiryo UI" panose="020B0604030504040204" pitchFamily="50" charset="-128"/>
              </a:rPr>
              <a:t>（例）近畿経済産業局と</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ja-JP" altLang="en-US" sz="900" dirty="0">
                <a:solidFill>
                  <a:srgbClr val="000000"/>
                </a:solidFill>
                <a:latin typeface="+mn-ea"/>
                <a:cs typeface="Meiryo UI" panose="020B0604030504040204" pitchFamily="50" charset="-128"/>
              </a:rPr>
              <a:t>　</a:t>
            </a:r>
            <a:r>
              <a:rPr lang="ja-JP" altLang="en-US"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大阪府、関西広域</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en-US" altLang="ja-JP" sz="900" dirty="0">
                <a:solidFill>
                  <a:srgbClr val="000000"/>
                </a:solidFill>
                <a:latin typeface="+mn-ea"/>
                <a:cs typeface="Meiryo UI" panose="020B0604030504040204" pitchFamily="50" charset="-128"/>
              </a:rPr>
              <a:t> </a:t>
            </a:r>
            <a:r>
              <a:rPr lang="en-US" altLang="ja-JP"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連合等で産業施策</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en-US" altLang="ja-JP" sz="900" dirty="0">
                <a:solidFill>
                  <a:srgbClr val="000000"/>
                </a:solidFill>
                <a:latin typeface="+mn-ea"/>
                <a:cs typeface="Meiryo UI" panose="020B0604030504040204" pitchFamily="50" charset="-128"/>
              </a:rPr>
              <a:t> </a:t>
            </a:r>
            <a:r>
              <a:rPr lang="en-US" altLang="ja-JP"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を協議・調整し、</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en-US" altLang="ja-JP" sz="900" dirty="0">
                <a:solidFill>
                  <a:srgbClr val="000000"/>
                </a:solidFill>
                <a:latin typeface="+mn-ea"/>
                <a:cs typeface="Meiryo UI" panose="020B0604030504040204" pitchFamily="50" charset="-128"/>
              </a:rPr>
              <a:t> </a:t>
            </a:r>
            <a:r>
              <a:rPr lang="en-US" altLang="ja-JP"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ともに政策立案を</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en-US" altLang="ja-JP" sz="900" dirty="0">
                <a:solidFill>
                  <a:srgbClr val="000000"/>
                </a:solidFill>
                <a:latin typeface="+mn-ea"/>
                <a:cs typeface="Meiryo UI" panose="020B0604030504040204" pitchFamily="50" charset="-128"/>
              </a:rPr>
              <a:t> </a:t>
            </a:r>
            <a:r>
              <a:rPr lang="en-US" altLang="ja-JP"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行うなどにより、権</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en-US" altLang="ja-JP" sz="900" dirty="0">
                <a:solidFill>
                  <a:srgbClr val="000000"/>
                </a:solidFill>
                <a:latin typeface="+mn-ea"/>
                <a:cs typeface="Meiryo UI" panose="020B0604030504040204" pitchFamily="50" charset="-128"/>
              </a:rPr>
              <a:t> </a:t>
            </a:r>
            <a:r>
              <a:rPr lang="en-US" altLang="ja-JP"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限移譲に向けた土</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en-US" altLang="ja-JP" sz="900" dirty="0">
                <a:solidFill>
                  <a:srgbClr val="000000"/>
                </a:solidFill>
                <a:latin typeface="+mn-ea"/>
                <a:cs typeface="Meiryo UI" panose="020B0604030504040204" pitchFamily="50" charset="-128"/>
              </a:rPr>
              <a:t> </a:t>
            </a:r>
            <a:r>
              <a:rPr lang="en-US" altLang="ja-JP"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壌づくりを進める</a:t>
            </a:r>
            <a:endParaRPr lang="en-US" altLang="ja-JP" sz="900" u="none" dirty="0" smtClean="0">
              <a:solidFill>
                <a:srgbClr val="000000"/>
              </a:solidFill>
              <a:latin typeface="+mn-ea"/>
              <a:ea typeface="+mn-ea"/>
              <a:cs typeface="Meiryo UI" panose="020B0604030504040204" pitchFamily="50" charset="-128"/>
            </a:endParaRPr>
          </a:p>
        </p:txBody>
      </p:sp>
      <p:sp>
        <p:nvSpPr>
          <p:cNvPr id="107" name="Rectangle 2"/>
          <p:cNvSpPr txBox="1">
            <a:spLocks noChangeArrowheads="1"/>
          </p:cNvSpPr>
          <p:nvPr/>
        </p:nvSpPr>
        <p:spPr bwMode="auto">
          <a:xfrm>
            <a:off x="9914110" y="3506587"/>
            <a:ext cx="1080000" cy="648000"/>
          </a:xfrm>
          <a:prstGeom prst="rect">
            <a:avLst/>
          </a:prstGeom>
          <a:solidFill>
            <a:schemeClr val="bg1"/>
          </a:solidFill>
          <a:ln w="9525">
            <a:solidFill>
              <a:schemeClr val="tx1"/>
            </a:solidFill>
            <a:miter lim="800000"/>
            <a:headEnd/>
            <a:tailEnd/>
          </a:ln>
          <a:effectLst/>
          <a:extLst/>
        </p:spPr>
        <p:txBody>
          <a:bodyPr vert="horz" wrap="square" lIns="36000" tIns="45720" rIns="36000" bIns="4572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1300" b="1" u="none" kern="0" dirty="0" smtClean="0">
                <a:latin typeface="Meiryo UI" panose="020B0604030504040204" pitchFamily="50" charset="-128"/>
                <a:ea typeface="Meiryo UI" panose="020B0604030504040204" pitchFamily="50" charset="-128"/>
                <a:cs typeface="Meiryo UI" panose="020B0604030504040204" pitchFamily="50" charset="-128"/>
              </a:rPr>
              <a:t>国機関の拠点性向上、連携強化</a:t>
            </a:r>
            <a:endParaRPr lang="en-US" altLang="ja-JP" sz="1300" b="1" u="none" kern="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角丸四角形 112"/>
          <p:cNvSpPr/>
          <p:nvPr/>
        </p:nvSpPr>
        <p:spPr bwMode="auto">
          <a:xfrm>
            <a:off x="8619750" y="3819101"/>
            <a:ext cx="1188000" cy="2376000"/>
          </a:xfrm>
          <a:prstGeom prst="roundRect">
            <a:avLst>
              <a:gd name="adj" fmla="val 4797"/>
            </a:avLst>
          </a:prstGeom>
          <a:solidFill>
            <a:schemeClr val="bg1">
              <a:lumMod val="95000"/>
            </a:schemeClr>
          </a:solidFill>
          <a:ln w="9525" cap="flat" cmpd="sng" algn="ctr">
            <a:solidFill>
              <a:schemeClr val="tx1"/>
            </a:solidFill>
            <a:prstDash val="solid"/>
            <a:round/>
            <a:headEnd type="none" w="med" len="med"/>
            <a:tailEnd type="none" w="med" len="med"/>
          </a:ln>
          <a:effectLst/>
          <a:extLst/>
        </p:spPr>
        <p:txBody>
          <a:bodyPr vert="horz" wrap="square" lIns="36000" tIns="396000" rIns="0" bIns="45720" numCol="1" rtlCol="0" anchor="t" anchorCtr="0" compatLnSpc="1">
            <a:prstTxWarp prst="textNoShape">
              <a:avLst/>
            </a:prstTxWarp>
            <a:spAutoFit/>
          </a:bodyPr>
          <a:lstStyle/>
          <a:p>
            <a:pPr>
              <a:lnSpc>
                <a:spcPts val="1400"/>
              </a:lnSpc>
              <a:spcBef>
                <a:spcPts val="0"/>
              </a:spcBef>
            </a:pPr>
            <a:r>
              <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国から大阪への</a:t>
            </a:r>
            <a:endPar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0"/>
              </a:spcBef>
            </a:pP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権限移譲等を</a:t>
            </a:r>
            <a:endPar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0"/>
              </a:spcBef>
            </a:pP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提案</a:t>
            </a:r>
            <a:endParaRPr lang="en-US" altLang="ja-JP" sz="1200" u="none" dirty="0" smtClean="0">
              <a:latin typeface="Meiryo UI" panose="020B0604030504040204" pitchFamily="50" charset="-128"/>
              <a:ea typeface="Meiryo UI" panose="020B0604030504040204" pitchFamily="50" charset="-128"/>
              <a:cs typeface="Meiryo UI" panose="020B0604030504040204" pitchFamily="50" charset="-128"/>
            </a:endParaRPr>
          </a:p>
          <a:p>
            <a:pPr lvl="0">
              <a:lnSpc>
                <a:spcPts val="1200"/>
              </a:lnSpc>
              <a:spcBef>
                <a:spcPts val="600"/>
              </a:spcBef>
            </a:pPr>
            <a:r>
              <a:rPr lang="ja-JP" altLang="en-US" sz="900" u="none" dirty="0" smtClean="0">
                <a:solidFill>
                  <a:srgbClr val="000000"/>
                </a:solidFill>
                <a:latin typeface="+mn-ea"/>
                <a:ea typeface="+mn-ea"/>
                <a:cs typeface="Meiryo UI" panose="020B0604030504040204" pitchFamily="50" charset="-128"/>
              </a:rPr>
              <a:t>（例）特区を活用した規</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ja-JP" altLang="en-US" sz="900" dirty="0">
                <a:solidFill>
                  <a:srgbClr val="000000"/>
                </a:solidFill>
                <a:latin typeface="+mn-ea"/>
                <a:cs typeface="Meiryo UI" panose="020B0604030504040204" pitchFamily="50" charset="-128"/>
              </a:rPr>
              <a:t>　</a:t>
            </a:r>
            <a:r>
              <a:rPr lang="ja-JP" altLang="en-US"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制緩和、パッケー</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ja-JP" altLang="en-US" sz="900" dirty="0">
                <a:solidFill>
                  <a:srgbClr val="000000"/>
                </a:solidFill>
                <a:latin typeface="+mn-ea"/>
                <a:cs typeface="Meiryo UI" panose="020B0604030504040204" pitchFamily="50" charset="-128"/>
              </a:rPr>
              <a:t>　</a:t>
            </a:r>
            <a:r>
              <a:rPr lang="ja-JP" altLang="en-US"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ジ単位での移譲、</a:t>
            </a:r>
            <a:endParaRPr lang="en-US" altLang="ja-JP" sz="900" u="none" dirty="0" smtClean="0">
              <a:solidFill>
                <a:srgbClr val="000000"/>
              </a:solidFill>
              <a:latin typeface="+mn-ea"/>
              <a:ea typeface="+mn-ea"/>
              <a:cs typeface="Meiryo UI" panose="020B0604030504040204" pitchFamily="50" charset="-128"/>
            </a:endParaRPr>
          </a:p>
          <a:p>
            <a:pPr lvl="0">
              <a:lnSpc>
                <a:spcPts val="1200"/>
              </a:lnSpc>
            </a:pPr>
            <a:r>
              <a:rPr lang="ja-JP" altLang="en-US" sz="900" u="none" dirty="0">
                <a:solidFill>
                  <a:srgbClr val="000000"/>
                </a:solidFill>
                <a:latin typeface="+mn-ea"/>
                <a:ea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　　特区の枠組みを</a:t>
            </a:r>
            <a:endParaRPr lang="en-US" altLang="ja-JP" sz="900" u="none" dirty="0" smtClean="0">
              <a:solidFill>
                <a:srgbClr val="000000"/>
              </a:solidFill>
              <a:latin typeface="+mn-ea"/>
              <a:ea typeface="+mn-ea"/>
              <a:cs typeface="Meiryo UI" panose="020B0604030504040204" pitchFamily="50" charset="-128"/>
            </a:endParaRPr>
          </a:p>
          <a:p>
            <a:pPr lvl="0">
              <a:lnSpc>
                <a:spcPts val="1200"/>
              </a:lnSpc>
              <a:spcBef>
                <a:spcPts val="0"/>
              </a:spcBef>
            </a:pPr>
            <a:r>
              <a:rPr lang="ja-JP" altLang="en-US" sz="900" dirty="0">
                <a:solidFill>
                  <a:srgbClr val="000000"/>
                </a:solidFill>
                <a:latin typeface="+mn-ea"/>
                <a:cs typeface="Meiryo UI" panose="020B0604030504040204" pitchFamily="50" charset="-128"/>
              </a:rPr>
              <a:t>　</a:t>
            </a:r>
            <a:r>
              <a:rPr lang="ja-JP" altLang="en-US"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発展させた権限と</a:t>
            </a:r>
            <a:endParaRPr lang="en-US" altLang="ja-JP" sz="900" u="none" dirty="0" smtClean="0">
              <a:solidFill>
                <a:srgbClr val="000000"/>
              </a:solidFill>
              <a:latin typeface="+mn-ea"/>
              <a:ea typeface="+mn-ea"/>
              <a:cs typeface="Meiryo UI" panose="020B0604030504040204" pitchFamily="50" charset="-128"/>
            </a:endParaRPr>
          </a:p>
          <a:p>
            <a:pPr lvl="0">
              <a:lnSpc>
                <a:spcPts val="1200"/>
              </a:lnSpc>
              <a:spcBef>
                <a:spcPts val="0"/>
              </a:spcBef>
            </a:pPr>
            <a:r>
              <a:rPr lang="ja-JP" altLang="en-US" sz="900" dirty="0">
                <a:solidFill>
                  <a:srgbClr val="000000"/>
                </a:solidFill>
                <a:latin typeface="+mn-ea"/>
                <a:cs typeface="Meiryo UI" panose="020B0604030504040204" pitchFamily="50" charset="-128"/>
              </a:rPr>
              <a:t>　</a:t>
            </a:r>
            <a:r>
              <a:rPr lang="ja-JP" altLang="en-US"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財源移譲を行う仕</a:t>
            </a:r>
            <a:endParaRPr lang="en-US" altLang="ja-JP" sz="900" u="none" dirty="0" smtClean="0">
              <a:solidFill>
                <a:srgbClr val="000000"/>
              </a:solidFill>
              <a:latin typeface="+mn-ea"/>
              <a:ea typeface="+mn-ea"/>
              <a:cs typeface="Meiryo UI" panose="020B0604030504040204" pitchFamily="50" charset="-128"/>
            </a:endParaRPr>
          </a:p>
          <a:p>
            <a:pPr lvl="0">
              <a:lnSpc>
                <a:spcPts val="1200"/>
              </a:lnSpc>
              <a:spcBef>
                <a:spcPts val="0"/>
              </a:spcBef>
            </a:pPr>
            <a:r>
              <a:rPr lang="ja-JP" altLang="en-US" sz="900" dirty="0">
                <a:solidFill>
                  <a:srgbClr val="000000"/>
                </a:solidFill>
                <a:latin typeface="+mn-ea"/>
                <a:cs typeface="Meiryo UI" panose="020B0604030504040204" pitchFamily="50" charset="-128"/>
              </a:rPr>
              <a:t>　</a:t>
            </a:r>
            <a:r>
              <a:rPr lang="ja-JP" altLang="en-US"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組み　など</a:t>
            </a:r>
            <a:endParaRPr lang="en-US" altLang="ja-JP" sz="900" u="none" dirty="0" smtClean="0">
              <a:solidFill>
                <a:srgbClr val="000000"/>
              </a:solidFill>
              <a:latin typeface="+mn-ea"/>
              <a:ea typeface="+mn-ea"/>
              <a:cs typeface="Meiryo UI" panose="020B0604030504040204" pitchFamily="50" charset="-128"/>
            </a:endParaRPr>
          </a:p>
        </p:txBody>
      </p:sp>
      <p:sp>
        <p:nvSpPr>
          <p:cNvPr id="114" name="Rectangle 2"/>
          <p:cNvSpPr txBox="1">
            <a:spLocks noChangeArrowheads="1"/>
          </p:cNvSpPr>
          <p:nvPr/>
        </p:nvSpPr>
        <p:spPr bwMode="auto">
          <a:xfrm>
            <a:off x="8670689" y="3506587"/>
            <a:ext cx="1080000" cy="648000"/>
          </a:xfrm>
          <a:prstGeom prst="rect">
            <a:avLst/>
          </a:prstGeom>
          <a:solidFill>
            <a:schemeClr val="bg1"/>
          </a:solidFill>
          <a:ln w="9525">
            <a:solidFill>
              <a:schemeClr val="tx1"/>
            </a:solidFill>
            <a:miter lim="800000"/>
            <a:headEnd/>
            <a:tailEnd/>
          </a:ln>
          <a:effectLst/>
          <a:extLst/>
        </p:spPr>
        <p:txBody>
          <a:bodyPr vert="horz" wrap="square" lIns="36000" tIns="45720" rIns="36000" bIns="4572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1300" b="1" u="none" kern="0" dirty="0" smtClean="0">
                <a:latin typeface="Meiryo UI" panose="020B0604030504040204" pitchFamily="50" charset="-128"/>
                <a:ea typeface="Meiryo UI" panose="020B0604030504040204" pitchFamily="50" charset="-128"/>
                <a:cs typeface="Meiryo UI" panose="020B0604030504040204" pitchFamily="50" charset="-128"/>
              </a:rPr>
              <a:t>大阪自らの改革を推進力とした取組み</a:t>
            </a:r>
            <a:endParaRPr lang="en-US" altLang="ja-JP" sz="1300" b="1" u="none" kern="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角丸四角形 114"/>
          <p:cNvSpPr/>
          <p:nvPr/>
        </p:nvSpPr>
        <p:spPr bwMode="auto">
          <a:xfrm>
            <a:off x="11090162" y="3815388"/>
            <a:ext cx="1188000" cy="2376000"/>
          </a:xfrm>
          <a:prstGeom prst="roundRect">
            <a:avLst>
              <a:gd name="adj" fmla="val 4797"/>
            </a:avLst>
          </a:prstGeom>
          <a:solidFill>
            <a:schemeClr val="bg1">
              <a:lumMod val="95000"/>
            </a:schemeClr>
          </a:solidFill>
          <a:ln w="9525" cap="flat" cmpd="sng" algn="ctr">
            <a:solidFill>
              <a:schemeClr val="tx1"/>
            </a:solidFill>
            <a:prstDash val="solid"/>
            <a:round/>
            <a:headEnd type="none" w="med" len="med"/>
            <a:tailEnd type="none" w="med" len="med"/>
          </a:ln>
          <a:effectLst/>
          <a:extLst/>
        </p:spPr>
        <p:txBody>
          <a:bodyPr vert="horz" wrap="square" lIns="36000" tIns="396000" rIns="0" bIns="45720" numCol="1" rtlCol="0" anchor="t" anchorCtr="0" compatLnSpc="1">
            <a:prstTxWarp prst="textNoShape">
              <a:avLst/>
            </a:prstTxWarp>
            <a:spAutoFit/>
          </a:bodyPr>
          <a:lstStyle/>
          <a:p>
            <a:pPr>
              <a:lnSpc>
                <a:spcPts val="1400"/>
              </a:lnSpc>
              <a:spcBef>
                <a:spcPts val="0"/>
              </a:spcBef>
            </a:pPr>
            <a:r>
              <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国からの権限移</a:t>
            </a:r>
            <a:endPar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0"/>
              </a:spcBef>
            </a:pP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譲につながる活</a:t>
            </a:r>
            <a:endPar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spcBef>
                <a:spcPts val="0"/>
              </a:spcBef>
            </a:pPr>
            <a:r>
              <a:rPr lang="en-US" altLang="ja-JP"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動を強化</a:t>
            </a:r>
            <a:endParaRPr lang="en-US" altLang="ja-JP" sz="120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Bef>
                <a:spcPts val="600"/>
              </a:spcBef>
            </a:pPr>
            <a:r>
              <a:rPr lang="ja-JP" altLang="en-US" sz="900" u="none" dirty="0" smtClean="0">
                <a:solidFill>
                  <a:srgbClr val="000000"/>
                </a:solidFill>
                <a:latin typeface="+mn-ea"/>
                <a:ea typeface="+mn-ea"/>
                <a:cs typeface="Meiryo UI" panose="020B0604030504040204" pitchFamily="50" charset="-128"/>
              </a:rPr>
              <a:t>（例）府県からの持ち寄</a:t>
            </a:r>
            <a:endParaRPr lang="en-US" altLang="ja-JP" sz="900" u="none" dirty="0" smtClean="0">
              <a:solidFill>
                <a:srgbClr val="000000"/>
              </a:solidFill>
              <a:latin typeface="+mn-ea"/>
              <a:ea typeface="+mn-ea"/>
              <a:cs typeface="Meiryo UI" panose="020B0604030504040204" pitchFamily="50" charset="-128"/>
            </a:endParaRPr>
          </a:p>
          <a:p>
            <a:pPr>
              <a:lnSpc>
                <a:spcPts val="1200"/>
              </a:lnSpc>
            </a:pPr>
            <a:r>
              <a:rPr lang="en-US" altLang="ja-JP" sz="900" dirty="0">
                <a:solidFill>
                  <a:srgbClr val="000000"/>
                </a:solidFill>
                <a:latin typeface="+mn-ea"/>
                <a:cs typeface="Meiryo UI" panose="020B0604030504040204" pitchFamily="50" charset="-128"/>
              </a:rPr>
              <a:t> </a:t>
            </a:r>
            <a:r>
              <a:rPr lang="en-US" altLang="ja-JP"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り事務の拡充、</a:t>
            </a:r>
            <a:endParaRPr lang="en-US" altLang="ja-JP" sz="900" u="none" dirty="0" smtClean="0">
              <a:solidFill>
                <a:srgbClr val="000000"/>
              </a:solidFill>
              <a:latin typeface="+mn-ea"/>
              <a:ea typeface="+mn-ea"/>
              <a:cs typeface="Meiryo UI" panose="020B0604030504040204" pitchFamily="50" charset="-128"/>
            </a:endParaRPr>
          </a:p>
          <a:p>
            <a:pPr>
              <a:lnSpc>
                <a:spcPts val="1200"/>
              </a:lnSpc>
            </a:pPr>
            <a:r>
              <a:rPr lang="en-US" altLang="ja-JP" sz="900" dirty="0">
                <a:solidFill>
                  <a:srgbClr val="000000"/>
                </a:solidFill>
                <a:latin typeface="+mn-ea"/>
                <a:cs typeface="Meiryo UI" panose="020B0604030504040204" pitchFamily="50" charset="-128"/>
              </a:rPr>
              <a:t> </a:t>
            </a:r>
            <a:r>
              <a:rPr lang="en-US" altLang="ja-JP"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現行実施している</a:t>
            </a:r>
            <a:endParaRPr lang="en-US" altLang="ja-JP" sz="900" u="none" dirty="0" smtClean="0">
              <a:solidFill>
                <a:srgbClr val="000000"/>
              </a:solidFill>
              <a:latin typeface="+mn-ea"/>
              <a:ea typeface="+mn-ea"/>
              <a:cs typeface="Meiryo UI" panose="020B0604030504040204" pitchFamily="50" charset="-128"/>
            </a:endParaRPr>
          </a:p>
          <a:p>
            <a:pPr>
              <a:lnSpc>
                <a:spcPts val="1200"/>
              </a:lnSpc>
            </a:pPr>
            <a:r>
              <a:rPr lang="en-US" altLang="ja-JP" sz="900" dirty="0">
                <a:solidFill>
                  <a:srgbClr val="000000"/>
                </a:solidFill>
                <a:latin typeface="+mn-ea"/>
                <a:cs typeface="Meiryo UI" panose="020B0604030504040204" pitchFamily="50" charset="-128"/>
              </a:rPr>
              <a:t> </a:t>
            </a:r>
            <a:r>
              <a:rPr lang="en-US" altLang="ja-JP" sz="900" dirty="0" smtClean="0">
                <a:solidFill>
                  <a:srgbClr val="000000"/>
                </a:solidFill>
                <a:latin typeface="+mn-ea"/>
                <a:cs typeface="Meiryo UI" panose="020B0604030504040204" pitchFamily="50" charset="-128"/>
              </a:rPr>
              <a:t>     </a:t>
            </a:r>
            <a:r>
              <a:rPr lang="ja-JP" altLang="en-US" sz="900" u="none" dirty="0" smtClean="0">
                <a:solidFill>
                  <a:srgbClr val="000000"/>
                </a:solidFill>
                <a:latin typeface="+mn-ea"/>
                <a:ea typeface="+mn-ea"/>
                <a:cs typeface="Meiryo UI" panose="020B0604030504040204" pitchFamily="50" charset="-128"/>
              </a:rPr>
              <a:t>事務の充実　など</a:t>
            </a:r>
            <a:endParaRPr lang="en-US" altLang="ja-JP" sz="900" u="none" dirty="0" smtClean="0">
              <a:solidFill>
                <a:srgbClr val="000000"/>
              </a:solidFill>
              <a:latin typeface="+mn-ea"/>
              <a:ea typeface="+mn-ea"/>
              <a:cs typeface="Meiryo UI" panose="020B0604030504040204" pitchFamily="50" charset="-128"/>
            </a:endParaRPr>
          </a:p>
        </p:txBody>
      </p:sp>
      <p:sp>
        <p:nvSpPr>
          <p:cNvPr id="116" name="Rectangle 2"/>
          <p:cNvSpPr txBox="1">
            <a:spLocks noChangeArrowheads="1"/>
          </p:cNvSpPr>
          <p:nvPr/>
        </p:nvSpPr>
        <p:spPr bwMode="auto">
          <a:xfrm>
            <a:off x="11143331" y="3506587"/>
            <a:ext cx="1080000" cy="648000"/>
          </a:xfrm>
          <a:prstGeom prst="rect">
            <a:avLst/>
          </a:prstGeom>
          <a:solidFill>
            <a:schemeClr val="bg1"/>
          </a:solidFill>
          <a:ln w="9525">
            <a:solidFill>
              <a:schemeClr val="tx1"/>
            </a:solidFill>
            <a:miter lim="800000"/>
            <a:headEnd/>
            <a:tailEnd/>
          </a:ln>
          <a:effectLst/>
          <a:extLst/>
        </p:spPr>
        <p:txBody>
          <a:bodyPr vert="horz" wrap="square" lIns="36000" tIns="45720" rIns="36000" bIns="45720" numCol="1" anchor="ctr" anchorCtr="0" compatLnSpc="1">
            <a:prstTxWarp prst="textNoShape">
              <a:avLst/>
            </a:prstTxWarp>
          </a:bodyPr>
          <a:lst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ＭＳ Ｐゴシック" pitchFamily="50" charset="-128"/>
              </a:defRPr>
            </a:lvl2pPr>
            <a:lvl3pPr algn="l" rtl="0" fontAlgn="base">
              <a:spcBef>
                <a:spcPct val="0"/>
              </a:spcBef>
              <a:spcAft>
                <a:spcPct val="0"/>
              </a:spcAft>
              <a:defRPr kumimoji="1" sz="4400">
                <a:solidFill>
                  <a:schemeClr val="tx1"/>
                </a:solidFill>
                <a:latin typeface="Arial" charset="0"/>
                <a:ea typeface="ＭＳ Ｐゴシック" pitchFamily="50" charset="-128"/>
              </a:defRPr>
            </a:lvl3pPr>
            <a:lvl4pPr algn="l" rtl="0" fontAlgn="base">
              <a:spcBef>
                <a:spcPct val="0"/>
              </a:spcBef>
              <a:spcAft>
                <a:spcPct val="0"/>
              </a:spcAft>
              <a:defRPr kumimoji="1" sz="4400">
                <a:solidFill>
                  <a:schemeClr val="tx1"/>
                </a:solidFill>
                <a:latin typeface="Arial" charset="0"/>
                <a:ea typeface="ＭＳ Ｐゴシック" pitchFamily="50" charset="-128"/>
              </a:defRPr>
            </a:lvl4pPr>
            <a:lvl5pPr algn="l" rtl="0" fontAlgn="base">
              <a:spcBef>
                <a:spcPct val="0"/>
              </a:spcBef>
              <a:spcAft>
                <a:spcPct val="0"/>
              </a:spcAft>
              <a:defRPr kumimoji="1" sz="4400">
                <a:solidFill>
                  <a:schemeClr val="tx1"/>
                </a:solidFill>
                <a:latin typeface="Arial" charset="0"/>
                <a:ea typeface="ＭＳ Ｐゴシック" pitchFamily="50" charset="-128"/>
              </a:defRPr>
            </a:lvl5pPr>
            <a:lvl6pPr marL="457200" algn="l" rtl="0" fontAlgn="base">
              <a:spcBef>
                <a:spcPct val="0"/>
              </a:spcBef>
              <a:spcAft>
                <a:spcPct val="0"/>
              </a:spcAft>
              <a:defRPr kumimoji="1" sz="4400">
                <a:solidFill>
                  <a:schemeClr val="tx1"/>
                </a:solidFill>
                <a:latin typeface="Arial" charset="0"/>
                <a:ea typeface="ＭＳ Ｐゴシック" pitchFamily="50" charset="-128"/>
              </a:defRPr>
            </a:lvl6pPr>
            <a:lvl7pPr marL="914400" algn="l" rtl="0" fontAlgn="base">
              <a:spcBef>
                <a:spcPct val="0"/>
              </a:spcBef>
              <a:spcAft>
                <a:spcPct val="0"/>
              </a:spcAft>
              <a:defRPr kumimoji="1" sz="4400">
                <a:solidFill>
                  <a:schemeClr val="tx1"/>
                </a:solidFill>
                <a:latin typeface="Arial" charset="0"/>
                <a:ea typeface="ＭＳ Ｐゴシック" pitchFamily="50" charset="-128"/>
              </a:defRPr>
            </a:lvl7pPr>
            <a:lvl8pPr marL="1371600" algn="l" rtl="0" fontAlgn="base">
              <a:spcBef>
                <a:spcPct val="0"/>
              </a:spcBef>
              <a:spcAft>
                <a:spcPct val="0"/>
              </a:spcAft>
              <a:defRPr kumimoji="1" sz="4400">
                <a:solidFill>
                  <a:schemeClr val="tx1"/>
                </a:solidFill>
                <a:latin typeface="Arial" charset="0"/>
                <a:ea typeface="ＭＳ Ｐゴシック" pitchFamily="50" charset="-128"/>
              </a:defRPr>
            </a:lvl8pPr>
            <a:lvl9pPr marL="1828800" algn="l" rtl="0" fontAlgn="base">
              <a:spcBef>
                <a:spcPct val="0"/>
              </a:spcBef>
              <a:spcAft>
                <a:spcPct val="0"/>
              </a:spcAft>
              <a:defRPr kumimoji="1" sz="4400">
                <a:solidFill>
                  <a:schemeClr val="tx1"/>
                </a:solidFill>
                <a:latin typeface="Arial" charset="0"/>
                <a:ea typeface="ＭＳ Ｐゴシック" pitchFamily="50" charset="-128"/>
              </a:defRPr>
            </a:lvl9pPr>
          </a:lstStyle>
          <a:p>
            <a:pPr eaLnBrk="1" hangingPunct="1"/>
            <a:r>
              <a:rPr lang="ja-JP" altLang="en-US" sz="1300" b="1" u="none" kern="0" dirty="0" smtClean="0">
                <a:latin typeface="Meiryo UI" panose="020B0604030504040204" pitchFamily="50" charset="-128"/>
                <a:ea typeface="Meiryo UI" panose="020B0604030504040204" pitchFamily="50" charset="-128"/>
                <a:cs typeface="Meiryo UI" panose="020B0604030504040204" pitchFamily="50" charset="-128"/>
              </a:rPr>
              <a:t>関西広域連合の実践強化</a:t>
            </a:r>
            <a:endParaRPr lang="en-US" altLang="ja-JP" sz="1300" b="1" u="none" kern="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角丸四角形 120"/>
          <p:cNvSpPr/>
          <p:nvPr/>
        </p:nvSpPr>
        <p:spPr>
          <a:xfrm>
            <a:off x="455798" y="6626948"/>
            <a:ext cx="3567023" cy="360000"/>
          </a:xfrm>
          <a:prstGeom prst="roundRect">
            <a:avLst/>
          </a:prstGeom>
          <a:effectLst/>
        </p:spPr>
        <p:style>
          <a:lnRef idx="1">
            <a:schemeClr val="accent1"/>
          </a:lnRef>
          <a:fillRef idx="2">
            <a:schemeClr val="accent1"/>
          </a:fillRef>
          <a:effectRef idx="1">
            <a:schemeClr val="accent1"/>
          </a:effectRef>
          <a:fontRef idx="minor">
            <a:schemeClr val="dk1"/>
          </a:fontRef>
        </p:style>
        <p:txBody>
          <a:bodyPr lIns="36000" tIns="0" rIns="36000" bIns="0" rtlCol="0" anchor="ctr"/>
          <a:lstStyle/>
          <a:p>
            <a:pPr algn="ctr">
              <a:lnSpc>
                <a:spcPts val="1400"/>
              </a:lnSpc>
            </a:pPr>
            <a:r>
              <a:rPr lang="ja-JP" altLang="en-US" sz="1200" b="1"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「市町村間連携」や「市町村合併」につなげていく</a:t>
            </a:r>
            <a:endParaRPr kumimoji="1" lang="ja-JP" altLang="en-US" sz="1200" b="1" dirty="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2" name="角丸四角形 121"/>
          <p:cNvSpPr/>
          <p:nvPr/>
        </p:nvSpPr>
        <p:spPr>
          <a:xfrm>
            <a:off x="478806" y="7205711"/>
            <a:ext cx="3567023" cy="360000"/>
          </a:xfrm>
          <a:prstGeom prst="roundRect">
            <a:avLst/>
          </a:prstGeom>
          <a:effectLst/>
        </p:spPr>
        <p:style>
          <a:lnRef idx="1">
            <a:schemeClr val="accent1"/>
          </a:lnRef>
          <a:fillRef idx="2">
            <a:schemeClr val="accent1"/>
          </a:fillRef>
          <a:effectRef idx="1">
            <a:schemeClr val="accent1"/>
          </a:effectRef>
          <a:fontRef idx="minor">
            <a:schemeClr val="dk1"/>
          </a:fontRef>
        </p:style>
        <p:txBody>
          <a:bodyPr lIns="36000" tIns="36000" rIns="36000" bIns="0" rtlCol="0" anchor="ctr"/>
          <a:lstStyle/>
          <a:p>
            <a:pPr algn="ctr">
              <a:lnSpc>
                <a:spcPts val="1200"/>
              </a:lnSpc>
            </a:pPr>
            <a:r>
              <a:rPr lang="ja-JP" altLang="en-US" sz="1200" b="1"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中核市並みの基礎自治体（市町村間連携含む）</a:t>
            </a:r>
          </a:p>
          <a:p>
            <a:pPr algn="ctr">
              <a:lnSpc>
                <a:spcPts val="1200"/>
              </a:lnSpc>
            </a:pPr>
            <a:r>
              <a:rPr lang="ja-JP" altLang="en-US" sz="1200" b="1"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～道州制のもとでは中核市へ～</a:t>
            </a:r>
          </a:p>
        </p:txBody>
      </p:sp>
      <p:sp>
        <p:nvSpPr>
          <p:cNvPr id="123" name="角丸四角形 122"/>
          <p:cNvSpPr/>
          <p:nvPr/>
        </p:nvSpPr>
        <p:spPr>
          <a:xfrm>
            <a:off x="8485764" y="6607951"/>
            <a:ext cx="3919156" cy="360000"/>
          </a:xfrm>
          <a:prstGeom prst="roundRect">
            <a:avLst/>
          </a:prstGeom>
          <a:effectLst/>
        </p:spPr>
        <p:style>
          <a:lnRef idx="1">
            <a:schemeClr val="accent1"/>
          </a:lnRef>
          <a:fillRef idx="2">
            <a:schemeClr val="accent1"/>
          </a:fillRef>
          <a:effectRef idx="1">
            <a:schemeClr val="accent1"/>
          </a:effectRef>
          <a:fontRef idx="minor">
            <a:schemeClr val="dk1"/>
          </a:fontRef>
        </p:style>
        <p:txBody>
          <a:bodyPr lIns="36000" tIns="0" rIns="36000" bIns="0" rtlCol="0" anchor="ctr"/>
          <a:lstStyle/>
          <a:p>
            <a:pPr algn="ctr">
              <a:lnSpc>
                <a:spcPts val="1400"/>
              </a:lnSpc>
            </a:pPr>
            <a:r>
              <a:rPr lang="ja-JP" altLang="en-US" sz="1200" b="1"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国から大阪・関西への権限移譲等の進展</a:t>
            </a:r>
            <a:endParaRPr kumimoji="1" lang="ja-JP" altLang="en-US" sz="1200" b="1" dirty="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4" name="角丸四角形 123"/>
          <p:cNvSpPr/>
          <p:nvPr/>
        </p:nvSpPr>
        <p:spPr>
          <a:xfrm>
            <a:off x="8490546" y="7179242"/>
            <a:ext cx="3919156" cy="360000"/>
          </a:xfrm>
          <a:prstGeom prst="roundRect">
            <a:avLst/>
          </a:prstGeom>
          <a:effectLst/>
        </p:spPr>
        <p:style>
          <a:lnRef idx="1">
            <a:schemeClr val="accent1"/>
          </a:lnRef>
          <a:fillRef idx="2">
            <a:schemeClr val="accent1"/>
          </a:fillRef>
          <a:effectRef idx="1">
            <a:schemeClr val="accent1"/>
          </a:effectRef>
          <a:fontRef idx="minor">
            <a:schemeClr val="dk1"/>
          </a:fontRef>
        </p:style>
        <p:txBody>
          <a:bodyPr lIns="36000" tIns="0" rIns="36000" bIns="0" rtlCol="0" anchor="ctr"/>
          <a:lstStyle/>
          <a:p>
            <a:pPr algn="ctr">
              <a:lnSpc>
                <a:spcPts val="1400"/>
              </a:lnSpc>
            </a:pPr>
            <a:r>
              <a:rPr kumimoji="1" lang="ja-JP" altLang="en-US" sz="1200" b="1"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道州制の実現</a:t>
            </a:r>
            <a:endParaRPr kumimoji="1" lang="ja-JP" altLang="en-US" sz="1200" b="1" dirty="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5" name="フローチャート : 抜出し 124"/>
          <p:cNvSpPr/>
          <p:nvPr/>
        </p:nvSpPr>
        <p:spPr bwMode="auto">
          <a:xfrm rot="10800000">
            <a:off x="9572203" y="6477151"/>
            <a:ext cx="1661921" cy="108000"/>
          </a:xfrm>
          <a:prstGeom prst="flowChartExtra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endParaRPr lang="ja-JP" altLang="en-US" smtClean="0">
              <a:solidFill>
                <a:srgbClr val="000000"/>
              </a:solidFill>
            </a:endParaRPr>
          </a:p>
        </p:txBody>
      </p:sp>
      <p:sp>
        <p:nvSpPr>
          <p:cNvPr id="126" name="フローチャート : 抜出し 125"/>
          <p:cNvSpPr/>
          <p:nvPr/>
        </p:nvSpPr>
        <p:spPr bwMode="auto">
          <a:xfrm rot="10800000">
            <a:off x="9572203" y="7049031"/>
            <a:ext cx="1661921" cy="108000"/>
          </a:xfrm>
          <a:prstGeom prst="flowChartExtra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endParaRPr lang="ja-JP" altLang="en-US" smtClean="0">
              <a:solidFill>
                <a:srgbClr val="000000"/>
              </a:solidFill>
            </a:endParaRPr>
          </a:p>
        </p:txBody>
      </p:sp>
      <p:sp>
        <p:nvSpPr>
          <p:cNvPr id="127" name="テキスト ボックス 126"/>
          <p:cNvSpPr txBox="1"/>
          <p:nvPr/>
        </p:nvSpPr>
        <p:spPr>
          <a:xfrm>
            <a:off x="106656" y="491006"/>
            <a:ext cx="3210003" cy="280690"/>
          </a:xfrm>
          <a:prstGeom prst="rect">
            <a:avLst/>
          </a:prstGeom>
          <a:noFill/>
        </p:spPr>
        <p:txBody>
          <a:bodyPr wrap="square" tIns="0" rtlCol="0">
            <a:noAutofit/>
          </a:bodyPr>
          <a:lstStyle/>
          <a:p>
            <a:r>
              <a:rPr kumimoji="1" lang="en-US" altLang="ja-JP" sz="1400" u="none" dirty="0" smtClean="0">
                <a:latin typeface="HG創英角ｺﾞｼｯｸUB" panose="020B0909000000000000" pitchFamily="49" charset="-128"/>
                <a:ea typeface="HG創英角ｺﾞｼｯｸUB" panose="020B0909000000000000" pitchFamily="49" charset="-128"/>
              </a:rPr>
              <a:t>【</a:t>
            </a:r>
            <a:r>
              <a:rPr lang="ja-JP" altLang="en-US" sz="1400" dirty="0">
                <a:latin typeface="HG創英角ｺﾞｼｯｸUB" panose="020B0909000000000000" pitchFamily="49" charset="-128"/>
                <a:ea typeface="HG創英角ｺﾞｼｯｸUB" panose="020B0909000000000000" pitchFamily="49" charset="-128"/>
              </a:rPr>
              <a:t>今後</a:t>
            </a:r>
            <a:r>
              <a:rPr lang="ja-JP" altLang="en-US" sz="1400" dirty="0" smtClean="0">
                <a:latin typeface="HG創英角ｺﾞｼｯｸUB" panose="020B0909000000000000" pitchFamily="49" charset="-128"/>
                <a:ea typeface="HG創英角ｺﾞｼｯｸUB" panose="020B0909000000000000" pitchFamily="49" charset="-128"/>
              </a:rPr>
              <a:t>の</a:t>
            </a:r>
            <a:r>
              <a:rPr lang="ja-JP" altLang="en-US" sz="1400" dirty="0">
                <a:latin typeface="HG創英角ｺﾞｼｯｸUB" panose="020B0909000000000000" pitchFamily="49" charset="-128"/>
                <a:ea typeface="HG創英角ｺﾞｼｯｸUB" panose="020B0909000000000000" pitchFamily="49" charset="-128"/>
              </a:rPr>
              <a:t>取組み</a:t>
            </a:r>
            <a:r>
              <a:rPr lang="ja-JP" altLang="en-US" sz="1400" dirty="0" smtClean="0">
                <a:latin typeface="HG創英角ｺﾞｼｯｸUB" panose="020B0909000000000000" pitchFamily="49" charset="-128"/>
                <a:ea typeface="HG創英角ｺﾞｼｯｸUB" panose="020B0909000000000000" pitchFamily="49" charset="-128"/>
              </a:rPr>
              <a:t>の</a:t>
            </a:r>
            <a:r>
              <a:rPr lang="ja-JP" altLang="en-US" sz="1400" dirty="0">
                <a:latin typeface="HG創英角ｺﾞｼｯｸUB" panose="020B0909000000000000" pitchFamily="49" charset="-128"/>
                <a:ea typeface="HG創英角ｺﾞｼｯｸUB" panose="020B0909000000000000" pitchFamily="49" charset="-128"/>
              </a:rPr>
              <a:t>方向性</a:t>
            </a:r>
            <a:r>
              <a:rPr kumimoji="1" lang="en-US" altLang="ja-JP" sz="1400" u="none" dirty="0" smtClean="0">
                <a:latin typeface="HG創英角ｺﾞｼｯｸUB" panose="020B0909000000000000" pitchFamily="49" charset="-128"/>
                <a:ea typeface="HG創英角ｺﾞｼｯｸUB" panose="020B0909000000000000" pitchFamily="49" charset="-128"/>
              </a:rPr>
              <a:t>】</a:t>
            </a:r>
          </a:p>
        </p:txBody>
      </p:sp>
      <p:sp>
        <p:nvSpPr>
          <p:cNvPr id="63" name="フローチャート : 抜出し 62"/>
          <p:cNvSpPr/>
          <p:nvPr/>
        </p:nvSpPr>
        <p:spPr bwMode="auto">
          <a:xfrm rot="10800000">
            <a:off x="1436130" y="7062618"/>
            <a:ext cx="1692000" cy="109080"/>
          </a:xfrm>
          <a:prstGeom prst="flowChartExtra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endParaRPr lang="ja-JP" altLang="en-US" smtClean="0">
              <a:solidFill>
                <a:srgbClr val="000000"/>
              </a:solidFill>
            </a:endParaRPr>
          </a:p>
        </p:txBody>
      </p:sp>
      <p:sp>
        <p:nvSpPr>
          <p:cNvPr id="66" name="テキスト ボックス 65"/>
          <p:cNvSpPr txBox="1"/>
          <p:nvPr/>
        </p:nvSpPr>
        <p:spPr>
          <a:xfrm>
            <a:off x="4384576" y="1009152"/>
            <a:ext cx="3919156" cy="6516000"/>
          </a:xfrm>
          <a:prstGeom prst="rect">
            <a:avLst/>
          </a:prstGeom>
          <a:noFill/>
          <a:ln>
            <a:solidFill>
              <a:schemeClr val="tx1"/>
            </a:solidFill>
            <a:prstDash val="sysDot"/>
          </a:ln>
        </p:spPr>
        <p:txBody>
          <a:bodyPr wrap="square" tIns="72000" rtlCol="0">
            <a:spAutoFit/>
          </a:bodyPr>
          <a:lstStyle/>
          <a:p>
            <a:pPr>
              <a:spcBef>
                <a:spcPts val="600"/>
              </a:spcBef>
            </a:pPr>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50" u="none"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角丸四角形 67"/>
          <p:cNvSpPr/>
          <p:nvPr/>
        </p:nvSpPr>
        <p:spPr>
          <a:xfrm>
            <a:off x="4580555" y="6956980"/>
            <a:ext cx="3567023" cy="360000"/>
          </a:xfrm>
          <a:prstGeom prst="roundRect">
            <a:avLst/>
          </a:prstGeom>
          <a:effectLst/>
        </p:spPr>
        <p:style>
          <a:lnRef idx="1">
            <a:schemeClr val="accent1"/>
          </a:lnRef>
          <a:fillRef idx="2">
            <a:schemeClr val="accent1"/>
          </a:fillRef>
          <a:effectRef idx="1">
            <a:schemeClr val="accent1"/>
          </a:effectRef>
          <a:fontRef idx="minor">
            <a:schemeClr val="dk1"/>
          </a:fontRef>
        </p:style>
        <p:txBody>
          <a:bodyPr lIns="36000" tIns="0" rIns="36000" bIns="0" rtlCol="0" anchor="ctr"/>
          <a:lstStyle/>
          <a:p>
            <a:pPr algn="ctr">
              <a:lnSpc>
                <a:spcPts val="1400"/>
              </a:lnSpc>
            </a:pPr>
            <a:r>
              <a:rPr lang="ja-JP" altLang="en-US" sz="1200" b="1" dirty="0" smtClean="0">
                <a:solidFill>
                  <a:srgbClr val="000066"/>
                </a:solidFill>
                <a:latin typeface="Meiryo UI" panose="020B0604030504040204" pitchFamily="50" charset="-128"/>
                <a:ea typeface="Meiryo UI" panose="020B0604030504040204" pitchFamily="50" charset="-128"/>
                <a:cs typeface="Meiryo UI" panose="020B0604030504040204" pitchFamily="50" charset="-128"/>
              </a:rPr>
              <a:t>大阪にふさわしい制度の検討を</a:t>
            </a:r>
            <a:r>
              <a:rPr lang="ja-JP" altLang="en-US" sz="1200" b="1" dirty="0">
                <a:solidFill>
                  <a:srgbClr val="000066"/>
                </a:solidFill>
                <a:latin typeface="Meiryo UI" panose="020B0604030504040204" pitchFamily="50" charset="-128"/>
                <a:ea typeface="Meiryo UI" panose="020B0604030504040204" pitchFamily="50" charset="-128"/>
                <a:cs typeface="Meiryo UI" panose="020B0604030504040204" pitchFamily="50" charset="-128"/>
              </a:rPr>
              <a:t>進めていく</a:t>
            </a:r>
            <a:endParaRPr kumimoji="1" lang="ja-JP" altLang="en-US" sz="1200" b="1" dirty="0">
              <a:solidFill>
                <a:srgbClr val="000066"/>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69" name="表 68"/>
          <p:cNvGraphicFramePr>
            <a:graphicFrameLocks noGrp="1"/>
          </p:cNvGraphicFramePr>
          <p:nvPr>
            <p:extLst>
              <p:ext uri="{D42A27DB-BD31-4B8C-83A1-F6EECF244321}">
                <p14:modId xmlns:p14="http://schemas.microsoft.com/office/powerpoint/2010/main" val="3131707096"/>
              </p:ext>
            </p:extLst>
          </p:nvPr>
        </p:nvGraphicFramePr>
        <p:xfrm>
          <a:off x="4529784" y="2225207"/>
          <a:ext cx="3598638" cy="4100555"/>
        </p:xfrm>
        <a:graphic>
          <a:graphicData uri="http://schemas.openxmlformats.org/drawingml/2006/table">
            <a:tbl>
              <a:tblPr firstRow="1" bandRow="1">
                <a:tableStyleId>{5940675A-B579-460E-94D1-54222C63F5DA}</a:tableStyleId>
              </a:tblPr>
              <a:tblGrid>
                <a:gridCol w="718888"/>
                <a:gridCol w="1512168"/>
                <a:gridCol w="1367582"/>
              </a:tblGrid>
              <a:tr h="872645">
                <a:tc>
                  <a:txBody>
                    <a:bodyPr/>
                    <a:lstStyle/>
                    <a:p>
                      <a:pPr>
                        <a:lnSpc>
                          <a:spcPts val="1600"/>
                        </a:lnSpc>
                      </a:pP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solidFill>
                      <a:schemeClr val="bg1">
                        <a:lumMod val="75000"/>
                      </a:schemeClr>
                    </a:solidFill>
                  </a:tcPr>
                </a:tc>
                <a:tc>
                  <a:txBody>
                    <a:bodyPr/>
                    <a:lstStyle/>
                    <a:p>
                      <a:pPr algn="ctr">
                        <a:lnSpc>
                          <a:spcPts val="1600"/>
                        </a:lnSpc>
                      </a:pP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政令指定都市･</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1600"/>
                        </a:lnSpc>
                      </a:pP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総合区制度</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solidFill>
                      <a:schemeClr val="bg1">
                        <a:lumMod val="75000"/>
                      </a:schemeClr>
                    </a:solidFill>
                  </a:tcPr>
                </a:tc>
                <a:tc>
                  <a:txBody>
                    <a:bodyPr/>
                    <a:lstStyle/>
                    <a:p>
                      <a:pPr algn="ctr">
                        <a:lnSpc>
                          <a:spcPts val="1600"/>
                        </a:lnSpc>
                      </a:pP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特別区制度</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solidFill>
                      <a:schemeClr val="bg1">
                        <a:lumMod val="75000"/>
                      </a:schemeClr>
                    </a:solidFill>
                  </a:tcPr>
                </a:tc>
              </a:tr>
              <a:tr h="1613955">
                <a:tc>
                  <a:txBody>
                    <a:bodyPr/>
                    <a:lstStyle/>
                    <a:p>
                      <a:pPr algn="ctr">
                        <a:lnSpc>
                          <a:spcPts val="1600"/>
                        </a:lnSpc>
                      </a:pP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基礎自治機能</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solidFill>
                      <a:schemeClr val="bg1">
                        <a:lumMod val="75000"/>
                      </a:schemeClr>
                    </a:solidFill>
                  </a:tcPr>
                </a:tc>
                <a:tc>
                  <a:txBody>
                    <a:bodyPr/>
                    <a:lstStyle/>
                    <a:p>
                      <a:pPr marL="0" marR="0" indent="0" algn="l" defTabSz="914400" rtl="0" eaLnBrk="1" fontAlgn="auto" latinLnBrk="0" hangingPunct="1">
                        <a:lnSpc>
                          <a:spcPts val="1800"/>
                        </a:lnSpc>
                        <a:spcBef>
                          <a:spcPts val="0"/>
                        </a:spcBef>
                        <a:spcAft>
                          <a:spcPts val="0"/>
                        </a:spcAft>
                        <a:buClrTx/>
                        <a:buSzTx/>
                        <a:buFontTx/>
                        <a:buNone/>
                        <a:tabLst/>
                        <a:defRPr/>
                      </a:pPr>
                      <a:r>
                        <a:rPr lang="ja-JP" altLang="en-US" sz="1200" u="none" dirty="0" smtClean="0">
                          <a:latin typeface="Meiryo UI" panose="020B0604030504040204" pitchFamily="50" charset="-128"/>
                          <a:ea typeface="Meiryo UI" panose="020B0604030504040204" pitchFamily="50" charset="-128"/>
                          <a:cs typeface="Meiryo UI" panose="020B0604030504040204" pitchFamily="50" charset="-128"/>
                        </a:rPr>
                        <a:t>区長の権限強化（市全体に関することは市長マネジメント）</a:t>
                      </a:r>
                      <a:endParaRPr lang="en-US" altLang="ja-JP" sz="1200" u="none" dirty="0" smtClean="0">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l">
                        <a:lnSpc>
                          <a:spcPts val="1800"/>
                        </a:lnSpc>
                      </a:pP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住民に選ばれた区長・区議会が、身近な行政を展開</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r>
              <a:tr h="1613955">
                <a:tc>
                  <a:txBody>
                    <a:bodyPr/>
                    <a:lstStyle/>
                    <a:p>
                      <a:pPr algn="ctr">
                        <a:lnSpc>
                          <a:spcPts val="1600"/>
                        </a:lnSpc>
                      </a:pPr>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広域機能</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solidFill>
                      <a:schemeClr val="bg1">
                        <a:lumMod val="75000"/>
                      </a:schemeClr>
                    </a:solidFill>
                  </a:tcPr>
                </a:tc>
                <a:tc>
                  <a:txBody>
                    <a:bodyPr/>
                    <a:lstStyle/>
                    <a:p>
                      <a:pPr algn="l">
                        <a:lnSpc>
                          <a:spcPts val="1800"/>
                        </a:lnSpc>
                      </a:pP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大阪府と大阪市が指定都市都道府県調整会議で協議・調整</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c>
                  <a:txBody>
                    <a:bodyPr/>
                    <a:lstStyle/>
                    <a:p>
                      <a:pPr algn="l">
                        <a:lnSpc>
                          <a:spcPts val="1800"/>
                        </a:lnSpc>
                      </a:pP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大阪府に一元化</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marT="36000" marB="36000" anchor="ctr"/>
                </a:tc>
              </a:tr>
            </a:tbl>
          </a:graphicData>
        </a:graphic>
      </p:graphicFrame>
      <p:sp>
        <p:nvSpPr>
          <p:cNvPr id="70" name="角丸四角形 69"/>
          <p:cNvSpPr/>
          <p:nvPr/>
        </p:nvSpPr>
        <p:spPr bwMode="auto">
          <a:xfrm>
            <a:off x="4626211" y="1368452"/>
            <a:ext cx="3567023" cy="887455"/>
          </a:xfrm>
          <a:prstGeom prst="roundRect">
            <a:avLst>
              <a:gd name="adj" fmla="val 5763"/>
            </a:avLst>
          </a:prstGeom>
          <a:noFill/>
          <a:ln w="6350" cap="flat" cmpd="sng" algn="ctr">
            <a:noFill/>
            <a:prstDash val="sysDot"/>
            <a:round/>
            <a:headEnd type="none" w="med" len="med"/>
            <a:tailEnd type="none" w="med" len="med"/>
          </a:ln>
          <a:effectLst/>
          <a:extLst/>
        </p:spPr>
        <p:txBody>
          <a:bodyPr vert="horz" wrap="square" lIns="36000" tIns="0" rIns="0" bIns="0" numCol="1" rtlCol="0" anchor="t" anchorCtr="0" compatLnSpc="1">
            <a:prstTxWarp prst="textNoShape">
              <a:avLst/>
            </a:prstTxWarp>
            <a:noAutofit/>
          </a:bodyPr>
          <a:lstStyle/>
          <a:p>
            <a:pPr>
              <a:lnSpc>
                <a:spcPts val="1600"/>
              </a:lnSpc>
            </a:pPr>
            <a:r>
              <a:rPr lang="ja-JP" altLang="en-US" sz="1600" u="none"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u="none" dirty="0">
                <a:latin typeface="Meiryo UI" panose="020B0604030504040204" pitchFamily="50" charset="-128"/>
                <a:ea typeface="Meiryo UI" panose="020B0604030504040204" pitchFamily="50" charset="-128"/>
                <a:cs typeface="Meiryo UI" panose="020B0604030504040204" pitchFamily="50" charset="-128"/>
              </a:rPr>
              <a:t>地方自治法の改正による政令指定都市における指定都市都道府県調整会議と総合区制度、特別区設置法に基づく特別区</a:t>
            </a:r>
            <a:r>
              <a:rPr lang="ja-JP" altLang="en-US" sz="1200" u="none" dirty="0" smtClean="0">
                <a:latin typeface="Meiryo UI" panose="020B0604030504040204" pitchFamily="50" charset="-128"/>
                <a:ea typeface="Meiryo UI" panose="020B0604030504040204" pitchFamily="50" charset="-128"/>
                <a:cs typeface="Meiryo UI" panose="020B0604030504040204" pitchFamily="50" charset="-128"/>
              </a:rPr>
              <a:t>制度が設けられている</a:t>
            </a:r>
            <a:r>
              <a:rPr lang="ja-JP" altLang="en-US" sz="1600" u="none"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1" name="フローチャート : 抜出し 70"/>
          <p:cNvSpPr/>
          <p:nvPr/>
        </p:nvSpPr>
        <p:spPr bwMode="auto">
          <a:xfrm rot="10800000">
            <a:off x="5513193" y="6644764"/>
            <a:ext cx="1661921" cy="108000"/>
          </a:xfrm>
          <a:prstGeom prst="flowChartExtra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endParaRPr lang="ja-JP" altLang="en-US" smtClean="0">
              <a:solidFill>
                <a:srgbClr val="000000"/>
              </a:solidFill>
            </a:endParaRPr>
          </a:p>
        </p:txBody>
      </p:sp>
      <p:sp>
        <p:nvSpPr>
          <p:cNvPr id="72" name="テキスト ボックス 71"/>
          <p:cNvSpPr txBox="1"/>
          <p:nvPr/>
        </p:nvSpPr>
        <p:spPr>
          <a:xfrm>
            <a:off x="498901" y="786649"/>
            <a:ext cx="3564000" cy="216000"/>
          </a:xfrm>
          <a:prstGeom prst="rect">
            <a:avLst/>
          </a:prstGeom>
        </p:spPr>
        <p:style>
          <a:lnRef idx="0">
            <a:schemeClr val="accent1"/>
          </a:lnRef>
          <a:fillRef idx="3">
            <a:schemeClr val="accent1"/>
          </a:fillRef>
          <a:effectRef idx="3">
            <a:schemeClr val="accent1"/>
          </a:effectRef>
          <a:fontRef idx="minor">
            <a:schemeClr val="lt1"/>
          </a:fontRef>
        </p:style>
        <p:txBody>
          <a:bodyPr wrap="square" tIns="0" rtlCol="0">
            <a:noAutofit/>
          </a:bodyPr>
          <a:lstStyle/>
          <a:p>
            <a:pPr algn="ctr"/>
            <a:r>
              <a:rPr kumimoji="1" lang="ja-JP" altLang="en-US" sz="1400" u="none" dirty="0" smtClean="0">
                <a:latin typeface="HG創英角ｺﾞｼｯｸUB" panose="020B0909000000000000" pitchFamily="49" charset="-128"/>
                <a:ea typeface="HG創英角ｺﾞｼｯｸUB" panose="020B0909000000000000" pitchFamily="49" charset="-128"/>
              </a:rPr>
              <a:t>基礎自治機能の充実</a:t>
            </a:r>
            <a:endParaRPr kumimoji="1" lang="en-US" altLang="ja-JP" sz="1400" u="none" dirty="0" smtClean="0">
              <a:latin typeface="HG創英角ｺﾞｼｯｸUB" panose="020B0909000000000000" pitchFamily="49" charset="-128"/>
              <a:ea typeface="HG創英角ｺﾞｼｯｸUB" panose="020B0909000000000000" pitchFamily="49" charset="-128"/>
            </a:endParaRPr>
          </a:p>
        </p:txBody>
      </p:sp>
      <p:sp>
        <p:nvSpPr>
          <p:cNvPr id="73" name="テキスト ボックス 72"/>
          <p:cNvSpPr txBox="1"/>
          <p:nvPr/>
        </p:nvSpPr>
        <p:spPr>
          <a:xfrm>
            <a:off x="8622657" y="786651"/>
            <a:ext cx="3564000" cy="216000"/>
          </a:xfrm>
          <a:prstGeom prst="rect">
            <a:avLst/>
          </a:prstGeom>
        </p:spPr>
        <p:style>
          <a:lnRef idx="0">
            <a:schemeClr val="accent1"/>
          </a:lnRef>
          <a:fillRef idx="3">
            <a:schemeClr val="accent1"/>
          </a:fillRef>
          <a:effectRef idx="3">
            <a:schemeClr val="accent1"/>
          </a:effectRef>
          <a:fontRef idx="minor">
            <a:schemeClr val="lt1"/>
          </a:fontRef>
        </p:style>
        <p:txBody>
          <a:bodyPr wrap="square" tIns="0" rtlCol="0">
            <a:noAutofit/>
          </a:bodyPr>
          <a:lstStyle/>
          <a:p>
            <a:pPr algn="ctr"/>
            <a:r>
              <a:rPr kumimoji="1" lang="ja-JP" altLang="en-US" sz="1400" u="none" dirty="0" smtClean="0">
                <a:latin typeface="HG創英角ｺﾞｼｯｸUB" panose="020B0909000000000000" pitchFamily="49" charset="-128"/>
                <a:ea typeface="HG創英角ｺﾞｼｯｸUB" panose="020B0909000000000000" pitchFamily="49" charset="-128"/>
              </a:rPr>
              <a:t>広域機能の</a:t>
            </a:r>
            <a:r>
              <a:rPr lang="ja-JP" altLang="en-US" sz="1400" dirty="0">
                <a:latin typeface="HG創英角ｺﾞｼｯｸUB" panose="020B0909000000000000" pitchFamily="49" charset="-128"/>
                <a:ea typeface="HG創英角ｺﾞｼｯｸUB" panose="020B0909000000000000" pitchFamily="49" charset="-128"/>
              </a:rPr>
              <a:t>充実</a:t>
            </a:r>
            <a:endParaRPr kumimoji="1" lang="en-US" altLang="ja-JP" sz="1400" u="none" dirty="0" smtClean="0">
              <a:latin typeface="HG創英角ｺﾞｼｯｸUB" panose="020B0909000000000000" pitchFamily="49" charset="-128"/>
              <a:ea typeface="HG創英角ｺﾞｼｯｸUB" panose="020B0909000000000000" pitchFamily="49" charset="-128"/>
            </a:endParaRPr>
          </a:p>
        </p:txBody>
      </p:sp>
      <p:sp>
        <p:nvSpPr>
          <p:cNvPr id="74" name="テキスト ボックス 73"/>
          <p:cNvSpPr txBox="1"/>
          <p:nvPr/>
        </p:nvSpPr>
        <p:spPr>
          <a:xfrm>
            <a:off x="4547103" y="773245"/>
            <a:ext cx="3564000" cy="216000"/>
          </a:xfrm>
          <a:prstGeom prst="rect">
            <a:avLst/>
          </a:prstGeom>
        </p:spPr>
        <p:style>
          <a:lnRef idx="0">
            <a:schemeClr val="accent1"/>
          </a:lnRef>
          <a:fillRef idx="3">
            <a:schemeClr val="accent1"/>
          </a:fillRef>
          <a:effectRef idx="3">
            <a:schemeClr val="accent1"/>
          </a:effectRef>
          <a:fontRef idx="minor">
            <a:schemeClr val="lt1"/>
          </a:fontRef>
        </p:style>
        <p:txBody>
          <a:bodyPr wrap="square" tIns="0" rtlCol="0">
            <a:noAutofit/>
          </a:bodyPr>
          <a:lstStyle/>
          <a:p>
            <a:pPr algn="ctr"/>
            <a:r>
              <a:rPr kumimoji="1" lang="ja-JP" altLang="en-US" sz="1400" u="none" dirty="0" smtClean="0">
                <a:latin typeface="HG創英角ｺﾞｼｯｸUB" panose="020B0909000000000000" pitchFamily="49" charset="-128"/>
                <a:ea typeface="HG創英角ｺﾞｼｯｸUB" panose="020B0909000000000000" pitchFamily="49" charset="-128"/>
              </a:rPr>
              <a:t>大阪にふさわしい新たな大都市制度の実現</a:t>
            </a:r>
            <a:endParaRPr kumimoji="1" lang="en-US" altLang="ja-JP" sz="1400" u="none" dirty="0" smtClean="0">
              <a:latin typeface="HG創英角ｺﾞｼｯｸUB" panose="020B0909000000000000" pitchFamily="49" charset="-128"/>
              <a:ea typeface="HG創英角ｺﾞｼｯｸUB" panose="020B0909000000000000" pitchFamily="49" charset="-128"/>
            </a:endParaRPr>
          </a:p>
        </p:txBody>
      </p:sp>
      <p:sp>
        <p:nvSpPr>
          <p:cNvPr id="75" name="テキスト ボックス 74"/>
          <p:cNvSpPr txBox="1"/>
          <p:nvPr/>
        </p:nvSpPr>
        <p:spPr>
          <a:xfrm>
            <a:off x="158819" y="7991084"/>
            <a:ext cx="3210003" cy="280690"/>
          </a:xfrm>
          <a:prstGeom prst="rect">
            <a:avLst/>
          </a:prstGeom>
          <a:noFill/>
        </p:spPr>
        <p:txBody>
          <a:bodyPr wrap="square" tIns="0" rtlCol="0">
            <a:noAutofit/>
          </a:bodyPr>
          <a:lstStyle/>
          <a:p>
            <a:r>
              <a:rPr kumimoji="1" lang="en-US" altLang="ja-JP" sz="1400" u="none" dirty="0" smtClean="0">
                <a:latin typeface="HG創英角ｺﾞｼｯｸUB" panose="020B0909000000000000" pitchFamily="49" charset="-128"/>
                <a:ea typeface="HG創英角ｺﾞｼｯｸUB" panose="020B0909000000000000" pitchFamily="49" charset="-128"/>
              </a:rPr>
              <a:t>【</a:t>
            </a:r>
            <a:r>
              <a:rPr lang="ja-JP" altLang="en-US" sz="1400" dirty="0">
                <a:latin typeface="HG創英角ｺﾞｼｯｸUB" panose="020B0909000000000000" pitchFamily="49" charset="-128"/>
                <a:ea typeface="HG創英角ｺﾞｼｯｸUB" panose="020B0909000000000000" pitchFamily="49" charset="-128"/>
              </a:rPr>
              <a:t>おわりに</a:t>
            </a:r>
            <a:r>
              <a:rPr kumimoji="1" lang="en-US" altLang="ja-JP" sz="1400" u="none" dirty="0" smtClean="0">
                <a:latin typeface="HG創英角ｺﾞｼｯｸUB" panose="020B0909000000000000" pitchFamily="49" charset="-128"/>
                <a:ea typeface="HG創英角ｺﾞｼｯｸUB" panose="020B0909000000000000" pitchFamily="49" charset="-128"/>
              </a:rPr>
              <a:t>】</a:t>
            </a:r>
          </a:p>
        </p:txBody>
      </p:sp>
      <p:sp>
        <p:nvSpPr>
          <p:cNvPr id="86" name="角丸四角形 85"/>
          <p:cNvSpPr/>
          <p:nvPr/>
        </p:nvSpPr>
        <p:spPr bwMode="auto">
          <a:xfrm>
            <a:off x="573401" y="8215702"/>
            <a:ext cx="11672645" cy="1152000"/>
          </a:xfrm>
          <a:prstGeom prst="roundRect">
            <a:avLst>
              <a:gd name="adj" fmla="val 5763"/>
            </a:avLst>
          </a:prstGeom>
          <a:noFill/>
          <a:ln w="6350" cap="flat" cmpd="sng" algn="ctr">
            <a:solidFill>
              <a:srgbClr val="000066"/>
            </a:solidFill>
            <a:prstDash val="solid"/>
            <a:round/>
            <a:headEnd type="none" w="med" len="med"/>
            <a:tailEnd type="none" w="med" len="med"/>
          </a:ln>
          <a:effectLst/>
          <a:extLst/>
        </p:spPr>
        <p:txBody>
          <a:bodyPr vert="horz" wrap="square" lIns="144000" tIns="72000" rIns="144000" bIns="36000" numCol="1" rtlCol="0" anchor="ctr" anchorCtr="0" compatLnSpc="1">
            <a:prstTxWarp prst="textNoShape">
              <a:avLst/>
            </a:prstTxWarp>
            <a:noAutofit/>
          </a:bodyPr>
          <a:lstStyle/>
          <a:p>
            <a:pPr>
              <a:lnSpc>
                <a:spcPts val="1400"/>
              </a:lnSpc>
            </a:pPr>
            <a:r>
              <a:rPr lang="ja-JP" altLang="en-US" sz="1200" u="none"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「大阪発“地方分権改革”ビジョン（改訂版）」を指針に、自ら考え実践することにより、関西、そして全国レベルでの議論を大阪から喚起し、地域の自己決定、自己責任</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、自己</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経営に基づく地方分権改革を先導していく</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。その</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ため、まずは</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2020</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年頃を一つの区切りとして、</a:t>
            </a:r>
          </a:p>
          <a:p>
            <a:pPr>
              <a:lnSpc>
                <a:spcPts val="1400"/>
              </a:lnSpc>
              <a:spcBef>
                <a:spcPts val="300"/>
              </a:spcBef>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庁内</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での理念共有はもとより、市町村や関西広域連合、近隣府県、国との議論</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・協議</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を重ねながら、機運を高め、具体的な取組みの前進</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につなげる</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a:t>
            </a:r>
          </a:p>
          <a:p>
            <a:pPr>
              <a:lnSpc>
                <a:spcPts val="1400"/>
              </a:lnSpc>
              <a:spcBef>
                <a:spcPts val="300"/>
              </a:spcBef>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あわせて</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、地方行政体制や道州制に係る最新の知見を導入しつつ、基礎自治</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機能</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や広域機能のあり方について検討・研究を進める中で</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、必要</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応じて見直しを行い、ビジョンを</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4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進化させて</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いく。</a:t>
            </a:r>
            <a:endParaRPr lang="en-US" altLang="ja-JP" sz="1200" b="1" u="none"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Rectangle 2"/>
          <p:cNvSpPr txBox="1">
            <a:spLocks noChangeArrowheads="1"/>
          </p:cNvSpPr>
          <p:nvPr/>
        </p:nvSpPr>
        <p:spPr>
          <a:xfrm>
            <a:off x="3073492" y="8238"/>
            <a:ext cx="6469052" cy="468000"/>
          </a:xfrm>
          <a:prstGeom prst="rect">
            <a:avLst/>
          </a:prstGeom>
        </p:spPr>
        <p:txBody>
          <a:bodyPr vert="horz" lIns="36000" tIns="36000" rIns="36000" bIns="36000" rtlCol="0" anchor="ctr">
            <a:noAutofit/>
          </a:bodyPr>
          <a:lstStyle>
            <a:lvl1pPr algn="ctr" defTabSz="1280160" rtl="0" eaLnBrk="1" latinLnBrk="0" hangingPunct="1">
              <a:spcBef>
                <a:spcPct val="0"/>
              </a:spcBef>
              <a:buNone/>
              <a:defRPr kumimoji="1" sz="6200" kern="1200">
                <a:solidFill>
                  <a:schemeClr val="tx1"/>
                </a:solidFill>
                <a:latin typeface="+mj-lt"/>
                <a:ea typeface="+mj-ea"/>
                <a:cs typeface="+mj-cs"/>
              </a:defRPr>
            </a:lvl1pPr>
          </a:lstStyle>
          <a:p>
            <a:pPr>
              <a:spcBef>
                <a:spcPts val="0"/>
              </a:spcBef>
            </a:pPr>
            <a:r>
              <a:rPr lang="ja-JP" altLang="en-US" sz="2000" b="1" dirty="0" smtClean="0"/>
              <a:t>大阪発“地方分権改革”ビジョン</a:t>
            </a:r>
            <a:r>
              <a:rPr lang="en-US" altLang="ja-JP" sz="2000" b="1" dirty="0" smtClean="0"/>
              <a:t>【</a:t>
            </a:r>
            <a:r>
              <a:rPr lang="ja-JP" altLang="en-US" sz="2000" b="1" dirty="0" smtClean="0"/>
              <a:t>改訂版</a:t>
            </a:r>
            <a:r>
              <a:rPr lang="en-US" altLang="ja-JP" sz="2000" b="1" dirty="0" smtClean="0"/>
              <a:t>】</a:t>
            </a:r>
            <a:r>
              <a:rPr lang="ja-JP" altLang="en-US" sz="2000" b="1" dirty="0"/>
              <a:t>の</a:t>
            </a:r>
            <a:r>
              <a:rPr lang="ja-JP" altLang="en-US" sz="2000" b="1" dirty="0" smtClean="0"/>
              <a:t>概要　</a:t>
            </a:r>
            <a:r>
              <a:rPr lang="ja-JP" altLang="en-US" sz="1200" b="1" dirty="0" smtClean="0"/>
              <a:t>（</a:t>
            </a:r>
            <a:r>
              <a:rPr lang="en-US" altLang="ja-JP" sz="1200" b="1" dirty="0"/>
              <a:t>2</a:t>
            </a:r>
            <a:r>
              <a:rPr lang="en-US" altLang="ja-JP" sz="1200" b="1" dirty="0" smtClean="0"/>
              <a:t>/2</a:t>
            </a:r>
            <a:r>
              <a:rPr lang="ja-JP" altLang="en-US" sz="1200" b="1" dirty="0" smtClean="0"/>
              <a:t>）</a:t>
            </a:r>
            <a:endParaRPr lang="ja-JP" altLang="en-US" sz="1200" b="1" u="sng" dirty="0"/>
          </a:p>
        </p:txBody>
      </p:sp>
    </p:spTree>
    <p:extLst>
      <p:ext uri="{BB962C8B-B14F-4D97-AF65-F5344CB8AC3E}">
        <p14:creationId xmlns:p14="http://schemas.microsoft.com/office/powerpoint/2010/main" val="32539332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1655</TotalTime>
  <Words>1079</Words>
  <Application>Microsoft Office PowerPoint</Application>
  <PresentationFormat>A3 297x420 mm</PresentationFormat>
  <Paragraphs>336</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HOSTNAME</cp:lastModifiedBy>
  <cp:revision>151</cp:revision>
  <cp:lastPrinted>2017-03-28T06:22:22Z</cp:lastPrinted>
  <dcterms:created xsi:type="dcterms:W3CDTF">2017-01-04T00:03:06Z</dcterms:created>
  <dcterms:modified xsi:type="dcterms:W3CDTF">2017-03-29T03:20:28Z</dcterms:modified>
</cp:coreProperties>
</file>