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7"/>
  </p:notesMasterIdLst>
  <p:sldIdLst>
    <p:sldId id="505" r:id="rId5"/>
    <p:sldId id="507" r:id="rId6"/>
  </p:sldIdLst>
  <p:sldSz cx="9144000" cy="6858000" type="screen4x3"/>
  <p:notesSz cx="7099300" cy="102235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9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8960" autoAdjust="0"/>
  </p:normalViewPr>
  <p:slideViewPr>
    <p:cSldViewPr snapToGrid="0">
      <p:cViewPr varScale="1">
        <p:scale>
          <a:sx n="65" d="100"/>
          <a:sy n="65" d="100"/>
        </p:scale>
        <p:origin x="15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1848" y="-96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89C79773-8B3C-4316-9A18-11C7D56558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1" tIns="47685" rIns="95371" bIns="47685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2AF675D4-F4E4-4D6E-9EDB-01E78FBCF8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1" tIns="47685" rIns="95371" bIns="47685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B029EB1B-C735-4487-A88A-7F747BAFEE9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id="{FA16F91B-9749-4932-948D-0A78B4512E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83250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1" tIns="47685" rIns="95371" bIns="47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5AFF9402-D182-4AA2-BDAE-28D4205DFC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1" tIns="47685" rIns="95371" bIns="47685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id="{963B70EB-E00F-48E1-9AF6-1CE2E8F1A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107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71" tIns="47685" rIns="95371" bIns="47685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kumimoji="1" sz="1200"/>
            </a:lvl1pPr>
          </a:lstStyle>
          <a:p>
            <a:fld id="{7FF03523-563A-43E6-BD7C-A0FAAE9DC29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E26E27-56ED-4427-840E-A93B4DF97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7B39A-B594-4D87-BE41-8620551DA61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1F4DE4B4-DA09-43DB-A59A-AC1039910C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5175"/>
            <a:ext cx="5114925" cy="3836988"/>
          </a:xfrm>
          <a:ln/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E33AF49A-15EB-4ACA-88D8-5F492AD4E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078B82-AF2F-4A81-A3E3-F0D108794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D1C89-F80D-4611-97F1-0B94882C874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512002" name="Rectangle 2">
            <a:extLst>
              <a:ext uri="{FF2B5EF4-FFF2-40B4-BE49-F238E27FC236}">
                <a16:creationId xmlns:a16="http://schemas.microsoft.com/office/drawing/2014/main" id="{C264A68A-D32D-473E-B521-84DBA6E5C1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5175"/>
            <a:ext cx="5114925" cy="3836988"/>
          </a:xfrm>
          <a:ln/>
        </p:spPr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47274CE2-3D14-4DE0-9D5E-BCE211B80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E9A98B-B8D0-417B-A6D3-D605F29B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435AF8-C5B9-409B-8493-0F36FE060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0EA1C6-510A-4C00-B65F-739804FD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5294B-C6F6-43F4-B6AD-72DBD0C7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3E0B86-B368-4246-A675-C7C03CBA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7F3D3-7ED9-480D-8162-82246819A0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6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7E6B5-5756-4E12-B285-91053E3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3B83C0-37EB-4979-89CA-9F7BC7940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971F0A-2960-4592-A7D6-C9C23D40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ACD22A-7D39-43A9-990E-22709572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43A57A-0A55-4CFF-85E3-EB145DB8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044A-5FAC-456B-AECE-EA0CE179387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774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F9DB82-F880-4FEC-B330-28EEA5B54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BBE8DF-E265-4387-9840-2AD1B373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245D4-B64F-4C2E-9F13-7710296D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9AA89-5BF9-44E7-BE77-B4996D40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5432C0-45F8-41E8-AC6F-C2EEC08A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F0CD-83E6-4042-9B5B-04BB04A0DE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250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9D580-5324-4938-ACFC-181CCBAA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>
            <a:extLst>
              <a:ext uri="{FF2B5EF4-FFF2-40B4-BE49-F238E27FC236}">
                <a16:creationId xmlns:a16="http://schemas.microsoft.com/office/drawing/2014/main" id="{45D40AA7-7820-4864-B6EA-18ECBF29032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023AC7-DAD8-477E-BCCA-7C2C8782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FD0337-5A7C-44C4-AAF2-FF8114DC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DDA9E0-0B22-4BFF-9083-C0EFEA61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82EF-84D4-40D0-81C6-8675F4255C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08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E2A39-C121-4D06-88ED-C8504DA6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7F5793-DA27-48D2-890B-EFCBFE4A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409721-A6AC-4033-A5B2-E0DB15F5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1E87D2-3590-47CB-BC50-600940CC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7F09D-3485-462C-A263-20A2F2DC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57F36-4630-4E53-8AEB-5DBDA8125C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58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471A3-7918-4A32-9D44-8774D6E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E4534A-4287-4D3F-8EE2-FBCBE810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FDDC0-097E-4F95-AE21-588FBDEF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61082-A564-4BDB-BBF1-C6B15D29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03546A-0FA9-4793-A9BE-A368A246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CEA6F-9FEF-46D6-93C1-F4A472E161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94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31F71-C6FE-4904-9481-04FA9399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7C08BF-903F-4250-8A66-0779F0AFB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79A3C7-9B75-482A-8182-A1D2EBF13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D63FFC-5B74-4727-A6AC-7F71245F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F3DABF-F17A-4085-AE3E-5754CD28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EE7FFC-14C4-4238-ABC9-F0100EE8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4D35-7BDF-45B4-B4D0-18D2384450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586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86F14-38A2-4644-8838-0514549B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3AE4C-7712-4B83-BFD1-1250242A6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62CCD2-32FD-4BD5-BFA0-FCD5FC57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E7D6D49-2808-4C33-8D9D-89A53FA4E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001624-533C-45FD-A4C6-4DB126E7B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1D50BB-11B2-4B29-B50F-5C10DFCE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D736D7-495C-4CB3-8C07-A7D972AD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060627-3B8C-44DB-8A74-8E597A2C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930F3-047B-4D91-87FD-E340D1B300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50D9-FFE5-414A-B3C8-486FD965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77A001-BAC0-492C-B116-40534BF5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C96FD-CBBA-4B68-9B0F-FFAA21E7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61620E-033A-4B1B-86C9-ED195108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5FA1-2F5D-419E-844B-911D7BB595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115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33876E-CECC-45F5-928B-1F5D740F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2384E8-6393-4A8B-87B3-FABB5201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F709FB-88C1-4A45-945F-7AF2B49F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6B8CE-9D53-4E9C-A44D-D1EC743C5D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536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7C43F-7191-4487-A023-2A08B6E4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99D64-F263-4460-915B-93D0283DA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629B5C-8A0C-4991-A21F-4768FA2F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685FFB-039F-49C0-A650-AD6698FA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DA5F1A-5DBE-4486-880D-BC5FA757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659427-A574-43BC-80F6-30B944C0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A3EAC-4F35-448E-9CAB-E7A1A989C6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117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37B83-A596-4199-9BAC-C6471805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0B1DEE-A5FD-4087-BDDB-31D4132C7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F2308A-97B3-4124-99D3-88E2361C0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C68BB4-B827-466F-AE4A-5B1F6FAB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0BFDD3-0029-424D-9FCF-428466A9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5E9C47-FA59-46FA-A62F-CAD01677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D98A9-954E-45D6-9231-2BDF51C59D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110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:a16="http://schemas.microsoft.com/office/drawing/2014/main" id="{AD38BEB5-F26A-43D3-A77A-0E911B62F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43F1CE10-5C6D-4D4B-AABD-9A23A805E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08932" name="Rectangle 4">
            <a:extLst>
              <a:ext uri="{FF2B5EF4-FFF2-40B4-BE49-F238E27FC236}">
                <a16:creationId xmlns:a16="http://schemas.microsoft.com/office/drawing/2014/main" id="{382A33F3-4F62-4259-93FE-C1A5354641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endParaRPr lang="en-US" altLang="ja-JP"/>
          </a:p>
        </p:txBody>
      </p:sp>
      <p:sp>
        <p:nvSpPr>
          <p:cNvPr id="508933" name="Rectangle 5">
            <a:extLst>
              <a:ext uri="{FF2B5EF4-FFF2-40B4-BE49-F238E27FC236}">
                <a16:creationId xmlns:a16="http://schemas.microsoft.com/office/drawing/2014/main" id="{031B322A-48C9-49C6-AA85-9B8E466E13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/>
            </a:lvl1pPr>
          </a:lstStyle>
          <a:p>
            <a:endParaRPr lang="en-US" altLang="ja-JP"/>
          </a:p>
        </p:txBody>
      </p:sp>
      <p:sp>
        <p:nvSpPr>
          <p:cNvPr id="508934" name="Rectangle 6">
            <a:extLst>
              <a:ext uri="{FF2B5EF4-FFF2-40B4-BE49-F238E27FC236}">
                <a16:creationId xmlns:a16="http://schemas.microsoft.com/office/drawing/2014/main" id="{65F6EF84-CDDA-4766-A548-7BBA451316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fld id="{AC2D139A-48F7-4E1F-BB27-F3289B5C171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27" name="Rectangle 31">
            <a:extLst>
              <a:ext uri="{FF2B5EF4-FFF2-40B4-BE49-F238E27FC236}">
                <a16:creationId xmlns:a16="http://schemas.microsoft.com/office/drawing/2014/main" id="{CDACF7A7-9F6C-40D9-BD57-4B3D9DE6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31763"/>
            <a:ext cx="5986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US" altLang="ja-JP" sz="1800" b="1"/>
              <a:t> </a:t>
            </a:r>
            <a:r>
              <a:rPr kumimoji="1" lang="ja-JP" altLang="en-US" sz="1800" b="1"/>
              <a:t>大阪を変える・関西を変える・日本を変える</a:t>
            </a:r>
          </a:p>
        </p:txBody>
      </p:sp>
      <p:sp>
        <p:nvSpPr>
          <p:cNvPr id="490533" name="AutoShape 37">
            <a:extLst>
              <a:ext uri="{FF2B5EF4-FFF2-40B4-BE49-F238E27FC236}">
                <a16:creationId xmlns:a16="http://schemas.microsoft.com/office/drawing/2014/main" id="{BB6E3CE4-6513-427C-9C17-FFC13044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1093788"/>
            <a:ext cx="1857375" cy="1566862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8900" indent="-88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kumimoji="0" lang="ja-JP" altLang="en-US" sz="1200"/>
              <a:t>私たちの思いが、なかなか実現されない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kumimoji="0" lang="ja-JP" altLang="en-US" sz="1200"/>
              <a:t>だから、無駄使いも起こるのでは</a:t>
            </a:r>
          </a:p>
        </p:txBody>
      </p:sp>
      <p:sp>
        <p:nvSpPr>
          <p:cNvPr id="490536" name="Rectangle 40">
            <a:extLst>
              <a:ext uri="{FF2B5EF4-FFF2-40B4-BE49-F238E27FC236}">
                <a16:creationId xmlns:a16="http://schemas.microsoft.com/office/drawing/2014/main" id="{7D7930C4-60A6-40C0-9766-47C55034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306513"/>
            <a:ext cx="4779963" cy="1368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ja-JP" sz="1600"/>
              <a:t>【</a:t>
            </a:r>
            <a:r>
              <a:rPr kumimoji="1" lang="ja-JP" altLang="en-US" sz="1600"/>
              <a:t>自己決定・自己責任・自己経営</a:t>
            </a:r>
            <a:r>
              <a:rPr kumimoji="1" lang="en-US" altLang="ja-JP" sz="1600"/>
              <a:t>】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kumimoji="1" lang="ja-JP" altLang="en-US" sz="1400"/>
              <a:t>　　住民に近いところに力を集める　ニア・イズ・ベター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kumimoji="1" lang="ja-JP" altLang="en-US" sz="14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kumimoji="1" lang="ja-JP" altLang="en-US" sz="14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kumimoji="1" lang="en-US" altLang="ja-JP" sz="1400"/>
          </a:p>
        </p:txBody>
      </p:sp>
      <p:pic>
        <p:nvPicPr>
          <p:cNvPr id="490540" name="Picture 44">
            <a:extLst>
              <a:ext uri="{FF2B5EF4-FFF2-40B4-BE49-F238E27FC236}">
                <a16:creationId xmlns:a16="http://schemas.microsoft.com/office/drawing/2014/main" id="{C4A70FDF-27BD-424C-BBDD-7FF947B6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211263"/>
            <a:ext cx="1412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28" name="Rectangle 32">
            <a:extLst>
              <a:ext uri="{FF2B5EF4-FFF2-40B4-BE49-F238E27FC236}">
                <a16:creationId xmlns:a16="http://schemas.microsoft.com/office/drawing/2014/main" id="{DF2BAA03-DE25-40CB-925D-72ADC82C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969963"/>
            <a:ext cx="1757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【</a:t>
            </a:r>
            <a:r>
              <a:rPr lang="ja-JP" alt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霞ヶ関・中央集権</a:t>
            </a:r>
            <a:r>
              <a:rPr lang="en-US" altLang="ja-JP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】</a:t>
            </a:r>
          </a:p>
        </p:txBody>
      </p:sp>
      <p:sp>
        <p:nvSpPr>
          <p:cNvPr id="490538" name="AutoShape 42">
            <a:extLst>
              <a:ext uri="{FF2B5EF4-FFF2-40B4-BE49-F238E27FC236}">
                <a16:creationId xmlns:a16="http://schemas.microsoft.com/office/drawing/2014/main" id="{68846903-E012-41EA-B897-B59294BB66F6}"/>
              </a:ext>
            </a:extLst>
          </p:cNvPr>
          <p:cNvSpPr>
            <a:spLocks noChangeArrowheads="1"/>
          </p:cNvSpPr>
          <p:nvPr/>
        </p:nvSpPr>
        <p:spPr bwMode="auto">
          <a:xfrm rot="7296342">
            <a:off x="5792787" y="2003426"/>
            <a:ext cx="1281113" cy="1889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0539" name="AutoShape 43">
            <a:extLst>
              <a:ext uri="{FF2B5EF4-FFF2-40B4-BE49-F238E27FC236}">
                <a16:creationId xmlns:a16="http://schemas.microsoft.com/office/drawing/2014/main" id="{5C741A65-56A3-4B01-A649-FD45CBD7B7D5}"/>
              </a:ext>
            </a:extLst>
          </p:cNvPr>
          <p:cNvSpPr>
            <a:spLocks noChangeArrowheads="1"/>
          </p:cNvSpPr>
          <p:nvPr/>
        </p:nvSpPr>
        <p:spPr bwMode="auto">
          <a:xfrm rot="-7277235">
            <a:off x="5752307" y="2045494"/>
            <a:ext cx="1257300" cy="153987"/>
          </a:xfrm>
          <a:prstGeom prst="flowChartPunchedTap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0551" name="Rectangle 55">
            <a:extLst>
              <a:ext uri="{FF2B5EF4-FFF2-40B4-BE49-F238E27FC236}">
                <a16:creationId xmlns:a16="http://schemas.microsoft.com/office/drawing/2014/main" id="{B4F46896-0B21-4707-844B-1BCF935F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882775"/>
            <a:ext cx="4422775" cy="606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kumimoji="1" lang="ja-JP" altLang="en-US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地域における「自助・共助」をベースに、まずは市町村が身近な行政</a:t>
            </a:r>
          </a:p>
          <a:p>
            <a:pPr eaLnBrk="1" hangingPunct="1"/>
            <a:r>
              <a:rPr kumimoji="1" lang="ja-JP" altLang="en-US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サービスを　総合的に担う。そして、市町村ができないことを大阪府</a:t>
            </a:r>
          </a:p>
          <a:p>
            <a:pPr eaLnBrk="1" hangingPunct="1"/>
            <a:r>
              <a:rPr kumimoji="1" lang="ja-JP" altLang="en-US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（関西州）が、大阪府　（関西州）もできないことを国が担う。</a:t>
            </a:r>
          </a:p>
        </p:txBody>
      </p:sp>
      <p:sp>
        <p:nvSpPr>
          <p:cNvPr id="490552" name="Rectangle 56">
            <a:extLst>
              <a:ext uri="{FF2B5EF4-FFF2-40B4-BE49-F238E27FC236}">
                <a16:creationId xmlns:a16="http://schemas.microsoft.com/office/drawing/2014/main" id="{0347B65D-BE9B-4157-9BC1-1036FE2D3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7988"/>
            <a:ext cx="692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ja-JP" sz="1800" b="1"/>
              <a:t> </a:t>
            </a:r>
            <a:r>
              <a:rPr kumimoji="1" lang="ja-JP" altLang="en-US" sz="2200" b="1" i="1"/>
              <a:t>大阪発“地方分権改革”ビジョン</a:t>
            </a:r>
          </a:p>
        </p:txBody>
      </p:sp>
      <p:sp>
        <p:nvSpPr>
          <p:cNvPr id="490560" name="Rectangle 64">
            <a:extLst>
              <a:ext uri="{FF2B5EF4-FFF2-40B4-BE49-F238E27FC236}">
                <a16:creationId xmlns:a16="http://schemas.microsoft.com/office/drawing/2014/main" id="{72D2BB47-51EA-442B-882D-A3A644D2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292475"/>
            <a:ext cx="2527300" cy="170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>
                <a:latin typeface="ＭＳ Ｐゴシック" panose="020B0600070205080204" pitchFamily="50" charset="-128"/>
              </a:rPr>
              <a:t>◆</a:t>
            </a:r>
            <a:r>
              <a:rPr lang="ja-JP" altLang="en-US" sz="1400">
                <a:latin typeface="ＭＳ Ｐゴシック" panose="020B0600070205080204" pitchFamily="50" charset="-128"/>
              </a:rPr>
              <a:t>大阪市との新たな関係づくり</a:t>
            </a:r>
          </a:p>
          <a:p>
            <a:pPr algn="ctr"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恒常的「協議の場」を新設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　　⇒・広域的な調整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　　　 ・重複事務の整理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        ・新たな大都市制度の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        　研究・設計</a:t>
            </a:r>
          </a:p>
        </p:txBody>
      </p:sp>
      <p:sp>
        <p:nvSpPr>
          <p:cNvPr id="490563" name="AutoShape 67">
            <a:extLst>
              <a:ext uri="{FF2B5EF4-FFF2-40B4-BE49-F238E27FC236}">
                <a16:creationId xmlns:a16="http://schemas.microsoft.com/office/drawing/2014/main" id="{34D74477-6B37-4840-96F8-C37C2265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4483100"/>
            <a:ext cx="1054100" cy="127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90564" name="AutoShape 68">
            <a:extLst>
              <a:ext uri="{FF2B5EF4-FFF2-40B4-BE49-F238E27FC236}">
                <a16:creationId xmlns:a16="http://schemas.microsoft.com/office/drawing/2014/main" id="{86F396DB-47D7-4180-98C4-25F7FABB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4686300"/>
            <a:ext cx="2668587" cy="8080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/>
              <a:t>◆</a:t>
            </a:r>
            <a:r>
              <a:rPr lang="ja-JP" altLang="en-US" sz="1400"/>
              <a:t>関西広域連合の拡充</a:t>
            </a:r>
          </a:p>
          <a:p>
            <a:pPr algn="ctr"/>
            <a:r>
              <a:rPr lang="ja-JP" altLang="en-US" sz="1400"/>
              <a:t>　更なる国の出先機関の見直し</a:t>
            </a:r>
          </a:p>
          <a:p>
            <a:pPr algn="ctr"/>
            <a:r>
              <a:rPr lang="ja-JP" altLang="en-US" sz="1400"/>
              <a:t>府県業務の集約</a:t>
            </a:r>
          </a:p>
        </p:txBody>
      </p:sp>
      <p:sp>
        <p:nvSpPr>
          <p:cNvPr id="490566" name="AutoShape 70">
            <a:extLst>
              <a:ext uri="{FF2B5EF4-FFF2-40B4-BE49-F238E27FC236}">
                <a16:creationId xmlns:a16="http://schemas.microsoft.com/office/drawing/2014/main" id="{10CA75C1-7FD4-4DB8-A0DD-0F2626C6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733675"/>
            <a:ext cx="4070350" cy="468313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市町村優先の徹底（分権）</a:t>
            </a:r>
          </a:p>
        </p:txBody>
      </p:sp>
      <p:sp>
        <p:nvSpPr>
          <p:cNvPr id="490569" name="AutoShape 73">
            <a:extLst>
              <a:ext uri="{FF2B5EF4-FFF2-40B4-BE49-F238E27FC236}">
                <a16:creationId xmlns:a16="http://schemas.microsoft.com/office/drawing/2014/main" id="{CA8AF27E-098D-4B80-B8AC-4761A874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2720975"/>
            <a:ext cx="3943350" cy="46831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関西州の実現に向けて（集権）</a:t>
            </a:r>
          </a:p>
        </p:txBody>
      </p:sp>
      <p:sp>
        <p:nvSpPr>
          <p:cNvPr id="490553" name="AutoShape 57">
            <a:extLst>
              <a:ext uri="{FF2B5EF4-FFF2-40B4-BE49-F238E27FC236}">
                <a16:creationId xmlns:a16="http://schemas.microsoft.com/office/drawing/2014/main" id="{0BC6D5EC-11C5-4EB0-8DB2-722A5AF8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798513"/>
            <a:ext cx="4638675" cy="40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自分たちのまちのことは自分たちで決める</a:t>
            </a:r>
          </a:p>
        </p:txBody>
      </p:sp>
      <p:sp>
        <p:nvSpPr>
          <p:cNvPr id="490574" name="Rectangle 78">
            <a:extLst>
              <a:ext uri="{FF2B5EF4-FFF2-40B4-BE49-F238E27FC236}">
                <a16:creationId xmlns:a16="http://schemas.microsoft.com/office/drawing/2014/main" id="{D1E80969-741E-4A2F-B6CE-1B559592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292475"/>
            <a:ext cx="2819400" cy="2235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400">
                <a:latin typeface="ＭＳ Ｐゴシック" panose="020B0600070205080204" pitchFamily="50" charset="-128"/>
              </a:rPr>
              <a:t>◆</a:t>
            </a:r>
            <a:r>
              <a:rPr lang="ja-JP" altLang="en-US" sz="1400">
                <a:latin typeface="ＭＳ Ｐゴシック" panose="020B0600070205080204" pitchFamily="50" charset="-128"/>
              </a:rPr>
              <a:t>国の出先機関の見直し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　（権限・財源の大阪府等へ移譲）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◆関西広域連合の設置</a:t>
            </a:r>
          </a:p>
          <a:p>
            <a:pPr>
              <a:lnSpc>
                <a:spcPct val="125000"/>
              </a:lnSpc>
            </a:pPr>
            <a:r>
              <a:rPr lang="ja-JP" altLang="en-US" sz="1400">
                <a:latin typeface="ＭＳ Ｐゴシック" panose="020B0600070205080204" pitchFamily="50" charset="-128"/>
              </a:rPr>
              <a:t>　（府県業務の集約）</a:t>
            </a:r>
          </a:p>
          <a:p>
            <a:pPr>
              <a:lnSpc>
                <a:spcPct val="125000"/>
              </a:lnSpc>
            </a:pPr>
            <a:endParaRPr lang="ja-JP" altLang="en-US" sz="1400">
              <a:latin typeface="ＭＳ Ｐゴシック" panose="020B0600070205080204" pitchFamily="50" charset="-128"/>
            </a:endParaRPr>
          </a:p>
          <a:p>
            <a:pPr>
              <a:lnSpc>
                <a:spcPct val="125000"/>
              </a:lnSpc>
            </a:pPr>
            <a:endParaRPr lang="ja-JP" altLang="en-US" sz="1400">
              <a:latin typeface="ＭＳ Ｐゴシック" panose="020B0600070205080204" pitchFamily="50" charset="-128"/>
            </a:endParaRPr>
          </a:p>
          <a:p>
            <a:pPr>
              <a:lnSpc>
                <a:spcPct val="125000"/>
              </a:lnSpc>
            </a:pPr>
            <a:endParaRPr lang="ja-JP" altLang="en-US" sz="1400">
              <a:latin typeface="ＭＳ Ｐゴシック" panose="020B0600070205080204" pitchFamily="50" charset="-128"/>
            </a:endParaRPr>
          </a:p>
          <a:p>
            <a:pPr>
              <a:lnSpc>
                <a:spcPct val="125000"/>
              </a:lnSpc>
            </a:pPr>
            <a:endParaRPr lang="en-US" altLang="ja-JP" sz="1400">
              <a:latin typeface="ＭＳ Ｐゴシック" panose="020B0600070205080204" pitchFamily="50" charset="-128"/>
            </a:endParaRPr>
          </a:p>
        </p:txBody>
      </p:sp>
      <p:sp>
        <p:nvSpPr>
          <p:cNvPr id="490562" name="Rectangle 66">
            <a:extLst>
              <a:ext uri="{FF2B5EF4-FFF2-40B4-BE49-F238E27FC236}">
                <a16:creationId xmlns:a16="http://schemas.microsoft.com/office/drawing/2014/main" id="{8DDB39A5-89BF-4AF3-8DE1-003E3159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317875"/>
            <a:ext cx="2654300" cy="2311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7800" indent="-177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810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6047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98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kumimoji="0" lang="en-US" altLang="ja-JP" sz="1400">
                <a:latin typeface="ＭＳ Ｐゴシック" panose="020B0600070205080204" pitchFamily="50" charset="-128"/>
              </a:rPr>
              <a:t>◆</a:t>
            </a:r>
            <a:r>
              <a:rPr kumimoji="0" lang="ja-JP" altLang="en-US" sz="1400">
                <a:latin typeface="ＭＳ Ｐゴシック" panose="020B0600070205080204" pitchFamily="50" charset="-128"/>
              </a:rPr>
              <a:t>市町村への権限移譲</a:t>
            </a:r>
          </a:p>
          <a:p>
            <a:pPr>
              <a:lnSpc>
                <a:spcPct val="130000"/>
              </a:lnSpc>
            </a:pPr>
            <a:r>
              <a:rPr kumimoji="0" lang="ja-JP" altLang="en-US" sz="1400">
                <a:latin typeface="ＭＳ Ｐゴシック" panose="020B0600070205080204" pitchFamily="50" charset="-128"/>
              </a:rPr>
              <a:t>（まず、特例市並みの権限移譲）</a:t>
            </a:r>
          </a:p>
          <a:p>
            <a:pPr>
              <a:lnSpc>
                <a:spcPct val="130000"/>
              </a:lnSpc>
            </a:pPr>
            <a:r>
              <a:rPr kumimoji="0" lang="ja-JP" altLang="en-US" sz="1400">
                <a:latin typeface="ＭＳ Ｐゴシック" panose="020B0600070205080204" pitchFamily="50" charset="-128"/>
              </a:rPr>
              <a:t>◆市町村の体制整備</a:t>
            </a:r>
          </a:p>
          <a:p>
            <a:pPr>
              <a:lnSpc>
                <a:spcPct val="130000"/>
              </a:lnSpc>
            </a:pPr>
            <a:r>
              <a:rPr kumimoji="0" lang="ja-JP" altLang="en-US" sz="1400">
                <a:latin typeface="ＭＳ Ｐゴシック" panose="020B0600070205080204" pitchFamily="50" charset="-128"/>
              </a:rPr>
              <a:t>（合併、広域連携など）</a:t>
            </a:r>
          </a:p>
          <a:p>
            <a:pPr>
              <a:lnSpc>
                <a:spcPct val="130000"/>
              </a:lnSpc>
            </a:pPr>
            <a:r>
              <a:rPr kumimoji="0" lang="ja-JP" altLang="en-US" sz="1400">
                <a:latin typeface="ＭＳ Ｐゴシック" panose="020B0600070205080204" pitchFamily="50" charset="-128"/>
              </a:rPr>
              <a:t>◆市町村補助金の交付金化</a:t>
            </a:r>
          </a:p>
          <a:p>
            <a:pPr>
              <a:lnSpc>
                <a:spcPct val="130000"/>
              </a:lnSpc>
            </a:pPr>
            <a:r>
              <a:rPr kumimoji="0" lang="ja-JP" altLang="en-US" sz="1400">
                <a:latin typeface="ＭＳ Ｐゴシック" panose="020B0600070205080204" pitchFamily="50" charset="-128"/>
              </a:rPr>
              <a:t>◆市町村との新たなパートナーシップ</a:t>
            </a:r>
          </a:p>
          <a:p>
            <a:pPr>
              <a:lnSpc>
                <a:spcPct val="130000"/>
              </a:lnSpc>
            </a:pPr>
            <a:r>
              <a:rPr kumimoji="0" lang="ja-JP" altLang="en-US" sz="1400">
                <a:latin typeface="ＭＳ Ｐゴシック" panose="020B0600070205080204" pitchFamily="50" charset="-128"/>
              </a:rPr>
              <a:t>　（「政策協議の場」の設置）</a:t>
            </a:r>
          </a:p>
        </p:txBody>
      </p:sp>
      <p:sp>
        <p:nvSpPr>
          <p:cNvPr id="490550" name="Rectangle 54">
            <a:extLst>
              <a:ext uri="{FF2B5EF4-FFF2-40B4-BE49-F238E27FC236}">
                <a16:creationId xmlns:a16="http://schemas.microsoft.com/office/drawing/2014/main" id="{627AF52C-36F9-4D5A-8350-D746D32F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5681663"/>
            <a:ext cx="8120062" cy="1176337"/>
          </a:xfrm>
          <a:prstGeom prst="rect">
            <a:avLst/>
          </a:prstGeom>
          <a:solidFill>
            <a:srgbClr val="CCFFCC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ja-JP" altLang="ja-JP" sz="1600"/>
          </a:p>
        </p:txBody>
      </p:sp>
      <p:sp>
        <p:nvSpPr>
          <p:cNvPr id="490556" name="AutoShape 60">
            <a:extLst>
              <a:ext uri="{FF2B5EF4-FFF2-40B4-BE49-F238E27FC236}">
                <a16:creationId xmlns:a16="http://schemas.microsoft.com/office/drawing/2014/main" id="{1EB6685D-34F3-4176-90B6-BF34C933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6062663"/>
            <a:ext cx="2481263" cy="592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/>
          <a:p>
            <a:pPr algn="ctr"/>
            <a:r>
              <a:rPr lang="ja-JP" alt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府内市町村が中核市に</a:t>
            </a:r>
          </a:p>
        </p:txBody>
      </p:sp>
      <p:sp>
        <p:nvSpPr>
          <p:cNvPr id="490557" name="AutoShape 61">
            <a:extLst>
              <a:ext uri="{FF2B5EF4-FFF2-40B4-BE49-F238E27FC236}">
                <a16:creationId xmlns:a16="http://schemas.microsoft.com/office/drawing/2014/main" id="{525BAEE2-7ED6-449F-BB26-81D9F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6043613"/>
            <a:ext cx="2460625" cy="592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/>
          <a:p>
            <a:pPr algn="ctr"/>
            <a:r>
              <a:rPr lang="ja-JP" alt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新たな大都市制度を実現</a:t>
            </a:r>
          </a:p>
        </p:txBody>
      </p:sp>
      <p:sp>
        <p:nvSpPr>
          <p:cNvPr id="490558" name="AutoShape 62">
            <a:extLst>
              <a:ext uri="{FF2B5EF4-FFF2-40B4-BE49-F238E27FC236}">
                <a16:creationId xmlns:a16="http://schemas.microsoft.com/office/drawing/2014/main" id="{62562A32-693C-4390-B4AB-462CC7DB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6042025"/>
            <a:ext cx="2617787" cy="5921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/>
          <a:p>
            <a:pPr algn="ctr"/>
            <a:r>
              <a:rPr lang="ja-JP" alt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関西州を実現</a:t>
            </a:r>
          </a:p>
        </p:txBody>
      </p:sp>
      <p:sp>
        <p:nvSpPr>
          <p:cNvPr id="490573" name="AutoShape 77">
            <a:extLst>
              <a:ext uri="{FF2B5EF4-FFF2-40B4-BE49-F238E27FC236}">
                <a16:creationId xmlns:a16="http://schemas.microsoft.com/office/drawing/2014/main" id="{66088C59-B5C9-430A-9939-F9F7418E4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553200"/>
            <a:ext cx="2463800" cy="495300"/>
          </a:xfrm>
          <a:prstGeom prst="wedgeRoundRectCallout">
            <a:avLst>
              <a:gd name="adj1" fmla="val -48903"/>
              <a:gd name="adj2" fmla="val -10031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大阪府は、発展的に解消</a:t>
            </a:r>
          </a:p>
        </p:txBody>
      </p:sp>
      <p:sp>
        <p:nvSpPr>
          <p:cNvPr id="490555" name="AutoShape 59">
            <a:extLst>
              <a:ext uri="{FF2B5EF4-FFF2-40B4-BE49-F238E27FC236}">
                <a16:creationId xmlns:a16="http://schemas.microsoft.com/office/drawing/2014/main" id="{20AEBBF5-38EC-49C7-B082-9B2D4DB8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5702300"/>
            <a:ext cx="3594100" cy="381000"/>
          </a:xfrm>
          <a:prstGeom prst="wedgeRoundRectCallout">
            <a:avLst>
              <a:gd name="adj1" fmla="val 58523"/>
              <a:gd name="adj2" fmla="val 125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遅くとも、平成３０年には、</a:t>
            </a:r>
          </a:p>
        </p:txBody>
      </p:sp>
      <p:sp>
        <p:nvSpPr>
          <p:cNvPr id="490575" name="AutoShape 79">
            <a:extLst>
              <a:ext uri="{FF2B5EF4-FFF2-40B4-BE49-F238E27FC236}">
                <a16:creationId xmlns:a16="http://schemas.microsoft.com/office/drawing/2014/main" id="{99D25591-2D8D-43F6-9E5A-9AA81AA3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5448300"/>
            <a:ext cx="41275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90581" name="AutoShape 85">
            <a:extLst>
              <a:ext uri="{FF2B5EF4-FFF2-40B4-BE49-F238E27FC236}">
                <a16:creationId xmlns:a16="http://schemas.microsoft.com/office/drawing/2014/main" id="{5525595E-8CEA-4853-B8AA-5DF45224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644900"/>
            <a:ext cx="406400" cy="1003300"/>
          </a:xfrm>
          <a:prstGeom prst="wedgeRoundRectCallout">
            <a:avLst>
              <a:gd name="adj1" fmla="val 71875"/>
              <a:gd name="adj2" fmla="val -11551"/>
              <a:gd name="adj3" fmla="val 16667"/>
            </a:avLst>
          </a:prstGeom>
          <a:solidFill>
            <a:srgbClr val="FFFF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1000" b="1"/>
              <a:t>府県レベルでは全国初！</a:t>
            </a:r>
          </a:p>
        </p:txBody>
      </p:sp>
      <p:sp>
        <p:nvSpPr>
          <p:cNvPr id="490582" name="Rectangle 86">
            <a:extLst>
              <a:ext uri="{FF2B5EF4-FFF2-40B4-BE49-F238E27FC236}">
                <a16:creationId xmlns:a16="http://schemas.microsoft.com/office/drawing/2014/main" id="{0C4D0EA8-5E99-4860-BE77-BE210732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200" y="368300"/>
            <a:ext cx="86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en-US" altLang="ja-JP" sz="1300"/>
              <a:t>【</a:t>
            </a:r>
            <a:r>
              <a:rPr kumimoji="0" lang="ja-JP" altLang="en-US" sz="1300"/>
              <a:t>要約版</a:t>
            </a:r>
            <a:r>
              <a:rPr kumimoji="0" lang="en-US" altLang="ja-JP" sz="1300"/>
              <a:t>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>
            <a:extLst>
              <a:ext uri="{FF2B5EF4-FFF2-40B4-BE49-F238E27FC236}">
                <a16:creationId xmlns:a16="http://schemas.microsoft.com/office/drawing/2014/main" id="{77152C27-31F3-4A74-BD40-F617EAAA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57213"/>
            <a:ext cx="6072188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79" name="Text Box 3">
            <a:extLst>
              <a:ext uri="{FF2B5EF4-FFF2-40B4-BE49-F238E27FC236}">
                <a16:creationId xmlns:a16="http://schemas.microsoft.com/office/drawing/2014/main" id="{3103DE6F-920E-4C3F-83BA-7A6652317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6238"/>
            <a:ext cx="8772525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kumimoji="1" lang="ja-JP" altLang="en-US" sz="2000" b="1">
                <a:latin typeface="ＭＳ Ｐゴシック" panose="020B0600070205080204" pitchFamily="50" charset="-128"/>
              </a:rPr>
              <a:t>世界に誇る関西のポテンシャルを結集するため</a:t>
            </a:r>
          </a:p>
          <a:p>
            <a:pPr algn="ctr" eaLnBrk="1" hangingPunct="1">
              <a:lnSpc>
                <a:spcPct val="115000"/>
              </a:lnSpc>
            </a:pPr>
            <a:r>
              <a:rPr kumimoji="1" lang="ja-JP" altLang="en-US" sz="2000" b="1">
                <a:latin typeface="ＭＳ Ｐゴシック" panose="020B0600070205080204" pitchFamily="50" charset="-128"/>
              </a:rPr>
              <a:t>　　　  関西州の実現を！</a:t>
            </a:r>
            <a:r>
              <a:rPr kumimoji="1" lang="ja-JP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  </a:t>
            </a:r>
          </a:p>
        </p:txBody>
      </p:sp>
      <p:sp>
        <p:nvSpPr>
          <p:cNvPr id="510980" name="Rectangle 4">
            <a:extLst>
              <a:ext uri="{FF2B5EF4-FFF2-40B4-BE49-F238E27FC236}">
                <a16:creationId xmlns:a16="http://schemas.microsoft.com/office/drawing/2014/main" id="{4B603307-A8A4-47EF-A74D-39DDC1F9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1243013"/>
            <a:ext cx="2471738" cy="1514475"/>
          </a:xfrm>
          <a:prstGeom prst="rect">
            <a:avLst/>
          </a:prstGeom>
          <a:solidFill>
            <a:srgbClr val="33CCCC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300" b="1"/>
              <a:t>滋賀県</a:t>
            </a:r>
          </a:p>
          <a:p>
            <a:pPr>
              <a:buFontTx/>
              <a:buChar char="•"/>
            </a:pPr>
            <a:r>
              <a:rPr kumimoji="0" lang="ja-JP" altLang="en-US" sz="1300"/>
              <a:t>日本最大・最古の湖「琵琶湖」、近畿の水がめであると同時に、貴重な動植物の生息地。</a:t>
            </a:r>
          </a:p>
          <a:p>
            <a:pPr>
              <a:buFontTx/>
              <a:buChar char="•"/>
            </a:pPr>
            <a:r>
              <a:rPr kumimoji="0" lang="ja-JP" altLang="en-US" sz="1300"/>
              <a:t>全国有数の内陸工業県、製造拠点の集積が進む。</a:t>
            </a:r>
          </a:p>
          <a:p>
            <a:endParaRPr kumimoji="0" lang="en-US" altLang="ja-JP" sz="1300"/>
          </a:p>
        </p:txBody>
      </p:sp>
      <p:sp>
        <p:nvSpPr>
          <p:cNvPr id="510981" name="Rectangle 5">
            <a:extLst>
              <a:ext uri="{FF2B5EF4-FFF2-40B4-BE49-F238E27FC236}">
                <a16:creationId xmlns:a16="http://schemas.microsoft.com/office/drawing/2014/main" id="{06DE5810-EDB3-4073-AC05-43FD06B0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5343525"/>
            <a:ext cx="2471737" cy="1514475"/>
          </a:xfrm>
          <a:prstGeom prst="rect">
            <a:avLst/>
          </a:prstGeom>
          <a:solidFill>
            <a:srgbClr val="FFCC99">
              <a:alpha val="75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300" b="1"/>
              <a:t>奈良県</a:t>
            </a:r>
          </a:p>
          <a:p>
            <a:pPr>
              <a:buFontTx/>
              <a:buChar char="•"/>
            </a:pPr>
            <a:r>
              <a:rPr kumimoji="0" lang="ja-JP" altLang="en-US" sz="1300"/>
              <a:t>長い歴史に培われた文化と優れた伝統工芸品。</a:t>
            </a:r>
          </a:p>
          <a:p>
            <a:pPr>
              <a:buFontTx/>
              <a:buChar char="•"/>
            </a:pPr>
            <a:r>
              <a:rPr kumimoji="0" lang="ja-JP" altLang="en-US" sz="1300"/>
              <a:t>古くから続く祈り・癒しの地としての魅力。青垣、山辺、大和三山をはじめとした美しい風景。</a:t>
            </a:r>
          </a:p>
          <a:p>
            <a:endParaRPr kumimoji="0" lang="en-US" altLang="ja-JP" sz="1300"/>
          </a:p>
        </p:txBody>
      </p:sp>
      <p:sp>
        <p:nvSpPr>
          <p:cNvPr id="510982" name="Rectangle 6">
            <a:extLst>
              <a:ext uri="{FF2B5EF4-FFF2-40B4-BE49-F238E27FC236}">
                <a16:creationId xmlns:a16="http://schemas.microsoft.com/office/drawing/2014/main" id="{95984AE1-7624-4C9C-B82A-C3C0F45E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000625"/>
            <a:ext cx="2471737" cy="1704975"/>
          </a:xfrm>
          <a:prstGeom prst="rect">
            <a:avLst/>
          </a:prstGeom>
          <a:solidFill>
            <a:srgbClr val="FF00FF">
              <a:alpha val="41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300" b="1"/>
              <a:t>和歌山県</a:t>
            </a:r>
          </a:p>
          <a:p>
            <a:pPr>
              <a:buFontTx/>
              <a:buChar char="•"/>
            </a:pPr>
            <a:r>
              <a:rPr kumimoji="0" lang="ja-JP" altLang="en-US" sz="1300"/>
              <a:t>豊かな自然環境と多種多様な農林水産物（温州みかん、ウメ、カキ、山椒など）</a:t>
            </a:r>
          </a:p>
          <a:p>
            <a:pPr>
              <a:buFontTx/>
              <a:buChar char="•"/>
            </a:pPr>
            <a:r>
              <a:rPr kumimoji="0" lang="ja-JP" altLang="en-US" sz="1300"/>
              <a:t>紀伊山地の霊場と参詣道に代表される優れた文化遺産。</a:t>
            </a:r>
          </a:p>
          <a:p>
            <a:pPr>
              <a:buFontTx/>
              <a:buChar char="•"/>
            </a:pPr>
            <a:r>
              <a:rPr kumimoji="0" lang="ja-JP" altLang="en-US" sz="1300"/>
              <a:t>京阪神都市圏に近接し、部材産業などが集積</a:t>
            </a:r>
          </a:p>
          <a:p>
            <a:endParaRPr kumimoji="0" lang="en-US" altLang="ja-JP" sz="1300"/>
          </a:p>
        </p:txBody>
      </p:sp>
      <p:sp>
        <p:nvSpPr>
          <p:cNvPr id="510983" name="Rectangle 7">
            <a:extLst>
              <a:ext uri="{FF2B5EF4-FFF2-40B4-BE49-F238E27FC236}">
                <a16:creationId xmlns:a16="http://schemas.microsoft.com/office/drawing/2014/main" id="{2E3BA68F-66BE-4027-B71D-3C2781BF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2916238"/>
            <a:ext cx="2471738" cy="1514475"/>
          </a:xfrm>
          <a:prstGeom prst="rect">
            <a:avLst/>
          </a:prstGeom>
          <a:solidFill>
            <a:srgbClr val="FFFF00">
              <a:alpha val="49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300" b="1"/>
              <a:t>京都府</a:t>
            </a:r>
          </a:p>
          <a:p>
            <a:pPr>
              <a:buFontTx/>
              <a:buChar char="•"/>
            </a:pPr>
            <a:r>
              <a:rPr kumimoji="0" lang="ja-JP" altLang="en-US" sz="1300"/>
              <a:t>古都京都に代表される歴史と伝統文化。我が国を代表する観光地。</a:t>
            </a:r>
          </a:p>
          <a:p>
            <a:pPr>
              <a:buFontTx/>
              <a:buChar char="•"/>
            </a:pPr>
            <a:r>
              <a:rPr kumimoji="0" lang="ja-JP" altLang="en-US" sz="1300"/>
              <a:t>伝統産業とともに、先端技術を誇る世界的な企業が集積。</a:t>
            </a:r>
          </a:p>
          <a:p>
            <a:endParaRPr kumimoji="0" lang="en-US" altLang="ja-JP" sz="1300"/>
          </a:p>
        </p:txBody>
      </p:sp>
      <p:pic>
        <p:nvPicPr>
          <p:cNvPr id="510985" name="Picture 9">
            <a:extLst>
              <a:ext uri="{FF2B5EF4-FFF2-40B4-BE49-F238E27FC236}">
                <a16:creationId xmlns:a16="http://schemas.microsoft.com/office/drawing/2014/main" id="{00BAB371-1645-477D-BD2E-79CBCCAD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551488"/>
            <a:ext cx="879475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6" name="Rectangle 10">
            <a:extLst>
              <a:ext uri="{FF2B5EF4-FFF2-40B4-BE49-F238E27FC236}">
                <a16:creationId xmlns:a16="http://schemas.microsoft.com/office/drawing/2014/main" id="{32646043-E3DA-452A-97FA-EA35CCE1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1470025"/>
            <a:ext cx="2471738" cy="15144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300" b="1"/>
              <a:t>兵庫県</a:t>
            </a:r>
          </a:p>
          <a:p>
            <a:pPr>
              <a:buFontTx/>
              <a:buChar char="•"/>
            </a:pPr>
            <a:r>
              <a:rPr kumimoji="0" lang="ja-JP" altLang="en-US" sz="1300"/>
              <a:t>港町神戸の佇まいや姫路城、温泉街などの多彩な魅力。</a:t>
            </a:r>
          </a:p>
          <a:p>
            <a:pPr>
              <a:buFontTx/>
              <a:buChar char="•"/>
            </a:pPr>
            <a:r>
              <a:rPr kumimoji="0" lang="ja-JP" altLang="en-US" sz="1300"/>
              <a:t>重厚長大産業を基幹に厚みのあるものづくり企業、先端的な研究機関などが集積。</a:t>
            </a:r>
          </a:p>
          <a:p>
            <a:endParaRPr kumimoji="0" lang="en-US" altLang="ja-JP" sz="1300"/>
          </a:p>
        </p:txBody>
      </p:sp>
      <p:pic>
        <p:nvPicPr>
          <p:cNvPr id="510987" name="Picture 11">
            <a:extLst>
              <a:ext uri="{FF2B5EF4-FFF2-40B4-BE49-F238E27FC236}">
                <a16:creationId xmlns:a16="http://schemas.microsoft.com/office/drawing/2014/main" id="{2C5850E2-6737-4DD0-8E41-F98342D6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19113"/>
            <a:ext cx="1303337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8" name="Picture 12">
            <a:extLst>
              <a:ext uri="{FF2B5EF4-FFF2-40B4-BE49-F238E27FC236}">
                <a16:creationId xmlns:a16="http://schemas.microsoft.com/office/drawing/2014/main" id="{DDAC4466-DBC3-45F5-8E0F-1F707871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4230688"/>
            <a:ext cx="1419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9" name="Picture 13">
            <a:extLst>
              <a:ext uri="{FF2B5EF4-FFF2-40B4-BE49-F238E27FC236}">
                <a16:creationId xmlns:a16="http://schemas.microsoft.com/office/drawing/2014/main" id="{328578E6-4177-483D-81C6-291318DF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5740400"/>
            <a:ext cx="14922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90" name="Picture 14">
            <a:extLst>
              <a:ext uri="{FF2B5EF4-FFF2-40B4-BE49-F238E27FC236}">
                <a16:creationId xmlns:a16="http://schemas.microsoft.com/office/drawing/2014/main" id="{01E1E79E-ABBC-4ADC-BFAF-5A1FD53C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243263"/>
            <a:ext cx="145415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91" name="Rectangle 15">
            <a:extLst>
              <a:ext uri="{FF2B5EF4-FFF2-40B4-BE49-F238E27FC236}">
                <a16:creationId xmlns:a16="http://schemas.microsoft.com/office/drawing/2014/main" id="{64F15847-0413-413B-8B33-B554F290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3244850"/>
            <a:ext cx="2471737" cy="15144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300" b="1"/>
              <a:t>大阪府</a:t>
            </a:r>
          </a:p>
          <a:p>
            <a:pPr>
              <a:buFontTx/>
              <a:buChar char="•"/>
            </a:pPr>
            <a:r>
              <a:rPr kumimoji="0" lang="ja-JP" altLang="en-US" sz="1300"/>
              <a:t>大陸との交流拠点としての歴史を有し、物流拠点都市として大きな潜在力。</a:t>
            </a:r>
          </a:p>
          <a:p>
            <a:pPr>
              <a:buFontTx/>
              <a:buChar char="•"/>
            </a:pPr>
            <a:r>
              <a:rPr kumimoji="0" lang="ja-JP" altLang="en-US" sz="1300"/>
              <a:t>世界有数の産業都市として、ものづくり、バイオ、環境など多様な産業が集積。</a:t>
            </a:r>
          </a:p>
          <a:p>
            <a:endParaRPr kumimoji="0" lang="en-US" altLang="ja-JP" sz="1300"/>
          </a:p>
        </p:txBody>
      </p:sp>
      <p:pic>
        <p:nvPicPr>
          <p:cNvPr id="510992" name="Picture 16">
            <a:extLst>
              <a:ext uri="{FF2B5EF4-FFF2-40B4-BE49-F238E27FC236}">
                <a16:creationId xmlns:a16="http://schemas.microsoft.com/office/drawing/2014/main" id="{29124E63-72AA-425F-8A79-BDDFC935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755650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7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" algn="l"/>
          </a:tabLst>
          <a:defRPr kumimoji="0" lang="ja-JP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7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" algn="l"/>
          </a:tabLst>
          <a:defRPr kumimoji="0" lang="ja-JP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F3E2F46FEABD34B9CD159554CA377F5" ma:contentTypeVersion="0" ma:contentTypeDescription="新しいドキュメントを作成します。" ma:contentTypeScope="" ma:versionID="21b97b8ccb4f241c546f14431a6c6884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55330C-1A56-4347-81B1-43E176A5A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0132E1D-C888-4232-955F-D9D812CF7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748AC-2A65-47EA-B7B0-8D932952147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4467</TotalTime>
  <Words>582</Words>
  <Application>Microsoft Office PowerPoint</Application>
  <PresentationFormat>画面に合わせる (4:3)</PresentationFormat>
  <Paragraphs>66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ＭＳ Ｐゴシック</vt:lpstr>
      <vt:lpstr>ＭＳ Ｐ明朝</vt:lpstr>
      <vt:lpstr>Wingdings</vt:lpstr>
      <vt:lpstr>標準デザイン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市町村補助金の交付金化</dc:title>
  <dc:creator>大阪府職員端末機１７年度１２月調達</dc:creator>
  <cp:lastModifiedBy>坂本　航平</cp:lastModifiedBy>
  <cp:revision>190</cp:revision>
  <cp:lastPrinted>1601-01-01T00:00:00Z</cp:lastPrinted>
  <dcterms:created xsi:type="dcterms:W3CDTF">2008-10-10T01:06:32Z</dcterms:created>
  <dcterms:modified xsi:type="dcterms:W3CDTF">2025-12-05T05:57:47Z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