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41"/>
  </p:notesMasterIdLst>
  <p:sldIdLst>
    <p:sldId id="264" r:id="rId5"/>
    <p:sldId id="263" r:id="rId6"/>
    <p:sldId id="493" r:id="rId7"/>
    <p:sldId id="447" r:id="rId8"/>
    <p:sldId id="505" r:id="rId9"/>
    <p:sldId id="502" r:id="rId10"/>
    <p:sldId id="501" r:id="rId11"/>
    <p:sldId id="439" r:id="rId12"/>
    <p:sldId id="476" r:id="rId13"/>
    <p:sldId id="443" r:id="rId14"/>
    <p:sldId id="479" r:id="rId15"/>
    <p:sldId id="414" r:id="rId16"/>
    <p:sldId id="416" r:id="rId17"/>
    <p:sldId id="497" r:id="rId18"/>
    <p:sldId id="513" r:id="rId19"/>
    <p:sldId id="515" r:id="rId20"/>
    <p:sldId id="518" r:id="rId21"/>
    <p:sldId id="482" r:id="rId22"/>
    <p:sldId id="483" r:id="rId23"/>
    <p:sldId id="504" r:id="rId24"/>
    <p:sldId id="485" r:id="rId25"/>
    <p:sldId id="486" r:id="rId26"/>
    <p:sldId id="281" r:id="rId27"/>
    <p:sldId id="491" r:id="rId28"/>
    <p:sldId id="473" r:id="rId29"/>
    <p:sldId id="381" r:id="rId30"/>
    <p:sldId id="339" r:id="rId31"/>
    <p:sldId id="383" r:id="rId32"/>
    <p:sldId id="385" r:id="rId33"/>
    <p:sldId id="387" r:id="rId34"/>
    <p:sldId id="507" r:id="rId35"/>
    <p:sldId id="509" r:id="rId36"/>
    <p:sldId id="520" r:id="rId37"/>
    <p:sldId id="463" r:id="rId38"/>
    <p:sldId id="469" r:id="rId39"/>
    <p:sldId id="516" r:id="rId40"/>
  </p:sldIdLst>
  <p:sldSz cx="9144000" cy="6858000" type="screen4x3"/>
  <p:notesSz cx="7099300" cy="10223500"/>
  <p:defaultTextStyle>
    <a:defPPr>
      <a:defRPr lang="ja-JP"/>
    </a:defPPr>
    <a:lvl1pPr algn="l" rtl="0" eaLnBrk="0" fontAlgn="base" hangingPunct="0">
      <a:spcBef>
        <a:spcPct val="0"/>
      </a:spcBef>
      <a:spcAft>
        <a:spcPct val="0"/>
      </a:spcAft>
      <a:defRPr u="sng"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u="sng"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u="sng"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u="sng"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u="sng"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u="sng"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u="sng"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u="sng"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u="sng"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19">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32" autoAdjust="0"/>
    <p:restoredTop sz="98960" autoAdjust="0"/>
  </p:normalViewPr>
  <p:slideViewPr>
    <p:cSldViewPr snapToGrid="0">
      <p:cViewPr varScale="1">
        <p:scale>
          <a:sx n="65" d="100"/>
          <a:sy n="65" d="100"/>
        </p:scale>
        <p:origin x="1560" y="60"/>
      </p:cViewPr>
      <p:guideLst>
        <p:guide orient="horz" pos="2160"/>
        <p:guide pos="2880"/>
      </p:guideLst>
    </p:cSldViewPr>
  </p:slideViewPr>
  <p:notesTextViewPr>
    <p:cViewPr>
      <p:scale>
        <a:sx n="100" d="100"/>
        <a:sy n="100" d="100"/>
      </p:scale>
      <p:origin x="0" y="0"/>
    </p:cViewPr>
  </p:notesTextViewPr>
  <p:notesViewPr>
    <p:cSldViewPr snapToGrid="0">
      <p:cViewPr varScale="1">
        <p:scale>
          <a:sx n="51" d="100"/>
          <a:sy n="51" d="100"/>
        </p:scale>
        <p:origin x="-1848" y="-96"/>
      </p:cViewPr>
      <p:guideLst>
        <p:guide orient="horz" pos="3219"/>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60"/>
      <c:rAngAx val="0"/>
      <c:perspective val="0"/>
    </c:view3D>
    <c:floor>
      <c:thickness val="0"/>
    </c:floor>
    <c:sideWall>
      <c:thickness val="0"/>
    </c:sideWall>
    <c:backWall>
      <c:thickness val="0"/>
    </c:backWall>
    <c:plotArea>
      <c:layout>
        <c:manualLayout>
          <c:layoutTarget val="inner"/>
          <c:xMode val="edge"/>
          <c:yMode val="edge"/>
          <c:x val="0.10144927536231885"/>
          <c:y val="1.9047619047619049E-2"/>
          <c:w val="0.80193236714975846"/>
          <c:h val="0.98095238095238091"/>
        </c:manualLayout>
      </c:layout>
      <c:pie3DChart>
        <c:varyColors val="1"/>
        <c:ser>
          <c:idx val="0"/>
          <c:order val="0"/>
          <c:tx>
            <c:strRef>
              <c:f>数値入力シート!$B$4</c:f>
              <c:strCache>
                <c:ptCount val="1"/>
                <c:pt idx="0">
                  <c:v>現行</c:v>
                </c:pt>
              </c:strCache>
            </c:strRef>
          </c:tx>
          <c:spPr>
            <a:solidFill>
              <a:srgbClr val="9999FF"/>
            </a:solidFill>
            <a:ln w="12699">
              <a:solidFill>
                <a:srgbClr val="000000"/>
              </a:solidFill>
              <a:prstDash val="solid"/>
            </a:ln>
          </c:spPr>
          <c:dPt>
            <c:idx val="0"/>
            <c:bubble3D val="0"/>
            <c:spPr>
              <a:solidFill>
                <a:srgbClr val="00FFFF"/>
              </a:solidFill>
              <a:ln w="12699">
                <a:solidFill>
                  <a:srgbClr val="000000"/>
                </a:solidFill>
                <a:prstDash val="solid"/>
              </a:ln>
            </c:spPr>
            <c:extLst>
              <c:ext xmlns:c16="http://schemas.microsoft.com/office/drawing/2014/chart" uri="{C3380CC4-5D6E-409C-BE32-E72D297353CC}">
                <c16:uniqueId val="{00000000-AC6E-4A25-8EC4-013F6EA4C354}"/>
              </c:ext>
            </c:extLst>
          </c:dPt>
          <c:dPt>
            <c:idx val="1"/>
            <c:bubble3D val="0"/>
            <c:spPr>
              <a:solidFill>
                <a:srgbClr val="FF99CC"/>
              </a:solidFill>
              <a:ln w="12699">
                <a:solidFill>
                  <a:srgbClr val="000000"/>
                </a:solidFill>
                <a:prstDash val="solid"/>
              </a:ln>
            </c:spPr>
            <c:extLst>
              <c:ext xmlns:c16="http://schemas.microsoft.com/office/drawing/2014/chart" uri="{C3380CC4-5D6E-409C-BE32-E72D297353CC}">
                <c16:uniqueId val="{00000001-AC6E-4A25-8EC4-013F6EA4C354}"/>
              </c:ext>
            </c:extLst>
          </c:dPt>
          <c:dPt>
            <c:idx val="2"/>
            <c:bubble3D val="0"/>
            <c:spPr>
              <a:solidFill>
                <a:srgbClr val="FF0000"/>
              </a:solidFill>
              <a:ln w="12699">
                <a:solidFill>
                  <a:srgbClr val="000000"/>
                </a:solidFill>
                <a:prstDash val="solid"/>
              </a:ln>
            </c:spPr>
            <c:extLst>
              <c:ext xmlns:c16="http://schemas.microsoft.com/office/drawing/2014/chart" uri="{C3380CC4-5D6E-409C-BE32-E72D297353CC}">
                <c16:uniqueId val="{00000002-AC6E-4A25-8EC4-013F6EA4C354}"/>
              </c:ext>
            </c:extLst>
          </c:dPt>
          <c:cat>
            <c:strRef>
              <c:f>数値入力シート!$A$5:$A$7</c:f>
              <c:strCache>
                <c:ptCount val="3"/>
                <c:pt idx="0">
                  <c:v>国税（A）　</c:v>
                </c:pt>
                <c:pt idx="1">
                  <c:v>地方税（B）</c:v>
                </c:pt>
                <c:pt idx="2">
                  <c:v>３兆円</c:v>
                </c:pt>
              </c:strCache>
            </c:strRef>
          </c:cat>
          <c:val>
            <c:numRef>
              <c:f>数値入力シート!$B$5:$B$7</c:f>
              <c:numCache>
                <c:formatCode>General</c:formatCode>
                <c:ptCount val="3"/>
                <c:pt idx="0">
                  <c:v>45.1</c:v>
                </c:pt>
                <c:pt idx="1">
                  <c:v>33.5</c:v>
                </c:pt>
                <c:pt idx="2">
                  <c:v>3</c:v>
                </c:pt>
              </c:numCache>
            </c:numRef>
          </c:val>
          <c:extLst>
            <c:ext xmlns:c16="http://schemas.microsoft.com/office/drawing/2014/chart" uri="{C3380CC4-5D6E-409C-BE32-E72D297353CC}">
              <c16:uniqueId val="{00000003-AC6E-4A25-8EC4-013F6EA4C354}"/>
            </c:ext>
          </c:extLst>
        </c:ser>
        <c:ser>
          <c:idx val="1"/>
          <c:order val="1"/>
          <c:tx>
            <c:strRef>
              <c:f>数値入力シート!$C$4</c:f>
              <c:strCache>
                <c:ptCount val="1"/>
                <c:pt idx="0">
                  <c:v>6.2兆円移譲</c:v>
                </c:pt>
              </c:strCache>
            </c:strRef>
          </c:tx>
          <c:spPr>
            <a:solidFill>
              <a:srgbClr val="993366"/>
            </a:solidFill>
            <a:ln w="12699">
              <a:solidFill>
                <a:srgbClr val="000000"/>
              </a:solidFill>
              <a:prstDash val="solid"/>
            </a:ln>
          </c:spPr>
          <c:dPt>
            <c:idx val="0"/>
            <c:bubble3D val="0"/>
            <c:spPr>
              <a:solidFill>
                <a:srgbClr val="9999FF"/>
              </a:solidFill>
              <a:ln w="12699">
                <a:solidFill>
                  <a:srgbClr val="000000"/>
                </a:solidFill>
                <a:prstDash val="solid"/>
              </a:ln>
            </c:spPr>
            <c:extLst>
              <c:ext xmlns:c16="http://schemas.microsoft.com/office/drawing/2014/chart" uri="{C3380CC4-5D6E-409C-BE32-E72D297353CC}">
                <c16:uniqueId val="{00000004-AC6E-4A25-8EC4-013F6EA4C354}"/>
              </c:ext>
            </c:extLst>
          </c:dPt>
          <c:dPt>
            <c:idx val="1"/>
            <c:bubble3D val="0"/>
            <c:extLst>
              <c:ext xmlns:c16="http://schemas.microsoft.com/office/drawing/2014/chart" uri="{C3380CC4-5D6E-409C-BE32-E72D297353CC}">
                <c16:uniqueId val="{00000005-AC6E-4A25-8EC4-013F6EA4C354}"/>
              </c:ext>
            </c:extLst>
          </c:dPt>
          <c:dPt>
            <c:idx val="2"/>
            <c:bubble3D val="0"/>
            <c:spPr>
              <a:solidFill>
                <a:srgbClr val="FFFFCC"/>
              </a:solidFill>
              <a:ln w="12699">
                <a:solidFill>
                  <a:srgbClr val="000000"/>
                </a:solidFill>
                <a:prstDash val="solid"/>
              </a:ln>
            </c:spPr>
            <c:extLst>
              <c:ext xmlns:c16="http://schemas.microsoft.com/office/drawing/2014/chart" uri="{C3380CC4-5D6E-409C-BE32-E72D297353CC}">
                <c16:uniqueId val="{00000006-AC6E-4A25-8EC4-013F6EA4C354}"/>
              </c:ext>
            </c:extLst>
          </c:dPt>
          <c:cat>
            <c:strRef>
              <c:f>数値入力シート!$A$5:$A$7</c:f>
              <c:strCache>
                <c:ptCount val="3"/>
                <c:pt idx="0">
                  <c:v>国税（A）　</c:v>
                </c:pt>
                <c:pt idx="1">
                  <c:v>地方税（B）</c:v>
                </c:pt>
                <c:pt idx="2">
                  <c:v>３兆円</c:v>
                </c:pt>
              </c:strCache>
            </c:strRef>
          </c:cat>
          <c:val>
            <c:numRef>
              <c:f>数値入力シート!$C$5:$C$7</c:f>
              <c:numCache>
                <c:formatCode>General</c:formatCode>
                <c:ptCount val="3"/>
                <c:pt idx="0">
                  <c:v>39.6</c:v>
                </c:pt>
                <c:pt idx="1">
                  <c:v>39.6</c:v>
                </c:pt>
              </c:numCache>
            </c:numRef>
          </c:val>
          <c:extLst>
            <c:ext xmlns:c16="http://schemas.microsoft.com/office/drawing/2014/chart" uri="{C3380CC4-5D6E-409C-BE32-E72D297353CC}">
              <c16:uniqueId val="{00000007-AC6E-4A25-8EC4-013F6EA4C354}"/>
            </c:ext>
          </c:extLst>
        </c:ser>
        <c:dLbls>
          <c:showLegendKey val="0"/>
          <c:showVal val="0"/>
          <c:showCatName val="0"/>
          <c:showSerName val="0"/>
          <c:showPercent val="0"/>
          <c:showBubbleSize val="0"/>
          <c:showLeaderLines val="1"/>
        </c:dLbls>
      </c:pie3DChart>
      <c:spPr>
        <a:noFill/>
        <a:ln w="25398">
          <a:noFill/>
        </a:ln>
      </c:spPr>
    </c:plotArea>
    <c:plotVisOnly val="1"/>
    <c:dispBlanksAs val="zero"/>
    <c:showDLblsOverMax val="0"/>
  </c:chart>
  <c:spPr>
    <a:noFill/>
    <a:ln>
      <a:noFill/>
    </a:ln>
  </c:spPr>
  <c:txPr>
    <a:bodyPr/>
    <a:lstStyle/>
    <a:p>
      <a:pPr>
        <a:defRPr sz="42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rAngAx val="0"/>
      <c:perspective val="0"/>
    </c:view3D>
    <c:floor>
      <c:thickness val="0"/>
    </c:floor>
    <c:sideWall>
      <c:thickness val="0"/>
    </c:sideWall>
    <c:backWall>
      <c:thickness val="0"/>
    </c:backWall>
    <c:plotArea>
      <c:layout>
        <c:manualLayout>
          <c:layoutTarget val="inner"/>
          <c:xMode val="edge"/>
          <c:yMode val="edge"/>
          <c:x val="4.7846889952153108E-3"/>
          <c:y val="0.10493827160493827"/>
          <c:w val="0.99521531100478466"/>
          <c:h val="0.80246913580246915"/>
        </c:manualLayout>
      </c:layout>
      <c:pie3DChart>
        <c:varyColors val="1"/>
        <c:ser>
          <c:idx val="0"/>
          <c:order val="0"/>
          <c:tx>
            <c:strRef>
              <c:f>数値入力シート!$C$4</c:f>
              <c:strCache>
                <c:ptCount val="1"/>
                <c:pt idx="0">
                  <c:v>6.2兆円移譲</c:v>
                </c:pt>
              </c:strCache>
            </c:strRef>
          </c:tx>
          <c:spPr>
            <a:solidFill>
              <a:srgbClr val="9999FF"/>
            </a:solidFill>
            <a:ln w="12676">
              <a:solidFill>
                <a:srgbClr val="000000"/>
              </a:solidFill>
              <a:prstDash val="solid"/>
            </a:ln>
          </c:spPr>
          <c:dPt>
            <c:idx val="0"/>
            <c:bubble3D val="0"/>
            <c:spPr>
              <a:solidFill>
                <a:srgbClr val="00FFFF"/>
              </a:solidFill>
              <a:ln w="12676">
                <a:solidFill>
                  <a:srgbClr val="000000"/>
                </a:solidFill>
                <a:prstDash val="solid"/>
              </a:ln>
            </c:spPr>
            <c:extLst>
              <c:ext xmlns:c16="http://schemas.microsoft.com/office/drawing/2014/chart" uri="{C3380CC4-5D6E-409C-BE32-E72D297353CC}">
                <c16:uniqueId val="{00000000-E1A4-4784-8B7B-A0F599E213A4}"/>
              </c:ext>
            </c:extLst>
          </c:dPt>
          <c:dPt>
            <c:idx val="1"/>
            <c:bubble3D val="0"/>
            <c:spPr>
              <a:solidFill>
                <a:srgbClr val="FF99CC"/>
              </a:solidFill>
              <a:ln w="12676">
                <a:solidFill>
                  <a:srgbClr val="000000"/>
                </a:solidFill>
                <a:prstDash val="solid"/>
              </a:ln>
            </c:spPr>
            <c:extLst>
              <c:ext xmlns:c16="http://schemas.microsoft.com/office/drawing/2014/chart" uri="{C3380CC4-5D6E-409C-BE32-E72D297353CC}">
                <c16:uniqueId val="{00000001-E1A4-4784-8B7B-A0F599E213A4}"/>
              </c:ext>
            </c:extLst>
          </c:dPt>
          <c:dPt>
            <c:idx val="2"/>
            <c:bubble3D val="0"/>
            <c:spPr>
              <a:solidFill>
                <a:srgbClr val="FF0000"/>
              </a:solidFill>
              <a:ln w="12676">
                <a:solidFill>
                  <a:srgbClr val="000000"/>
                </a:solidFill>
                <a:prstDash val="solid"/>
              </a:ln>
            </c:spPr>
            <c:extLst>
              <c:ext xmlns:c16="http://schemas.microsoft.com/office/drawing/2014/chart" uri="{C3380CC4-5D6E-409C-BE32-E72D297353CC}">
                <c16:uniqueId val="{00000002-E1A4-4784-8B7B-A0F599E213A4}"/>
              </c:ext>
            </c:extLst>
          </c:dPt>
          <c:val>
            <c:numRef>
              <c:f>数値入力シート!$C$5:$C$7</c:f>
              <c:numCache>
                <c:formatCode>General</c:formatCode>
                <c:ptCount val="3"/>
                <c:pt idx="0">
                  <c:v>39.6</c:v>
                </c:pt>
                <c:pt idx="1">
                  <c:v>39.6</c:v>
                </c:pt>
              </c:numCache>
            </c:numRef>
          </c:val>
          <c:extLst>
            <c:ext xmlns:c16="http://schemas.microsoft.com/office/drawing/2014/chart" uri="{C3380CC4-5D6E-409C-BE32-E72D297353CC}">
              <c16:uniqueId val="{00000003-E1A4-4784-8B7B-A0F599E213A4}"/>
            </c:ext>
          </c:extLst>
        </c:ser>
        <c:dLbls>
          <c:showLegendKey val="0"/>
          <c:showVal val="0"/>
          <c:showCatName val="0"/>
          <c:showSerName val="0"/>
          <c:showPercent val="0"/>
          <c:showBubbleSize val="0"/>
          <c:showLeaderLines val="1"/>
        </c:dLbls>
      </c:pie3DChart>
      <c:spPr>
        <a:noFill/>
        <a:ln w="25353">
          <a:noFill/>
        </a:ln>
      </c:spPr>
    </c:plotArea>
    <c:plotVisOnly val="1"/>
    <c:dispBlanksAs val="zero"/>
    <c:showDLblsOverMax val="0"/>
  </c:chart>
  <c:spPr>
    <a:noFill/>
    <a:ln>
      <a:noFill/>
    </a:ln>
  </c:spPr>
  <c:txPr>
    <a:bodyPr/>
    <a:lstStyle/>
    <a:p>
      <a:pPr>
        <a:defRPr sz="474"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8CC9CE09-607A-4B80-AACB-FE2F658AA27C}"/>
              </a:ext>
            </a:extLst>
          </p:cNvPr>
          <p:cNvSpPr>
            <a:spLocks noGrp="1" noChangeArrowheads="1"/>
          </p:cNvSpPr>
          <p:nvPr>
            <p:ph type="hdr" sz="quarter"/>
          </p:nvPr>
        </p:nvSpPr>
        <p:spPr bwMode="auto">
          <a:xfrm>
            <a:off x="0"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67" tIns="47683" rIns="95367" bIns="47683" numCol="1" anchor="t" anchorCtr="0" compatLnSpc="1">
            <a:prstTxWarp prst="textNoShape">
              <a:avLst/>
            </a:prstTxWarp>
          </a:bodyPr>
          <a:lstStyle>
            <a:lvl1pPr defTabSz="954088" eaLnBrk="1" hangingPunct="1">
              <a:defRPr kumimoji="1" sz="1200" u="none"/>
            </a:lvl1pPr>
          </a:lstStyle>
          <a:p>
            <a:endParaRPr lang="en-US" altLang="ja-JP"/>
          </a:p>
        </p:txBody>
      </p:sp>
      <p:sp>
        <p:nvSpPr>
          <p:cNvPr id="169987" name="Rectangle 3">
            <a:extLst>
              <a:ext uri="{FF2B5EF4-FFF2-40B4-BE49-F238E27FC236}">
                <a16:creationId xmlns:a16="http://schemas.microsoft.com/office/drawing/2014/main" id="{715198ED-52D8-4B54-B6B0-0FBE46E8C5B4}"/>
              </a:ext>
            </a:extLst>
          </p:cNvPr>
          <p:cNvSpPr>
            <a:spLocks noGrp="1" noChangeArrowheads="1"/>
          </p:cNvSpPr>
          <p:nvPr>
            <p:ph type="dt" idx="1"/>
          </p:nvPr>
        </p:nvSpPr>
        <p:spPr bwMode="auto">
          <a:xfrm>
            <a:off x="4019550" y="0"/>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67" tIns="47683" rIns="95367" bIns="47683" numCol="1" anchor="t" anchorCtr="0" compatLnSpc="1">
            <a:prstTxWarp prst="textNoShape">
              <a:avLst/>
            </a:prstTxWarp>
          </a:bodyPr>
          <a:lstStyle>
            <a:lvl1pPr algn="r" defTabSz="954088" eaLnBrk="1" hangingPunct="1">
              <a:defRPr kumimoji="1" sz="1200" u="none"/>
            </a:lvl1pPr>
          </a:lstStyle>
          <a:p>
            <a:endParaRPr lang="en-US" altLang="ja-JP"/>
          </a:p>
        </p:txBody>
      </p:sp>
      <p:sp>
        <p:nvSpPr>
          <p:cNvPr id="169988" name="Rectangle 4">
            <a:extLst>
              <a:ext uri="{FF2B5EF4-FFF2-40B4-BE49-F238E27FC236}">
                <a16:creationId xmlns:a16="http://schemas.microsoft.com/office/drawing/2014/main" id="{14A3E536-4370-476E-B84E-30019605D0C1}"/>
              </a:ext>
            </a:extLst>
          </p:cNvPr>
          <p:cNvSpPr>
            <a:spLocks noRot="1" noChangeArrowheads="1" noTextEdit="1"/>
          </p:cNvSpPr>
          <p:nvPr>
            <p:ph type="sldImg" idx="2"/>
          </p:nvPr>
        </p:nvSpPr>
        <p:spPr bwMode="auto">
          <a:xfrm>
            <a:off x="990600" y="765175"/>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9989" name="Rectangle 5">
            <a:extLst>
              <a:ext uri="{FF2B5EF4-FFF2-40B4-BE49-F238E27FC236}">
                <a16:creationId xmlns:a16="http://schemas.microsoft.com/office/drawing/2014/main" id="{2369A05A-B9C3-4D32-BCAC-245EF5AAB087}"/>
              </a:ext>
            </a:extLst>
          </p:cNvPr>
          <p:cNvSpPr>
            <a:spLocks noGrp="1" noChangeArrowheads="1"/>
          </p:cNvSpPr>
          <p:nvPr>
            <p:ph type="body" sz="quarter" idx="3"/>
          </p:nvPr>
        </p:nvSpPr>
        <p:spPr bwMode="auto">
          <a:xfrm>
            <a:off x="708025" y="4856163"/>
            <a:ext cx="568325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67" tIns="47683" rIns="95367" bIns="4768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69990" name="Rectangle 6">
            <a:extLst>
              <a:ext uri="{FF2B5EF4-FFF2-40B4-BE49-F238E27FC236}">
                <a16:creationId xmlns:a16="http://schemas.microsoft.com/office/drawing/2014/main" id="{A4FB6118-71CE-4BD6-AD3E-38D1CE122E8C}"/>
              </a:ext>
            </a:extLst>
          </p:cNvPr>
          <p:cNvSpPr>
            <a:spLocks noGrp="1" noChangeArrowheads="1"/>
          </p:cNvSpPr>
          <p:nvPr>
            <p:ph type="ftr" sz="quarter" idx="4"/>
          </p:nvPr>
        </p:nvSpPr>
        <p:spPr bwMode="auto">
          <a:xfrm>
            <a:off x="0" y="9710738"/>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67" tIns="47683" rIns="95367" bIns="47683" numCol="1" anchor="b" anchorCtr="0" compatLnSpc="1">
            <a:prstTxWarp prst="textNoShape">
              <a:avLst/>
            </a:prstTxWarp>
          </a:bodyPr>
          <a:lstStyle>
            <a:lvl1pPr defTabSz="954088" eaLnBrk="1" hangingPunct="1">
              <a:defRPr kumimoji="1" sz="1200" u="none"/>
            </a:lvl1pPr>
          </a:lstStyle>
          <a:p>
            <a:endParaRPr lang="en-US" altLang="ja-JP"/>
          </a:p>
        </p:txBody>
      </p:sp>
      <p:sp>
        <p:nvSpPr>
          <p:cNvPr id="169991" name="Rectangle 7">
            <a:extLst>
              <a:ext uri="{FF2B5EF4-FFF2-40B4-BE49-F238E27FC236}">
                <a16:creationId xmlns:a16="http://schemas.microsoft.com/office/drawing/2014/main" id="{4397BDDE-10EE-4B8A-A20B-4832B3A2D4F2}"/>
              </a:ext>
            </a:extLst>
          </p:cNvPr>
          <p:cNvSpPr>
            <a:spLocks noGrp="1" noChangeArrowheads="1"/>
          </p:cNvSpPr>
          <p:nvPr>
            <p:ph type="sldNum" sz="quarter" idx="5"/>
          </p:nvPr>
        </p:nvSpPr>
        <p:spPr bwMode="auto">
          <a:xfrm>
            <a:off x="4019550" y="9710738"/>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67" tIns="47683" rIns="95367" bIns="47683" numCol="1" anchor="b" anchorCtr="0" compatLnSpc="1">
            <a:prstTxWarp prst="textNoShape">
              <a:avLst/>
            </a:prstTxWarp>
          </a:bodyPr>
          <a:lstStyle>
            <a:lvl1pPr algn="r" defTabSz="954088" eaLnBrk="1" hangingPunct="1">
              <a:defRPr kumimoji="1" sz="1200" u="none"/>
            </a:lvl1pPr>
          </a:lstStyle>
          <a:p>
            <a:fld id="{F34C1DEB-7041-4048-B6DC-6DE5F5FA9B44}"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81C69CE-9DD0-4247-9163-9AE1A627B2D6}"/>
              </a:ext>
            </a:extLst>
          </p:cNvPr>
          <p:cNvSpPr>
            <a:spLocks noGrp="1" noChangeArrowheads="1"/>
          </p:cNvSpPr>
          <p:nvPr>
            <p:ph type="sldNum" sz="quarter" idx="5"/>
          </p:nvPr>
        </p:nvSpPr>
        <p:spPr>
          <a:ln/>
        </p:spPr>
        <p:txBody>
          <a:bodyPr/>
          <a:lstStyle/>
          <a:p>
            <a:fld id="{0D5EA3B1-685F-4213-89CA-A0C88CD292A4}" type="slidenum">
              <a:rPr lang="en-US" altLang="ja-JP"/>
              <a:pPr/>
              <a:t>1</a:t>
            </a:fld>
            <a:endParaRPr lang="en-US" altLang="ja-JP"/>
          </a:p>
        </p:txBody>
      </p:sp>
      <p:sp>
        <p:nvSpPr>
          <p:cNvPr id="470018" name="Rectangle 2">
            <a:extLst>
              <a:ext uri="{FF2B5EF4-FFF2-40B4-BE49-F238E27FC236}">
                <a16:creationId xmlns:a16="http://schemas.microsoft.com/office/drawing/2014/main" id="{ADC14798-3801-4CE5-9770-2FE1103B4DA4}"/>
              </a:ext>
            </a:extLst>
          </p:cNvPr>
          <p:cNvSpPr>
            <a:spLocks noRot="1" noChangeArrowheads="1" noTextEdit="1"/>
          </p:cNvSpPr>
          <p:nvPr>
            <p:ph type="sldImg"/>
          </p:nvPr>
        </p:nvSpPr>
        <p:spPr>
          <a:xfrm>
            <a:off x="992188" y="765175"/>
            <a:ext cx="5114925" cy="3836988"/>
          </a:xfrm>
          <a:ln/>
        </p:spPr>
      </p:sp>
      <p:sp>
        <p:nvSpPr>
          <p:cNvPr id="470019" name="Rectangle 3">
            <a:extLst>
              <a:ext uri="{FF2B5EF4-FFF2-40B4-BE49-F238E27FC236}">
                <a16:creationId xmlns:a16="http://schemas.microsoft.com/office/drawing/2014/main" id="{CB3BB486-D67D-4768-93BD-E7446BD7A2CB}"/>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06420D-C10F-4663-9151-5CF0E8B49233}"/>
              </a:ext>
            </a:extLst>
          </p:cNvPr>
          <p:cNvSpPr>
            <a:spLocks noGrp="1" noChangeArrowheads="1"/>
          </p:cNvSpPr>
          <p:nvPr>
            <p:ph type="sldNum" sz="quarter" idx="5"/>
          </p:nvPr>
        </p:nvSpPr>
        <p:spPr>
          <a:ln/>
        </p:spPr>
        <p:txBody>
          <a:bodyPr/>
          <a:lstStyle/>
          <a:p>
            <a:fld id="{0913EE14-E485-4FB7-9BF9-6B648B24AF9B}" type="slidenum">
              <a:rPr lang="en-US" altLang="ja-JP"/>
              <a:pPr/>
              <a:t>10</a:t>
            </a:fld>
            <a:endParaRPr lang="en-US" altLang="ja-JP"/>
          </a:p>
        </p:txBody>
      </p:sp>
      <p:sp>
        <p:nvSpPr>
          <p:cNvPr id="476162" name="Rectangle 2">
            <a:extLst>
              <a:ext uri="{FF2B5EF4-FFF2-40B4-BE49-F238E27FC236}">
                <a16:creationId xmlns:a16="http://schemas.microsoft.com/office/drawing/2014/main" id="{D46145F2-3B11-4688-AE08-0C1F92083721}"/>
              </a:ext>
            </a:extLst>
          </p:cNvPr>
          <p:cNvSpPr>
            <a:spLocks noRot="1" noChangeArrowheads="1" noTextEdit="1"/>
          </p:cNvSpPr>
          <p:nvPr>
            <p:ph type="sldImg"/>
          </p:nvPr>
        </p:nvSpPr>
        <p:spPr>
          <a:xfrm>
            <a:off x="992188" y="765175"/>
            <a:ext cx="5114925" cy="3836988"/>
          </a:xfrm>
          <a:ln/>
        </p:spPr>
      </p:sp>
      <p:sp>
        <p:nvSpPr>
          <p:cNvPr id="476163" name="Rectangle 3">
            <a:extLst>
              <a:ext uri="{FF2B5EF4-FFF2-40B4-BE49-F238E27FC236}">
                <a16:creationId xmlns:a16="http://schemas.microsoft.com/office/drawing/2014/main" id="{1919E252-E28D-49DC-B8E1-C583841FFF4E}"/>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FCD120-BA0C-41AC-858B-BFFDC6D4BCBE}"/>
              </a:ext>
            </a:extLst>
          </p:cNvPr>
          <p:cNvSpPr>
            <a:spLocks noGrp="1" noChangeArrowheads="1"/>
          </p:cNvSpPr>
          <p:nvPr>
            <p:ph type="sldNum" sz="quarter" idx="5"/>
          </p:nvPr>
        </p:nvSpPr>
        <p:spPr>
          <a:ln/>
        </p:spPr>
        <p:txBody>
          <a:bodyPr/>
          <a:lstStyle/>
          <a:p>
            <a:fld id="{10AE68FF-A272-40B5-B7B4-372764636546}" type="slidenum">
              <a:rPr lang="en-US" altLang="ja-JP"/>
              <a:pPr/>
              <a:t>11</a:t>
            </a:fld>
            <a:endParaRPr lang="en-US" altLang="ja-JP"/>
          </a:p>
        </p:txBody>
      </p:sp>
      <p:sp>
        <p:nvSpPr>
          <p:cNvPr id="423938" name="Rectangle 2">
            <a:extLst>
              <a:ext uri="{FF2B5EF4-FFF2-40B4-BE49-F238E27FC236}">
                <a16:creationId xmlns:a16="http://schemas.microsoft.com/office/drawing/2014/main" id="{17FC80F5-E0CC-450C-8A55-FF8164E7DC34}"/>
              </a:ext>
            </a:extLst>
          </p:cNvPr>
          <p:cNvSpPr>
            <a:spLocks noRot="1" noChangeArrowheads="1" noTextEdit="1"/>
          </p:cNvSpPr>
          <p:nvPr>
            <p:ph type="sldImg"/>
          </p:nvPr>
        </p:nvSpPr>
        <p:spPr>
          <a:xfrm>
            <a:off x="992188" y="765175"/>
            <a:ext cx="5114925" cy="3836988"/>
          </a:xfrm>
          <a:ln/>
        </p:spPr>
      </p:sp>
      <p:sp>
        <p:nvSpPr>
          <p:cNvPr id="423939" name="Rectangle 3">
            <a:extLst>
              <a:ext uri="{FF2B5EF4-FFF2-40B4-BE49-F238E27FC236}">
                <a16:creationId xmlns:a16="http://schemas.microsoft.com/office/drawing/2014/main" id="{7F0AEC1E-CC30-4F8B-9455-144F48867C2F}"/>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6FEDF3-54B1-4B0D-8A75-522DE2C0DBDD}"/>
              </a:ext>
            </a:extLst>
          </p:cNvPr>
          <p:cNvSpPr>
            <a:spLocks noGrp="1" noChangeArrowheads="1"/>
          </p:cNvSpPr>
          <p:nvPr>
            <p:ph type="sldNum" sz="quarter" idx="5"/>
          </p:nvPr>
        </p:nvSpPr>
        <p:spPr>
          <a:ln/>
        </p:spPr>
        <p:txBody>
          <a:bodyPr/>
          <a:lstStyle/>
          <a:p>
            <a:fld id="{2673B4EE-16E7-4BC1-8DF0-DACA5DB65E6C}" type="slidenum">
              <a:rPr lang="en-US" altLang="ja-JP"/>
              <a:pPr/>
              <a:t>12</a:t>
            </a:fld>
            <a:endParaRPr lang="en-US" altLang="ja-JP"/>
          </a:p>
        </p:txBody>
      </p:sp>
      <p:sp>
        <p:nvSpPr>
          <p:cNvPr id="477186" name="Rectangle 2">
            <a:extLst>
              <a:ext uri="{FF2B5EF4-FFF2-40B4-BE49-F238E27FC236}">
                <a16:creationId xmlns:a16="http://schemas.microsoft.com/office/drawing/2014/main" id="{94539296-9698-4B32-972E-D1A006C7135C}"/>
              </a:ext>
            </a:extLst>
          </p:cNvPr>
          <p:cNvSpPr>
            <a:spLocks noRot="1" noChangeArrowheads="1" noTextEdit="1"/>
          </p:cNvSpPr>
          <p:nvPr>
            <p:ph type="sldImg"/>
          </p:nvPr>
        </p:nvSpPr>
        <p:spPr>
          <a:xfrm>
            <a:off x="992188" y="765175"/>
            <a:ext cx="5114925" cy="3836988"/>
          </a:xfrm>
          <a:ln/>
        </p:spPr>
      </p:sp>
      <p:sp>
        <p:nvSpPr>
          <p:cNvPr id="477187" name="Rectangle 3">
            <a:extLst>
              <a:ext uri="{FF2B5EF4-FFF2-40B4-BE49-F238E27FC236}">
                <a16:creationId xmlns:a16="http://schemas.microsoft.com/office/drawing/2014/main" id="{50504081-8284-4A9C-B53C-F62C3DCBCCFA}"/>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5C064B-F013-4FE4-8FAF-710B23E545D6}"/>
              </a:ext>
            </a:extLst>
          </p:cNvPr>
          <p:cNvSpPr>
            <a:spLocks noGrp="1" noChangeArrowheads="1"/>
          </p:cNvSpPr>
          <p:nvPr>
            <p:ph type="sldNum" sz="quarter" idx="5"/>
          </p:nvPr>
        </p:nvSpPr>
        <p:spPr>
          <a:ln/>
        </p:spPr>
        <p:txBody>
          <a:bodyPr/>
          <a:lstStyle/>
          <a:p>
            <a:fld id="{6B68E58C-9B45-4A1F-BC5A-A64F901E9806}" type="slidenum">
              <a:rPr lang="en-US" altLang="ja-JP"/>
              <a:pPr/>
              <a:t>13</a:t>
            </a:fld>
            <a:endParaRPr lang="en-US" altLang="ja-JP"/>
          </a:p>
        </p:txBody>
      </p:sp>
      <p:sp>
        <p:nvSpPr>
          <p:cNvPr id="478210" name="Rectangle 2">
            <a:extLst>
              <a:ext uri="{FF2B5EF4-FFF2-40B4-BE49-F238E27FC236}">
                <a16:creationId xmlns:a16="http://schemas.microsoft.com/office/drawing/2014/main" id="{1809B725-DAB3-46B8-ADB5-E5EB392D878C}"/>
              </a:ext>
            </a:extLst>
          </p:cNvPr>
          <p:cNvSpPr>
            <a:spLocks noRot="1" noChangeArrowheads="1" noTextEdit="1"/>
          </p:cNvSpPr>
          <p:nvPr>
            <p:ph type="sldImg"/>
          </p:nvPr>
        </p:nvSpPr>
        <p:spPr>
          <a:xfrm>
            <a:off x="992188" y="765175"/>
            <a:ext cx="5114925" cy="3836988"/>
          </a:xfrm>
          <a:ln/>
        </p:spPr>
      </p:sp>
      <p:sp>
        <p:nvSpPr>
          <p:cNvPr id="478211" name="Rectangle 3">
            <a:extLst>
              <a:ext uri="{FF2B5EF4-FFF2-40B4-BE49-F238E27FC236}">
                <a16:creationId xmlns:a16="http://schemas.microsoft.com/office/drawing/2014/main" id="{57EAEA00-F7C8-428F-A9FD-B5539DAC680A}"/>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6B407D8-3E45-402B-9614-28C5307EC782}"/>
              </a:ext>
            </a:extLst>
          </p:cNvPr>
          <p:cNvSpPr>
            <a:spLocks noGrp="1" noChangeArrowheads="1"/>
          </p:cNvSpPr>
          <p:nvPr>
            <p:ph type="sldNum" sz="quarter" idx="5"/>
          </p:nvPr>
        </p:nvSpPr>
        <p:spPr>
          <a:ln/>
        </p:spPr>
        <p:txBody>
          <a:bodyPr/>
          <a:lstStyle/>
          <a:p>
            <a:fld id="{8BA48C5C-4570-4F99-92B5-17820CEF51BA}" type="slidenum">
              <a:rPr lang="en-US" altLang="ja-JP"/>
              <a:pPr/>
              <a:t>14</a:t>
            </a:fld>
            <a:endParaRPr lang="en-US" altLang="ja-JP"/>
          </a:p>
        </p:txBody>
      </p:sp>
      <p:sp>
        <p:nvSpPr>
          <p:cNvPr id="464898" name="Rectangle 2">
            <a:extLst>
              <a:ext uri="{FF2B5EF4-FFF2-40B4-BE49-F238E27FC236}">
                <a16:creationId xmlns:a16="http://schemas.microsoft.com/office/drawing/2014/main" id="{A9783DC9-6DCA-4A61-8CE9-DAF99EA61EE7}"/>
              </a:ext>
            </a:extLst>
          </p:cNvPr>
          <p:cNvSpPr>
            <a:spLocks noRot="1" noChangeArrowheads="1" noTextEdit="1"/>
          </p:cNvSpPr>
          <p:nvPr>
            <p:ph type="sldImg"/>
          </p:nvPr>
        </p:nvSpPr>
        <p:spPr>
          <a:xfrm>
            <a:off x="992188" y="765175"/>
            <a:ext cx="5114925" cy="3836988"/>
          </a:xfrm>
          <a:ln/>
        </p:spPr>
      </p:sp>
      <p:sp>
        <p:nvSpPr>
          <p:cNvPr id="464899" name="Rectangle 3">
            <a:extLst>
              <a:ext uri="{FF2B5EF4-FFF2-40B4-BE49-F238E27FC236}">
                <a16:creationId xmlns:a16="http://schemas.microsoft.com/office/drawing/2014/main" id="{60E59AD6-8BEA-43F6-88B1-DAA612C7E1BD}"/>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2A9E3E-71AE-442E-BC2F-B821C69493DE}"/>
              </a:ext>
            </a:extLst>
          </p:cNvPr>
          <p:cNvSpPr>
            <a:spLocks noGrp="1" noChangeArrowheads="1"/>
          </p:cNvSpPr>
          <p:nvPr>
            <p:ph type="sldNum" sz="quarter" idx="5"/>
          </p:nvPr>
        </p:nvSpPr>
        <p:spPr>
          <a:ln/>
        </p:spPr>
        <p:txBody>
          <a:bodyPr/>
          <a:lstStyle/>
          <a:p>
            <a:fld id="{4090B80B-409F-4D9C-823A-32982960807B}" type="slidenum">
              <a:rPr lang="en-US" altLang="ja-JP"/>
              <a:pPr/>
              <a:t>15</a:t>
            </a:fld>
            <a:endParaRPr lang="en-US" altLang="ja-JP"/>
          </a:p>
        </p:txBody>
      </p:sp>
      <p:sp>
        <p:nvSpPr>
          <p:cNvPr id="502786" name="Rectangle 2">
            <a:extLst>
              <a:ext uri="{FF2B5EF4-FFF2-40B4-BE49-F238E27FC236}">
                <a16:creationId xmlns:a16="http://schemas.microsoft.com/office/drawing/2014/main" id="{F59BFAA9-0E5C-42B0-85B7-53457F6A489B}"/>
              </a:ext>
            </a:extLst>
          </p:cNvPr>
          <p:cNvSpPr>
            <a:spLocks noRot="1" noChangeArrowheads="1" noTextEdit="1"/>
          </p:cNvSpPr>
          <p:nvPr>
            <p:ph type="sldImg"/>
          </p:nvPr>
        </p:nvSpPr>
        <p:spPr>
          <a:xfrm>
            <a:off x="992188" y="765175"/>
            <a:ext cx="5114925" cy="3836988"/>
          </a:xfrm>
          <a:ln/>
        </p:spPr>
      </p:sp>
      <p:sp>
        <p:nvSpPr>
          <p:cNvPr id="502787" name="Rectangle 3">
            <a:extLst>
              <a:ext uri="{FF2B5EF4-FFF2-40B4-BE49-F238E27FC236}">
                <a16:creationId xmlns:a16="http://schemas.microsoft.com/office/drawing/2014/main" id="{F6D2E030-B0E9-4F44-B255-D52CD0028757}"/>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137E88-467A-44F3-A1D2-C39FCC94DB0B}"/>
              </a:ext>
            </a:extLst>
          </p:cNvPr>
          <p:cNvSpPr>
            <a:spLocks noGrp="1" noChangeArrowheads="1"/>
          </p:cNvSpPr>
          <p:nvPr>
            <p:ph type="sldNum" sz="quarter" idx="5"/>
          </p:nvPr>
        </p:nvSpPr>
        <p:spPr>
          <a:ln/>
        </p:spPr>
        <p:txBody>
          <a:bodyPr/>
          <a:lstStyle/>
          <a:p>
            <a:fld id="{D0F4A0EB-4914-43F3-A06B-B1C431E22EE8}" type="slidenum">
              <a:rPr lang="en-US" altLang="ja-JP"/>
              <a:pPr/>
              <a:t>16</a:t>
            </a:fld>
            <a:endParaRPr lang="en-US" altLang="ja-JP"/>
          </a:p>
        </p:txBody>
      </p:sp>
      <p:sp>
        <p:nvSpPr>
          <p:cNvPr id="516098" name="Rectangle 2">
            <a:extLst>
              <a:ext uri="{FF2B5EF4-FFF2-40B4-BE49-F238E27FC236}">
                <a16:creationId xmlns:a16="http://schemas.microsoft.com/office/drawing/2014/main" id="{7FFE3849-12FB-4756-B534-39E0A94A940A}"/>
              </a:ext>
            </a:extLst>
          </p:cNvPr>
          <p:cNvSpPr>
            <a:spLocks noRot="1" noChangeArrowheads="1" noTextEdit="1"/>
          </p:cNvSpPr>
          <p:nvPr>
            <p:ph type="sldImg"/>
          </p:nvPr>
        </p:nvSpPr>
        <p:spPr>
          <a:xfrm>
            <a:off x="992188" y="765175"/>
            <a:ext cx="5114925" cy="3836988"/>
          </a:xfrm>
          <a:ln/>
        </p:spPr>
      </p:sp>
      <p:sp>
        <p:nvSpPr>
          <p:cNvPr id="516099" name="Rectangle 3">
            <a:extLst>
              <a:ext uri="{FF2B5EF4-FFF2-40B4-BE49-F238E27FC236}">
                <a16:creationId xmlns:a16="http://schemas.microsoft.com/office/drawing/2014/main" id="{4420DF11-AC4B-4599-BF96-BB3D2D8122BC}"/>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14A62A-88DE-495C-9BFC-C6019F0D3367}"/>
              </a:ext>
            </a:extLst>
          </p:cNvPr>
          <p:cNvSpPr>
            <a:spLocks noGrp="1" noChangeArrowheads="1"/>
          </p:cNvSpPr>
          <p:nvPr>
            <p:ph type="sldNum" sz="quarter" idx="5"/>
          </p:nvPr>
        </p:nvSpPr>
        <p:spPr>
          <a:ln/>
        </p:spPr>
        <p:txBody>
          <a:bodyPr/>
          <a:lstStyle/>
          <a:p>
            <a:fld id="{E7FB0705-E97E-499C-BD57-AF3FC80CA6A6}" type="slidenum">
              <a:rPr lang="en-US" altLang="ja-JP"/>
              <a:pPr/>
              <a:t>17</a:t>
            </a:fld>
            <a:endParaRPr lang="en-US" altLang="ja-JP"/>
          </a:p>
        </p:txBody>
      </p:sp>
      <p:sp>
        <p:nvSpPr>
          <p:cNvPr id="510978" name="Rectangle 2">
            <a:extLst>
              <a:ext uri="{FF2B5EF4-FFF2-40B4-BE49-F238E27FC236}">
                <a16:creationId xmlns:a16="http://schemas.microsoft.com/office/drawing/2014/main" id="{C3C0ABC7-974F-4538-BF1C-472A4DBEAF19}"/>
              </a:ext>
            </a:extLst>
          </p:cNvPr>
          <p:cNvSpPr>
            <a:spLocks noRot="1" noChangeArrowheads="1" noTextEdit="1"/>
          </p:cNvSpPr>
          <p:nvPr>
            <p:ph type="sldImg"/>
          </p:nvPr>
        </p:nvSpPr>
        <p:spPr>
          <a:xfrm>
            <a:off x="992188" y="765175"/>
            <a:ext cx="5114925" cy="3836988"/>
          </a:xfrm>
          <a:ln/>
        </p:spPr>
      </p:sp>
      <p:sp>
        <p:nvSpPr>
          <p:cNvPr id="510979" name="Rectangle 3">
            <a:extLst>
              <a:ext uri="{FF2B5EF4-FFF2-40B4-BE49-F238E27FC236}">
                <a16:creationId xmlns:a16="http://schemas.microsoft.com/office/drawing/2014/main" id="{7A4ECA41-C9CE-48DE-B959-2DC1E7602A10}"/>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E2F8C6-5B51-4404-BB52-F8232E80DA5A}"/>
              </a:ext>
            </a:extLst>
          </p:cNvPr>
          <p:cNvSpPr>
            <a:spLocks noGrp="1" noChangeArrowheads="1"/>
          </p:cNvSpPr>
          <p:nvPr>
            <p:ph type="sldNum" sz="quarter" idx="5"/>
          </p:nvPr>
        </p:nvSpPr>
        <p:spPr>
          <a:ln/>
        </p:spPr>
        <p:txBody>
          <a:bodyPr/>
          <a:lstStyle/>
          <a:p>
            <a:fld id="{29C13780-A70E-49F6-A276-A0956F2E29F1}" type="slidenum">
              <a:rPr lang="en-US" altLang="ja-JP"/>
              <a:pPr/>
              <a:t>18</a:t>
            </a:fld>
            <a:endParaRPr lang="en-US" altLang="ja-JP"/>
          </a:p>
        </p:txBody>
      </p:sp>
      <p:sp>
        <p:nvSpPr>
          <p:cNvPr id="430082" name="Rectangle 2">
            <a:extLst>
              <a:ext uri="{FF2B5EF4-FFF2-40B4-BE49-F238E27FC236}">
                <a16:creationId xmlns:a16="http://schemas.microsoft.com/office/drawing/2014/main" id="{A7D41603-958E-45D6-8DCD-5CBEED4D8442}"/>
              </a:ext>
            </a:extLst>
          </p:cNvPr>
          <p:cNvSpPr>
            <a:spLocks noRot="1" noChangeArrowheads="1" noTextEdit="1"/>
          </p:cNvSpPr>
          <p:nvPr>
            <p:ph type="sldImg"/>
          </p:nvPr>
        </p:nvSpPr>
        <p:spPr>
          <a:xfrm>
            <a:off x="992188" y="765175"/>
            <a:ext cx="5114925" cy="3836988"/>
          </a:xfrm>
          <a:ln/>
        </p:spPr>
      </p:sp>
      <p:sp>
        <p:nvSpPr>
          <p:cNvPr id="430083" name="Rectangle 3">
            <a:extLst>
              <a:ext uri="{FF2B5EF4-FFF2-40B4-BE49-F238E27FC236}">
                <a16:creationId xmlns:a16="http://schemas.microsoft.com/office/drawing/2014/main" id="{3FE34B43-0EE8-4EAA-BC7B-095558BE9A5C}"/>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85493F-5D58-4848-ADEB-7071368A91B1}"/>
              </a:ext>
            </a:extLst>
          </p:cNvPr>
          <p:cNvSpPr>
            <a:spLocks noGrp="1" noChangeArrowheads="1"/>
          </p:cNvSpPr>
          <p:nvPr>
            <p:ph type="sldNum" sz="quarter" idx="5"/>
          </p:nvPr>
        </p:nvSpPr>
        <p:spPr>
          <a:ln/>
        </p:spPr>
        <p:txBody>
          <a:bodyPr/>
          <a:lstStyle/>
          <a:p>
            <a:fld id="{15CC5A28-3027-43FD-8494-DDB5486EF6C3}" type="slidenum">
              <a:rPr lang="en-US" altLang="ja-JP"/>
              <a:pPr/>
              <a:t>19</a:t>
            </a:fld>
            <a:endParaRPr lang="en-US" altLang="ja-JP"/>
          </a:p>
        </p:txBody>
      </p:sp>
      <p:sp>
        <p:nvSpPr>
          <p:cNvPr id="432130" name="Rectangle 2">
            <a:extLst>
              <a:ext uri="{FF2B5EF4-FFF2-40B4-BE49-F238E27FC236}">
                <a16:creationId xmlns:a16="http://schemas.microsoft.com/office/drawing/2014/main" id="{9D4AFA1B-846F-42E1-87B6-B3B71D3C7036}"/>
              </a:ext>
            </a:extLst>
          </p:cNvPr>
          <p:cNvSpPr>
            <a:spLocks noRot="1" noChangeArrowheads="1" noTextEdit="1"/>
          </p:cNvSpPr>
          <p:nvPr>
            <p:ph type="sldImg"/>
          </p:nvPr>
        </p:nvSpPr>
        <p:spPr>
          <a:xfrm>
            <a:off x="992188" y="765175"/>
            <a:ext cx="5114925" cy="3836988"/>
          </a:xfrm>
          <a:ln/>
        </p:spPr>
      </p:sp>
      <p:sp>
        <p:nvSpPr>
          <p:cNvPr id="432131" name="Rectangle 3">
            <a:extLst>
              <a:ext uri="{FF2B5EF4-FFF2-40B4-BE49-F238E27FC236}">
                <a16:creationId xmlns:a16="http://schemas.microsoft.com/office/drawing/2014/main" id="{2B346085-228F-4180-ACA9-7E619D6E6F7D}"/>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3CBAAB-EB6A-439B-BA35-E1571D03D457}"/>
              </a:ext>
            </a:extLst>
          </p:cNvPr>
          <p:cNvSpPr>
            <a:spLocks noGrp="1" noChangeArrowheads="1"/>
          </p:cNvSpPr>
          <p:nvPr>
            <p:ph type="sldNum" sz="quarter" idx="5"/>
          </p:nvPr>
        </p:nvSpPr>
        <p:spPr>
          <a:ln/>
        </p:spPr>
        <p:txBody>
          <a:bodyPr/>
          <a:lstStyle/>
          <a:p>
            <a:fld id="{69C2A47B-FC4C-449B-84A2-BF421E9E200E}" type="slidenum">
              <a:rPr lang="en-US" altLang="ja-JP"/>
              <a:pPr/>
              <a:t>2</a:t>
            </a:fld>
            <a:endParaRPr lang="en-US" altLang="ja-JP"/>
          </a:p>
        </p:txBody>
      </p:sp>
      <p:sp>
        <p:nvSpPr>
          <p:cNvPr id="471042" name="Rectangle 2">
            <a:extLst>
              <a:ext uri="{FF2B5EF4-FFF2-40B4-BE49-F238E27FC236}">
                <a16:creationId xmlns:a16="http://schemas.microsoft.com/office/drawing/2014/main" id="{C9C648B5-4C80-4F8B-9625-FA4074D40A01}"/>
              </a:ext>
            </a:extLst>
          </p:cNvPr>
          <p:cNvSpPr>
            <a:spLocks noRot="1" noChangeArrowheads="1" noTextEdit="1"/>
          </p:cNvSpPr>
          <p:nvPr>
            <p:ph type="sldImg"/>
          </p:nvPr>
        </p:nvSpPr>
        <p:spPr>
          <a:xfrm>
            <a:off x="992188" y="765175"/>
            <a:ext cx="5114925" cy="3836988"/>
          </a:xfrm>
          <a:ln/>
        </p:spPr>
      </p:sp>
      <p:sp>
        <p:nvSpPr>
          <p:cNvPr id="471043" name="Rectangle 3">
            <a:extLst>
              <a:ext uri="{FF2B5EF4-FFF2-40B4-BE49-F238E27FC236}">
                <a16:creationId xmlns:a16="http://schemas.microsoft.com/office/drawing/2014/main" id="{9444C7C7-9595-4130-AB81-792BEDED946B}"/>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E4B2A8-3471-4B61-87C7-D282483BD61E}"/>
              </a:ext>
            </a:extLst>
          </p:cNvPr>
          <p:cNvSpPr>
            <a:spLocks noGrp="1" noChangeArrowheads="1"/>
          </p:cNvSpPr>
          <p:nvPr>
            <p:ph type="sldNum" sz="quarter" idx="5"/>
          </p:nvPr>
        </p:nvSpPr>
        <p:spPr>
          <a:ln/>
        </p:spPr>
        <p:txBody>
          <a:bodyPr/>
          <a:lstStyle/>
          <a:p>
            <a:fld id="{02A70571-E1F2-46DC-BF11-07FD7A089704}" type="slidenum">
              <a:rPr lang="en-US" altLang="ja-JP"/>
              <a:pPr/>
              <a:t>20</a:t>
            </a:fld>
            <a:endParaRPr lang="en-US" altLang="ja-JP"/>
          </a:p>
        </p:txBody>
      </p:sp>
      <p:sp>
        <p:nvSpPr>
          <p:cNvPr id="489474" name="Rectangle 2">
            <a:extLst>
              <a:ext uri="{FF2B5EF4-FFF2-40B4-BE49-F238E27FC236}">
                <a16:creationId xmlns:a16="http://schemas.microsoft.com/office/drawing/2014/main" id="{7D0A24BE-16C6-4D76-B653-54FA23669BD5}"/>
              </a:ext>
            </a:extLst>
          </p:cNvPr>
          <p:cNvSpPr>
            <a:spLocks noRot="1" noChangeArrowheads="1" noTextEdit="1"/>
          </p:cNvSpPr>
          <p:nvPr>
            <p:ph type="sldImg"/>
          </p:nvPr>
        </p:nvSpPr>
        <p:spPr>
          <a:xfrm>
            <a:off x="992188" y="765175"/>
            <a:ext cx="5114925" cy="3836988"/>
          </a:xfrm>
          <a:ln/>
        </p:spPr>
      </p:sp>
      <p:sp>
        <p:nvSpPr>
          <p:cNvPr id="489475" name="Rectangle 3">
            <a:extLst>
              <a:ext uri="{FF2B5EF4-FFF2-40B4-BE49-F238E27FC236}">
                <a16:creationId xmlns:a16="http://schemas.microsoft.com/office/drawing/2014/main" id="{30993BBD-342C-44AE-A91B-B215C7DDC125}"/>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3FC58E-C05E-4569-862A-671CB890F4E1}"/>
              </a:ext>
            </a:extLst>
          </p:cNvPr>
          <p:cNvSpPr>
            <a:spLocks noGrp="1" noChangeArrowheads="1"/>
          </p:cNvSpPr>
          <p:nvPr>
            <p:ph type="sldNum" sz="quarter" idx="5"/>
          </p:nvPr>
        </p:nvSpPr>
        <p:spPr>
          <a:ln/>
        </p:spPr>
        <p:txBody>
          <a:bodyPr/>
          <a:lstStyle/>
          <a:p>
            <a:fld id="{CEA8320A-E38F-4543-A35F-6E4428D2E924}" type="slidenum">
              <a:rPr lang="en-US" altLang="ja-JP"/>
              <a:pPr/>
              <a:t>21</a:t>
            </a:fld>
            <a:endParaRPr lang="en-US" altLang="ja-JP"/>
          </a:p>
        </p:txBody>
      </p:sp>
      <p:sp>
        <p:nvSpPr>
          <p:cNvPr id="436226" name="Rectangle 2">
            <a:extLst>
              <a:ext uri="{FF2B5EF4-FFF2-40B4-BE49-F238E27FC236}">
                <a16:creationId xmlns:a16="http://schemas.microsoft.com/office/drawing/2014/main" id="{FEA48518-819B-43FF-AA00-667FD44DC2AC}"/>
              </a:ext>
            </a:extLst>
          </p:cNvPr>
          <p:cNvSpPr>
            <a:spLocks noRot="1" noChangeArrowheads="1" noTextEdit="1"/>
          </p:cNvSpPr>
          <p:nvPr>
            <p:ph type="sldImg"/>
          </p:nvPr>
        </p:nvSpPr>
        <p:spPr>
          <a:xfrm>
            <a:off x="992188" y="765175"/>
            <a:ext cx="5114925" cy="3836988"/>
          </a:xfrm>
          <a:ln/>
        </p:spPr>
      </p:sp>
      <p:sp>
        <p:nvSpPr>
          <p:cNvPr id="436227" name="Rectangle 3">
            <a:extLst>
              <a:ext uri="{FF2B5EF4-FFF2-40B4-BE49-F238E27FC236}">
                <a16:creationId xmlns:a16="http://schemas.microsoft.com/office/drawing/2014/main" id="{E46DF766-945D-4D29-A66B-B9F404CA1D05}"/>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F857A4-6B28-4878-8968-FDFB8C5700D1}"/>
              </a:ext>
            </a:extLst>
          </p:cNvPr>
          <p:cNvSpPr>
            <a:spLocks noGrp="1" noChangeArrowheads="1"/>
          </p:cNvSpPr>
          <p:nvPr>
            <p:ph type="sldNum" sz="quarter" idx="5"/>
          </p:nvPr>
        </p:nvSpPr>
        <p:spPr>
          <a:ln/>
        </p:spPr>
        <p:txBody>
          <a:bodyPr/>
          <a:lstStyle/>
          <a:p>
            <a:fld id="{0870B1E8-4436-4ACE-8F83-A3C600AF6A7F}" type="slidenum">
              <a:rPr lang="en-US" altLang="ja-JP"/>
              <a:pPr/>
              <a:t>22</a:t>
            </a:fld>
            <a:endParaRPr lang="en-US" altLang="ja-JP"/>
          </a:p>
        </p:txBody>
      </p:sp>
      <p:sp>
        <p:nvSpPr>
          <p:cNvPr id="438274" name="Rectangle 2">
            <a:extLst>
              <a:ext uri="{FF2B5EF4-FFF2-40B4-BE49-F238E27FC236}">
                <a16:creationId xmlns:a16="http://schemas.microsoft.com/office/drawing/2014/main" id="{CB05A03E-A6F3-40DD-B81E-F5FED7C759C6}"/>
              </a:ext>
            </a:extLst>
          </p:cNvPr>
          <p:cNvSpPr>
            <a:spLocks noRot="1" noChangeArrowheads="1" noTextEdit="1"/>
          </p:cNvSpPr>
          <p:nvPr>
            <p:ph type="sldImg"/>
          </p:nvPr>
        </p:nvSpPr>
        <p:spPr>
          <a:xfrm>
            <a:off x="992188" y="765175"/>
            <a:ext cx="5114925" cy="3836988"/>
          </a:xfrm>
          <a:ln/>
        </p:spPr>
      </p:sp>
      <p:sp>
        <p:nvSpPr>
          <p:cNvPr id="438275" name="Rectangle 3">
            <a:extLst>
              <a:ext uri="{FF2B5EF4-FFF2-40B4-BE49-F238E27FC236}">
                <a16:creationId xmlns:a16="http://schemas.microsoft.com/office/drawing/2014/main" id="{7001B22F-3B7F-48C5-85E4-C1A2282A3088}"/>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E1AC69-5C3A-436C-A5C7-8E599973A84E}"/>
              </a:ext>
            </a:extLst>
          </p:cNvPr>
          <p:cNvSpPr>
            <a:spLocks noGrp="1" noChangeArrowheads="1"/>
          </p:cNvSpPr>
          <p:nvPr>
            <p:ph type="sldNum" sz="quarter" idx="5"/>
          </p:nvPr>
        </p:nvSpPr>
        <p:spPr>
          <a:ln/>
        </p:spPr>
        <p:txBody>
          <a:bodyPr/>
          <a:lstStyle/>
          <a:p>
            <a:fld id="{43BCA04D-F278-44E9-8EDE-08654DE06101}" type="slidenum">
              <a:rPr lang="en-US" altLang="ja-JP"/>
              <a:pPr/>
              <a:t>23</a:t>
            </a:fld>
            <a:endParaRPr lang="en-US" altLang="ja-JP"/>
          </a:p>
        </p:txBody>
      </p:sp>
      <p:sp>
        <p:nvSpPr>
          <p:cNvPr id="481282" name="Rectangle 2">
            <a:extLst>
              <a:ext uri="{FF2B5EF4-FFF2-40B4-BE49-F238E27FC236}">
                <a16:creationId xmlns:a16="http://schemas.microsoft.com/office/drawing/2014/main" id="{3852A048-457E-4ADC-A6BF-C30C04E2C344}"/>
              </a:ext>
            </a:extLst>
          </p:cNvPr>
          <p:cNvSpPr>
            <a:spLocks noRot="1" noChangeArrowheads="1" noTextEdit="1"/>
          </p:cNvSpPr>
          <p:nvPr>
            <p:ph type="sldImg"/>
          </p:nvPr>
        </p:nvSpPr>
        <p:spPr>
          <a:xfrm>
            <a:off x="992188" y="765175"/>
            <a:ext cx="5114925" cy="3836988"/>
          </a:xfrm>
          <a:ln/>
        </p:spPr>
      </p:sp>
      <p:sp>
        <p:nvSpPr>
          <p:cNvPr id="481283" name="Rectangle 3">
            <a:extLst>
              <a:ext uri="{FF2B5EF4-FFF2-40B4-BE49-F238E27FC236}">
                <a16:creationId xmlns:a16="http://schemas.microsoft.com/office/drawing/2014/main" id="{77540703-44C8-476B-A13F-C64D0C0D6A0A}"/>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D62EFD-7E9D-4B3C-951E-070D3027B0D4}"/>
              </a:ext>
            </a:extLst>
          </p:cNvPr>
          <p:cNvSpPr>
            <a:spLocks noGrp="1" noChangeArrowheads="1"/>
          </p:cNvSpPr>
          <p:nvPr>
            <p:ph type="sldNum" sz="quarter" idx="5"/>
          </p:nvPr>
        </p:nvSpPr>
        <p:spPr>
          <a:ln/>
        </p:spPr>
        <p:txBody>
          <a:bodyPr/>
          <a:lstStyle/>
          <a:p>
            <a:fld id="{C14400ED-E9DD-4CD5-A263-052A2261389B}" type="slidenum">
              <a:rPr lang="en-US" altLang="ja-JP"/>
              <a:pPr/>
              <a:t>24</a:t>
            </a:fld>
            <a:endParaRPr lang="en-US" altLang="ja-JP"/>
          </a:p>
        </p:txBody>
      </p:sp>
      <p:sp>
        <p:nvSpPr>
          <p:cNvPr id="456706" name="Rectangle 2">
            <a:extLst>
              <a:ext uri="{FF2B5EF4-FFF2-40B4-BE49-F238E27FC236}">
                <a16:creationId xmlns:a16="http://schemas.microsoft.com/office/drawing/2014/main" id="{ECEBA44A-9289-4B80-AC2D-562D10FE21F6}"/>
              </a:ext>
            </a:extLst>
          </p:cNvPr>
          <p:cNvSpPr>
            <a:spLocks noRot="1" noChangeArrowheads="1" noTextEdit="1"/>
          </p:cNvSpPr>
          <p:nvPr>
            <p:ph type="sldImg"/>
          </p:nvPr>
        </p:nvSpPr>
        <p:spPr>
          <a:xfrm>
            <a:off x="992188" y="765175"/>
            <a:ext cx="5114925" cy="3836988"/>
          </a:xfrm>
          <a:ln/>
        </p:spPr>
      </p:sp>
      <p:sp>
        <p:nvSpPr>
          <p:cNvPr id="456707" name="Rectangle 3">
            <a:extLst>
              <a:ext uri="{FF2B5EF4-FFF2-40B4-BE49-F238E27FC236}">
                <a16:creationId xmlns:a16="http://schemas.microsoft.com/office/drawing/2014/main" id="{F3A7781F-B987-4152-B974-5EF324B787D3}"/>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F5EA8B-BEBC-49AB-B45D-CEA3E1FFE073}"/>
              </a:ext>
            </a:extLst>
          </p:cNvPr>
          <p:cNvSpPr>
            <a:spLocks noGrp="1" noChangeArrowheads="1"/>
          </p:cNvSpPr>
          <p:nvPr>
            <p:ph type="sldNum" sz="quarter" idx="5"/>
          </p:nvPr>
        </p:nvSpPr>
        <p:spPr>
          <a:ln/>
        </p:spPr>
        <p:txBody>
          <a:bodyPr/>
          <a:lstStyle/>
          <a:p>
            <a:fld id="{2938101F-6E33-4DFD-8FCF-48EAE0C330D6}" type="slidenum">
              <a:rPr lang="en-US" altLang="ja-JP"/>
              <a:pPr/>
              <a:t>25</a:t>
            </a:fld>
            <a:endParaRPr lang="en-US" altLang="ja-JP"/>
          </a:p>
        </p:txBody>
      </p:sp>
      <p:sp>
        <p:nvSpPr>
          <p:cNvPr id="482306" name="Rectangle 2">
            <a:extLst>
              <a:ext uri="{FF2B5EF4-FFF2-40B4-BE49-F238E27FC236}">
                <a16:creationId xmlns:a16="http://schemas.microsoft.com/office/drawing/2014/main" id="{50495968-1A23-4017-B325-EEC7B908CA4C}"/>
              </a:ext>
            </a:extLst>
          </p:cNvPr>
          <p:cNvSpPr>
            <a:spLocks noRot="1" noChangeArrowheads="1" noTextEdit="1"/>
          </p:cNvSpPr>
          <p:nvPr>
            <p:ph type="sldImg"/>
          </p:nvPr>
        </p:nvSpPr>
        <p:spPr>
          <a:xfrm>
            <a:off x="992188" y="765175"/>
            <a:ext cx="5114925" cy="3836988"/>
          </a:xfrm>
          <a:ln/>
        </p:spPr>
      </p:sp>
      <p:sp>
        <p:nvSpPr>
          <p:cNvPr id="482307" name="Rectangle 3">
            <a:extLst>
              <a:ext uri="{FF2B5EF4-FFF2-40B4-BE49-F238E27FC236}">
                <a16:creationId xmlns:a16="http://schemas.microsoft.com/office/drawing/2014/main" id="{F40C5BC8-516D-433D-BF8B-1FE64712CE9F}"/>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7114C30-3C12-4968-B050-7FD1D2AE70DE}"/>
              </a:ext>
            </a:extLst>
          </p:cNvPr>
          <p:cNvSpPr>
            <a:spLocks noGrp="1" noChangeArrowheads="1"/>
          </p:cNvSpPr>
          <p:nvPr>
            <p:ph type="sldNum" sz="quarter" idx="5"/>
          </p:nvPr>
        </p:nvSpPr>
        <p:spPr>
          <a:ln/>
        </p:spPr>
        <p:txBody>
          <a:bodyPr/>
          <a:lstStyle/>
          <a:p>
            <a:fld id="{888C84FA-6187-4DD0-AF7C-66127648A27B}" type="slidenum">
              <a:rPr lang="en-US" altLang="ja-JP"/>
              <a:pPr/>
              <a:t>26</a:t>
            </a:fld>
            <a:endParaRPr lang="en-US" altLang="ja-JP"/>
          </a:p>
        </p:txBody>
      </p:sp>
      <p:sp>
        <p:nvSpPr>
          <p:cNvPr id="285698" name="Rectangle 2">
            <a:extLst>
              <a:ext uri="{FF2B5EF4-FFF2-40B4-BE49-F238E27FC236}">
                <a16:creationId xmlns:a16="http://schemas.microsoft.com/office/drawing/2014/main" id="{65D2A568-4371-44BE-A303-76A573764383}"/>
              </a:ext>
            </a:extLst>
          </p:cNvPr>
          <p:cNvSpPr>
            <a:spLocks noRot="1" noChangeArrowheads="1" noTextEdit="1"/>
          </p:cNvSpPr>
          <p:nvPr>
            <p:ph type="sldImg"/>
          </p:nvPr>
        </p:nvSpPr>
        <p:spPr>
          <a:xfrm>
            <a:off x="993775" y="766763"/>
            <a:ext cx="5111750" cy="3833812"/>
          </a:xfrm>
          <a:ln/>
        </p:spPr>
      </p:sp>
      <p:sp>
        <p:nvSpPr>
          <p:cNvPr id="285699" name="Rectangle 3">
            <a:extLst>
              <a:ext uri="{FF2B5EF4-FFF2-40B4-BE49-F238E27FC236}">
                <a16:creationId xmlns:a16="http://schemas.microsoft.com/office/drawing/2014/main" id="{9D2A7956-8E7E-4BB9-81CE-907B6D2B3363}"/>
              </a:ext>
            </a:extLst>
          </p:cNvPr>
          <p:cNvSpPr>
            <a:spLocks noGrp="1" noChangeArrowheads="1"/>
          </p:cNvSpPr>
          <p:nvPr>
            <p:ph type="body" idx="1"/>
          </p:nvPr>
        </p:nvSpPr>
        <p:spPr>
          <a:xfrm>
            <a:off x="708025" y="4856163"/>
            <a:ext cx="5683250" cy="4600575"/>
          </a:xfrm>
        </p:spPr>
        <p:txBody>
          <a:bodyPr/>
          <a:lstStyle/>
          <a:p>
            <a:r>
              <a:rPr lang="ja-JP" altLang="en-US" b="1">
                <a:ea typeface="ＭＳ ゴシック" panose="020B0609070205080204" pitchFamily="49" charset="-128"/>
              </a:rPr>
              <a:t>Ｐ２（なぜ、潜在力を活かしきれていないのか）</a:t>
            </a:r>
            <a:endParaRPr lang="ja-JP" altLang="en-US">
              <a:ea typeface="ＭＳ ゴシック" panose="020B0609070205080204" pitchFamily="49" charset="-128"/>
            </a:endParaRPr>
          </a:p>
          <a:p>
            <a:r>
              <a:rPr lang="ja-JP" altLang="en-US">
                <a:ea typeface="ＭＳ ゴシック" panose="020B0609070205080204" pitchFamily="49" charset="-128"/>
              </a:rPr>
              <a:t>○しかし、関西は潜在力を活かしきれていない。</a:t>
            </a:r>
          </a:p>
          <a:p>
            <a:r>
              <a:rPr lang="ja-JP" altLang="en-US">
                <a:ea typeface="ＭＳ ゴシック" panose="020B0609070205080204" pitchFamily="49" charset="-128"/>
              </a:rPr>
              <a:t>　行政の枠組み（府県境）は明治以来のまま。</a:t>
            </a:r>
          </a:p>
          <a:p>
            <a:r>
              <a:rPr lang="ja-JP" altLang="en-US">
                <a:ea typeface="ＭＳ ゴシック" panose="020B0609070205080204" pitchFamily="49" charset="-128"/>
              </a:rPr>
              <a:t>　国と府県で同じような仕事をしている（河川の管理、中小企業対策など）。</a:t>
            </a:r>
          </a:p>
          <a:p>
            <a:r>
              <a:rPr lang="ja-JP" altLang="en-US">
                <a:ea typeface="ＭＳ ゴシック" panose="020B0609070205080204" pitchFamily="49" charset="-128"/>
              </a:rPr>
              <a:t>　府県は府県で、あれもこれもと、なんでも自前（フルセット）主義。</a:t>
            </a:r>
          </a:p>
          <a:p>
            <a:endParaRPr lang="ja-JP" altLang="en-US">
              <a:ea typeface="ＭＳ ゴシック" panose="020B0609070205080204" pitchFamily="49" charset="-128"/>
            </a:endParaRPr>
          </a:p>
          <a:p>
            <a:r>
              <a:rPr lang="ja-JP" altLang="en-US">
                <a:ea typeface="ＭＳ ゴシック" panose="020B0609070205080204" pitchFamily="49" charset="-128"/>
              </a:rPr>
              <a:t>○大阪・関西が世界都市へと羽ばたくためには、</a:t>
            </a:r>
          </a:p>
          <a:p>
            <a:r>
              <a:rPr lang="ja-JP" altLang="en-US">
                <a:ea typeface="ＭＳ ゴシック" panose="020B0609070205080204" pitchFamily="49" charset="-128"/>
              </a:rPr>
              <a:t>　限られた財源を最大限に活用。</a:t>
            </a:r>
          </a:p>
          <a:p>
            <a:r>
              <a:rPr lang="ja-JP" altLang="en-US">
                <a:ea typeface="ＭＳ ゴシック" panose="020B0609070205080204" pitchFamily="49" charset="-128"/>
              </a:rPr>
              <a:t>　自分の強みをさらに磨き、他人の強みを最大限活かす。</a:t>
            </a:r>
          </a:p>
          <a:p>
            <a:r>
              <a:rPr lang="ja-JP" altLang="en-US">
                <a:ea typeface="ＭＳ ゴシック" panose="020B0609070205080204" pitchFamily="49" charset="-128"/>
              </a:rPr>
              <a:t>　自分、他人にないものを伸ばす、という</a:t>
            </a:r>
          </a:p>
          <a:p>
            <a:endParaRPr lang="ja-JP" altLang="en-US">
              <a:ea typeface="ＭＳ ゴシック" panose="020B0609070205080204" pitchFamily="49" charset="-128"/>
            </a:endParaRPr>
          </a:p>
          <a:p>
            <a:r>
              <a:rPr lang="ja-JP" altLang="en-US">
                <a:ea typeface="ＭＳ ゴシック" panose="020B0609070205080204" pitchFamily="49" charset="-128"/>
              </a:rPr>
              <a:t>　Ｍ＆Ａの視点で戦略を練り、</a:t>
            </a:r>
          </a:p>
          <a:p>
            <a:r>
              <a:rPr lang="ja-JP" altLang="en-US">
                <a:ea typeface="ＭＳ ゴシック" panose="020B0609070205080204" pitchFamily="49" charset="-128"/>
              </a:rPr>
              <a:t>　関西州という新しい司令塔をつくることが必要。</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4F73ECB-F91C-4D54-916A-67BC6652D0A4}"/>
              </a:ext>
            </a:extLst>
          </p:cNvPr>
          <p:cNvSpPr>
            <a:spLocks noGrp="1" noChangeArrowheads="1"/>
          </p:cNvSpPr>
          <p:nvPr>
            <p:ph type="sldNum" sz="quarter" idx="5"/>
          </p:nvPr>
        </p:nvSpPr>
        <p:spPr>
          <a:ln/>
        </p:spPr>
        <p:txBody>
          <a:bodyPr/>
          <a:lstStyle/>
          <a:p>
            <a:fld id="{E68FD923-E47F-456C-ADF1-9BA952AC40FD}" type="slidenum">
              <a:rPr lang="en-US" altLang="ja-JP"/>
              <a:pPr/>
              <a:t>27</a:t>
            </a:fld>
            <a:endParaRPr lang="en-US" altLang="ja-JP"/>
          </a:p>
        </p:txBody>
      </p:sp>
      <p:sp>
        <p:nvSpPr>
          <p:cNvPr id="230402" name="Rectangle 2">
            <a:extLst>
              <a:ext uri="{FF2B5EF4-FFF2-40B4-BE49-F238E27FC236}">
                <a16:creationId xmlns:a16="http://schemas.microsoft.com/office/drawing/2014/main" id="{F42172B3-05AA-43DC-883B-ECCE53FC1A9D}"/>
              </a:ext>
            </a:extLst>
          </p:cNvPr>
          <p:cNvSpPr>
            <a:spLocks noRot="1" noChangeArrowheads="1" noTextEdit="1"/>
          </p:cNvSpPr>
          <p:nvPr>
            <p:ph type="sldImg"/>
          </p:nvPr>
        </p:nvSpPr>
        <p:spPr>
          <a:xfrm>
            <a:off x="992188" y="765175"/>
            <a:ext cx="5114925" cy="3836988"/>
          </a:xfrm>
          <a:ln/>
        </p:spPr>
      </p:sp>
      <p:sp>
        <p:nvSpPr>
          <p:cNvPr id="230403" name="Rectangle 3">
            <a:extLst>
              <a:ext uri="{FF2B5EF4-FFF2-40B4-BE49-F238E27FC236}">
                <a16:creationId xmlns:a16="http://schemas.microsoft.com/office/drawing/2014/main" id="{784F58D2-9C78-426A-93E0-EBFAB79129BC}"/>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65ACE1-8016-4F74-9C9C-7101726B450A}"/>
              </a:ext>
            </a:extLst>
          </p:cNvPr>
          <p:cNvSpPr>
            <a:spLocks noGrp="1" noChangeArrowheads="1"/>
          </p:cNvSpPr>
          <p:nvPr>
            <p:ph type="sldNum" sz="quarter" idx="5"/>
          </p:nvPr>
        </p:nvSpPr>
        <p:spPr>
          <a:ln/>
        </p:spPr>
        <p:txBody>
          <a:bodyPr/>
          <a:lstStyle/>
          <a:p>
            <a:fld id="{5A90897E-8022-4D1E-AD23-E25D2C96ADF4}" type="slidenum">
              <a:rPr lang="en-US" altLang="ja-JP"/>
              <a:pPr/>
              <a:t>28</a:t>
            </a:fld>
            <a:endParaRPr lang="en-US" altLang="ja-JP"/>
          </a:p>
        </p:txBody>
      </p:sp>
      <p:sp>
        <p:nvSpPr>
          <p:cNvPr id="289794" name="Rectangle 2">
            <a:extLst>
              <a:ext uri="{FF2B5EF4-FFF2-40B4-BE49-F238E27FC236}">
                <a16:creationId xmlns:a16="http://schemas.microsoft.com/office/drawing/2014/main" id="{FBDD74C8-2094-4ED6-A5AA-0B4A672872C5}"/>
              </a:ext>
            </a:extLst>
          </p:cNvPr>
          <p:cNvSpPr>
            <a:spLocks noRot="1" noChangeArrowheads="1" noTextEdit="1"/>
          </p:cNvSpPr>
          <p:nvPr>
            <p:ph type="sldImg"/>
          </p:nvPr>
        </p:nvSpPr>
        <p:spPr>
          <a:xfrm>
            <a:off x="992188" y="765175"/>
            <a:ext cx="5114925" cy="3836988"/>
          </a:xfrm>
          <a:ln/>
        </p:spPr>
      </p:sp>
      <p:sp>
        <p:nvSpPr>
          <p:cNvPr id="289795" name="Rectangle 3">
            <a:extLst>
              <a:ext uri="{FF2B5EF4-FFF2-40B4-BE49-F238E27FC236}">
                <a16:creationId xmlns:a16="http://schemas.microsoft.com/office/drawing/2014/main" id="{EED86022-DE6E-42D3-852D-9676D2751716}"/>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29CEFBB-2564-422F-96B8-17BA6107BB56}"/>
              </a:ext>
            </a:extLst>
          </p:cNvPr>
          <p:cNvSpPr>
            <a:spLocks noGrp="1" noChangeArrowheads="1"/>
          </p:cNvSpPr>
          <p:nvPr>
            <p:ph type="sldNum" sz="quarter" idx="5"/>
          </p:nvPr>
        </p:nvSpPr>
        <p:spPr>
          <a:ln/>
        </p:spPr>
        <p:txBody>
          <a:bodyPr/>
          <a:lstStyle/>
          <a:p>
            <a:fld id="{97F70D06-1F0C-46B0-852D-33FF59A32150}" type="slidenum">
              <a:rPr lang="en-US" altLang="ja-JP"/>
              <a:pPr/>
              <a:t>29</a:t>
            </a:fld>
            <a:endParaRPr lang="en-US" altLang="ja-JP"/>
          </a:p>
        </p:txBody>
      </p:sp>
      <p:sp>
        <p:nvSpPr>
          <p:cNvPr id="292866" name="Rectangle 2">
            <a:extLst>
              <a:ext uri="{FF2B5EF4-FFF2-40B4-BE49-F238E27FC236}">
                <a16:creationId xmlns:a16="http://schemas.microsoft.com/office/drawing/2014/main" id="{D5D79FEB-BFFB-452C-911D-5AE9F91B5F36}"/>
              </a:ext>
            </a:extLst>
          </p:cNvPr>
          <p:cNvSpPr>
            <a:spLocks noRot="1" noChangeArrowheads="1" noTextEdit="1"/>
          </p:cNvSpPr>
          <p:nvPr>
            <p:ph type="sldImg"/>
          </p:nvPr>
        </p:nvSpPr>
        <p:spPr>
          <a:xfrm>
            <a:off x="992188" y="765175"/>
            <a:ext cx="5114925" cy="3836988"/>
          </a:xfrm>
          <a:ln/>
        </p:spPr>
      </p:sp>
      <p:sp>
        <p:nvSpPr>
          <p:cNvPr id="292867" name="Rectangle 3">
            <a:extLst>
              <a:ext uri="{FF2B5EF4-FFF2-40B4-BE49-F238E27FC236}">
                <a16:creationId xmlns:a16="http://schemas.microsoft.com/office/drawing/2014/main" id="{9FA5F849-354A-446E-AEA2-AC97611130CF}"/>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6E28FD-2B98-4B5C-B498-E34BF5F0A99F}"/>
              </a:ext>
            </a:extLst>
          </p:cNvPr>
          <p:cNvSpPr>
            <a:spLocks noGrp="1" noChangeArrowheads="1"/>
          </p:cNvSpPr>
          <p:nvPr>
            <p:ph type="sldNum" sz="quarter" idx="5"/>
          </p:nvPr>
        </p:nvSpPr>
        <p:spPr>
          <a:ln/>
        </p:spPr>
        <p:txBody>
          <a:bodyPr/>
          <a:lstStyle/>
          <a:p>
            <a:fld id="{B0B25BE7-AB2D-4E6B-B392-61EB17C004F7}" type="slidenum">
              <a:rPr lang="en-US" altLang="ja-JP"/>
              <a:pPr/>
              <a:t>3</a:t>
            </a:fld>
            <a:endParaRPr lang="en-US" altLang="ja-JP"/>
          </a:p>
        </p:txBody>
      </p:sp>
      <p:sp>
        <p:nvSpPr>
          <p:cNvPr id="472066" name="Rectangle 2">
            <a:extLst>
              <a:ext uri="{FF2B5EF4-FFF2-40B4-BE49-F238E27FC236}">
                <a16:creationId xmlns:a16="http://schemas.microsoft.com/office/drawing/2014/main" id="{705BA354-013D-43C3-B35B-8E43824C1015}"/>
              </a:ext>
            </a:extLst>
          </p:cNvPr>
          <p:cNvSpPr>
            <a:spLocks noRot="1" noChangeArrowheads="1" noTextEdit="1"/>
          </p:cNvSpPr>
          <p:nvPr>
            <p:ph type="sldImg"/>
          </p:nvPr>
        </p:nvSpPr>
        <p:spPr>
          <a:xfrm>
            <a:off x="992188" y="765175"/>
            <a:ext cx="5114925" cy="3836988"/>
          </a:xfrm>
          <a:ln/>
        </p:spPr>
      </p:sp>
      <p:sp>
        <p:nvSpPr>
          <p:cNvPr id="472067" name="Rectangle 3">
            <a:extLst>
              <a:ext uri="{FF2B5EF4-FFF2-40B4-BE49-F238E27FC236}">
                <a16:creationId xmlns:a16="http://schemas.microsoft.com/office/drawing/2014/main" id="{D1E357E7-C769-4AB1-9D6E-5B734DE1988E}"/>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C2E64D4-8372-42BE-ACE0-F612B90B9AC8}"/>
              </a:ext>
            </a:extLst>
          </p:cNvPr>
          <p:cNvSpPr>
            <a:spLocks noGrp="1" noChangeArrowheads="1"/>
          </p:cNvSpPr>
          <p:nvPr>
            <p:ph type="sldNum" sz="quarter" idx="5"/>
          </p:nvPr>
        </p:nvSpPr>
        <p:spPr>
          <a:ln/>
        </p:spPr>
        <p:txBody>
          <a:bodyPr/>
          <a:lstStyle/>
          <a:p>
            <a:fld id="{68BD510D-7235-46DC-B999-882DF4C1A843}" type="slidenum">
              <a:rPr lang="en-US" altLang="ja-JP"/>
              <a:pPr/>
              <a:t>30</a:t>
            </a:fld>
            <a:endParaRPr lang="en-US" altLang="ja-JP"/>
          </a:p>
        </p:txBody>
      </p:sp>
      <p:sp>
        <p:nvSpPr>
          <p:cNvPr id="295938" name="Rectangle 2">
            <a:extLst>
              <a:ext uri="{FF2B5EF4-FFF2-40B4-BE49-F238E27FC236}">
                <a16:creationId xmlns:a16="http://schemas.microsoft.com/office/drawing/2014/main" id="{720F852F-83D0-40DD-A5A9-C52D9F4EACB0}"/>
              </a:ext>
            </a:extLst>
          </p:cNvPr>
          <p:cNvSpPr>
            <a:spLocks noRot="1" noChangeArrowheads="1" noTextEdit="1"/>
          </p:cNvSpPr>
          <p:nvPr>
            <p:ph type="sldImg"/>
          </p:nvPr>
        </p:nvSpPr>
        <p:spPr>
          <a:xfrm>
            <a:off x="992188" y="765175"/>
            <a:ext cx="5114925" cy="3836988"/>
          </a:xfrm>
          <a:ln/>
        </p:spPr>
      </p:sp>
      <p:sp>
        <p:nvSpPr>
          <p:cNvPr id="295939" name="Rectangle 3">
            <a:extLst>
              <a:ext uri="{FF2B5EF4-FFF2-40B4-BE49-F238E27FC236}">
                <a16:creationId xmlns:a16="http://schemas.microsoft.com/office/drawing/2014/main" id="{D99D8A7A-BABA-4829-9210-96A1BB01A6DA}"/>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054858-D0F7-4BC1-B03C-B46C619CE909}"/>
              </a:ext>
            </a:extLst>
          </p:cNvPr>
          <p:cNvSpPr>
            <a:spLocks noGrp="1" noChangeArrowheads="1"/>
          </p:cNvSpPr>
          <p:nvPr>
            <p:ph type="sldNum" sz="quarter" idx="5"/>
          </p:nvPr>
        </p:nvSpPr>
        <p:spPr>
          <a:ln/>
        </p:spPr>
        <p:txBody>
          <a:bodyPr/>
          <a:lstStyle/>
          <a:p>
            <a:fld id="{D4AAF166-DAA0-44DA-96DD-0892DAF6BA8B}" type="slidenum">
              <a:rPr lang="en-US" altLang="ja-JP"/>
              <a:pPr/>
              <a:t>31</a:t>
            </a:fld>
            <a:endParaRPr lang="en-US" altLang="ja-JP"/>
          </a:p>
        </p:txBody>
      </p:sp>
      <p:sp>
        <p:nvSpPr>
          <p:cNvPr id="493570" name="Rectangle 2">
            <a:extLst>
              <a:ext uri="{FF2B5EF4-FFF2-40B4-BE49-F238E27FC236}">
                <a16:creationId xmlns:a16="http://schemas.microsoft.com/office/drawing/2014/main" id="{ED0E8A0A-82B5-449F-BE84-E28687D11DC7}"/>
              </a:ext>
            </a:extLst>
          </p:cNvPr>
          <p:cNvSpPr>
            <a:spLocks noRot="1" noChangeArrowheads="1" noTextEdit="1"/>
          </p:cNvSpPr>
          <p:nvPr>
            <p:ph type="sldImg"/>
          </p:nvPr>
        </p:nvSpPr>
        <p:spPr>
          <a:xfrm>
            <a:off x="992188" y="765175"/>
            <a:ext cx="5114925" cy="3836988"/>
          </a:xfrm>
          <a:ln/>
        </p:spPr>
      </p:sp>
      <p:sp>
        <p:nvSpPr>
          <p:cNvPr id="493571" name="Rectangle 3">
            <a:extLst>
              <a:ext uri="{FF2B5EF4-FFF2-40B4-BE49-F238E27FC236}">
                <a16:creationId xmlns:a16="http://schemas.microsoft.com/office/drawing/2014/main" id="{E1E60B22-65AB-4691-AF89-7986B434F360}"/>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13B4AB3-555B-4921-8DCF-4797570BC8C1}"/>
              </a:ext>
            </a:extLst>
          </p:cNvPr>
          <p:cNvSpPr>
            <a:spLocks noGrp="1" noChangeArrowheads="1"/>
          </p:cNvSpPr>
          <p:nvPr>
            <p:ph type="sldNum" sz="quarter" idx="5"/>
          </p:nvPr>
        </p:nvSpPr>
        <p:spPr>
          <a:ln/>
        </p:spPr>
        <p:txBody>
          <a:bodyPr/>
          <a:lstStyle/>
          <a:p>
            <a:fld id="{8925447A-FF64-4853-8012-1D90D9C457F3}" type="slidenum">
              <a:rPr lang="en-US" altLang="ja-JP"/>
              <a:pPr/>
              <a:t>32</a:t>
            </a:fld>
            <a:endParaRPr lang="en-US" altLang="ja-JP"/>
          </a:p>
        </p:txBody>
      </p:sp>
      <p:sp>
        <p:nvSpPr>
          <p:cNvPr id="496642" name="Rectangle 2">
            <a:extLst>
              <a:ext uri="{FF2B5EF4-FFF2-40B4-BE49-F238E27FC236}">
                <a16:creationId xmlns:a16="http://schemas.microsoft.com/office/drawing/2014/main" id="{FC8D79CD-D71A-480F-9191-5998FCDA899E}"/>
              </a:ext>
            </a:extLst>
          </p:cNvPr>
          <p:cNvSpPr>
            <a:spLocks noRot="1" noChangeArrowheads="1" noTextEdit="1"/>
          </p:cNvSpPr>
          <p:nvPr>
            <p:ph type="sldImg"/>
          </p:nvPr>
        </p:nvSpPr>
        <p:spPr>
          <a:xfrm>
            <a:off x="992188" y="765175"/>
            <a:ext cx="5114925" cy="3836988"/>
          </a:xfrm>
          <a:ln/>
        </p:spPr>
      </p:sp>
      <p:sp>
        <p:nvSpPr>
          <p:cNvPr id="496643" name="Rectangle 3">
            <a:extLst>
              <a:ext uri="{FF2B5EF4-FFF2-40B4-BE49-F238E27FC236}">
                <a16:creationId xmlns:a16="http://schemas.microsoft.com/office/drawing/2014/main" id="{6D5A9323-982C-431C-83E0-6336BE4DB3EE}"/>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EC6738-64DB-49DB-BF41-2A38CD31A0C9}"/>
              </a:ext>
            </a:extLst>
          </p:cNvPr>
          <p:cNvSpPr>
            <a:spLocks noGrp="1" noChangeArrowheads="1"/>
          </p:cNvSpPr>
          <p:nvPr>
            <p:ph type="sldNum" sz="quarter" idx="5"/>
          </p:nvPr>
        </p:nvSpPr>
        <p:spPr>
          <a:ln/>
        </p:spPr>
        <p:txBody>
          <a:bodyPr/>
          <a:lstStyle/>
          <a:p>
            <a:fld id="{D1ED1E53-DED1-41CF-A7DC-6900A4F9E638}" type="slidenum">
              <a:rPr lang="en-US" altLang="ja-JP"/>
              <a:pPr/>
              <a:t>33</a:t>
            </a:fld>
            <a:endParaRPr lang="en-US" altLang="ja-JP"/>
          </a:p>
        </p:txBody>
      </p:sp>
      <p:sp>
        <p:nvSpPr>
          <p:cNvPr id="514050" name="Rectangle 2">
            <a:extLst>
              <a:ext uri="{FF2B5EF4-FFF2-40B4-BE49-F238E27FC236}">
                <a16:creationId xmlns:a16="http://schemas.microsoft.com/office/drawing/2014/main" id="{3C0F1019-F7FA-4373-AD2B-F815FA07D8D5}"/>
              </a:ext>
            </a:extLst>
          </p:cNvPr>
          <p:cNvSpPr>
            <a:spLocks noRot="1" noChangeArrowheads="1" noTextEdit="1"/>
          </p:cNvSpPr>
          <p:nvPr>
            <p:ph type="sldImg"/>
          </p:nvPr>
        </p:nvSpPr>
        <p:spPr>
          <a:xfrm>
            <a:off x="992188" y="765175"/>
            <a:ext cx="5114925" cy="3836988"/>
          </a:xfrm>
          <a:ln/>
        </p:spPr>
      </p:sp>
      <p:sp>
        <p:nvSpPr>
          <p:cNvPr id="514051" name="Rectangle 3">
            <a:extLst>
              <a:ext uri="{FF2B5EF4-FFF2-40B4-BE49-F238E27FC236}">
                <a16:creationId xmlns:a16="http://schemas.microsoft.com/office/drawing/2014/main" id="{9E3F0BEE-577E-40C8-A823-9B7FF27B8DE2}"/>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FDFB59-87F0-42FF-BA6F-7941E0265B0D}"/>
              </a:ext>
            </a:extLst>
          </p:cNvPr>
          <p:cNvSpPr>
            <a:spLocks noGrp="1" noChangeArrowheads="1"/>
          </p:cNvSpPr>
          <p:nvPr>
            <p:ph type="sldNum" sz="quarter" idx="5"/>
          </p:nvPr>
        </p:nvSpPr>
        <p:spPr>
          <a:ln/>
        </p:spPr>
        <p:txBody>
          <a:bodyPr/>
          <a:lstStyle/>
          <a:p>
            <a:fld id="{4429D42F-25E8-4E8C-8FFA-9D8DD7BD89D5}" type="slidenum">
              <a:rPr lang="en-US" altLang="ja-JP"/>
              <a:pPr/>
              <a:t>34</a:t>
            </a:fld>
            <a:endParaRPr lang="en-US" altLang="ja-JP"/>
          </a:p>
        </p:txBody>
      </p:sp>
      <p:sp>
        <p:nvSpPr>
          <p:cNvPr id="394242" name="Rectangle 2">
            <a:extLst>
              <a:ext uri="{FF2B5EF4-FFF2-40B4-BE49-F238E27FC236}">
                <a16:creationId xmlns:a16="http://schemas.microsoft.com/office/drawing/2014/main" id="{EECAB331-7072-4D93-8C8B-608D3C761E28}"/>
              </a:ext>
            </a:extLst>
          </p:cNvPr>
          <p:cNvSpPr>
            <a:spLocks noRot="1" noChangeArrowheads="1" noTextEdit="1"/>
          </p:cNvSpPr>
          <p:nvPr>
            <p:ph type="sldImg"/>
          </p:nvPr>
        </p:nvSpPr>
        <p:spPr>
          <a:xfrm>
            <a:off x="993775" y="766763"/>
            <a:ext cx="5111750" cy="3833812"/>
          </a:xfrm>
          <a:ln/>
        </p:spPr>
      </p:sp>
      <p:sp>
        <p:nvSpPr>
          <p:cNvPr id="394243" name="Rectangle 3">
            <a:extLst>
              <a:ext uri="{FF2B5EF4-FFF2-40B4-BE49-F238E27FC236}">
                <a16:creationId xmlns:a16="http://schemas.microsoft.com/office/drawing/2014/main" id="{E5F2DC5E-D7A1-41D7-85BB-BEEBE7FE263A}"/>
              </a:ext>
            </a:extLst>
          </p:cNvPr>
          <p:cNvSpPr>
            <a:spLocks noGrp="1" noChangeArrowheads="1"/>
          </p:cNvSpPr>
          <p:nvPr>
            <p:ph type="body" idx="1"/>
          </p:nvPr>
        </p:nvSpPr>
        <p:spPr>
          <a:xfrm>
            <a:off x="708025" y="4856163"/>
            <a:ext cx="5683250" cy="4600575"/>
          </a:xfrm>
        </p:spPr>
        <p:txBody>
          <a:bodyPr/>
          <a:lstStyle/>
          <a:p>
            <a:r>
              <a:rPr lang="ja-JP" altLang="en-US" b="1">
                <a:latin typeface="ＭＳ ゴシック" panose="020B0609070205080204" pitchFamily="49" charset="-128"/>
                <a:ea typeface="ＭＳ ゴシック" panose="020B0609070205080204" pitchFamily="49" charset="-128"/>
              </a:rPr>
              <a:t>Ｐ５（バイオ）</a:t>
            </a:r>
            <a:endParaRPr lang="ja-JP" altLang="en-US">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○関西は、</a:t>
            </a:r>
          </a:p>
          <a:p>
            <a:r>
              <a:rPr lang="ja-JP" altLang="en-US">
                <a:latin typeface="ＭＳ ゴシック" panose="020B0609070205080204" pitchFamily="49" charset="-128"/>
                <a:ea typeface="ＭＳ ゴシック" panose="020B0609070205080204" pitchFamily="49" charset="-128"/>
              </a:rPr>
              <a:t>　福沢諭吉、大村益次郎など多くの先進的な人材を輩出した</a:t>
            </a:r>
          </a:p>
          <a:p>
            <a:r>
              <a:rPr lang="ja-JP" altLang="en-US">
                <a:latin typeface="ＭＳ ゴシック" panose="020B0609070205080204" pitchFamily="49" charset="-128"/>
                <a:ea typeface="ＭＳ ゴシック" panose="020B0609070205080204" pitchFamily="49" charset="-128"/>
              </a:rPr>
              <a:t>　適塾、壊徳堂の流れをくみ、</a:t>
            </a:r>
          </a:p>
          <a:p>
            <a:r>
              <a:rPr lang="ja-JP" altLang="en-US">
                <a:latin typeface="ＭＳ ゴシック" panose="020B0609070205080204" pitchFamily="49" charset="-128"/>
                <a:ea typeface="ＭＳ ゴシック" panose="020B0609070205080204" pitchFamily="49" charset="-128"/>
              </a:rPr>
              <a:t>　知の集積地とも言えるバイオ産業は、大阪・関西の強みのひとつ。</a:t>
            </a:r>
          </a:p>
          <a:p>
            <a:endParaRPr lang="ja-JP" altLang="en-US">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○道修町を中心とする日本を代表する医薬品メーカーの集積を活かし</a:t>
            </a:r>
          </a:p>
          <a:p>
            <a:r>
              <a:rPr lang="ja-JP" altLang="en-US">
                <a:latin typeface="ＭＳ ゴシック" panose="020B0609070205080204" pitchFamily="49" charset="-128"/>
                <a:ea typeface="ＭＳ ゴシック" panose="020B0609070205080204" pitchFamily="49" charset="-128"/>
              </a:rPr>
              <a:t>　「北大阪・彩都」にバイオ産業の拠点が形成。</a:t>
            </a:r>
          </a:p>
          <a:p>
            <a:r>
              <a:rPr lang="ja-JP" altLang="en-US">
                <a:latin typeface="ＭＳ ゴシック" panose="020B0609070205080204" pitchFamily="49" charset="-128"/>
                <a:ea typeface="ＭＳ ゴシック" panose="020B0609070205080204" pitchFamily="49" charset="-128"/>
              </a:rPr>
              <a:t>　神戸市の再生医療を中心にした「医療産業都市」から</a:t>
            </a:r>
          </a:p>
          <a:p>
            <a:r>
              <a:rPr lang="ja-JP" altLang="en-US">
                <a:latin typeface="ＭＳ ゴシック" panose="020B0609070205080204" pitchFamily="49" charset="-128"/>
                <a:ea typeface="ＭＳ ゴシック" panose="020B0609070205080204" pitchFamily="49" charset="-128"/>
              </a:rPr>
              <a:t>　京都大学の</a:t>
            </a:r>
            <a:r>
              <a:rPr lang="en-US" altLang="ja-JP">
                <a:latin typeface="ＭＳ ゴシック" panose="020B0609070205080204" pitchFamily="49" charset="-128"/>
                <a:ea typeface="ＭＳ ゴシック" panose="020B0609070205080204" pitchFamily="49" charset="-128"/>
              </a:rPr>
              <a:t>IPS</a:t>
            </a:r>
            <a:r>
              <a:rPr lang="ja-JP" altLang="en-US">
                <a:latin typeface="ＭＳ ゴシック" panose="020B0609070205080204" pitchFamily="49" charset="-128"/>
                <a:ea typeface="ＭＳ ゴシック" panose="020B0609070205080204" pitchFamily="49" charset="-128"/>
              </a:rPr>
              <a:t>細胞研究拠点にいたるエリアが</a:t>
            </a:r>
          </a:p>
          <a:p>
            <a:r>
              <a:rPr lang="ja-JP" altLang="en-US">
                <a:latin typeface="ＭＳ ゴシック" panose="020B0609070205080204" pitchFamily="49" charset="-128"/>
                <a:ea typeface="ＭＳ ゴシック" panose="020B0609070205080204" pitchFamily="49" charset="-128"/>
              </a:rPr>
              <a:t>　世界をリードするバイオ・ライフサイエンスのクラスター。</a:t>
            </a:r>
          </a:p>
          <a:p>
            <a:r>
              <a:rPr lang="ja-JP" altLang="en-US">
                <a:latin typeface="ＭＳ ゴシック" panose="020B0609070205080204" pitchFamily="49" charset="-128"/>
                <a:ea typeface="ＭＳ ゴシック" panose="020B0609070205080204" pitchFamily="49" charset="-128"/>
              </a:rPr>
              <a:t>　世界にも例がなく、競争力は高まっている。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9FCA90-6358-4414-9108-D2022ED7793E}"/>
              </a:ext>
            </a:extLst>
          </p:cNvPr>
          <p:cNvSpPr>
            <a:spLocks noGrp="1" noChangeArrowheads="1"/>
          </p:cNvSpPr>
          <p:nvPr>
            <p:ph type="sldNum" sz="quarter" idx="5"/>
          </p:nvPr>
        </p:nvSpPr>
        <p:spPr>
          <a:ln/>
        </p:spPr>
        <p:txBody>
          <a:bodyPr/>
          <a:lstStyle/>
          <a:p>
            <a:fld id="{54C3C1EB-7353-4C7F-9F8F-D90021202BA3}" type="slidenum">
              <a:rPr lang="en-US" altLang="ja-JP"/>
              <a:pPr/>
              <a:t>35</a:t>
            </a:fld>
            <a:endParaRPr lang="en-US" altLang="ja-JP"/>
          </a:p>
        </p:txBody>
      </p:sp>
      <p:sp>
        <p:nvSpPr>
          <p:cNvPr id="402434" name="Rectangle 2">
            <a:extLst>
              <a:ext uri="{FF2B5EF4-FFF2-40B4-BE49-F238E27FC236}">
                <a16:creationId xmlns:a16="http://schemas.microsoft.com/office/drawing/2014/main" id="{8D9E728B-A2B6-4FA7-B032-956D1CDF1090}"/>
              </a:ext>
            </a:extLst>
          </p:cNvPr>
          <p:cNvSpPr>
            <a:spLocks noRot="1" noChangeArrowheads="1" noTextEdit="1"/>
          </p:cNvSpPr>
          <p:nvPr>
            <p:ph type="sldImg"/>
          </p:nvPr>
        </p:nvSpPr>
        <p:spPr>
          <a:xfrm>
            <a:off x="993775" y="766763"/>
            <a:ext cx="5111750" cy="3833812"/>
          </a:xfrm>
          <a:ln/>
        </p:spPr>
      </p:sp>
      <p:sp>
        <p:nvSpPr>
          <p:cNvPr id="402435" name="Rectangle 3">
            <a:extLst>
              <a:ext uri="{FF2B5EF4-FFF2-40B4-BE49-F238E27FC236}">
                <a16:creationId xmlns:a16="http://schemas.microsoft.com/office/drawing/2014/main" id="{8549037E-7E76-48B8-9E23-47D9400FA749}"/>
              </a:ext>
            </a:extLst>
          </p:cNvPr>
          <p:cNvSpPr>
            <a:spLocks noGrp="1" noChangeArrowheads="1"/>
          </p:cNvSpPr>
          <p:nvPr>
            <p:ph type="body" idx="1"/>
          </p:nvPr>
        </p:nvSpPr>
        <p:spPr>
          <a:xfrm>
            <a:off x="708025" y="4856163"/>
            <a:ext cx="5683250" cy="4600575"/>
          </a:xfrm>
        </p:spPr>
        <p:txBody>
          <a:bodyPr/>
          <a:lstStyle/>
          <a:p>
            <a:r>
              <a:rPr lang="ja-JP" altLang="en-US" b="1">
                <a:latin typeface="ＭＳ ゴシック" panose="020B0609070205080204" pitchFamily="49" charset="-128"/>
                <a:ea typeface="ＭＳ ゴシック" panose="020B0609070205080204" pitchFamily="49" charset="-128"/>
              </a:rPr>
              <a:t>Ｐ５（バイオ）</a:t>
            </a:r>
            <a:endParaRPr lang="ja-JP" altLang="en-US">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○関西は、</a:t>
            </a:r>
          </a:p>
          <a:p>
            <a:r>
              <a:rPr lang="ja-JP" altLang="en-US">
                <a:latin typeface="ＭＳ ゴシック" panose="020B0609070205080204" pitchFamily="49" charset="-128"/>
                <a:ea typeface="ＭＳ ゴシック" panose="020B0609070205080204" pitchFamily="49" charset="-128"/>
              </a:rPr>
              <a:t>　福沢諭吉、大村益次郎など多くの先進的な人材を輩出した</a:t>
            </a:r>
          </a:p>
          <a:p>
            <a:r>
              <a:rPr lang="ja-JP" altLang="en-US">
                <a:latin typeface="ＭＳ ゴシック" panose="020B0609070205080204" pitchFamily="49" charset="-128"/>
                <a:ea typeface="ＭＳ ゴシック" panose="020B0609070205080204" pitchFamily="49" charset="-128"/>
              </a:rPr>
              <a:t>　適塾、壊徳堂の流れをくみ、</a:t>
            </a:r>
          </a:p>
          <a:p>
            <a:r>
              <a:rPr lang="ja-JP" altLang="en-US">
                <a:latin typeface="ＭＳ ゴシック" panose="020B0609070205080204" pitchFamily="49" charset="-128"/>
                <a:ea typeface="ＭＳ ゴシック" panose="020B0609070205080204" pitchFamily="49" charset="-128"/>
              </a:rPr>
              <a:t>　知の集積地とも言えるバイオ産業は、大阪・関西の強みのひとつ。</a:t>
            </a:r>
          </a:p>
          <a:p>
            <a:endParaRPr lang="ja-JP" altLang="en-US">
              <a:latin typeface="ＭＳ ゴシック" panose="020B0609070205080204" pitchFamily="49" charset="-128"/>
              <a:ea typeface="ＭＳ ゴシック" panose="020B0609070205080204" pitchFamily="49" charset="-128"/>
            </a:endParaRPr>
          </a:p>
          <a:p>
            <a:r>
              <a:rPr lang="ja-JP" altLang="en-US">
                <a:latin typeface="ＭＳ ゴシック" panose="020B0609070205080204" pitchFamily="49" charset="-128"/>
                <a:ea typeface="ＭＳ ゴシック" panose="020B0609070205080204" pitchFamily="49" charset="-128"/>
              </a:rPr>
              <a:t>○道修町を中心とする日本を代表する医薬品メーカーの集積を活かし</a:t>
            </a:r>
          </a:p>
          <a:p>
            <a:r>
              <a:rPr lang="ja-JP" altLang="en-US">
                <a:latin typeface="ＭＳ ゴシック" panose="020B0609070205080204" pitchFamily="49" charset="-128"/>
                <a:ea typeface="ＭＳ ゴシック" panose="020B0609070205080204" pitchFamily="49" charset="-128"/>
              </a:rPr>
              <a:t>　「北大阪・彩都」にバイオ産業の拠点が形成。</a:t>
            </a:r>
          </a:p>
          <a:p>
            <a:r>
              <a:rPr lang="ja-JP" altLang="en-US">
                <a:latin typeface="ＭＳ ゴシック" panose="020B0609070205080204" pitchFamily="49" charset="-128"/>
                <a:ea typeface="ＭＳ ゴシック" panose="020B0609070205080204" pitchFamily="49" charset="-128"/>
              </a:rPr>
              <a:t>　神戸市の再生医療を中心にした「医療産業都市」から</a:t>
            </a:r>
          </a:p>
          <a:p>
            <a:r>
              <a:rPr lang="ja-JP" altLang="en-US">
                <a:latin typeface="ＭＳ ゴシック" panose="020B0609070205080204" pitchFamily="49" charset="-128"/>
                <a:ea typeface="ＭＳ ゴシック" panose="020B0609070205080204" pitchFamily="49" charset="-128"/>
              </a:rPr>
              <a:t>　京都大学の</a:t>
            </a:r>
            <a:r>
              <a:rPr lang="en-US" altLang="ja-JP">
                <a:latin typeface="ＭＳ ゴシック" panose="020B0609070205080204" pitchFamily="49" charset="-128"/>
                <a:ea typeface="ＭＳ ゴシック" panose="020B0609070205080204" pitchFamily="49" charset="-128"/>
              </a:rPr>
              <a:t>IPS</a:t>
            </a:r>
            <a:r>
              <a:rPr lang="ja-JP" altLang="en-US">
                <a:latin typeface="ＭＳ ゴシック" panose="020B0609070205080204" pitchFamily="49" charset="-128"/>
                <a:ea typeface="ＭＳ ゴシック" panose="020B0609070205080204" pitchFamily="49" charset="-128"/>
              </a:rPr>
              <a:t>細胞研究拠点にいたるエリアが</a:t>
            </a:r>
          </a:p>
          <a:p>
            <a:r>
              <a:rPr lang="ja-JP" altLang="en-US">
                <a:latin typeface="ＭＳ ゴシック" panose="020B0609070205080204" pitchFamily="49" charset="-128"/>
                <a:ea typeface="ＭＳ ゴシック" panose="020B0609070205080204" pitchFamily="49" charset="-128"/>
              </a:rPr>
              <a:t>　世界をリードするバイオ・ライフサイエンスのクラスター。</a:t>
            </a:r>
          </a:p>
          <a:p>
            <a:r>
              <a:rPr lang="ja-JP" altLang="en-US">
                <a:latin typeface="ＭＳ ゴシック" panose="020B0609070205080204" pitchFamily="49" charset="-128"/>
                <a:ea typeface="ＭＳ ゴシック" panose="020B0609070205080204" pitchFamily="49" charset="-128"/>
              </a:rPr>
              <a:t>　世界にも例がなく、競争力は高まっている。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2C5EA1-4D5A-4292-8825-50376E439797}"/>
              </a:ext>
            </a:extLst>
          </p:cNvPr>
          <p:cNvSpPr>
            <a:spLocks noGrp="1" noChangeArrowheads="1"/>
          </p:cNvSpPr>
          <p:nvPr>
            <p:ph type="sldNum" sz="quarter" idx="5"/>
          </p:nvPr>
        </p:nvSpPr>
        <p:spPr>
          <a:ln/>
        </p:spPr>
        <p:txBody>
          <a:bodyPr/>
          <a:lstStyle/>
          <a:p>
            <a:fld id="{7A73E78A-E56D-48A3-8C0D-B29331C10511}" type="slidenum">
              <a:rPr lang="en-US" altLang="ja-JP"/>
              <a:pPr/>
              <a:t>36</a:t>
            </a:fld>
            <a:endParaRPr lang="en-US" altLang="ja-JP"/>
          </a:p>
        </p:txBody>
      </p:sp>
      <p:sp>
        <p:nvSpPr>
          <p:cNvPr id="506882" name="Rectangle 2">
            <a:extLst>
              <a:ext uri="{FF2B5EF4-FFF2-40B4-BE49-F238E27FC236}">
                <a16:creationId xmlns:a16="http://schemas.microsoft.com/office/drawing/2014/main" id="{17D28A69-8799-472E-8758-6D8181A0982A}"/>
              </a:ext>
            </a:extLst>
          </p:cNvPr>
          <p:cNvSpPr>
            <a:spLocks noRot="1" noChangeArrowheads="1" noTextEdit="1"/>
          </p:cNvSpPr>
          <p:nvPr>
            <p:ph type="sldImg"/>
          </p:nvPr>
        </p:nvSpPr>
        <p:spPr>
          <a:xfrm>
            <a:off x="993775" y="766763"/>
            <a:ext cx="5111750" cy="3833812"/>
          </a:xfrm>
          <a:ln/>
        </p:spPr>
      </p:sp>
      <p:sp>
        <p:nvSpPr>
          <p:cNvPr id="506883" name="Rectangle 3">
            <a:extLst>
              <a:ext uri="{FF2B5EF4-FFF2-40B4-BE49-F238E27FC236}">
                <a16:creationId xmlns:a16="http://schemas.microsoft.com/office/drawing/2014/main" id="{CA71DB7C-1EE6-428C-8DF4-A13E830E05A7}"/>
              </a:ext>
            </a:extLst>
          </p:cNvPr>
          <p:cNvSpPr>
            <a:spLocks noGrp="1" noChangeArrowheads="1"/>
          </p:cNvSpPr>
          <p:nvPr>
            <p:ph type="body" idx="1"/>
          </p:nvPr>
        </p:nvSpPr>
        <p:spPr>
          <a:xfrm>
            <a:off x="708025" y="4856163"/>
            <a:ext cx="5683250" cy="4600575"/>
          </a:xfrm>
        </p:spPr>
        <p:txBody>
          <a:bodyPr/>
          <a:lstStyle/>
          <a:p>
            <a:endParaRPr lang="ja-JP"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E47D7D-84E6-43CD-A19D-9F0B06A79B6A}"/>
              </a:ext>
            </a:extLst>
          </p:cNvPr>
          <p:cNvSpPr>
            <a:spLocks noGrp="1" noChangeArrowheads="1"/>
          </p:cNvSpPr>
          <p:nvPr>
            <p:ph type="sldNum" sz="quarter" idx="5"/>
          </p:nvPr>
        </p:nvSpPr>
        <p:spPr>
          <a:ln/>
        </p:spPr>
        <p:txBody>
          <a:bodyPr/>
          <a:lstStyle/>
          <a:p>
            <a:fld id="{A9E84376-7938-403D-BEE5-8E66CEDB905C}" type="slidenum">
              <a:rPr lang="en-US" altLang="ja-JP"/>
              <a:pPr/>
              <a:t>4</a:t>
            </a:fld>
            <a:endParaRPr lang="en-US" altLang="ja-JP"/>
          </a:p>
        </p:txBody>
      </p:sp>
      <p:sp>
        <p:nvSpPr>
          <p:cNvPr id="473090" name="Rectangle 2">
            <a:extLst>
              <a:ext uri="{FF2B5EF4-FFF2-40B4-BE49-F238E27FC236}">
                <a16:creationId xmlns:a16="http://schemas.microsoft.com/office/drawing/2014/main" id="{4AAD5514-6E00-4310-B656-A173E652BFAA}"/>
              </a:ext>
            </a:extLst>
          </p:cNvPr>
          <p:cNvSpPr>
            <a:spLocks noRot="1" noChangeArrowheads="1" noTextEdit="1"/>
          </p:cNvSpPr>
          <p:nvPr>
            <p:ph type="sldImg"/>
          </p:nvPr>
        </p:nvSpPr>
        <p:spPr>
          <a:xfrm>
            <a:off x="992188" y="765175"/>
            <a:ext cx="5114925" cy="3836988"/>
          </a:xfrm>
          <a:ln/>
        </p:spPr>
      </p:sp>
      <p:sp>
        <p:nvSpPr>
          <p:cNvPr id="473091" name="Rectangle 3">
            <a:extLst>
              <a:ext uri="{FF2B5EF4-FFF2-40B4-BE49-F238E27FC236}">
                <a16:creationId xmlns:a16="http://schemas.microsoft.com/office/drawing/2014/main" id="{2DEDF038-E6BE-416D-A492-533CB05BAB5B}"/>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ECDB85-DB61-489C-8929-59AFEE4727AF}"/>
              </a:ext>
            </a:extLst>
          </p:cNvPr>
          <p:cNvSpPr>
            <a:spLocks noGrp="1" noChangeArrowheads="1"/>
          </p:cNvSpPr>
          <p:nvPr>
            <p:ph type="sldNum" sz="quarter" idx="5"/>
          </p:nvPr>
        </p:nvSpPr>
        <p:spPr>
          <a:ln/>
        </p:spPr>
        <p:txBody>
          <a:bodyPr/>
          <a:lstStyle/>
          <a:p>
            <a:fld id="{32760B66-3543-4F85-B222-7BACDA629622}" type="slidenum">
              <a:rPr lang="en-US" altLang="ja-JP"/>
              <a:pPr/>
              <a:t>5</a:t>
            </a:fld>
            <a:endParaRPr lang="en-US" altLang="ja-JP"/>
          </a:p>
        </p:txBody>
      </p:sp>
      <p:sp>
        <p:nvSpPr>
          <p:cNvPr id="515074" name="Rectangle 2">
            <a:extLst>
              <a:ext uri="{FF2B5EF4-FFF2-40B4-BE49-F238E27FC236}">
                <a16:creationId xmlns:a16="http://schemas.microsoft.com/office/drawing/2014/main" id="{CEC4958C-B063-4590-8BC7-2DF63B3F4787}"/>
              </a:ext>
            </a:extLst>
          </p:cNvPr>
          <p:cNvSpPr>
            <a:spLocks noRot="1" noChangeArrowheads="1" noTextEdit="1"/>
          </p:cNvSpPr>
          <p:nvPr>
            <p:ph type="sldImg"/>
          </p:nvPr>
        </p:nvSpPr>
        <p:spPr>
          <a:xfrm>
            <a:off x="992188" y="765175"/>
            <a:ext cx="5114925" cy="3836988"/>
          </a:xfrm>
          <a:ln/>
        </p:spPr>
      </p:sp>
      <p:sp>
        <p:nvSpPr>
          <p:cNvPr id="515075" name="Rectangle 3">
            <a:extLst>
              <a:ext uri="{FF2B5EF4-FFF2-40B4-BE49-F238E27FC236}">
                <a16:creationId xmlns:a16="http://schemas.microsoft.com/office/drawing/2014/main" id="{2CEB05B3-132F-441B-9419-AA92FC0A63AA}"/>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D19000-DDE3-4F9C-AEC5-4A8F2A6FCDC2}"/>
              </a:ext>
            </a:extLst>
          </p:cNvPr>
          <p:cNvSpPr>
            <a:spLocks noGrp="1" noChangeArrowheads="1"/>
          </p:cNvSpPr>
          <p:nvPr>
            <p:ph type="sldNum" sz="quarter" idx="5"/>
          </p:nvPr>
        </p:nvSpPr>
        <p:spPr>
          <a:ln/>
        </p:spPr>
        <p:txBody>
          <a:bodyPr/>
          <a:lstStyle/>
          <a:p>
            <a:fld id="{44BE43E0-74FC-4409-BB16-95DB1E8742E5}" type="slidenum">
              <a:rPr lang="en-US" altLang="ja-JP"/>
              <a:pPr/>
              <a:t>6</a:t>
            </a:fld>
            <a:endParaRPr lang="en-US" altLang="ja-JP"/>
          </a:p>
        </p:txBody>
      </p:sp>
      <p:sp>
        <p:nvSpPr>
          <p:cNvPr id="485378" name="Rectangle 2">
            <a:extLst>
              <a:ext uri="{FF2B5EF4-FFF2-40B4-BE49-F238E27FC236}">
                <a16:creationId xmlns:a16="http://schemas.microsoft.com/office/drawing/2014/main" id="{BBA6E004-1DDE-499B-A6DE-78FACB68A990}"/>
              </a:ext>
            </a:extLst>
          </p:cNvPr>
          <p:cNvSpPr>
            <a:spLocks noRot="1" noChangeArrowheads="1" noTextEdit="1"/>
          </p:cNvSpPr>
          <p:nvPr>
            <p:ph type="sldImg"/>
          </p:nvPr>
        </p:nvSpPr>
        <p:spPr>
          <a:xfrm>
            <a:off x="992188" y="765175"/>
            <a:ext cx="5114925" cy="3836988"/>
          </a:xfrm>
          <a:ln/>
        </p:spPr>
      </p:sp>
      <p:sp>
        <p:nvSpPr>
          <p:cNvPr id="485379" name="Rectangle 3">
            <a:extLst>
              <a:ext uri="{FF2B5EF4-FFF2-40B4-BE49-F238E27FC236}">
                <a16:creationId xmlns:a16="http://schemas.microsoft.com/office/drawing/2014/main" id="{7E167777-1FBE-4378-B615-4B328AC9B871}"/>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6D79266-A84C-475A-9EB0-E061DCF27949}"/>
              </a:ext>
            </a:extLst>
          </p:cNvPr>
          <p:cNvSpPr>
            <a:spLocks noGrp="1" noChangeArrowheads="1"/>
          </p:cNvSpPr>
          <p:nvPr>
            <p:ph type="sldNum" sz="quarter" idx="5"/>
          </p:nvPr>
        </p:nvSpPr>
        <p:spPr>
          <a:ln/>
        </p:spPr>
        <p:txBody>
          <a:bodyPr/>
          <a:lstStyle/>
          <a:p>
            <a:fld id="{A5DCDBD9-BEDA-4CB4-BC01-2A94EDAC50FD}" type="slidenum">
              <a:rPr lang="en-US" altLang="ja-JP"/>
              <a:pPr/>
              <a:t>7</a:t>
            </a:fld>
            <a:endParaRPr lang="en-US" altLang="ja-JP"/>
          </a:p>
        </p:txBody>
      </p:sp>
      <p:sp>
        <p:nvSpPr>
          <p:cNvPr id="474114" name="Rectangle 2">
            <a:extLst>
              <a:ext uri="{FF2B5EF4-FFF2-40B4-BE49-F238E27FC236}">
                <a16:creationId xmlns:a16="http://schemas.microsoft.com/office/drawing/2014/main" id="{593EFA53-8E8C-41B6-A4D1-31146F4C515C}"/>
              </a:ext>
            </a:extLst>
          </p:cNvPr>
          <p:cNvSpPr>
            <a:spLocks noRot="1" noChangeArrowheads="1" noTextEdit="1"/>
          </p:cNvSpPr>
          <p:nvPr>
            <p:ph type="sldImg"/>
          </p:nvPr>
        </p:nvSpPr>
        <p:spPr>
          <a:xfrm>
            <a:off x="992188" y="765175"/>
            <a:ext cx="5114925" cy="3836988"/>
          </a:xfrm>
          <a:ln/>
        </p:spPr>
      </p:sp>
      <p:sp>
        <p:nvSpPr>
          <p:cNvPr id="474115" name="Rectangle 3">
            <a:extLst>
              <a:ext uri="{FF2B5EF4-FFF2-40B4-BE49-F238E27FC236}">
                <a16:creationId xmlns:a16="http://schemas.microsoft.com/office/drawing/2014/main" id="{663F4102-861D-42B4-A6E4-FF6BCE7678C4}"/>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AA7D93-2748-42EC-A389-BA2C78E0BD66}"/>
              </a:ext>
            </a:extLst>
          </p:cNvPr>
          <p:cNvSpPr>
            <a:spLocks noGrp="1" noChangeArrowheads="1"/>
          </p:cNvSpPr>
          <p:nvPr>
            <p:ph type="sldNum" sz="quarter" idx="5"/>
          </p:nvPr>
        </p:nvSpPr>
        <p:spPr>
          <a:ln/>
        </p:spPr>
        <p:txBody>
          <a:bodyPr/>
          <a:lstStyle/>
          <a:p>
            <a:fld id="{6C748FD7-ACE5-4D96-8BF4-56B16D7A99DA}" type="slidenum">
              <a:rPr lang="en-US" altLang="ja-JP"/>
              <a:pPr/>
              <a:t>8</a:t>
            </a:fld>
            <a:endParaRPr lang="en-US" altLang="ja-JP"/>
          </a:p>
        </p:txBody>
      </p:sp>
      <p:sp>
        <p:nvSpPr>
          <p:cNvPr id="475138" name="Rectangle 2">
            <a:extLst>
              <a:ext uri="{FF2B5EF4-FFF2-40B4-BE49-F238E27FC236}">
                <a16:creationId xmlns:a16="http://schemas.microsoft.com/office/drawing/2014/main" id="{ED7D71AB-2D94-4B20-88FF-8B668ED848D2}"/>
              </a:ext>
            </a:extLst>
          </p:cNvPr>
          <p:cNvSpPr>
            <a:spLocks noRot="1" noChangeArrowheads="1" noTextEdit="1"/>
          </p:cNvSpPr>
          <p:nvPr>
            <p:ph type="sldImg"/>
          </p:nvPr>
        </p:nvSpPr>
        <p:spPr>
          <a:xfrm>
            <a:off x="992188" y="765175"/>
            <a:ext cx="5114925" cy="3836988"/>
          </a:xfrm>
          <a:ln/>
        </p:spPr>
      </p:sp>
      <p:sp>
        <p:nvSpPr>
          <p:cNvPr id="475139" name="Rectangle 3">
            <a:extLst>
              <a:ext uri="{FF2B5EF4-FFF2-40B4-BE49-F238E27FC236}">
                <a16:creationId xmlns:a16="http://schemas.microsoft.com/office/drawing/2014/main" id="{039A5A61-C92F-452C-8744-0C414A3C3D1A}"/>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B831B5-A4D0-4F54-888F-E8FED01E5F6D}"/>
              </a:ext>
            </a:extLst>
          </p:cNvPr>
          <p:cNvSpPr>
            <a:spLocks noGrp="1" noChangeArrowheads="1"/>
          </p:cNvSpPr>
          <p:nvPr>
            <p:ph type="sldNum" sz="quarter" idx="5"/>
          </p:nvPr>
        </p:nvSpPr>
        <p:spPr>
          <a:ln/>
        </p:spPr>
        <p:txBody>
          <a:bodyPr/>
          <a:lstStyle/>
          <a:p>
            <a:fld id="{FF185806-85E3-40FF-8AD7-570682AF37A1}" type="slidenum">
              <a:rPr lang="en-US" altLang="ja-JP"/>
              <a:pPr/>
              <a:t>9</a:t>
            </a:fld>
            <a:endParaRPr lang="en-US" altLang="ja-JP"/>
          </a:p>
        </p:txBody>
      </p:sp>
      <p:sp>
        <p:nvSpPr>
          <p:cNvPr id="417794" name="Rectangle 2">
            <a:extLst>
              <a:ext uri="{FF2B5EF4-FFF2-40B4-BE49-F238E27FC236}">
                <a16:creationId xmlns:a16="http://schemas.microsoft.com/office/drawing/2014/main" id="{D7DFC36F-4D17-41E3-B13D-E720B47F6B7B}"/>
              </a:ext>
            </a:extLst>
          </p:cNvPr>
          <p:cNvSpPr>
            <a:spLocks noRot="1" noChangeArrowheads="1" noTextEdit="1"/>
          </p:cNvSpPr>
          <p:nvPr>
            <p:ph type="sldImg"/>
          </p:nvPr>
        </p:nvSpPr>
        <p:spPr>
          <a:xfrm>
            <a:off x="992188" y="765175"/>
            <a:ext cx="5114925" cy="3836988"/>
          </a:xfrm>
          <a:ln/>
        </p:spPr>
      </p:sp>
      <p:sp>
        <p:nvSpPr>
          <p:cNvPr id="417795" name="Rectangle 3">
            <a:extLst>
              <a:ext uri="{FF2B5EF4-FFF2-40B4-BE49-F238E27FC236}">
                <a16:creationId xmlns:a16="http://schemas.microsoft.com/office/drawing/2014/main" id="{8020AB41-84C7-48BA-A2B8-72367C10B3ED}"/>
              </a:ext>
            </a:extLst>
          </p:cNvPr>
          <p:cNvSpPr>
            <a:spLocks noGrp="1" noChangeArrowheads="1"/>
          </p:cNvSpPr>
          <p:nvPr>
            <p:ph type="body" idx="1"/>
          </p:nvPr>
        </p:nvSpPr>
        <p:spPr/>
        <p:txBody>
          <a:bodyP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50562" name="Group 2">
            <a:extLst>
              <a:ext uri="{FF2B5EF4-FFF2-40B4-BE49-F238E27FC236}">
                <a16:creationId xmlns:a16="http://schemas.microsoft.com/office/drawing/2014/main" id="{4CFC0511-5163-4148-A4E2-9CAAA6661019}"/>
              </a:ext>
            </a:extLst>
          </p:cNvPr>
          <p:cNvGrpSpPr>
            <a:grpSpLocks/>
          </p:cNvGrpSpPr>
          <p:nvPr/>
        </p:nvGrpSpPr>
        <p:grpSpPr bwMode="auto">
          <a:xfrm>
            <a:off x="0" y="0"/>
            <a:ext cx="9144000" cy="6858000"/>
            <a:chOff x="0" y="0"/>
            <a:chExt cx="5760" cy="4320"/>
          </a:xfrm>
        </p:grpSpPr>
        <p:sp>
          <p:nvSpPr>
            <p:cNvPr id="450563" name="Rectangle 3">
              <a:extLst>
                <a:ext uri="{FF2B5EF4-FFF2-40B4-BE49-F238E27FC236}">
                  <a16:creationId xmlns:a16="http://schemas.microsoft.com/office/drawing/2014/main" id="{213D11A9-9DEE-466B-A9A0-BB8D0D4792AD}"/>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ja-JP" sz="2400" u="none">
                <a:latin typeface="Times New Roman" panose="02020603050405020304" pitchFamily="18" charset="0"/>
              </a:endParaRPr>
            </a:p>
          </p:txBody>
        </p:sp>
        <p:sp>
          <p:nvSpPr>
            <p:cNvPr id="450564" name="Rectangle 4">
              <a:extLst>
                <a:ext uri="{FF2B5EF4-FFF2-40B4-BE49-F238E27FC236}">
                  <a16:creationId xmlns:a16="http://schemas.microsoft.com/office/drawing/2014/main" id="{111DD907-7077-457B-9D81-FBD881C794FF}"/>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anose="02020603050405020304" pitchFamily="18" charset="0"/>
              </a:endParaRPr>
            </a:p>
          </p:txBody>
        </p:sp>
        <p:grpSp>
          <p:nvGrpSpPr>
            <p:cNvPr id="450565" name="Group 5">
              <a:extLst>
                <a:ext uri="{FF2B5EF4-FFF2-40B4-BE49-F238E27FC236}">
                  <a16:creationId xmlns:a16="http://schemas.microsoft.com/office/drawing/2014/main" id="{A665B24D-E41C-46A0-A4A2-B3D5A6B44E2D}"/>
                </a:ext>
              </a:extLst>
            </p:cNvPr>
            <p:cNvGrpSpPr>
              <a:grpSpLocks/>
            </p:cNvGrpSpPr>
            <p:nvPr/>
          </p:nvGrpSpPr>
          <p:grpSpPr bwMode="auto">
            <a:xfrm>
              <a:off x="0" y="672"/>
              <a:ext cx="1806" cy="1989"/>
              <a:chOff x="0" y="672"/>
              <a:chExt cx="1806" cy="1989"/>
            </a:xfrm>
          </p:grpSpPr>
          <p:sp>
            <p:nvSpPr>
              <p:cNvPr id="450566" name="Rectangle 6">
                <a:extLst>
                  <a:ext uri="{FF2B5EF4-FFF2-40B4-BE49-F238E27FC236}">
                    <a16:creationId xmlns:a16="http://schemas.microsoft.com/office/drawing/2014/main" id="{47346077-C1C1-416D-BC2D-9E05258B8FF9}"/>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anose="02020603050405020304" pitchFamily="18" charset="0"/>
                </a:endParaRPr>
              </a:p>
            </p:txBody>
          </p:sp>
          <p:sp>
            <p:nvSpPr>
              <p:cNvPr id="450567" name="Rectangle 7">
                <a:extLst>
                  <a:ext uri="{FF2B5EF4-FFF2-40B4-BE49-F238E27FC236}">
                    <a16:creationId xmlns:a16="http://schemas.microsoft.com/office/drawing/2014/main" id="{C72164AD-2457-45D4-8357-8BD13A8DFCE6}"/>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anose="02020603050405020304" pitchFamily="18" charset="0"/>
                </a:endParaRPr>
              </a:p>
            </p:txBody>
          </p:sp>
          <p:sp>
            <p:nvSpPr>
              <p:cNvPr id="450568" name="Rectangle 8">
                <a:extLst>
                  <a:ext uri="{FF2B5EF4-FFF2-40B4-BE49-F238E27FC236}">
                    <a16:creationId xmlns:a16="http://schemas.microsoft.com/office/drawing/2014/main" id="{544EB01B-5EB3-4198-B52C-DCF298AB9518}"/>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anose="02020603050405020304" pitchFamily="18" charset="0"/>
                </a:endParaRPr>
              </a:p>
            </p:txBody>
          </p:sp>
          <p:sp>
            <p:nvSpPr>
              <p:cNvPr id="450569" name="Rectangle 9">
                <a:extLst>
                  <a:ext uri="{FF2B5EF4-FFF2-40B4-BE49-F238E27FC236}">
                    <a16:creationId xmlns:a16="http://schemas.microsoft.com/office/drawing/2014/main" id="{1BC33A52-F307-45AB-972C-A83BA7555E37}"/>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anose="02020603050405020304" pitchFamily="18" charset="0"/>
                </a:endParaRPr>
              </a:p>
            </p:txBody>
          </p:sp>
          <p:sp>
            <p:nvSpPr>
              <p:cNvPr id="450570" name="Rectangle 10">
                <a:extLst>
                  <a:ext uri="{FF2B5EF4-FFF2-40B4-BE49-F238E27FC236}">
                    <a16:creationId xmlns:a16="http://schemas.microsoft.com/office/drawing/2014/main" id="{55D540C6-6A67-4DB9-9A7F-F1CA0B22B1F9}"/>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anose="02020603050405020304" pitchFamily="18" charset="0"/>
                </a:endParaRPr>
              </a:p>
            </p:txBody>
          </p:sp>
          <p:sp>
            <p:nvSpPr>
              <p:cNvPr id="450571" name="Rectangle 11">
                <a:extLst>
                  <a:ext uri="{FF2B5EF4-FFF2-40B4-BE49-F238E27FC236}">
                    <a16:creationId xmlns:a16="http://schemas.microsoft.com/office/drawing/2014/main" id="{32BA4B88-A763-42A1-9670-E335F9A170B3}"/>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anose="02020603050405020304" pitchFamily="18" charset="0"/>
                </a:endParaRPr>
              </a:p>
            </p:txBody>
          </p:sp>
          <p:sp>
            <p:nvSpPr>
              <p:cNvPr id="450572" name="Rectangle 12">
                <a:extLst>
                  <a:ext uri="{FF2B5EF4-FFF2-40B4-BE49-F238E27FC236}">
                    <a16:creationId xmlns:a16="http://schemas.microsoft.com/office/drawing/2014/main" id="{8F120DD6-90B6-4151-A569-75CD4F379DC7}"/>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anose="02020603050405020304" pitchFamily="18" charset="0"/>
                </a:endParaRPr>
              </a:p>
            </p:txBody>
          </p:sp>
          <p:sp>
            <p:nvSpPr>
              <p:cNvPr id="450573" name="Rectangle 13">
                <a:extLst>
                  <a:ext uri="{FF2B5EF4-FFF2-40B4-BE49-F238E27FC236}">
                    <a16:creationId xmlns:a16="http://schemas.microsoft.com/office/drawing/2014/main" id="{6C649598-8FAE-4782-8794-152F0CBAAD76}"/>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anose="02020603050405020304" pitchFamily="18" charset="0"/>
                </a:endParaRPr>
              </a:p>
            </p:txBody>
          </p:sp>
          <p:sp>
            <p:nvSpPr>
              <p:cNvPr id="450574" name="Rectangle 14">
                <a:extLst>
                  <a:ext uri="{FF2B5EF4-FFF2-40B4-BE49-F238E27FC236}">
                    <a16:creationId xmlns:a16="http://schemas.microsoft.com/office/drawing/2014/main" id="{4E6A68E1-5000-4345-9C40-590D04505214}"/>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anose="02020603050405020304" pitchFamily="18" charset="0"/>
                </a:endParaRPr>
              </a:p>
            </p:txBody>
          </p:sp>
          <p:sp>
            <p:nvSpPr>
              <p:cNvPr id="450575" name="Rectangle 15">
                <a:extLst>
                  <a:ext uri="{FF2B5EF4-FFF2-40B4-BE49-F238E27FC236}">
                    <a16:creationId xmlns:a16="http://schemas.microsoft.com/office/drawing/2014/main" id="{507765A6-F2EA-47C8-9F5E-E073707AFC01}"/>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anose="02020603050405020304" pitchFamily="18" charset="0"/>
                </a:endParaRPr>
              </a:p>
            </p:txBody>
          </p:sp>
        </p:grpSp>
      </p:grpSp>
      <p:sp>
        <p:nvSpPr>
          <p:cNvPr id="450576" name="Rectangle 16">
            <a:extLst>
              <a:ext uri="{FF2B5EF4-FFF2-40B4-BE49-F238E27FC236}">
                <a16:creationId xmlns:a16="http://schemas.microsoft.com/office/drawing/2014/main" id="{D86FCD18-F17A-4FAC-84C5-999A89E73332}"/>
              </a:ext>
            </a:extLst>
          </p:cNvPr>
          <p:cNvSpPr>
            <a:spLocks noGrp="1" noChangeArrowheads="1"/>
          </p:cNvSpPr>
          <p:nvPr>
            <p:ph type="dt" sz="half" idx="2"/>
          </p:nvPr>
        </p:nvSpPr>
        <p:spPr>
          <a:xfrm>
            <a:off x="457200" y="6248400"/>
            <a:ext cx="2133600" cy="457200"/>
          </a:xfrm>
        </p:spPr>
        <p:txBody>
          <a:bodyPr/>
          <a:lstStyle>
            <a:lvl1pPr>
              <a:defRPr/>
            </a:lvl1pPr>
          </a:lstStyle>
          <a:p>
            <a:endParaRPr lang="en-US" altLang="ja-JP"/>
          </a:p>
        </p:txBody>
      </p:sp>
      <p:sp>
        <p:nvSpPr>
          <p:cNvPr id="450577" name="Rectangle 17">
            <a:extLst>
              <a:ext uri="{FF2B5EF4-FFF2-40B4-BE49-F238E27FC236}">
                <a16:creationId xmlns:a16="http://schemas.microsoft.com/office/drawing/2014/main" id="{C4F2BEB1-7C62-468F-A479-9DA9FAB2FE57}"/>
              </a:ext>
            </a:extLst>
          </p:cNvPr>
          <p:cNvSpPr>
            <a:spLocks noGrp="1" noChangeArrowheads="1"/>
          </p:cNvSpPr>
          <p:nvPr>
            <p:ph type="ftr" sz="quarter" idx="3"/>
          </p:nvPr>
        </p:nvSpPr>
        <p:spPr/>
        <p:txBody>
          <a:bodyPr/>
          <a:lstStyle>
            <a:lvl1pPr>
              <a:defRPr/>
            </a:lvl1pPr>
          </a:lstStyle>
          <a:p>
            <a:endParaRPr lang="en-US" altLang="ja-JP"/>
          </a:p>
        </p:txBody>
      </p:sp>
      <p:sp>
        <p:nvSpPr>
          <p:cNvPr id="450578" name="Rectangle 18">
            <a:extLst>
              <a:ext uri="{FF2B5EF4-FFF2-40B4-BE49-F238E27FC236}">
                <a16:creationId xmlns:a16="http://schemas.microsoft.com/office/drawing/2014/main" id="{91EABDD0-924F-42B5-890D-7987D9B3730A}"/>
              </a:ext>
            </a:extLst>
          </p:cNvPr>
          <p:cNvSpPr>
            <a:spLocks noGrp="1" noChangeArrowheads="1"/>
          </p:cNvSpPr>
          <p:nvPr>
            <p:ph type="sldNum" sz="quarter" idx="4"/>
          </p:nvPr>
        </p:nvSpPr>
        <p:spPr/>
        <p:txBody>
          <a:bodyPr/>
          <a:lstStyle>
            <a:lvl1pPr>
              <a:defRPr/>
            </a:lvl1pPr>
          </a:lstStyle>
          <a:p>
            <a:fld id="{E78063A1-B999-43D9-9FCA-077AA464BC97}" type="slidenum">
              <a:rPr lang="en-US" altLang="ja-JP"/>
              <a:pPr/>
              <a:t>‹#›</a:t>
            </a:fld>
            <a:endParaRPr lang="en-US" altLang="ja-JP"/>
          </a:p>
        </p:txBody>
      </p:sp>
      <p:sp>
        <p:nvSpPr>
          <p:cNvPr id="450579" name="Rectangle 19">
            <a:extLst>
              <a:ext uri="{FF2B5EF4-FFF2-40B4-BE49-F238E27FC236}">
                <a16:creationId xmlns:a16="http://schemas.microsoft.com/office/drawing/2014/main" id="{64BA3A29-4F03-4655-BC3D-17F586111AEB}"/>
              </a:ext>
            </a:extLst>
          </p:cNvPr>
          <p:cNvSpPr>
            <a:spLocks noGrp="1" noChangeArrowheads="1"/>
          </p:cNvSpPr>
          <p:nvPr>
            <p:ph type="ctrTitle"/>
          </p:nvPr>
        </p:nvSpPr>
        <p:spPr>
          <a:xfrm>
            <a:off x="2971800" y="1828800"/>
            <a:ext cx="6019800" cy="2209800"/>
          </a:xfrm>
        </p:spPr>
        <p:txBody>
          <a:bodyPr/>
          <a:lstStyle>
            <a:lvl1pPr>
              <a:defRPr/>
            </a:lvl1pPr>
          </a:lstStyle>
          <a:p>
            <a:pPr lvl="0"/>
            <a:r>
              <a:rPr lang="ja-JP" altLang="en-US" noProof="0"/>
              <a:t>マスタ タイトルの書式設定</a:t>
            </a:r>
          </a:p>
        </p:txBody>
      </p:sp>
      <p:sp>
        <p:nvSpPr>
          <p:cNvPr id="450580" name="Rectangle 20">
            <a:extLst>
              <a:ext uri="{FF2B5EF4-FFF2-40B4-BE49-F238E27FC236}">
                <a16:creationId xmlns:a16="http://schemas.microsoft.com/office/drawing/2014/main" id="{F341E464-65BD-4F71-990F-F5B91351E242}"/>
              </a:ext>
            </a:extLst>
          </p:cNvPr>
          <p:cNvSpPr>
            <a:spLocks noGrp="1" noChangeArrowheads="1"/>
          </p:cNvSpPr>
          <p:nvPr>
            <p:ph type="subTitle" idx="1"/>
          </p:nvPr>
        </p:nvSpPr>
        <p:spPr>
          <a:xfrm>
            <a:off x="2971800" y="4267200"/>
            <a:ext cx="6019800" cy="1752600"/>
          </a:xfrm>
        </p:spPr>
        <p:txBody>
          <a:bodyPr/>
          <a:lstStyle>
            <a:lvl1pPr marL="0" indent="0" algn="ctr">
              <a:buFont typeface="Wingdings" panose="05000000000000000000" pitchFamily="2" charset="2"/>
              <a:buNone/>
              <a:defRPr/>
            </a:lvl1pPr>
          </a:lstStyle>
          <a:p>
            <a:pPr lvl="0"/>
            <a:r>
              <a:rPr lang="ja-JP" altLang="en-US" noProof="0"/>
              <a:t>マスタ サブタイトルの書式設定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7B0A17-D667-4A6A-A18D-0C98AF7E9394}"/>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F7B5A1E-CF75-473A-9D0E-63FCD9372404}"/>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ー 3">
            <a:extLst>
              <a:ext uri="{FF2B5EF4-FFF2-40B4-BE49-F238E27FC236}">
                <a16:creationId xmlns:a16="http://schemas.microsoft.com/office/drawing/2014/main" id="{B6FBBE5E-CB7B-4C18-B1D2-3AEC51F5695F}"/>
              </a:ext>
            </a:extLst>
          </p:cNvPr>
          <p:cNvSpPr>
            <a:spLocks noGrp="1"/>
          </p:cNvSpPr>
          <p:nvPr>
            <p:ph type="ftr" sz="quarter" idx="10"/>
          </p:nvPr>
        </p:nvSpPr>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F992A789-1106-44B3-877F-909C387E3506}"/>
              </a:ext>
            </a:extLst>
          </p:cNvPr>
          <p:cNvSpPr>
            <a:spLocks noGrp="1"/>
          </p:cNvSpPr>
          <p:nvPr>
            <p:ph type="sldNum" sz="quarter" idx="11"/>
          </p:nvPr>
        </p:nvSpPr>
        <p:spPr/>
        <p:txBody>
          <a:bodyPr/>
          <a:lstStyle>
            <a:lvl1pPr>
              <a:defRPr/>
            </a:lvl1pPr>
          </a:lstStyle>
          <a:p>
            <a:fld id="{3390A320-5D33-447F-9FC1-CD5B34D40ACF}" type="slidenum">
              <a:rPr lang="en-US" altLang="ja-JP"/>
              <a:pPr/>
              <a:t>‹#›</a:t>
            </a:fld>
            <a:endParaRPr lang="en-US" altLang="ja-JP"/>
          </a:p>
        </p:txBody>
      </p:sp>
      <p:sp>
        <p:nvSpPr>
          <p:cNvPr id="6" name="日付プレースホルダー 5">
            <a:extLst>
              <a:ext uri="{FF2B5EF4-FFF2-40B4-BE49-F238E27FC236}">
                <a16:creationId xmlns:a16="http://schemas.microsoft.com/office/drawing/2014/main" id="{513DBC77-D233-4C89-9347-812843C6EC16}"/>
              </a:ext>
            </a:extLst>
          </p:cNvPr>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162190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DB9EEA3-8C08-49D4-BA23-290881455F47}"/>
              </a:ext>
            </a:extLst>
          </p:cNvPr>
          <p:cNvSpPr>
            <a:spLocks noGrp="1"/>
          </p:cNvSpPr>
          <p:nvPr>
            <p:ph type="title" orient="vert"/>
          </p:nvPr>
        </p:nvSpPr>
        <p:spPr>
          <a:xfrm>
            <a:off x="6629400" y="457200"/>
            <a:ext cx="20574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BD0FC5-F791-4889-8FCF-C6AD00430CEB}"/>
              </a:ext>
            </a:extLst>
          </p:cNvPr>
          <p:cNvSpPr>
            <a:spLocks noGrp="1"/>
          </p:cNvSpPr>
          <p:nvPr>
            <p:ph type="body" orient="vert" idx="1"/>
          </p:nvPr>
        </p:nvSpPr>
        <p:spPr>
          <a:xfrm>
            <a:off x="457200" y="457200"/>
            <a:ext cx="60198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ー 3">
            <a:extLst>
              <a:ext uri="{FF2B5EF4-FFF2-40B4-BE49-F238E27FC236}">
                <a16:creationId xmlns:a16="http://schemas.microsoft.com/office/drawing/2014/main" id="{38D1256F-61CF-475B-8F92-7E2097159486}"/>
              </a:ext>
            </a:extLst>
          </p:cNvPr>
          <p:cNvSpPr>
            <a:spLocks noGrp="1"/>
          </p:cNvSpPr>
          <p:nvPr>
            <p:ph type="ftr" sz="quarter" idx="10"/>
          </p:nvPr>
        </p:nvSpPr>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C78E67CC-4F23-4FAA-BE93-D27AB7BFD3FB}"/>
              </a:ext>
            </a:extLst>
          </p:cNvPr>
          <p:cNvSpPr>
            <a:spLocks noGrp="1"/>
          </p:cNvSpPr>
          <p:nvPr>
            <p:ph type="sldNum" sz="quarter" idx="11"/>
          </p:nvPr>
        </p:nvSpPr>
        <p:spPr/>
        <p:txBody>
          <a:bodyPr/>
          <a:lstStyle>
            <a:lvl1pPr>
              <a:defRPr/>
            </a:lvl1pPr>
          </a:lstStyle>
          <a:p>
            <a:fld id="{E4D599DF-C0FF-4EDE-9628-9A8C0B4440B2}" type="slidenum">
              <a:rPr lang="en-US" altLang="ja-JP"/>
              <a:pPr/>
              <a:t>‹#›</a:t>
            </a:fld>
            <a:endParaRPr lang="en-US" altLang="ja-JP"/>
          </a:p>
        </p:txBody>
      </p:sp>
      <p:sp>
        <p:nvSpPr>
          <p:cNvPr id="6" name="日付プレースホルダー 5">
            <a:extLst>
              <a:ext uri="{FF2B5EF4-FFF2-40B4-BE49-F238E27FC236}">
                <a16:creationId xmlns:a16="http://schemas.microsoft.com/office/drawing/2014/main" id="{3B8C97E5-D270-4FCF-8FE2-6C913EFE513E}"/>
              </a:ext>
            </a:extLst>
          </p:cNvPr>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068052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タイトル、コンテンツ、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206926-39E0-403B-9F77-09EFA00D029C}"/>
              </a:ext>
            </a:extLst>
          </p:cNvPr>
          <p:cNvSpPr>
            <a:spLocks noGrp="1"/>
          </p:cNvSpPr>
          <p:nvPr>
            <p:ph type="title"/>
          </p:nvPr>
        </p:nvSpPr>
        <p:spPr>
          <a:xfrm>
            <a:off x="457200" y="457200"/>
            <a:ext cx="8229600" cy="1371600"/>
          </a:xfrm>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9BCC653D-9D52-45A2-BA1B-0F84540ABFEE}"/>
              </a:ext>
            </a:extLst>
          </p:cNvPr>
          <p:cNvSpPr>
            <a:spLocks noGrp="1"/>
          </p:cNvSpPr>
          <p:nvPr>
            <p:ph sz="half" idx="1"/>
          </p:nvPr>
        </p:nvSpPr>
        <p:spPr>
          <a:xfrm>
            <a:off x="457200" y="1981200"/>
            <a:ext cx="4038600" cy="3886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819B75F7-92D1-4D47-A422-B973C1CECE04}"/>
              </a:ext>
            </a:extLst>
          </p:cNvPr>
          <p:cNvSpPr>
            <a:spLocks noGrp="1"/>
          </p:cNvSpPr>
          <p:nvPr>
            <p:ph type="body" sz="half" idx="2"/>
          </p:nvPr>
        </p:nvSpPr>
        <p:spPr>
          <a:xfrm>
            <a:off x="4648200" y="1981200"/>
            <a:ext cx="4038600" cy="3886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ー 4">
            <a:extLst>
              <a:ext uri="{FF2B5EF4-FFF2-40B4-BE49-F238E27FC236}">
                <a16:creationId xmlns:a16="http://schemas.microsoft.com/office/drawing/2014/main" id="{99BD993D-9999-408A-AC2E-6FBD5133D6EC}"/>
              </a:ext>
            </a:extLst>
          </p:cNvPr>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BC911147-10A0-4867-A0D9-99459FA61804}"/>
              </a:ext>
            </a:extLst>
          </p:cNvPr>
          <p:cNvSpPr>
            <a:spLocks noGrp="1"/>
          </p:cNvSpPr>
          <p:nvPr>
            <p:ph type="sldNum" sz="quarter" idx="11"/>
          </p:nvPr>
        </p:nvSpPr>
        <p:spPr>
          <a:xfrm>
            <a:off x="6553200" y="6248400"/>
            <a:ext cx="2133600" cy="457200"/>
          </a:xfrm>
        </p:spPr>
        <p:txBody>
          <a:bodyPr/>
          <a:lstStyle>
            <a:lvl1pPr>
              <a:defRPr/>
            </a:lvl1pPr>
          </a:lstStyle>
          <a:p>
            <a:fld id="{46EE8744-B73C-46A1-89E0-DCE88FAE1149}" type="slidenum">
              <a:rPr lang="en-US" altLang="ja-JP"/>
              <a:pPr/>
              <a:t>‹#›</a:t>
            </a:fld>
            <a:endParaRPr lang="en-US" altLang="ja-JP"/>
          </a:p>
        </p:txBody>
      </p:sp>
      <p:sp>
        <p:nvSpPr>
          <p:cNvPr id="7" name="日付プレースホルダー 6">
            <a:extLst>
              <a:ext uri="{FF2B5EF4-FFF2-40B4-BE49-F238E27FC236}">
                <a16:creationId xmlns:a16="http://schemas.microsoft.com/office/drawing/2014/main" id="{3E5DE690-5829-4822-AC24-D9850278F1D4}"/>
              </a:ext>
            </a:extLst>
          </p:cNvPr>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155271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1_タイトル、コンテンツ、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99B6F0-3B3B-499E-BBEF-C6D2BAE79126}"/>
              </a:ext>
            </a:extLst>
          </p:cNvPr>
          <p:cNvSpPr>
            <a:spLocks noGrp="1"/>
          </p:cNvSpPr>
          <p:nvPr>
            <p:ph type="title"/>
          </p:nvPr>
        </p:nvSpPr>
        <p:spPr>
          <a:xfrm>
            <a:off x="457200" y="457200"/>
            <a:ext cx="8229600" cy="1371600"/>
          </a:xfrm>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2E3C267-FD84-4A11-B9E4-484A29E0808B}"/>
              </a:ext>
            </a:extLst>
          </p:cNvPr>
          <p:cNvSpPr>
            <a:spLocks noGrp="1"/>
          </p:cNvSpPr>
          <p:nvPr>
            <p:ph sz="half" idx="1"/>
          </p:nvPr>
        </p:nvSpPr>
        <p:spPr>
          <a:xfrm>
            <a:off x="457200" y="1981200"/>
            <a:ext cx="8229600" cy="18669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8947038B-C037-4EF1-813A-2335D5CA03BE}"/>
              </a:ext>
            </a:extLst>
          </p:cNvPr>
          <p:cNvSpPr>
            <a:spLocks noGrp="1"/>
          </p:cNvSpPr>
          <p:nvPr>
            <p:ph type="body" sz="half" idx="2"/>
          </p:nvPr>
        </p:nvSpPr>
        <p:spPr>
          <a:xfrm>
            <a:off x="457200" y="4000500"/>
            <a:ext cx="8229600" cy="18669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ー 4">
            <a:extLst>
              <a:ext uri="{FF2B5EF4-FFF2-40B4-BE49-F238E27FC236}">
                <a16:creationId xmlns:a16="http://schemas.microsoft.com/office/drawing/2014/main" id="{3A25FEEB-7089-4C53-9C21-828770108002}"/>
              </a:ext>
            </a:extLst>
          </p:cNvPr>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4AB41FE5-9E4D-4944-A9AA-5325606FB450}"/>
              </a:ext>
            </a:extLst>
          </p:cNvPr>
          <p:cNvSpPr>
            <a:spLocks noGrp="1"/>
          </p:cNvSpPr>
          <p:nvPr>
            <p:ph type="sldNum" sz="quarter" idx="11"/>
          </p:nvPr>
        </p:nvSpPr>
        <p:spPr>
          <a:xfrm>
            <a:off x="6553200" y="6248400"/>
            <a:ext cx="2133600" cy="457200"/>
          </a:xfrm>
        </p:spPr>
        <p:txBody>
          <a:bodyPr/>
          <a:lstStyle>
            <a:lvl1pPr>
              <a:defRPr/>
            </a:lvl1pPr>
          </a:lstStyle>
          <a:p>
            <a:fld id="{BC0131DD-1933-41D6-983E-146DFE1D7C68}" type="slidenum">
              <a:rPr lang="en-US" altLang="ja-JP"/>
              <a:pPr/>
              <a:t>‹#›</a:t>
            </a:fld>
            <a:endParaRPr lang="en-US" altLang="ja-JP"/>
          </a:p>
        </p:txBody>
      </p:sp>
      <p:sp>
        <p:nvSpPr>
          <p:cNvPr id="7" name="日付プレースホルダー 6">
            <a:extLst>
              <a:ext uri="{FF2B5EF4-FFF2-40B4-BE49-F238E27FC236}">
                <a16:creationId xmlns:a16="http://schemas.microsoft.com/office/drawing/2014/main" id="{0F237AC8-7964-48AD-80CB-168D3C5ED680}"/>
              </a:ext>
            </a:extLst>
          </p:cNvPr>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2108443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13B30AD-3B8C-47A1-B57A-6600FEFC8384}"/>
              </a:ext>
            </a:extLst>
          </p:cNvPr>
          <p:cNvSpPr>
            <a:spLocks noGrp="1"/>
          </p:cNvSpPr>
          <p:nvPr>
            <p:ph/>
          </p:nvPr>
        </p:nvSpPr>
        <p:spPr>
          <a:xfrm>
            <a:off x="457200" y="457200"/>
            <a:ext cx="8229600" cy="5410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フッター プレースホルダー 2">
            <a:extLst>
              <a:ext uri="{FF2B5EF4-FFF2-40B4-BE49-F238E27FC236}">
                <a16:creationId xmlns:a16="http://schemas.microsoft.com/office/drawing/2014/main" id="{18EE73E8-03D5-49BB-A6C6-C7D1F264EA1C}"/>
              </a:ext>
            </a:extLst>
          </p:cNvPr>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4" name="スライド番号プレースホルダー 3">
            <a:extLst>
              <a:ext uri="{FF2B5EF4-FFF2-40B4-BE49-F238E27FC236}">
                <a16:creationId xmlns:a16="http://schemas.microsoft.com/office/drawing/2014/main" id="{18BC2D09-8582-4FF5-A3F6-6DDABFC3FA86}"/>
              </a:ext>
            </a:extLst>
          </p:cNvPr>
          <p:cNvSpPr>
            <a:spLocks noGrp="1"/>
          </p:cNvSpPr>
          <p:nvPr>
            <p:ph type="sldNum" sz="quarter" idx="11"/>
          </p:nvPr>
        </p:nvSpPr>
        <p:spPr>
          <a:xfrm>
            <a:off x="6553200" y="6248400"/>
            <a:ext cx="2133600" cy="457200"/>
          </a:xfrm>
        </p:spPr>
        <p:txBody>
          <a:bodyPr/>
          <a:lstStyle>
            <a:lvl1pPr>
              <a:defRPr/>
            </a:lvl1pPr>
          </a:lstStyle>
          <a:p>
            <a:fld id="{76C93794-CAC9-4653-906F-E87C2D192F2A}" type="slidenum">
              <a:rPr lang="en-US" altLang="ja-JP"/>
              <a:pPr/>
              <a:t>‹#›</a:t>
            </a:fld>
            <a:endParaRPr lang="en-US" altLang="ja-JP"/>
          </a:p>
        </p:txBody>
      </p:sp>
      <p:sp>
        <p:nvSpPr>
          <p:cNvPr id="5" name="日付プレースホルダー 4">
            <a:extLst>
              <a:ext uri="{FF2B5EF4-FFF2-40B4-BE49-F238E27FC236}">
                <a16:creationId xmlns:a16="http://schemas.microsoft.com/office/drawing/2014/main" id="{E71C9071-FFFD-424A-AE14-1ECCA70353DD}"/>
              </a:ext>
            </a:extLst>
          </p:cNvPr>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4237013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5662D-2D01-4AD8-86E7-F5E37CA83E58}"/>
              </a:ext>
            </a:extLst>
          </p:cNvPr>
          <p:cNvSpPr>
            <a:spLocks noGrp="1"/>
          </p:cNvSpPr>
          <p:nvPr>
            <p:ph type="title" sz="quarter"/>
          </p:nvPr>
        </p:nvSpPr>
        <p:spPr>
          <a:xfrm>
            <a:off x="457200" y="457200"/>
            <a:ext cx="8229600" cy="1371600"/>
          </a:xfrm>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6FFDBCD3-6F20-4FC9-85F9-4C2F7BFDB966}"/>
              </a:ext>
            </a:extLst>
          </p:cNvPr>
          <p:cNvSpPr>
            <a:spLocks noGrp="1"/>
          </p:cNvSpPr>
          <p:nvPr>
            <p:ph sz="quarter" idx="1"/>
          </p:nvPr>
        </p:nvSpPr>
        <p:spPr>
          <a:xfrm>
            <a:off x="457200" y="1981200"/>
            <a:ext cx="4038600" cy="18669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5B7DC136-6BC5-4AD2-8737-EB641E6C1630}"/>
              </a:ext>
            </a:extLst>
          </p:cNvPr>
          <p:cNvSpPr>
            <a:spLocks noGrp="1"/>
          </p:cNvSpPr>
          <p:nvPr>
            <p:ph sz="quarter" idx="2"/>
          </p:nvPr>
        </p:nvSpPr>
        <p:spPr>
          <a:xfrm>
            <a:off x="4648200" y="1981200"/>
            <a:ext cx="4038600" cy="18669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a:extLst>
              <a:ext uri="{FF2B5EF4-FFF2-40B4-BE49-F238E27FC236}">
                <a16:creationId xmlns:a16="http://schemas.microsoft.com/office/drawing/2014/main" id="{7FEA950E-01E2-4BE5-B110-85B5C507D64C}"/>
              </a:ext>
            </a:extLst>
          </p:cNvPr>
          <p:cNvSpPr>
            <a:spLocks noGrp="1"/>
          </p:cNvSpPr>
          <p:nvPr>
            <p:ph sz="quarter" idx="3"/>
          </p:nvPr>
        </p:nvSpPr>
        <p:spPr>
          <a:xfrm>
            <a:off x="457200" y="4000500"/>
            <a:ext cx="4038600" cy="18669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a:extLst>
              <a:ext uri="{FF2B5EF4-FFF2-40B4-BE49-F238E27FC236}">
                <a16:creationId xmlns:a16="http://schemas.microsoft.com/office/drawing/2014/main" id="{240F209E-E7E8-4E08-8976-1A1F134FBAFE}"/>
              </a:ext>
            </a:extLst>
          </p:cNvPr>
          <p:cNvSpPr>
            <a:spLocks noGrp="1"/>
          </p:cNvSpPr>
          <p:nvPr>
            <p:ph sz="quarter" idx="4"/>
          </p:nvPr>
        </p:nvSpPr>
        <p:spPr>
          <a:xfrm>
            <a:off x="4648200" y="4000500"/>
            <a:ext cx="4038600" cy="18669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フッター プレースホルダー 6">
            <a:extLst>
              <a:ext uri="{FF2B5EF4-FFF2-40B4-BE49-F238E27FC236}">
                <a16:creationId xmlns:a16="http://schemas.microsoft.com/office/drawing/2014/main" id="{CB96B848-91BB-4B96-982D-4BF6943CD247}"/>
              </a:ext>
            </a:extLst>
          </p:cNvPr>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8" name="スライド番号プレースホルダー 7">
            <a:extLst>
              <a:ext uri="{FF2B5EF4-FFF2-40B4-BE49-F238E27FC236}">
                <a16:creationId xmlns:a16="http://schemas.microsoft.com/office/drawing/2014/main" id="{57928F14-22D0-44FB-AE99-5C3748C8EE2D}"/>
              </a:ext>
            </a:extLst>
          </p:cNvPr>
          <p:cNvSpPr>
            <a:spLocks noGrp="1"/>
          </p:cNvSpPr>
          <p:nvPr>
            <p:ph type="sldNum" sz="quarter" idx="11"/>
          </p:nvPr>
        </p:nvSpPr>
        <p:spPr>
          <a:xfrm>
            <a:off x="6553200" y="6248400"/>
            <a:ext cx="2133600" cy="457200"/>
          </a:xfrm>
        </p:spPr>
        <p:txBody>
          <a:bodyPr/>
          <a:lstStyle>
            <a:lvl1pPr>
              <a:defRPr/>
            </a:lvl1pPr>
          </a:lstStyle>
          <a:p>
            <a:fld id="{5328CA32-6B2D-4639-9B06-56C050B99BCA}" type="slidenum">
              <a:rPr lang="en-US" altLang="ja-JP"/>
              <a:pPr/>
              <a:t>‹#›</a:t>
            </a:fld>
            <a:endParaRPr lang="en-US" altLang="ja-JP"/>
          </a:p>
        </p:txBody>
      </p:sp>
      <p:sp>
        <p:nvSpPr>
          <p:cNvPr id="9" name="日付プレースホルダー 8">
            <a:extLst>
              <a:ext uri="{FF2B5EF4-FFF2-40B4-BE49-F238E27FC236}">
                <a16:creationId xmlns:a16="http://schemas.microsoft.com/office/drawing/2014/main" id="{0783A073-5773-4830-B7DA-77AD2508DE65}"/>
              </a:ext>
            </a:extLst>
          </p:cNvPr>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3951406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30DC71-81C1-4710-AC4B-BB2AE9634483}"/>
              </a:ext>
            </a:extLst>
          </p:cNvPr>
          <p:cNvSpPr>
            <a:spLocks noGrp="1"/>
          </p:cNvSpPr>
          <p:nvPr>
            <p:ph type="title"/>
          </p:nvPr>
        </p:nvSpPr>
        <p:spPr>
          <a:xfrm>
            <a:off x="457200" y="457200"/>
            <a:ext cx="8229600" cy="1371600"/>
          </a:xfrm>
        </p:spPr>
        <p:txBody>
          <a:bodyPr/>
          <a:lstStyle/>
          <a:p>
            <a:r>
              <a:rPr lang="ja-JP" altLang="en-US"/>
              <a:t>マスター タイトルの書式設定</a:t>
            </a:r>
          </a:p>
        </p:txBody>
      </p:sp>
      <p:sp>
        <p:nvSpPr>
          <p:cNvPr id="3" name="表プレースホルダー 2">
            <a:extLst>
              <a:ext uri="{FF2B5EF4-FFF2-40B4-BE49-F238E27FC236}">
                <a16:creationId xmlns:a16="http://schemas.microsoft.com/office/drawing/2014/main" id="{5AC59C30-F52F-4CD5-A0D5-78925B4569F3}"/>
              </a:ext>
            </a:extLst>
          </p:cNvPr>
          <p:cNvSpPr>
            <a:spLocks noGrp="1"/>
          </p:cNvSpPr>
          <p:nvPr>
            <p:ph type="tbl" idx="1"/>
          </p:nvPr>
        </p:nvSpPr>
        <p:spPr>
          <a:xfrm>
            <a:off x="457200" y="1981200"/>
            <a:ext cx="8229600" cy="3886200"/>
          </a:xfrm>
        </p:spPr>
        <p:txBody>
          <a:bodyPr/>
          <a:lstStyle/>
          <a:p>
            <a:endParaRPr lang="ja-JP" altLang="en-US"/>
          </a:p>
        </p:txBody>
      </p:sp>
      <p:sp>
        <p:nvSpPr>
          <p:cNvPr id="4" name="フッター プレースホルダー 3">
            <a:extLst>
              <a:ext uri="{FF2B5EF4-FFF2-40B4-BE49-F238E27FC236}">
                <a16:creationId xmlns:a16="http://schemas.microsoft.com/office/drawing/2014/main" id="{891C5C10-A46C-4F39-83C8-511F452F6A40}"/>
              </a:ext>
            </a:extLst>
          </p:cNvPr>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87E56CDC-E0C0-4AEF-A95F-52DAFACC75B9}"/>
              </a:ext>
            </a:extLst>
          </p:cNvPr>
          <p:cNvSpPr>
            <a:spLocks noGrp="1"/>
          </p:cNvSpPr>
          <p:nvPr>
            <p:ph type="sldNum" sz="quarter" idx="11"/>
          </p:nvPr>
        </p:nvSpPr>
        <p:spPr>
          <a:xfrm>
            <a:off x="6553200" y="6248400"/>
            <a:ext cx="2133600" cy="457200"/>
          </a:xfrm>
        </p:spPr>
        <p:txBody>
          <a:bodyPr/>
          <a:lstStyle>
            <a:lvl1pPr>
              <a:defRPr/>
            </a:lvl1pPr>
          </a:lstStyle>
          <a:p>
            <a:fld id="{7AD555EC-85A5-4BFC-9E75-1EB294666B82}" type="slidenum">
              <a:rPr lang="en-US" altLang="ja-JP"/>
              <a:pPr/>
              <a:t>‹#›</a:t>
            </a:fld>
            <a:endParaRPr lang="en-US" altLang="ja-JP"/>
          </a:p>
        </p:txBody>
      </p:sp>
      <p:sp>
        <p:nvSpPr>
          <p:cNvPr id="6" name="日付プレースホルダー 5">
            <a:extLst>
              <a:ext uri="{FF2B5EF4-FFF2-40B4-BE49-F238E27FC236}">
                <a16:creationId xmlns:a16="http://schemas.microsoft.com/office/drawing/2014/main" id="{D7D52950-6A42-4163-9CD2-4A870C096723}"/>
              </a:ext>
            </a:extLst>
          </p:cNvPr>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186611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C2A752-338D-469F-AD03-1C01C77269B6}"/>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8D67398-F9AD-46CD-9BE4-9D2F7F2D46B2}"/>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ー 3">
            <a:extLst>
              <a:ext uri="{FF2B5EF4-FFF2-40B4-BE49-F238E27FC236}">
                <a16:creationId xmlns:a16="http://schemas.microsoft.com/office/drawing/2014/main" id="{4B0D06F2-B2B3-4061-AB6D-1F01E8C39055}"/>
              </a:ext>
            </a:extLst>
          </p:cNvPr>
          <p:cNvSpPr>
            <a:spLocks noGrp="1"/>
          </p:cNvSpPr>
          <p:nvPr>
            <p:ph type="ftr" sz="quarter" idx="10"/>
          </p:nvPr>
        </p:nvSpPr>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8D7AB4D3-5EBD-464D-BDE0-5DC100562EE8}"/>
              </a:ext>
            </a:extLst>
          </p:cNvPr>
          <p:cNvSpPr>
            <a:spLocks noGrp="1"/>
          </p:cNvSpPr>
          <p:nvPr>
            <p:ph type="sldNum" sz="quarter" idx="11"/>
          </p:nvPr>
        </p:nvSpPr>
        <p:spPr/>
        <p:txBody>
          <a:bodyPr/>
          <a:lstStyle>
            <a:lvl1pPr>
              <a:defRPr/>
            </a:lvl1pPr>
          </a:lstStyle>
          <a:p>
            <a:fld id="{5ADB0B44-C223-460B-8B48-BCAD9C3F6286}" type="slidenum">
              <a:rPr lang="en-US" altLang="ja-JP"/>
              <a:pPr/>
              <a:t>‹#›</a:t>
            </a:fld>
            <a:endParaRPr lang="en-US" altLang="ja-JP"/>
          </a:p>
        </p:txBody>
      </p:sp>
      <p:sp>
        <p:nvSpPr>
          <p:cNvPr id="6" name="日付プレースホルダー 5">
            <a:extLst>
              <a:ext uri="{FF2B5EF4-FFF2-40B4-BE49-F238E27FC236}">
                <a16:creationId xmlns:a16="http://schemas.microsoft.com/office/drawing/2014/main" id="{49925857-2174-4A72-809C-3BC7FF928E5A}"/>
              </a:ext>
            </a:extLst>
          </p:cNvPr>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45089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4FD2E7-3869-499B-9F62-CD13A298B337}"/>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4109DD18-A9EF-4090-B9BE-CF8A8A59FE1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フッター プレースホルダー 3">
            <a:extLst>
              <a:ext uri="{FF2B5EF4-FFF2-40B4-BE49-F238E27FC236}">
                <a16:creationId xmlns:a16="http://schemas.microsoft.com/office/drawing/2014/main" id="{2A6CD887-3A87-46B7-8A1D-B9F5E382D84F}"/>
              </a:ext>
            </a:extLst>
          </p:cNvPr>
          <p:cNvSpPr>
            <a:spLocks noGrp="1"/>
          </p:cNvSpPr>
          <p:nvPr>
            <p:ph type="ftr" sz="quarter" idx="10"/>
          </p:nvPr>
        </p:nvSpPr>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25765C58-2C52-4243-A2C2-95FD8C023E1B}"/>
              </a:ext>
            </a:extLst>
          </p:cNvPr>
          <p:cNvSpPr>
            <a:spLocks noGrp="1"/>
          </p:cNvSpPr>
          <p:nvPr>
            <p:ph type="sldNum" sz="quarter" idx="11"/>
          </p:nvPr>
        </p:nvSpPr>
        <p:spPr/>
        <p:txBody>
          <a:bodyPr/>
          <a:lstStyle>
            <a:lvl1pPr>
              <a:defRPr/>
            </a:lvl1pPr>
          </a:lstStyle>
          <a:p>
            <a:fld id="{0D5C5C79-95BE-4B3C-BDBC-915EB31DB78D}" type="slidenum">
              <a:rPr lang="en-US" altLang="ja-JP"/>
              <a:pPr/>
              <a:t>‹#›</a:t>
            </a:fld>
            <a:endParaRPr lang="en-US" altLang="ja-JP"/>
          </a:p>
        </p:txBody>
      </p:sp>
      <p:sp>
        <p:nvSpPr>
          <p:cNvPr id="6" name="日付プレースホルダー 5">
            <a:extLst>
              <a:ext uri="{FF2B5EF4-FFF2-40B4-BE49-F238E27FC236}">
                <a16:creationId xmlns:a16="http://schemas.microsoft.com/office/drawing/2014/main" id="{946460C6-DE1D-420B-A700-EDC863263C75}"/>
              </a:ext>
            </a:extLst>
          </p:cNvPr>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247293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0EA66C-A562-4D82-B165-9DA3856D35DB}"/>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5BAB360A-389F-4052-A745-46B66E6B8BED}"/>
              </a:ext>
            </a:extLst>
          </p:cNvPr>
          <p:cNvSpPr>
            <a:spLocks noGrp="1"/>
          </p:cNvSpPr>
          <p:nvPr>
            <p:ph sz="half" idx="1"/>
          </p:nvPr>
        </p:nvSpPr>
        <p:spPr>
          <a:xfrm>
            <a:off x="457200" y="1981200"/>
            <a:ext cx="4038600" cy="3886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3AB339F1-FC99-4D66-88C3-C9A1959D50F1}"/>
              </a:ext>
            </a:extLst>
          </p:cNvPr>
          <p:cNvSpPr>
            <a:spLocks noGrp="1"/>
          </p:cNvSpPr>
          <p:nvPr>
            <p:ph sz="half" idx="2"/>
          </p:nvPr>
        </p:nvSpPr>
        <p:spPr>
          <a:xfrm>
            <a:off x="4648200" y="1981200"/>
            <a:ext cx="4038600" cy="3886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ー 4">
            <a:extLst>
              <a:ext uri="{FF2B5EF4-FFF2-40B4-BE49-F238E27FC236}">
                <a16:creationId xmlns:a16="http://schemas.microsoft.com/office/drawing/2014/main" id="{284DB5F4-5E97-47D9-9288-9512E028522F}"/>
              </a:ext>
            </a:extLst>
          </p:cNvPr>
          <p:cNvSpPr>
            <a:spLocks noGrp="1"/>
          </p:cNvSpPr>
          <p:nvPr>
            <p:ph type="ftr" sz="quarter" idx="10"/>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7E287257-1128-4641-9C69-0A2F1A8FE6AE}"/>
              </a:ext>
            </a:extLst>
          </p:cNvPr>
          <p:cNvSpPr>
            <a:spLocks noGrp="1"/>
          </p:cNvSpPr>
          <p:nvPr>
            <p:ph type="sldNum" sz="quarter" idx="11"/>
          </p:nvPr>
        </p:nvSpPr>
        <p:spPr/>
        <p:txBody>
          <a:bodyPr/>
          <a:lstStyle>
            <a:lvl1pPr>
              <a:defRPr/>
            </a:lvl1pPr>
          </a:lstStyle>
          <a:p>
            <a:fld id="{42B2D305-CC90-4EBC-86D5-EC60B0F022F0}" type="slidenum">
              <a:rPr lang="en-US" altLang="ja-JP"/>
              <a:pPr/>
              <a:t>‹#›</a:t>
            </a:fld>
            <a:endParaRPr lang="en-US" altLang="ja-JP"/>
          </a:p>
        </p:txBody>
      </p:sp>
      <p:sp>
        <p:nvSpPr>
          <p:cNvPr id="7" name="日付プレースホルダー 6">
            <a:extLst>
              <a:ext uri="{FF2B5EF4-FFF2-40B4-BE49-F238E27FC236}">
                <a16:creationId xmlns:a16="http://schemas.microsoft.com/office/drawing/2014/main" id="{A8C527F4-F09A-4FBE-AB86-06DB243C790A}"/>
              </a:ext>
            </a:extLst>
          </p:cNvPr>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408608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C53F29-817A-447D-B1BF-09DCA8A60F1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E66FCA16-2BCC-4D12-95E9-39B6281A6A5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5692B835-7C82-47C6-AFD1-ADA2CF92D1CF}"/>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F34999E2-DFF4-405F-9660-AB2B679A78E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49FD01E4-331E-4FF9-ABA5-94E061C15C1D}"/>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フッター プレースホルダー 6">
            <a:extLst>
              <a:ext uri="{FF2B5EF4-FFF2-40B4-BE49-F238E27FC236}">
                <a16:creationId xmlns:a16="http://schemas.microsoft.com/office/drawing/2014/main" id="{0AF3EEDF-7991-455D-B63A-11C4AB7129AF}"/>
              </a:ext>
            </a:extLst>
          </p:cNvPr>
          <p:cNvSpPr>
            <a:spLocks noGrp="1"/>
          </p:cNvSpPr>
          <p:nvPr>
            <p:ph type="ftr" sz="quarter" idx="10"/>
          </p:nvPr>
        </p:nvSpPr>
        <p:spPr/>
        <p:txBody>
          <a:bodyPr/>
          <a:lstStyle>
            <a:lvl1pPr>
              <a:defRPr/>
            </a:lvl1pPr>
          </a:lstStyle>
          <a:p>
            <a:endParaRPr lang="en-US" altLang="ja-JP"/>
          </a:p>
        </p:txBody>
      </p:sp>
      <p:sp>
        <p:nvSpPr>
          <p:cNvPr id="8" name="スライド番号プレースホルダー 7">
            <a:extLst>
              <a:ext uri="{FF2B5EF4-FFF2-40B4-BE49-F238E27FC236}">
                <a16:creationId xmlns:a16="http://schemas.microsoft.com/office/drawing/2014/main" id="{7F8B19EB-C49F-40A6-8667-6DCB709F5115}"/>
              </a:ext>
            </a:extLst>
          </p:cNvPr>
          <p:cNvSpPr>
            <a:spLocks noGrp="1"/>
          </p:cNvSpPr>
          <p:nvPr>
            <p:ph type="sldNum" sz="quarter" idx="11"/>
          </p:nvPr>
        </p:nvSpPr>
        <p:spPr/>
        <p:txBody>
          <a:bodyPr/>
          <a:lstStyle>
            <a:lvl1pPr>
              <a:defRPr/>
            </a:lvl1pPr>
          </a:lstStyle>
          <a:p>
            <a:fld id="{B62C7BAC-D9D4-495B-AC31-859FA189D812}" type="slidenum">
              <a:rPr lang="en-US" altLang="ja-JP"/>
              <a:pPr/>
              <a:t>‹#›</a:t>
            </a:fld>
            <a:endParaRPr lang="en-US" altLang="ja-JP"/>
          </a:p>
        </p:txBody>
      </p:sp>
      <p:sp>
        <p:nvSpPr>
          <p:cNvPr id="9" name="日付プレースホルダー 8">
            <a:extLst>
              <a:ext uri="{FF2B5EF4-FFF2-40B4-BE49-F238E27FC236}">
                <a16:creationId xmlns:a16="http://schemas.microsoft.com/office/drawing/2014/main" id="{4EE055B3-04B2-4115-A455-FEE6351F9288}"/>
              </a:ext>
            </a:extLst>
          </p:cNvPr>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84456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B2035F-B31F-41C6-85E5-A87D1A71BB32}"/>
              </a:ext>
            </a:extLst>
          </p:cNvPr>
          <p:cNvSpPr>
            <a:spLocks noGrp="1"/>
          </p:cNvSpPr>
          <p:nvPr>
            <p:ph type="title"/>
          </p:nvPr>
        </p:nvSpPr>
        <p:spPr/>
        <p:txBody>
          <a:bodyPr/>
          <a:lstStyle/>
          <a:p>
            <a:r>
              <a:rPr lang="ja-JP" altLang="en-US"/>
              <a:t>マスター タイトルの書式設定</a:t>
            </a:r>
          </a:p>
        </p:txBody>
      </p:sp>
      <p:sp>
        <p:nvSpPr>
          <p:cNvPr id="3" name="フッター プレースホルダー 2">
            <a:extLst>
              <a:ext uri="{FF2B5EF4-FFF2-40B4-BE49-F238E27FC236}">
                <a16:creationId xmlns:a16="http://schemas.microsoft.com/office/drawing/2014/main" id="{73C137A5-2B3D-49D1-A19F-A41C31E880A5}"/>
              </a:ext>
            </a:extLst>
          </p:cNvPr>
          <p:cNvSpPr>
            <a:spLocks noGrp="1"/>
          </p:cNvSpPr>
          <p:nvPr>
            <p:ph type="ftr" sz="quarter" idx="10"/>
          </p:nvPr>
        </p:nvSpPr>
        <p:spPr/>
        <p:txBody>
          <a:bodyPr/>
          <a:lstStyle>
            <a:lvl1pPr>
              <a:defRPr/>
            </a:lvl1pPr>
          </a:lstStyle>
          <a:p>
            <a:endParaRPr lang="en-US" altLang="ja-JP"/>
          </a:p>
        </p:txBody>
      </p:sp>
      <p:sp>
        <p:nvSpPr>
          <p:cNvPr id="4" name="スライド番号プレースホルダー 3">
            <a:extLst>
              <a:ext uri="{FF2B5EF4-FFF2-40B4-BE49-F238E27FC236}">
                <a16:creationId xmlns:a16="http://schemas.microsoft.com/office/drawing/2014/main" id="{AC689478-AEBD-4351-988B-F38E6180D4C1}"/>
              </a:ext>
            </a:extLst>
          </p:cNvPr>
          <p:cNvSpPr>
            <a:spLocks noGrp="1"/>
          </p:cNvSpPr>
          <p:nvPr>
            <p:ph type="sldNum" sz="quarter" idx="11"/>
          </p:nvPr>
        </p:nvSpPr>
        <p:spPr/>
        <p:txBody>
          <a:bodyPr/>
          <a:lstStyle>
            <a:lvl1pPr>
              <a:defRPr/>
            </a:lvl1pPr>
          </a:lstStyle>
          <a:p>
            <a:fld id="{BBD0E777-2113-426C-A7B2-636A9976E6FA}" type="slidenum">
              <a:rPr lang="en-US" altLang="ja-JP"/>
              <a:pPr/>
              <a:t>‹#›</a:t>
            </a:fld>
            <a:endParaRPr lang="en-US" altLang="ja-JP"/>
          </a:p>
        </p:txBody>
      </p:sp>
      <p:sp>
        <p:nvSpPr>
          <p:cNvPr id="5" name="日付プレースホルダー 4">
            <a:extLst>
              <a:ext uri="{FF2B5EF4-FFF2-40B4-BE49-F238E27FC236}">
                <a16:creationId xmlns:a16="http://schemas.microsoft.com/office/drawing/2014/main" id="{201251D8-C137-489E-A0EB-A4C7CF94B9D6}"/>
              </a:ext>
            </a:extLst>
          </p:cNvPr>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2964272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666D58F8-4C91-471A-B062-A9C09251F6F8}"/>
              </a:ext>
            </a:extLst>
          </p:cNvPr>
          <p:cNvSpPr>
            <a:spLocks noGrp="1"/>
          </p:cNvSpPr>
          <p:nvPr>
            <p:ph type="ftr" sz="quarter" idx="10"/>
          </p:nvPr>
        </p:nvSpPr>
        <p:spPr/>
        <p:txBody>
          <a:bodyPr/>
          <a:lstStyle>
            <a:lvl1pPr>
              <a:defRPr/>
            </a:lvl1pPr>
          </a:lstStyle>
          <a:p>
            <a:endParaRPr lang="en-US" altLang="ja-JP"/>
          </a:p>
        </p:txBody>
      </p:sp>
      <p:sp>
        <p:nvSpPr>
          <p:cNvPr id="3" name="スライド番号プレースホルダー 2">
            <a:extLst>
              <a:ext uri="{FF2B5EF4-FFF2-40B4-BE49-F238E27FC236}">
                <a16:creationId xmlns:a16="http://schemas.microsoft.com/office/drawing/2014/main" id="{B709616C-F797-461F-856E-638707950BD6}"/>
              </a:ext>
            </a:extLst>
          </p:cNvPr>
          <p:cNvSpPr>
            <a:spLocks noGrp="1"/>
          </p:cNvSpPr>
          <p:nvPr>
            <p:ph type="sldNum" sz="quarter" idx="11"/>
          </p:nvPr>
        </p:nvSpPr>
        <p:spPr/>
        <p:txBody>
          <a:bodyPr/>
          <a:lstStyle>
            <a:lvl1pPr>
              <a:defRPr/>
            </a:lvl1pPr>
          </a:lstStyle>
          <a:p>
            <a:fld id="{A313B703-E2BB-4409-9A97-94DA45D9F762}" type="slidenum">
              <a:rPr lang="en-US" altLang="ja-JP"/>
              <a:pPr/>
              <a:t>‹#›</a:t>
            </a:fld>
            <a:endParaRPr lang="en-US" altLang="ja-JP"/>
          </a:p>
        </p:txBody>
      </p:sp>
      <p:sp>
        <p:nvSpPr>
          <p:cNvPr id="4" name="日付プレースホルダー 3">
            <a:extLst>
              <a:ext uri="{FF2B5EF4-FFF2-40B4-BE49-F238E27FC236}">
                <a16:creationId xmlns:a16="http://schemas.microsoft.com/office/drawing/2014/main" id="{71E5595F-4A11-42D4-9CB6-098D791799E0}"/>
              </a:ext>
            </a:extLst>
          </p:cNvPr>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505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084810-187B-4A43-9C99-8F401A6722DE}"/>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3F7A82F9-4DE6-4B50-985E-5A38309148A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C88E9F9D-0308-45D2-83E7-16FF91A0625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フッター プレースホルダー 4">
            <a:extLst>
              <a:ext uri="{FF2B5EF4-FFF2-40B4-BE49-F238E27FC236}">
                <a16:creationId xmlns:a16="http://schemas.microsoft.com/office/drawing/2014/main" id="{98F62969-4995-4B3C-AC3A-57CD5B4A3C50}"/>
              </a:ext>
            </a:extLst>
          </p:cNvPr>
          <p:cNvSpPr>
            <a:spLocks noGrp="1"/>
          </p:cNvSpPr>
          <p:nvPr>
            <p:ph type="ftr" sz="quarter" idx="10"/>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80ABDA53-9422-42E5-8D36-68203BBC92D6}"/>
              </a:ext>
            </a:extLst>
          </p:cNvPr>
          <p:cNvSpPr>
            <a:spLocks noGrp="1"/>
          </p:cNvSpPr>
          <p:nvPr>
            <p:ph type="sldNum" sz="quarter" idx="11"/>
          </p:nvPr>
        </p:nvSpPr>
        <p:spPr/>
        <p:txBody>
          <a:bodyPr/>
          <a:lstStyle>
            <a:lvl1pPr>
              <a:defRPr/>
            </a:lvl1pPr>
          </a:lstStyle>
          <a:p>
            <a:fld id="{F93F73DF-CC30-4081-8174-5702FB30FFB1}" type="slidenum">
              <a:rPr lang="en-US" altLang="ja-JP"/>
              <a:pPr/>
              <a:t>‹#›</a:t>
            </a:fld>
            <a:endParaRPr lang="en-US" altLang="ja-JP"/>
          </a:p>
        </p:txBody>
      </p:sp>
      <p:sp>
        <p:nvSpPr>
          <p:cNvPr id="7" name="日付プレースホルダー 6">
            <a:extLst>
              <a:ext uri="{FF2B5EF4-FFF2-40B4-BE49-F238E27FC236}">
                <a16:creationId xmlns:a16="http://schemas.microsoft.com/office/drawing/2014/main" id="{3F4417DE-E41A-4B98-80FB-3D25AF5DB4B0}"/>
              </a:ext>
            </a:extLst>
          </p:cNvPr>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76023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70A41-7A89-4569-AA39-78A4FADBC561}"/>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1886C450-F209-4FAD-B9C6-790FD9FD266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04717130-D419-4585-81E0-9BA1E3159C1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フッター プレースホルダー 4">
            <a:extLst>
              <a:ext uri="{FF2B5EF4-FFF2-40B4-BE49-F238E27FC236}">
                <a16:creationId xmlns:a16="http://schemas.microsoft.com/office/drawing/2014/main" id="{DEBEE596-6074-4024-999A-65C3CCE47A23}"/>
              </a:ext>
            </a:extLst>
          </p:cNvPr>
          <p:cNvSpPr>
            <a:spLocks noGrp="1"/>
          </p:cNvSpPr>
          <p:nvPr>
            <p:ph type="ftr" sz="quarter" idx="10"/>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3676DAEF-337D-4D1E-B3D1-74770E29738D}"/>
              </a:ext>
            </a:extLst>
          </p:cNvPr>
          <p:cNvSpPr>
            <a:spLocks noGrp="1"/>
          </p:cNvSpPr>
          <p:nvPr>
            <p:ph type="sldNum" sz="quarter" idx="11"/>
          </p:nvPr>
        </p:nvSpPr>
        <p:spPr/>
        <p:txBody>
          <a:bodyPr/>
          <a:lstStyle>
            <a:lvl1pPr>
              <a:defRPr/>
            </a:lvl1pPr>
          </a:lstStyle>
          <a:p>
            <a:fld id="{6113AAB3-9047-4381-9878-F87DBF22AECC}" type="slidenum">
              <a:rPr lang="en-US" altLang="ja-JP"/>
              <a:pPr/>
              <a:t>‹#›</a:t>
            </a:fld>
            <a:endParaRPr lang="en-US" altLang="ja-JP"/>
          </a:p>
        </p:txBody>
      </p:sp>
      <p:sp>
        <p:nvSpPr>
          <p:cNvPr id="7" name="日付プレースホルダー 6">
            <a:extLst>
              <a:ext uri="{FF2B5EF4-FFF2-40B4-BE49-F238E27FC236}">
                <a16:creationId xmlns:a16="http://schemas.microsoft.com/office/drawing/2014/main" id="{711C3849-9C08-45A0-87D1-75A8B413ABD3}"/>
              </a:ext>
            </a:extLst>
          </p:cNvPr>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171603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9538" name="Rectangle 2">
            <a:extLst>
              <a:ext uri="{FF2B5EF4-FFF2-40B4-BE49-F238E27FC236}">
                <a16:creationId xmlns:a16="http://schemas.microsoft.com/office/drawing/2014/main" id="{8E10DDCA-AF78-43F3-A396-E4C80BFDDBE5}"/>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u="none"/>
            </a:lvl1pPr>
          </a:lstStyle>
          <a:p>
            <a:endParaRPr lang="en-US" altLang="ja-JP"/>
          </a:p>
        </p:txBody>
      </p:sp>
      <p:sp>
        <p:nvSpPr>
          <p:cNvPr id="449539" name="Rectangle 3">
            <a:extLst>
              <a:ext uri="{FF2B5EF4-FFF2-40B4-BE49-F238E27FC236}">
                <a16:creationId xmlns:a16="http://schemas.microsoft.com/office/drawing/2014/main" id="{D25409BE-B4CD-4634-BF27-4EFEAAD91912}"/>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u="none">
                <a:latin typeface="Arial Black" panose="020B0A04020102020204" pitchFamily="34" charset="0"/>
              </a:defRPr>
            </a:lvl1pPr>
          </a:lstStyle>
          <a:p>
            <a:fld id="{C5AA4821-6D95-40D3-9C87-6B445723E2D8}" type="slidenum">
              <a:rPr lang="en-US" altLang="ja-JP"/>
              <a:pPr/>
              <a:t>‹#›</a:t>
            </a:fld>
            <a:endParaRPr lang="en-US" altLang="ja-JP"/>
          </a:p>
        </p:txBody>
      </p:sp>
      <p:grpSp>
        <p:nvGrpSpPr>
          <p:cNvPr id="449540" name="Group 4">
            <a:extLst>
              <a:ext uri="{FF2B5EF4-FFF2-40B4-BE49-F238E27FC236}">
                <a16:creationId xmlns:a16="http://schemas.microsoft.com/office/drawing/2014/main" id="{D18DDC3E-5832-40D1-A4D5-378E08ED8447}"/>
              </a:ext>
            </a:extLst>
          </p:cNvPr>
          <p:cNvGrpSpPr>
            <a:grpSpLocks/>
          </p:cNvGrpSpPr>
          <p:nvPr/>
        </p:nvGrpSpPr>
        <p:grpSpPr bwMode="auto">
          <a:xfrm>
            <a:off x="0" y="0"/>
            <a:ext cx="9144000" cy="546100"/>
            <a:chOff x="0" y="0"/>
            <a:chExt cx="5760" cy="344"/>
          </a:xfrm>
        </p:grpSpPr>
        <p:sp>
          <p:nvSpPr>
            <p:cNvPr id="449541" name="Rectangle 5">
              <a:extLst>
                <a:ext uri="{FF2B5EF4-FFF2-40B4-BE49-F238E27FC236}">
                  <a16:creationId xmlns:a16="http://schemas.microsoft.com/office/drawing/2014/main" id="{C9748D19-B561-47F1-8514-D60FF4BB90D8}"/>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ja-JP" sz="2400" u="none">
                <a:latin typeface="Times New Roman" panose="02020603050405020304" pitchFamily="18" charset="0"/>
              </a:endParaRPr>
            </a:p>
          </p:txBody>
        </p:sp>
        <p:sp>
          <p:nvSpPr>
            <p:cNvPr id="449542" name="Rectangle 6">
              <a:extLst>
                <a:ext uri="{FF2B5EF4-FFF2-40B4-BE49-F238E27FC236}">
                  <a16:creationId xmlns:a16="http://schemas.microsoft.com/office/drawing/2014/main" id="{44D0D4A3-FA5E-4CF3-92DE-3B257783F3FB}"/>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anose="02020603050405020304" pitchFamily="18" charset="0"/>
              </a:endParaRPr>
            </a:p>
          </p:txBody>
        </p:sp>
        <p:sp>
          <p:nvSpPr>
            <p:cNvPr id="449543" name="Rectangle 7">
              <a:extLst>
                <a:ext uri="{FF2B5EF4-FFF2-40B4-BE49-F238E27FC236}">
                  <a16:creationId xmlns:a16="http://schemas.microsoft.com/office/drawing/2014/main" id="{763F62E0-49BD-436A-BD8C-B09F6489C090}"/>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hlink"/>
                </a:solidFill>
              </a:endParaRPr>
            </a:p>
          </p:txBody>
        </p:sp>
        <p:sp>
          <p:nvSpPr>
            <p:cNvPr id="449544" name="Rectangle 8">
              <a:extLst>
                <a:ext uri="{FF2B5EF4-FFF2-40B4-BE49-F238E27FC236}">
                  <a16:creationId xmlns:a16="http://schemas.microsoft.com/office/drawing/2014/main" id="{50900AE7-3A1A-49D8-A4BE-F3198A73EB0A}"/>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hlink"/>
                </a:solidFill>
              </a:endParaRPr>
            </a:p>
          </p:txBody>
        </p:sp>
        <p:sp>
          <p:nvSpPr>
            <p:cNvPr id="449545" name="Rectangle 9">
              <a:extLst>
                <a:ext uri="{FF2B5EF4-FFF2-40B4-BE49-F238E27FC236}">
                  <a16:creationId xmlns:a16="http://schemas.microsoft.com/office/drawing/2014/main" id="{412AB890-67F9-4601-82B0-EF4F779EF4BE}"/>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accent2"/>
                </a:solidFill>
              </a:endParaRPr>
            </a:p>
          </p:txBody>
        </p:sp>
        <p:sp>
          <p:nvSpPr>
            <p:cNvPr id="449546" name="Rectangle 10">
              <a:extLst>
                <a:ext uri="{FF2B5EF4-FFF2-40B4-BE49-F238E27FC236}">
                  <a16:creationId xmlns:a16="http://schemas.microsoft.com/office/drawing/2014/main" id="{60E320A4-595A-442C-95B1-FCC5C3174A60}"/>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hlink"/>
                </a:solidFill>
              </a:endParaRPr>
            </a:p>
          </p:txBody>
        </p:sp>
        <p:sp>
          <p:nvSpPr>
            <p:cNvPr id="449547" name="Rectangle 11">
              <a:extLst>
                <a:ext uri="{FF2B5EF4-FFF2-40B4-BE49-F238E27FC236}">
                  <a16:creationId xmlns:a16="http://schemas.microsoft.com/office/drawing/2014/main" id="{516EA898-03ED-42FE-983A-7989876D490C}"/>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anose="02020603050405020304" pitchFamily="18" charset="0"/>
              </a:endParaRPr>
            </a:p>
          </p:txBody>
        </p:sp>
        <p:sp>
          <p:nvSpPr>
            <p:cNvPr id="449548" name="Rectangle 12">
              <a:extLst>
                <a:ext uri="{FF2B5EF4-FFF2-40B4-BE49-F238E27FC236}">
                  <a16:creationId xmlns:a16="http://schemas.microsoft.com/office/drawing/2014/main" id="{6989DC14-024E-416D-B21D-8DB52BF1B243}"/>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accent2"/>
                </a:solidFill>
              </a:endParaRPr>
            </a:p>
          </p:txBody>
        </p:sp>
        <p:sp>
          <p:nvSpPr>
            <p:cNvPr id="449549" name="Rectangle 13">
              <a:extLst>
                <a:ext uri="{FF2B5EF4-FFF2-40B4-BE49-F238E27FC236}">
                  <a16:creationId xmlns:a16="http://schemas.microsoft.com/office/drawing/2014/main" id="{659385AF-BC40-46DD-872C-28FA7A55BB20}"/>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accent2"/>
                </a:solidFill>
              </a:endParaRPr>
            </a:p>
          </p:txBody>
        </p:sp>
      </p:grpSp>
      <p:sp>
        <p:nvSpPr>
          <p:cNvPr id="449550" name="Rectangle 14">
            <a:extLst>
              <a:ext uri="{FF2B5EF4-FFF2-40B4-BE49-F238E27FC236}">
                <a16:creationId xmlns:a16="http://schemas.microsoft.com/office/drawing/2014/main" id="{3FE7EFB9-D919-4E4F-BDBB-9CBCB67A0244}"/>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49551" name="Rectangle 15">
            <a:extLst>
              <a:ext uri="{FF2B5EF4-FFF2-40B4-BE49-F238E27FC236}">
                <a16:creationId xmlns:a16="http://schemas.microsoft.com/office/drawing/2014/main" id="{4D56A6CE-16C0-415A-8D8E-4C0F2E0D90E2}"/>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49552" name="Rectangle 16">
            <a:extLst>
              <a:ext uri="{FF2B5EF4-FFF2-40B4-BE49-F238E27FC236}">
                <a16:creationId xmlns:a16="http://schemas.microsoft.com/office/drawing/2014/main" id="{17D13F51-956B-4A9C-979B-12D7CF2CD55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u="none"/>
            </a:lvl1pPr>
          </a:lstStyle>
          <a:p>
            <a:endParaRPr lang="en-US" altLang="ja-JP"/>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txStyles>
    <p:titleStyle>
      <a:lvl1pPr algn="l" rtl="0" fontAlgn="base">
        <a:spcBef>
          <a:spcPct val="0"/>
        </a:spcBef>
        <a:spcAft>
          <a:spcPct val="0"/>
        </a:spcAft>
        <a:defRPr kumimoji="1" sz="4400" kern="12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kumimoji="1"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chart" Target="../charts/char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wmf"/><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 Id="rId9"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18.png"/><Relationship Id="rId7" Type="http://schemas.openxmlformats.org/officeDocument/2006/relationships/image" Target="../media/image28.wmf"/><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7.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slides/_rels/slide19.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18.png"/><Relationship Id="rId7" Type="http://schemas.openxmlformats.org/officeDocument/2006/relationships/image" Target="../media/image35.w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wmf"/><Relationship Id="rId5" Type="http://schemas.openxmlformats.org/officeDocument/2006/relationships/image" Target="../media/image33.jpeg"/><Relationship Id="rId10" Type="http://schemas.openxmlformats.org/officeDocument/2006/relationships/image" Target="../media/image38.wmf"/><Relationship Id="rId4" Type="http://schemas.openxmlformats.org/officeDocument/2006/relationships/image" Target="../media/image32.wmf"/><Relationship Id="rId9" Type="http://schemas.openxmlformats.org/officeDocument/2006/relationships/image" Target="../media/image3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png"/><Relationship Id="rId7" Type="http://schemas.openxmlformats.org/officeDocument/2006/relationships/image" Target="../media/image46.jpeg"/><Relationship Id="rId12"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45.jpeg"/><Relationship Id="rId11" Type="http://schemas.openxmlformats.org/officeDocument/2006/relationships/image" Target="../media/image49.jpeg"/><Relationship Id="rId5" Type="http://schemas.openxmlformats.org/officeDocument/2006/relationships/image" Target="../media/image44.jpeg"/><Relationship Id="rId10" Type="http://schemas.openxmlformats.org/officeDocument/2006/relationships/hyperlink" Target="http://carview-img02.bmcdn.jp/carlife/images/user/170446/p1.jpg" TargetMode="External"/><Relationship Id="rId4" Type="http://schemas.openxmlformats.org/officeDocument/2006/relationships/hyperlink" Target="http://image.space.rakuten.co.jp/lg01/19/0000532719/01/img30370ea6zik8zj.jpeg" TargetMode="External"/><Relationship Id="rId9"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http://www.saito-lsp.jp/05sbi/img_05/sisetugaikann.jpg" TargetMode="External"/><Relationship Id="rId3" Type="http://schemas.openxmlformats.org/officeDocument/2006/relationships/notesSlide" Target="../notesSlides/notesSlide35.xml"/><Relationship Id="rId7" Type="http://schemas.openxmlformats.org/officeDocument/2006/relationships/image" Target="../media/image6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2.wmf"/><Relationship Id="rId5" Type="http://schemas.openxmlformats.org/officeDocument/2006/relationships/image" Target="../media/image61.wmf"/><Relationship Id="rId10" Type="http://schemas.openxmlformats.org/officeDocument/2006/relationships/image" Target="../media/image65.jpeg"/><Relationship Id="rId4" Type="http://schemas.openxmlformats.org/officeDocument/2006/relationships/oleObject" Target="../embeddings/oleObject1.bin"/><Relationship Id="rId9" Type="http://schemas.openxmlformats.org/officeDocument/2006/relationships/image" Target="../media/image64.jpeg"/></Relationships>
</file>

<file path=ppt/slides/_rels/slide36.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image" Target="../media/image74.jpeg"/><Relationship Id="rId5" Type="http://schemas.openxmlformats.org/officeDocument/2006/relationships/image" Target="../media/image68.jpeg"/><Relationship Id="rId10" Type="http://schemas.openxmlformats.org/officeDocument/2006/relationships/image" Target="../media/image73.png"/><Relationship Id="rId4" Type="http://schemas.openxmlformats.org/officeDocument/2006/relationships/image" Target="../media/image67.jpeg"/><Relationship Id="rId9" Type="http://schemas.openxmlformats.org/officeDocument/2006/relationships/image" Target="../media/image72.jpeg"/></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EB8D4EB1-5CC2-4B7C-870D-9EB1EC78690E}"/>
              </a:ext>
            </a:extLst>
          </p:cNvPr>
          <p:cNvSpPr>
            <a:spLocks noGrp="1" noChangeArrowheads="1"/>
          </p:cNvSpPr>
          <p:nvPr>
            <p:ph type="title"/>
          </p:nvPr>
        </p:nvSpPr>
        <p:spPr>
          <a:xfrm>
            <a:off x="273050" y="1773238"/>
            <a:ext cx="8870950" cy="3168650"/>
          </a:xfrm>
        </p:spPr>
        <p:txBody>
          <a:bodyPr/>
          <a:lstStyle/>
          <a:p>
            <a:pPr algn="ctr"/>
            <a:r>
              <a:rPr lang="ja-JP" altLang="en-US" sz="4000"/>
              <a:t>大阪発“地方分権改革”ビジョン</a:t>
            </a:r>
            <a:br>
              <a:rPr lang="ja-JP" altLang="en-US" sz="4000"/>
            </a:br>
            <a:br>
              <a:rPr lang="ja-JP" altLang="en-US" sz="4000"/>
            </a:br>
            <a:r>
              <a:rPr lang="ja-JP" altLang="en-US" sz="2800"/>
              <a:t>地域主権に根ざした輝く未来のために</a:t>
            </a:r>
            <a:br>
              <a:rPr lang="ja-JP" altLang="en-US" sz="2800"/>
            </a:br>
            <a:br>
              <a:rPr lang="ja-JP" altLang="en-US" sz="2800"/>
            </a:br>
            <a:r>
              <a:rPr lang="ja-JP" altLang="en-US" sz="2800"/>
              <a:t>～大阪を変える・関西を変える・日本を変える～</a:t>
            </a:r>
            <a:br>
              <a:rPr lang="ja-JP" altLang="en-US" sz="2800"/>
            </a:br>
            <a:endParaRPr lang="ja-JP" altLang="en-US" sz="2800"/>
          </a:p>
        </p:txBody>
      </p:sp>
      <p:sp>
        <p:nvSpPr>
          <p:cNvPr id="128005" name="Rectangle 5">
            <a:extLst>
              <a:ext uri="{FF2B5EF4-FFF2-40B4-BE49-F238E27FC236}">
                <a16:creationId xmlns:a16="http://schemas.microsoft.com/office/drawing/2014/main" id="{F2E184BE-9C89-4B92-B02C-0BDFBC0958D4}"/>
              </a:ext>
            </a:extLst>
          </p:cNvPr>
          <p:cNvSpPr>
            <a:spLocks noChangeArrowheads="1"/>
          </p:cNvSpPr>
          <p:nvPr/>
        </p:nvSpPr>
        <p:spPr bwMode="auto">
          <a:xfrm>
            <a:off x="3454400" y="5291138"/>
            <a:ext cx="2289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ja-JP" altLang="en-US" sz="2400" u="none"/>
              <a:t>平成</a:t>
            </a:r>
            <a:r>
              <a:rPr lang="en-US" altLang="ja-JP" sz="2400" u="none"/>
              <a:t>21</a:t>
            </a:r>
            <a:r>
              <a:rPr lang="ja-JP" altLang="en-US" sz="2400" u="none"/>
              <a:t>年</a:t>
            </a:r>
            <a:r>
              <a:rPr lang="en-US" altLang="ja-JP" sz="2400" u="none"/>
              <a:t>3</a:t>
            </a:r>
            <a:r>
              <a:rPr lang="ja-JP" altLang="en-US" sz="2400" u="none"/>
              <a:t>月</a:t>
            </a:r>
          </a:p>
          <a:p>
            <a:pPr algn="ctr"/>
            <a:r>
              <a:rPr lang="ja-JP" altLang="en-US" sz="2400" u="none"/>
              <a:t>大　阪　府</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4" name="Picture 2">
            <a:extLst>
              <a:ext uri="{FF2B5EF4-FFF2-40B4-BE49-F238E27FC236}">
                <a16:creationId xmlns:a16="http://schemas.microsoft.com/office/drawing/2014/main" id="{4D3BAA8F-6BDE-42D5-B074-222ECB187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638300"/>
            <a:ext cx="3851275" cy="3446463"/>
          </a:xfrm>
          <a:prstGeom prst="rect">
            <a:avLst/>
          </a:prstGeom>
          <a:noFill/>
          <a:extLst>
            <a:ext uri="{909E8E84-426E-40DD-AFC4-6F175D3DCCD1}">
              <a14:hiddenFill xmlns:a14="http://schemas.microsoft.com/office/drawing/2010/main">
                <a:solidFill>
                  <a:srgbClr val="FFFFFF"/>
                </a:solidFill>
              </a14:hiddenFill>
            </a:ext>
          </a:extLst>
        </p:spPr>
      </p:pic>
      <p:sp>
        <p:nvSpPr>
          <p:cNvPr id="371715" name="AutoShape 3">
            <a:extLst>
              <a:ext uri="{FF2B5EF4-FFF2-40B4-BE49-F238E27FC236}">
                <a16:creationId xmlns:a16="http://schemas.microsoft.com/office/drawing/2014/main" id="{BEBD8291-8DF1-4517-9DAD-A9BD65AEE3F2}"/>
              </a:ext>
            </a:extLst>
          </p:cNvPr>
          <p:cNvSpPr>
            <a:spLocks noChangeArrowheads="1"/>
          </p:cNvSpPr>
          <p:nvPr/>
        </p:nvSpPr>
        <p:spPr bwMode="auto">
          <a:xfrm>
            <a:off x="3203575" y="5084763"/>
            <a:ext cx="5473700" cy="1368425"/>
          </a:xfrm>
          <a:prstGeom prst="horizontalScroll">
            <a:avLst>
              <a:gd name="adj" fmla="val 12500"/>
            </a:avLst>
          </a:prstGeom>
          <a:solidFill>
            <a:srgbClr val="CCFF99"/>
          </a:solidFill>
          <a:ln w="222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b="1" u="none">
                <a:solidFill>
                  <a:srgbClr val="0000FF"/>
                </a:solidFill>
              </a:rPr>
              <a:t>ヨーロッパ地方自治憲章</a:t>
            </a:r>
          </a:p>
          <a:p>
            <a:pPr algn="ctr" eaLnBrk="1" hangingPunct="1"/>
            <a:r>
              <a:rPr kumimoji="1" lang="ja-JP" altLang="en-US" u="none"/>
              <a:t> 「公的部門が担うべき責務は、原則として、</a:t>
            </a:r>
          </a:p>
          <a:p>
            <a:pPr algn="ctr" eaLnBrk="1" hangingPunct="1"/>
            <a:r>
              <a:rPr kumimoji="1" lang="ja-JP" altLang="en-US" u="none"/>
              <a:t> 最も市民に身近な公共団体が優先的に執行する」</a:t>
            </a:r>
          </a:p>
        </p:txBody>
      </p:sp>
      <p:sp>
        <p:nvSpPr>
          <p:cNvPr id="371716" name="AutoShape 4">
            <a:extLst>
              <a:ext uri="{FF2B5EF4-FFF2-40B4-BE49-F238E27FC236}">
                <a16:creationId xmlns:a16="http://schemas.microsoft.com/office/drawing/2014/main" id="{EBBEA1A6-6511-4DF0-A9F7-AFF1FE8824B5}"/>
              </a:ext>
            </a:extLst>
          </p:cNvPr>
          <p:cNvSpPr>
            <a:spLocks noChangeArrowheads="1"/>
          </p:cNvSpPr>
          <p:nvPr/>
        </p:nvSpPr>
        <p:spPr bwMode="auto">
          <a:xfrm>
            <a:off x="323850" y="1844675"/>
            <a:ext cx="4752975" cy="3240088"/>
          </a:xfrm>
          <a:prstGeom prst="roundRect">
            <a:avLst>
              <a:gd name="adj" fmla="val 16667"/>
            </a:avLst>
          </a:prstGeom>
          <a:solidFill>
            <a:srgbClr val="FFCC99"/>
          </a:solidFill>
          <a:ln w="38100">
            <a:solidFill>
              <a:srgbClr val="FF0000"/>
            </a:solidFill>
            <a:round/>
            <a:headEnd/>
            <a:tailEnd/>
          </a:ln>
          <a:effectLst>
            <a:outerShdw dist="107763" dir="2700000" algn="ctr" rotWithShape="0">
              <a:schemeClr val="bg2">
                <a:alpha val="50000"/>
              </a:schemeClr>
            </a:outerShdw>
          </a:effectLst>
        </p:spPr>
        <p:txBody>
          <a:bodyPr wrap="none" anchor="ctr"/>
          <a:lstStyle/>
          <a:p>
            <a:pPr eaLnBrk="1" hangingPunct="1"/>
            <a:r>
              <a:rPr kumimoji="1" lang="ja-JP" altLang="en-US" sz="2400" b="1" u="none"/>
              <a:t>　地域コミュニティの充実強化や</a:t>
            </a:r>
          </a:p>
          <a:p>
            <a:pPr eaLnBrk="1" hangingPunct="1"/>
            <a:r>
              <a:rPr kumimoji="1" lang="ja-JP" altLang="en-US" sz="2400" b="1" u="none"/>
              <a:t>ＮＰＯとの協働など、地域における</a:t>
            </a:r>
          </a:p>
          <a:p>
            <a:pPr eaLnBrk="1" hangingPunct="1"/>
            <a:r>
              <a:rPr kumimoji="1" lang="ja-JP" altLang="en-US" sz="2400" b="1" u="none"/>
              <a:t>「自助・共助」をベースに、まずは、</a:t>
            </a:r>
          </a:p>
          <a:p>
            <a:pPr eaLnBrk="1" hangingPunct="1"/>
            <a:r>
              <a:rPr kumimoji="1" lang="ja-JP" altLang="en-US" sz="2400" b="1" u="none"/>
              <a:t>市町村が身近な行政サービスを</a:t>
            </a:r>
          </a:p>
          <a:p>
            <a:pPr eaLnBrk="1" hangingPunct="1"/>
            <a:r>
              <a:rPr kumimoji="1" lang="ja-JP" altLang="en-US" sz="2400" b="1" u="none"/>
              <a:t>総合的に担う。</a:t>
            </a:r>
          </a:p>
          <a:p>
            <a:pPr eaLnBrk="1" hangingPunct="1"/>
            <a:r>
              <a:rPr kumimoji="1" lang="ja-JP" altLang="en-US" sz="2400" b="1" u="none"/>
              <a:t>　そして、市町村ができないことを</a:t>
            </a:r>
          </a:p>
          <a:p>
            <a:pPr eaLnBrk="1" hangingPunct="1"/>
            <a:r>
              <a:rPr kumimoji="1" lang="ja-JP" altLang="en-US" sz="2400" b="1" u="none"/>
              <a:t>大阪府（関西州）が、大阪府（関西</a:t>
            </a:r>
          </a:p>
          <a:p>
            <a:pPr eaLnBrk="1" hangingPunct="1"/>
            <a:r>
              <a:rPr kumimoji="1" lang="ja-JP" altLang="en-US" sz="2400" b="1" u="none"/>
              <a:t>州）もできないことを国が担う。</a:t>
            </a:r>
          </a:p>
        </p:txBody>
      </p:sp>
      <p:sp>
        <p:nvSpPr>
          <p:cNvPr id="371717" name="Rectangle 5">
            <a:extLst>
              <a:ext uri="{FF2B5EF4-FFF2-40B4-BE49-F238E27FC236}">
                <a16:creationId xmlns:a16="http://schemas.microsoft.com/office/drawing/2014/main" id="{EF41AC0D-9B73-4995-85F6-5BEC79F46CE4}"/>
              </a:ext>
            </a:extLst>
          </p:cNvPr>
          <p:cNvSpPr>
            <a:spLocks noChangeArrowheads="1"/>
          </p:cNvSpPr>
          <p:nvPr/>
        </p:nvSpPr>
        <p:spPr bwMode="auto">
          <a:xfrm>
            <a:off x="1908175" y="692150"/>
            <a:ext cx="5040313" cy="7905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sz="2800" u="none"/>
              <a:t>【</a:t>
            </a:r>
            <a:r>
              <a:rPr kumimoji="1" lang="ja-JP" altLang="en-US" sz="2800" u="none"/>
              <a:t>住民に近いところに力を集める</a:t>
            </a:r>
            <a:r>
              <a:rPr kumimoji="1" lang="en-US" altLang="ja-JP" sz="2800" u="none"/>
              <a:t>】</a:t>
            </a:r>
          </a:p>
          <a:p>
            <a:pPr algn="ctr" eaLnBrk="1" hangingPunct="1"/>
            <a:r>
              <a:rPr kumimoji="1" lang="ja-JP" altLang="en-US" sz="2800" u="none"/>
              <a:t>ニア・イズ・ベター</a:t>
            </a:r>
          </a:p>
        </p:txBody>
      </p:sp>
      <p:sp>
        <p:nvSpPr>
          <p:cNvPr id="371720" name="Text Box 8">
            <a:extLst>
              <a:ext uri="{FF2B5EF4-FFF2-40B4-BE49-F238E27FC236}">
                <a16:creationId xmlns:a16="http://schemas.microsoft.com/office/drawing/2014/main" id="{5F370B0A-D89F-4021-9471-4336CC0EC07E}"/>
              </a:ext>
            </a:extLst>
          </p:cNvPr>
          <p:cNvSpPr txBox="1">
            <a:spLocks noChangeArrowheads="1"/>
          </p:cNvSpPr>
          <p:nvPr/>
        </p:nvSpPr>
        <p:spPr bwMode="auto">
          <a:xfrm>
            <a:off x="8783638" y="6583363"/>
            <a:ext cx="360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EDFED8B5-00AE-4E54-B6A5-F59CDDE3ADED}"/>
              </a:ext>
            </a:extLst>
          </p:cNvPr>
          <p:cNvSpPr>
            <a:spLocks noChangeArrowheads="1"/>
          </p:cNvSpPr>
          <p:nvPr/>
        </p:nvSpPr>
        <p:spPr bwMode="auto">
          <a:xfrm>
            <a:off x="1692275" y="549275"/>
            <a:ext cx="5399088" cy="5746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sz="2800" u="none"/>
              <a:t>【</a:t>
            </a:r>
            <a:r>
              <a:rPr kumimoji="1" lang="ja-JP" altLang="en-US" sz="2800" u="none"/>
              <a:t>住民に心から信頼される自治体</a:t>
            </a:r>
            <a:r>
              <a:rPr kumimoji="1" lang="en-US" altLang="ja-JP" sz="2800" u="none"/>
              <a:t>】</a:t>
            </a:r>
          </a:p>
        </p:txBody>
      </p:sp>
      <p:pic>
        <p:nvPicPr>
          <p:cNvPr id="422915" name="Picture 3">
            <a:extLst>
              <a:ext uri="{FF2B5EF4-FFF2-40B4-BE49-F238E27FC236}">
                <a16:creationId xmlns:a16="http://schemas.microsoft.com/office/drawing/2014/main" id="{D347DE62-F684-4334-A176-9D2CD73F6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4365625"/>
            <a:ext cx="565150" cy="1582738"/>
          </a:xfrm>
          <a:prstGeom prst="rect">
            <a:avLst/>
          </a:prstGeom>
          <a:noFill/>
          <a:extLst>
            <a:ext uri="{909E8E84-426E-40DD-AFC4-6F175D3DCCD1}">
              <a14:hiddenFill xmlns:a14="http://schemas.microsoft.com/office/drawing/2010/main">
                <a:solidFill>
                  <a:srgbClr val="FFFFFF"/>
                </a:solidFill>
              </a14:hiddenFill>
            </a:ext>
          </a:extLst>
        </p:spPr>
      </p:pic>
      <p:sp>
        <p:nvSpPr>
          <p:cNvPr id="422916" name="AutoShape 4">
            <a:extLst>
              <a:ext uri="{FF2B5EF4-FFF2-40B4-BE49-F238E27FC236}">
                <a16:creationId xmlns:a16="http://schemas.microsoft.com/office/drawing/2014/main" id="{7DAE913A-F5C6-4C04-AB03-EB21E06048FC}"/>
              </a:ext>
            </a:extLst>
          </p:cNvPr>
          <p:cNvSpPr>
            <a:spLocks noChangeArrowheads="1"/>
          </p:cNvSpPr>
          <p:nvPr/>
        </p:nvSpPr>
        <p:spPr bwMode="auto">
          <a:xfrm>
            <a:off x="5940425" y="1268413"/>
            <a:ext cx="3024188" cy="2232025"/>
          </a:xfrm>
          <a:prstGeom prst="cloudCallout">
            <a:avLst>
              <a:gd name="adj1" fmla="val 25593"/>
              <a:gd name="adj2" fmla="val 8342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kumimoji="1" lang="ja-JP" altLang="ja-JP" u="none"/>
          </a:p>
        </p:txBody>
      </p:sp>
      <p:sp>
        <p:nvSpPr>
          <p:cNvPr id="422917" name="Rectangle 5">
            <a:extLst>
              <a:ext uri="{FF2B5EF4-FFF2-40B4-BE49-F238E27FC236}">
                <a16:creationId xmlns:a16="http://schemas.microsoft.com/office/drawing/2014/main" id="{070D64AA-C407-4AE6-8828-5096616E95CB}"/>
              </a:ext>
            </a:extLst>
          </p:cNvPr>
          <p:cNvSpPr>
            <a:spLocks noChangeArrowheads="1"/>
          </p:cNvSpPr>
          <p:nvPr/>
        </p:nvSpPr>
        <p:spPr bwMode="auto">
          <a:xfrm>
            <a:off x="6300788" y="1412875"/>
            <a:ext cx="24479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kumimoji="1" lang="ja-JP" altLang="en-US" u="none"/>
              <a:t>談合や贈収賄、補助金をめぐる不正経理など</a:t>
            </a:r>
          </a:p>
          <a:p>
            <a:pPr eaLnBrk="1" hangingPunct="1"/>
            <a:r>
              <a:rPr kumimoji="1" lang="ja-JP" altLang="en-US" u="none"/>
              <a:t>国や自治体の不祥事</a:t>
            </a:r>
          </a:p>
          <a:p>
            <a:pPr eaLnBrk="1" hangingPunct="1"/>
            <a:r>
              <a:rPr kumimoji="1" lang="ja-JP" altLang="en-US" u="none"/>
              <a:t>が新聞に載らない日はないけど、</a:t>
            </a:r>
          </a:p>
          <a:p>
            <a:pPr eaLnBrk="1" hangingPunct="1"/>
            <a:r>
              <a:rPr kumimoji="1" lang="ja-JP" altLang="en-US" u="none"/>
              <a:t>大丈夫なの？</a:t>
            </a:r>
          </a:p>
        </p:txBody>
      </p:sp>
      <p:sp>
        <p:nvSpPr>
          <p:cNvPr id="422918" name="AutoShape 6">
            <a:extLst>
              <a:ext uri="{FF2B5EF4-FFF2-40B4-BE49-F238E27FC236}">
                <a16:creationId xmlns:a16="http://schemas.microsoft.com/office/drawing/2014/main" id="{2CE087AA-0587-4502-93DA-8B3604F90ADD}"/>
              </a:ext>
            </a:extLst>
          </p:cNvPr>
          <p:cNvSpPr>
            <a:spLocks noChangeArrowheads="1"/>
          </p:cNvSpPr>
          <p:nvPr/>
        </p:nvSpPr>
        <p:spPr bwMode="auto">
          <a:xfrm>
            <a:off x="755650" y="1916113"/>
            <a:ext cx="5111750" cy="936625"/>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1" lang="en-US" altLang="ja-JP" u="none"/>
          </a:p>
          <a:p>
            <a:pPr eaLnBrk="1" hangingPunct="1"/>
            <a:r>
              <a:rPr kumimoji="1" lang="ja-JP" altLang="en-US" u="none"/>
              <a:t>住民に心から信頼され、「まかせても大丈夫」と</a:t>
            </a:r>
          </a:p>
          <a:p>
            <a:pPr eaLnBrk="1" hangingPunct="1"/>
            <a:r>
              <a:rPr kumimoji="1" lang="ja-JP" altLang="en-US" u="none"/>
              <a:t>思われる自治体であることが、分権改革の大前提</a:t>
            </a:r>
          </a:p>
          <a:p>
            <a:pPr eaLnBrk="1" hangingPunct="1"/>
            <a:endParaRPr kumimoji="1" lang="en-US" altLang="ja-JP" u="none"/>
          </a:p>
        </p:txBody>
      </p:sp>
      <p:sp>
        <p:nvSpPr>
          <p:cNvPr id="422919" name="Rectangle 7">
            <a:extLst>
              <a:ext uri="{FF2B5EF4-FFF2-40B4-BE49-F238E27FC236}">
                <a16:creationId xmlns:a16="http://schemas.microsoft.com/office/drawing/2014/main" id="{0AF6212B-F4B9-47F5-BA47-9A02EAF9F454}"/>
              </a:ext>
            </a:extLst>
          </p:cNvPr>
          <p:cNvSpPr>
            <a:spLocks noChangeArrowheads="1"/>
          </p:cNvSpPr>
          <p:nvPr/>
        </p:nvSpPr>
        <p:spPr bwMode="auto">
          <a:xfrm>
            <a:off x="684213" y="1484313"/>
            <a:ext cx="15843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u="none"/>
              <a:t>【</a:t>
            </a:r>
            <a:r>
              <a:rPr kumimoji="1" lang="ja-JP" altLang="en-US" u="none"/>
              <a:t>もちろん・・・</a:t>
            </a:r>
            <a:r>
              <a:rPr kumimoji="1" lang="en-US" altLang="ja-JP" u="none"/>
              <a:t>】</a:t>
            </a:r>
          </a:p>
        </p:txBody>
      </p:sp>
      <p:sp>
        <p:nvSpPr>
          <p:cNvPr id="422920" name="Rectangle 8">
            <a:extLst>
              <a:ext uri="{FF2B5EF4-FFF2-40B4-BE49-F238E27FC236}">
                <a16:creationId xmlns:a16="http://schemas.microsoft.com/office/drawing/2014/main" id="{C0B74AB4-29B1-4445-BA15-695CAEB515DF}"/>
              </a:ext>
            </a:extLst>
          </p:cNvPr>
          <p:cNvSpPr>
            <a:spLocks noChangeArrowheads="1"/>
          </p:cNvSpPr>
          <p:nvPr/>
        </p:nvSpPr>
        <p:spPr bwMode="auto">
          <a:xfrm>
            <a:off x="827088" y="2997200"/>
            <a:ext cx="15843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u="none"/>
              <a:t>【</a:t>
            </a:r>
            <a:r>
              <a:rPr kumimoji="1" lang="ja-JP" altLang="en-US" u="none"/>
              <a:t>そのために・・・</a:t>
            </a:r>
            <a:r>
              <a:rPr kumimoji="1" lang="en-US" altLang="ja-JP" u="none"/>
              <a:t>】</a:t>
            </a:r>
          </a:p>
        </p:txBody>
      </p:sp>
      <p:sp>
        <p:nvSpPr>
          <p:cNvPr id="422921" name="AutoShape 9">
            <a:extLst>
              <a:ext uri="{FF2B5EF4-FFF2-40B4-BE49-F238E27FC236}">
                <a16:creationId xmlns:a16="http://schemas.microsoft.com/office/drawing/2014/main" id="{0823E1BE-6746-4CA5-81E4-21810B5F16BE}"/>
              </a:ext>
            </a:extLst>
          </p:cNvPr>
          <p:cNvSpPr>
            <a:spLocks noChangeArrowheads="1"/>
          </p:cNvSpPr>
          <p:nvPr/>
        </p:nvSpPr>
        <p:spPr bwMode="auto">
          <a:xfrm>
            <a:off x="684213" y="3284538"/>
            <a:ext cx="5400675" cy="1439862"/>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ja-JP" altLang="ja-JP" u="none"/>
          </a:p>
        </p:txBody>
      </p:sp>
      <p:sp>
        <p:nvSpPr>
          <p:cNvPr id="422922" name="Rectangle 10">
            <a:extLst>
              <a:ext uri="{FF2B5EF4-FFF2-40B4-BE49-F238E27FC236}">
                <a16:creationId xmlns:a16="http://schemas.microsoft.com/office/drawing/2014/main" id="{3FEE4201-B6FD-4410-BEE5-4F56B4E998AC}"/>
              </a:ext>
            </a:extLst>
          </p:cNvPr>
          <p:cNvSpPr>
            <a:spLocks noChangeArrowheads="1"/>
          </p:cNvSpPr>
          <p:nvPr/>
        </p:nvSpPr>
        <p:spPr bwMode="auto">
          <a:xfrm>
            <a:off x="827088" y="3284538"/>
            <a:ext cx="457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b="1" u="none">
                <a:effectLst>
                  <a:outerShdw blurRad="38100" dist="38100" dir="2700000" algn="tl">
                    <a:srgbClr val="C0C0C0"/>
                  </a:outerShdw>
                </a:effectLst>
              </a:rPr>
              <a:t>住民自治と自治体自身のガバナンスの強化</a:t>
            </a:r>
            <a:endParaRPr kumimoji="1" lang="ja-JP" altLang="en-US" sz="2400" b="1" u="none">
              <a:effectLst>
                <a:outerShdw blurRad="38100" dist="38100" dir="2700000" algn="tl">
                  <a:srgbClr val="C0C0C0"/>
                </a:outerShdw>
              </a:effectLst>
            </a:endParaRPr>
          </a:p>
        </p:txBody>
      </p:sp>
      <p:sp>
        <p:nvSpPr>
          <p:cNvPr id="422923" name="AutoShape 11">
            <a:extLst>
              <a:ext uri="{FF2B5EF4-FFF2-40B4-BE49-F238E27FC236}">
                <a16:creationId xmlns:a16="http://schemas.microsoft.com/office/drawing/2014/main" id="{601C3F81-8632-489F-8D15-12EDF3EE068A}"/>
              </a:ext>
            </a:extLst>
          </p:cNvPr>
          <p:cNvSpPr>
            <a:spLocks noChangeArrowheads="1"/>
          </p:cNvSpPr>
          <p:nvPr/>
        </p:nvSpPr>
        <p:spPr bwMode="auto">
          <a:xfrm>
            <a:off x="900113" y="3573463"/>
            <a:ext cx="4249737" cy="1368425"/>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u="none"/>
              <a:t>・総合的な情報公開や行政評価の推進</a:t>
            </a:r>
          </a:p>
          <a:p>
            <a:pPr eaLnBrk="1" hangingPunct="1"/>
            <a:r>
              <a:rPr kumimoji="1" lang="ja-JP" altLang="en-US" u="none"/>
              <a:t>　（文書開示、会議公開、事業分析の実施等）</a:t>
            </a:r>
          </a:p>
          <a:p>
            <a:pPr eaLnBrk="1" hangingPunct="1"/>
            <a:r>
              <a:rPr kumimoji="1" lang="ja-JP" altLang="en-US" u="none"/>
              <a:t>・議会の機能強化や監査機能の充実</a:t>
            </a:r>
          </a:p>
          <a:p>
            <a:pPr eaLnBrk="1" hangingPunct="1"/>
            <a:r>
              <a:rPr kumimoji="1" lang="ja-JP" altLang="en-US" u="none"/>
              <a:t>・直接請求制度などの住民監視機能の強化　　等</a:t>
            </a:r>
          </a:p>
          <a:p>
            <a:pPr eaLnBrk="1" hangingPunct="1"/>
            <a:endParaRPr kumimoji="1" lang="en-US" altLang="ja-JP" u="none"/>
          </a:p>
        </p:txBody>
      </p:sp>
      <p:sp>
        <p:nvSpPr>
          <p:cNvPr id="422924" name="AutoShape 12">
            <a:extLst>
              <a:ext uri="{FF2B5EF4-FFF2-40B4-BE49-F238E27FC236}">
                <a16:creationId xmlns:a16="http://schemas.microsoft.com/office/drawing/2014/main" id="{C08E9E2A-0E8C-4ED1-8A01-AF385C5125E7}"/>
              </a:ext>
            </a:extLst>
          </p:cNvPr>
          <p:cNvSpPr>
            <a:spLocks noChangeArrowheads="1"/>
          </p:cNvSpPr>
          <p:nvPr/>
        </p:nvSpPr>
        <p:spPr bwMode="auto">
          <a:xfrm>
            <a:off x="2987675" y="4797425"/>
            <a:ext cx="360363" cy="288925"/>
          </a:xfrm>
          <a:prstGeom prst="plus">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22925" name="AutoShape 13">
            <a:extLst>
              <a:ext uri="{FF2B5EF4-FFF2-40B4-BE49-F238E27FC236}">
                <a16:creationId xmlns:a16="http://schemas.microsoft.com/office/drawing/2014/main" id="{3A81B350-8203-4DE4-B14E-27904EFC1FDD}"/>
              </a:ext>
            </a:extLst>
          </p:cNvPr>
          <p:cNvSpPr>
            <a:spLocks noChangeArrowheads="1"/>
          </p:cNvSpPr>
          <p:nvPr/>
        </p:nvSpPr>
        <p:spPr bwMode="auto">
          <a:xfrm>
            <a:off x="684213" y="5157788"/>
            <a:ext cx="5327650" cy="1439862"/>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ja-JP" altLang="ja-JP" u="none"/>
          </a:p>
        </p:txBody>
      </p:sp>
      <p:sp>
        <p:nvSpPr>
          <p:cNvPr id="422926" name="Rectangle 14">
            <a:extLst>
              <a:ext uri="{FF2B5EF4-FFF2-40B4-BE49-F238E27FC236}">
                <a16:creationId xmlns:a16="http://schemas.microsoft.com/office/drawing/2014/main" id="{CE55C220-E2F7-4D4F-A541-23B268BD203E}"/>
              </a:ext>
            </a:extLst>
          </p:cNvPr>
          <p:cNvSpPr>
            <a:spLocks noChangeArrowheads="1"/>
          </p:cNvSpPr>
          <p:nvPr/>
        </p:nvSpPr>
        <p:spPr bwMode="auto">
          <a:xfrm>
            <a:off x="827088" y="5229225"/>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b="1" u="none">
                <a:effectLst>
                  <a:outerShdw blurRad="38100" dist="38100" dir="2700000" algn="tl">
                    <a:srgbClr val="C0C0C0"/>
                  </a:outerShdw>
                </a:effectLst>
              </a:rPr>
              <a:t>常に効率的な行政運営を意識</a:t>
            </a:r>
          </a:p>
        </p:txBody>
      </p:sp>
      <p:sp>
        <p:nvSpPr>
          <p:cNvPr id="422927" name="AutoShape 15">
            <a:extLst>
              <a:ext uri="{FF2B5EF4-FFF2-40B4-BE49-F238E27FC236}">
                <a16:creationId xmlns:a16="http://schemas.microsoft.com/office/drawing/2014/main" id="{8EBE2D0A-38E1-49E9-890D-F117F40ADEA8}"/>
              </a:ext>
            </a:extLst>
          </p:cNvPr>
          <p:cNvSpPr>
            <a:spLocks noChangeArrowheads="1"/>
          </p:cNvSpPr>
          <p:nvPr/>
        </p:nvSpPr>
        <p:spPr bwMode="auto">
          <a:xfrm>
            <a:off x="971550" y="5661025"/>
            <a:ext cx="4249738" cy="936625"/>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u="none"/>
              <a:t>・税金を１円たりともムダにしない業務執行</a:t>
            </a:r>
          </a:p>
          <a:p>
            <a:pPr eaLnBrk="1" hangingPunct="1"/>
            <a:r>
              <a:rPr kumimoji="1" lang="ja-JP" altLang="en-US" u="none"/>
              <a:t>・市場化テスト、アウトソーシングの推進</a:t>
            </a:r>
          </a:p>
          <a:p>
            <a:pPr eaLnBrk="1" hangingPunct="1"/>
            <a:r>
              <a:rPr kumimoji="1" lang="ja-JP" altLang="en-US" u="none"/>
              <a:t>・収入確保に創意工夫　　　　　　　　　　　　　　　等</a:t>
            </a:r>
          </a:p>
          <a:p>
            <a:pPr eaLnBrk="1" hangingPunct="1"/>
            <a:endParaRPr kumimoji="1" lang="en-US" altLang="ja-JP" u="none"/>
          </a:p>
        </p:txBody>
      </p:sp>
      <p:sp>
        <p:nvSpPr>
          <p:cNvPr id="422928" name="Rectangle 16">
            <a:extLst>
              <a:ext uri="{FF2B5EF4-FFF2-40B4-BE49-F238E27FC236}">
                <a16:creationId xmlns:a16="http://schemas.microsoft.com/office/drawing/2014/main" id="{656CD60D-17DE-4129-AB50-B9C5E4D680C6}"/>
              </a:ext>
            </a:extLst>
          </p:cNvPr>
          <p:cNvSpPr>
            <a:spLocks noChangeArrowheads="1"/>
          </p:cNvSpPr>
          <p:nvPr/>
        </p:nvSpPr>
        <p:spPr bwMode="auto">
          <a:xfrm>
            <a:off x="6300788" y="3500438"/>
            <a:ext cx="1370012" cy="1081087"/>
          </a:xfrm>
          <a:prstGeom prst="rect">
            <a:avLst/>
          </a:prstGeom>
          <a:solidFill>
            <a:srgbClr val="99CC00">
              <a:alpha val="7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u="none"/>
              <a:t>国による監視</a:t>
            </a:r>
          </a:p>
        </p:txBody>
      </p:sp>
      <p:sp>
        <p:nvSpPr>
          <p:cNvPr id="422929" name="Line 17">
            <a:extLst>
              <a:ext uri="{FF2B5EF4-FFF2-40B4-BE49-F238E27FC236}">
                <a16:creationId xmlns:a16="http://schemas.microsoft.com/office/drawing/2014/main" id="{AFD35AE9-CC6C-4C5D-8EBC-CEE04A8DBE75}"/>
              </a:ext>
            </a:extLst>
          </p:cNvPr>
          <p:cNvSpPr>
            <a:spLocks noChangeShapeType="1"/>
          </p:cNvSpPr>
          <p:nvPr/>
        </p:nvSpPr>
        <p:spPr bwMode="auto">
          <a:xfrm flipV="1">
            <a:off x="6300788" y="3573463"/>
            <a:ext cx="1368425" cy="1008062"/>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2930" name="Line 18">
            <a:extLst>
              <a:ext uri="{FF2B5EF4-FFF2-40B4-BE49-F238E27FC236}">
                <a16:creationId xmlns:a16="http://schemas.microsoft.com/office/drawing/2014/main" id="{9FF065AD-17BE-4D81-B8CB-6AE0EB65AF18}"/>
              </a:ext>
            </a:extLst>
          </p:cNvPr>
          <p:cNvSpPr>
            <a:spLocks noChangeShapeType="1"/>
          </p:cNvSpPr>
          <p:nvPr/>
        </p:nvSpPr>
        <p:spPr bwMode="auto">
          <a:xfrm>
            <a:off x="6300788" y="3500438"/>
            <a:ext cx="1368425" cy="107950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2931" name="Text Box 19">
            <a:extLst>
              <a:ext uri="{FF2B5EF4-FFF2-40B4-BE49-F238E27FC236}">
                <a16:creationId xmlns:a16="http://schemas.microsoft.com/office/drawing/2014/main" id="{2D05C1AF-A89F-43A3-A9D7-00BBCCAFFCE8}"/>
              </a:ext>
            </a:extLst>
          </p:cNvPr>
          <p:cNvSpPr txBox="1">
            <a:spLocks noChangeArrowheads="1"/>
          </p:cNvSpPr>
          <p:nvPr/>
        </p:nvSpPr>
        <p:spPr bwMode="auto">
          <a:xfrm>
            <a:off x="8783638" y="6583363"/>
            <a:ext cx="360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９</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D1F95723-AA11-472A-A884-9D9E819D1D1E}"/>
              </a:ext>
            </a:extLst>
          </p:cNvPr>
          <p:cNvSpPr>
            <a:spLocks noGrp="1" noChangeArrowheads="1"/>
          </p:cNvSpPr>
          <p:nvPr>
            <p:ph type="title"/>
          </p:nvPr>
        </p:nvSpPr>
        <p:spPr>
          <a:xfrm>
            <a:off x="457200" y="457200"/>
            <a:ext cx="8229600" cy="523875"/>
          </a:xfrm>
          <a:noFill/>
          <a:ln/>
        </p:spPr>
        <p:txBody>
          <a:bodyPr/>
          <a:lstStyle/>
          <a:p>
            <a:r>
              <a:rPr lang="ja-JP" altLang="en-US" sz="2400">
                <a:ea typeface="HG丸ｺﾞｼｯｸM-PRO" panose="020F0600000000000000" pitchFamily="50" charset="-128"/>
              </a:rPr>
              <a:t>（参考）我が国における地方分権改革の経過と進捗　　　</a:t>
            </a:r>
          </a:p>
        </p:txBody>
      </p:sp>
      <p:sp>
        <p:nvSpPr>
          <p:cNvPr id="330755" name="Rectangle 3">
            <a:extLst>
              <a:ext uri="{FF2B5EF4-FFF2-40B4-BE49-F238E27FC236}">
                <a16:creationId xmlns:a16="http://schemas.microsoft.com/office/drawing/2014/main" id="{8B319144-4210-4C10-B57F-7E14C6468E3C}"/>
              </a:ext>
            </a:extLst>
          </p:cNvPr>
          <p:cNvSpPr>
            <a:spLocks noChangeArrowheads="1"/>
          </p:cNvSpPr>
          <p:nvPr/>
        </p:nvSpPr>
        <p:spPr bwMode="auto">
          <a:xfrm>
            <a:off x="539750" y="1268413"/>
            <a:ext cx="3455988" cy="2374900"/>
          </a:xfrm>
          <a:prstGeom prst="rect">
            <a:avLst/>
          </a:prstGeom>
          <a:solidFill>
            <a:schemeClr val="accent1">
              <a:alpha val="60001"/>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u="none"/>
              <a:t>《</a:t>
            </a:r>
            <a:r>
              <a:rPr kumimoji="1" lang="ja-JP" altLang="en-US" u="none"/>
              <a:t>国と地方が対等・協力の関係に</a:t>
            </a:r>
          </a:p>
          <a:p>
            <a:pPr eaLnBrk="1" hangingPunct="1"/>
            <a:r>
              <a:rPr kumimoji="1" lang="ja-JP" altLang="en-US" u="none"/>
              <a:t>　　～地方分権一括法として</a:t>
            </a:r>
            <a:r>
              <a:rPr kumimoji="1" lang="en-US" altLang="ja-JP" u="none"/>
              <a:t>475</a:t>
            </a:r>
            <a:r>
              <a:rPr kumimoji="1" lang="ja-JP" altLang="en-US" u="none"/>
              <a:t>本</a:t>
            </a:r>
          </a:p>
          <a:p>
            <a:pPr eaLnBrk="1" hangingPunct="1"/>
            <a:r>
              <a:rPr kumimoji="1" lang="ja-JP" altLang="en-US" u="none"/>
              <a:t>　　　の法改正</a:t>
            </a:r>
            <a:r>
              <a:rPr kumimoji="1" lang="en-US" altLang="ja-JP" u="none"/>
              <a:t>》</a:t>
            </a:r>
          </a:p>
          <a:p>
            <a:pPr eaLnBrk="1" hangingPunct="1"/>
            <a:endParaRPr kumimoji="1" lang="en-US" altLang="ja-JP" u="none"/>
          </a:p>
          <a:p>
            <a:pPr eaLnBrk="1" hangingPunct="1"/>
            <a:r>
              <a:rPr kumimoji="1" lang="en-US" altLang="ja-JP" u="none"/>
              <a:t>○</a:t>
            </a:r>
            <a:r>
              <a:rPr kumimoji="1" lang="ja-JP" altLang="en-US" u="none"/>
              <a:t>自治体を国の下部機関とみなす</a:t>
            </a:r>
          </a:p>
          <a:p>
            <a:pPr eaLnBrk="1" hangingPunct="1"/>
            <a:r>
              <a:rPr kumimoji="1" lang="ja-JP" altLang="en-US" u="none"/>
              <a:t>　機関委任事務制度を廃止</a:t>
            </a:r>
          </a:p>
          <a:p>
            <a:pPr eaLnBrk="1" hangingPunct="1"/>
            <a:r>
              <a:rPr kumimoji="1" lang="ja-JP" altLang="en-US" u="none"/>
              <a:t>○通知・通達による国の関与を</a:t>
            </a:r>
          </a:p>
          <a:p>
            <a:pPr eaLnBrk="1" hangingPunct="1"/>
            <a:r>
              <a:rPr kumimoji="1" lang="ja-JP" altLang="en-US" u="none"/>
              <a:t>　廃止・縮小</a:t>
            </a:r>
          </a:p>
        </p:txBody>
      </p:sp>
      <p:sp>
        <p:nvSpPr>
          <p:cNvPr id="330756" name="Rectangle 4">
            <a:extLst>
              <a:ext uri="{FF2B5EF4-FFF2-40B4-BE49-F238E27FC236}">
                <a16:creationId xmlns:a16="http://schemas.microsoft.com/office/drawing/2014/main" id="{375A704A-AD31-4205-A228-8F4F9320F603}"/>
              </a:ext>
            </a:extLst>
          </p:cNvPr>
          <p:cNvSpPr>
            <a:spLocks noChangeArrowheads="1"/>
          </p:cNvSpPr>
          <p:nvPr/>
        </p:nvSpPr>
        <p:spPr bwMode="auto">
          <a:xfrm>
            <a:off x="539750" y="908050"/>
            <a:ext cx="40322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u="none"/>
              <a:t>【</a:t>
            </a:r>
            <a:r>
              <a:rPr kumimoji="1" lang="ja-JP" altLang="en-US" u="none"/>
              <a:t>第１次分権改革</a:t>
            </a:r>
            <a:r>
              <a:rPr kumimoji="1" lang="en-US" altLang="ja-JP" sz="1400" u="none">
                <a:latin typeface="ＭＳ 明朝" panose="02020609040205080304" pitchFamily="17" charset="-128"/>
                <a:ea typeface="ＭＳ 明朝" panose="02020609040205080304" pitchFamily="17" charset="-128"/>
              </a:rPr>
              <a:t>】※</a:t>
            </a:r>
            <a:r>
              <a:rPr kumimoji="1" lang="ja-JP" altLang="en-US" sz="1400" u="none">
                <a:latin typeface="ＭＳ 明朝" panose="02020609040205080304" pitchFamily="17" charset="-128"/>
                <a:ea typeface="ＭＳ 明朝" panose="02020609040205080304" pitchFamily="17" charset="-128"/>
              </a:rPr>
              <a:t>Ｈ７～Ｈ</a:t>
            </a:r>
            <a:r>
              <a:rPr kumimoji="1" lang="en-US" altLang="ja-JP" sz="1400" u="none">
                <a:latin typeface="ＭＳ 明朝" panose="02020609040205080304" pitchFamily="17" charset="-128"/>
                <a:ea typeface="ＭＳ 明朝" panose="02020609040205080304" pitchFamily="17" charset="-128"/>
              </a:rPr>
              <a:t>13</a:t>
            </a:r>
          </a:p>
        </p:txBody>
      </p:sp>
      <p:sp>
        <p:nvSpPr>
          <p:cNvPr id="330757" name="AutoShape 5">
            <a:extLst>
              <a:ext uri="{FF2B5EF4-FFF2-40B4-BE49-F238E27FC236}">
                <a16:creationId xmlns:a16="http://schemas.microsoft.com/office/drawing/2014/main" id="{B78DF1CA-3D8F-437D-9344-D4A9BEABFF07}"/>
              </a:ext>
            </a:extLst>
          </p:cNvPr>
          <p:cNvSpPr>
            <a:spLocks noChangeArrowheads="1"/>
          </p:cNvSpPr>
          <p:nvPr/>
        </p:nvSpPr>
        <p:spPr bwMode="auto">
          <a:xfrm>
            <a:off x="5148263" y="1925638"/>
            <a:ext cx="1368425" cy="1296987"/>
          </a:xfrm>
          <a:prstGeom prst="roundRect">
            <a:avLst>
              <a:gd name="adj" fmla="val 16667"/>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u="none"/>
              <a:t>依然として</a:t>
            </a:r>
          </a:p>
          <a:p>
            <a:pPr eaLnBrk="1" hangingPunct="1"/>
            <a:r>
              <a:rPr kumimoji="1" lang="ja-JP" altLang="en-US" u="none"/>
              <a:t>残る法令・</a:t>
            </a:r>
          </a:p>
          <a:p>
            <a:pPr eaLnBrk="1" hangingPunct="1"/>
            <a:r>
              <a:rPr kumimoji="1" lang="ja-JP" altLang="en-US" u="none"/>
              <a:t>補助金に</a:t>
            </a:r>
          </a:p>
          <a:p>
            <a:pPr eaLnBrk="1" hangingPunct="1"/>
            <a:r>
              <a:rPr kumimoji="1" lang="ja-JP" altLang="en-US" u="none"/>
              <a:t>よる縛り</a:t>
            </a:r>
          </a:p>
        </p:txBody>
      </p:sp>
      <p:sp>
        <p:nvSpPr>
          <p:cNvPr id="330758" name="Rectangle 6">
            <a:extLst>
              <a:ext uri="{FF2B5EF4-FFF2-40B4-BE49-F238E27FC236}">
                <a16:creationId xmlns:a16="http://schemas.microsoft.com/office/drawing/2014/main" id="{C14164BA-BAB3-47E7-B2F3-6A3D92E41BF7}"/>
              </a:ext>
            </a:extLst>
          </p:cNvPr>
          <p:cNvSpPr>
            <a:spLocks noChangeArrowheads="1"/>
          </p:cNvSpPr>
          <p:nvPr/>
        </p:nvSpPr>
        <p:spPr bwMode="auto">
          <a:xfrm>
            <a:off x="7343775" y="908050"/>
            <a:ext cx="18002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u="none"/>
              <a:t>【</a:t>
            </a:r>
            <a:r>
              <a:rPr kumimoji="1" lang="ja-JP" altLang="en-US" u="none"/>
              <a:t>現在の分権改革</a:t>
            </a:r>
            <a:r>
              <a:rPr kumimoji="1" lang="en-US" altLang="ja-JP" u="none"/>
              <a:t>】</a:t>
            </a:r>
          </a:p>
        </p:txBody>
      </p:sp>
      <p:sp>
        <p:nvSpPr>
          <p:cNvPr id="330759" name="AutoShape 7">
            <a:extLst>
              <a:ext uri="{FF2B5EF4-FFF2-40B4-BE49-F238E27FC236}">
                <a16:creationId xmlns:a16="http://schemas.microsoft.com/office/drawing/2014/main" id="{478AFB1C-5107-4874-A197-1ED455670CB5}"/>
              </a:ext>
            </a:extLst>
          </p:cNvPr>
          <p:cNvSpPr>
            <a:spLocks noChangeArrowheads="1"/>
          </p:cNvSpPr>
          <p:nvPr/>
        </p:nvSpPr>
        <p:spPr bwMode="auto">
          <a:xfrm>
            <a:off x="6588125" y="1125538"/>
            <a:ext cx="1079500" cy="4465637"/>
          </a:xfrm>
          <a:prstGeom prst="rightArrow">
            <a:avLst>
              <a:gd name="adj1" fmla="val 50000"/>
              <a:gd name="adj2"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b="1" u="none"/>
              <a:t>【</a:t>
            </a:r>
            <a:r>
              <a:rPr kumimoji="1" lang="ja-JP" altLang="en-US" b="1" u="none"/>
              <a:t>国</a:t>
            </a:r>
            <a:r>
              <a:rPr kumimoji="1" lang="en-US" altLang="ja-JP" b="1" u="none"/>
              <a:t>】</a:t>
            </a:r>
          </a:p>
          <a:p>
            <a:pPr eaLnBrk="1" hangingPunct="1"/>
            <a:r>
              <a:rPr kumimoji="1" lang="ja-JP" altLang="en-US" u="none"/>
              <a:t>更なる</a:t>
            </a:r>
          </a:p>
          <a:p>
            <a:pPr eaLnBrk="1" hangingPunct="1"/>
            <a:r>
              <a:rPr kumimoji="1" lang="ja-JP" altLang="en-US" u="none"/>
              <a:t>分権を！</a:t>
            </a:r>
          </a:p>
          <a:p>
            <a:pPr eaLnBrk="1" hangingPunct="1"/>
            <a:endParaRPr kumimoji="1" lang="ja-JP" altLang="en-US" sz="1400" u="none"/>
          </a:p>
          <a:p>
            <a:pPr eaLnBrk="1" hangingPunct="1"/>
            <a:r>
              <a:rPr kumimoji="1" lang="ja-JP" altLang="en-US" sz="1400" u="none"/>
              <a:t>自治財政権</a:t>
            </a:r>
          </a:p>
          <a:p>
            <a:pPr eaLnBrk="1" hangingPunct="1"/>
            <a:r>
              <a:rPr kumimoji="1" lang="ja-JP" altLang="en-US" sz="1400" u="none"/>
              <a:t>自治行政権</a:t>
            </a:r>
          </a:p>
          <a:p>
            <a:pPr eaLnBrk="1" hangingPunct="1"/>
            <a:r>
              <a:rPr kumimoji="1" lang="ja-JP" altLang="en-US" sz="1400" u="none"/>
              <a:t>自治立法権</a:t>
            </a:r>
          </a:p>
          <a:p>
            <a:pPr eaLnBrk="1" hangingPunct="1"/>
            <a:r>
              <a:rPr kumimoji="1" lang="ja-JP" altLang="en-US" sz="1400" u="none"/>
              <a:t>の確立を！</a:t>
            </a:r>
          </a:p>
          <a:p>
            <a:pPr eaLnBrk="1" hangingPunct="1"/>
            <a:endParaRPr kumimoji="1" lang="en-US" altLang="ja-JP" u="none"/>
          </a:p>
        </p:txBody>
      </p:sp>
      <p:sp>
        <p:nvSpPr>
          <p:cNvPr id="330760" name="Rectangle 8">
            <a:extLst>
              <a:ext uri="{FF2B5EF4-FFF2-40B4-BE49-F238E27FC236}">
                <a16:creationId xmlns:a16="http://schemas.microsoft.com/office/drawing/2014/main" id="{DA47379A-9EC2-460E-A44C-EA1EA8AC6D08}"/>
              </a:ext>
            </a:extLst>
          </p:cNvPr>
          <p:cNvSpPr>
            <a:spLocks noChangeArrowheads="1"/>
          </p:cNvSpPr>
          <p:nvPr/>
        </p:nvSpPr>
        <p:spPr bwMode="auto">
          <a:xfrm>
            <a:off x="611188" y="3644900"/>
            <a:ext cx="33845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u="none"/>
              <a:t>【</a:t>
            </a:r>
            <a:r>
              <a:rPr kumimoji="1" lang="ja-JP" altLang="en-US" u="none"/>
              <a:t>三位一体の改革</a:t>
            </a:r>
            <a:r>
              <a:rPr kumimoji="1" lang="en-US" altLang="ja-JP" sz="1400" u="none">
                <a:latin typeface="ＭＳ 明朝" panose="02020609040205080304" pitchFamily="17" charset="-128"/>
                <a:ea typeface="ＭＳ 明朝" panose="02020609040205080304" pitchFamily="17" charset="-128"/>
              </a:rPr>
              <a:t>】※</a:t>
            </a:r>
            <a:r>
              <a:rPr kumimoji="1" lang="ja-JP" altLang="en-US" sz="1400" u="none">
                <a:latin typeface="ＭＳ 明朝" panose="02020609040205080304" pitchFamily="17" charset="-128"/>
                <a:ea typeface="ＭＳ 明朝" panose="02020609040205080304" pitchFamily="17" charset="-128"/>
              </a:rPr>
              <a:t>Ｈ</a:t>
            </a:r>
            <a:r>
              <a:rPr kumimoji="1" lang="en-US" altLang="ja-JP" sz="1400" u="none">
                <a:latin typeface="ＭＳ 明朝" panose="02020609040205080304" pitchFamily="17" charset="-128"/>
                <a:ea typeface="ＭＳ 明朝" panose="02020609040205080304" pitchFamily="17" charset="-128"/>
              </a:rPr>
              <a:t>14</a:t>
            </a:r>
            <a:r>
              <a:rPr kumimoji="1" lang="ja-JP" altLang="en-US" sz="1400" u="none">
                <a:latin typeface="ＭＳ 明朝" panose="02020609040205080304" pitchFamily="17" charset="-128"/>
                <a:ea typeface="ＭＳ 明朝" panose="02020609040205080304" pitchFamily="17" charset="-128"/>
              </a:rPr>
              <a:t>～</a:t>
            </a:r>
            <a:r>
              <a:rPr kumimoji="1" lang="ja-JP" altLang="en-US" sz="1400" u="none"/>
              <a:t>Ｈ</a:t>
            </a:r>
            <a:r>
              <a:rPr kumimoji="1" lang="en-US" altLang="ja-JP" sz="1400" u="none">
                <a:latin typeface="ＭＳ 明朝" panose="02020609040205080304" pitchFamily="17" charset="-128"/>
                <a:ea typeface="ＭＳ 明朝" panose="02020609040205080304" pitchFamily="17" charset="-128"/>
              </a:rPr>
              <a:t>18</a:t>
            </a:r>
          </a:p>
        </p:txBody>
      </p:sp>
      <p:sp>
        <p:nvSpPr>
          <p:cNvPr id="330761" name="AutoShape 9">
            <a:extLst>
              <a:ext uri="{FF2B5EF4-FFF2-40B4-BE49-F238E27FC236}">
                <a16:creationId xmlns:a16="http://schemas.microsoft.com/office/drawing/2014/main" id="{15C28C46-77BE-44CB-9E5E-67D6F1BFD23D}"/>
              </a:ext>
            </a:extLst>
          </p:cNvPr>
          <p:cNvSpPr>
            <a:spLocks noChangeArrowheads="1"/>
          </p:cNvSpPr>
          <p:nvPr/>
        </p:nvSpPr>
        <p:spPr bwMode="auto">
          <a:xfrm>
            <a:off x="4067175" y="1341438"/>
            <a:ext cx="1009650" cy="4175125"/>
          </a:xfrm>
          <a:prstGeom prst="rightArrow">
            <a:avLst>
              <a:gd name="adj1" fmla="val 50000"/>
              <a:gd name="adj2"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u="none"/>
              <a:t>分権に</a:t>
            </a:r>
          </a:p>
          <a:p>
            <a:pPr eaLnBrk="1" hangingPunct="1"/>
            <a:r>
              <a:rPr kumimoji="1" lang="ja-JP" altLang="en-US" u="none"/>
              <a:t>よる変化</a:t>
            </a:r>
          </a:p>
          <a:p>
            <a:pPr eaLnBrk="1" hangingPunct="1"/>
            <a:r>
              <a:rPr kumimoji="1" lang="ja-JP" altLang="en-US" u="none"/>
              <a:t>を実感で</a:t>
            </a:r>
          </a:p>
          <a:p>
            <a:pPr eaLnBrk="1" hangingPunct="1"/>
            <a:r>
              <a:rPr kumimoji="1" lang="ja-JP" altLang="en-US" u="none"/>
              <a:t>きないの</a:t>
            </a:r>
          </a:p>
          <a:p>
            <a:pPr eaLnBrk="1" hangingPunct="1"/>
            <a:r>
              <a:rPr kumimoji="1" lang="ja-JP" altLang="en-US" u="none"/>
              <a:t>は何故</a:t>
            </a:r>
          </a:p>
        </p:txBody>
      </p:sp>
      <p:sp>
        <p:nvSpPr>
          <p:cNvPr id="330762" name="Rectangle 10">
            <a:extLst>
              <a:ext uri="{FF2B5EF4-FFF2-40B4-BE49-F238E27FC236}">
                <a16:creationId xmlns:a16="http://schemas.microsoft.com/office/drawing/2014/main" id="{84695695-D54B-4DD6-A74A-A0A97534C10A}"/>
              </a:ext>
            </a:extLst>
          </p:cNvPr>
          <p:cNvSpPr>
            <a:spLocks noChangeArrowheads="1"/>
          </p:cNvSpPr>
          <p:nvPr/>
        </p:nvSpPr>
        <p:spPr bwMode="auto">
          <a:xfrm>
            <a:off x="539750" y="4005263"/>
            <a:ext cx="3455988" cy="2852737"/>
          </a:xfrm>
          <a:prstGeom prst="rect">
            <a:avLst/>
          </a:prstGeom>
          <a:solidFill>
            <a:schemeClr val="accent1">
              <a:alpha val="60001"/>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u="none"/>
              <a:t>《</a:t>
            </a:r>
            <a:r>
              <a:rPr kumimoji="1" lang="ja-JP" altLang="en-US" u="none"/>
              <a:t>国と地方の税財政制度を改革</a:t>
            </a:r>
          </a:p>
          <a:p>
            <a:pPr eaLnBrk="1" hangingPunct="1"/>
            <a:r>
              <a:rPr kumimoji="1" lang="ja-JP" altLang="en-US" u="none"/>
              <a:t>　　～税源移譲、地方交付税改革、</a:t>
            </a:r>
          </a:p>
          <a:p>
            <a:pPr eaLnBrk="1" hangingPunct="1"/>
            <a:r>
              <a:rPr kumimoji="1" lang="ja-JP" altLang="en-US" u="none"/>
              <a:t>　　　 国庫補助負担金等の改革の</a:t>
            </a:r>
          </a:p>
          <a:p>
            <a:pPr eaLnBrk="1" hangingPunct="1"/>
            <a:r>
              <a:rPr kumimoji="1" lang="ja-JP" altLang="en-US" u="none"/>
              <a:t>　　　 ３つを対象</a:t>
            </a:r>
            <a:r>
              <a:rPr kumimoji="1" lang="en-US" altLang="ja-JP" u="none"/>
              <a:t>》</a:t>
            </a:r>
          </a:p>
          <a:p>
            <a:pPr eaLnBrk="1" hangingPunct="1"/>
            <a:endParaRPr kumimoji="1" lang="en-US" altLang="ja-JP" u="none"/>
          </a:p>
          <a:p>
            <a:pPr eaLnBrk="1" hangingPunct="1"/>
            <a:r>
              <a:rPr kumimoji="1" lang="en-US" altLang="ja-JP" u="none"/>
              <a:t>○</a:t>
            </a:r>
            <a:r>
              <a:rPr kumimoji="1" lang="ja-JP" altLang="en-US" u="none"/>
              <a:t>国からの税源移譲（３兆円）</a:t>
            </a:r>
          </a:p>
          <a:p>
            <a:pPr eaLnBrk="1" hangingPunct="1"/>
            <a:r>
              <a:rPr kumimoji="1" lang="ja-JP" altLang="en-US" u="none"/>
              <a:t>○大幅な地方交付税削減（５兆円）</a:t>
            </a:r>
          </a:p>
          <a:p>
            <a:pPr eaLnBrk="1" hangingPunct="1"/>
            <a:r>
              <a:rPr kumimoji="1" lang="ja-JP" altLang="en-US" u="none"/>
              <a:t>○国庫補助負担金等の改革では、</a:t>
            </a:r>
          </a:p>
          <a:p>
            <a:pPr eaLnBrk="1" hangingPunct="1"/>
            <a:r>
              <a:rPr kumimoji="1" lang="ja-JP" altLang="en-US" u="none"/>
              <a:t>　 補助金そのものの廃止ではなく</a:t>
            </a:r>
          </a:p>
          <a:p>
            <a:pPr eaLnBrk="1" hangingPunct="1"/>
            <a:r>
              <a:rPr kumimoji="1" lang="ja-JP" altLang="en-US" u="none"/>
              <a:t>　 補助率の引き下げが多用</a:t>
            </a:r>
          </a:p>
        </p:txBody>
      </p:sp>
      <p:sp>
        <p:nvSpPr>
          <p:cNvPr id="330763" name="AutoShape 11">
            <a:extLst>
              <a:ext uri="{FF2B5EF4-FFF2-40B4-BE49-F238E27FC236}">
                <a16:creationId xmlns:a16="http://schemas.microsoft.com/office/drawing/2014/main" id="{0CD270AE-4E67-46E8-BE23-83B3C4D3CECB}"/>
              </a:ext>
            </a:extLst>
          </p:cNvPr>
          <p:cNvSpPr>
            <a:spLocks noChangeArrowheads="1"/>
          </p:cNvSpPr>
          <p:nvPr/>
        </p:nvSpPr>
        <p:spPr bwMode="auto">
          <a:xfrm>
            <a:off x="5148263" y="3281363"/>
            <a:ext cx="1368425" cy="1944687"/>
          </a:xfrm>
          <a:prstGeom prst="roundRect">
            <a:avLst>
              <a:gd name="adj" fmla="val 16667"/>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u="none"/>
              <a:t>地方交付税</a:t>
            </a:r>
          </a:p>
          <a:p>
            <a:pPr eaLnBrk="1" hangingPunct="1"/>
            <a:r>
              <a:rPr kumimoji="1" lang="ja-JP" altLang="en-US" u="none"/>
              <a:t>削減で地方</a:t>
            </a:r>
          </a:p>
          <a:p>
            <a:pPr eaLnBrk="1" hangingPunct="1"/>
            <a:r>
              <a:rPr kumimoji="1" lang="ja-JP" altLang="en-US" u="none"/>
              <a:t>財政は逼迫。</a:t>
            </a:r>
          </a:p>
          <a:p>
            <a:pPr eaLnBrk="1" hangingPunct="1"/>
            <a:r>
              <a:rPr kumimoji="1" lang="ja-JP" altLang="en-US" u="none"/>
              <a:t>財政的な</a:t>
            </a:r>
          </a:p>
          <a:p>
            <a:pPr eaLnBrk="1" hangingPunct="1"/>
            <a:r>
              <a:rPr kumimoji="1" lang="ja-JP" altLang="en-US" u="none"/>
              <a:t>自立には</a:t>
            </a:r>
          </a:p>
          <a:p>
            <a:pPr eaLnBrk="1" hangingPunct="1"/>
            <a:r>
              <a:rPr kumimoji="1" lang="ja-JP" altLang="en-US" u="none"/>
              <a:t>程遠い現状</a:t>
            </a:r>
          </a:p>
        </p:txBody>
      </p:sp>
      <p:sp>
        <p:nvSpPr>
          <p:cNvPr id="330765" name="AutoShape 13">
            <a:extLst>
              <a:ext uri="{FF2B5EF4-FFF2-40B4-BE49-F238E27FC236}">
                <a16:creationId xmlns:a16="http://schemas.microsoft.com/office/drawing/2014/main" id="{D7737965-E618-4648-84AB-7126FC82B407}"/>
              </a:ext>
            </a:extLst>
          </p:cNvPr>
          <p:cNvSpPr>
            <a:spLocks noChangeArrowheads="1"/>
          </p:cNvSpPr>
          <p:nvPr/>
        </p:nvSpPr>
        <p:spPr bwMode="auto">
          <a:xfrm>
            <a:off x="7672388" y="1366838"/>
            <a:ext cx="1471612" cy="3490912"/>
          </a:xfrm>
          <a:prstGeom prst="roundRect">
            <a:avLst>
              <a:gd name="adj" fmla="val 16667"/>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ja-JP" altLang="ja-JP" u="none"/>
          </a:p>
        </p:txBody>
      </p:sp>
      <p:sp>
        <p:nvSpPr>
          <p:cNvPr id="330766" name="AutoShape 14">
            <a:extLst>
              <a:ext uri="{FF2B5EF4-FFF2-40B4-BE49-F238E27FC236}">
                <a16:creationId xmlns:a16="http://schemas.microsoft.com/office/drawing/2014/main" id="{7C8D5D52-BC29-4982-BB82-6E4A85221980}"/>
              </a:ext>
            </a:extLst>
          </p:cNvPr>
          <p:cNvSpPr>
            <a:spLocks noChangeArrowheads="1"/>
          </p:cNvSpPr>
          <p:nvPr/>
        </p:nvSpPr>
        <p:spPr bwMode="auto">
          <a:xfrm>
            <a:off x="5148263" y="942975"/>
            <a:ext cx="1368425" cy="936625"/>
          </a:xfrm>
          <a:prstGeom prst="roundRect">
            <a:avLst>
              <a:gd name="adj" fmla="val 16667"/>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u="none"/>
              <a:t>国からの</a:t>
            </a:r>
          </a:p>
          <a:p>
            <a:pPr eaLnBrk="1" hangingPunct="1"/>
            <a:r>
              <a:rPr kumimoji="1" lang="ja-JP" altLang="en-US" u="none"/>
              <a:t>権限移譲が</a:t>
            </a:r>
          </a:p>
          <a:p>
            <a:pPr eaLnBrk="1" hangingPunct="1"/>
            <a:r>
              <a:rPr kumimoji="1" lang="ja-JP" altLang="en-US" u="none"/>
              <a:t>不十分</a:t>
            </a:r>
          </a:p>
        </p:txBody>
      </p:sp>
      <p:sp>
        <p:nvSpPr>
          <p:cNvPr id="330767" name="AutoShape 15">
            <a:extLst>
              <a:ext uri="{FF2B5EF4-FFF2-40B4-BE49-F238E27FC236}">
                <a16:creationId xmlns:a16="http://schemas.microsoft.com/office/drawing/2014/main" id="{F8FE7FE9-A5D5-4113-9395-9AFCFA80B1B1}"/>
              </a:ext>
            </a:extLst>
          </p:cNvPr>
          <p:cNvSpPr>
            <a:spLocks noChangeArrowheads="1"/>
          </p:cNvSpPr>
          <p:nvPr/>
        </p:nvSpPr>
        <p:spPr bwMode="auto">
          <a:xfrm>
            <a:off x="5148263" y="5318125"/>
            <a:ext cx="1368425" cy="1108075"/>
          </a:xfrm>
          <a:prstGeom prst="roundRect">
            <a:avLst>
              <a:gd name="adj" fmla="val 16667"/>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u="none"/>
              <a:t>地方の側も</a:t>
            </a:r>
          </a:p>
          <a:p>
            <a:pPr eaLnBrk="1" hangingPunct="1"/>
            <a:r>
              <a:rPr kumimoji="1" lang="ja-JP" altLang="en-US" u="none"/>
              <a:t>分権の成果</a:t>
            </a:r>
          </a:p>
          <a:p>
            <a:pPr eaLnBrk="1" hangingPunct="1"/>
            <a:r>
              <a:rPr kumimoji="1" lang="ja-JP" altLang="en-US" u="none"/>
              <a:t>を十分活用</a:t>
            </a:r>
          </a:p>
          <a:p>
            <a:pPr eaLnBrk="1" hangingPunct="1"/>
            <a:r>
              <a:rPr kumimoji="1" lang="ja-JP" altLang="en-US" u="none"/>
              <a:t>できていない</a:t>
            </a:r>
          </a:p>
        </p:txBody>
      </p:sp>
      <p:sp>
        <p:nvSpPr>
          <p:cNvPr id="330768" name="AutoShape 16">
            <a:extLst>
              <a:ext uri="{FF2B5EF4-FFF2-40B4-BE49-F238E27FC236}">
                <a16:creationId xmlns:a16="http://schemas.microsoft.com/office/drawing/2014/main" id="{6B406BB1-0D04-42F6-AB63-FA1EEE78C145}"/>
              </a:ext>
            </a:extLst>
          </p:cNvPr>
          <p:cNvSpPr>
            <a:spLocks noChangeArrowheads="1"/>
          </p:cNvSpPr>
          <p:nvPr/>
        </p:nvSpPr>
        <p:spPr bwMode="auto">
          <a:xfrm>
            <a:off x="6659563" y="5100638"/>
            <a:ext cx="2233612" cy="1466850"/>
          </a:xfrm>
          <a:prstGeom prst="rightArrow">
            <a:avLst>
              <a:gd name="adj1" fmla="val 50000"/>
              <a:gd name="adj2" fmla="val 38068"/>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u="none"/>
              <a:t>【</a:t>
            </a:r>
            <a:r>
              <a:rPr kumimoji="1" lang="ja-JP" altLang="en-US" u="none"/>
              <a:t>大阪府</a:t>
            </a:r>
            <a:r>
              <a:rPr kumimoji="1" lang="en-US" altLang="ja-JP" u="none"/>
              <a:t>】</a:t>
            </a:r>
          </a:p>
          <a:p>
            <a:pPr eaLnBrk="1" hangingPunct="1"/>
            <a:r>
              <a:rPr kumimoji="1" lang="ja-JP" altLang="en-US" u="none"/>
              <a:t>　自らが分権を実践！</a:t>
            </a:r>
          </a:p>
          <a:p>
            <a:pPr eaLnBrk="1" hangingPunct="1"/>
            <a:endParaRPr kumimoji="1" lang="en-US" altLang="ja-JP" u="none"/>
          </a:p>
        </p:txBody>
      </p:sp>
      <p:sp>
        <p:nvSpPr>
          <p:cNvPr id="330769" name="Line 17">
            <a:extLst>
              <a:ext uri="{FF2B5EF4-FFF2-40B4-BE49-F238E27FC236}">
                <a16:creationId xmlns:a16="http://schemas.microsoft.com/office/drawing/2014/main" id="{91A2C58E-C8BC-4F10-985B-B098ED2714C0}"/>
              </a:ext>
            </a:extLst>
          </p:cNvPr>
          <p:cNvSpPr>
            <a:spLocks noChangeShapeType="1"/>
          </p:cNvSpPr>
          <p:nvPr/>
        </p:nvSpPr>
        <p:spPr bwMode="auto">
          <a:xfrm flipV="1">
            <a:off x="4224338" y="5259388"/>
            <a:ext cx="4537075"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330770" name="Picture 18">
            <a:extLst>
              <a:ext uri="{FF2B5EF4-FFF2-40B4-BE49-F238E27FC236}">
                <a16:creationId xmlns:a16="http://schemas.microsoft.com/office/drawing/2014/main" id="{0932F3F7-A8DD-48FA-87E1-CCBC36662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437063"/>
            <a:ext cx="900112" cy="576262"/>
          </a:xfrm>
          <a:prstGeom prst="rect">
            <a:avLst/>
          </a:prstGeom>
          <a:noFill/>
          <a:extLst>
            <a:ext uri="{909E8E84-426E-40DD-AFC4-6F175D3DCCD1}">
              <a14:hiddenFill xmlns:a14="http://schemas.microsoft.com/office/drawing/2010/main">
                <a:solidFill>
                  <a:srgbClr val="FFFFFF"/>
                </a:solidFill>
              </a14:hiddenFill>
            </a:ext>
          </a:extLst>
        </p:spPr>
      </p:pic>
      <p:sp>
        <p:nvSpPr>
          <p:cNvPr id="330771" name="Rectangle 19">
            <a:extLst>
              <a:ext uri="{FF2B5EF4-FFF2-40B4-BE49-F238E27FC236}">
                <a16:creationId xmlns:a16="http://schemas.microsoft.com/office/drawing/2014/main" id="{6616CC70-9DAD-4A3E-A40A-6F8CFCFBC280}"/>
              </a:ext>
            </a:extLst>
          </p:cNvPr>
          <p:cNvSpPr>
            <a:spLocks noChangeArrowheads="1"/>
          </p:cNvSpPr>
          <p:nvPr/>
        </p:nvSpPr>
        <p:spPr bwMode="auto">
          <a:xfrm>
            <a:off x="323850" y="4581525"/>
            <a:ext cx="57626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u="none"/>
              <a:t>三位一体</a:t>
            </a:r>
          </a:p>
        </p:txBody>
      </p:sp>
      <p:sp>
        <p:nvSpPr>
          <p:cNvPr id="330774" name="Oval 22">
            <a:extLst>
              <a:ext uri="{FF2B5EF4-FFF2-40B4-BE49-F238E27FC236}">
                <a16:creationId xmlns:a16="http://schemas.microsoft.com/office/drawing/2014/main" id="{F60A8C13-5996-4A7A-9DCA-84BDD64CE325}"/>
              </a:ext>
            </a:extLst>
          </p:cNvPr>
          <p:cNvSpPr>
            <a:spLocks noChangeArrowheads="1"/>
          </p:cNvSpPr>
          <p:nvPr/>
        </p:nvSpPr>
        <p:spPr bwMode="auto">
          <a:xfrm>
            <a:off x="179388" y="2276475"/>
            <a:ext cx="430212" cy="2159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u="none"/>
              <a:t>国</a:t>
            </a:r>
          </a:p>
        </p:txBody>
      </p:sp>
      <p:sp>
        <p:nvSpPr>
          <p:cNvPr id="330775" name="Oval 23">
            <a:extLst>
              <a:ext uri="{FF2B5EF4-FFF2-40B4-BE49-F238E27FC236}">
                <a16:creationId xmlns:a16="http://schemas.microsoft.com/office/drawing/2014/main" id="{372BE78D-2436-4607-9ABF-E79FAC5D6F38}"/>
              </a:ext>
            </a:extLst>
          </p:cNvPr>
          <p:cNvSpPr>
            <a:spLocks noChangeArrowheads="1"/>
          </p:cNvSpPr>
          <p:nvPr/>
        </p:nvSpPr>
        <p:spPr bwMode="auto">
          <a:xfrm>
            <a:off x="611188" y="2276475"/>
            <a:ext cx="503237" cy="2159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u="none"/>
              <a:t>地方</a:t>
            </a:r>
          </a:p>
        </p:txBody>
      </p:sp>
      <p:sp>
        <p:nvSpPr>
          <p:cNvPr id="330778" name="AutoShape 26">
            <a:extLst>
              <a:ext uri="{FF2B5EF4-FFF2-40B4-BE49-F238E27FC236}">
                <a16:creationId xmlns:a16="http://schemas.microsoft.com/office/drawing/2014/main" id="{81F89438-0992-4963-A122-661CC28B900A}"/>
              </a:ext>
            </a:extLst>
          </p:cNvPr>
          <p:cNvSpPr>
            <a:spLocks noChangeArrowheads="1"/>
          </p:cNvSpPr>
          <p:nvPr/>
        </p:nvSpPr>
        <p:spPr bwMode="auto">
          <a:xfrm>
            <a:off x="4140200" y="4724400"/>
            <a:ext cx="936625" cy="1009650"/>
          </a:xfrm>
          <a:prstGeom prst="cloudCallout">
            <a:avLst>
              <a:gd name="adj1" fmla="val 2032"/>
              <a:gd name="adj2" fmla="val 8710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kumimoji="1" lang="ja-JP" altLang="ja-JP" u="none"/>
          </a:p>
        </p:txBody>
      </p:sp>
      <p:sp>
        <p:nvSpPr>
          <p:cNvPr id="330779" name="Rectangle 27">
            <a:extLst>
              <a:ext uri="{FF2B5EF4-FFF2-40B4-BE49-F238E27FC236}">
                <a16:creationId xmlns:a16="http://schemas.microsoft.com/office/drawing/2014/main" id="{795A7E6A-1C06-4625-A8AE-B96C2C829AD8}"/>
              </a:ext>
            </a:extLst>
          </p:cNvPr>
          <p:cNvSpPr>
            <a:spLocks noChangeArrowheads="1"/>
          </p:cNvSpPr>
          <p:nvPr/>
        </p:nvSpPr>
        <p:spPr bwMode="auto">
          <a:xfrm>
            <a:off x="4284663" y="4941888"/>
            <a:ext cx="7207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u="none"/>
              <a:t>何が変わ</a:t>
            </a:r>
          </a:p>
          <a:p>
            <a:pPr algn="ctr" eaLnBrk="1" hangingPunct="1"/>
            <a:r>
              <a:rPr kumimoji="1" lang="ja-JP" altLang="en-US" sz="1400" u="none"/>
              <a:t>ったの？</a:t>
            </a:r>
          </a:p>
        </p:txBody>
      </p:sp>
      <p:pic>
        <p:nvPicPr>
          <p:cNvPr id="330780" name="Picture 28">
            <a:extLst>
              <a:ext uri="{FF2B5EF4-FFF2-40B4-BE49-F238E27FC236}">
                <a16:creationId xmlns:a16="http://schemas.microsoft.com/office/drawing/2014/main" id="{CB03653B-1A93-488C-81E4-C172184FD61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6011863"/>
            <a:ext cx="1081088" cy="846137"/>
          </a:xfrm>
          <a:prstGeom prst="rect">
            <a:avLst/>
          </a:prstGeom>
          <a:noFill/>
          <a:extLst>
            <a:ext uri="{909E8E84-426E-40DD-AFC4-6F175D3DCCD1}">
              <a14:hiddenFill xmlns:a14="http://schemas.microsoft.com/office/drawing/2010/main">
                <a:solidFill>
                  <a:srgbClr val="FFFFFF"/>
                </a:solidFill>
              </a14:hiddenFill>
            </a:ext>
          </a:extLst>
        </p:spPr>
      </p:pic>
      <p:pic>
        <p:nvPicPr>
          <p:cNvPr id="330783" name="Picture 31">
            <a:extLst>
              <a:ext uri="{FF2B5EF4-FFF2-40B4-BE49-F238E27FC236}">
                <a16:creationId xmlns:a16="http://schemas.microsoft.com/office/drawing/2014/main" id="{0774321A-4363-45C8-AA78-7C6AEEEC2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628775"/>
            <a:ext cx="900112" cy="649288"/>
          </a:xfrm>
          <a:prstGeom prst="rect">
            <a:avLst/>
          </a:prstGeom>
          <a:noFill/>
          <a:extLst>
            <a:ext uri="{909E8E84-426E-40DD-AFC4-6F175D3DCCD1}">
              <a14:hiddenFill xmlns:a14="http://schemas.microsoft.com/office/drawing/2010/main">
                <a:solidFill>
                  <a:srgbClr val="FFFFFF"/>
                </a:solidFill>
              </a14:hiddenFill>
            </a:ext>
          </a:extLst>
        </p:spPr>
      </p:pic>
      <p:sp>
        <p:nvSpPr>
          <p:cNvPr id="330777" name="Rectangle 25">
            <a:extLst>
              <a:ext uri="{FF2B5EF4-FFF2-40B4-BE49-F238E27FC236}">
                <a16:creationId xmlns:a16="http://schemas.microsoft.com/office/drawing/2014/main" id="{12798870-10C3-4681-9390-E7BD680E747E}"/>
              </a:ext>
            </a:extLst>
          </p:cNvPr>
          <p:cNvSpPr>
            <a:spLocks noChangeArrowheads="1"/>
          </p:cNvSpPr>
          <p:nvPr/>
        </p:nvSpPr>
        <p:spPr bwMode="auto">
          <a:xfrm>
            <a:off x="323850" y="1989138"/>
            <a:ext cx="6492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sz="1400" u="none"/>
              <a:t>《</a:t>
            </a:r>
            <a:r>
              <a:rPr kumimoji="1" lang="ja-JP" altLang="en-US" sz="1400" u="none"/>
              <a:t>対等</a:t>
            </a:r>
            <a:r>
              <a:rPr kumimoji="1" lang="en-US" altLang="ja-JP" sz="1400" u="none"/>
              <a:t>》</a:t>
            </a:r>
          </a:p>
        </p:txBody>
      </p:sp>
      <p:sp>
        <p:nvSpPr>
          <p:cNvPr id="330784" name="Text Box 32">
            <a:extLst>
              <a:ext uri="{FF2B5EF4-FFF2-40B4-BE49-F238E27FC236}">
                <a16:creationId xmlns:a16="http://schemas.microsoft.com/office/drawing/2014/main" id="{A1A87125-A0E7-4A79-8FC2-E598D2DF299C}"/>
              </a:ext>
            </a:extLst>
          </p:cNvPr>
          <p:cNvSpPr txBox="1">
            <a:spLocks noChangeArrowheads="1"/>
          </p:cNvSpPr>
          <p:nvPr/>
        </p:nvSpPr>
        <p:spPr bwMode="auto">
          <a:xfrm>
            <a:off x="8675688" y="6583363"/>
            <a:ext cx="4683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１０</a:t>
            </a:r>
          </a:p>
        </p:txBody>
      </p:sp>
      <p:sp>
        <p:nvSpPr>
          <p:cNvPr id="330787" name="Rectangle 35">
            <a:extLst>
              <a:ext uri="{FF2B5EF4-FFF2-40B4-BE49-F238E27FC236}">
                <a16:creationId xmlns:a16="http://schemas.microsoft.com/office/drawing/2014/main" id="{2316F7E1-3E09-4C71-86AF-C6848FFDDBEF}"/>
              </a:ext>
            </a:extLst>
          </p:cNvPr>
          <p:cNvSpPr>
            <a:spLocks noChangeArrowheads="1"/>
          </p:cNvSpPr>
          <p:nvPr/>
        </p:nvSpPr>
        <p:spPr bwMode="auto">
          <a:xfrm>
            <a:off x="7531100" y="1295400"/>
            <a:ext cx="1801813"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altLang="ja-JP" u="none"/>
          </a:p>
          <a:p>
            <a:pPr algn="ctr"/>
            <a:r>
              <a:rPr lang="ja-JP" altLang="en-US" u="none"/>
              <a:t>地方分権改革</a:t>
            </a:r>
          </a:p>
          <a:p>
            <a:pPr algn="ctr"/>
            <a:r>
              <a:rPr lang="ja-JP" altLang="en-US" u="none"/>
              <a:t>推進委員会（</a:t>
            </a:r>
            <a:r>
              <a:rPr lang="en-US" altLang="ja-JP" u="none"/>
              <a:t>H</a:t>
            </a:r>
          </a:p>
          <a:p>
            <a:pPr algn="ctr"/>
            <a:r>
              <a:rPr lang="en-US" altLang="ja-JP" u="none"/>
              <a:t>19.4 </a:t>
            </a:r>
            <a:r>
              <a:rPr lang="ja-JP" altLang="en-US" u="none"/>
              <a:t>地方分権</a:t>
            </a:r>
          </a:p>
          <a:p>
            <a:pPr algn="ctr"/>
            <a:r>
              <a:rPr lang="ja-JP" altLang="en-US" u="none"/>
              <a:t>改革推進法に</a:t>
            </a:r>
          </a:p>
          <a:p>
            <a:r>
              <a:rPr lang="ja-JP" altLang="en-US" u="none"/>
              <a:t>  基づき設置）</a:t>
            </a:r>
          </a:p>
          <a:p>
            <a:pPr algn="ctr"/>
            <a:endParaRPr lang="ja-JP" altLang="en-US" u="none"/>
          </a:p>
          <a:p>
            <a:r>
              <a:rPr lang="ja-JP" altLang="en-US" u="none"/>
              <a:t>  </a:t>
            </a:r>
            <a:r>
              <a:rPr lang="en-US" altLang="ja-JP" u="none"/>
              <a:t>H21</a:t>
            </a:r>
            <a:r>
              <a:rPr lang="ja-JP" altLang="en-US" u="none"/>
              <a:t>中に</a:t>
            </a:r>
          </a:p>
          <a:p>
            <a:pPr algn="ctr"/>
            <a:r>
              <a:rPr lang="ja-JP" altLang="en-US" u="none"/>
              <a:t>新地方分権一</a:t>
            </a:r>
          </a:p>
          <a:p>
            <a:r>
              <a:rPr lang="ja-JP" altLang="en-US" u="none"/>
              <a:t>  括法を国会に</a:t>
            </a:r>
          </a:p>
          <a:p>
            <a:r>
              <a:rPr lang="ja-JP" altLang="en-US" u="none"/>
              <a:t>  上程予定　</a:t>
            </a:r>
          </a:p>
        </p:txBody>
      </p:sp>
      <p:sp>
        <p:nvSpPr>
          <p:cNvPr id="330788" name="Rectangle 36">
            <a:extLst>
              <a:ext uri="{FF2B5EF4-FFF2-40B4-BE49-F238E27FC236}">
                <a16:creationId xmlns:a16="http://schemas.microsoft.com/office/drawing/2014/main" id="{E3BBA444-D37A-4AD2-AD8F-48968E496246}"/>
              </a:ext>
            </a:extLst>
          </p:cNvPr>
          <p:cNvSpPr>
            <a:spLocks noChangeArrowheads="1"/>
          </p:cNvSpPr>
          <p:nvPr/>
        </p:nvSpPr>
        <p:spPr bwMode="auto">
          <a:xfrm>
            <a:off x="2062163" y="4259263"/>
            <a:ext cx="320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ja-JP" sz="1000" u="none">
                <a:ea typeface="ＭＳ 明朝" panose="02020609040205080304" pitchFamily="17" charset="-128"/>
              </a:rPr>
              <a:t>※</a:t>
            </a:r>
          </a:p>
        </p:txBody>
      </p:sp>
      <p:sp>
        <p:nvSpPr>
          <p:cNvPr id="330789" name="Rectangle 37">
            <a:extLst>
              <a:ext uri="{FF2B5EF4-FFF2-40B4-BE49-F238E27FC236}">
                <a16:creationId xmlns:a16="http://schemas.microsoft.com/office/drawing/2014/main" id="{D309BEED-808A-4F15-B07D-B1243867977E}"/>
              </a:ext>
            </a:extLst>
          </p:cNvPr>
          <p:cNvSpPr>
            <a:spLocks noChangeArrowheads="1"/>
          </p:cNvSpPr>
          <p:nvPr/>
        </p:nvSpPr>
        <p:spPr bwMode="auto">
          <a:xfrm>
            <a:off x="5003800" y="6426200"/>
            <a:ext cx="355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ja-JP" sz="1000" u="none">
                <a:latin typeface="ＭＳ 明朝" panose="02020609040205080304" pitchFamily="17" charset="-128"/>
                <a:ea typeface="ＭＳ 明朝" panose="02020609040205080304" pitchFamily="17" charset="-128"/>
              </a:rPr>
              <a:t>※</a:t>
            </a:r>
            <a:r>
              <a:rPr lang="ja-JP" altLang="en-US" sz="1000" u="none">
                <a:latin typeface="ＭＳ 明朝" panose="02020609040205080304" pitchFamily="17" charset="-128"/>
                <a:ea typeface="ＭＳ 明朝" panose="02020609040205080304" pitchFamily="17" charset="-128"/>
              </a:rPr>
              <a:t>地方交付税：地方税と並ぶ重要な一般財源。</a:t>
            </a:r>
          </a:p>
          <a:p>
            <a:pPr algn="ctr"/>
            <a:r>
              <a:rPr lang="ja-JP" altLang="en-US" sz="1000" u="none">
                <a:latin typeface="ＭＳ 明朝" panose="02020609040205080304" pitchFamily="17" charset="-128"/>
                <a:ea typeface="ＭＳ 明朝" panose="02020609040205080304" pitchFamily="17" charset="-128"/>
              </a:rPr>
              <a:t>                （使途は自治体が自主的に判断）</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 2">
            <a:extLst>
              <a:ext uri="{FF2B5EF4-FFF2-40B4-BE49-F238E27FC236}">
                <a16:creationId xmlns:a16="http://schemas.microsoft.com/office/drawing/2014/main" id="{F03377E6-1D58-479B-8BE6-4E1335012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557338"/>
            <a:ext cx="3086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3" name="Rectangle 3">
            <a:extLst>
              <a:ext uri="{FF2B5EF4-FFF2-40B4-BE49-F238E27FC236}">
                <a16:creationId xmlns:a16="http://schemas.microsoft.com/office/drawing/2014/main" id="{52E2BEB3-0232-425B-B8D6-E4268C565ACF}"/>
              </a:ext>
            </a:extLst>
          </p:cNvPr>
          <p:cNvSpPr>
            <a:spLocks noChangeArrowheads="1"/>
          </p:cNvSpPr>
          <p:nvPr/>
        </p:nvSpPr>
        <p:spPr bwMode="auto">
          <a:xfrm>
            <a:off x="4906963" y="1001713"/>
            <a:ext cx="3871912" cy="4395787"/>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1" hangingPunct="1"/>
            <a:r>
              <a:rPr kumimoji="1" lang="ja-JP" altLang="en-US" sz="1000" u="none">
                <a:latin typeface="Century" panose="02040604050505020304" pitchFamily="18" charset="0"/>
                <a:ea typeface="ＭＳ 明朝" panose="02020609040205080304" pitchFamily="17" charset="-128"/>
              </a:rPr>
              <a:t>　　　　　　　　　　</a:t>
            </a:r>
            <a:endParaRPr kumimoji="1" lang="ja-JP" altLang="en-US" u="none"/>
          </a:p>
        </p:txBody>
      </p:sp>
      <p:sp>
        <p:nvSpPr>
          <p:cNvPr id="332804" name="AutoShape 4">
            <a:extLst>
              <a:ext uri="{FF2B5EF4-FFF2-40B4-BE49-F238E27FC236}">
                <a16:creationId xmlns:a16="http://schemas.microsoft.com/office/drawing/2014/main" id="{941B9F37-6162-4970-8352-5E2520A408CD}"/>
              </a:ext>
            </a:extLst>
          </p:cNvPr>
          <p:cNvSpPr>
            <a:spLocks noChangeArrowheads="1"/>
          </p:cNvSpPr>
          <p:nvPr/>
        </p:nvSpPr>
        <p:spPr bwMode="auto">
          <a:xfrm flipH="1">
            <a:off x="5062538" y="1196975"/>
            <a:ext cx="1695450" cy="473075"/>
          </a:xfrm>
          <a:prstGeom prst="bevel">
            <a:avLst>
              <a:gd name="adj" fmla="val 12500"/>
            </a:avLst>
          </a:prstGeom>
          <a:solidFill>
            <a:srgbClr val="CCFFCC"/>
          </a:solidFill>
          <a:ln>
            <a:noFill/>
          </a:ln>
          <a:effectLst/>
          <a:extLs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0" bIns="0"/>
          <a:lstStyle/>
          <a:p>
            <a:pPr algn="ctr" eaLnBrk="1" hangingPunct="1">
              <a:lnSpc>
                <a:spcPct val="112000"/>
              </a:lnSpc>
            </a:pPr>
            <a:r>
              <a:rPr kumimoji="1" lang="ja-JP" altLang="en-US" sz="1200" b="1" u="none">
                <a:latin typeface="HG丸ｺﾞｼｯｸM-PRO" panose="020F0600000000000000" pitchFamily="50" charset="-128"/>
                <a:ea typeface="HG丸ｺﾞｼｯｸM-PRO" panose="020F0600000000000000" pitchFamily="50" charset="-128"/>
              </a:rPr>
              <a:t>国と地方の歳出は</a:t>
            </a:r>
          </a:p>
          <a:p>
            <a:pPr algn="ctr" eaLnBrk="1" hangingPunct="1">
              <a:lnSpc>
                <a:spcPct val="96000"/>
              </a:lnSpc>
            </a:pPr>
            <a:r>
              <a:rPr kumimoji="1" lang="ja-JP" altLang="en-US" sz="1200" b="1" u="none">
                <a:latin typeface="HG丸ｺﾞｼｯｸM-PRO" panose="020F0600000000000000" pitchFamily="50" charset="-128"/>
                <a:ea typeface="HG丸ｺﾞｼｯｸM-PRO" panose="020F0600000000000000" pitchFamily="50" charset="-128"/>
              </a:rPr>
              <a:t>４：６</a:t>
            </a:r>
            <a:endParaRPr kumimoji="1" lang="ja-JP" altLang="en-US" sz="1200" u="none">
              <a:ea typeface="HG丸ｺﾞｼｯｸM-PRO" panose="020F0600000000000000" pitchFamily="50" charset="-128"/>
            </a:endParaRPr>
          </a:p>
        </p:txBody>
      </p:sp>
      <p:sp>
        <p:nvSpPr>
          <p:cNvPr id="332805" name="AutoShape 5">
            <a:extLst>
              <a:ext uri="{FF2B5EF4-FFF2-40B4-BE49-F238E27FC236}">
                <a16:creationId xmlns:a16="http://schemas.microsoft.com/office/drawing/2014/main" id="{CC139407-6466-4AE5-8515-ACB882137A70}"/>
              </a:ext>
            </a:extLst>
          </p:cNvPr>
          <p:cNvSpPr>
            <a:spLocks noChangeArrowheads="1"/>
          </p:cNvSpPr>
          <p:nvPr/>
        </p:nvSpPr>
        <p:spPr bwMode="auto">
          <a:xfrm flipH="1">
            <a:off x="7151688" y="1196975"/>
            <a:ext cx="1681162" cy="452438"/>
          </a:xfrm>
          <a:prstGeom prst="bevel">
            <a:avLst>
              <a:gd name="adj" fmla="val 12500"/>
            </a:avLst>
          </a:prstGeom>
          <a:solidFill>
            <a:srgbClr val="CCFFCC"/>
          </a:solidFill>
          <a:ln>
            <a:noFill/>
          </a:ln>
          <a:effectLst/>
          <a:extLs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0" bIns="0"/>
          <a:lstStyle/>
          <a:p>
            <a:pPr algn="ctr" eaLnBrk="1" hangingPunct="1">
              <a:lnSpc>
                <a:spcPct val="96000"/>
              </a:lnSpc>
            </a:pPr>
            <a:r>
              <a:rPr kumimoji="1" lang="ja-JP" altLang="en-US" sz="1200" b="1" u="none">
                <a:latin typeface="Century" panose="02040604050505020304" pitchFamily="18" charset="0"/>
                <a:ea typeface="HG丸ｺﾞｼｯｸM-PRO" panose="020F0600000000000000" pitchFamily="50" charset="-128"/>
              </a:rPr>
              <a:t>国と地方の税収は</a:t>
            </a:r>
            <a:endParaRPr kumimoji="1" lang="ja-JP" altLang="en-US" sz="1200" b="1" u="none">
              <a:latin typeface="Times New Roman" panose="02020603050405020304" pitchFamily="18" charset="0"/>
              <a:ea typeface="HG丸ｺﾞｼｯｸM-PRO" panose="020F0600000000000000" pitchFamily="50" charset="-128"/>
            </a:endParaRPr>
          </a:p>
          <a:p>
            <a:pPr algn="ctr" eaLnBrk="1" hangingPunct="1">
              <a:lnSpc>
                <a:spcPct val="96000"/>
              </a:lnSpc>
            </a:pPr>
            <a:r>
              <a:rPr kumimoji="1" lang="ja-JP" altLang="en-US" sz="1200" b="1" u="none">
                <a:latin typeface="Century" panose="02040604050505020304" pitchFamily="18" charset="0"/>
                <a:ea typeface="HG丸ｺﾞｼｯｸM-PRO" panose="020F0600000000000000" pitchFamily="50" charset="-128"/>
              </a:rPr>
              <a:t>６：４</a:t>
            </a:r>
            <a:endParaRPr kumimoji="1" lang="ja-JP" altLang="en-US" sz="1200" u="none">
              <a:ea typeface="HG丸ｺﾞｼｯｸM-PRO" panose="020F0600000000000000" pitchFamily="50" charset="-128"/>
            </a:endParaRPr>
          </a:p>
        </p:txBody>
      </p:sp>
      <p:graphicFrame>
        <p:nvGraphicFramePr>
          <p:cNvPr id="2" name="Object 6">
            <a:extLst>
              <a:ext uri="{FF2B5EF4-FFF2-40B4-BE49-F238E27FC236}">
                <a16:creationId xmlns:a16="http://schemas.microsoft.com/office/drawing/2014/main" id="{BC706641-F074-4F1D-889C-F6B25ABF630D}"/>
              </a:ext>
            </a:extLst>
          </p:cNvPr>
          <p:cNvGraphicFramePr>
            <a:graphicFrameLocks noGrp="1" noChangeAspect="1"/>
          </p:cNvGraphicFramePr>
          <p:nvPr>
            <p:ph idx="1"/>
          </p:nvPr>
        </p:nvGraphicFramePr>
        <p:xfrm>
          <a:off x="7058025" y="1824038"/>
          <a:ext cx="1965325" cy="993775"/>
        </p:xfrm>
        <a:graphic>
          <a:graphicData uri="http://schemas.openxmlformats.org/drawingml/2006/chart">
            <c:chart xmlns:c="http://schemas.openxmlformats.org/drawingml/2006/chart" xmlns:r="http://schemas.openxmlformats.org/officeDocument/2006/relationships" r:id="rId4"/>
          </a:graphicData>
        </a:graphic>
      </p:graphicFrame>
      <p:sp>
        <p:nvSpPr>
          <p:cNvPr id="332807" name="AutoShape 7">
            <a:extLst>
              <a:ext uri="{FF2B5EF4-FFF2-40B4-BE49-F238E27FC236}">
                <a16:creationId xmlns:a16="http://schemas.microsoft.com/office/drawing/2014/main" id="{B5ECD200-1E07-4BA9-88E4-DDAEA8FE0945}"/>
              </a:ext>
            </a:extLst>
          </p:cNvPr>
          <p:cNvSpPr>
            <a:spLocks noChangeArrowheads="1"/>
          </p:cNvSpPr>
          <p:nvPr/>
        </p:nvSpPr>
        <p:spPr bwMode="auto">
          <a:xfrm>
            <a:off x="5422900" y="3640138"/>
            <a:ext cx="3001963" cy="347662"/>
          </a:xfrm>
          <a:prstGeom prst="roundRect">
            <a:avLst>
              <a:gd name="adj" fmla="val 16667"/>
            </a:avLst>
          </a:prstGeom>
          <a:gradFill rotWithShape="0">
            <a:gsLst>
              <a:gs pos="0">
                <a:srgbClr val="FF99CC">
                  <a:alpha val="20000"/>
                </a:srgbClr>
              </a:gs>
              <a:gs pos="50000">
                <a:srgbClr val="FFFFFF">
                  <a:alpha val="20000"/>
                </a:srgbClr>
              </a:gs>
              <a:gs pos="100000">
                <a:srgbClr val="FF99CC">
                  <a:alpha val="20000"/>
                </a:srgbClr>
              </a:gs>
            </a:gsLst>
            <a:lin ang="5400000" scaled="1"/>
          </a:gradFill>
          <a:ln w="38100">
            <a:solidFill>
              <a:srgbClr val="FF99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54000"/>
          <a:lstStyle/>
          <a:p>
            <a:pPr algn="ctr" eaLnBrk="1" hangingPunct="1">
              <a:lnSpc>
                <a:spcPct val="120000"/>
              </a:lnSpc>
            </a:pPr>
            <a:r>
              <a:rPr kumimoji="1" lang="ja-JP" altLang="en-US" sz="1300" b="1" u="none">
                <a:latin typeface="Times New Roman" panose="02020603050405020304" pitchFamily="18" charset="0"/>
                <a:ea typeface="HG丸ｺﾞｼｯｸM-PRO" panose="020F0600000000000000" pitchFamily="50" charset="-128"/>
              </a:rPr>
              <a:t>国税：地方税＝５：５を実現すべき</a:t>
            </a:r>
            <a:endParaRPr kumimoji="1" lang="ja-JP" altLang="en-US" u="none"/>
          </a:p>
        </p:txBody>
      </p:sp>
      <p:graphicFrame>
        <p:nvGraphicFramePr>
          <p:cNvPr id="3" name="Object 8">
            <a:extLst>
              <a:ext uri="{FF2B5EF4-FFF2-40B4-BE49-F238E27FC236}">
                <a16:creationId xmlns:a16="http://schemas.microsoft.com/office/drawing/2014/main" id="{A7137465-E4D9-401D-938B-DE068685E77B}"/>
              </a:ext>
            </a:extLst>
          </p:cNvPr>
          <p:cNvGraphicFramePr>
            <a:graphicFrameLocks noChangeAspect="1"/>
          </p:cNvGraphicFramePr>
          <p:nvPr/>
        </p:nvGraphicFramePr>
        <p:xfrm>
          <a:off x="5991225" y="3929063"/>
          <a:ext cx="1984375" cy="1533525"/>
        </p:xfrm>
        <a:graphic>
          <a:graphicData uri="http://schemas.openxmlformats.org/drawingml/2006/chart">
            <c:chart xmlns:c="http://schemas.openxmlformats.org/drawingml/2006/chart" xmlns:r="http://schemas.openxmlformats.org/officeDocument/2006/relationships" r:id="rId5"/>
          </a:graphicData>
        </a:graphic>
      </p:graphicFrame>
      <p:sp>
        <p:nvSpPr>
          <p:cNvPr id="332809" name="Rectangle 9">
            <a:extLst>
              <a:ext uri="{FF2B5EF4-FFF2-40B4-BE49-F238E27FC236}">
                <a16:creationId xmlns:a16="http://schemas.microsoft.com/office/drawing/2014/main" id="{E3481C29-C09B-4853-A0E5-F3C3924FE828}"/>
              </a:ext>
            </a:extLst>
          </p:cNvPr>
          <p:cNvSpPr>
            <a:spLocks noChangeArrowheads="1"/>
          </p:cNvSpPr>
          <p:nvPr/>
        </p:nvSpPr>
        <p:spPr bwMode="auto">
          <a:xfrm>
            <a:off x="7308850" y="1916113"/>
            <a:ext cx="99060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1" hangingPunct="1">
              <a:lnSpc>
                <a:spcPct val="96000"/>
              </a:lnSpc>
            </a:pPr>
            <a:r>
              <a:rPr kumimoji="1" lang="ja-JP" altLang="en-US" sz="1200" b="1" u="none">
                <a:latin typeface="HG丸ｺﾞｼｯｸM-PRO" panose="020F0600000000000000" pitchFamily="50" charset="-128"/>
                <a:ea typeface="HG丸ｺﾞｼｯｸM-PRO" panose="020F0600000000000000" pitchFamily="50" charset="-128"/>
              </a:rPr>
              <a:t>国 税</a:t>
            </a:r>
          </a:p>
          <a:p>
            <a:pPr algn="just" eaLnBrk="1" hangingPunct="1">
              <a:lnSpc>
                <a:spcPct val="96000"/>
              </a:lnSpc>
            </a:pPr>
            <a:r>
              <a:rPr kumimoji="1" lang="en-US" altLang="ja-JP" sz="1200" b="1" u="none">
                <a:latin typeface="HG丸ｺﾞｼｯｸM-PRO" panose="020F0600000000000000" pitchFamily="50" charset="-128"/>
                <a:ea typeface="HG丸ｺﾞｼｯｸM-PRO" panose="020F0600000000000000" pitchFamily="50" charset="-128"/>
              </a:rPr>
              <a:t>54.1</a:t>
            </a:r>
            <a:r>
              <a:rPr kumimoji="1" lang="ja-JP" altLang="en-US" sz="1200" b="1" u="none">
                <a:latin typeface="HG丸ｺﾞｼｯｸM-PRO" panose="020F0600000000000000" pitchFamily="50" charset="-128"/>
                <a:ea typeface="HG丸ｺﾞｼｯｸM-PRO" panose="020F0600000000000000" pitchFamily="50" charset="-128"/>
              </a:rPr>
              <a:t>兆円</a:t>
            </a:r>
            <a:endParaRPr kumimoji="1" lang="ja-JP" altLang="en-US" sz="1200" u="none">
              <a:latin typeface="HG丸ｺﾞｼｯｸM-PRO" panose="020F0600000000000000" pitchFamily="50" charset="-128"/>
              <a:ea typeface="HG丸ｺﾞｼｯｸM-PRO" panose="020F0600000000000000" pitchFamily="50" charset="-128"/>
            </a:endParaRPr>
          </a:p>
        </p:txBody>
      </p:sp>
      <p:sp>
        <p:nvSpPr>
          <p:cNvPr id="332810" name="Rectangle 10">
            <a:extLst>
              <a:ext uri="{FF2B5EF4-FFF2-40B4-BE49-F238E27FC236}">
                <a16:creationId xmlns:a16="http://schemas.microsoft.com/office/drawing/2014/main" id="{AECA1589-A2E6-48B4-ACA2-FF95AE4276F5}"/>
              </a:ext>
            </a:extLst>
          </p:cNvPr>
          <p:cNvSpPr>
            <a:spLocks noChangeArrowheads="1"/>
          </p:cNvSpPr>
          <p:nvPr/>
        </p:nvSpPr>
        <p:spPr bwMode="auto">
          <a:xfrm>
            <a:off x="8088313" y="1917700"/>
            <a:ext cx="1011237"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1" hangingPunct="1">
              <a:lnSpc>
                <a:spcPct val="96000"/>
              </a:lnSpc>
            </a:pPr>
            <a:r>
              <a:rPr kumimoji="1" lang="ja-JP" altLang="en-US" sz="1200" b="1" u="none">
                <a:latin typeface="HG丸ｺﾞｼｯｸM-PRO" panose="020F0600000000000000" pitchFamily="50" charset="-128"/>
                <a:ea typeface="HG丸ｺﾞｼｯｸM-PRO" panose="020F0600000000000000" pitchFamily="50" charset="-128"/>
              </a:rPr>
              <a:t>地方税</a:t>
            </a:r>
          </a:p>
          <a:p>
            <a:pPr algn="just" eaLnBrk="1" hangingPunct="1">
              <a:lnSpc>
                <a:spcPct val="96000"/>
              </a:lnSpc>
            </a:pPr>
            <a:r>
              <a:rPr kumimoji="1" lang="en-US" altLang="ja-JP" sz="1200" b="1" u="none">
                <a:latin typeface="HG丸ｺﾞｼｯｸM-PRO" panose="020F0600000000000000" pitchFamily="50" charset="-128"/>
                <a:ea typeface="HG丸ｺﾞｼｯｸM-PRO" panose="020F0600000000000000" pitchFamily="50" charset="-128"/>
              </a:rPr>
              <a:t>36.5</a:t>
            </a:r>
            <a:r>
              <a:rPr kumimoji="1" lang="ja-JP" altLang="en-US" sz="1200" b="1" u="none">
                <a:latin typeface="HG丸ｺﾞｼｯｸM-PRO" panose="020F0600000000000000" pitchFamily="50" charset="-128"/>
                <a:ea typeface="HG丸ｺﾞｼｯｸM-PRO" panose="020F0600000000000000" pitchFamily="50" charset="-128"/>
              </a:rPr>
              <a:t>兆円</a:t>
            </a:r>
            <a:endParaRPr kumimoji="1" lang="ja-JP" altLang="en-US" sz="1200" u="none">
              <a:latin typeface="HG丸ｺﾞｼｯｸM-PRO" panose="020F0600000000000000" pitchFamily="50" charset="-128"/>
              <a:ea typeface="HG丸ｺﾞｼｯｸM-PRO" panose="020F0600000000000000" pitchFamily="50" charset="-128"/>
            </a:endParaRPr>
          </a:p>
        </p:txBody>
      </p:sp>
      <p:sp>
        <p:nvSpPr>
          <p:cNvPr id="332811" name="AutoShape 11">
            <a:extLst>
              <a:ext uri="{FF2B5EF4-FFF2-40B4-BE49-F238E27FC236}">
                <a16:creationId xmlns:a16="http://schemas.microsoft.com/office/drawing/2014/main" id="{D1E3558D-45FE-4754-9771-5BF4FB4105AA}"/>
              </a:ext>
            </a:extLst>
          </p:cNvPr>
          <p:cNvSpPr>
            <a:spLocks noChangeArrowheads="1"/>
          </p:cNvSpPr>
          <p:nvPr/>
        </p:nvSpPr>
        <p:spPr bwMode="auto">
          <a:xfrm>
            <a:off x="5435600" y="2967038"/>
            <a:ext cx="3024188" cy="528637"/>
          </a:xfrm>
          <a:prstGeom prst="wedgeRectCallout">
            <a:avLst>
              <a:gd name="adj1" fmla="val 39185"/>
              <a:gd name="adj2" fmla="val -149097"/>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7440" tIns="36000" rIns="37440" bIns="0"/>
          <a:lstStyle/>
          <a:p>
            <a:pPr algn="just" eaLnBrk="1" hangingPunct="1">
              <a:lnSpc>
                <a:spcPct val="80000"/>
              </a:lnSpc>
            </a:pPr>
            <a:r>
              <a:rPr kumimoji="1" lang="ja-JP" altLang="en-US" sz="1200" u="none">
                <a:latin typeface="ＭＳ 明朝" panose="02020609040205080304" pitchFamily="17" charset="-128"/>
                <a:ea typeface="ＭＳ 明朝" panose="02020609040205080304" pitchFamily="17" charset="-128"/>
              </a:rPr>
              <a:t>Ｈ</a:t>
            </a:r>
            <a:r>
              <a:rPr kumimoji="1" lang="en-US" altLang="ja-JP" sz="1200" u="none">
                <a:latin typeface="ＭＳ 明朝" panose="02020609040205080304" pitchFamily="17" charset="-128"/>
                <a:ea typeface="ＭＳ 明朝" panose="02020609040205080304" pitchFamily="17" charset="-128"/>
              </a:rPr>
              <a:t>19</a:t>
            </a:r>
            <a:r>
              <a:rPr kumimoji="1" lang="ja-JP" altLang="en-US" sz="1200" u="none">
                <a:latin typeface="ＭＳ 明朝" panose="02020609040205080304" pitchFamily="17" charset="-128"/>
                <a:ea typeface="ＭＳ 明朝" panose="02020609040205080304" pitchFamily="17" charset="-128"/>
              </a:rPr>
              <a:t>に</a:t>
            </a:r>
            <a:r>
              <a:rPr kumimoji="1" lang="en-US" altLang="ja-JP" sz="1200" u="none">
                <a:latin typeface="ＭＳ 明朝" panose="02020609040205080304" pitchFamily="17" charset="-128"/>
                <a:ea typeface="ＭＳ 明朝" panose="02020609040205080304" pitchFamily="17" charset="-128"/>
              </a:rPr>
              <a:t>3</a:t>
            </a:r>
            <a:r>
              <a:rPr kumimoji="1" lang="ja-JP" altLang="en-US" sz="1200" u="none">
                <a:latin typeface="ＭＳ 明朝" panose="02020609040205080304" pitchFamily="17" charset="-128"/>
                <a:ea typeface="ＭＳ 明朝" panose="02020609040205080304" pitchFamily="17" charset="-128"/>
              </a:rPr>
              <a:t>兆円の税源移譲を実現したが</a:t>
            </a:r>
          </a:p>
          <a:p>
            <a:pPr algn="just" eaLnBrk="1" hangingPunct="1">
              <a:lnSpc>
                <a:spcPct val="80000"/>
              </a:lnSpc>
            </a:pPr>
            <a:r>
              <a:rPr kumimoji="1" lang="ja-JP" altLang="en-US" sz="1200" u="none">
                <a:latin typeface="ＭＳ 明朝" panose="02020609040205080304" pitchFamily="17" charset="-128"/>
                <a:ea typeface="ＭＳ 明朝" panose="02020609040205080304" pitchFamily="17" charset="-128"/>
              </a:rPr>
              <a:t>法人事業税の国税化（地方法人特別税）でＨ</a:t>
            </a:r>
            <a:r>
              <a:rPr kumimoji="1" lang="en-US" altLang="ja-JP" sz="1200" u="none">
                <a:latin typeface="ＭＳ 明朝" panose="02020609040205080304" pitchFamily="17" charset="-128"/>
                <a:ea typeface="ＭＳ 明朝" panose="02020609040205080304" pitchFamily="17" charset="-128"/>
              </a:rPr>
              <a:t>21</a:t>
            </a:r>
            <a:r>
              <a:rPr kumimoji="1" lang="ja-JP" altLang="en-US" sz="1200" u="none">
                <a:latin typeface="ＭＳ 明朝" panose="02020609040205080304" pitchFamily="17" charset="-128"/>
                <a:ea typeface="ＭＳ 明朝" panose="02020609040205080304" pitchFamily="17" charset="-128"/>
              </a:rPr>
              <a:t>に△</a:t>
            </a:r>
            <a:r>
              <a:rPr kumimoji="1" lang="en-US" altLang="ja-JP" sz="1200" u="none">
                <a:latin typeface="ＭＳ 明朝" panose="02020609040205080304" pitchFamily="17" charset="-128"/>
                <a:ea typeface="ＭＳ 明朝" panose="02020609040205080304" pitchFamily="17" charset="-128"/>
              </a:rPr>
              <a:t>2.6</a:t>
            </a:r>
            <a:r>
              <a:rPr kumimoji="1" lang="ja-JP" altLang="en-US" sz="1200" u="none">
                <a:latin typeface="ＭＳ 明朝" panose="02020609040205080304" pitchFamily="17" charset="-128"/>
                <a:ea typeface="ＭＳ 明朝" panose="02020609040205080304" pitchFamily="17" charset="-128"/>
              </a:rPr>
              <a:t>兆円（平年ベース）の逆移譲</a:t>
            </a:r>
          </a:p>
        </p:txBody>
      </p:sp>
      <p:sp>
        <p:nvSpPr>
          <p:cNvPr id="332812" name="Rectangle 12">
            <a:extLst>
              <a:ext uri="{FF2B5EF4-FFF2-40B4-BE49-F238E27FC236}">
                <a16:creationId xmlns:a16="http://schemas.microsoft.com/office/drawing/2014/main" id="{15068498-64E7-4650-BC1D-AD76986ED714}"/>
              </a:ext>
            </a:extLst>
          </p:cNvPr>
          <p:cNvSpPr>
            <a:spLocks noChangeArrowheads="1"/>
          </p:cNvSpPr>
          <p:nvPr/>
        </p:nvSpPr>
        <p:spPr bwMode="auto">
          <a:xfrm>
            <a:off x="6300788" y="4225925"/>
            <a:ext cx="614362"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1" hangingPunct="1">
              <a:lnSpc>
                <a:spcPct val="96000"/>
              </a:lnSpc>
            </a:pPr>
            <a:r>
              <a:rPr kumimoji="1" lang="ja-JP" altLang="en-US" sz="1200" b="1" u="none">
                <a:latin typeface="HG丸ｺﾞｼｯｸM-PRO" panose="020F0600000000000000" pitchFamily="50" charset="-128"/>
                <a:ea typeface="HG丸ｺﾞｼｯｸM-PRO" panose="020F0600000000000000" pitchFamily="50" charset="-128"/>
              </a:rPr>
              <a:t>国 税</a:t>
            </a:r>
            <a:endParaRPr kumimoji="1" lang="ja-JP" altLang="en-US" sz="1200" u="none">
              <a:latin typeface="HG丸ｺﾞｼｯｸM-PRO" panose="020F0600000000000000" pitchFamily="50" charset="-128"/>
              <a:ea typeface="HG丸ｺﾞｼｯｸM-PRO" panose="020F0600000000000000" pitchFamily="50" charset="-128"/>
            </a:endParaRPr>
          </a:p>
        </p:txBody>
      </p:sp>
      <p:sp>
        <p:nvSpPr>
          <p:cNvPr id="332813" name="Rectangle 13">
            <a:extLst>
              <a:ext uri="{FF2B5EF4-FFF2-40B4-BE49-F238E27FC236}">
                <a16:creationId xmlns:a16="http://schemas.microsoft.com/office/drawing/2014/main" id="{A1A5D501-2E6C-43EF-B06D-6FD5B63D1A37}"/>
              </a:ext>
            </a:extLst>
          </p:cNvPr>
          <p:cNvSpPr>
            <a:spLocks noChangeArrowheads="1"/>
          </p:cNvSpPr>
          <p:nvPr/>
        </p:nvSpPr>
        <p:spPr bwMode="auto">
          <a:xfrm>
            <a:off x="7054850" y="4276725"/>
            <a:ext cx="795338"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0"/>
          <a:lstStyle/>
          <a:p>
            <a:pPr algn="just" eaLnBrk="1" hangingPunct="1"/>
            <a:r>
              <a:rPr kumimoji="1" lang="ja-JP" altLang="en-US" sz="1200" b="1" u="none">
                <a:latin typeface="Times New Roman" panose="02020603050405020304" pitchFamily="18" charset="0"/>
                <a:ea typeface="HG丸ｺﾞｼｯｸM-PRO" panose="020F0600000000000000" pitchFamily="50" charset="-128"/>
              </a:rPr>
              <a:t>地方税</a:t>
            </a:r>
            <a:endParaRPr kumimoji="1" lang="ja-JP" altLang="en-US" u="none"/>
          </a:p>
        </p:txBody>
      </p:sp>
      <p:sp>
        <p:nvSpPr>
          <p:cNvPr id="332814" name="AutoShape 14">
            <a:extLst>
              <a:ext uri="{FF2B5EF4-FFF2-40B4-BE49-F238E27FC236}">
                <a16:creationId xmlns:a16="http://schemas.microsoft.com/office/drawing/2014/main" id="{25B790B5-09A6-4366-B07C-0B0FA8A02125}"/>
              </a:ext>
            </a:extLst>
          </p:cNvPr>
          <p:cNvSpPr>
            <a:spLocks noChangeArrowheads="1"/>
          </p:cNvSpPr>
          <p:nvPr/>
        </p:nvSpPr>
        <p:spPr bwMode="auto">
          <a:xfrm>
            <a:off x="5292725" y="4500563"/>
            <a:ext cx="3097213" cy="288925"/>
          </a:xfrm>
          <a:prstGeom prst="roundRect">
            <a:avLst>
              <a:gd name="adj" fmla="val 206042"/>
            </a:avLst>
          </a:prstGeom>
          <a:solidFill>
            <a:srgbClr val="FFFFCC">
              <a:alpha val="55000"/>
            </a:srgbClr>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7440" tIns="0" rIns="37440" bIns="0"/>
          <a:lstStyle/>
          <a:p>
            <a:pPr algn="ctr" eaLnBrk="1" hangingPunct="1">
              <a:lnSpc>
                <a:spcPct val="120000"/>
              </a:lnSpc>
            </a:pPr>
            <a:r>
              <a:rPr kumimoji="1" lang="ja-JP" altLang="en-US" sz="1400" b="1" u="none">
                <a:latin typeface="HG丸ｺﾞｼｯｸM-PRO" panose="020F0600000000000000" pitchFamily="50" charset="-128"/>
                <a:ea typeface="ＭＳ 明朝" panose="02020609040205080304" pitchFamily="17" charset="-128"/>
              </a:rPr>
              <a:t>さらに８兆円規模の税源移譲が必要</a:t>
            </a:r>
            <a:endParaRPr kumimoji="1" lang="ja-JP" altLang="en-US" sz="1400" u="none"/>
          </a:p>
        </p:txBody>
      </p:sp>
      <p:sp>
        <p:nvSpPr>
          <p:cNvPr id="332815" name="Rectangle 15">
            <a:extLst>
              <a:ext uri="{FF2B5EF4-FFF2-40B4-BE49-F238E27FC236}">
                <a16:creationId xmlns:a16="http://schemas.microsoft.com/office/drawing/2014/main" id="{24EFA7CF-DC49-427A-AE22-C17A7FE36AFF}"/>
              </a:ext>
            </a:extLst>
          </p:cNvPr>
          <p:cNvSpPr>
            <a:spLocks noChangeArrowheads="1"/>
          </p:cNvSpPr>
          <p:nvPr/>
        </p:nvSpPr>
        <p:spPr bwMode="auto">
          <a:xfrm>
            <a:off x="7666038" y="5178425"/>
            <a:ext cx="1081087" cy="227013"/>
          </a:xfrm>
          <a:prstGeom prst="rect">
            <a:avLst/>
          </a:prstGeom>
          <a:solidFill>
            <a:srgbClr val="CCFFFF"/>
          </a:solidFill>
          <a:ln>
            <a:noFill/>
          </a:ln>
          <a:effectLst/>
          <a:extLst>
            <a:ext uri="{91240B29-F687-4F45-9708-019B960494DF}">
              <a14:hiddenLine xmlns:a14="http://schemas.microsoft.com/office/drawing/2010/main" w="38100">
                <a:solidFill>
                  <a:srgbClr val="CC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eaLnBrk="1" hangingPunct="1">
              <a:lnSpc>
                <a:spcPct val="112000"/>
              </a:lnSpc>
            </a:pPr>
            <a:r>
              <a:rPr kumimoji="1" lang="ja-JP" altLang="en-US" sz="800" u="none">
                <a:latin typeface="HG丸ｺﾞｼｯｸM-PRO" panose="020F0600000000000000" pitchFamily="50" charset="-128"/>
                <a:ea typeface="HG丸ｺﾞｼｯｸM-PRO" panose="020F0600000000000000" pitchFamily="50" charset="-128"/>
              </a:rPr>
              <a:t>Ｈ</a:t>
            </a:r>
            <a:r>
              <a:rPr kumimoji="1" lang="en-US" altLang="ja-JP" sz="800" u="none">
                <a:latin typeface="HG丸ｺﾞｼｯｸM-PRO" panose="020F0600000000000000" pitchFamily="50" charset="-128"/>
                <a:ea typeface="HG丸ｺﾞｼｯｸM-PRO" panose="020F0600000000000000" pitchFamily="50" charset="-128"/>
              </a:rPr>
              <a:t>18</a:t>
            </a:r>
            <a:r>
              <a:rPr kumimoji="1" lang="ja-JP" altLang="en-US" sz="800" u="none">
                <a:latin typeface="HG丸ｺﾞｼｯｸM-PRO" panose="020F0600000000000000" pitchFamily="50" charset="-128"/>
                <a:ea typeface="HG丸ｺﾞｼｯｸM-PRO" panose="020F0600000000000000" pitchFamily="50" charset="-128"/>
              </a:rPr>
              <a:t>決算ベース</a:t>
            </a:r>
            <a:endParaRPr kumimoji="1" lang="ja-JP" altLang="en-US" u="none"/>
          </a:p>
        </p:txBody>
      </p:sp>
      <p:sp>
        <p:nvSpPr>
          <p:cNvPr id="332816" name="AutoShape 16">
            <a:extLst>
              <a:ext uri="{FF2B5EF4-FFF2-40B4-BE49-F238E27FC236}">
                <a16:creationId xmlns:a16="http://schemas.microsoft.com/office/drawing/2014/main" id="{FDAEB928-02AD-4F4F-BA2D-16F49ECF9CCB}"/>
              </a:ext>
            </a:extLst>
          </p:cNvPr>
          <p:cNvSpPr>
            <a:spLocks noChangeArrowheads="1"/>
          </p:cNvSpPr>
          <p:nvPr/>
        </p:nvSpPr>
        <p:spPr bwMode="auto">
          <a:xfrm>
            <a:off x="8520113" y="2925763"/>
            <a:ext cx="623887" cy="1668462"/>
          </a:xfrm>
          <a:prstGeom prst="curvedLeftArrow">
            <a:avLst>
              <a:gd name="adj1" fmla="val 28538"/>
              <a:gd name="adj2" fmla="val 86259"/>
              <a:gd name="adj3" fmla="val 25134"/>
            </a:avLst>
          </a:prstGeom>
          <a:gradFill rotWithShape="0">
            <a:gsLst>
              <a:gs pos="0">
                <a:srgbClr val="FFFF99"/>
              </a:gs>
              <a:gs pos="100000">
                <a:srgbClr val="333300"/>
              </a:gs>
            </a:gsLst>
            <a:lin ang="189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32817" name="Rectangle 17">
            <a:extLst>
              <a:ext uri="{FF2B5EF4-FFF2-40B4-BE49-F238E27FC236}">
                <a16:creationId xmlns:a16="http://schemas.microsoft.com/office/drawing/2014/main" id="{9B5140C0-E160-4820-A9FE-A3EB4390583C}"/>
              </a:ext>
            </a:extLst>
          </p:cNvPr>
          <p:cNvSpPr>
            <a:spLocks noGrp="1" noChangeArrowheads="1"/>
          </p:cNvSpPr>
          <p:nvPr>
            <p:ph type="title"/>
          </p:nvPr>
        </p:nvSpPr>
        <p:spPr>
          <a:xfrm>
            <a:off x="250825" y="366713"/>
            <a:ext cx="8893175" cy="595312"/>
          </a:xfrm>
          <a:noFill/>
          <a:ln/>
        </p:spPr>
        <p:txBody>
          <a:bodyPr/>
          <a:lstStyle/>
          <a:p>
            <a:r>
              <a:rPr lang="ja-JP" altLang="en-US" sz="2400">
                <a:ea typeface="HG丸ｺﾞｼｯｸM-PRO" panose="020F0600000000000000" pitchFamily="50" charset="-128"/>
              </a:rPr>
              <a:t>（参考）国への提案・要望</a:t>
            </a:r>
            <a:r>
              <a:rPr lang="ja-JP" altLang="en-US" sz="2800">
                <a:ea typeface="HG丸ｺﾞｼｯｸM-PRO" panose="020F0600000000000000" pitchFamily="50" charset="-128"/>
              </a:rPr>
              <a:t>　　　　　　　　　　　　　　　</a:t>
            </a:r>
          </a:p>
        </p:txBody>
      </p:sp>
      <p:sp>
        <p:nvSpPr>
          <p:cNvPr id="332818" name="Rectangle 18">
            <a:extLst>
              <a:ext uri="{FF2B5EF4-FFF2-40B4-BE49-F238E27FC236}">
                <a16:creationId xmlns:a16="http://schemas.microsoft.com/office/drawing/2014/main" id="{79EE45CD-BF01-4B5A-9C94-7D62877DD8BA}"/>
              </a:ext>
            </a:extLst>
          </p:cNvPr>
          <p:cNvSpPr>
            <a:spLocks noChangeArrowheads="1"/>
          </p:cNvSpPr>
          <p:nvPr/>
        </p:nvSpPr>
        <p:spPr bwMode="auto">
          <a:xfrm>
            <a:off x="323850" y="981075"/>
            <a:ext cx="4464050" cy="5616575"/>
          </a:xfrm>
          <a:prstGeom prst="rect">
            <a:avLst/>
          </a:prstGeom>
          <a:solidFill>
            <a:schemeClr val="accent1">
              <a:alpha val="59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1" lang="en-US" altLang="ja-JP" u="none"/>
          </a:p>
          <a:p>
            <a:pPr eaLnBrk="1" hangingPunct="1"/>
            <a:r>
              <a:rPr kumimoji="1" lang="en-US" altLang="ja-JP" b="1" u="none"/>
              <a:t>《</a:t>
            </a:r>
            <a:r>
              <a:rPr kumimoji="1" lang="ja-JP" altLang="en-US" b="1" u="none"/>
              <a:t>自治財政権の確立</a:t>
            </a:r>
            <a:r>
              <a:rPr kumimoji="1" lang="en-US" altLang="ja-JP" b="1" u="none"/>
              <a:t>》</a:t>
            </a:r>
          </a:p>
          <a:p>
            <a:pPr eaLnBrk="1" hangingPunct="1"/>
            <a:r>
              <a:rPr kumimoji="1" lang="ja-JP" altLang="en-US" u="none"/>
              <a:t>　○国税と地方税の税収割合が少なくとも</a:t>
            </a:r>
          </a:p>
          <a:p>
            <a:pPr eaLnBrk="1" hangingPunct="1"/>
            <a:r>
              <a:rPr kumimoji="1" lang="ja-JP" altLang="en-US" u="none"/>
              <a:t>　　５：５になるよう、地方消費税を拡充</a:t>
            </a:r>
          </a:p>
          <a:p>
            <a:pPr eaLnBrk="1" hangingPunct="1"/>
            <a:r>
              <a:rPr kumimoji="1" lang="ja-JP" altLang="en-US" u="none"/>
              <a:t>　○地方法人特別税は廃止</a:t>
            </a:r>
          </a:p>
          <a:p>
            <a:pPr eaLnBrk="1" hangingPunct="1"/>
            <a:r>
              <a:rPr kumimoji="1" lang="ja-JP" altLang="en-US" u="none"/>
              <a:t>　○地方交付税の充実確保</a:t>
            </a:r>
          </a:p>
          <a:p>
            <a:pPr eaLnBrk="1" hangingPunct="1"/>
            <a:r>
              <a:rPr kumimoji="1" lang="ja-JP" altLang="en-US" u="none"/>
              <a:t>　○国直轄事業負担金の廃止</a:t>
            </a:r>
          </a:p>
          <a:p>
            <a:pPr eaLnBrk="1" hangingPunct="1"/>
            <a:r>
              <a:rPr kumimoji="1" lang="en-US" altLang="ja-JP" b="1" u="none"/>
              <a:t>《</a:t>
            </a:r>
            <a:r>
              <a:rPr kumimoji="1" lang="ja-JP" altLang="en-US" b="1" u="none"/>
              <a:t>自治行政権、自治立法権の確立</a:t>
            </a:r>
            <a:r>
              <a:rPr kumimoji="1" lang="en-US" altLang="ja-JP" b="1" u="none"/>
              <a:t>》</a:t>
            </a:r>
          </a:p>
          <a:p>
            <a:pPr eaLnBrk="1" hangingPunct="1"/>
            <a:r>
              <a:rPr kumimoji="1" lang="ja-JP" altLang="en-US" u="none"/>
              <a:t>　○国・都道府県・市町村の役割分担を見直</a:t>
            </a:r>
          </a:p>
          <a:p>
            <a:pPr eaLnBrk="1" hangingPunct="1"/>
            <a:r>
              <a:rPr kumimoji="1" lang="ja-JP" altLang="en-US" u="none"/>
              <a:t>　　し大幅に権限移譲</a:t>
            </a:r>
          </a:p>
          <a:p>
            <a:pPr eaLnBrk="1" hangingPunct="1"/>
            <a:r>
              <a:rPr kumimoji="1" lang="ja-JP" altLang="en-US" u="none"/>
              <a:t>　○国の出先機関の整理</a:t>
            </a:r>
          </a:p>
          <a:p>
            <a:pPr eaLnBrk="1" hangingPunct="1"/>
            <a:r>
              <a:rPr kumimoji="1" lang="ja-JP" altLang="en-US" u="none"/>
              <a:t>　○国による画一的な義務付け・関与を見直</a:t>
            </a:r>
          </a:p>
          <a:p>
            <a:pPr eaLnBrk="1" hangingPunct="1"/>
            <a:r>
              <a:rPr kumimoji="1" lang="ja-JP" altLang="en-US" u="none"/>
              <a:t>　　し、条例による法令の「上書き権」を認める</a:t>
            </a:r>
          </a:p>
          <a:p>
            <a:pPr eaLnBrk="1" hangingPunct="1"/>
            <a:r>
              <a:rPr kumimoji="1" lang="ja-JP" altLang="en-US" u="none"/>
              <a:t>　　新たな法律を整備</a:t>
            </a:r>
          </a:p>
          <a:p>
            <a:pPr eaLnBrk="1" hangingPunct="1"/>
            <a:r>
              <a:rPr kumimoji="1" lang="ja-JP" altLang="en-US" u="none"/>
              <a:t>　○国庫補助負担金等について件数を半減</a:t>
            </a:r>
          </a:p>
          <a:p>
            <a:pPr eaLnBrk="1" hangingPunct="1"/>
            <a:r>
              <a:rPr kumimoji="1" lang="ja-JP" altLang="en-US" u="none"/>
              <a:t>　　するなど廃止・縮小</a:t>
            </a:r>
          </a:p>
          <a:p>
            <a:pPr eaLnBrk="1" hangingPunct="1"/>
            <a:r>
              <a:rPr kumimoji="1" lang="en-US" altLang="ja-JP" b="1" u="none"/>
              <a:t>《</a:t>
            </a:r>
            <a:r>
              <a:rPr kumimoji="1" lang="ja-JP" altLang="en-US" b="1" u="none"/>
              <a:t>地方分権を進めるための制度的担保</a:t>
            </a:r>
            <a:r>
              <a:rPr kumimoji="1" lang="en-US" altLang="ja-JP" b="1" u="none"/>
              <a:t>》</a:t>
            </a:r>
          </a:p>
          <a:p>
            <a:pPr eaLnBrk="1" hangingPunct="1"/>
            <a:r>
              <a:rPr kumimoji="1" lang="ja-JP" altLang="en-US" u="none"/>
              <a:t>　○地方と国が対等の立場で協議し、地方の</a:t>
            </a:r>
          </a:p>
          <a:p>
            <a:pPr eaLnBrk="1" hangingPunct="1"/>
            <a:r>
              <a:rPr kumimoji="1" lang="ja-JP" altLang="en-US" u="none"/>
              <a:t>　　意見を反映できるよう「（仮）地方行財政</a:t>
            </a:r>
          </a:p>
          <a:p>
            <a:pPr eaLnBrk="1" hangingPunct="1"/>
            <a:r>
              <a:rPr kumimoji="1" lang="ja-JP" altLang="en-US" u="none"/>
              <a:t>　　会議」を法律により設置</a:t>
            </a:r>
          </a:p>
          <a:p>
            <a:pPr eaLnBrk="1" hangingPunct="1"/>
            <a:endParaRPr kumimoji="1" lang="ja-JP" altLang="en-US" u="none"/>
          </a:p>
          <a:p>
            <a:pPr eaLnBrk="1" hangingPunct="1"/>
            <a:endParaRPr kumimoji="1" lang="en-US" altLang="ja-JP" u="none"/>
          </a:p>
        </p:txBody>
      </p:sp>
      <p:pic>
        <p:nvPicPr>
          <p:cNvPr id="332819" name="Picture 19">
            <a:extLst>
              <a:ext uri="{FF2B5EF4-FFF2-40B4-BE49-F238E27FC236}">
                <a16:creationId xmlns:a16="http://schemas.microsoft.com/office/drawing/2014/main" id="{C0A621C7-1812-42B7-9D70-57F592EEE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73238"/>
            <a:ext cx="3086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20" name="Rectangle 20">
            <a:extLst>
              <a:ext uri="{FF2B5EF4-FFF2-40B4-BE49-F238E27FC236}">
                <a16:creationId xmlns:a16="http://schemas.microsoft.com/office/drawing/2014/main" id="{499B3C44-4EF1-49AB-91D6-5CF50FFDF120}"/>
              </a:ext>
            </a:extLst>
          </p:cNvPr>
          <p:cNvSpPr>
            <a:spLocks noChangeArrowheads="1"/>
          </p:cNvSpPr>
          <p:nvPr/>
        </p:nvSpPr>
        <p:spPr bwMode="auto">
          <a:xfrm>
            <a:off x="6156325" y="1989138"/>
            <a:ext cx="1008063"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1" hangingPunct="1">
              <a:lnSpc>
                <a:spcPct val="96000"/>
              </a:lnSpc>
            </a:pPr>
            <a:r>
              <a:rPr kumimoji="1" lang="ja-JP" altLang="en-US" sz="1200" b="1" u="none">
                <a:latin typeface="HG丸ｺﾞｼｯｸM-PRO" panose="020F0600000000000000" pitchFamily="50" charset="-128"/>
                <a:ea typeface="HG丸ｺﾞｼｯｸM-PRO" panose="020F0600000000000000" pitchFamily="50" charset="-128"/>
              </a:rPr>
              <a:t>地方の歳出</a:t>
            </a:r>
          </a:p>
          <a:p>
            <a:pPr algn="just" eaLnBrk="1" hangingPunct="1">
              <a:lnSpc>
                <a:spcPct val="96000"/>
              </a:lnSpc>
            </a:pPr>
            <a:r>
              <a:rPr kumimoji="1" lang="en-US" altLang="ja-JP" sz="1200" b="1" u="none">
                <a:latin typeface="HG丸ｺﾞｼｯｸM-PRO" panose="020F0600000000000000" pitchFamily="50" charset="-128"/>
                <a:ea typeface="HG丸ｺﾞｼｯｸM-PRO" panose="020F0600000000000000" pitchFamily="50" charset="-128"/>
              </a:rPr>
              <a:t>87.9</a:t>
            </a:r>
            <a:r>
              <a:rPr kumimoji="1" lang="ja-JP" altLang="en-US" sz="1200" b="1" u="none">
                <a:latin typeface="HG丸ｺﾞｼｯｸM-PRO" panose="020F0600000000000000" pitchFamily="50" charset="-128"/>
                <a:ea typeface="HG丸ｺﾞｼｯｸM-PRO" panose="020F0600000000000000" pitchFamily="50" charset="-128"/>
              </a:rPr>
              <a:t>兆円</a:t>
            </a:r>
            <a:endParaRPr kumimoji="1" lang="ja-JP" altLang="en-US" sz="1200" u="none">
              <a:latin typeface="HG丸ｺﾞｼｯｸM-PRO" panose="020F0600000000000000" pitchFamily="50" charset="-128"/>
              <a:ea typeface="HG丸ｺﾞｼｯｸM-PRO" panose="020F0600000000000000" pitchFamily="50" charset="-128"/>
            </a:endParaRPr>
          </a:p>
        </p:txBody>
      </p:sp>
      <p:sp>
        <p:nvSpPr>
          <p:cNvPr id="332821" name="Rectangle 21">
            <a:extLst>
              <a:ext uri="{FF2B5EF4-FFF2-40B4-BE49-F238E27FC236}">
                <a16:creationId xmlns:a16="http://schemas.microsoft.com/office/drawing/2014/main" id="{69AD2976-AED7-43A0-A0B3-9E7E304BF1F0}"/>
              </a:ext>
            </a:extLst>
          </p:cNvPr>
          <p:cNvSpPr>
            <a:spLocks noChangeArrowheads="1"/>
          </p:cNvSpPr>
          <p:nvPr/>
        </p:nvSpPr>
        <p:spPr bwMode="auto">
          <a:xfrm>
            <a:off x="5076825" y="1989138"/>
            <a:ext cx="1152525"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1" hangingPunct="1">
              <a:lnSpc>
                <a:spcPct val="112000"/>
              </a:lnSpc>
            </a:pPr>
            <a:r>
              <a:rPr kumimoji="1" lang="ja-JP" altLang="en-US" sz="1200" b="1" u="none">
                <a:latin typeface="HG丸ｺﾞｼｯｸM-PRO" panose="020F0600000000000000" pitchFamily="50" charset="-128"/>
                <a:ea typeface="HG丸ｺﾞｼｯｸM-PRO" panose="020F0600000000000000" pitchFamily="50" charset="-128"/>
              </a:rPr>
              <a:t>国の歳出</a:t>
            </a:r>
          </a:p>
          <a:p>
            <a:pPr algn="just" eaLnBrk="1" hangingPunct="1">
              <a:lnSpc>
                <a:spcPct val="96000"/>
              </a:lnSpc>
            </a:pPr>
            <a:r>
              <a:rPr kumimoji="1" lang="en-US" altLang="ja-JP" sz="1200" b="1" u="none">
                <a:latin typeface="HG丸ｺﾞｼｯｸM-PRO" panose="020F0600000000000000" pitchFamily="50" charset="-128"/>
                <a:ea typeface="HG丸ｺﾞｼｯｸM-PRO" panose="020F0600000000000000" pitchFamily="50" charset="-128"/>
              </a:rPr>
              <a:t>59.9</a:t>
            </a:r>
            <a:r>
              <a:rPr kumimoji="1" lang="ja-JP" altLang="en-US" sz="1200" b="1" u="none">
                <a:latin typeface="HG丸ｺﾞｼｯｸM-PRO" panose="020F0600000000000000" pitchFamily="50" charset="-128"/>
                <a:ea typeface="HG丸ｺﾞｼｯｸM-PRO" panose="020F0600000000000000" pitchFamily="50" charset="-128"/>
              </a:rPr>
              <a:t>兆円</a:t>
            </a:r>
            <a:endParaRPr kumimoji="1" lang="ja-JP" altLang="en-US" sz="1200" u="none">
              <a:latin typeface="HG丸ｺﾞｼｯｸM-PRO" panose="020F0600000000000000" pitchFamily="50" charset="-128"/>
              <a:ea typeface="HG丸ｺﾞｼｯｸM-PRO" panose="020F0600000000000000" pitchFamily="50" charset="-128"/>
            </a:endParaRPr>
          </a:p>
        </p:txBody>
      </p:sp>
      <p:pic>
        <p:nvPicPr>
          <p:cNvPr id="332822" name="Picture 22">
            <a:extLst>
              <a:ext uri="{FF2B5EF4-FFF2-40B4-BE49-F238E27FC236}">
                <a16:creationId xmlns:a16="http://schemas.microsoft.com/office/drawing/2014/main" id="{F80DA3B2-B9C0-4C29-B522-1507B69822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900" y="5453063"/>
            <a:ext cx="1303338" cy="1404937"/>
          </a:xfrm>
          <a:prstGeom prst="rect">
            <a:avLst/>
          </a:prstGeom>
          <a:noFill/>
          <a:extLst>
            <a:ext uri="{909E8E84-426E-40DD-AFC4-6F175D3DCCD1}">
              <a14:hiddenFill xmlns:a14="http://schemas.microsoft.com/office/drawing/2010/main">
                <a:solidFill>
                  <a:srgbClr val="FFFFFF"/>
                </a:solidFill>
              </a14:hiddenFill>
            </a:ext>
          </a:extLst>
        </p:spPr>
      </p:pic>
      <p:sp>
        <p:nvSpPr>
          <p:cNvPr id="332823" name="Rectangle 23">
            <a:extLst>
              <a:ext uri="{FF2B5EF4-FFF2-40B4-BE49-F238E27FC236}">
                <a16:creationId xmlns:a16="http://schemas.microsoft.com/office/drawing/2014/main" id="{A54391E3-5DC6-4BE3-87D9-9B167957FEF1}"/>
              </a:ext>
            </a:extLst>
          </p:cNvPr>
          <p:cNvSpPr>
            <a:spLocks noChangeArrowheads="1"/>
          </p:cNvSpPr>
          <p:nvPr/>
        </p:nvSpPr>
        <p:spPr bwMode="auto">
          <a:xfrm>
            <a:off x="5003800" y="5876925"/>
            <a:ext cx="7921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u="none"/>
              <a:t>大阪府</a:t>
            </a:r>
          </a:p>
          <a:p>
            <a:pPr algn="ctr" eaLnBrk="1" hangingPunct="1"/>
            <a:r>
              <a:rPr kumimoji="1" lang="ja-JP" altLang="en-US" sz="1400" u="none"/>
              <a:t>提案</a:t>
            </a:r>
          </a:p>
        </p:txBody>
      </p:sp>
      <p:sp>
        <p:nvSpPr>
          <p:cNvPr id="332824" name="Text Box 24">
            <a:extLst>
              <a:ext uri="{FF2B5EF4-FFF2-40B4-BE49-F238E27FC236}">
                <a16:creationId xmlns:a16="http://schemas.microsoft.com/office/drawing/2014/main" id="{BD59AA39-E1B1-42C1-A718-3931B61278C6}"/>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１１</a:t>
            </a:r>
          </a:p>
        </p:txBody>
      </p:sp>
      <p:sp>
        <p:nvSpPr>
          <p:cNvPr id="332825" name="Rectangle 25">
            <a:extLst>
              <a:ext uri="{FF2B5EF4-FFF2-40B4-BE49-F238E27FC236}">
                <a16:creationId xmlns:a16="http://schemas.microsoft.com/office/drawing/2014/main" id="{AE176929-97EE-417A-A4AB-F173E0055382}"/>
              </a:ext>
            </a:extLst>
          </p:cNvPr>
          <p:cNvSpPr>
            <a:spLocks noChangeArrowheads="1"/>
          </p:cNvSpPr>
          <p:nvPr/>
        </p:nvSpPr>
        <p:spPr bwMode="auto">
          <a:xfrm>
            <a:off x="5340350" y="6461125"/>
            <a:ext cx="3803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ja-JP" sz="1000" u="none">
                <a:ea typeface="ＭＳ 明朝" panose="02020609040205080304" pitchFamily="17" charset="-128"/>
              </a:rPr>
              <a:t>※</a:t>
            </a:r>
            <a:r>
              <a:rPr lang="ja-JP" altLang="en-US" sz="1000" u="none">
                <a:ea typeface="ＭＳ 明朝" panose="02020609040205080304" pitchFamily="17" charset="-128"/>
              </a:rPr>
              <a:t>上書き権：法令で定められている事項を地域の実情に　　　　　　　</a:t>
            </a:r>
          </a:p>
          <a:p>
            <a:pPr algn="ctr"/>
            <a:r>
              <a:rPr lang="ja-JP" altLang="en-US" sz="1000" u="none">
                <a:ea typeface="ＭＳ 明朝" panose="02020609040205080304" pitchFamily="17" charset="-128"/>
              </a:rPr>
              <a:t>　　　応じて変更できるようにすること。</a:t>
            </a:r>
          </a:p>
        </p:txBody>
      </p:sp>
      <p:sp>
        <p:nvSpPr>
          <p:cNvPr id="332826" name="Rectangle 26">
            <a:extLst>
              <a:ext uri="{FF2B5EF4-FFF2-40B4-BE49-F238E27FC236}">
                <a16:creationId xmlns:a16="http://schemas.microsoft.com/office/drawing/2014/main" id="{5F1BA6D2-E8BD-4378-80BA-2026A0679F89}"/>
              </a:ext>
            </a:extLst>
          </p:cNvPr>
          <p:cNvSpPr>
            <a:spLocks noChangeArrowheads="1"/>
          </p:cNvSpPr>
          <p:nvPr/>
        </p:nvSpPr>
        <p:spPr bwMode="auto">
          <a:xfrm>
            <a:off x="2836863" y="3954463"/>
            <a:ext cx="31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ja-JP" sz="1000" u="none">
                <a:ea typeface="ＭＳ 明朝" panose="02020609040205080304" pitchFamily="17" charset="-128"/>
              </a:rPr>
              <a:t>※</a:t>
            </a:r>
          </a:p>
        </p:txBody>
      </p:sp>
      <p:sp>
        <p:nvSpPr>
          <p:cNvPr id="332827" name="Rectangle 27">
            <a:extLst>
              <a:ext uri="{FF2B5EF4-FFF2-40B4-BE49-F238E27FC236}">
                <a16:creationId xmlns:a16="http://schemas.microsoft.com/office/drawing/2014/main" id="{62A45156-0F4E-464C-90F9-673CFECA1BE1}"/>
              </a:ext>
            </a:extLst>
          </p:cNvPr>
          <p:cNvSpPr>
            <a:spLocks noChangeArrowheads="1"/>
          </p:cNvSpPr>
          <p:nvPr/>
        </p:nvSpPr>
        <p:spPr bwMode="auto">
          <a:xfrm>
            <a:off x="5584825" y="5364163"/>
            <a:ext cx="3435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ja-JP" sz="1000" u="none">
                <a:latin typeface="ＭＳ 明朝" panose="02020609040205080304" pitchFamily="17" charset="-128"/>
                <a:ea typeface="ＭＳ 明朝" panose="02020609040205080304" pitchFamily="17" charset="-128"/>
              </a:rPr>
              <a:t>※</a:t>
            </a:r>
            <a:r>
              <a:rPr lang="ja-JP" altLang="en-US" sz="1000" u="none">
                <a:latin typeface="ＭＳ 明朝" panose="02020609040205080304" pitchFamily="17" charset="-128"/>
                <a:ea typeface="ＭＳ 明朝" panose="02020609040205080304" pitchFamily="17" charset="-128"/>
              </a:rPr>
              <a:t>地方法人特別税：</a:t>
            </a:r>
            <a:r>
              <a:rPr lang="en-US" altLang="ja-JP" sz="1000" u="none">
                <a:latin typeface="ＭＳ 明朝" panose="02020609040205080304" pitchFamily="17" charset="-128"/>
                <a:ea typeface="ＭＳ 明朝" panose="02020609040205080304" pitchFamily="17" charset="-128"/>
              </a:rPr>
              <a:t>H20</a:t>
            </a:r>
            <a:r>
              <a:rPr lang="ja-JP" altLang="en-US" sz="1000" u="none">
                <a:latin typeface="ＭＳ 明朝" panose="02020609040205080304" pitchFamily="17" charset="-128"/>
                <a:ea typeface="ＭＳ 明朝" panose="02020609040205080304" pitchFamily="17" charset="-128"/>
              </a:rPr>
              <a:t>税制改正において、地方税である　　　　　　　　　　</a:t>
            </a:r>
          </a:p>
          <a:p>
            <a:pPr algn="ctr"/>
            <a:r>
              <a:rPr lang="ja-JP" altLang="en-US" sz="1000" u="none">
                <a:latin typeface="ＭＳ 明朝" panose="02020609040205080304" pitchFamily="17" charset="-128"/>
                <a:ea typeface="ＭＳ 明朝" panose="02020609040205080304" pitchFamily="17" charset="-128"/>
              </a:rPr>
              <a:t>　　　　　　 法人事業税を国税化して創設。</a:t>
            </a:r>
          </a:p>
          <a:p>
            <a:pPr algn="ctr"/>
            <a:r>
              <a:rPr lang="ja-JP" altLang="en-US" sz="1000" u="none">
                <a:latin typeface="ＭＳ 明朝" panose="02020609040205080304" pitchFamily="17" charset="-128"/>
                <a:ea typeface="ＭＳ 明朝" panose="02020609040205080304" pitchFamily="17" charset="-128"/>
              </a:rPr>
              <a:t>                 国が人口及び従業員者数に応じて、</a:t>
            </a:r>
          </a:p>
          <a:p>
            <a:pPr algn="ctr"/>
            <a:r>
              <a:rPr lang="ja-JP" altLang="en-US" sz="1000" u="none">
                <a:latin typeface="ＭＳ 明朝" panose="02020609040205080304" pitchFamily="17" charset="-128"/>
                <a:ea typeface="ＭＳ 明朝" panose="02020609040205080304" pitchFamily="17" charset="-128"/>
              </a:rPr>
              <a:t> 都道府県に譲与。</a:t>
            </a:r>
          </a:p>
        </p:txBody>
      </p:sp>
      <p:sp>
        <p:nvSpPr>
          <p:cNvPr id="332828" name="Rectangle 28">
            <a:extLst>
              <a:ext uri="{FF2B5EF4-FFF2-40B4-BE49-F238E27FC236}">
                <a16:creationId xmlns:a16="http://schemas.microsoft.com/office/drawing/2014/main" id="{3D3A5769-025A-4FA4-B9B1-CAC03E7771F1}"/>
              </a:ext>
            </a:extLst>
          </p:cNvPr>
          <p:cNvSpPr>
            <a:spLocks noChangeArrowheads="1"/>
          </p:cNvSpPr>
          <p:nvPr/>
        </p:nvSpPr>
        <p:spPr bwMode="auto">
          <a:xfrm>
            <a:off x="690563" y="1744663"/>
            <a:ext cx="31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ja-JP" sz="1000" u="none">
                <a:ea typeface="ＭＳ 明朝" panose="02020609040205080304" pitchFamily="17" charset="-128"/>
              </a:rPr>
              <a:t>※</a:t>
            </a:r>
          </a:p>
        </p:txBody>
      </p:sp>
      <p:sp>
        <p:nvSpPr>
          <p:cNvPr id="332829" name="Rectangle 29">
            <a:extLst>
              <a:ext uri="{FF2B5EF4-FFF2-40B4-BE49-F238E27FC236}">
                <a16:creationId xmlns:a16="http://schemas.microsoft.com/office/drawing/2014/main" id="{8A4F0EC5-051D-4FC9-AAF3-5C05E7ED70A7}"/>
              </a:ext>
            </a:extLst>
          </p:cNvPr>
          <p:cNvSpPr>
            <a:spLocks noChangeArrowheads="1"/>
          </p:cNvSpPr>
          <p:nvPr/>
        </p:nvSpPr>
        <p:spPr bwMode="auto">
          <a:xfrm>
            <a:off x="690563" y="2290763"/>
            <a:ext cx="31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ja-JP" sz="1000" u="none">
                <a:ea typeface="ＭＳ 明朝" panose="02020609040205080304" pitchFamily="17" charset="-128"/>
              </a:rPr>
              <a:t>※</a:t>
            </a:r>
          </a:p>
        </p:txBody>
      </p:sp>
      <p:sp>
        <p:nvSpPr>
          <p:cNvPr id="332830" name="Rectangle 30">
            <a:extLst>
              <a:ext uri="{FF2B5EF4-FFF2-40B4-BE49-F238E27FC236}">
                <a16:creationId xmlns:a16="http://schemas.microsoft.com/office/drawing/2014/main" id="{4B5ACF86-E7C5-4C34-8C61-EA75F47DC8E6}"/>
              </a:ext>
            </a:extLst>
          </p:cNvPr>
          <p:cNvSpPr>
            <a:spLocks noChangeArrowheads="1"/>
          </p:cNvSpPr>
          <p:nvPr/>
        </p:nvSpPr>
        <p:spPr bwMode="auto">
          <a:xfrm>
            <a:off x="5626100" y="5994400"/>
            <a:ext cx="33845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ja-JP" sz="1000" u="none">
                <a:ea typeface="ＭＳ 明朝" panose="02020609040205080304" pitchFamily="17" charset="-128"/>
              </a:rPr>
              <a:t>※</a:t>
            </a:r>
            <a:r>
              <a:rPr lang="ja-JP" altLang="en-US" sz="1000" u="none">
                <a:ea typeface="ＭＳ 明朝" panose="02020609040205080304" pitchFamily="17" charset="-128"/>
              </a:rPr>
              <a:t>国直轄事業負担金：国が道路や河川の整備や維持管理　　　　　</a:t>
            </a:r>
          </a:p>
          <a:p>
            <a:pPr algn="ctr"/>
            <a:r>
              <a:rPr lang="ja-JP" altLang="en-US" sz="1000" u="none">
                <a:ea typeface="ＭＳ 明朝" panose="02020609040205080304" pitchFamily="17" charset="-128"/>
              </a:rPr>
              <a:t>　　　　　　　　　　を自ら行う場合に経費の一部を自　　　　　　　　　　　　　　　　　</a:t>
            </a:r>
          </a:p>
          <a:p>
            <a:pPr algn="ctr"/>
            <a:r>
              <a:rPr lang="ja-JP" altLang="en-US" sz="1000" u="none">
                <a:ea typeface="ＭＳ 明朝" panose="02020609040205080304" pitchFamily="17" charset="-128"/>
              </a:rPr>
              <a:t>　　　　　　治体に負担させるもの。</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AutoShape 2">
            <a:extLst>
              <a:ext uri="{FF2B5EF4-FFF2-40B4-BE49-F238E27FC236}">
                <a16:creationId xmlns:a16="http://schemas.microsoft.com/office/drawing/2014/main" id="{9AC30C70-89AE-4C7D-B4A8-13C16F967DB5}"/>
              </a:ext>
            </a:extLst>
          </p:cNvPr>
          <p:cNvSpPr>
            <a:spLocks noChangeArrowheads="1"/>
          </p:cNvSpPr>
          <p:nvPr/>
        </p:nvSpPr>
        <p:spPr bwMode="auto">
          <a:xfrm>
            <a:off x="250825" y="1423988"/>
            <a:ext cx="3384550" cy="5170487"/>
          </a:xfrm>
          <a:prstGeom prst="roundRect">
            <a:avLst>
              <a:gd name="adj" fmla="val 384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50000"/>
              </a:lnSpc>
            </a:pPr>
            <a:endParaRPr kumimoji="1" lang="en-US" altLang="ja-JP" sz="1300" u="none"/>
          </a:p>
          <a:p>
            <a:pPr eaLnBrk="1" hangingPunct="1">
              <a:lnSpc>
                <a:spcPct val="150000"/>
              </a:lnSpc>
            </a:pPr>
            <a:endParaRPr kumimoji="1" lang="en-US" altLang="ja-JP" sz="1300" u="none"/>
          </a:p>
          <a:p>
            <a:pPr eaLnBrk="1" hangingPunct="1">
              <a:lnSpc>
                <a:spcPct val="150000"/>
              </a:lnSpc>
            </a:pPr>
            <a:endParaRPr kumimoji="1" lang="en-US" altLang="ja-JP" sz="1300" u="none"/>
          </a:p>
          <a:p>
            <a:pPr eaLnBrk="1" hangingPunct="1">
              <a:lnSpc>
                <a:spcPct val="150000"/>
              </a:lnSpc>
            </a:pPr>
            <a:endParaRPr kumimoji="1" lang="en-US" altLang="ja-JP" sz="1300" u="none"/>
          </a:p>
          <a:p>
            <a:pPr eaLnBrk="1" hangingPunct="1">
              <a:lnSpc>
                <a:spcPct val="150000"/>
              </a:lnSpc>
            </a:pPr>
            <a:endParaRPr kumimoji="1" lang="en-US" altLang="ja-JP" sz="1300" u="none"/>
          </a:p>
          <a:p>
            <a:pPr eaLnBrk="1" hangingPunct="1">
              <a:lnSpc>
                <a:spcPct val="150000"/>
              </a:lnSpc>
            </a:pPr>
            <a:endParaRPr kumimoji="1" lang="en-US" altLang="ja-JP" sz="1300" u="none"/>
          </a:p>
          <a:p>
            <a:pPr eaLnBrk="1" hangingPunct="1">
              <a:lnSpc>
                <a:spcPct val="150000"/>
              </a:lnSpc>
            </a:pPr>
            <a:endParaRPr kumimoji="1" lang="en-US" altLang="ja-JP" sz="1300" u="none"/>
          </a:p>
          <a:p>
            <a:pPr eaLnBrk="1" hangingPunct="1"/>
            <a:endParaRPr kumimoji="1" lang="en-US" altLang="ja-JP" sz="1400" b="1" u="none"/>
          </a:p>
          <a:p>
            <a:pPr eaLnBrk="1" hangingPunct="1"/>
            <a:endParaRPr kumimoji="1" lang="en-US" altLang="ja-JP" sz="1400" b="1" u="none"/>
          </a:p>
          <a:p>
            <a:pPr eaLnBrk="1" hangingPunct="1"/>
            <a:endParaRPr kumimoji="1" lang="en-US" altLang="ja-JP" sz="1400" b="1" u="none"/>
          </a:p>
          <a:p>
            <a:pPr eaLnBrk="1" hangingPunct="1"/>
            <a:endParaRPr kumimoji="1" lang="en-US" altLang="ja-JP" sz="1400" b="1" u="none"/>
          </a:p>
        </p:txBody>
      </p:sp>
      <p:sp>
        <p:nvSpPr>
          <p:cNvPr id="463875" name="Rectangle 3">
            <a:extLst>
              <a:ext uri="{FF2B5EF4-FFF2-40B4-BE49-F238E27FC236}">
                <a16:creationId xmlns:a16="http://schemas.microsoft.com/office/drawing/2014/main" id="{C7ADD88B-B7EB-454B-9742-43F2F8B731E2}"/>
              </a:ext>
            </a:extLst>
          </p:cNvPr>
          <p:cNvSpPr>
            <a:spLocks noChangeArrowheads="1"/>
          </p:cNvSpPr>
          <p:nvPr/>
        </p:nvSpPr>
        <p:spPr bwMode="auto">
          <a:xfrm>
            <a:off x="395288" y="549275"/>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400">
                <a:solidFill>
                  <a:schemeClr val="tx1"/>
                </a:solidFill>
                <a:latin typeface="Arial" panose="020B0604020202020204" pitchFamily="34" charset="0"/>
                <a:ea typeface="ＭＳ Ｐゴシック" panose="020B0600070205080204" pitchFamily="50" charset="-128"/>
              </a:defRPr>
            </a:lvl1pPr>
            <a:lvl2pPr>
              <a:defRPr kumimoji="1" sz="4400">
                <a:solidFill>
                  <a:schemeClr val="tx1"/>
                </a:solidFill>
                <a:latin typeface="Arial" panose="020B0604020202020204" pitchFamily="34" charset="0"/>
                <a:ea typeface="ＭＳ Ｐゴシック" panose="020B0600070205080204" pitchFamily="50" charset="-128"/>
              </a:defRPr>
            </a:lvl2pPr>
            <a:lvl3pPr>
              <a:defRPr kumimoji="1" sz="4400">
                <a:solidFill>
                  <a:schemeClr val="tx1"/>
                </a:solidFill>
                <a:latin typeface="Arial" panose="020B0604020202020204" pitchFamily="34" charset="0"/>
                <a:ea typeface="ＭＳ Ｐゴシック" panose="020B0600070205080204" pitchFamily="50" charset="-128"/>
              </a:defRPr>
            </a:lvl3pPr>
            <a:lvl4pPr>
              <a:defRPr kumimoji="1" sz="4400">
                <a:solidFill>
                  <a:schemeClr val="tx1"/>
                </a:solidFill>
                <a:latin typeface="Arial" panose="020B0604020202020204" pitchFamily="34" charset="0"/>
                <a:ea typeface="ＭＳ Ｐゴシック" panose="020B0600070205080204" pitchFamily="50" charset="-128"/>
              </a:defRPr>
            </a:lvl4pPr>
            <a:lvl5pPr>
              <a:defRPr kumimoji="1" sz="4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pPr>
            <a:r>
              <a:rPr lang="ja-JP" altLang="en-US" sz="3000" u="none">
                <a:ea typeface="HG丸ｺﾞｼｯｸM-PRO" panose="020F0600000000000000" pitchFamily="50" charset="-128"/>
              </a:rPr>
              <a:t>３市町村の役割拡大</a:t>
            </a:r>
            <a:br>
              <a:rPr lang="ja-JP" altLang="en-US" sz="3200" u="none">
                <a:ea typeface="HG丸ｺﾞｼｯｸM-PRO" panose="020F0600000000000000" pitchFamily="50" charset="-128"/>
              </a:rPr>
            </a:br>
            <a:r>
              <a:rPr lang="ja-JP" altLang="en-US" sz="2400" u="none">
                <a:ea typeface="HG丸ｺﾞｼｯｸM-PRO" panose="020F0600000000000000" pitchFamily="50" charset="-128"/>
              </a:rPr>
              <a:t>（１）市町村優先の徹底　</a:t>
            </a:r>
            <a:r>
              <a:rPr lang="ja-JP" altLang="en-US" sz="1600" u="none">
                <a:ea typeface="HG丸ｺﾞｼｯｸM-PRO" panose="020F0600000000000000" pitchFamily="50" charset="-128"/>
              </a:rPr>
              <a:t>～大阪府と市町村の関係を大きく変えます～</a:t>
            </a:r>
            <a:br>
              <a:rPr lang="ja-JP" altLang="en-US" sz="1600" u="none">
                <a:ea typeface="HG丸ｺﾞｼｯｸM-PRO" panose="020F0600000000000000" pitchFamily="50" charset="-128"/>
              </a:rPr>
            </a:br>
            <a:endParaRPr lang="ja-JP" altLang="en-US" sz="1600" u="none">
              <a:ea typeface="HG丸ｺﾞｼｯｸM-PRO" panose="020F0600000000000000" pitchFamily="50" charset="-128"/>
            </a:endParaRPr>
          </a:p>
        </p:txBody>
      </p:sp>
      <p:sp>
        <p:nvSpPr>
          <p:cNvPr id="463876" name="Text Box 4">
            <a:extLst>
              <a:ext uri="{FF2B5EF4-FFF2-40B4-BE49-F238E27FC236}">
                <a16:creationId xmlns:a16="http://schemas.microsoft.com/office/drawing/2014/main" id="{7127FBAC-4D07-48F0-8592-819F32433EBF}"/>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１２</a:t>
            </a:r>
          </a:p>
        </p:txBody>
      </p:sp>
      <p:sp>
        <p:nvSpPr>
          <p:cNvPr id="463877" name="Rectangle 5">
            <a:extLst>
              <a:ext uri="{FF2B5EF4-FFF2-40B4-BE49-F238E27FC236}">
                <a16:creationId xmlns:a16="http://schemas.microsoft.com/office/drawing/2014/main" id="{32C77766-B80E-4B83-9F95-C82E2D9DF46D}"/>
              </a:ext>
            </a:extLst>
          </p:cNvPr>
          <p:cNvSpPr>
            <a:spLocks noChangeArrowheads="1"/>
          </p:cNvSpPr>
          <p:nvPr/>
        </p:nvSpPr>
        <p:spPr bwMode="auto">
          <a:xfrm>
            <a:off x="179388" y="1125538"/>
            <a:ext cx="8785225" cy="5543550"/>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3878" name="AutoShape 6">
            <a:extLst>
              <a:ext uri="{FF2B5EF4-FFF2-40B4-BE49-F238E27FC236}">
                <a16:creationId xmlns:a16="http://schemas.microsoft.com/office/drawing/2014/main" id="{44A8AB5D-21F4-4991-B422-6248BC03D7B0}"/>
              </a:ext>
            </a:extLst>
          </p:cNvPr>
          <p:cNvSpPr>
            <a:spLocks noChangeArrowheads="1"/>
          </p:cNvSpPr>
          <p:nvPr/>
        </p:nvSpPr>
        <p:spPr bwMode="auto">
          <a:xfrm>
            <a:off x="3605213" y="2867025"/>
            <a:ext cx="303212" cy="2247900"/>
          </a:xfrm>
          <a:prstGeom prst="homePlate">
            <a:avLst>
              <a:gd name="adj" fmla="val 5390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ja-JP" altLang="ja-JP" u="none"/>
          </a:p>
        </p:txBody>
      </p:sp>
      <p:sp>
        <p:nvSpPr>
          <p:cNvPr id="463879" name="Text Box 7">
            <a:extLst>
              <a:ext uri="{FF2B5EF4-FFF2-40B4-BE49-F238E27FC236}">
                <a16:creationId xmlns:a16="http://schemas.microsoft.com/office/drawing/2014/main" id="{C5AD6968-A249-4728-AEC6-C96D09052EAA}"/>
              </a:ext>
            </a:extLst>
          </p:cNvPr>
          <p:cNvSpPr txBox="1">
            <a:spLocks noChangeArrowheads="1"/>
          </p:cNvSpPr>
          <p:nvPr/>
        </p:nvSpPr>
        <p:spPr bwMode="auto">
          <a:xfrm>
            <a:off x="3519488" y="3068638"/>
            <a:ext cx="458787"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eaLnBrk="1" hangingPunct="1">
              <a:spcBef>
                <a:spcPct val="50000"/>
              </a:spcBef>
            </a:pPr>
            <a:r>
              <a:rPr kumimoji="1" lang="ja-JP" altLang="en-US" u="none">
                <a:ea typeface="HGPｺﾞｼｯｸE" panose="020B0900000000000000" pitchFamily="50" charset="-128"/>
              </a:rPr>
              <a:t>変わります！</a:t>
            </a:r>
          </a:p>
        </p:txBody>
      </p:sp>
      <p:sp>
        <p:nvSpPr>
          <p:cNvPr id="463880" name="Rectangle 8">
            <a:extLst>
              <a:ext uri="{FF2B5EF4-FFF2-40B4-BE49-F238E27FC236}">
                <a16:creationId xmlns:a16="http://schemas.microsoft.com/office/drawing/2014/main" id="{BE5C3FAF-61A0-4597-906E-AD62F19825AD}"/>
              </a:ext>
            </a:extLst>
          </p:cNvPr>
          <p:cNvSpPr>
            <a:spLocks noChangeArrowheads="1"/>
          </p:cNvSpPr>
          <p:nvPr/>
        </p:nvSpPr>
        <p:spPr bwMode="auto">
          <a:xfrm>
            <a:off x="468313" y="5395913"/>
            <a:ext cx="2447925" cy="1047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1" lang="en-US" altLang="ja-JP" sz="1300" u="none"/>
          </a:p>
          <a:p>
            <a:pPr eaLnBrk="1" hangingPunct="1"/>
            <a:endParaRPr kumimoji="1" lang="en-US" altLang="ja-JP" sz="1300" u="none"/>
          </a:p>
        </p:txBody>
      </p:sp>
      <p:pic>
        <p:nvPicPr>
          <p:cNvPr id="463881" name="Picture 9">
            <a:extLst>
              <a:ext uri="{FF2B5EF4-FFF2-40B4-BE49-F238E27FC236}">
                <a16:creationId xmlns:a16="http://schemas.microsoft.com/office/drawing/2014/main" id="{3E9F973D-8EAF-4B61-B072-28B067115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4630738"/>
            <a:ext cx="11049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3882" name="AutoShape 10">
            <a:extLst>
              <a:ext uri="{FF2B5EF4-FFF2-40B4-BE49-F238E27FC236}">
                <a16:creationId xmlns:a16="http://schemas.microsoft.com/office/drawing/2014/main" id="{BBA838FF-A909-45E7-BBD7-50D17C99B58E}"/>
              </a:ext>
            </a:extLst>
          </p:cNvPr>
          <p:cNvSpPr>
            <a:spLocks noChangeArrowheads="1"/>
          </p:cNvSpPr>
          <p:nvPr/>
        </p:nvSpPr>
        <p:spPr bwMode="auto">
          <a:xfrm>
            <a:off x="4005263" y="3738563"/>
            <a:ext cx="1512887" cy="877887"/>
          </a:xfrm>
          <a:prstGeom prst="roundRect">
            <a:avLst>
              <a:gd name="adj" fmla="val 16667"/>
            </a:avLst>
          </a:prstGeom>
          <a:noFill/>
          <a:ln w="38100" algn="ctr">
            <a:solidFill>
              <a:srgbClr val="FF66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3883" name="AutoShape 11">
            <a:extLst>
              <a:ext uri="{FF2B5EF4-FFF2-40B4-BE49-F238E27FC236}">
                <a16:creationId xmlns:a16="http://schemas.microsoft.com/office/drawing/2014/main" id="{62B738E6-AB33-4D36-9189-B68923EFA8BB}"/>
              </a:ext>
            </a:extLst>
          </p:cNvPr>
          <p:cNvSpPr>
            <a:spLocks noChangeArrowheads="1"/>
          </p:cNvSpPr>
          <p:nvPr/>
        </p:nvSpPr>
        <p:spPr bwMode="auto">
          <a:xfrm>
            <a:off x="3924300" y="1514475"/>
            <a:ext cx="4968875" cy="4638675"/>
          </a:xfrm>
          <a:prstGeom prst="roundRect">
            <a:avLst>
              <a:gd name="adj" fmla="val 384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1" lang="ja-JP" altLang="ja-JP" sz="1600" u="none"/>
          </a:p>
        </p:txBody>
      </p:sp>
      <p:sp>
        <p:nvSpPr>
          <p:cNvPr id="463884" name="AutoShape 12">
            <a:extLst>
              <a:ext uri="{FF2B5EF4-FFF2-40B4-BE49-F238E27FC236}">
                <a16:creationId xmlns:a16="http://schemas.microsoft.com/office/drawing/2014/main" id="{2093FF2F-038B-4F38-9887-B0473C92D8EB}"/>
              </a:ext>
            </a:extLst>
          </p:cNvPr>
          <p:cNvSpPr>
            <a:spLocks noChangeArrowheads="1"/>
          </p:cNvSpPr>
          <p:nvPr/>
        </p:nvSpPr>
        <p:spPr bwMode="auto">
          <a:xfrm>
            <a:off x="6953250" y="1189038"/>
            <a:ext cx="1873250" cy="390525"/>
          </a:xfrm>
          <a:prstGeom prst="bevel">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b="1" u="none"/>
              <a:t>地域主権のモデル！</a:t>
            </a:r>
          </a:p>
        </p:txBody>
      </p:sp>
      <p:sp>
        <p:nvSpPr>
          <p:cNvPr id="463885" name="AutoShape 13">
            <a:extLst>
              <a:ext uri="{FF2B5EF4-FFF2-40B4-BE49-F238E27FC236}">
                <a16:creationId xmlns:a16="http://schemas.microsoft.com/office/drawing/2014/main" id="{8DBE8112-97ED-4B88-B0C7-578C5B2D8198}"/>
              </a:ext>
            </a:extLst>
          </p:cNvPr>
          <p:cNvSpPr>
            <a:spLocks noChangeArrowheads="1"/>
          </p:cNvSpPr>
          <p:nvPr/>
        </p:nvSpPr>
        <p:spPr bwMode="auto">
          <a:xfrm>
            <a:off x="3995738" y="2185988"/>
            <a:ext cx="1512887" cy="1639887"/>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ja-JP" altLang="ja-JP" sz="1200" b="1" u="none"/>
          </a:p>
        </p:txBody>
      </p:sp>
      <p:sp>
        <p:nvSpPr>
          <p:cNvPr id="463886" name="AutoShape 14">
            <a:extLst>
              <a:ext uri="{FF2B5EF4-FFF2-40B4-BE49-F238E27FC236}">
                <a16:creationId xmlns:a16="http://schemas.microsoft.com/office/drawing/2014/main" id="{59FF89A1-3377-4845-BE43-859F8A0E721E}"/>
              </a:ext>
            </a:extLst>
          </p:cNvPr>
          <p:cNvSpPr>
            <a:spLocks noChangeArrowheads="1"/>
          </p:cNvSpPr>
          <p:nvPr/>
        </p:nvSpPr>
        <p:spPr bwMode="auto">
          <a:xfrm>
            <a:off x="4419600" y="1884363"/>
            <a:ext cx="711200" cy="390525"/>
          </a:xfrm>
          <a:prstGeom prst="hexagon">
            <a:avLst>
              <a:gd name="adj" fmla="val 16070"/>
              <a:gd name="vf" fmla="val 115470"/>
            </a:avLst>
          </a:prstGeom>
          <a:solidFill>
            <a:srgbClr val="FFFF00"/>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b="1" u="none"/>
              <a:t>大阪府</a:t>
            </a:r>
          </a:p>
        </p:txBody>
      </p:sp>
      <p:sp>
        <p:nvSpPr>
          <p:cNvPr id="463887" name="Rectangle 15">
            <a:extLst>
              <a:ext uri="{FF2B5EF4-FFF2-40B4-BE49-F238E27FC236}">
                <a16:creationId xmlns:a16="http://schemas.microsoft.com/office/drawing/2014/main" id="{49572AA0-EF23-45DB-BA8D-7D1FF2438656}"/>
              </a:ext>
            </a:extLst>
          </p:cNvPr>
          <p:cNvSpPr>
            <a:spLocks noChangeArrowheads="1"/>
          </p:cNvSpPr>
          <p:nvPr/>
        </p:nvSpPr>
        <p:spPr bwMode="auto">
          <a:xfrm>
            <a:off x="4211638" y="5275263"/>
            <a:ext cx="4465637" cy="812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1" lang="ja-JP" altLang="ja-JP" sz="1400" u="none"/>
          </a:p>
        </p:txBody>
      </p:sp>
      <p:sp>
        <p:nvSpPr>
          <p:cNvPr id="463888" name="Oval 16">
            <a:extLst>
              <a:ext uri="{FF2B5EF4-FFF2-40B4-BE49-F238E27FC236}">
                <a16:creationId xmlns:a16="http://schemas.microsoft.com/office/drawing/2014/main" id="{2B7570E0-7B17-4459-9AD9-E910C52EAC62}"/>
              </a:ext>
            </a:extLst>
          </p:cNvPr>
          <p:cNvSpPr>
            <a:spLocks noChangeArrowheads="1"/>
          </p:cNvSpPr>
          <p:nvPr/>
        </p:nvSpPr>
        <p:spPr bwMode="auto">
          <a:xfrm>
            <a:off x="4000500" y="4716463"/>
            <a:ext cx="2584450" cy="466725"/>
          </a:xfrm>
          <a:prstGeom prst="ellipse">
            <a:avLst/>
          </a:prstGeom>
          <a:solidFill>
            <a:srgbClr val="FFCC99"/>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b="1" i="1" u="none"/>
              <a:t>新たなパートナーシップ</a:t>
            </a:r>
          </a:p>
        </p:txBody>
      </p:sp>
      <p:sp>
        <p:nvSpPr>
          <p:cNvPr id="463889" name="AutoShape 17">
            <a:extLst>
              <a:ext uri="{FF2B5EF4-FFF2-40B4-BE49-F238E27FC236}">
                <a16:creationId xmlns:a16="http://schemas.microsoft.com/office/drawing/2014/main" id="{E230B275-28C5-499F-842B-3E82AC85129F}"/>
              </a:ext>
            </a:extLst>
          </p:cNvPr>
          <p:cNvSpPr>
            <a:spLocks noChangeArrowheads="1"/>
          </p:cNvSpPr>
          <p:nvPr/>
        </p:nvSpPr>
        <p:spPr bwMode="auto">
          <a:xfrm>
            <a:off x="5795963" y="5594350"/>
            <a:ext cx="1079500" cy="233363"/>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463890" name="Rectangle 18">
            <a:extLst>
              <a:ext uri="{FF2B5EF4-FFF2-40B4-BE49-F238E27FC236}">
                <a16:creationId xmlns:a16="http://schemas.microsoft.com/office/drawing/2014/main" id="{29D8EA3A-2B34-45E3-8719-D08FEAA43F74}"/>
              </a:ext>
            </a:extLst>
          </p:cNvPr>
          <p:cNvSpPr>
            <a:spLocks noChangeArrowheads="1"/>
          </p:cNvSpPr>
          <p:nvPr/>
        </p:nvSpPr>
        <p:spPr bwMode="auto">
          <a:xfrm>
            <a:off x="4716463" y="5318125"/>
            <a:ext cx="3455987"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200" b="1" u="none"/>
              <a:t>政策協議の場　</a:t>
            </a:r>
            <a:r>
              <a:rPr kumimoji="1" lang="ja-JP" altLang="en-US" sz="1200" u="none"/>
              <a:t>立案段階から、双方向に政策提案・協議</a:t>
            </a:r>
          </a:p>
        </p:txBody>
      </p:sp>
      <p:sp>
        <p:nvSpPr>
          <p:cNvPr id="463891" name="Rectangle 19">
            <a:extLst>
              <a:ext uri="{FF2B5EF4-FFF2-40B4-BE49-F238E27FC236}">
                <a16:creationId xmlns:a16="http://schemas.microsoft.com/office/drawing/2014/main" id="{2A6E133B-54EE-40BB-B788-2D9C973927BA}"/>
              </a:ext>
            </a:extLst>
          </p:cNvPr>
          <p:cNvSpPr>
            <a:spLocks noChangeArrowheads="1"/>
          </p:cNvSpPr>
          <p:nvPr/>
        </p:nvSpPr>
        <p:spPr bwMode="auto">
          <a:xfrm>
            <a:off x="4645025" y="5840413"/>
            <a:ext cx="3455988" cy="23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200" u="none"/>
              <a:t>府・市町村の政策、予算、国への要望等に反映</a:t>
            </a:r>
          </a:p>
        </p:txBody>
      </p:sp>
      <p:sp>
        <p:nvSpPr>
          <p:cNvPr id="463892" name="Rectangle 20">
            <a:extLst>
              <a:ext uri="{FF2B5EF4-FFF2-40B4-BE49-F238E27FC236}">
                <a16:creationId xmlns:a16="http://schemas.microsoft.com/office/drawing/2014/main" id="{041D96A1-D52D-4BAE-8F61-60677ED13246}"/>
              </a:ext>
            </a:extLst>
          </p:cNvPr>
          <p:cNvSpPr>
            <a:spLocks noChangeArrowheads="1"/>
          </p:cNvSpPr>
          <p:nvPr/>
        </p:nvSpPr>
        <p:spPr bwMode="auto">
          <a:xfrm>
            <a:off x="4140200" y="3074988"/>
            <a:ext cx="1225550" cy="5461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200" b="1" u="none"/>
              <a:t>府域を超える</a:t>
            </a:r>
          </a:p>
          <a:p>
            <a:pPr algn="ctr" eaLnBrk="1" hangingPunct="1"/>
            <a:r>
              <a:rPr kumimoji="1" lang="ja-JP" altLang="en-US" sz="1200" b="1" u="none"/>
              <a:t>広域行政</a:t>
            </a:r>
            <a:endParaRPr kumimoji="1" lang="ja-JP" altLang="en-US" sz="1200" u="none"/>
          </a:p>
        </p:txBody>
      </p:sp>
      <p:sp>
        <p:nvSpPr>
          <p:cNvPr id="463893" name="Rectangle 21">
            <a:extLst>
              <a:ext uri="{FF2B5EF4-FFF2-40B4-BE49-F238E27FC236}">
                <a16:creationId xmlns:a16="http://schemas.microsoft.com/office/drawing/2014/main" id="{C834A62B-E8DC-491B-BF38-4C01F11EE7CC}"/>
              </a:ext>
            </a:extLst>
          </p:cNvPr>
          <p:cNvSpPr>
            <a:spLocks noChangeArrowheads="1"/>
          </p:cNvSpPr>
          <p:nvPr/>
        </p:nvSpPr>
        <p:spPr bwMode="auto">
          <a:xfrm>
            <a:off x="4140200" y="2452688"/>
            <a:ext cx="1225550" cy="544512"/>
          </a:xfrm>
          <a:prstGeom prst="rect">
            <a:avLst/>
          </a:prstGeom>
          <a:solidFill>
            <a:schemeClr val="bg1"/>
          </a:solidFill>
          <a:ln w="2857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200" b="1" u="none"/>
              <a:t>府内の</a:t>
            </a:r>
          </a:p>
          <a:p>
            <a:pPr algn="ctr" eaLnBrk="1" hangingPunct="1"/>
            <a:r>
              <a:rPr kumimoji="1" lang="ja-JP" altLang="en-US" sz="1200" b="1" u="none"/>
              <a:t>コーディネート</a:t>
            </a:r>
          </a:p>
        </p:txBody>
      </p:sp>
      <p:sp>
        <p:nvSpPr>
          <p:cNvPr id="463894" name="AutoShape 22">
            <a:extLst>
              <a:ext uri="{FF2B5EF4-FFF2-40B4-BE49-F238E27FC236}">
                <a16:creationId xmlns:a16="http://schemas.microsoft.com/office/drawing/2014/main" id="{1E422EF0-6CA6-4FB1-9E42-8E3F80DD6EBA}"/>
              </a:ext>
            </a:extLst>
          </p:cNvPr>
          <p:cNvSpPr>
            <a:spLocks noChangeArrowheads="1"/>
          </p:cNvSpPr>
          <p:nvPr/>
        </p:nvSpPr>
        <p:spPr bwMode="auto">
          <a:xfrm>
            <a:off x="5580063" y="1593850"/>
            <a:ext cx="720725" cy="544513"/>
          </a:xfrm>
          <a:prstGeom prst="rightArrow">
            <a:avLst>
              <a:gd name="adj1" fmla="val 50000"/>
              <a:gd name="adj2" fmla="val 33090"/>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300" u="none"/>
              <a:t>関与</a:t>
            </a:r>
          </a:p>
        </p:txBody>
      </p:sp>
      <p:sp>
        <p:nvSpPr>
          <p:cNvPr id="463895" name="Line 23">
            <a:extLst>
              <a:ext uri="{FF2B5EF4-FFF2-40B4-BE49-F238E27FC236}">
                <a16:creationId xmlns:a16="http://schemas.microsoft.com/office/drawing/2014/main" id="{1B5A56B9-9A95-465A-BC01-C7118F0594EA}"/>
              </a:ext>
            </a:extLst>
          </p:cNvPr>
          <p:cNvSpPr>
            <a:spLocks noChangeShapeType="1"/>
          </p:cNvSpPr>
          <p:nvPr/>
        </p:nvSpPr>
        <p:spPr bwMode="auto">
          <a:xfrm flipH="1">
            <a:off x="5580063" y="1670050"/>
            <a:ext cx="720725" cy="469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3896" name="Line 24">
            <a:extLst>
              <a:ext uri="{FF2B5EF4-FFF2-40B4-BE49-F238E27FC236}">
                <a16:creationId xmlns:a16="http://schemas.microsoft.com/office/drawing/2014/main" id="{06A52E80-84BE-421C-82C7-FC4C331F376C}"/>
              </a:ext>
            </a:extLst>
          </p:cNvPr>
          <p:cNvSpPr>
            <a:spLocks noChangeShapeType="1"/>
          </p:cNvSpPr>
          <p:nvPr/>
        </p:nvSpPr>
        <p:spPr bwMode="auto">
          <a:xfrm flipH="1" flipV="1">
            <a:off x="5508625" y="1670050"/>
            <a:ext cx="792163" cy="39211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3897" name="AutoShape 25">
            <a:extLst>
              <a:ext uri="{FF2B5EF4-FFF2-40B4-BE49-F238E27FC236}">
                <a16:creationId xmlns:a16="http://schemas.microsoft.com/office/drawing/2014/main" id="{F5A33E99-840A-4698-B8F6-F2F274161784}"/>
              </a:ext>
            </a:extLst>
          </p:cNvPr>
          <p:cNvSpPr>
            <a:spLocks noChangeArrowheads="1"/>
          </p:cNvSpPr>
          <p:nvPr/>
        </p:nvSpPr>
        <p:spPr bwMode="auto">
          <a:xfrm>
            <a:off x="7021513" y="1960563"/>
            <a:ext cx="1790700" cy="2720975"/>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3898" name="Rectangle 26">
            <a:extLst>
              <a:ext uri="{FF2B5EF4-FFF2-40B4-BE49-F238E27FC236}">
                <a16:creationId xmlns:a16="http://schemas.microsoft.com/office/drawing/2014/main" id="{0629EBF0-F339-4481-8DE6-EE6453425C08}"/>
              </a:ext>
            </a:extLst>
          </p:cNvPr>
          <p:cNvSpPr>
            <a:spLocks noChangeArrowheads="1"/>
          </p:cNvSpPr>
          <p:nvPr/>
        </p:nvSpPr>
        <p:spPr bwMode="auto">
          <a:xfrm>
            <a:off x="7308850" y="3668713"/>
            <a:ext cx="1368425" cy="860425"/>
          </a:xfrm>
          <a:prstGeom prst="rect">
            <a:avLst/>
          </a:prstGeom>
          <a:solidFill>
            <a:schemeClr val="bg1"/>
          </a:solidFill>
          <a:ln w="2857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100" b="1" u="none"/>
              <a:t>住民に身近な</a:t>
            </a:r>
          </a:p>
          <a:p>
            <a:pPr algn="ctr" eaLnBrk="1" hangingPunct="1"/>
            <a:r>
              <a:rPr kumimoji="1" lang="ja-JP" altLang="en-US" sz="1100" b="1" u="none"/>
              <a:t>行政サービス</a:t>
            </a:r>
            <a:endParaRPr kumimoji="1" lang="ja-JP" altLang="en-US" sz="1100" u="none"/>
          </a:p>
        </p:txBody>
      </p:sp>
      <p:sp>
        <p:nvSpPr>
          <p:cNvPr id="463899" name="AutoShape 27">
            <a:extLst>
              <a:ext uri="{FF2B5EF4-FFF2-40B4-BE49-F238E27FC236}">
                <a16:creationId xmlns:a16="http://schemas.microsoft.com/office/drawing/2014/main" id="{2915531A-24ED-4D3D-90F6-84B35F8C201A}"/>
              </a:ext>
            </a:extLst>
          </p:cNvPr>
          <p:cNvSpPr>
            <a:spLocks noChangeArrowheads="1"/>
          </p:cNvSpPr>
          <p:nvPr/>
        </p:nvSpPr>
        <p:spPr bwMode="auto">
          <a:xfrm>
            <a:off x="6588125" y="2487613"/>
            <a:ext cx="792163" cy="388937"/>
          </a:xfrm>
          <a:prstGeom prst="hexagon">
            <a:avLst>
              <a:gd name="adj" fmla="val 17972"/>
              <a:gd name="vf" fmla="val 115470"/>
            </a:avLst>
          </a:prstGeom>
          <a:solidFill>
            <a:srgbClr val="FFFF00"/>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b="1" u="none"/>
              <a:t>市町村</a:t>
            </a:r>
          </a:p>
        </p:txBody>
      </p:sp>
      <p:sp>
        <p:nvSpPr>
          <p:cNvPr id="463900" name="AutoShape 28">
            <a:extLst>
              <a:ext uri="{FF2B5EF4-FFF2-40B4-BE49-F238E27FC236}">
                <a16:creationId xmlns:a16="http://schemas.microsoft.com/office/drawing/2014/main" id="{C1315F85-ECFD-4B0A-8CEA-313A4439E827}"/>
              </a:ext>
            </a:extLst>
          </p:cNvPr>
          <p:cNvSpPr>
            <a:spLocks noChangeArrowheads="1"/>
          </p:cNvSpPr>
          <p:nvPr/>
        </p:nvSpPr>
        <p:spPr bwMode="auto">
          <a:xfrm>
            <a:off x="5518150" y="2074863"/>
            <a:ext cx="906463" cy="469900"/>
          </a:xfrm>
          <a:prstGeom prst="rightArrow">
            <a:avLst>
              <a:gd name="adj1" fmla="val 50185"/>
              <a:gd name="adj2" fmla="val 30150"/>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000" u="none"/>
              <a:t>交付金化</a:t>
            </a:r>
          </a:p>
        </p:txBody>
      </p:sp>
      <p:sp>
        <p:nvSpPr>
          <p:cNvPr id="463901" name="AutoShape 29">
            <a:extLst>
              <a:ext uri="{FF2B5EF4-FFF2-40B4-BE49-F238E27FC236}">
                <a16:creationId xmlns:a16="http://schemas.microsoft.com/office/drawing/2014/main" id="{796F9E54-5CBE-416F-BA08-44C3AB17A364}"/>
              </a:ext>
            </a:extLst>
          </p:cNvPr>
          <p:cNvSpPr>
            <a:spLocks noChangeArrowheads="1"/>
          </p:cNvSpPr>
          <p:nvPr/>
        </p:nvSpPr>
        <p:spPr bwMode="auto">
          <a:xfrm>
            <a:off x="6588125" y="1930400"/>
            <a:ext cx="792163" cy="390525"/>
          </a:xfrm>
          <a:prstGeom prst="hexagon">
            <a:avLst>
              <a:gd name="adj" fmla="val 17899"/>
              <a:gd name="vf" fmla="val 115470"/>
            </a:avLst>
          </a:prstGeom>
          <a:solidFill>
            <a:srgbClr val="FFFF00"/>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b="1" u="none"/>
              <a:t>市町村</a:t>
            </a:r>
          </a:p>
        </p:txBody>
      </p:sp>
      <p:sp>
        <p:nvSpPr>
          <p:cNvPr id="463902" name="AutoShape 30">
            <a:extLst>
              <a:ext uri="{FF2B5EF4-FFF2-40B4-BE49-F238E27FC236}">
                <a16:creationId xmlns:a16="http://schemas.microsoft.com/office/drawing/2014/main" id="{EB42C2B9-86D1-408D-9405-6647C50A4169}"/>
              </a:ext>
            </a:extLst>
          </p:cNvPr>
          <p:cNvSpPr>
            <a:spLocks noChangeArrowheads="1"/>
          </p:cNvSpPr>
          <p:nvPr/>
        </p:nvSpPr>
        <p:spPr bwMode="auto">
          <a:xfrm>
            <a:off x="5364163" y="2624138"/>
            <a:ext cx="1081087" cy="546100"/>
          </a:xfrm>
          <a:prstGeom prst="leftRightArrow">
            <a:avLst>
              <a:gd name="adj1" fmla="val 50000"/>
              <a:gd name="adj2" fmla="val 39593"/>
            </a:avLst>
          </a:prstGeom>
          <a:solidFill>
            <a:srgbClr val="CCFFFF"/>
          </a:solidFill>
          <a:ln w="2857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r>
              <a:rPr kumimoji="1" lang="ja-JP" altLang="en-US" sz="1300" u="none"/>
              <a:t>調整</a:t>
            </a:r>
          </a:p>
        </p:txBody>
      </p:sp>
      <p:sp>
        <p:nvSpPr>
          <p:cNvPr id="463903" name="Line 31">
            <a:extLst>
              <a:ext uri="{FF2B5EF4-FFF2-40B4-BE49-F238E27FC236}">
                <a16:creationId xmlns:a16="http://schemas.microsoft.com/office/drawing/2014/main" id="{34C3AC52-59C6-4FFA-94F4-D60F57A4C5A2}"/>
              </a:ext>
            </a:extLst>
          </p:cNvPr>
          <p:cNvSpPr>
            <a:spLocks noChangeShapeType="1"/>
          </p:cNvSpPr>
          <p:nvPr/>
        </p:nvSpPr>
        <p:spPr bwMode="auto">
          <a:xfrm>
            <a:off x="6877050" y="2919413"/>
            <a:ext cx="0" cy="4699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463904" name="AutoShape 32">
            <a:extLst>
              <a:ext uri="{FF2B5EF4-FFF2-40B4-BE49-F238E27FC236}">
                <a16:creationId xmlns:a16="http://schemas.microsoft.com/office/drawing/2014/main" id="{9F82EBC9-10AD-477E-9BDC-6C61B9917497}"/>
              </a:ext>
            </a:extLst>
          </p:cNvPr>
          <p:cNvSpPr>
            <a:spLocks noChangeArrowheads="1"/>
          </p:cNvSpPr>
          <p:nvPr/>
        </p:nvSpPr>
        <p:spPr bwMode="auto">
          <a:xfrm>
            <a:off x="5076825" y="3835400"/>
            <a:ext cx="2160588" cy="469900"/>
          </a:xfrm>
          <a:prstGeom prst="rightArrow">
            <a:avLst>
              <a:gd name="adj1" fmla="val 50185"/>
              <a:gd name="adj2" fmla="val 71865"/>
            </a:avLst>
          </a:prstGeom>
          <a:solidFill>
            <a:srgbClr val="CCFFFF"/>
          </a:solidFill>
          <a:ln w="2857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300" u="none"/>
              <a:t>権限移譲</a:t>
            </a:r>
          </a:p>
        </p:txBody>
      </p:sp>
      <p:sp>
        <p:nvSpPr>
          <p:cNvPr id="463905" name="Rectangle 33">
            <a:extLst>
              <a:ext uri="{FF2B5EF4-FFF2-40B4-BE49-F238E27FC236}">
                <a16:creationId xmlns:a16="http://schemas.microsoft.com/office/drawing/2014/main" id="{F929C620-F1EA-4538-AA12-546456F6C84C}"/>
              </a:ext>
            </a:extLst>
          </p:cNvPr>
          <p:cNvSpPr>
            <a:spLocks noChangeArrowheads="1"/>
          </p:cNvSpPr>
          <p:nvPr/>
        </p:nvSpPr>
        <p:spPr bwMode="auto">
          <a:xfrm>
            <a:off x="7453313" y="3079750"/>
            <a:ext cx="1296987" cy="390525"/>
          </a:xfrm>
          <a:prstGeom prst="rect">
            <a:avLst/>
          </a:prstGeom>
          <a:solidFill>
            <a:schemeClr val="bg1"/>
          </a:solidFill>
          <a:ln w="38100" cmpd="dbl"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100" b="1" u="none"/>
              <a:t>住民参加</a:t>
            </a:r>
            <a:endParaRPr kumimoji="1" lang="ja-JP" altLang="en-US" sz="1100" u="none"/>
          </a:p>
        </p:txBody>
      </p:sp>
      <p:sp>
        <p:nvSpPr>
          <p:cNvPr id="463906" name="Rectangle 34">
            <a:extLst>
              <a:ext uri="{FF2B5EF4-FFF2-40B4-BE49-F238E27FC236}">
                <a16:creationId xmlns:a16="http://schemas.microsoft.com/office/drawing/2014/main" id="{C574E343-A770-44DA-AF25-B387A7AF5BD8}"/>
              </a:ext>
            </a:extLst>
          </p:cNvPr>
          <p:cNvSpPr>
            <a:spLocks noChangeArrowheads="1"/>
          </p:cNvSpPr>
          <p:nvPr/>
        </p:nvSpPr>
        <p:spPr bwMode="auto">
          <a:xfrm>
            <a:off x="7453313" y="2386013"/>
            <a:ext cx="1296987" cy="390525"/>
          </a:xfrm>
          <a:prstGeom prst="rect">
            <a:avLst/>
          </a:prstGeom>
          <a:solidFill>
            <a:schemeClr val="bg1"/>
          </a:solidFill>
          <a:ln w="38100" cmpd="dbl"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100" b="1" u="none"/>
              <a:t>地域分権</a:t>
            </a:r>
          </a:p>
        </p:txBody>
      </p:sp>
      <p:sp>
        <p:nvSpPr>
          <p:cNvPr id="463907" name="AutoShape 35">
            <a:extLst>
              <a:ext uri="{FF2B5EF4-FFF2-40B4-BE49-F238E27FC236}">
                <a16:creationId xmlns:a16="http://schemas.microsoft.com/office/drawing/2014/main" id="{9E69D5A3-D630-4C2D-9E7A-A545789D0883}"/>
              </a:ext>
            </a:extLst>
          </p:cNvPr>
          <p:cNvSpPr>
            <a:spLocks noChangeArrowheads="1"/>
          </p:cNvSpPr>
          <p:nvPr/>
        </p:nvSpPr>
        <p:spPr bwMode="auto">
          <a:xfrm>
            <a:off x="6729413" y="1660525"/>
            <a:ext cx="1066800" cy="257175"/>
          </a:xfrm>
          <a:prstGeom prst="foldedCorner">
            <a:avLst>
              <a:gd name="adj" fmla="val 12500"/>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eaLnBrk="1" hangingPunct="1"/>
            <a:r>
              <a:rPr kumimoji="1" lang="ja-JP" altLang="en-US" sz="1400" b="1" i="1" u="none"/>
              <a:t>自主的判断</a:t>
            </a:r>
          </a:p>
        </p:txBody>
      </p:sp>
      <p:sp>
        <p:nvSpPr>
          <p:cNvPr id="463908" name="AutoShape 36">
            <a:extLst>
              <a:ext uri="{FF2B5EF4-FFF2-40B4-BE49-F238E27FC236}">
                <a16:creationId xmlns:a16="http://schemas.microsoft.com/office/drawing/2014/main" id="{0C288ED8-A716-47DF-BCBD-F868225B5A8F}"/>
              </a:ext>
            </a:extLst>
          </p:cNvPr>
          <p:cNvSpPr>
            <a:spLocks/>
          </p:cNvSpPr>
          <p:nvPr/>
        </p:nvSpPr>
        <p:spPr bwMode="auto">
          <a:xfrm>
            <a:off x="6454775" y="1998663"/>
            <a:ext cx="142875" cy="1873250"/>
          </a:xfrm>
          <a:prstGeom prst="leftBracket">
            <a:avLst>
              <a:gd name="adj" fmla="val 109259"/>
            </a:avLst>
          </a:pr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463909" name="AutoShape 37">
            <a:extLst>
              <a:ext uri="{FF2B5EF4-FFF2-40B4-BE49-F238E27FC236}">
                <a16:creationId xmlns:a16="http://schemas.microsoft.com/office/drawing/2014/main" id="{41D356DB-99FC-46BF-83FF-01EC40BED6BF}"/>
              </a:ext>
            </a:extLst>
          </p:cNvPr>
          <p:cNvSpPr>
            <a:spLocks noChangeArrowheads="1"/>
          </p:cNvSpPr>
          <p:nvPr/>
        </p:nvSpPr>
        <p:spPr bwMode="auto">
          <a:xfrm>
            <a:off x="468313" y="1196975"/>
            <a:ext cx="1728787" cy="411163"/>
          </a:xfrm>
          <a:prstGeom prst="foldedCorner">
            <a:avLst>
              <a:gd name="adj" fmla="val 6468"/>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20000"/>
              </a:lnSpc>
              <a:spcBef>
                <a:spcPct val="50000"/>
              </a:spcBef>
            </a:pPr>
            <a:r>
              <a:rPr kumimoji="1" lang="ja-JP" altLang="en-US" sz="1600" b="1" u="none"/>
              <a:t>取り組みます！</a:t>
            </a:r>
          </a:p>
        </p:txBody>
      </p:sp>
      <p:sp>
        <p:nvSpPr>
          <p:cNvPr id="463910" name="Rectangle 38">
            <a:extLst>
              <a:ext uri="{FF2B5EF4-FFF2-40B4-BE49-F238E27FC236}">
                <a16:creationId xmlns:a16="http://schemas.microsoft.com/office/drawing/2014/main" id="{7F1B3BAD-322A-4576-8AB9-A00EC5019D75}"/>
              </a:ext>
            </a:extLst>
          </p:cNvPr>
          <p:cNvSpPr>
            <a:spLocks noChangeArrowheads="1"/>
          </p:cNvSpPr>
          <p:nvPr/>
        </p:nvSpPr>
        <p:spPr bwMode="auto">
          <a:xfrm>
            <a:off x="354013" y="5548313"/>
            <a:ext cx="3209925" cy="774700"/>
          </a:xfrm>
          <a:prstGeom prst="rect">
            <a:avLst/>
          </a:prstGeom>
          <a:solidFill>
            <a:schemeClr val="bg1"/>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kumimoji="1" lang="en-US" altLang="ja-JP" sz="1200" b="1" u="none"/>
              <a:t>③</a:t>
            </a:r>
            <a:r>
              <a:rPr kumimoji="1" lang="ja-JP" altLang="en-US" sz="1200" b="1" u="none"/>
              <a:t>大阪府と市町村との新たなパートナーシップ</a:t>
            </a:r>
          </a:p>
          <a:p>
            <a:pPr eaLnBrk="1" hangingPunct="1"/>
            <a:r>
              <a:rPr kumimoji="1" lang="ja-JP" altLang="en-US" sz="1200" u="none"/>
              <a:t>・大阪府と市町村が一緒に地域のことを考える</a:t>
            </a:r>
          </a:p>
          <a:p>
            <a:pPr eaLnBrk="1" hangingPunct="1"/>
            <a:r>
              <a:rPr kumimoji="1" lang="ja-JP" altLang="en-US" sz="1200" u="none"/>
              <a:t>　</a:t>
            </a:r>
            <a:r>
              <a:rPr kumimoji="1" lang="ja-JP" altLang="en-US" sz="1200"/>
              <a:t>政策協議の場</a:t>
            </a:r>
            <a:r>
              <a:rPr kumimoji="1" lang="ja-JP" altLang="en-US" sz="1200" u="none"/>
              <a:t>を創ります。</a:t>
            </a:r>
          </a:p>
        </p:txBody>
      </p:sp>
      <p:sp>
        <p:nvSpPr>
          <p:cNvPr id="463911" name="AutoShape 39">
            <a:extLst>
              <a:ext uri="{FF2B5EF4-FFF2-40B4-BE49-F238E27FC236}">
                <a16:creationId xmlns:a16="http://schemas.microsoft.com/office/drawing/2014/main" id="{93532ECD-743E-438E-83CB-3A95A9795C98}"/>
              </a:ext>
            </a:extLst>
          </p:cNvPr>
          <p:cNvSpPr>
            <a:spLocks noChangeArrowheads="1"/>
          </p:cNvSpPr>
          <p:nvPr/>
        </p:nvSpPr>
        <p:spPr bwMode="auto">
          <a:xfrm>
            <a:off x="3835400" y="1196975"/>
            <a:ext cx="3033713" cy="441325"/>
          </a:xfrm>
          <a:prstGeom prst="foldedCorner">
            <a:avLst>
              <a:gd name="adj" fmla="val 16431"/>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20000"/>
              </a:lnSpc>
              <a:spcBef>
                <a:spcPct val="50000"/>
              </a:spcBef>
            </a:pPr>
            <a:r>
              <a:rPr kumimoji="1" lang="ja-JP" altLang="en-US" sz="1600" b="1" u="none"/>
              <a:t>新しい大阪府と市町村のすがた</a:t>
            </a:r>
          </a:p>
        </p:txBody>
      </p:sp>
      <p:sp>
        <p:nvSpPr>
          <p:cNvPr id="463912" name="Rectangle 40">
            <a:extLst>
              <a:ext uri="{FF2B5EF4-FFF2-40B4-BE49-F238E27FC236}">
                <a16:creationId xmlns:a16="http://schemas.microsoft.com/office/drawing/2014/main" id="{EB8B9AE4-7848-4A8A-8F1B-6452FFD144C7}"/>
              </a:ext>
            </a:extLst>
          </p:cNvPr>
          <p:cNvSpPr>
            <a:spLocks noChangeArrowheads="1"/>
          </p:cNvSpPr>
          <p:nvPr/>
        </p:nvSpPr>
        <p:spPr bwMode="auto">
          <a:xfrm>
            <a:off x="341313" y="1700213"/>
            <a:ext cx="3195637" cy="3414712"/>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5738" indent="-185738">
              <a:defRPr kumimoji="1" sz="2400">
                <a:solidFill>
                  <a:schemeClr val="tx1"/>
                </a:solidFill>
                <a:latin typeface="Arial" panose="020B0604020202020204" pitchFamily="34" charset="0"/>
                <a:ea typeface="ＭＳ Ｐゴシック" panose="020B0600070205080204" pitchFamily="50" charset="-128"/>
              </a:defRPr>
            </a:lvl1pPr>
            <a:lvl2pPr marL="622300">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ＭＳ ゴシック" panose="020B0609070205080204" pitchFamily="49" charset="-128"/>
              <a:buNone/>
            </a:pPr>
            <a:r>
              <a:rPr lang="en-US" altLang="ja-JP" sz="1200" b="1" u="none"/>
              <a:t>①</a:t>
            </a:r>
            <a:r>
              <a:rPr lang="ja-JP" altLang="en-US" sz="1200" b="1" u="none"/>
              <a:t>住民に身近なことは市町村で</a:t>
            </a:r>
          </a:p>
          <a:p>
            <a:pPr eaLnBrk="1" hangingPunct="1">
              <a:spcBef>
                <a:spcPct val="50000"/>
              </a:spcBef>
              <a:buFont typeface="ＭＳ ゴシック" panose="020B0609070205080204" pitchFamily="49" charset="-128"/>
              <a:buChar char="・"/>
            </a:pPr>
            <a:r>
              <a:rPr lang="ja-JP" altLang="en-US" sz="1200" u="none"/>
              <a:t>市町村に思い切って</a:t>
            </a:r>
            <a:r>
              <a:rPr lang="ja-JP" altLang="en-US" sz="1200"/>
              <a:t>権限を移譲</a:t>
            </a:r>
            <a:r>
              <a:rPr lang="ja-JP" altLang="en-US" sz="1200" u="none"/>
              <a:t>します。</a:t>
            </a:r>
          </a:p>
          <a:p>
            <a:pPr eaLnBrk="1" hangingPunct="1">
              <a:spcBef>
                <a:spcPct val="50000"/>
              </a:spcBef>
              <a:buFont typeface="ＭＳ ゴシック" panose="020B0609070205080204" pitchFamily="49" charset="-128"/>
              <a:buChar char="・"/>
            </a:pPr>
            <a:r>
              <a:rPr lang="ja-JP" altLang="en-US" sz="1200" u="none"/>
              <a:t>市町村に対する</a:t>
            </a:r>
            <a:r>
              <a:rPr lang="ja-JP" altLang="en-US" sz="1200"/>
              <a:t>府補助金を交付金化</a:t>
            </a:r>
            <a:r>
              <a:rPr lang="ja-JP" altLang="en-US" sz="1200" u="none"/>
              <a:t>します。</a:t>
            </a:r>
          </a:p>
          <a:p>
            <a:pPr eaLnBrk="1" hangingPunct="1">
              <a:spcBef>
                <a:spcPct val="50000"/>
              </a:spcBef>
              <a:buFont typeface="ＭＳ ゴシック" panose="020B0609070205080204" pitchFamily="49" charset="-128"/>
              <a:buChar char="・"/>
            </a:pPr>
            <a:r>
              <a:rPr lang="ja-JP" altLang="en-US" sz="1200" u="none"/>
              <a:t>市町村には地域分権により</a:t>
            </a:r>
            <a:r>
              <a:rPr lang="ja-JP" altLang="en-US" sz="1200"/>
              <a:t>住民参加</a:t>
            </a:r>
            <a:r>
              <a:rPr lang="ja-JP" altLang="en-US" sz="1200" u="none"/>
              <a:t>を進めていただきます。</a:t>
            </a:r>
          </a:p>
          <a:p>
            <a:pPr eaLnBrk="1" hangingPunct="1">
              <a:spcBef>
                <a:spcPct val="50000"/>
              </a:spcBef>
              <a:buFont typeface="ＭＳ ゴシック" panose="020B0609070205080204" pitchFamily="49" charset="-128"/>
              <a:buNone/>
            </a:pPr>
            <a:endParaRPr lang="ja-JP" altLang="en-US" sz="1200" b="1" u="none"/>
          </a:p>
          <a:p>
            <a:pPr eaLnBrk="1" hangingPunct="1">
              <a:spcBef>
                <a:spcPct val="50000"/>
              </a:spcBef>
              <a:buFont typeface="ＭＳ ゴシック" panose="020B0609070205080204" pitchFamily="49" charset="-128"/>
              <a:buNone/>
            </a:pPr>
            <a:r>
              <a:rPr lang="ja-JP" altLang="en-US" sz="1200" b="1" u="none"/>
              <a:t>②大阪府は府域を超える</a:t>
            </a:r>
            <a:r>
              <a:rPr lang="ja-JP" altLang="en-US" sz="1200" b="1" u="none">
                <a:effectLst>
                  <a:outerShdw blurRad="38100" dist="38100" dir="2700000" algn="tl">
                    <a:srgbClr val="C0C0C0"/>
                  </a:outerShdw>
                </a:effectLst>
              </a:rPr>
              <a:t>広域行政</a:t>
            </a:r>
            <a:r>
              <a:rPr lang="ja-JP" altLang="en-US" sz="1200" b="1" u="none"/>
              <a:t>や府内の</a:t>
            </a:r>
            <a:r>
              <a:rPr lang="ja-JP" altLang="en-US" sz="1200" b="1" u="none">
                <a:effectLst>
                  <a:outerShdw blurRad="38100" dist="38100" dir="2700000" algn="tl">
                    <a:srgbClr val="C0C0C0"/>
                  </a:outerShdw>
                </a:effectLst>
              </a:rPr>
              <a:t>コーディネート役</a:t>
            </a:r>
            <a:r>
              <a:rPr lang="ja-JP" altLang="en-US" sz="1200" b="1" u="none"/>
              <a:t>に重点化</a:t>
            </a:r>
          </a:p>
          <a:p>
            <a:pPr eaLnBrk="1" hangingPunct="1">
              <a:spcBef>
                <a:spcPct val="50000"/>
              </a:spcBef>
              <a:buFont typeface="ＭＳ ゴシック" panose="020B0609070205080204" pitchFamily="49" charset="-128"/>
              <a:buNone/>
            </a:pPr>
            <a:r>
              <a:rPr lang="ja-JP" altLang="en-US" sz="1000" u="none"/>
              <a:t> ・　</a:t>
            </a:r>
            <a:r>
              <a:rPr lang="ja-JP" altLang="en-US" sz="1200" u="none"/>
              <a:t>府域全域に関わる政策を提案します。</a:t>
            </a:r>
            <a:r>
              <a:rPr lang="ja-JP" altLang="en-US" sz="1000" u="none"/>
              <a:t>　</a:t>
            </a:r>
          </a:p>
          <a:p>
            <a:pPr eaLnBrk="1" hangingPunct="1">
              <a:spcBef>
                <a:spcPct val="50000"/>
              </a:spcBef>
              <a:buFont typeface="ＭＳ ゴシック" panose="020B0609070205080204" pitchFamily="49" charset="-128"/>
              <a:buChar char="・"/>
            </a:pPr>
            <a:r>
              <a:rPr lang="ja-JP" altLang="en-US" sz="1200" u="none"/>
              <a:t>本来、市町村が自主的に判断して行うべきことに対して、その判断を妨げるような</a:t>
            </a:r>
            <a:r>
              <a:rPr lang="ja-JP" altLang="en-US" sz="1200"/>
              <a:t>関与はしません</a:t>
            </a:r>
            <a:r>
              <a:rPr lang="ja-JP" altLang="en-US" sz="1200" u="none"/>
              <a:t>。</a:t>
            </a:r>
          </a:p>
          <a:p>
            <a:pPr eaLnBrk="1" hangingPunct="1">
              <a:spcBef>
                <a:spcPct val="50000"/>
              </a:spcBef>
              <a:buFont typeface="ＭＳ ゴシック" panose="020B0609070205080204" pitchFamily="49" charset="-128"/>
              <a:buChar char="・"/>
            </a:pPr>
            <a:r>
              <a:rPr lang="ja-JP" altLang="en-US" sz="1200" u="none"/>
              <a:t>市町村間の広域的な連携の取組を今後    さらにサポートしていきます。</a:t>
            </a:r>
          </a:p>
        </p:txBody>
      </p:sp>
      <p:sp>
        <p:nvSpPr>
          <p:cNvPr id="463913" name="Line 41">
            <a:extLst>
              <a:ext uri="{FF2B5EF4-FFF2-40B4-BE49-F238E27FC236}">
                <a16:creationId xmlns:a16="http://schemas.microsoft.com/office/drawing/2014/main" id="{EB402731-D760-42FD-BD93-0309AE1402E0}"/>
              </a:ext>
            </a:extLst>
          </p:cNvPr>
          <p:cNvSpPr>
            <a:spLocks noChangeShapeType="1"/>
          </p:cNvSpPr>
          <p:nvPr/>
        </p:nvSpPr>
        <p:spPr bwMode="auto">
          <a:xfrm>
            <a:off x="8094663" y="2782888"/>
            <a:ext cx="0" cy="2698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63914" name="Rectangle 42">
            <a:extLst>
              <a:ext uri="{FF2B5EF4-FFF2-40B4-BE49-F238E27FC236}">
                <a16:creationId xmlns:a16="http://schemas.microsoft.com/office/drawing/2014/main" id="{4CF7F801-77A8-48E2-BF7D-2866DC61FA6B}"/>
              </a:ext>
            </a:extLst>
          </p:cNvPr>
          <p:cNvSpPr>
            <a:spLocks noChangeArrowheads="1"/>
          </p:cNvSpPr>
          <p:nvPr/>
        </p:nvSpPr>
        <p:spPr bwMode="auto">
          <a:xfrm>
            <a:off x="1274763" y="2398713"/>
            <a:ext cx="31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ja-JP" sz="1000" u="none">
                <a:ea typeface="ＭＳ 明朝" panose="02020609040205080304" pitchFamily="17" charset="-128"/>
              </a:rPr>
              <a:t>※</a:t>
            </a:r>
          </a:p>
        </p:txBody>
      </p:sp>
      <p:sp>
        <p:nvSpPr>
          <p:cNvPr id="463915" name="Rectangle 43">
            <a:extLst>
              <a:ext uri="{FF2B5EF4-FFF2-40B4-BE49-F238E27FC236}">
                <a16:creationId xmlns:a16="http://schemas.microsoft.com/office/drawing/2014/main" id="{1E886A1A-6AF1-4ED5-A1E2-EED432E5FBFC}"/>
              </a:ext>
            </a:extLst>
          </p:cNvPr>
          <p:cNvSpPr>
            <a:spLocks noChangeArrowheads="1"/>
          </p:cNvSpPr>
          <p:nvPr/>
        </p:nvSpPr>
        <p:spPr bwMode="auto">
          <a:xfrm>
            <a:off x="4165600" y="6176963"/>
            <a:ext cx="462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ja-JP" sz="1000" u="none">
                <a:ea typeface="ＭＳ 明朝" panose="02020609040205080304" pitchFamily="17" charset="-128"/>
              </a:rPr>
              <a:t>※</a:t>
            </a:r>
            <a:r>
              <a:rPr lang="ja-JP" altLang="en-US" sz="1000" u="none">
                <a:ea typeface="ＭＳ 明朝" panose="02020609040205080304" pitchFamily="17" charset="-128"/>
              </a:rPr>
              <a:t>地域分権：市町村内のそれぞれの地域において、住民が自主的・自立的な</a:t>
            </a:r>
          </a:p>
          <a:p>
            <a:pPr algn="ctr"/>
            <a:r>
              <a:rPr lang="ja-JP" altLang="en-US" sz="1000" u="none">
                <a:ea typeface="ＭＳ 明朝" panose="02020609040205080304" pitchFamily="17" charset="-128"/>
              </a:rPr>
              <a:t>　　　　　　まちづくりを行い、自ら地域の課題解決などに取り組むこと。</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a:extLst>
              <a:ext uri="{FF2B5EF4-FFF2-40B4-BE49-F238E27FC236}">
                <a16:creationId xmlns:a16="http://schemas.microsoft.com/office/drawing/2014/main" id="{4F623B37-AE75-4AC8-82D9-E4C92E1CC1FA}"/>
              </a:ext>
            </a:extLst>
          </p:cNvPr>
          <p:cNvSpPr>
            <a:spLocks noGrp="1" noChangeArrowheads="1"/>
          </p:cNvSpPr>
          <p:nvPr>
            <p:ph type="title"/>
          </p:nvPr>
        </p:nvSpPr>
        <p:spPr>
          <a:xfrm>
            <a:off x="258763" y="515938"/>
            <a:ext cx="8218487" cy="431800"/>
          </a:xfrm>
        </p:spPr>
        <p:txBody>
          <a:bodyPr/>
          <a:lstStyle/>
          <a:p>
            <a:r>
              <a:rPr lang="ja-JP" altLang="en-US" sz="2200">
                <a:ea typeface="HG丸ｺﾞｼｯｸM-PRO" panose="020F0600000000000000" pitchFamily="50" charset="-128"/>
              </a:rPr>
              <a:t>（２）市町村補助金の交付金化</a:t>
            </a:r>
          </a:p>
        </p:txBody>
      </p:sp>
      <p:sp>
        <p:nvSpPr>
          <p:cNvPr id="501763" name="Rectangle 3">
            <a:extLst>
              <a:ext uri="{FF2B5EF4-FFF2-40B4-BE49-F238E27FC236}">
                <a16:creationId xmlns:a16="http://schemas.microsoft.com/office/drawing/2014/main" id="{F9DF97E3-3728-41CD-9B4D-E4754E5CD0BE}"/>
              </a:ext>
            </a:extLst>
          </p:cNvPr>
          <p:cNvSpPr>
            <a:spLocks noGrp="1" noChangeArrowheads="1"/>
          </p:cNvSpPr>
          <p:nvPr>
            <p:ph type="body" sz="half" idx="2"/>
          </p:nvPr>
        </p:nvSpPr>
        <p:spPr>
          <a:xfrm>
            <a:off x="468313" y="939800"/>
            <a:ext cx="8496300" cy="1250950"/>
          </a:xfrm>
        </p:spPr>
        <p:txBody>
          <a:bodyPr/>
          <a:lstStyle/>
          <a:p>
            <a:r>
              <a:rPr lang="ja-JP" altLang="en-US" sz="1600"/>
              <a:t>これまで、個別事業ごとに市町村に交付してきた補助金を、まとめて交付金化することで、市町村が地域の実情に応じて事業を選択し、実施できるようにします。</a:t>
            </a:r>
          </a:p>
          <a:p>
            <a:pPr>
              <a:spcBef>
                <a:spcPct val="50000"/>
              </a:spcBef>
            </a:pPr>
            <a:r>
              <a:rPr lang="en-US" altLang="ja-JP" sz="1600"/>
              <a:t>21</a:t>
            </a:r>
            <a:r>
              <a:rPr lang="ja-JP" altLang="en-US" sz="1600"/>
              <a:t>年度は、「地域福祉・子育て支援」「学校安全」「総合相談」の３分野について、交付金化を進めます。　</a:t>
            </a:r>
          </a:p>
        </p:txBody>
      </p:sp>
      <p:sp>
        <p:nvSpPr>
          <p:cNvPr id="501764" name="AutoShape 4">
            <a:extLst>
              <a:ext uri="{FF2B5EF4-FFF2-40B4-BE49-F238E27FC236}">
                <a16:creationId xmlns:a16="http://schemas.microsoft.com/office/drawing/2014/main" id="{5DF289B3-0113-45B1-B1F0-ABAAF9D721E6}"/>
              </a:ext>
            </a:extLst>
          </p:cNvPr>
          <p:cNvSpPr>
            <a:spLocks noChangeArrowheads="1"/>
          </p:cNvSpPr>
          <p:nvPr/>
        </p:nvSpPr>
        <p:spPr bwMode="auto">
          <a:xfrm>
            <a:off x="357188" y="2317750"/>
            <a:ext cx="4122737" cy="460375"/>
          </a:xfrm>
          <a:prstGeom prst="foldedCorner">
            <a:avLst>
              <a:gd name="adj" fmla="val 16431"/>
            </a:avLst>
          </a:prstGeom>
          <a:solidFill>
            <a:schemeClr val="accent1">
              <a:alpha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20000"/>
              </a:lnSpc>
              <a:spcBef>
                <a:spcPct val="50000"/>
              </a:spcBef>
            </a:pPr>
            <a:r>
              <a:rPr kumimoji="1" lang="ja-JP" altLang="en-US" sz="1700" b="1" u="none"/>
              <a:t>例えば、地域福祉・子育て支援の場合、</a:t>
            </a:r>
            <a:r>
              <a:rPr kumimoji="1" lang="en-US" altLang="ja-JP" sz="1700" b="1" u="none"/>
              <a:t>…</a:t>
            </a:r>
          </a:p>
        </p:txBody>
      </p:sp>
      <p:sp>
        <p:nvSpPr>
          <p:cNvPr id="501765" name="AutoShape 5">
            <a:extLst>
              <a:ext uri="{FF2B5EF4-FFF2-40B4-BE49-F238E27FC236}">
                <a16:creationId xmlns:a16="http://schemas.microsoft.com/office/drawing/2014/main" id="{8215B3C4-C305-4254-BEC8-A6E96D4749C6}"/>
              </a:ext>
            </a:extLst>
          </p:cNvPr>
          <p:cNvSpPr>
            <a:spLocks noChangeArrowheads="1"/>
          </p:cNvSpPr>
          <p:nvPr/>
        </p:nvSpPr>
        <p:spPr bwMode="auto">
          <a:xfrm>
            <a:off x="3016250" y="3582988"/>
            <a:ext cx="1368425" cy="1522412"/>
          </a:xfrm>
          <a:prstGeom prst="rightArrow">
            <a:avLst>
              <a:gd name="adj1" fmla="val 66426"/>
              <a:gd name="adj2" fmla="val 24940"/>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1766" name="Text Box 6">
            <a:extLst>
              <a:ext uri="{FF2B5EF4-FFF2-40B4-BE49-F238E27FC236}">
                <a16:creationId xmlns:a16="http://schemas.microsoft.com/office/drawing/2014/main" id="{C8C8ACB9-599B-4F2F-974C-CD3890733199}"/>
              </a:ext>
            </a:extLst>
          </p:cNvPr>
          <p:cNvSpPr txBox="1">
            <a:spLocks noChangeArrowheads="1"/>
          </p:cNvSpPr>
          <p:nvPr/>
        </p:nvSpPr>
        <p:spPr bwMode="auto">
          <a:xfrm>
            <a:off x="2974975" y="3922713"/>
            <a:ext cx="12954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ja-JP" altLang="en-US" sz="1500" b="1" u="none"/>
              <a:t>地域福祉・</a:t>
            </a:r>
          </a:p>
          <a:p>
            <a:pPr eaLnBrk="1" hangingPunct="1"/>
            <a:r>
              <a:rPr kumimoji="1" lang="ja-JP" altLang="en-US" sz="1500" b="1" u="none"/>
              <a:t>子育て支援</a:t>
            </a:r>
          </a:p>
          <a:p>
            <a:pPr eaLnBrk="1" hangingPunct="1"/>
            <a:r>
              <a:rPr kumimoji="1" lang="ja-JP" altLang="en-US" sz="1500" b="1" u="none"/>
              <a:t>交 　付 　金</a:t>
            </a:r>
          </a:p>
        </p:txBody>
      </p:sp>
      <p:sp>
        <p:nvSpPr>
          <p:cNvPr id="501767" name="AutoShape 7">
            <a:extLst>
              <a:ext uri="{FF2B5EF4-FFF2-40B4-BE49-F238E27FC236}">
                <a16:creationId xmlns:a16="http://schemas.microsoft.com/office/drawing/2014/main" id="{1394DE8B-D8F1-4C98-B9AC-E76D1E4C6E43}"/>
              </a:ext>
            </a:extLst>
          </p:cNvPr>
          <p:cNvSpPr>
            <a:spLocks noChangeArrowheads="1"/>
          </p:cNvSpPr>
          <p:nvPr/>
        </p:nvSpPr>
        <p:spPr bwMode="auto">
          <a:xfrm>
            <a:off x="6084888" y="2347913"/>
            <a:ext cx="2879725" cy="1073150"/>
          </a:xfrm>
          <a:prstGeom prst="wedgeRectCallout">
            <a:avLst>
              <a:gd name="adj1" fmla="val -65051"/>
              <a:gd name="adj2" fmla="val 3091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135000"/>
              </a:lnSpc>
            </a:pPr>
            <a:r>
              <a:rPr kumimoji="1" lang="ja-JP" altLang="en-US" sz="1300" u="none"/>
              <a:t>子育て家庭が</a:t>
            </a:r>
          </a:p>
          <a:p>
            <a:pPr eaLnBrk="1" hangingPunct="1">
              <a:lnSpc>
                <a:spcPct val="135000"/>
              </a:lnSpc>
            </a:pPr>
            <a:r>
              <a:rPr kumimoji="1" lang="ja-JP" altLang="en-US" sz="1300" u="none"/>
              <a:t>魅力を感じる環境づくりに</a:t>
            </a:r>
          </a:p>
          <a:p>
            <a:pPr eaLnBrk="1" hangingPunct="1">
              <a:lnSpc>
                <a:spcPct val="135000"/>
              </a:lnSpc>
            </a:pPr>
            <a:r>
              <a:rPr kumimoji="1" lang="ja-JP" altLang="en-US" sz="1300" u="none"/>
              <a:t>活用します！</a:t>
            </a:r>
          </a:p>
        </p:txBody>
      </p:sp>
      <p:sp>
        <p:nvSpPr>
          <p:cNvPr id="501768" name="AutoShape 8">
            <a:extLst>
              <a:ext uri="{FF2B5EF4-FFF2-40B4-BE49-F238E27FC236}">
                <a16:creationId xmlns:a16="http://schemas.microsoft.com/office/drawing/2014/main" id="{E7ECFC1D-1B2D-4F5A-8B6B-44E479C189B3}"/>
              </a:ext>
            </a:extLst>
          </p:cNvPr>
          <p:cNvSpPr>
            <a:spLocks noChangeArrowheads="1"/>
          </p:cNvSpPr>
          <p:nvPr/>
        </p:nvSpPr>
        <p:spPr bwMode="auto">
          <a:xfrm>
            <a:off x="4787900" y="3933825"/>
            <a:ext cx="2520950" cy="1223963"/>
          </a:xfrm>
          <a:prstGeom prst="wedgeRectCallout">
            <a:avLst>
              <a:gd name="adj1" fmla="val 61333"/>
              <a:gd name="adj2" fmla="val -1082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135000"/>
              </a:lnSpc>
            </a:pPr>
            <a:r>
              <a:rPr kumimoji="1" lang="ja-JP" altLang="en-US" sz="1300" u="none"/>
              <a:t>地域社会の</a:t>
            </a:r>
          </a:p>
          <a:p>
            <a:pPr eaLnBrk="1" hangingPunct="1">
              <a:lnSpc>
                <a:spcPct val="135000"/>
              </a:lnSpc>
            </a:pPr>
            <a:r>
              <a:rPr kumimoji="1" lang="ja-JP" altLang="en-US" sz="1300" u="none"/>
              <a:t>子育て機運の</a:t>
            </a:r>
          </a:p>
          <a:p>
            <a:pPr eaLnBrk="1" hangingPunct="1">
              <a:lnSpc>
                <a:spcPct val="135000"/>
              </a:lnSpc>
            </a:pPr>
            <a:r>
              <a:rPr kumimoji="1" lang="ja-JP" altLang="en-US" sz="1300" u="none"/>
              <a:t>醸成に</a:t>
            </a:r>
          </a:p>
          <a:p>
            <a:pPr eaLnBrk="1" hangingPunct="1">
              <a:lnSpc>
                <a:spcPct val="135000"/>
              </a:lnSpc>
            </a:pPr>
            <a:r>
              <a:rPr kumimoji="1" lang="ja-JP" altLang="en-US" sz="1300" u="none"/>
              <a:t>活用します！</a:t>
            </a:r>
          </a:p>
        </p:txBody>
      </p:sp>
      <p:sp>
        <p:nvSpPr>
          <p:cNvPr id="501769" name="AutoShape 9">
            <a:extLst>
              <a:ext uri="{FF2B5EF4-FFF2-40B4-BE49-F238E27FC236}">
                <a16:creationId xmlns:a16="http://schemas.microsoft.com/office/drawing/2014/main" id="{EA231947-8B83-47C8-84D8-E1DE98F0B414}"/>
              </a:ext>
            </a:extLst>
          </p:cNvPr>
          <p:cNvSpPr>
            <a:spLocks noChangeArrowheads="1"/>
          </p:cNvSpPr>
          <p:nvPr/>
        </p:nvSpPr>
        <p:spPr bwMode="auto">
          <a:xfrm>
            <a:off x="5997575" y="5473700"/>
            <a:ext cx="2967038" cy="966788"/>
          </a:xfrm>
          <a:prstGeom prst="wedgeRectCallout">
            <a:avLst>
              <a:gd name="adj1" fmla="val -59579"/>
              <a:gd name="adj2" fmla="val -1108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135000"/>
              </a:lnSpc>
            </a:pPr>
            <a:r>
              <a:rPr kumimoji="1" lang="ja-JP" altLang="en-US" sz="1300" u="none"/>
              <a:t>地域での</a:t>
            </a:r>
          </a:p>
          <a:p>
            <a:pPr eaLnBrk="1" hangingPunct="1">
              <a:lnSpc>
                <a:spcPct val="135000"/>
              </a:lnSpc>
            </a:pPr>
            <a:r>
              <a:rPr kumimoji="1" lang="ja-JP" altLang="en-US" sz="1300" u="none"/>
              <a:t>配食サービス活動に</a:t>
            </a:r>
          </a:p>
          <a:p>
            <a:pPr eaLnBrk="1" hangingPunct="1">
              <a:lnSpc>
                <a:spcPct val="135000"/>
              </a:lnSpc>
            </a:pPr>
            <a:r>
              <a:rPr kumimoji="1" lang="ja-JP" altLang="en-US" sz="1300" u="none"/>
              <a:t>活用します！</a:t>
            </a:r>
          </a:p>
        </p:txBody>
      </p:sp>
      <p:sp>
        <p:nvSpPr>
          <p:cNvPr id="501770" name="Text Box 10">
            <a:extLst>
              <a:ext uri="{FF2B5EF4-FFF2-40B4-BE49-F238E27FC236}">
                <a16:creationId xmlns:a16="http://schemas.microsoft.com/office/drawing/2014/main" id="{47E702C8-E439-4277-B0B3-44001A93E1F3}"/>
              </a:ext>
            </a:extLst>
          </p:cNvPr>
          <p:cNvSpPr txBox="1">
            <a:spLocks noChangeArrowheads="1"/>
          </p:cNvSpPr>
          <p:nvPr/>
        </p:nvSpPr>
        <p:spPr bwMode="auto">
          <a:xfrm>
            <a:off x="250825" y="5302250"/>
            <a:ext cx="3313113" cy="119380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72000">
            <a:spAutoFit/>
          </a:bodyPr>
          <a:lstStyle>
            <a:lvl1pPr marL="182563" indent="-182563">
              <a:defRPr kumimoji="1" sz="2400">
                <a:solidFill>
                  <a:schemeClr val="tx1"/>
                </a:solidFill>
                <a:latin typeface="Arial" panose="020B0604020202020204" pitchFamily="34" charset="0"/>
                <a:ea typeface="ＭＳ Ｐゴシック" panose="020B0600070205080204" pitchFamily="50" charset="-128"/>
              </a:defRPr>
            </a:lvl1pPr>
            <a:lvl2pPr>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Blip>
                <a:blip r:embed="rId3"/>
              </a:buBlip>
            </a:pPr>
            <a:r>
              <a:rPr lang="ja-JP" altLang="en-US" sz="1300" u="none"/>
              <a:t>　補助金では、補助金ごとに決められた事業にしか使えませんでした。</a:t>
            </a:r>
          </a:p>
          <a:p>
            <a:pPr eaLnBrk="1" hangingPunct="1">
              <a:spcBef>
                <a:spcPct val="50000"/>
              </a:spcBef>
              <a:buFontTx/>
              <a:buBlip>
                <a:blip r:embed="rId3"/>
              </a:buBlip>
            </a:pPr>
            <a:r>
              <a:rPr lang="ja-JP" altLang="en-US" sz="1300" u="none"/>
              <a:t>　交付金化することで、地域の実情に応じた様々な子育て支援や地域福祉活動への支援が可能になります。</a:t>
            </a:r>
          </a:p>
        </p:txBody>
      </p:sp>
      <p:sp>
        <p:nvSpPr>
          <p:cNvPr id="501771" name="Rectangle 11">
            <a:extLst>
              <a:ext uri="{FF2B5EF4-FFF2-40B4-BE49-F238E27FC236}">
                <a16:creationId xmlns:a16="http://schemas.microsoft.com/office/drawing/2014/main" id="{5D53E20F-8765-4F92-8DAA-25029DBB99F5}"/>
              </a:ext>
            </a:extLst>
          </p:cNvPr>
          <p:cNvSpPr>
            <a:spLocks noChangeArrowheads="1"/>
          </p:cNvSpPr>
          <p:nvPr/>
        </p:nvSpPr>
        <p:spPr bwMode="auto">
          <a:xfrm>
            <a:off x="195263" y="2133600"/>
            <a:ext cx="8848725" cy="4535488"/>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501772" name="Picture 12">
            <a:extLst>
              <a:ext uri="{FF2B5EF4-FFF2-40B4-BE49-F238E27FC236}">
                <a16:creationId xmlns:a16="http://schemas.microsoft.com/office/drawing/2014/main" id="{D4DAEC94-B6E3-461E-946F-CB81320830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8950" y="2197100"/>
            <a:ext cx="779463" cy="1152525"/>
          </a:xfrm>
          <a:prstGeom prst="rect">
            <a:avLst/>
          </a:prstGeom>
          <a:noFill/>
          <a:extLst>
            <a:ext uri="{909E8E84-426E-40DD-AFC4-6F175D3DCCD1}">
              <a14:hiddenFill xmlns:a14="http://schemas.microsoft.com/office/drawing/2010/main">
                <a:solidFill>
                  <a:srgbClr val="FFFFFF"/>
                </a:solidFill>
              </a14:hiddenFill>
            </a:ext>
          </a:extLst>
        </p:spPr>
      </p:pic>
      <p:pic>
        <p:nvPicPr>
          <p:cNvPr id="501773" name="Picture 13">
            <a:extLst>
              <a:ext uri="{FF2B5EF4-FFF2-40B4-BE49-F238E27FC236}">
                <a16:creationId xmlns:a16="http://schemas.microsoft.com/office/drawing/2014/main" id="{97AD60A2-711F-4103-BD7A-138B32956C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3716338"/>
            <a:ext cx="1395413" cy="1565275"/>
          </a:xfrm>
          <a:prstGeom prst="rect">
            <a:avLst/>
          </a:prstGeom>
          <a:noFill/>
          <a:extLst>
            <a:ext uri="{909E8E84-426E-40DD-AFC4-6F175D3DCCD1}">
              <a14:hiddenFill xmlns:a14="http://schemas.microsoft.com/office/drawing/2010/main">
                <a:solidFill>
                  <a:srgbClr val="FFFFFF"/>
                </a:solidFill>
              </a14:hiddenFill>
            </a:ext>
          </a:extLst>
        </p:spPr>
      </p:pic>
      <p:sp>
        <p:nvSpPr>
          <p:cNvPr id="501774" name="AutoShape 14">
            <a:extLst>
              <a:ext uri="{FF2B5EF4-FFF2-40B4-BE49-F238E27FC236}">
                <a16:creationId xmlns:a16="http://schemas.microsoft.com/office/drawing/2014/main" id="{C2370FC4-97E4-4AFA-A079-E49EA1733966}"/>
              </a:ext>
            </a:extLst>
          </p:cNvPr>
          <p:cNvSpPr>
            <a:spLocks noChangeArrowheads="1"/>
          </p:cNvSpPr>
          <p:nvPr/>
        </p:nvSpPr>
        <p:spPr bwMode="auto">
          <a:xfrm>
            <a:off x="6516688" y="3500438"/>
            <a:ext cx="2016125" cy="504825"/>
          </a:xfrm>
          <a:prstGeom prst="wedgeEllipseCallout">
            <a:avLst>
              <a:gd name="adj1" fmla="val -36694"/>
              <a:gd name="adj2" fmla="val 70125"/>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kumimoji="1" lang="ja-JP" altLang="ja-JP" sz="1100" u="none"/>
          </a:p>
        </p:txBody>
      </p:sp>
      <p:sp>
        <p:nvSpPr>
          <p:cNvPr id="501775" name="Text Box 15">
            <a:extLst>
              <a:ext uri="{FF2B5EF4-FFF2-40B4-BE49-F238E27FC236}">
                <a16:creationId xmlns:a16="http://schemas.microsoft.com/office/drawing/2014/main" id="{2A39093E-08DE-4815-B7F0-7BF5DDD45CC5}"/>
              </a:ext>
            </a:extLst>
          </p:cNvPr>
          <p:cNvSpPr txBox="1">
            <a:spLocks noChangeArrowheads="1"/>
          </p:cNvSpPr>
          <p:nvPr/>
        </p:nvSpPr>
        <p:spPr bwMode="auto">
          <a:xfrm>
            <a:off x="6816725" y="3525838"/>
            <a:ext cx="162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ja-JP" altLang="en-US" sz="1200" u="none"/>
              <a:t>子ども連れのお客さんは割り引きします！</a:t>
            </a:r>
          </a:p>
        </p:txBody>
      </p:sp>
      <p:pic>
        <p:nvPicPr>
          <p:cNvPr id="501776" name="Picture 16">
            <a:extLst>
              <a:ext uri="{FF2B5EF4-FFF2-40B4-BE49-F238E27FC236}">
                <a16:creationId xmlns:a16="http://schemas.microsoft.com/office/drawing/2014/main" id="{C99FBC83-C355-4719-9B69-E5A1A9096A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2349500"/>
            <a:ext cx="820737" cy="1193800"/>
          </a:xfrm>
          <a:prstGeom prst="rect">
            <a:avLst/>
          </a:prstGeom>
          <a:noFill/>
          <a:extLst>
            <a:ext uri="{909E8E84-426E-40DD-AFC4-6F175D3DCCD1}">
              <a14:hiddenFill xmlns:a14="http://schemas.microsoft.com/office/drawing/2010/main">
                <a:solidFill>
                  <a:srgbClr val="FFFFFF"/>
                </a:solidFill>
              </a14:hiddenFill>
            </a:ext>
          </a:extLst>
        </p:spPr>
      </p:pic>
      <p:sp>
        <p:nvSpPr>
          <p:cNvPr id="501777" name="Text Box 17">
            <a:extLst>
              <a:ext uri="{FF2B5EF4-FFF2-40B4-BE49-F238E27FC236}">
                <a16:creationId xmlns:a16="http://schemas.microsoft.com/office/drawing/2014/main" id="{240A8D5D-F422-484D-BCD8-E91A0E11EA3A}"/>
              </a:ext>
            </a:extLst>
          </p:cNvPr>
          <p:cNvSpPr txBox="1">
            <a:spLocks noChangeArrowheads="1"/>
          </p:cNvSpPr>
          <p:nvPr/>
        </p:nvSpPr>
        <p:spPr bwMode="auto">
          <a:xfrm>
            <a:off x="4830763" y="2335213"/>
            <a:ext cx="6492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600" u="none">
                <a:ea typeface="HGPｺﾞｼｯｸE" panose="020B0900000000000000" pitchFamily="50" charset="-128"/>
              </a:rPr>
              <a:t>Ａ市</a:t>
            </a:r>
          </a:p>
        </p:txBody>
      </p:sp>
      <p:pic>
        <p:nvPicPr>
          <p:cNvPr id="501778" name="Picture 18">
            <a:extLst>
              <a:ext uri="{FF2B5EF4-FFF2-40B4-BE49-F238E27FC236}">
                <a16:creationId xmlns:a16="http://schemas.microsoft.com/office/drawing/2014/main" id="{C7066DF6-B2A7-4D33-A943-0B0CC8706C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5100" y="4003675"/>
            <a:ext cx="820738" cy="1193800"/>
          </a:xfrm>
          <a:prstGeom prst="rect">
            <a:avLst/>
          </a:prstGeom>
          <a:noFill/>
          <a:extLst>
            <a:ext uri="{909E8E84-426E-40DD-AFC4-6F175D3DCCD1}">
              <a14:hiddenFill xmlns:a14="http://schemas.microsoft.com/office/drawing/2010/main">
                <a:solidFill>
                  <a:srgbClr val="FFFFFF"/>
                </a:solidFill>
              </a14:hiddenFill>
            </a:ext>
          </a:extLst>
        </p:spPr>
      </p:pic>
      <p:sp>
        <p:nvSpPr>
          <p:cNvPr id="501779" name="Text Box 19">
            <a:extLst>
              <a:ext uri="{FF2B5EF4-FFF2-40B4-BE49-F238E27FC236}">
                <a16:creationId xmlns:a16="http://schemas.microsoft.com/office/drawing/2014/main" id="{097E6ED9-59DF-4347-AD09-F35AE6222425}"/>
              </a:ext>
            </a:extLst>
          </p:cNvPr>
          <p:cNvSpPr txBox="1">
            <a:spLocks noChangeArrowheads="1"/>
          </p:cNvSpPr>
          <p:nvPr/>
        </p:nvSpPr>
        <p:spPr bwMode="auto">
          <a:xfrm>
            <a:off x="7927975" y="3990975"/>
            <a:ext cx="792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600" u="none">
                <a:ea typeface="HGPｺﾞｼｯｸE" panose="020B0900000000000000" pitchFamily="50" charset="-128"/>
              </a:rPr>
              <a:t>Ｂ市</a:t>
            </a:r>
          </a:p>
        </p:txBody>
      </p:sp>
      <p:pic>
        <p:nvPicPr>
          <p:cNvPr id="501780" name="Picture 20">
            <a:extLst>
              <a:ext uri="{FF2B5EF4-FFF2-40B4-BE49-F238E27FC236}">
                <a16:creationId xmlns:a16="http://schemas.microsoft.com/office/drawing/2014/main" id="{FB5070B7-EB76-4902-9DC9-811DF844FA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2013" y="5384800"/>
            <a:ext cx="820737" cy="1193800"/>
          </a:xfrm>
          <a:prstGeom prst="rect">
            <a:avLst/>
          </a:prstGeom>
          <a:noFill/>
          <a:extLst>
            <a:ext uri="{909E8E84-426E-40DD-AFC4-6F175D3DCCD1}">
              <a14:hiddenFill xmlns:a14="http://schemas.microsoft.com/office/drawing/2010/main">
                <a:solidFill>
                  <a:srgbClr val="FFFFFF"/>
                </a:solidFill>
              </a14:hiddenFill>
            </a:ext>
          </a:extLst>
        </p:spPr>
      </p:pic>
      <p:sp>
        <p:nvSpPr>
          <p:cNvPr id="501781" name="Text Box 21">
            <a:extLst>
              <a:ext uri="{FF2B5EF4-FFF2-40B4-BE49-F238E27FC236}">
                <a16:creationId xmlns:a16="http://schemas.microsoft.com/office/drawing/2014/main" id="{0767B7B0-2842-43F3-ADFA-C57F89E64F85}"/>
              </a:ext>
            </a:extLst>
          </p:cNvPr>
          <p:cNvSpPr txBox="1">
            <a:spLocks noChangeArrowheads="1"/>
          </p:cNvSpPr>
          <p:nvPr/>
        </p:nvSpPr>
        <p:spPr bwMode="auto">
          <a:xfrm>
            <a:off x="4802188" y="5357813"/>
            <a:ext cx="792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600" u="none">
                <a:ea typeface="HGPｺﾞｼｯｸE" panose="020B0900000000000000" pitchFamily="50" charset="-128"/>
              </a:rPr>
              <a:t>Ｃ市</a:t>
            </a:r>
          </a:p>
        </p:txBody>
      </p:sp>
      <p:pic>
        <p:nvPicPr>
          <p:cNvPr id="501782" name="Picture 22">
            <a:extLst>
              <a:ext uri="{FF2B5EF4-FFF2-40B4-BE49-F238E27FC236}">
                <a16:creationId xmlns:a16="http://schemas.microsoft.com/office/drawing/2014/main" id="{1A04455F-1FDB-4FF3-AEE4-3456B3A9F6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675" y="3768725"/>
            <a:ext cx="1652588" cy="1220788"/>
          </a:xfrm>
          <a:prstGeom prst="rect">
            <a:avLst/>
          </a:prstGeom>
          <a:noFill/>
          <a:extLst>
            <a:ext uri="{909E8E84-426E-40DD-AFC4-6F175D3DCCD1}">
              <a14:hiddenFill xmlns:a14="http://schemas.microsoft.com/office/drawing/2010/main">
                <a:solidFill>
                  <a:srgbClr val="FFFFFF"/>
                </a:solidFill>
              </a14:hiddenFill>
            </a:ext>
          </a:extLst>
        </p:spPr>
      </p:pic>
      <p:pic>
        <p:nvPicPr>
          <p:cNvPr id="501783" name="Picture 23">
            <a:extLst>
              <a:ext uri="{FF2B5EF4-FFF2-40B4-BE49-F238E27FC236}">
                <a16:creationId xmlns:a16="http://schemas.microsoft.com/office/drawing/2014/main" id="{D7368AB6-6530-48B6-AEFF-BA25EF4CA3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0313" y="3332163"/>
            <a:ext cx="963612" cy="379412"/>
          </a:xfrm>
          <a:prstGeom prst="rect">
            <a:avLst/>
          </a:prstGeom>
          <a:noFill/>
          <a:extLst>
            <a:ext uri="{909E8E84-426E-40DD-AFC4-6F175D3DCCD1}">
              <a14:hiddenFill xmlns:a14="http://schemas.microsoft.com/office/drawing/2010/main">
                <a:solidFill>
                  <a:srgbClr val="FFFFFF"/>
                </a:solidFill>
              </a14:hiddenFill>
            </a:ext>
          </a:extLst>
        </p:spPr>
      </p:pic>
      <p:sp>
        <p:nvSpPr>
          <p:cNvPr id="501784" name="AutoShape 24">
            <a:extLst>
              <a:ext uri="{FF2B5EF4-FFF2-40B4-BE49-F238E27FC236}">
                <a16:creationId xmlns:a16="http://schemas.microsoft.com/office/drawing/2014/main" id="{47B4C99B-8C20-4A02-A342-13075C32FE7F}"/>
              </a:ext>
            </a:extLst>
          </p:cNvPr>
          <p:cNvSpPr>
            <a:spLocks noChangeArrowheads="1"/>
          </p:cNvSpPr>
          <p:nvPr/>
        </p:nvSpPr>
        <p:spPr bwMode="auto">
          <a:xfrm>
            <a:off x="2366963" y="2894013"/>
            <a:ext cx="2273300" cy="527050"/>
          </a:xfrm>
          <a:prstGeom prst="wedgeRectCallout">
            <a:avLst>
              <a:gd name="adj1" fmla="val -41481"/>
              <a:gd name="adj2" fmla="val 6962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400" u="none"/>
              <a:t>地域福祉や子育て支援に使ってくださいね！</a:t>
            </a:r>
          </a:p>
        </p:txBody>
      </p:sp>
      <p:pic>
        <p:nvPicPr>
          <p:cNvPr id="501785" name="Picture 25">
            <a:extLst>
              <a:ext uri="{FF2B5EF4-FFF2-40B4-BE49-F238E27FC236}">
                <a16:creationId xmlns:a16="http://schemas.microsoft.com/office/drawing/2014/main" id="{612ABF4E-6BA9-4497-99B5-3E8BBB0CD4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16875" y="5307013"/>
            <a:ext cx="904875" cy="1089025"/>
          </a:xfrm>
          <a:prstGeom prst="rect">
            <a:avLst/>
          </a:prstGeom>
          <a:noFill/>
          <a:extLst>
            <a:ext uri="{909E8E84-426E-40DD-AFC4-6F175D3DCCD1}">
              <a14:hiddenFill xmlns:a14="http://schemas.microsoft.com/office/drawing/2010/main">
                <a:solidFill>
                  <a:srgbClr val="FFFFFF"/>
                </a:solidFill>
              </a14:hiddenFill>
            </a:ext>
          </a:extLst>
        </p:spPr>
      </p:pic>
      <p:sp>
        <p:nvSpPr>
          <p:cNvPr id="501786" name="Text Box 26">
            <a:extLst>
              <a:ext uri="{FF2B5EF4-FFF2-40B4-BE49-F238E27FC236}">
                <a16:creationId xmlns:a16="http://schemas.microsoft.com/office/drawing/2014/main" id="{97481342-5726-430F-85EF-78BF22D5F391}"/>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１３</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824363B0-E589-4643-89A6-1E9E79EFC089}"/>
              </a:ext>
            </a:extLst>
          </p:cNvPr>
          <p:cNvSpPr>
            <a:spLocks noChangeArrowheads="1"/>
          </p:cNvSpPr>
          <p:nvPr/>
        </p:nvSpPr>
        <p:spPr bwMode="auto">
          <a:xfrm>
            <a:off x="457200" y="514350"/>
            <a:ext cx="82296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400">
                <a:solidFill>
                  <a:schemeClr val="tx1"/>
                </a:solidFill>
                <a:latin typeface="Arial" panose="020B0604020202020204" pitchFamily="34" charset="0"/>
                <a:ea typeface="ＭＳ Ｐゴシック" panose="020B0600070205080204" pitchFamily="50" charset="-128"/>
              </a:defRPr>
            </a:lvl1pPr>
            <a:lvl2pPr>
              <a:defRPr kumimoji="1" sz="4400">
                <a:solidFill>
                  <a:schemeClr val="tx1"/>
                </a:solidFill>
                <a:latin typeface="Arial" panose="020B0604020202020204" pitchFamily="34" charset="0"/>
                <a:ea typeface="ＭＳ Ｐゴシック" panose="020B0600070205080204" pitchFamily="50" charset="-128"/>
              </a:defRPr>
            </a:lvl2pPr>
            <a:lvl3pPr>
              <a:defRPr kumimoji="1" sz="4400">
                <a:solidFill>
                  <a:schemeClr val="tx1"/>
                </a:solidFill>
                <a:latin typeface="Arial" panose="020B0604020202020204" pitchFamily="34" charset="0"/>
                <a:ea typeface="ＭＳ Ｐゴシック" panose="020B0600070205080204" pitchFamily="50" charset="-128"/>
              </a:defRPr>
            </a:lvl3pPr>
            <a:lvl4pPr>
              <a:defRPr kumimoji="1" sz="4400">
                <a:solidFill>
                  <a:schemeClr val="tx1"/>
                </a:solidFill>
                <a:latin typeface="Arial" panose="020B0604020202020204" pitchFamily="34" charset="0"/>
                <a:ea typeface="ＭＳ Ｐゴシック" panose="020B0600070205080204" pitchFamily="50" charset="-128"/>
              </a:defRPr>
            </a:lvl4pPr>
            <a:lvl5pPr>
              <a:defRPr kumimoji="1" sz="4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u="none">
                <a:ea typeface="HG丸ｺﾞｼｯｸM-PRO" panose="020F0600000000000000" pitchFamily="50" charset="-128"/>
              </a:rPr>
              <a:t>　　　　　　　　　　　　　　　　　　　　　　</a:t>
            </a:r>
            <a:br>
              <a:rPr lang="ja-JP" altLang="en-US" sz="2400" u="none">
                <a:ea typeface="HG丸ｺﾞｼｯｸM-PRO" panose="020F0600000000000000" pitchFamily="50" charset="-128"/>
              </a:rPr>
            </a:br>
            <a:r>
              <a:rPr lang="ja-JP" altLang="en-US" sz="2400" u="none">
                <a:ea typeface="HG丸ｺﾞｼｯｸM-PRO" panose="020F0600000000000000" pitchFamily="50" charset="-128"/>
              </a:rPr>
              <a:t>（</a:t>
            </a:r>
            <a:r>
              <a:rPr lang="ja-JP" altLang="en-US" sz="2200" u="none">
                <a:ea typeface="HG丸ｺﾞｼｯｸM-PRO" panose="020F0600000000000000" pitchFamily="50" charset="-128"/>
              </a:rPr>
              <a:t>参考）交付金化の内容</a:t>
            </a:r>
          </a:p>
        </p:txBody>
      </p:sp>
      <p:graphicFrame>
        <p:nvGraphicFramePr>
          <p:cNvPr id="504835" name="Group 3">
            <a:extLst>
              <a:ext uri="{FF2B5EF4-FFF2-40B4-BE49-F238E27FC236}">
                <a16:creationId xmlns:a16="http://schemas.microsoft.com/office/drawing/2014/main" id="{67625D40-246E-4DD2-A627-4F63B810307A}"/>
              </a:ext>
            </a:extLst>
          </p:cNvPr>
          <p:cNvGraphicFramePr>
            <a:graphicFrameLocks noGrp="1"/>
          </p:cNvGraphicFramePr>
          <p:nvPr>
            <p:ph idx="1"/>
          </p:nvPr>
        </p:nvGraphicFramePr>
        <p:xfrm>
          <a:off x="423863" y="1425575"/>
          <a:ext cx="8424862" cy="4540250"/>
        </p:xfrm>
        <a:graphic>
          <a:graphicData uri="http://schemas.openxmlformats.org/drawingml/2006/table">
            <a:tbl>
              <a:tblPr/>
              <a:tblGrid>
                <a:gridCol w="1368425">
                  <a:extLst>
                    <a:ext uri="{9D8B030D-6E8A-4147-A177-3AD203B41FA5}">
                      <a16:colId xmlns:a16="http://schemas.microsoft.com/office/drawing/2014/main" val="398957324"/>
                    </a:ext>
                  </a:extLst>
                </a:gridCol>
                <a:gridCol w="2665412">
                  <a:extLst>
                    <a:ext uri="{9D8B030D-6E8A-4147-A177-3AD203B41FA5}">
                      <a16:colId xmlns:a16="http://schemas.microsoft.com/office/drawing/2014/main" val="359697"/>
                    </a:ext>
                  </a:extLst>
                </a:gridCol>
                <a:gridCol w="4391025">
                  <a:extLst>
                    <a:ext uri="{9D8B030D-6E8A-4147-A177-3AD203B41FA5}">
                      <a16:colId xmlns:a16="http://schemas.microsoft.com/office/drawing/2014/main" val="1943996540"/>
                    </a:ext>
                  </a:extLst>
                </a:gridCol>
              </a:tblGrid>
              <a:tr h="434975">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名　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目　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20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事業例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52223514"/>
                  </a:ext>
                </a:extLst>
              </a:tr>
              <a:tr h="2282825">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地域福祉・</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子育て支援</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20000"/>
                        </a:lnSpc>
                        <a:spcBef>
                          <a:spcPct val="20000"/>
                        </a:spcBef>
                        <a:spcAft>
                          <a:spcPct val="0"/>
                        </a:spcAft>
                        <a:buClr>
                          <a:schemeClr val="bg2"/>
                        </a:buClr>
                        <a:buSzPct val="75000"/>
                        <a:buFont typeface="Wingdings" panose="05000000000000000000" pitchFamily="2" charset="2"/>
                        <a:buNone/>
                        <a:tabLst/>
                      </a:pPr>
                      <a:r>
                        <a:rPr kumimoji="1" lang="ja-JP"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高齢者や障がい者などを身近な地域で見守り・支える仕組みづくりや保育・子育て支援サービスの提供など、市町村が実施する地域福祉・子育て支援の取組を支援します。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71463" indent="-271463">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271463" marR="0" lvl="0" indent="-271463"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Blip>
                          <a:blip r:embed="rId3"/>
                        </a:buBlip>
                        <a:tabLst/>
                      </a:pPr>
                      <a:r>
                        <a:rPr kumimoji="1" lang="ja-JP"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援護を要する人を必要なサービスにつなぐセーフティネットの構築</a:t>
                      </a:r>
                    </a:p>
                    <a:p>
                      <a:pPr marL="271463" marR="0" lvl="0" indent="-271463"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Blip>
                          <a:blip r:embed="rId3"/>
                        </a:buBlip>
                        <a:tabLst/>
                      </a:pPr>
                      <a:r>
                        <a:rPr kumimoji="1" lang="ja-JP"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住民による「支えあい、助け合い」活動の支援（例：高齢者への配食サービス　など）</a:t>
                      </a:r>
                    </a:p>
                    <a:p>
                      <a:pPr marL="271463" marR="0" lvl="0" indent="-271463"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Blip>
                          <a:blip r:embed="rId3"/>
                        </a:buBlip>
                        <a:tabLst/>
                      </a:pPr>
                      <a:r>
                        <a:rPr kumimoji="1" lang="ja-JP"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地域福祉の担い手づくり</a:t>
                      </a:r>
                    </a:p>
                    <a:p>
                      <a:pPr marL="271463" marR="0" lvl="0" indent="-271463"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Blip>
                          <a:blip r:embed="rId3"/>
                        </a:buBlip>
                        <a:tabLst/>
                      </a:pPr>
                      <a:r>
                        <a:rPr kumimoji="1" lang="ja-JP"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すべての子育て世帯が魅力を感じる環境づくり（一時預かり、親子の交流の場　など）</a:t>
                      </a:r>
                    </a:p>
                    <a:p>
                      <a:pPr marL="271463" marR="0" lvl="0" indent="-271463"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Blip>
                          <a:blip r:embed="rId3"/>
                        </a:buBlip>
                        <a:tabLst/>
                      </a:pPr>
                      <a:r>
                        <a:rPr kumimoji="1" lang="ja-JP"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子育て機運の醸成（子育て応援キャンペーン、子育て応援店舗の拡充　など）　　　　　　　　　など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4050781"/>
                  </a:ext>
                </a:extLst>
              </a:tr>
              <a:tr h="782638">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75000"/>
                        </a:lnSpc>
                        <a:spcBef>
                          <a:spcPct val="0"/>
                        </a:spcBef>
                        <a:spcAft>
                          <a:spcPct val="0"/>
                        </a:spcAft>
                        <a:buClr>
                          <a:schemeClr val="bg2"/>
                        </a:buClr>
                        <a:buSzPct val="75000"/>
                        <a:buFont typeface="Wingdings" panose="05000000000000000000" pitchFamily="2" charset="2"/>
                        <a:buNone/>
                        <a:tabLst/>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75000"/>
                        </a:lnSpc>
                        <a:spcBef>
                          <a:spcPct val="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学校安全</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None/>
                        <a:tabLst/>
                      </a:pPr>
                      <a:r>
                        <a:rPr kumimoji="1" lang="ja-JP"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市町村が実施する学校の安全確保のための事業を支援します。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71463" indent="-271463">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271463" marR="0" lvl="0" indent="-271463"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Blip>
                          <a:blip r:embed="rId3"/>
                        </a:buBlip>
                        <a:tabLst/>
                      </a:pPr>
                      <a:r>
                        <a:rPr kumimoji="1" lang="ja-JP"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警備員等の配置</a:t>
                      </a:r>
                    </a:p>
                    <a:p>
                      <a:pPr marL="271463" marR="0" lvl="0" indent="-271463"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Blip>
                          <a:blip r:embed="rId3"/>
                        </a:buBlip>
                        <a:tabLst/>
                      </a:pPr>
                      <a:r>
                        <a:rPr kumimoji="1" lang="ja-JP"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防犯設備等の設置（オートロック、防犯カメラ等）</a:t>
                      </a:r>
                    </a:p>
                    <a:p>
                      <a:pPr marL="271463" marR="0" lvl="0" indent="-271463"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None/>
                        <a:tabLst/>
                      </a:pPr>
                      <a:r>
                        <a:rPr kumimoji="1" lang="ja-JP"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　　　　　　　　　　　　　　　　　　　　　　　　　　　　　など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9478236"/>
                  </a:ext>
                </a:extLst>
              </a:tr>
              <a:tr h="103981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総合相談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住民の生活上の様々な課題等を発見・対応するために、市町村が実施する相談事業等を支援します。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271463" indent="-271463">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271463" marR="0" lvl="0" indent="-271463"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Blip>
                          <a:blip r:embed="rId3"/>
                        </a:buBlip>
                        <a:tabLst/>
                      </a:pPr>
                      <a:r>
                        <a:rPr kumimoji="1" lang="ja-JP"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人権に関わる相談</a:t>
                      </a:r>
                    </a:p>
                    <a:p>
                      <a:pPr marL="271463" marR="0" lvl="0" indent="-271463"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Blip>
                          <a:blip r:embed="rId3"/>
                        </a:buBlip>
                        <a:tabLst/>
                      </a:pPr>
                      <a:r>
                        <a:rPr kumimoji="1" lang="ja-JP"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生活上の様々な課題に対する相談・支援</a:t>
                      </a:r>
                    </a:p>
                    <a:p>
                      <a:pPr marL="271463" marR="0" lvl="0" indent="-271463"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Blip>
                          <a:blip r:embed="rId3"/>
                        </a:buBlip>
                        <a:tabLst/>
                      </a:pPr>
                      <a:r>
                        <a:rPr kumimoji="1" lang="ja-JP"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就職困難者の雇用・就労に対する相談・支援</a:t>
                      </a:r>
                    </a:p>
                    <a:p>
                      <a:pPr marL="271463" marR="0" lvl="0" indent="-271463" algn="l"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Blip>
                          <a:blip r:embed="rId3"/>
                        </a:buBlip>
                        <a:tabLst/>
                      </a:pPr>
                      <a:r>
                        <a:rPr kumimoji="1" lang="ja-JP"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奨学金等についての相談</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27696909"/>
                  </a:ext>
                </a:extLst>
              </a:tr>
            </a:tbl>
          </a:graphicData>
        </a:graphic>
      </p:graphicFrame>
      <p:sp>
        <p:nvSpPr>
          <p:cNvPr id="504857" name="Text Box 25">
            <a:extLst>
              <a:ext uri="{FF2B5EF4-FFF2-40B4-BE49-F238E27FC236}">
                <a16:creationId xmlns:a16="http://schemas.microsoft.com/office/drawing/2014/main" id="{697EDD7D-C412-4ECD-8AEF-11E42FCC39B7}"/>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１４</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a:extLst>
              <a:ext uri="{FF2B5EF4-FFF2-40B4-BE49-F238E27FC236}">
                <a16:creationId xmlns:a16="http://schemas.microsoft.com/office/drawing/2014/main" id="{BA0A4C00-02EE-4517-BF75-F73AA6D5C25E}"/>
              </a:ext>
            </a:extLst>
          </p:cNvPr>
          <p:cNvSpPr>
            <a:spLocks noChangeArrowheads="1"/>
          </p:cNvSpPr>
          <p:nvPr/>
        </p:nvSpPr>
        <p:spPr bwMode="auto">
          <a:xfrm>
            <a:off x="300038" y="290513"/>
            <a:ext cx="8229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400">
                <a:solidFill>
                  <a:schemeClr val="tx1"/>
                </a:solidFill>
                <a:latin typeface="Arial" panose="020B0604020202020204" pitchFamily="34" charset="0"/>
                <a:ea typeface="ＭＳ Ｐゴシック" panose="020B0600070205080204" pitchFamily="50" charset="-128"/>
              </a:defRPr>
            </a:lvl1pPr>
            <a:lvl2pPr>
              <a:defRPr kumimoji="1" sz="4400">
                <a:solidFill>
                  <a:schemeClr val="tx1"/>
                </a:solidFill>
                <a:latin typeface="Arial" panose="020B0604020202020204" pitchFamily="34" charset="0"/>
                <a:ea typeface="ＭＳ Ｐゴシック" panose="020B0600070205080204" pitchFamily="50" charset="-128"/>
              </a:defRPr>
            </a:lvl2pPr>
            <a:lvl3pPr>
              <a:defRPr kumimoji="1" sz="4400">
                <a:solidFill>
                  <a:schemeClr val="tx1"/>
                </a:solidFill>
                <a:latin typeface="Arial" panose="020B0604020202020204" pitchFamily="34" charset="0"/>
                <a:ea typeface="ＭＳ Ｐゴシック" panose="020B0600070205080204" pitchFamily="50" charset="-128"/>
              </a:defRPr>
            </a:lvl3pPr>
            <a:lvl4pPr>
              <a:defRPr kumimoji="1" sz="4400">
                <a:solidFill>
                  <a:schemeClr val="tx1"/>
                </a:solidFill>
                <a:latin typeface="Arial" panose="020B0604020202020204" pitchFamily="34" charset="0"/>
                <a:ea typeface="ＭＳ Ｐゴシック" panose="020B0600070205080204" pitchFamily="50" charset="-128"/>
              </a:defRPr>
            </a:lvl4pPr>
            <a:lvl5pPr>
              <a:defRPr kumimoji="1" sz="4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u="none">
                <a:ea typeface="HG丸ｺﾞｼｯｸM-PRO" panose="020F0600000000000000" pitchFamily="50" charset="-128"/>
              </a:rPr>
              <a:t>（３）市町村への権限移譲</a:t>
            </a:r>
          </a:p>
        </p:txBody>
      </p:sp>
      <p:sp>
        <p:nvSpPr>
          <p:cNvPr id="509955" name="Rectangle 3">
            <a:extLst>
              <a:ext uri="{FF2B5EF4-FFF2-40B4-BE49-F238E27FC236}">
                <a16:creationId xmlns:a16="http://schemas.microsoft.com/office/drawing/2014/main" id="{16415FDC-037A-4B1D-B5DB-33E84A0B8264}"/>
              </a:ext>
            </a:extLst>
          </p:cNvPr>
          <p:cNvSpPr>
            <a:spLocks noChangeArrowheads="1"/>
          </p:cNvSpPr>
          <p:nvPr/>
        </p:nvSpPr>
        <p:spPr bwMode="auto">
          <a:xfrm>
            <a:off x="430213" y="811213"/>
            <a:ext cx="857250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bg2"/>
              </a:buClr>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bg2"/>
              </a:buClr>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bg2"/>
              </a:buClr>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bg2"/>
              </a:buClr>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pPr>
            <a:r>
              <a:rPr lang="ja-JP" altLang="en-US" sz="1800" u="none"/>
              <a:t>市町村が、地域の実情に応じて自らの責任と判断で、住民に身近なサービスを提供できるよう、市町村への権限移譲を進めます。</a:t>
            </a:r>
          </a:p>
          <a:p>
            <a:pPr eaLnBrk="1" hangingPunct="1">
              <a:spcBef>
                <a:spcPct val="0"/>
              </a:spcBef>
            </a:pPr>
            <a:r>
              <a:rPr lang="ja-JP" altLang="en-US" sz="1800" u="none"/>
              <a:t>移譲の推進に向けて、新たな仕組み（人的支援・財政措置など）を構築します。</a:t>
            </a:r>
          </a:p>
          <a:p>
            <a:pPr eaLnBrk="1" hangingPunct="1">
              <a:buFont typeface="Wingdings" panose="05000000000000000000" pitchFamily="2" charset="2"/>
              <a:buNone/>
            </a:pPr>
            <a:endParaRPr lang="en-US" altLang="ja-JP" sz="1800" u="none"/>
          </a:p>
        </p:txBody>
      </p:sp>
      <p:sp>
        <p:nvSpPr>
          <p:cNvPr id="509956" name="Rectangle 4">
            <a:extLst>
              <a:ext uri="{FF2B5EF4-FFF2-40B4-BE49-F238E27FC236}">
                <a16:creationId xmlns:a16="http://schemas.microsoft.com/office/drawing/2014/main" id="{F6EFF3A0-7BDE-42CD-84DC-C8667BC88FB2}"/>
              </a:ext>
            </a:extLst>
          </p:cNvPr>
          <p:cNvSpPr>
            <a:spLocks noChangeArrowheads="1"/>
          </p:cNvSpPr>
          <p:nvPr/>
        </p:nvSpPr>
        <p:spPr bwMode="auto">
          <a:xfrm>
            <a:off x="285750" y="1771650"/>
            <a:ext cx="8696325" cy="485775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9957" name="AutoShape 5">
            <a:extLst>
              <a:ext uri="{FF2B5EF4-FFF2-40B4-BE49-F238E27FC236}">
                <a16:creationId xmlns:a16="http://schemas.microsoft.com/office/drawing/2014/main" id="{879A9EB3-5A6C-43CA-951D-718E62F9C087}"/>
              </a:ext>
            </a:extLst>
          </p:cNvPr>
          <p:cNvSpPr>
            <a:spLocks noChangeArrowheads="1"/>
          </p:cNvSpPr>
          <p:nvPr/>
        </p:nvSpPr>
        <p:spPr bwMode="auto">
          <a:xfrm>
            <a:off x="473075" y="1852613"/>
            <a:ext cx="2519363" cy="415925"/>
          </a:xfrm>
          <a:prstGeom prst="foldedCorner">
            <a:avLst>
              <a:gd name="adj" fmla="val 16431"/>
            </a:avLst>
          </a:prstGeom>
          <a:solidFill>
            <a:schemeClr val="accent1">
              <a:alpha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8800"/>
          <a:lstStyle/>
          <a:p>
            <a:pPr eaLnBrk="1" hangingPunct="1">
              <a:lnSpc>
                <a:spcPct val="120000"/>
              </a:lnSpc>
              <a:spcBef>
                <a:spcPct val="50000"/>
              </a:spcBef>
            </a:pPr>
            <a:r>
              <a:rPr kumimoji="1" lang="ja-JP" altLang="en-US" b="1" u="none"/>
              <a:t>第１フェーズ（</a:t>
            </a:r>
            <a:r>
              <a:rPr kumimoji="1" lang="en-US" altLang="ja-JP" b="1" u="none"/>
              <a:t>H22</a:t>
            </a:r>
            <a:r>
              <a:rPr kumimoji="1" lang="ja-JP" altLang="en-US" b="1" u="none"/>
              <a:t>～）</a:t>
            </a:r>
          </a:p>
        </p:txBody>
      </p:sp>
      <p:sp>
        <p:nvSpPr>
          <p:cNvPr id="509958" name="Text Box 6">
            <a:extLst>
              <a:ext uri="{FF2B5EF4-FFF2-40B4-BE49-F238E27FC236}">
                <a16:creationId xmlns:a16="http://schemas.microsoft.com/office/drawing/2014/main" id="{73DB2424-8094-4F39-9381-53261C58D6FA}"/>
              </a:ext>
            </a:extLst>
          </p:cNvPr>
          <p:cNvSpPr txBox="1">
            <a:spLocks noChangeArrowheads="1"/>
          </p:cNvSpPr>
          <p:nvPr/>
        </p:nvSpPr>
        <p:spPr bwMode="auto">
          <a:xfrm>
            <a:off x="676275" y="2354263"/>
            <a:ext cx="81407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5000"/>
              </a:lnSpc>
              <a:spcBef>
                <a:spcPct val="100000"/>
              </a:spcBef>
              <a:buFontTx/>
              <a:buBlip>
                <a:blip r:embed="rId3"/>
              </a:buBlip>
            </a:pPr>
            <a:r>
              <a:rPr kumimoji="1" lang="ja-JP" altLang="en-US" sz="1600" u="none"/>
              <a:t>　府内全市町村に特例市の権限を移譲します。</a:t>
            </a:r>
          </a:p>
          <a:p>
            <a:pPr eaLnBrk="1" hangingPunct="1">
              <a:lnSpc>
                <a:spcPct val="105000"/>
              </a:lnSpc>
              <a:spcBef>
                <a:spcPct val="100000"/>
              </a:spcBef>
              <a:buFontTx/>
              <a:buBlip>
                <a:blip r:embed="rId3"/>
              </a:buBlip>
            </a:pPr>
            <a:r>
              <a:rPr kumimoji="1" lang="ja-JP" altLang="en-US" sz="1600" u="none"/>
              <a:t>　国の地方分権改革推進委員会の第１次勧告の権限を移譲します。</a:t>
            </a:r>
          </a:p>
          <a:p>
            <a:pPr eaLnBrk="1" hangingPunct="1">
              <a:lnSpc>
                <a:spcPct val="105000"/>
              </a:lnSpc>
              <a:spcBef>
                <a:spcPct val="100000"/>
              </a:spcBef>
              <a:buFontTx/>
              <a:buBlip>
                <a:blip r:embed="rId3"/>
              </a:buBlip>
            </a:pPr>
            <a:r>
              <a:rPr kumimoji="1" lang="ja-JP" altLang="en-US" sz="1600" u="none"/>
              <a:t>　河川・道路などの都市基盤施設にかかる権限を移譲します。</a:t>
            </a:r>
          </a:p>
        </p:txBody>
      </p:sp>
      <p:sp>
        <p:nvSpPr>
          <p:cNvPr id="509959" name="Text Box 7">
            <a:extLst>
              <a:ext uri="{FF2B5EF4-FFF2-40B4-BE49-F238E27FC236}">
                <a16:creationId xmlns:a16="http://schemas.microsoft.com/office/drawing/2014/main" id="{37B41165-079D-43DD-9D29-AD3D26F8D077}"/>
              </a:ext>
            </a:extLst>
          </p:cNvPr>
          <p:cNvSpPr txBox="1">
            <a:spLocks noChangeArrowheads="1"/>
          </p:cNvSpPr>
          <p:nvPr/>
        </p:nvSpPr>
        <p:spPr bwMode="auto">
          <a:xfrm>
            <a:off x="1066800" y="3098800"/>
            <a:ext cx="635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ja-JP" altLang="en-US" sz="1400" u="none"/>
              <a:t>　（保育所の設置、未熟児の訪問指導　など）</a:t>
            </a:r>
          </a:p>
        </p:txBody>
      </p:sp>
      <p:sp>
        <p:nvSpPr>
          <p:cNvPr id="509960" name="Text Box 8">
            <a:extLst>
              <a:ext uri="{FF2B5EF4-FFF2-40B4-BE49-F238E27FC236}">
                <a16:creationId xmlns:a16="http://schemas.microsoft.com/office/drawing/2014/main" id="{884A2452-DAC7-43EF-9F1E-65DDFA684A08}"/>
              </a:ext>
            </a:extLst>
          </p:cNvPr>
          <p:cNvSpPr txBox="1">
            <a:spLocks noChangeArrowheads="1"/>
          </p:cNvSpPr>
          <p:nvPr/>
        </p:nvSpPr>
        <p:spPr bwMode="auto">
          <a:xfrm>
            <a:off x="1069975" y="2600325"/>
            <a:ext cx="6596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ja-JP" altLang="en-US" sz="1400" u="none"/>
              <a:t>　（宅地造成工事の許可、騒音や振動の規制基準の設定　など）</a:t>
            </a:r>
          </a:p>
        </p:txBody>
      </p:sp>
      <p:sp>
        <p:nvSpPr>
          <p:cNvPr id="509961" name="Text Box 9">
            <a:extLst>
              <a:ext uri="{FF2B5EF4-FFF2-40B4-BE49-F238E27FC236}">
                <a16:creationId xmlns:a16="http://schemas.microsoft.com/office/drawing/2014/main" id="{8E58CFEE-556F-4DB7-8B8A-0C39E00CA37B}"/>
              </a:ext>
            </a:extLst>
          </p:cNvPr>
          <p:cNvSpPr txBox="1">
            <a:spLocks noChangeArrowheads="1"/>
          </p:cNvSpPr>
          <p:nvPr/>
        </p:nvSpPr>
        <p:spPr bwMode="auto">
          <a:xfrm>
            <a:off x="1679575" y="5445125"/>
            <a:ext cx="6948488"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0000"/>
              </a:lnSpc>
              <a:spcBef>
                <a:spcPct val="120000"/>
              </a:spcBef>
            </a:pPr>
            <a:r>
              <a:rPr kumimoji="1" lang="ja-JP" altLang="en-US" sz="1600" i="1" u="none"/>
              <a:t>大阪府の全ての権限（約</a:t>
            </a:r>
            <a:r>
              <a:rPr kumimoji="1" lang="en-US" altLang="ja-JP" sz="1600" i="1" u="none">
                <a:latin typeface="ＭＳ Ｐゴシック" panose="020B0600070205080204" pitchFamily="50" charset="-128"/>
              </a:rPr>
              <a:t>8,000</a:t>
            </a:r>
            <a:r>
              <a:rPr kumimoji="1" lang="ja-JP" altLang="en-US" sz="1600" i="1" u="none"/>
              <a:t>条項）のうち、他府県での移譲実績を踏まえて、</a:t>
            </a:r>
          </a:p>
          <a:p>
            <a:pPr eaLnBrk="1" hangingPunct="1"/>
            <a:r>
              <a:rPr kumimoji="1" lang="ja-JP" altLang="en-US" sz="1600" i="1" u="none"/>
              <a:t>半分（約</a:t>
            </a:r>
            <a:r>
              <a:rPr kumimoji="1" lang="en-US" altLang="ja-JP" sz="1600" i="1" u="none">
                <a:latin typeface="ＭＳ Ｐゴシック" panose="020B0600070205080204" pitchFamily="50" charset="-128"/>
              </a:rPr>
              <a:t>4,000</a:t>
            </a:r>
            <a:r>
              <a:rPr kumimoji="1" lang="ja-JP" altLang="en-US" sz="1600" i="1" u="none"/>
              <a:t>条項）を超える権限の移譲を目指します。</a:t>
            </a:r>
          </a:p>
        </p:txBody>
      </p:sp>
      <p:sp>
        <p:nvSpPr>
          <p:cNvPr id="509962" name="Text Box 10">
            <a:extLst>
              <a:ext uri="{FF2B5EF4-FFF2-40B4-BE49-F238E27FC236}">
                <a16:creationId xmlns:a16="http://schemas.microsoft.com/office/drawing/2014/main" id="{7373CD6B-37CC-425D-8C57-6D762BF2C0FA}"/>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１５</a:t>
            </a:r>
          </a:p>
        </p:txBody>
      </p:sp>
      <p:sp>
        <p:nvSpPr>
          <p:cNvPr id="509963" name="Rectangle 11">
            <a:extLst>
              <a:ext uri="{FF2B5EF4-FFF2-40B4-BE49-F238E27FC236}">
                <a16:creationId xmlns:a16="http://schemas.microsoft.com/office/drawing/2014/main" id="{C9AB9EC1-41DD-4DF1-B8AD-92F0C5ED339E}"/>
              </a:ext>
            </a:extLst>
          </p:cNvPr>
          <p:cNvSpPr>
            <a:spLocks noChangeArrowheads="1"/>
          </p:cNvSpPr>
          <p:nvPr/>
        </p:nvSpPr>
        <p:spPr bwMode="auto">
          <a:xfrm>
            <a:off x="1139825" y="6121400"/>
            <a:ext cx="779145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lnSpc>
                <a:spcPct val="50000"/>
              </a:lnSpc>
              <a:spcBef>
                <a:spcPct val="50000"/>
              </a:spcBef>
            </a:pPr>
            <a:r>
              <a:rPr kumimoji="1" lang="en-US" altLang="ja-JP" sz="900" u="none">
                <a:latin typeface="HG丸ｺﾞｼｯｸM-PRO" panose="020F0600000000000000" pitchFamily="50" charset="-128"/>
                <a:ea typeface="HG丸ｺﾞｼｯｸM-PRO" panose="020F0600000000000000" pitchFamily="50" charset="-128"/>
              </a:rPr>
              <a:t>※</a:t>
            </a:r>
            <a:r>
              <a:rPr kumimoji="1" lang="ja-JP" altLang="en-US" sz="900" u="none">
                <a:latin typeface="HG丸ｺﾞｼｯｸM-PRO" panose="020F0600000000000000" pitchFamily="50" charset="-128"/>
                <a:ea typeface="HG丸ｺﾞｼｯｸM-PRO" panose="020F0600000000000000" pitchFamily="50" charset="-128"/>
              </a:rPr>
              <a:t>　特例市：人口</a:t>
            </a:r>
            <a:r>
              <a:rPr kumimoji="1" lang="en-US" altLang="ja-JP" sz="900" u="none">
                <a:latin typeface="HG丸ｺﾞｼｯｸM-PRO" panose="020F0600000000000000" pitchFamily="50" charset="-128"/>
                <a:ea typeface="HG丸ｺﾞｼｯｸM-PRO" panose="020F0600000000000000" pitchFamily="50" charset="-128"/>
              </a:rPr>
              <a:t>20</a:t>
            </a:r>
            <a:r>
              <a:rPr kumimoji="1" lang="ja-JP" altLang="en-US" sz="900" u="none">
                <a:latin typeface="HG丸ｺﾞｼｯｸM-PRO" panose="020F0600000000000000" pitchFamily="50" charset="-128"/>
                <a:ea typeface="HG丸ｺﾞｼｯｸM-PRO" panose="020F0600000000000000" pitchFamily="50" charset="-128"/>
              </a:rPr>
              <a:t>万人以上の政令で指定される都市で、都道府県から多くの権限が移譲される。</a:t>
            </a:r>
          </a:p>
          <a:p>
            <a:pPr eaLnBrk="1" hangingPunct="1">
              <a:lnSpc>
                <a:spcPct val="50000"/>
              </a:lnSpc>
              <a:spcBef>
                <a:spcPct val="50000"/>
              </a:spcBef>
            </a:pPr>
            <a:r>
              <a:rPr kumimoji="1" lang="ja-JP" altLang="en-US" sz="900" u="none">
                <a:latin typeface="HG丸ｺﾞｼｯｸM-PRO" panose="020F0600000000000000" pitchFamily="50" charset="-128"/>
                <a:ea typeface="HG丸ｺﾞｼｯｸM-PRO" panose="020F0600000000000000" pitchFamily="50" charset="-128"/>
              </a:rPr>
              <a:t>　　　　　　府内の政令市は大阪市</a:t>
            </a:r>
            <a:r>
              <a:rPr kumimoji="1" lang="en-US" altLang="ja-JP" sz="900" u="none">
                <a:latin typeface="HG丸ｺﾞｼｯｸM-PRO" panose="020F0600000000000000" pitchFamily="50" charset="-128"/>
                <a:ea typeface="HG丸ｺﾞｼｯｸM-PRO" panose="020F0600000000000000" pitchFamily="50" charset="-128"/>
              </a:rPr>
              <a:t>､</a:t>
            </a:r>
            <a:r>
              <a:rPr kumimoji="1" lang="ja-JP" altLang="en-US" sz="900" u="none">
                <a:latin typeface="HG丸ｺﾞｼｯｸM-PRO" panose="020F0600000000000000" pitchFamily="50" charset="-128"/>
                <a:ea typeface="HG丸ｺﾞｼｯｸM-PRO" panose="020F0600000000000000" pitchFamily="50" charset="-128"/>
              </a:rPr>
              <a:t>堺市。中核市は高槻市</a:t>
            </a:r>
            <a:r>
              <a:rPr kumimoji="1" lang="en-US" altLang="ja-JP" sz="900" u="none">
                <a:latin typeface="HG丸ｺﾞｼｯｸM-PRO" panose="020F0600000000000000" pitchFamily="50" charset="-128"/>
                <a:ea typeface="HG丸ｺﾞｼｯｸM-PRO" panose="020F0600000000000000" pitchFamily="50" charset="-128"/>
              </a:rPr>
              <a:t>､</a:t>
            </a:r>
            <a:r>
              <a:rPr kumimoji="1" lang="ja-JP" altLang="en-US" sz="900" u="none">
                <a:latin typeface="HG丸ｺﾞｼｯｸM-PRO" panose="020F0600000000000000" pitchFamily="50" charset="-128"/>
                <a:ea typeface="HG丸ｺﾞｼｯｸM-PRO" panose="020F0600000000000000" pitchFamily="50" charset="-128"/>
              </a:rPr>
              <a:t>東大阪市。特例市は豊中市</a:t>
            </a:r>
            <a:r>
              <a:rPr kumimoji="1" lang="en-US" altLang="ja-JP" sz="900" u="none">
                <a:latin typeface="HG丸ｺﾞｼｯｸM-PRO" panose="020F0600000000000000" pitchFamily="50" charset="-128"/>
                <a:ea typeface="HG丸ｺﾞｼｯｸM-PRO" panose="020F0600000000000000" pitchFamily="50" charset="-128"/>
              </a:rPr>
              <a:t>､</a:t>
            </a:r>
            <a:r>
              <a:rPr kumimoji="1" lang="ja-JP" altLang="en-US" sz="900" u="none">
                <a:latin typeface="HG丸ｺﾞｼｯｸM-PRO" panose="020F0600000000000000" pitchFamily="50" charset="-128"/>
                <a:ea typeface="HG丸ｺﾞｼｯｸM-PRO" panose="020F0600000000000000" pitchFamily="50" charset="-128"/>
              </a:rPr>
              <a:t>吹田市</a:t>
            </a:r>
            <a:r>
              <a:rPr kumimoji="1" lang="en-US" altLang="ja-JP" sz="900" u="none">
                <a:latin typeface="HG丸ｺﾞｼｯｸM-PRO" panose="020F0600000000000000" pitchFamily="50" charset="-128"/>
                <a:ea typeface="HG丸ｺﾞｼｯｸM-PRO" panose="020F0600000000000000" pitchFamily="50" charset="-128"/>
              </a:rPr>
              <a:t>､</a:t>
            </a:r>
            <a:r>
              <a:rPr kumimoji="1" lang="ja-JP" altLang="en-US" sz="900" u="none">
                <a:latin typeface="HG丸ｺﾞｼｯｸM-PRO" panose="020F0600000000000000" pitchFamily="50" charset="-128"/>
                <a:ea typeface="HG丸ｺﾞｼｯｸM-PRO" panose="020F0600000000000000" pitchFamily="50" charset="-128"/>
              </a:rPr>
              <a:t>枚方市</a:t>
            </a:r>
            <a:r>
              <a:rPr kumimoji="1" lang="en-US" altLang="ja-JP" sz="900" u="none">
                <a:latin typeface="HG丸ｺﾞｼｯｸM-PRO" panose="020F0600000000000000" pitchFamily="50" charset="-128"/>
                <a:ea typeface="HG丸ｺﾞｼｯｸM-PRO" panose="020F0600000000000000" pitchFamily="50" charset="-128"/>
              </a:rPr>
              <a:t>､</a:t>
            </a:r>
            <a:r>
              <a:rPr kumimoji="1" lang="ja-JP" altLang="en-US" sz="900" u="none">
                <a:latin typeface="HG丸ｺﾞｼｯｸM-PRO" panose="020F0600000000000000" pitchFamily="50" charset="-128"/>
                <a:ea typeface="HG丸ｺﾞｼｯｸM-PRO" panose="020F0600000000000000" pitchFamily="50" charset="-128"/>
              </a:rPr>
              <a:t>茨木市</a:t>
            </a:r>
            <a:r>
              <a:rPr kumimoji="1" lang="en-US" altLang="ja-JP" sz="900" u="none">
                <a:latin typeface="HG丸ｺﾞｼｯｸM-PRO" panose="020F0600000000000000" pitchFamily="50" charset="-128"/>
                <a:ea typeface="HG丸ｺﾞｼｯｸM-PRO" panose="020F0600000000000000" pitchFamily="50" charset="-128"/>
              </a:rPr>
              <a:t>､</a:t>
            </a:r>
            <a:r>
              <a:rPr kumimoji="1" lang="ja-JP" altLang="en-US" sz="900" u="none">
                <a:latin typeface="HG丸ｺﾞｼｯｸM-PRO" panose="020F0600000000000000" pitchFamily="50" charset="-128"/>
                <a:ea typeface="HG丸ｺﾞｼｯｸM-PRO" panose="020F0600000000000000" pitchFamily="50" charset="-128"/>
              </a:rPr>
              <a:t>八尾市</a:t>
            </a:r>
            <a:r>
              <a:rPr kumimoji="1" lang="en-US" altLang="ja-JP" sz="900" u="none">
                <a:latin typeface="HG丸ｺﾞｼｯｸM-PRO" panose="020F0600000000000000" pitchFamily="50" charset="-128"/>
                <a:ea typeface="HG丸ｺﾞｼｯｸM-PRO" panose="020F0600000000000000" pitchFamily="50" charset="-128"/>
              </a:rPr>
              <a:t>､</a:t>
            </a:r>
            <a:r>
              <a:rPr kumimoji="1" lang="ja-JP" altLang="en-US" sz="900" u="none">
                <a:latin typeface="HG丸ｺﾞｼｯｸM-PRO" panose="020F0600000000000000" pitchFamily="50" charset="-128"/>
                <a:ea typeface="HG丸ｺﾞｼｯｸM-PRO" panose="020F0600000000000000" pitchFamily="50" charset="-128"/>
              </a:rPr>
              <a:t>寝屋川市</a:t>
            </a:r>
            <a:r>
              <a:rPr kumimoji="1" lang="en-US" altLang="ja-JP" sz="900" u="none">
                <a:latin typeface="HG丸ｺﾞｼｯｸM-PRO" panose="020F0600000000000000" pitchFamily="50" charset="-128"/>
                <a:ea typeface="HG丸ｺﾞｼｯｸM-PRO" panose="020F0600000000000000" pitchFamily="50" charset="-128"/>
              </a:rPr>
              <a:t>､</a:t>
            </a:r>
            <a:r>
              <a:rPr kumimoji="1" lang="ja-JP" altLang="en-US" sz="900" u="none">
                <a:latin typeface="HG丸ｺﾞｼｯｸM-PRO" panose="020F0600000000000000" pitchFamily="50" charset="-128"/>
                <a:ea typeface="HG丸ｺﾞｼｯｸM-PRO" panose="020F0600000000000000" pitchFamily="50" charset="-128"/>
              </a:rPr>
              <a:t>岸和田市。　　　　　　　　　　</a:t>
            </a:r>
            <a:r>
              <a:rPr kumimoji="1" lang="ja-JP" altLang="en-US" sz="1000" u="none">
                <a:latin typeface="HG丸ｺﾞｼｯｸM-PRO" panose="020F0600000000000000" pitchFamily="50" charset="-128"/>
                <a:ea typeface="HG丸ｺﾞｼｯｸM-PRO" panose="020F0600000000000000" pitchFamily="50" charset="-128"/>
              </a:rPr>
              <a:t>　　　　　　　　　　　　　　　　　　　　</a:t>
            </a:r>
          </a:p>
        </p:txBody>
      </p:sp>
      <p:sp>
        <p:nvSpPr>
          <p:cNvPr id="509964" name="Rectangle 12">
            <a:extLst>
              <a:ext uri="{FF2B5EF4-FFF2-40B4-BE49-F238E27FC236}">
                <a16:creationId xmlns:a16="http://schemas.microsoft.com/office/drawing/2014/main" id="{6A9B2FA7-BDDC-4DA4-860A-DE16B0E42443}"/>
              </a:ext>
            </a:extLst>
          </p:cNvPr>
          <p:cNvSpPr>
            <a:spLocks noChangeArrowheads="1"/>
          </p:cNvSpPr>
          <p:nvPr/>
        </p:nvSpPr>
        <p:spPr bwMode="auto">
          <a:xfrm>
            <a:off x="1139825" y="6400800"/>
            <a:ext cx="627221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50000"/>
              </a:spcBef>
            </a:pPr>
            <a:r>
              <a:rPr kumimoji="1" lang="en-US" altLang="ja-JP" sz="900" u="none">
                <a:latin typeface="ＭＳ 明朝" panose="02020609040205080304" pitchFamily="17" charset="-128"/>
                <a:ea typeface="HG丸ｺﾞｼｯｸM-PRO" panose="020F0600000000000000" pitchFamily="50" charset="-128"/>
              </a:rPr>
              <a:t>※</a:t>
            </a:r>
            <a:r>
              <a:rPr kumimoji="1" lang="ja-JP" altLang="en-US" sz="900" u="none">
                <a:latin typeface="ＭＳ 明朝" panose="02020609040205080304" pitchFamily="17" charset="-128"/>
                <a:ea typeface="HG丸ｺﾞｼｯｸM-PRO" panose="020F0600000000000000" pitchFamily="50" charset="-128"/>
              </a:rPr>
              <a:t>　パッケージ移譲：福祉・まちづくりなどの施策分野ごとに、関連する権限をまとめて移譲する方法。　　　　</a:t>
            </a:r>
            <a:r>
              <a:rPr kumimoji="1" lang="ja-JP" altLang="en-US" sz="900" u="none">
                <a:ea typeface="HG丸ｺﾞｼｯｸM-PRO" panose="020F0600000000000000" pitchFamily="50" charset="-128"/>
              </a:rPr>
              <a:t>　　　　　　　　　　　　　　　　　　　　</a:t>
            </a:r>
          </a:p>
        </p:txBody>
      </p:sp>
      <p:sp>
        <p:nvSpPr>
          <p:cNvPr id="509965" name="Rectangle 13">
            <a:extLst>
              <a:ext uri="{FF2B5EF4-FFF2-40B4-BE49-F238E27FC236}">
                <a16:creationId xmlns:a16="http://schemas.microsoft.com/office/drawing/2014/main" id="{15660F6A-2766-447E-8253-AADF121A4363}"/>
              </a:ext>
            </a:extLst>
          </p:cNvPr>
          <p:cNvSpPr>
            <a:spLocks noChangeArrowheads="1"/>
          </p:cNvSpPr>
          <p:nvPr/>
        </p:nvSpPr>
        <p:spPr bwMode="auto">
          <a:xfrm>
            <a:off x="620713" y="3714750"/>
            <a:ext cx="6040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kumimoji="1" lang="ja-JP" altLang="en-US" sz="1200" u="none"/>
              <a:t>　・　 これまで進めてきた大阪版地方分権推進制度によるパッケージ移譲をさらに進めます。</a:t>
            </a:r>
          </a:p>
          <a:p>
            <a:r>
              <a:rPr kumimoji="1" lang="ja-JP" altLang="en-US" sz="1200" u="none"/>
              <a:t>　・ 　政令市・中核市・特例市へのさらなる権限移譲を推進します。</a:t>
            </a:r>
            <a:endParaRPr lang="ja-JP" altLang="en-US" sz="1200" u="none"/>
          </a:p>
        </p:txBody>
      </p:sp>
      <p:sp>
        <p:nvSpPr>
          <p:cNvPr id="509966" name="Text Box 14">
            <a:extLst>
              <a:ext uri="{FF2B5EF4-FFF2-40B4-BE49-F238E27FC236}">
                <a16:creationId xmlns:a16="http://schemas.microsoft.com/office/drawing/2014/main" id="{7FB38105-3E68-45AA-8ED7-924538440A7F}"/>
              </a:ext>
            </a:extLst>
          </p:cNvPr>
          <p:cNvSpPr txBox="1">
            <a:spLocks noChangeArrowheads="1"/>
          </p:cNvSpPr>
          <p:nvPr/>
        </p:nvSpPr>
        <p:spPr bwMode="auto">
          <a:xfrm>
            <a:off x="4291013" y="3595688"/>
            <a:ext cx="5048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900" u="none">
                <a:ea typeface="HG丸ｺﾞｼｯｸM-PRO" panose="020F0600000000000000" pitchFamily="50" charset="-128"/>
              </a:rPr>
              <a:t>※</a:t>
            </a:r>
          </a:p>
        </p:txBody>
      </p:sp>
      <p:sp>
        <p:nvSpPr>
          <p:cNvPr id="509967" name="Text Box 15">
            <a:extLst>
              <a:ext uri="{FF2B5EF4-FFF2-40B4-BE49-F238E27FC236}">
                <a16:creationId xmlns:a16="http://schemas.microsoft.com/office/drawing/2014/main" id="{BCBEE7DB-EA69-4FA5-AE5D-4C29CD371CB2}"/>
              </a:ext>
            </a:extLst>
          </p:cNvPr>
          <p:cNvSpPr txBox="1">
            <a:spLocks noChangeArrowheads="1"/>
          </p:cNvSpPr>
          <p:nvPr/>
        </p:nvSpPr>
        <p:spPr bwMode="auto">
          <a:xfrm>
            <a:off x="2401888" y="2265363"/>
            <a:ext cx="476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900" u="none">
                <a:ea typeface="HG丸ｺﾞｼｯｸM-PRO" panose="020F0600000000000000" pitchFamily="50" charset="-128"/>
              </a:rPr>
              <a:t>※</a:t>
            </a:r>
          </a:p>
        </p:txBody>
      </p:sp>
      <p:sp>
        <p:nvSpPr>
          <p:cNvPr id="509968" name="Text Box 16">
            <a:extLst>
              <a:ext uri="{FF2B5EF4-FFF2-40B4-BE49-F238E27FC236}">
                <a16:creationId xmlns:a16="http://schemas.microsoft.com/office/drawing/2014/main" id="{A4FF91B1-DB2D-4A79-8225-8D8926421CC6}"/>
              </a:ext>
            </a:extLst>
          </p:cNvPr>
          <p:cNvSpPr txBox="1">
            <a:spLocks noChangeArrowheads="1"/>
          </p:cNvSpPr>
          <p:nvPr/>
        </p:nvSpPr>
        <p:spPr bwMode="auto">
          <a:xfrm>
            <a:off x="704850" y="5181600"/>
            <a:ext cx="81073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0000"/>
              </a:lnSpc>
              <a:spcBef>
                <a:spcPct val="120000"/>
              </a:spcBef>
              <a:buFontTx/>
              <a:buBlip>
                <a:blip r:embed="rId3"/>
              </a:buBlip>
            </a:pPr>
            <a:r>
              <a:rPr kumimoji="1" lang="ja-JP" altLang="en-US" sz="1600" u="none"/>
              <a:t>　大阪府でなくては担えない事務を除く全ての事務を市町村に移譲します。</a:t>
            </a:r>
          </a:p>
        </p:txBody>
      </p:sp>
      <p:sp>
        <p:nvSpPr>
          <p:cNvPr id="509969" name="AutoShape 17">
            <a:extLst>
              <a:ext uri="{FF2B5EF4-FFF2-40B4-BE49-F238E27FC236}">
                <a16:creationId xmlns:a16="http://schemas.microsoft.com/office/drawing/2014/main" id="{AE717A7D-1EC8-4D89-B066-38F7A2581BF7}"/>
              </a:ext>
            </a:extLst>
          </p:cNvPr>
          <p:cNvSpPr>
            <a:spLocks noChangeArrowheads="1"/>
          </p:cNvSpPr>
          <p:nvPr/>
        </p:nvSpPr>
        <p:spPr bwMode="auto">
          <a:xfrm>
            <a:off x="1214438" y="4268788"/>
            <a:ext cx="457200" cy="258762"/>
          </a:xfrm>
          <a:custGeom>
            <a:avLst/>
            <a:gdLst>
              <a:gd name="G0" fmla="+- 16725 0 0"/>
              <a:gd name="G1" fmla="+- 4252 0 0"/>
              <a:gd name="G2" fmla="+- 21600 0 4252"/>
              <a:gd name="G3" fmla="+- 10800 0 4252"/>
              <a:gd name="G4" fmla="+- 21600 0 16725"/>
              <a:gd name="G5" fmla="*/ G4 G3 10800"/>
              <a:gd name="G6" fmla="+- 21600 0 G5"/>
              <a:gd name="T0" fmla="*/ 16725 w 21600"/>
              <a:gd name="T1" fmla="*/ 0 h 21600"/>
              <a:gd name="T2" fmla="*/ 0 w 21600"/>
              <a:gd name="T3" fmla="*/ 10800 h 21600"/>
              <a:gd name="T4" fmla="*/ 1672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725" y="0"/>
                </a:moveTo>
                <a:lnTo>
                  <a:pt x="16725" y="4252"/>
                </a:lnTo>
                <a:lnTo>
                  <a:pt x="3375" y="4252"/>
                </a:lnTo>
                <a:lnTo>
                  <a:pt x="3375" y="17348"/>
                </a:lnTo>
                <a:lnTo>
                  <a:pt x="16725" y="17348"/>
                </a:lnTo>
                <a:lnTo>
                  <a:pt x="16725" y="21600"/>
                </a:lnTo>
                <a:lnTo>
                  <a:pt x="21600" y="10800"/>
                </a:lnTo>
                <a:close/>
              </a:path>
              <a:path w="21600" h="21600">
                <a:moveTo>
                  <a:pt x="1350" y="4252"/>
                </a:moveTo>
                <a:lnTo>
                  <a:pt x="1350" y="17348"/>
                </a:lnTo>
                <a:lnTo>
                  <a:pt x="2700" y="17348"/>
                </a:lnTo>
                <a:lnTo>
                  <a:pt x="2700" y="4252"/>
                </a:lnTo>
                <a:close/>
              </a:path>
              <a:path w="21600" h="21600">
                <a:moveTo>
                  <a:pt x="0" y="4252"/>
                </a:moveTo>
                <a:lnTo>
                  <a:pt x="0" y="17348"/>
                </a:lnTo>
                <a:lnTo>
                  <a:pt x="675" y="17348"/>
                </a:lnTo>
                <a:lnTo>
                  <a:pt x="675" y="4252"/>
                </a:lnTo>
                <a:close/>
              </a:path>
            </a:pathLst>
          </a:cu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09971" name="AutoShape 19">
            <a:extLst>
              <a:ext uri="{FF2B5EF4-FFF2-40B4-BE49-F238E27FC236}">
                <a16:creationId xmlns:a16="http://schemas.microsoft.com/office/drawing/2014/main" id="{4D951B84-F326-400B-9789-2DE2A23C47A6}"/>
              </a:ext>
            </a:extLst>
          </p:cNvPr>
          <p:cNvSpPr>
            <a:spLocks noChangeArrowheads="1"/>
          </p:cNvSpPr>
          <p:nvPr/>
        </p:nvSpPr>
        <p:spPr bwMode="auto">
          <a:xfrm>
            <a:off x="463550" y="4767263"/>
            <a:ext cx="2519363" cy="415925"/>
          </a:xfrm>
          <a:prstGeom prst="foldedCorner">
            <a:avLst>
              <a:gd name="adj" fmla="val 16431"/>
            </a:avLst>
          </a:prstGeom>
          <a:solidFill>
            <a:schemeClr val="accent1">
              <a:alpha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8800"/>
          <a:lstStyle/>
          <a:p>
            <a:pPr eaLnBrk="1" hangingPunct="1">
              <a:lnSpc>
                <a:spcPct val="120000"/>
              </a:lnSpc>
              <a:spcBef>
                <a:spcPct val="50000"/>
              </a:spcBef>
            </a:pPr>
            <a:r>
              <a:rPr kumimoji="1" lang="ja-JP" altLang="en-US" b="1" u="none"/>
              <a:t>第２フェーズ（</a:t>
            </a:r>
            <a:r>
              <a:rPr kumimoji="1" lang="en-US" altLang="ja-JP" b="1" u="none"/>
              <a:t>H26</a:t>
            </a:r>
            <a:r>
              <a:rPr kumimoji="1" lang="ja-JP" altLang="en-US" b="1" u="none"/>
              <a:t>～）</a:t>
            </a:r>
          </a:p>
        </p:txBody>
      </p:sp>
      <p:sp>
        <p:nvSpPr>
          <p:cNvPr id="509972" name="Text Box 20">
            <a:extLst>
              <a:ext uri="{FF2B5EF4-FFF2-40B4-BE49-F238E27FC236}">
                <a16:creationId xmlns:a16="http://schemas.microsoft.com/office/drawing/2014/main" id="{7F1FFC5D-D12F-4722-9126-C5D946B89DB1}"/>
              </a:ext>
            </a:extLst>
          </p:cNvPr>
          <p:cNvSpPr txBox="1">
            <a:spLocks noChangeArrowheads="1"/>
          </p:cNvSpPr>
          <p:nvPr/>
        </p:nvSpPr>
        <p:spPr bwMode="auto">
          <a:xfrm>
            <a:off x="1670050" y="4102100"/>
            <a:ext cx="69484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600" i="1" u="none"/>
              <a:t>これらの取組により、新たに約</a:t>
            </a:r>
            <a:r>
              <a:rPr kumimoji="1" lang="en-US" altLang="ja-JP" sz="1600" i="1" u="none">
                <a:latin typeface="ＭＳ Ｐゴシック" panose="020B0600070205080204" pitchFamily="50" charset="-128"/>
              </a:rPr>
              <a:t>1,300</a:t>
            </a:r>
            <a:r>
              <a:rPr kumimoji="1" lang="ja-JP" altLang="en-US" sz="1600" i="1" u="none"/>
              <a:t>条項の権限移譲を目指します。</a:t>
            </a:r>
          </a:p>
          <a:p>
            <a:pPr eaLnBrk="1" hangingPunct="1"/>
            <a:r>
              <a:rPr kumimoji="1" lang="ja-JP" altLang="en-US" sz="1600" i="1" u="none"/>
              <a:t>　（これまでの取組とあわせて約</a:t>
            </a:r>
            <a:r>
              <a:rPr kumimoji="1" lang="en-US" altLang="ja-JP" sz="1600" i="1" u="none">
                <a:latin typeface="ＭＳ Ｐゴシック" panose="020B0600070205080204" pitchFamily="50" charset="-128"/>
              </a:rPr>
              <a:t>2,000</a:t>
            </a:r>
            <a:r>
              <a:rPr kumimoji="1" lang="ja-JP" altLang="en-US" sz="1600" i="1" u="none"/>
              <a:t>条項の移譲を実現。）</a:t>
            </a:r>
          </a:p>
        </p:txBody>
      </p:sp>
      <p:sp>
        <p:nvSpPr>
          <p:cNvPr id="509973" name="AutoShape 21">
            <a:extLst>
              <a:ext uri="{FF2B5EF4-FFF2-40B4-BE49-F238E27FC236}">
                <a16:creationId xmlns:a16="http://schemas.microsoft.com/office/drawing/2014/main" id="{D2916F1D-3316-4210-B7CC-9C9C11321E42}"/>
              </a:ext>
            </a:extLst>
          </p:cNvPr>
          <p:cNvSpPr>
            <a:spLocks noChangeArrowheads="1"/>
          </p:cNvSpPr>
          <p:nvPr/>
        </p:nvSpPr>
        <p:spPr bwMode="auto">
          <a:xfrm>
            <a:off x="1214438" y="5621338"/>
            <a:ext cx="457200" cy="258762"/>
          </a:xfrm>
          <a:custGeom>
            <a:avLst/>
            <a:gdLst>
              <a:gd name="G0" fmla="+- 16725 0 0"/>
              <a:gd name="G1" fmla="+- 4252 0 0"/>
              <a:gd name="G2" fmla="+- 21600 0 4252"/>
              <a:gd name="G3" fmla="+- 10800 0 4252"/>
              <a:gd name="G4" fmla="+- 21600 0 16725"/>
              <a:gd name="G5" fmla="*/ G4 G3 10800"/>
              <a:gd name="G6" fmla="+- 21600 0 G5"/>
              <a:gd name="T0" fmla="*/ 16725 w 21600"/>
              <a:gd name="T1" fmla="*/ 0 h 21600"/>
              <a:gd name="T2" fmla="*/ 0 w 21600"/>
              <a:gd name="T3" fmla="*/ 10800 h 21600"/>
              <a:gd name="T4" fmla="*/ 1672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725" y="0"/>
                </a:moveTo>
                <a:lnTo>
                  <a:pt x="16725" y="4252"/>
                </a:lnTo>
                <a:lnTo>
                  <a:pt x="3375" y="4252"/>
                </a:lnTo>
                <a:lnTo>
                  <a:pt x="3375" y="17348"/>
                </a:lnTo>
                <a:lnTo>
                  <a:pt x="16725" y="17348"/>
                </a:lnTo>
                <a:lnTo>
                  <a:pt x="16725" y="21600"/>
                </a:lnTo>
                <a:lnTo>
                  <a:pt x="21600" y="10800"/>
                </a:lnTo>
                <a:close/>
              </a:path>
              <a:path w="21600" h="21600">
                <a:moveTo>
                  <a:pt x="1350" y="4252"/>
                </a:moveTo>
                <a:lnTo>
                  <a:pt x="1350" y="17348"/>
                </a:lnTo>
                <a:lnTo>
                  <a:pt x="2700" y="17348"/>
                </a:lnTo>
                <a:lnTo>
                  <a:pt x="2700" y="4252"/>
                </a:lnTo>
                <a:close/>
              </a:path>
              <a:path w="21600" h="21600">
                <a:moveTo>
                  <a:pt x="0" y="4252"/>
                </a:moveTo>
                <a:lnTo>
                  <a:pt x="0" y="17348"/>
                </a:lnTo>
                <a:lnTo>
                  <a:pt x="675" y="17348"/>
                </a:lnTo>
                <a:lnTo>
                  <a:pt x="675" y="4252"/>
                </a:lnTo>
                <a:close/>
              </a:path>
            </a:pathLst>
          </a:cu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Oval 2">
            <a:extLst>
              <a:ext uri="{FF2B5EF4-FFF2-40B4-BE49-F238E27FC236}">
                <a16:creationId xmlns:a16="http://schemas.microsoft.com/office/drawing/2014/main" id="{3995153A-E07E-43BF-B23F-A1F551428B73}"/>
              </a:ext>
            </a:extLst>
          </p:cNvPr>
          <p:cNvSpPr>
            <a:spLocks noChangeArrowheads="1"/>
          </p:cNvSpPr>
          <p:nvPr/>
        </p:nvSpPr>
        <p:spPr bwMode="auto">
          <a:xfrm>
            <a:off x="5364163" y="3284538"/>
            <a:ext cx="3095625" cy="2176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29059" name="Rectangle 3">
            <a:extLst>
              <a:ext uri="{FF2B5EF4-FFF2-40B4-BE49-F238E27FC236}">
                <a16:creationId xmlns:a16="http://schemas.microsoft.com/office/drawing/2014/main" id="{3F4424A4-1736-4B06-832D-B3E114EB42A6}"/>
              </a:ext>
            </a:extLst>
          </p:cNvPr>
          <p:cNvSpPr>
            <a:spLocks noChangeArrowheads="1"/>
          </p:cNvSpPr>
          <p:nvPr/>
        </p:nvSpPr>
        <p:spPr bwMode="auto">
          <a:xfrm>
            <a:off x="4975225" y="2859088"/>
            <a:ext cx="3500438" cy="3000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29060" name="Rectangle 4">
            <a:extLst>
              <a:ext uri="{FF2B5EF4-FFF2-40B4-BE49-F238E27FC236}">
                <a16:creationId xmlns:a16="http://schemas.microsoft.com/office/drawing/2014/main" id="{AEEB2EA1-8B27-441C-909A-C8A4C360A1E8}"/>
              </a:ext>
            </a:extLst>
          </p:cNvPr>
          <p:cNvSpPr>
            <a:spLocks noChangeArrowheads="1"/>
          </p:cNvSpPr>
          <p:nvPr/>
        </p:nvSpPr>
        <p:spPr bwMode="auto">
          <a:xfrm>
            <a:off x="457200" y="361950"/>
            <a:ext cx="822960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400">
                <a:solidFill>
                  <a:schemeClr val="tx1"/>
                </a:solidFill>
                <a:latin typeface="Arial" panose="020B0604020202020204" pitchFamily="34" charset="0"/>
                <a:ea typeface="ＭＳ Ｐゴシック" panose="020B0600070205080204" pitchFamily="50" charset="-128"/>
              </a:defRPr>
            </a:lvl1pPr>
            <a:lvl2pPr>
              <a:defRPr kumimoji="1" sz="4400">
                <a:solidFill>
                  <a:schemeClr val="tx1"/>
                </a:solidFill>
                <a:latin typeface="Arial" panose="020B0604020202020204" pitchFamily="34" charset="0"/>
                <a:ea typeface="ＭＳ Ｐゴシック" panose="020B0600070205080204" pitchFamily="50" charset="-128"/>
              </a:defRPr>
            </a:lvl2pPr>
            <a:lvl3pPr>
              <a:defRPr kumimoji="1" sz="4400">
                <a:solidFill>
                  <a:schemeClr val="tx1"/>
                </a:solidFill>
                <a:latin typeface="Arial" panose="020B0604020202020204" pitchFamily="34" charset="0"/>
                <a:ea typeface="ＭＳ Ｐゴシック" panose="020B0600070205080204" pitchFamily="50" charset="-128"/>
              </a:defRPr>
            </a:lvl3pPr>
            <a:lvl4pPr>
              <a:defRPr kumimoji="1" sz="4400">
                <a:solidFill>
                  <a:schemeClr val="tx1"/>
                </a:solidFill>
                <a:latin typeface="Arial" panose="020B0604020202020204" pitchFamily="34" charset="0"/>
                <a:ea typeface="ＭＳ Ｐゴシック" panose="020B0600070205080204" pitchFamily="50" charset="-128"/>
              </a:defRPr>
            </a:lvl4pPr>
            <a:lvl5pPr>
              <a:defRPr kumimoji="1" sz="4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u="none">
                <a:ea typeface="HG丸ｺﾞｼｯｸM-PRO" panose="020F0600000000000000" pitchFamily="50" charset="-128"/>
              </a:rPr>
              <a:t>市町村への権限移譲のメリット</a:t>
            </a:r>
          </a:p>
        </p:txBody>
      </p:sp>
      <p:sp>
        <p:nvSpPr>
          <p:cNvPr id="429061" name="AutoShape 5">
            <a:extLst>
              <a:ext uri="{FF2B5EF4-FFF2-40B4-BE49-F238E27FC236}">
                <a16:creationId xmlns:a16="http://schemas.microsoft.com/office/drawing/2014/main" id="{C60D18E8-9CB8-48B6-B466-24B6BE651DE6}"/>
              </a:ext>
            </a:extLst>
          </p:cNvPr>
          <p:cNvSpPr>
            <a:spLocks noChangeArrowheads="1"/>
          </p:cNvSpPr>
          <p:nvPr/>
        </p:nvSpPr>
        <p:spPr bwMode="auto">
          <a:xfrm>
            <a:off x="539750" y="1773238"/>
            <a:ext cx="4033838" cy="4887912"/>
          </a:xfrm>
          <a:prstGeom prst="roundRect">
            <a:avLst>
              <a:gd name="adj" fmla="val 3583"/>
            </a:avLst>
          </a:prstGeom>
          <a:solidFill>
            <a:schemeClr val="bg1">
              <a:alpha val="5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29062" name="Text Box 6">
            <a:extLst>
              <a:ext uri="{FF2B5EF4-FFF2-40B4-BE49-F238E27FC236}">
                <a16:creationId xmlns:a16="http://schemas.microsoft.com/office/drawing/2014/main" id="{276D9FEB-D23D-4E15-9FFF-82630E195711}"/>
              </a:ext>
            </a:extLst>
          </p:cNvPr>
          <p:cNvSpPr txBox="1">
            <a:spLocks noChangeArrowheads="1"/>
          </p:cNvSpPr>
          <p:nvPr/>
        </p:nvSpPr>
        <p:spPr bwMode="auto">
          <a:xfrm>
            <a:off x="554038" y="1096963"/>
            <a:ext cx="3960812" cy="3460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600" u="none">
                <a:ea typeface="HGPｺﾞｼｯｸE" panose="020B0900000000000000" pitchFamily="50" charset="-128"/>
              </a:rPr>
              <a:t>特例市の例（環境：騒音や振動の規制基準）</a:t>
            </a:r>
          </a:p>
        </p:txBody>
      </p:sp>
      <p:sp>
        <p:nvSpPr>
          <p:cNvPr id="429063" name="Text Box 7">
            <a:extLst>
              <a:ext uri="{FF2B5EF4-FFF2-40B4-BE49-F238E27FC236}">
                <a16:creationId xmlns:a16="http://schemas.microsoft.com/office/drawing/2014/main" id="{482AF5EF-14F3-41CA-AC0E-E17F53D349E8}"/>
              </a:ext>
            </a:extLst>
          </p:cNvPr>
          <p:cNvSpPr txBox="1">
            <a:spLocks noChangeArrowheads="1"/>
          </p:cNvSpPr>
          <p:nvPr/>
        </p:nvSpPr>
        <p:spPr bwMode="auto">
          <a:xfrm>
            <a:off x="531813" y="1990725"/>
            <a:ext cx="4111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4638" indent="-274638">
              <a:defRPr kumimoji="1" sz="2400">
                <a:solidFill>
                  <a:schemeClr val="tx1"/>
                </a:solidFill>
                <a:latin typeface="Arial" panose="020B0604020202020204" pitchFamily="34" charset="0"/>
                <a:ea typeface="ＭＳ Ｐゴシック" panose="020B0600070205080204" pitchFamily="50" charset="-128"/>
              </a:defRPr>
            </a:lvl1pPr>
            <a:lvl2pPr>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Blip>
                <a:blip r:embed="rId3"/>
              </a:buBlip>
            </a:pPr>
            <a:r>
              <a:rPr lang="ja-JP" altLang="en-US" sz="1500" u="none"/>
              <a:t>騒音、振動の規制基準の設定等の権限が市町村に移譲されることで、市町村毎にそれぞれの地域の実情を踏まえたきめ細かな基準の設定が可能になります。</a:t>
            </a:r>
          </a:p>
        </p:txBody>
      </p:sp>
      <p:sp>
        <p:nvSpPr>
          <p:cNvPr id="429064" name="AutoShape 8">
            <a:extLst>
              <a:ext uri="{FF2B5EF4-FFF2-40B4-BE49-F238E27FC236}">
                <a16:creationId xmlns:a16="http://schemas.microsoft.com/office/drawing/2014/main" id="{86D17D2E-8B63-40B8-AC96-9F4FA38E70D6}"/>
              </a:ext>
            </a:extLst>
          </p:cNvPr>
          <p:cNvSpPr>
            <a:spLocks noChangeArrowheads="1"/>
          </p:cNvSpPr>
          <p:nvPr/>
        </p:nvSpPr>
        <p:spPr bwMode="auto">
          <a:xfrm>
            <a:off x="4716463" y="1773238"/>
            <a:ext cx="4103687" cy="4887912"/>
          </a:xfrm>
          <a:prstGeom prst="roundRect">
            <a:avLst>
              <a:gd name="adj" fmla="val 3583"/>
            </a:avLst>
          </a:prstGeom>
          <a:noFill/>
          <a:ln w="9525">
            <a:solidFill>
              <a:schemeClr val="tx1"/>
            </a:solidFill>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ja-JP" altLang="ja-JP" u="none"/>
          </a:p>
        </p:txBody>
      </p:sp>
      <p:sp>
        <p:nvSpPr>
          <p:cNvPr id="429065" name="Text Box 9">
            <a:extLst>
              <a:ext uri="{FF2B5EF4-FFF2-40B4-BE49-F238E27FC236}">
                <a16:creationId xmlns:a16="http://schemas.microsoft.com/office/drawing/2014/main" id="{F8E5A639-301C-4F9C-9FB6-E2743F4C5950}"/>
              </a:ext>
            </a:extLst>
          </p:cNvPr>
          <p:cNvSpPr txBox="1">
            <a:spLocks noChangeArrowheads="1"/>
          </p:cNvSpPr>
          <p:nvPr/>
        </p:nvSpPr>
        <p:spPr bwMode="auto">
          <a:xfrm>
            <a:off x="4787900" y="1096963"/>
            <a:ext cx="3887788" cy="3460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en-US" altLang="ja-JP" sz="1600" u="none">
                <a:ea typeface="HGPｺﾞｼｯｸE" panose="020B0900000000000000" pitchFamily="50" charset="-128"/>
              </a:rPr>
              <a:t>1</a:t>
            </a:r>
            <a:r>
              <a:rPr kumimoji="1" lang="ja-JP" altLang="en-US" sz="1600" u="none">
                <a:ea typeface="HGPｺﾞｼｯｸE" panose="020B0900000000000000" pitchFamily="50" charset="-128"/>
              </a:rPr>
              <a:t>次勧告の例（子育て：保育所の設置認可）</a:t>
            </a:r>
          </a:p>
        </p:txBody>
      </p:sp>
      <p:sp>
        <p:nvSpPr>
          <p:cNvPr id="429066" name="Text Box 10">
            <a:extLst>
              <a:ext uri="{FF2B5EF4-FFF2-40B4-BE49-F238E27FC236}">
                <a16:creationId xmlns:a16="http://schemas.microsoft.com/office/drawing/2014/main" id="{1B1A5184-4AB2-47B0-AA47-20D328B94AB7}"/>
              </a:ext>
            </a:extLst>
          </p:cNvPr>
          <p:cNvSpPr txBox="1">
            <a:spLocks noChangeArrowheads="1"/>
          </p:cNvSpPr>
          <p:nvPr/>
        </p:nvSpPr>
        <p:spPr bwMode="auto">
          <a:xfrm>
            <a:off x="4716463" y="2001838"/>
            <a:ext cx="416083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4638" indent="-274638">
              <a:defRPr kumimoji="1" sz="2400">
                <a:solidFill>
                  <a:schemeClr val="tx1"/>
                </a:solidFill>
                <a:latin typeface="Arial" panose="020B0604020202020204" pitchFamily="34" charset="0"/>
                <a:ea typeface="ＭＳ Ｐゴシック" panose="020B0600070205080204" pitchFamily="50" charset="-128"/>
              </a:defRPr>
            </a:lvl1pPr>
            <a:lvl2pPr>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Blip>
                <a:blip r:embed="rId3"/>
              </a:buBlip>
            </a:pPr>
            <a:r>
              <a:rPr lang="ja-JP" altLang="en-US" sz="1500" u="none"/>
              <a:t>民間保育所の認可権限が移譲されることで、地域の実情に即した個性的な保育サービスの提供が可能になります。</a:t>
            </a:r>
          </a:p>
        </p:txBody>
      </p:sp>
      <p:sp>
        <p:nvSpPr>
          <p:cNvPr id="429067" name="AutoShape 11">
            <a:extLst>
              <a:ext uri="{FF2B5EF4-FFF2-40B4-BE49-F238E27FC236}">
                <a16:creationId xmlns:a16="http://schemas.microsoft.com/office/drawing/2014/main" id="{E69B7AEC-1ED7-45BD-B80D-858FE0A615F9}"/>
              </a:ext>
            </a:extLst>
          </p:cNvPr>
          <p:cNvSpPr>
            <a:spLocks noChangeArrowheads="1"/>
          </p:cNvSpPr>
          <p:nvPr/>
        </p:nvSpPr>
        <p:spPr bwMode="auto">
          <a:xfrm>
            <a:off x="684213" y="3024188"/>
            <a:ext cx="3814762" cy="3452812"/>
          </a:xfrm>
          <a:prstGeom prst="roundRect">
            <a:avLst>
              <a:gd name="adj" fmla="val 13361"/>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429068" name="Picture 12">
            <a:extLst>
              <a:ext uri="{FF2B5EF4-FFF2-40B4-BE49-F238E27FC236}">
                <a16:creationId xmlns:a16="http://schemas.microsoft.com/office/drawing/2014/main" id="{FB5CC40A-BEBC-4DBE-9084-25C264101B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802063"/>
            <a:ext cx="1441450" cy="1322387"/>
          </a:xfrm>
          <a:prstGeom prst="rect">
            <a:avLst/>
          </a:prstGeom>
          <a:noFill/>
          <a:extLst>
            <a:ext uri="{909E8E84-426E-40DD-AFC4-6F175D3DCCD1}">
              <a14:hiddenFill xmlns:a14="http://schemas.microsoft.com/office/drawing/2010/main">
                <a:solidFill>
                  <a:srgbClr val="FFFFFF"/>
                </a:solidFill>
              </a14:hiddenFill>
            </a:ext>
          </a:extLst>
        </p:spPr>
      </p:pic>
      <p:sp>
        <p:nvSpPr>
          <p:cNvPr id="429069" name="Text Box 13">
            <a:extLst>
              <a:ext uri="{FF2B5EF4-FFF2-40B4-BE49-F238E27FC236}">
                <a16:creationId xmlns:a16="http://schemas.microsoft.com/office/drawing/2014/main" id="{FC2E4083-BB95-4EDB-9A77-13E2747AEC63}"/>
              </a:ext>
            </a:extLst>
          </p:cNvPr>
          <p:cNvSpPr txBox="1">
            <a:spLocks noChangeArrowheads="1"/>
          </p:cNvSpPr>
          <p:nvPr/>
        </p:nvSpPr>
        <p:spPr bwMode="auto">
          <a:xfrm>
            <a:off x="2806700" y="29972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kumimoji="1" lang="ja-JP" altLang="en-US" sz="1400" u="none">
                <a:ea typeface="HGPｺﾞｼｯｸE" panose="020B0900000000000000" pitchFamily="50" charset="-128"/>
              </a:rPr>
              <a:t>住居専用地域</a:t>
            </a:r>
          </a:p>
        </p:txBody>
      </p:sp>
      <p:sp>
        <p:nvSpPr>
          <p:cNvPr id="429070" name="Text Box 14">
            <a:extLst>
              <a:ext uri="{FF2B5EF4-FFF2-40B4-BE49-F238E27FC236}">
                <a16:creationId xmlns:a16="http://schemas.microsoft.com/office/drawing/2014/main" id="{F866428B-5DA3-40ED-B346-EF5D41B4049A}"/>
              </a:ext>
            </a:extLst>
          </p:cNvPr>
          <p:cNvSpPr txBox="1">
            <a:spLocks noChangeArrowheads="1"/>
          </p:cNvSpPr>
          <p:nvPr/>
        </p:nvSpPr>
        <p:spPr bwMode="auto">
          <a:xfrm>
            <a:off x="2930525" y="4702175"/>
            <a:ext cx="1274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kumimoji="1" lang="ja-JP" altLang="en-US" sz="1400" u="none">
                <a:ea typeface="HGPｺﾞｼｯｸE" panose="020B0900000000000000" pitchFamily="50" charset="-128"/>
              </a:rPr>
              <a:t>商業地域</a:t>
            </a:r>
          </a:p>
        </p:txBody>
      </p:sp>
      <p:sp>
        <p:nvSpPr>
          <p:cNvPr id="429071" name="Text Box 15">
            <a:extLst>
              <a:ext uri="{FF2B5EF4-FFF2-40B4-BE49-F238E27FC236}">
                <a16:creationId xmlns:a16="http://schemas.microsoft.com/office/drawing/2014/main" id="{2CE419E4-3618-400F-AD7B-5E3E331A948C}"/>
              </a:ext>
            </a:extLst>
          </p:cNvPr>
          <p:cNvSpPr txBox="1">
            <a:spLocks noChangeArrowheads="1"/>
          </p:cNvSpPr>
          <p:nvPr/>
        </p:nvSpPr>
        <p:spPr bwMode="auto">
          <a:xfrm>
            <a:off x="1116013" y="5511800"/>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kumimoji="1" lang="ja-JP" altLang="en-US" sz="1400" u="none">
                <a:ea typeface="HGPｺﾞｼｯｸE" panose="020B0900000000000000" pitchFamily="50" charset="-128"/>
              </a:rPr>
              <a:t>工業地域</a:t>
            </a:r>
          </a:p>
        </p:txBody>
      </p:sp>
      <p:sp>
        <p:nvSpPr>
          <p:cNvPr id="429072" name="Text Box 16">
            <a:extLst>
              <a:ext uri="{FF2B5EF4-FFF2-40B4-BE49-F238E27FC236}">
                <a16:creationId xmlns:a16="http://schemas.microsoft.com/office/drawing/2014/main" id="{51E8A511-5C80-4251-804A-82AC3C4D42A7}"/>
              </a:ext>
            </a:extLst>
          </p:cNvPr>
          <p:cNvSpPr txBox="1">
            <a:spLocks noChangeArrowheads="1"/>
          </p:cNvSpPr>
          <p:nvPr/>
        </p:nvSpPr>
        <p:spPr bwMode="auto">
          <a:xfrm>
            <a:off x="1042988" y="5734050"/>
            <a:ext cx="15128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25000"/>
              </a:lnSpc>
            </a:pPr>
            <a:r>
              <a:rPr kumimoji="1" lang="ja-JP" altLang="en-US" sz="1200" u="none"/>
              <a:t>朝・夕　</a:t>
            </a:r>
            <a:r>
              <a:rPr kumimoji="1" lang="ja-JP" altLang="en-US" sz="1000" u="none"/>
              <a:t>○○</a:t>
            </a:r>
            <a:r>
              <a:rPr kumimoji="1" lang="ja-JP" altLang="en-US" sz="1200" u="none"/>
              <a:t>デシベル</a:t>
            </a:r>
          </a:p>
          <a:p>
            <a:pPr eaLnBrk="1" hangingPunct="1">
              <a:lnSpc>
                <a:spcPct val="125000"/>
              </a:lnSpc>
            </a:pPr>
            <a:r>
              <a:rPr kumimoji="1" lang="ja-JP" altLang="en-US" sz="1200" u="none"/>
              <a:t>昼間　 </a:t>
            </a:r>
            <a:r>
              <a:rPr kumimoji="1" lang="ja-JP" altLang="en-US" sz="1000" u="none"/>
              <a:t>○○</a:t>
            </a:r>
            <a:r>
              <a:rPr kumimoji="1" lang="ja-JP" altLang="en-US" sz="1200" u="none"/>
              <a:t>デシベル</a:t>
            </a:r>
          </a:p>
          <a:p>
            <a:pPr eaLnBrk="1" hangingPunct="1">
              <a:lnSpc>
                <a:spcPct val="125000"/>
              </a:lnSpc>
            </a:pPr>
            <a:r>
              <a:rPr kumimoji="1" lang="ja-JP" altLang="en-US" sz="1200" u="none"/>
              <a:t>夜間　 </a:t>
            </a:r>
            <a:r>
              <a:rPr kumimoji="1" lang="ja-JP" altLang="en-US" sz="1000" u="none"/>
              <a:t>○○</a:t>
            </a:r>
            <a:r>
              <a:rPr kumimoji="1" lang="ja-JP" altLang="en-US" sz="1200" u="none"/>
              <a:t>デシベル</a:t>
            </a:r>
          </a:p>
        </p:txBody>
      </p:sp>
      <p:sp>
        <p:nvSpPr>
          <p:cNvPr id="429073" name="Freeform 17">
            <a:extLst>
              <a:ext uri="{FF2B5EF4-FFF2-40B4-BE49-F238E27FC236}">
                <a16:creationId xmlns:a16="http://schemas.microsoft.com/office/drawing/2014/main" id="{82EF505C-136A-4A08-B3DA-79084030F5F6}"/>
              </a:ext>
            </a:extLst>
          </p:cNvPr>
          <p:cNvSpPr>
            <a:spLocks/>
          </p:cNvSpPr>
          <p:nvPr/>
        </p:nvSpPr>
        <p:spPr bwMode="auto">
          <a:xfrm>
            <a:off x="2339975" y="3024188"/>
            <a:ext cx="2159000" cy="1760537"/>
          </a:xfrm>
          <a:custGeom>
            <a:avLst/>
            <a:gdLst>
              <a:gd name="T0" fmla="*/ 288 w 1195"/>
              <a:gd name="T1" fmla="*/ 0 h 740"/>
              <a:gd name="T2" fmla="*/ 16 w 1195"/>
              <a:gd name="T3" fmla="*/ 272 h 740"/>
              <a:gd name="T4" fmla="*/ 197 w 1195"/>
              <a:gd name="T5" fmla="*/ 680 h 740"/>
              <a:gd name="T6" fmla="*/ 1195 w 1195"/>
              <a:gd name="T7" fmla="*/ 635 h 740"/>
            </a:gdLst>
            <a:ahLst/>
            <a:cxnLst>
              <a:cxn ang="0">
                <a:pos x="T0" y="T1"/>
              </a:cxn>
              <a:cxn ang="0">
                <a:pos x="T2" y="T3"/>
              </a:cxn>
              <a:cxn ang="0">
                <a:pos x="T4" y="T5"/>
              </a:cxn>
              <a:cxn ang="0">
                <a:pos x="T6" y="T7"/>
              </a:cxn>
            </a:cxnLst>
            <a:rect l="0" t="0" r="r" b="b"/>
            <a:pathLst>
              <a:path w="1195" h="740">
                <a:moveTo>
                  <a:pt x="288" y="0"/>
                </a:moveTo>
                <a:cubicBezTo>
                  <a:pt x="159" y="79"/>
                  <a:pt x="31" y="159"/>
                  <a:pt x="16" y="272"/>
                </a:cubicBezTo>
                <a:cubicBezTo>
                  <a:pt x="1" y="385"/>
                  <a:pt x="0" y="620"/>
                  <a:pt x="197" y="680"/>
                </a:cubicBezTo>
                <a:cubicBezTo>
                  <a:pt x="394" y="740"/>
                  <a:pt x="1029" y="642"/>
                  <a:pt x="1195" y="63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9074" name="Freeform 18">
            <a:extLst>
              <a:ext uri="{FF2B5EF4-FFF2-40B4-BE49-F238E27FC236}">
                <a16:creationId xmlns:a16="http://schemas.microsoft.com/office/drawing/2014/main" id="{1DBD3C1B-AA9C-476E-875D-E76EA936DC41}"/>
              </a:ext>
            </a:extLst>
          </p:cNvPr>
          <p:cNvSpPr>
            <a:spLocks/>
          </p:cNvSpPr>
          <p:nvPr/>
        </p:nvSpPr>
        <p:spPr bwMode="auto">
          <a:xfrm>
            <a:off x="2590800" y="4691063"/>
            <a:ext cx="325438" cy="1795462"/>
          </a:xfrm>
          <a:custGeom>
            <a:avLst/>
            <a:gdLst>
              <a:gd name="T0" fmla="*/ 136 w 182"/>
              <a:gd name="T1" fmla="*/ 0 h 772"/>
              <a:gd name="T2" fmla="*/ 0 w 182"/>
              <a:gd name="T3" fmla="*/ 318 h 772"/>
              <a:gd name="T4" fmla="*/ 136 w 182"/>
              <a:gd name="T5" fmla="*/ 499 h 772"/>
              <a:gd name="T6" fmla="*/ 182 w 182"/>
              <a:gd name="T7" fmla="*/ 772 h 772"/>
            </a:gdLst>
            <a:ahLst/>
            <a:cxnLst>
              <a:cxn ang="0">
                <a:pos x="T0" y="T1"/>
              </a:cxn>
              <a:cxn ang="0">
                <a:pos x="T2" y="T3"/>
              </a:cxn>
              <a:cxn ang="0">
                <a:pos x="T4" y="T5"/>
              </a:cxn>
              <a:cxn ang="0">
                <a:pos x="T6" y="T7"/>
              </a:cxn>
            </a:cxnLst>
            <a:rect l="0" t="0" r="r" b="b"/>
            <a:pathLst>
              <a:path w="182" h="772">
                <a:moveTo>
                  <a:pt x="136" y="0"/>
                </a:moveTo>
                <a:cubicBezTo>
                  <a:pt x="68" y="117"/>
                  <a:pt x="0" y="235"/>
                  <a:pt x="0" y="318"/>
                </a:cubicBezTo>
                <a:cubicBezTo>
                  <a:pt x="0" y="401"/>
                  <a:pt x="106" y="423"/>
                  <a:pt x="136" y="499"/>
                </a:cubicBezTo>
                <a:cubicBezTo>
                  <a:pt x="166" y="575"/>
                  <a:pt x="182" y="727"/>
                  <a:pt x="182" y="7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9075" name="Freeform 19">
            <a:extLst>
              <a:ext uri="{FF2B5EF4-FFF2-40B4-BE49-F238E27FC236}">
                <a16:creationId xmlns:a16="http://schemas.microsoft.com/office/drawing/2014/main" id="{1B87502D-7198-45C1-AF64-375D09504D0E}"/>
              </a:ext>
            </a:extLst>
          </p:cNvPr>
          <p:cNvSpPr>
            <a:spLocks/>
          </p:cNvSpPr>
          <p:nvPr/>
        </p:nvSpPr>
        <p:spPr bwMode="auto">
          <a:xfrm>
            <a:off x="684213" y="5354638"/>
            <a:ext cx="1871662" cy="152400"/>
          </a:xfrm>
          <a:custGeom>
            <a:avLst/>
            <a:gdLst>
              <a:gd name="T0" fmla="*/ 1134 w 1134"/>
              <a:gd name="T1" fmla="*/ 98 h 143"/>
              <a:gd name="T2" fmla="*/ 499 w 1134"/>
              <a:gd name="T3" fmla="*/ 7 h 143"/>
              <a:gd name="T4" fmla="*/ 0 w 1134"/>
              <a:gd name="T5" fmla="*/ 143 h 143"/>
            </a:gdLst>
            <a:ahLst/>
            <a:cxnLst>
              <a:cxn ang="0">
                <a:pos x="T0" y="T1"/>
              </a:cxn>
              <a:cxn ang="0">
                <a:pos x="T2" y="T3"/>
              </a:cxn>
              <a:cxn ang="0">
                <a:pos x="T4" y="T5"/>
              </a:cxn>
            </a:cxnLst>
            <a:rect l="0" t="0" r="r" b="b"/>
            <a:pathLst>
              <a:path w="1134" h="143">
                <a:moveTo>
                  <a:pt x="1134" y="98"/>
                </a:moveTo>
                <a:cubicBezTo>
                  <a:pt x="911" y="49"/>
                  <a:pt x="688" y="0"/>
                  <a:pt x="499" y="7"/>
                </a:cubicBezTo>
                <a:cubicBezTo>
                  <a:pt x="310" y="14"/>
                  <a:pt x="155" y="78"/>
                  <a:pt x="0" y="1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9076" name="Text Box 20">
            <a:extLst>
              <a:ext uri="{FF2B5EF4-FFF2-40B4-BE49-F238E27FC236}">
                <a16:creationId xmlns:a16="http://schemas.microsoft.com/office/drawing/2014/main" id="{B411D6FB-0080-446E-B4E8-77F69B5CFE94}"/>
              </a:ext>
            </a:extLst>
          </p:cNvPr>
          <p:cNvSpPr txBox="1">
            <a:spLocks noChangeArrowheads="1"/>
          </p:cNvSpPr>
          <p:nvPr/>
        </p:nvSpPr>
        <p:spPr bwMode="auto">
          <a:xfrm>
            <a:off x="685800" y="3336925"/>
            <a:ext cx="1852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600" u="none">
                <a:ea typeface="HGPｺﾞｼｯｸE" panose="020B0900000000000000" pitchFamily="50" charset="-128"/>
              </a:rPr>
              <a:t>工場等の騒音では</a:t>
            </a:r>
          </a:p>
        </p:txBody>
      </p:sp>
      <p:pic>
        <p:nvPicPr>
          <p:cNvPr id="429077" name="Picture 21">
            <a:extLst>
              <a:ext uri="{FF2B5EF4-FFF2-40B4-BE49-F238E27FC236}">
                <a16:creationId xmlns:a16="http://schemas.microsoft.com/office/drawing/2014/main" id="{73DADFE4-127D-4852-91B9-4133CA7E82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5029200"/>
            <a:ext cx="1547812" cy="942975"/>
          </a:xfrm>
          <a:prstGeom prst="rect">
            <a:avLst/>
          </a:prstGeom>
          <a:noFill/>
          <a:extLst>
            <a:ext uri="{909E8E84-426E-40DD-AFC4-6F175D3DCCD1}">
              <a14:hiddenFill xmlns:a14="http://schemas.microsoft.com/office/drawing/2010/main">
                <a:solidFill>
                  <a:srgbClr val="FFFFFF"/>
                </a:solidFill>
              </a14:hiddenFill>
            </a:ext>
          </a:extLst>
        </p:spPr>
      </p:pic>
      <p:pic>
        <p:nvPicPr>
          <p:cNvPr id="429078" name="Picture 22">
            <a:extLst>
              <a:ext uri="{FF2B5EF4-FFF2-40B4-BE49-F238E27FC236}">
                <a16:creationId xmlns:a16="http://schemas.microsoft.com/office/drawing/2014/main" id="{AFD306BC-5F07-479C-B5B9-ECC5B376A2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300" y="3305175"/>
            <a:ext cx="1214438" cy="1279525"/>
          </a:xfrm>
          <a:prstGeom prst="rect">
            <a:avLst/>
          </a:prstGeom>
          <a:noFill/>
          <a:extLst>
            <a:ext uri="{909E8E84-426E-40DD-AFC4-6F175D3DCCD1}">
              <a14:hiddenFill xmlns:a14="http://schemas.microsoft.com/office/drawing/2010/main">
                <a:solidFill>
                  <a:srgbClr val="FFFFFF"/>
                </a:solidFill>
              </a14:hiddenFill>
            </a:ext>
          </a:extLst>
        </p:spPr>
      </p:pic>
      <p:sp>
        <p:nvSpPr>
          <p:cNvPr id="429079" name="Text Box 23">
            <a:extLst>
              <a:ext uri="{FF2B5EF4-FFF2-40B4-BE49-F238E27FC236}">
                <a16:creationId xmlns:a16="http://schemas.microsoft.com/office/drawing/2014/main" id="{59F4CC66-A348-4E3B-B152-4FC64F20F667}"/>
              </a:ext>
            </a:extLst>
          </p:cNvPr>
          <p:cNvSpPr txBox="1">
            <a:spLocks noChangeArrowheads="1"/>
          </p:cNvSpPr>
          <p:nvPr/>
        </p:nvSpPr>
        <p:spPr bwMode="auto">
          <a:xfrm>
            <a:off x="842963" y="3087688"/>
            <a:ext cx="1150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600" b="1" u="none"/>
              <a:t>例えば、</a:t>
            </a:r>
          </a:p>
        </p:txBody>
      </p:sp>
      <p:sp>
        <p:nvSpPr>
          <p:cNvPr id="429080" name="Text Box 24">
            <a:extLst>
              <a:ext uri="{FF2B5EF4-FFF2-40B4-BE49-F238E27FC236}">
                <a16:creationId xmlns:a16="http://schemas.microsoft.com/office/drawing/2014/main" id="{F2FC3651-9D92-450F-97A6-B455AB954225}"/>
              </a:ext>
            </a:extLst>
          </p:cNvPr>
          <p:cNvSpPr txBox="1">
            <a:spLocks noChangeArrowheads="1"/>
          </p:cNvSpPr>
          <p:nvPr/>
        </p:nvSpPr>
        <p:spPr bwMode="auto">
          <a:xfrm>
            <a:off x="4973638" y="2852738"/>
            <a:ext cx="3543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400" u="none">
                <a:ea typeface="HGｺﾞｼｯｸE" panose="020B0909000000000000" pitchFamily="49" charset="-128"/>
              </a:rPr>
              <a:t>地域ニーズにあった保育サービスの提供</a:t>
            </a:r>
          </a:p>
        </p:txBody>
      </p:sp>
      <p:sp>
        <p:nvSpPr>
          <p:cNvPr id="429084" name="Oval 28">
            <a:extLst>
              <a:ext uri="{FF2B5EF4-FFF2-40B4-BE49-F238E27FC236}">
                <a16:creationId xmlns:a16="http://schemas.microsoft.com/office/drawing/2014/main" id="{FD88A675-D071-46BF-B583-43747DA6A407}"/>
              </a:ext>
            </a:extLst>
          </p:cNvPr>
          <p:cNvSpPr>
            <a:spLocks noChangeArrowheads="1"/>
          </p:cNvSpPr>
          <p:nvPr/>
        </p:nvSpPr>
        <p:spPr bwMode="auto">
          <a:xfrm>
            <a:off x="5364163" y="4148138"/>
            <a:ext cx="1225550" cy="1152525"/>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429085" name="Picture 29">
            <a:extLst>
              <a:ext uri="{FF2B5EF4-FFF2-40B4-BE49-F238E27FC236}">
                <a16:creationId xmlns:a16="http://schemas.microsoft.com/office/drawing/2014/main" id="{9D7FCE82-6128-4B14-94AE-B2A82CAD62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500" y="4508500"/>
            <a:ext cx="852488" cy="863600"/>
          </a:xfrm>
          <a:prstGeom prst="rect">
            <a:avLst/>
          </a:prstGeom>
          <a:noFill/>
          <a:extLst>
            <a:ext uri="{909E8E84-426E-40DD-AFC4-6F175D3DCCD1}">
              <a14:hiddenFill xmlns:a14="http://schemas.microsoft.com/office/drawing/2010/main">
                <a:solidFill>
                  <a:srgbClr val="FFFFFF"/>
                </a:solidFill>
              </a14:hiddenFill>
            </a:ext>
          </a:extLst>
        </p:spPr>
      </p:pic>
      <p:sp>
        <p:nvSpPr>
          <p:cNvPr id="429086" name="Oval 30">
            <a:extLst>
              <a:ext uri="{FF2B5EF4-FFF2-40B4-BE49-F238E27FC236}">
                <a16:creationId xmlns:a16="http://schemas.microsoft.com/office/drawing/2014/main" id="{EFBD2EB0-EF53-40C0-AFA7-0BED82F887EC}"/>
              </a:ext>
            </a:extLst>
          </p:cNvPr>
          <p:cNvSpPr>
            <a:spLocks noChangeArrowheads="1"/>
          </p:cNvSpPr>
          <p:nvPr/>
        </p:nvSpPr>
        <p:spPr bwMode="auto">
          <a:xfrm>
            <a:off x="6227763" y="3284538"/>
            <a:ext cx="1225550" cy="1150937"/>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29087" name="Text Box 31">
            <a:extLst>
              <a:ext uri="{FF2B5EF4-FFF2-40B4-BE49-F238E27FC236}">
                <a16:creationId xmlns:a16="http://schemas.microsoft.com/office/drawing/2014/main" id="{B38BE698-3D7B-47FF-9F1A-A796D7F72916}"/>
              </a:ext>
            </a:extLst>
          </p:cNvPr>
          <p:cNvSpPr txBox="1">
            <a:spLocks noChangeArrowheads="1"/>
          </p:cNvSpPr>
          <p:nvPr/>
        </p:nvSpPr>
        <p:spPr bwMode="auto">
          <a:xfrm>
            <a:off x="6156325" y="3284538"/>
            <a:ext cx="14525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kumimoji="1" lang="en-US" altLang="ja-JP" sz="1300" u="none"/>
              <a:t>B</a:t>
            </a:r>
            <a:r>
              <a:rPr kumimoji="1" lang="ja-JP" altLang="en-US" sz="1300" u="none"/>
              <a:t>保育所（民間）</a:t>
            </a:r>
          </a:p>
          <a:p>
            <a:pPr algn="ctr" eaLnBrk="1" hangingPunct="1"/>
            <a:r>
              <a:rPr kumimoji="1" lang="ja-JP" altLang="en-US" sz="1300" u="none"/>
              <a:t>○○人受入</a:t>
            </a:r>
          </a:p>
        </p:txBody>
      </p:sp>
      <p:pic>
        <p:nvPicPr>
          <p:cNvPr id="429088" name="Picture 32">
            <a:extLst>
              <a:ext uri="{FF2B5EF4-FFF2-40B4-BE49-F238E27FC236}">
                <a16:creationId xmlns:a16="http://schemas.microsoft.com/office/drawing/2014/main" id="{5141C6C9-A319-424B-8488-42A567FBFE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788" y="3787775"/>
            <a:ext cx="865187" cy="765175"/>
          </a:xfrm>
          <a:prstGeom prst="rect">
            <a:avLst/>
          </a:prstGeom>
          <a:noFill/>
          <a:extLst>
            <a:ext uri="{909E8E84-426E-40DD-AFC4-6F175D3DCCD1}">
              <a14:hiddenFill xmlns:a14="http://schemas.microsoft.com/office/drawing/2010/main">
                <a:solidFill>
                  <a:srgbClr val="FFFFFF"/>
                </a:solidFill>
              </a14:hiddenFill>
            </a:ext>
          </a:extLst>
        </p:spPr>
      </p:pic>
      <p:sp>
        <p:nvSpPr>
          <p:cNvPr id="429089" name="Oval 33">
            <a:extLst>
              <a:ext uri="{FF2B5EF4-FFF2-40B4-BE49-F238E27FC236}">
                <a16:creationId xmlns:a16="http://schemas.microsoft.com/office/drawing/2014/main" id="{36FD891D-59AD-4CFC-9380-51750A6BAFDE}"/>
              </a:ext>
            </a:extLst>
          </p:cNvPr>
          <p:cNvSpPr>
            <a:spLocks noChangeArrowheads="1"/>
          </p:cNvSpPr>
          <p:nvPr/>
        </p:nvSpPr>
        <p:spPr bwMode="auto">
          <a:xfrm>
            <a:off x="7164388" y="4148138"/>
            <a:ext cx="1222375" cy="1152525"/>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29090" name="Text Box 34">
            <a:extLst>
              <a:ext uri="{FF2B5EF4-FFF2-40B4-BE49-F238E27FC236}">
                <a16:creationId xmlns:a16="http://schemas.microsoft.com/office/drawing/2014/main" id="{2E7F4CA7-1A8D-4D2F-97DF-5FAC041E7789}"/>
              </a:ext>
            </a:extLst>
          </p:cNvPr>
          <p:cNvSpPr txBox="1">
            <a:spLocks noChangeArrowheads="1"/>
          </p:cNvSpPr>
          <p:nvPr/>
        </p:nvSpPr>
        <p:spPr bwMode="auto">
          <a:xfrm>
            <a:off x="7165975" y="4176713"/>
            <a:ext cx="13541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kumimoji="1" lang="ja-JP" altLang="en-US" sz="1300" u="none"/>
              <a:t>Ｃ保育所（民間）</a:t>
            </a:r>
          </a:p>
          <a:p>
            <a:pPr algn="ctr" eaLnBrk="1" hangingPunct="1"/>
            <a:r>
              <a:rPr kumimoji="1" lang="ja-JP" altLang="en-US" sz="1300" u="none"/>
              <a:t>○○人受入</a:t>
            </a:r>
          </a:p>
        </p:txBody>
      </p:sp>
      <p:pic>
        <p:nvPicPr>
          <p:cNvPr id="429091" name="Picture 35">
            <a:extLst>
              <a:ext uri="{FF2B5EF4-FFF2-40B4-BE49-F238E27FC236}">
                <a16:creationId xmlns:a16="http://schemas.microsoft.com/office/drawing/2014/main" id="{2894FF27-2850-4691-A1A8-1006C72F5F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0288" y="4579938"/>
            <a:ext cx="935037" cy="673100"/>
          </a:xfrm>
          <a:prstGeom prst="rect">
            <a:avLst/>
          </a:prstGeom>
          <a:noFill/>
          <a:extLst>
            <a:ext uri="{909E8E84-426E-40DD-AFC4-6F175D3DCCD1}">
              <a14:hiddenFill xmlns:a14="http://schemas.microsoft.com/office/drawing/2010/main">
                <a:solidFill>
                  <a:srgbClr val="FFFFFF"/>
                </a:solidFill>
              </a14:hiddenFill>
            </a:ext>
          </a:extLst>
        </p:spPr>
      </p:pic>
      <p:sp>
        <p:nvSpPr>
          <p:cNvPr id="429092" name="Text Box 36">
            <a:extLst>
              <a:ext uri="{FF2B5EF4-FFF2-40B4-BE49-F238E27FC236}">
                <a16:creationId xmlns:a16="http://schemas.microsoft.com/office/drawing/2014/main" id="{80207A14-AF03-477E-861C-49A69A29D0E9}"/>
              </a:ext>
            </a:extLst>
          </p:cNvPr>
          <p:cNvSpPr txBox="1">
            <a:spLocks noChangeArrowheads="1"/>
          </p:cNvSpPr>
          <p:nvPr/>
        </p:nvSpPr>
        <p:spPr bwMode="auto">
          <a:xfrm>
            <a:off x="5146675" y="4176713"/>
            <a:ext cx="14541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kumimoji="1" lang="en-US" altLang="ja-JP" sz="1300" u="none"/>
              <a:t>A</a:t>
            </a:r>
            <a:r>
              <a:rPr kumimoji="1" lang="ja-JP" altLang="en-US" sz="1300" u="none"/>
              <a:t>保育所（公立）</a:t>
            </a:r>
          </a:p>
          <a:p>
            <a:pPr algn="ctr" eaLnBrk="1" hangingPunct="1"/>
            <a:r>
              <a:rPr kumimoji="1" lang="ja-JP" altLang="en-US" sz="1300" u="none"/>
              <a:t>○○人受入</a:t>
            </a:r>
          </a:p>
        </p:txBody>
      </p:sp>
      <p:sp>
        <p:nvSpPr>
          <p:cNvPr id="429093" name="Text Box 37">
            <a:extLst>
              <a:ext uri="{FF2B5EF4-FFF2-40B4-BE49-F238E27FC236}">
                <a16:creationId xmlns:a16="http://schemas.microsoft.com/office/drawing/2014/main" id="{094D08A1-9334-4620-B913-A95A67CC8F80}"/>
              </a:ext>
            </a:extLst>
          </p:cNvPr>
          <p:cNvSpPr txBox="1">
            <a:spLocks noChangeArrowheads="1"/>
          </p:cNvSpPr>
          <p:nvPr/>
        </p:nvSpPr>
        <p:spPr bwMode="auto">
          <a:xfrm>
            <a:off x="7667625" y="3427413"/>
            <a:ext cx="936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400" b="1" u="none"/>
              <a:t>保育計画</a:t>
            </a:r>
          </a:p>
        </p:txBody>
      </p:sp>
      <p:sp>
        <p:nvSpPr>
          <p:cNvPr id="429094" name="AutoShape 38">
            <a:extLst>
              <a:ext uri="{FF2B5EF4-FFF2-40B4-BE49-F238E27FC236}">
                <a16:creationId xmlns:a16="http://schemas.microsoft.com/office/drawing/2014/main" id="{E51B99BA-DCC6-4FBB-8546-0DAE84B7A3E0}"/>
              </a:ext>
            </a:extLst>
          </p:cNvPr>
          <p:cNvSpPr>
            <a:spLocks noChangeArrowheads="1"/>
          </p:cNvSpPr>
          <p:nvPr/>
        </p:nvSpPr>
        <p:spPr bwMode="auto">
          <a:xfrm>
            <a:off x="900113" y="1527175"/>
            <a:ext cx="3384550" cy="477838"/>
          </a:xfrm>
          <a:prstGeom prst="horizontalScroll">
            <a:avLst>
              <a:gd name="adj" fmla="val 12500"/>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b="1" u="none"/>
              <a:t>環境保全の取組がより充実します</a:t>
            </a:r>
          </a:p>
        </p:txBody>
      </p:sp>
      <p:sp>
        <p:nvSpPr>
          <p:cNvPr id="429095" name="AutoShape 39">
            <a:extLst>
              <a:ext uri="{FF2B5EF4-FFF2-40B4-BE49-F238E27FC236}">
                <a16:creationId xmlns:a16="http://schemas.microsoft.com/office/drawing/2014/main" id="{FADEF343-04EB-4369-8218-84F2FDB0EF9B}"/>
              </a:ext>
            </a:extLst>
          </p:cNvPr>
          <p:cNvSpPr>
            <a:spLocks noChangeArrowheads="1"/>
          </p:cNvSpPr>
          <p:nvPr/>
        </p:nvSpPr>
        <p:spPr bwMode="auto">
          <a:xfrm>
            <a:off x="5292725" y="1557338"/>
            <a:ext cx="3024188" cy="433387"/>
          </a:xfrm>
          <a:prstGeom prst="horizontalScroll">
            <a:avLst>
              <a:gd name="adj" fmla="val 12500"/>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b="1" u="none"/>
              <a:t>住民にとって便利になります</a:t>
            </a:r>
          </a:p>
        </p:txBody>
      </p:sp>
      <p:sp>
        <p:nvSpPr>
          <p:cNvPr id="429096" name="Text Box 40">
            <a:extLst>
              <a:ext uri="{FF2B5EF4-FFF2-40B4-BE49-F238E27FC236}">
                <a16:creationId xmlns:a16="http://schemas.microsoft.com/office/drawing/2014/main" id="{5B77706A-4F27-4C3D-B2C7-E1B2A4E13D01}"/>
              </a:ext>
            </a:extLst>
          </p:cNvPr>
          <p:cNvSpPr txBox="1">
            <a:spLocks noChangeArrowheads="1"/>
          </p:cNvSpPr>
          <p:nvPr/>
        </p:nvSpPr>
        <p:spPr bwMode="auto">
          <a:xfrm>
            <a:off x="2987675" y="5661025"/>
            <a:ext cx="14414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25000"/>
              </a:lnSpc>
            </a:pPr>
            <a:r>
              <a:rPr kumimoji="1" lang="ja-JP" altLang="en-US" sz="1200" u="none"/>
              <a:t>朝・夕</a:t>
            </a:r>
            <a:r>
              <a:rPr kumimoji="1" lang="ja-JP" altLang="en-US" sz="1000" u="none"/>
              <a:t>○○</a:t>
            </a:r>
            <a:r>
              <a:rPr kumimoji="1" lang="ja-JP" altLang="en-US" sz="1200" u="none"/>
              <a:t>デシベル</a:t>
            </a:r>
          </a:p>
          <a:p>
            <a:pPr eaLnBrk="1" hangingPunct="1">
              <a:lnSpc>
                <a:spcPct val="125000"/>
              </a:lnSpc>
            </a:pPr>
            <a:r>
              <a:rPr kumimoji="1" lang="ja-JP" altLang="en-US" sz="1200" u="none"/>
              <a:t>昼間  </a:t>
            </a:r>
            <a:r>
              <a:rPr kumimoji="1" lang="ja-JP" altLang="en-US" sz="1000" u="none"/>
              <a:t>○○</a:t>
            </a:r>
            <a:r>
              <a:rPr kumimoji="1" lang="ja-JP" altLang="en-US" sz="1200" u="none"/>
              <a:t>デシベル</a:t>
            </a:r>
          </a:p>
          <a:p>
            <a:pPr eaLnBrk="1" hangingPunct="1">
              <a:lnSpc>
                <a:spcPct val="125000"/>
              </a:lnSpc>
            </a:pPr>
            <a:r>
              <a:rPr kumimoji="1" lang="ja-JP" altLang="en-US" sz="1200" u="none"/>
              <a:t>夜間  </a:t>
            </a:r>
            <a:r>
              <a:rPr kumimoji="1" lang="ja-JP" altLang="en-US" sz="1000" u="none"/>
              <a:t>○○</a:t>
            </a:r>
            <a:r>
              <a:rPr kumimoji="1" lang="ja-JP" altLang="en-US" sz="1200" u="none"/>
              <a:t>デシベル</a:t>
            </a:r>
          </a:p>
        </p:txBody>
      </p:sp>
      <p:sp>
        <p:nvSpPr>
          <p:cNvPr id="429097" name="Text Box 41">
            <a:extLst>
              <a:ext uri="{FF2B5EF4-FFF2-40B4-BE49-F238E27FC236}">
                <a16:creationId xmlns:a16="http://schemas.microsoft.com/office/drawing/2014/main" id="{03F6DAA7-31CF-493E-AFF7-73816EF98F94}"/>
              </a:ext>
            </a:extLst>
          </p:cNvPr>
          <p:cNvSpPr txBox="1">
            <a:spLocks noChangeArrowheads="1"/>
          </p:cNvSpPr>
          <p:nvPr/>
        </p:nvSpPr>
        <p:spPr bwMode="auto">
          <a:xfrm>
            <a:off x="3419475" y="3429000"/>
            <a:ext cx="11525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ja-JP" altLang="en-US" sz="1200" u="none"/>
              <a:t>朝・夕</a:t>
            </a:r>
          </a:p>
          <a:p>
            <a:pPr eaLnBrk="1" hangingPunct="1"/>
            <a:r>
              <a:rPr kumimoji="1" lang="ja-JP" altLang="en-US" sz="1200" u="none"/>
              <a:t>　</a:t>
            </a:r>
            <a:r>
              <a:rPr kumimoji="1" lang="ja-JP" altLang="en-US" sz="1000" u="none"/>
              <a:t>○○</a:t>
            </a:r>
            <a:r>
              <a:rPr kumimoji="1" lang="ja-JP" altLang="en-US" sz="1200" u="none"/>
              <a:t>デシベル</a:t>
            </a:r>
          </a:p>
          <a:p>
            <a:pPr eaLnBrk="1" hangingPunct="1"/>
            <a:r>
              <a:rPr kumimoji="1" lang="ja-JP" altLang="en-US" sz="1200" u="none"/>
              <a:t>昼間</a:t>
            </a:r>
          </a:p>
          <a:p>
            <a:pPr eaLnBrk="1" hangingPunct="1"/>
            <a:r>
              <a:rPr kumimoji="1" lang="ja-JP" altLang="en-US" sz="1200" u="none"/>
              <a:t>　</a:t>
            </a:r>
            <a:r>
              <a:rPr kumimoji="1" lang="ja-JP" altLang="en-US" sz="1000" u="none"/>
              <a:t>○○</a:t>
            </a:r>
            <a:r>
              <a:rPr kumimoji="1" lang="ja-JP" altLang="en-US" sz="1200" u="none"/>
              <a:t>デシベル</a:t>
            </a:r>
          </a:p>
          <a:p>
            <a:pPr eaLnBrk="1" hangingPunct="1"/>
            <a:r>
              <a:rPr kumimoji="1" lang="ja-JP" altLang="en-US" sz="1200" u="none"/>
              <a:t>夜間</a:t>
            </a:r>
          </a:p>
          <a:p>
            <a:pPr eaLnBrk="1" hangingPunct="1"/>
            <a:r>
              <a:rPr kumimoji="1" lang="ja-JP" altLang="en-US" sz="1200" u="none"/>
              <a:t>　</a:t>
            </a:r>
            <a:r>
              <a:rPr kumimoji="1" lang="ja-JP" altLang="en-US" sz="1000" u="none"/>
              <a:t>○○</a:t>
            </a:r>
            <a:r>
              <a:rPr kumimoji="1" lang="ja-JP" altLang="en-US" sz="1200" u="none"/>
              <a:t>デシベル</a:t>
            </a:r>
          </a:p>
        </p:txBody>
      </p:sp>
      <p:pic>
        <p:nvPicPr>
          <p:cNvPr id="429098" name="Picture 42">
            <a:extLst>
              <a:ext uri="{FF2B5EF4-FFF2-40B4-BE49-F238E27FC236}">
                <a16:creationId xmlns:a16="http://schemas.microsoft.com/office/drawing/2014/main" id="{BD23A1BA-6B9B-4B82-B219-5D40BC90B1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4750" y="5373688"/>
            <a:ext cx="1268413" cy="1279525"/>
          </a:xfrm>
          <a:prstGeom prst="rect">
            <a:avLst/>
          </a:prstGeom>
          <a:noFill/>
          <a:extLst>
            <a:ext uri="{909E8E84-426E-40DD-AFC4-6F175D3DCCD1}">
              <a14:hiddenFill xmlns:a14="http://schemas.microsoft.com/office/drawing/2010/main">
                <a:solidFill>
                  <a:srgbClr val="FFFFFF"/>
                </a:solidFill>
              </a14:hiddenFill>
            </a:ext>
          </a:extLst>
        </p:spPr>
      </p:pic>
      <p:sp>
        <p:nvSpPr>
          <p:cNvPr id="429099" name="Text Box 43">
            <a:extLst>
              <a:ext uri="{FF2B5EF4-FFF2-40B4-BE49-F238E27FC236}">
                <a16:creationId xmlns:a16="http://schemas.microsoft.com/office/drawing/2014/main" id="{396FB806-62DC-4B7E-8730-139BABF0F54A}"/>
              </a:ext>
            </a:extLst>
          </p:cNvPr>
          <p:cNvSpPr txBox="1">
            <a:spLocks noChangeArrowheads="1"/>
          </p:cNvSpPr>
          <p:nvPr/>
        </p:nvSpPr>
        <p:spPr bwMode="auto">
          <a:xfrm>
            <a:off x="5148263" y="5640388"/>
            <a:ext cx="2519362"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15000"/>
              </a:spcBef>
            </a:pPr>
            <a:r>
              <a:rPr kumimoji="1" lang="ja-JP" altLang="en-US" sz="1400" u="none"/>
              <a:t>・延長保育、休日・夜間保育</a:t>
            </a:r>
          </a:p>
          <a:p>
            <a:pPr eaLnBrk="1" hangingPunct="1">
              <a:spcBef>
                <a:spcPct val="15000"/>
              </a:spcBef>
            </a:pPr>
            <a:r>
              <a:rPr kumimoji="1" lang="ja-JP" altLang="en-US" sz="1400" u="none"/>
              <a:t>・病時・病後時の対応</a:t>
            </a:r>
          </a:p>
          <a:p>
            <a:pPr eaLnBrk="1" hangingPunct="1">
              <a:spcBef>
                <a:spcPct val="15000"/>
              </a:spcBef>
            </a:pPr>
            <a:r>
              <a:rPr kumimoji="1" lang="ja-JP" altLang="en-US" sz="1400" u="none"/>
              <a:t>・一時保育　など</a:t>
            </a:r>
          </a:p>
        </p:txBody>
      </p:sp>
      <p:sp>
        <p:nvSpPr>
          <p:cNvPr id="429100" name="Text Box 44">
            <a:extLst>
              <a:ext uri="{FF2B5EF4-FFF2-40B4-BE49-F238E27FC236}">
                <a16:creationId xmlns:a16="http://schemas.microsoft.com/office/drawing/2014/main" id="{44DD393C-1E33-4103-8DDB-F1E252984CF5}"/>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１６</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AutoShape 2">
            <a:extLst>
              <a:ext uri="{FF2B5EF4-FFF2-40B4-BE49-F238E27FC236}">
                <a16:creationId xmlns:a16="http://schemas.microsoft.com/office/drawing/2014/main" id="{FEFE6E9E-5171-4DBA-B37D-062F751CE77D}"/>
              </a:ext>
            </a:extLst>
          </p:cNvPr>
          <p:cNvSpPr>
            <a:spLocks noChangeArrowheads="1"/>
          </p:cNvSpPr>
          <p:nvPr/>
        </p:nvSpPr>
        <p:spPr bwMode="auto">
          <a:xfrm>
            <a:off x="539750" y="1557338"/>
            <a:ext cx="4033838" cy="5103812"/>
          </a:xfrm>
          <a:prstGeom prst="roundRect">
            <a:avLst>
              <a:gd name="adj" fmla="val 3583"/>
            </a:avLst>
          </a:prstGeom>
          <a:solidFill>
            <a:schemeClr val="bg1">
              <a:alpha val="5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1107" name="Text Box 3">
            <a:extLst>
              <a:ext uri="{FF2B5EF4-FFF2-40B4-BE49-F238E27FC236}">
                <a16:creationId xmlns:a16="http://schemas.microsoft.com/office/drawing/2014/main" id="{3F153BAE-6BCC-46F0-A86E-CCD6201FBB4D}"/>
              </a:ext>
            </a:extLst>
          </p:cNvPr>
          <p:cNvSpPr txBox="1">
            <a:spLocks noChangeArrowheads="1"/>
          </p:cNvSpPr>
          <p:nvPr/>
        </p:nvSpPr>
        <p:spPr bwMode="auto">
          <a:xfrm>
            <a:off x="611188" y="763588"/>
            <a:ext cx="3816350" cy="3460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kumimoji="1" lang="ja-JP" altLang="en-US" sz="1600" u="none">
                <a:ea typeface="HGPｺﾞｼｯｸE" panose="020B0900000000000000" pitchFamily="50" charset="-128"/>
              </a:rPr>
              <a:t>都市基盤の例（まちづくり：河川の管理）</a:t>
            </a:r>
          </a:p>
        </p:txBody>
      </p:sp>
      <p:sp>
        <p:nvSpPr>
          <p:cNvPr id="431108" name="Text Box 4">
            <a:extLst>
              <a:ext uri="{FF2B5EF4-FFF2-40B4-BE49-F238E27FC236}">
                <a16:creationId xmlns:a16="http://schemas.microsoft.com/office/drawing/2014/main" id="{D326B37E-BDC4-4040-8B9F-F9F408EC918F}"/>
              </a:ext>
            </a:extLst>
          </p:cNvPr>
          <p:cNvSpPr txBox="1">
            <a:spLocks noChangeArrowheads="1"/>
          </p:cNvSpPr>
          <p:nvPr/>
        </p:nvSpPr>
        <p:spPr bwMode="auto">
          <a:xfrm>
            <a:off x="539750" y="1846263"/>
            <a:ext cx="3960813"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4638" indent="-274638">
              <a:defRPr kumimoji="1" sz="2400">
                <a:solidFill>
                  <a:schemeClr val="tx1"/>
                </a:solidFill>
                <a:latin typeface="Arial" panose="020B0604020202020204" pitchFamily="34" charset="0"/>
                <a:ea typeface="ＭＳ Ｐゴシック" panose="020B0600070205080204" pitchFamily="50" charset="-128"/>
              </a:defRPr>
            </a:lvl1pPr>
            <a:lvl2pPr>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Blip>
                <a:blip r:embed="rId3"/>
              </a:buBlip>
            </a:pPr>
            <a:r>
              <a:rPr lang="ja-JP" altLang="en-US" sz="1500" u="none"/>
              <a:t>河川（市町村の区域内で完結するもの）</a:t>
            </a:r>
            <a:r>
              <a:rPr lang="ja-JP" altLang="en-US" sz="1200" u="none"/>
              <a:t> </a:t>
            </a:r>
            <a:r>
              <a:rPr lang="ja-JP" altLang="en-US" sz="1500" u="none"/>
              <a:t>の権限が市町村に移譲されれば、河川の特性を活かした良好なまちづくりが地域の状況に応じて、より推進されます。地域住民の協力による美化・緑化活動も一層地域に根付いていきます。</a:t>
            </a:r>
          </a:p>
        </p:txBody>
      </p:sp>
      <p:sp>
        <p:nvSpPr>
          <p:cNvPr id="431109" name="AutoShape 5">
            <a:extLst>
              <a:ext uri="{FF2B5EF4-FFF2-40B4-BE49-F238E27FC236}">
                <a16:creationId xmlns:a16="http://schemas.microsoft.com/office/drawing/2014/main" id="{0E5C46FB-1C80-4B76-B7B9-1CEAD0DCFCF6}"/>
              </a:ext>
            </a:extLst>
          </p:cNvPr>
          <p:cNvSpPr>
            <a:spLocks noChangeArrowheads="1"/>
          </p:cNvSpPr>
          <p:nvPr/>
        </p:nvSpPr>
        <p:spPr bwMode="auto">
          <a:xfrm>
            <a:off x="4716463" y="1557338"/>
            <a:ext cx="4103687" cy="5103812"/>
          </a:xfrm>
          <a:prstGeom prst="roundRect">
            <a:avLst>
              <a:gd name="adj" fmla="val 3583"/>
            </a:avLst>
          </a:prstGeom>
          <a:solidFill>
            <a:schemeClr val="bg1">
              <a:alpha val="5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ja-JP" altLang="ja-JP" u="none"/>
          </a:p>
        </p:txBody>
      </p:sp>
      <p:sp>
        <p:nvSpPr>
          <p:cNvPr id="431110" name="Text Box 6">
            <a:extLst>
              <a:ext uri="{FF2B5EF4-FFF2-40B4-BE49-F238E27FC236}">
                <a16:creationId xmlns:a16="http://schemas.microsoft.com/office/drawing/2014/main" id="{3250FB66-3F45-478A-9452-E5DF6C7389C7}"/>
              </a:ext>
            </a:extLst>
          </p:cNvPr>
          <p:cNvSpPr txBox="1">
            <a:spLocks noChangeArrowheads="1"/>
          </p:cNvSpPr>
          <p:nvPr/>
        </p:nvSpPr>
        <p:spPr bwMode="auto">
          <a:xfrm>
            <a:off x="4643438" y="754063"/>
            <a:ext cx="4321175" cy="3460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kumimoji="1" lang="ja-JP" altLang="en-US" sz="1600" u="none">
                <a:ea typeface="HGPｺﾞｼｯｸE" panose="020B0900000000000000" pitchFamily="50" charset="-128"/>
              </a:rPr>
              <a:t>パッケージの例（産業：大規模小売店舗立地法）</a:t>
            </a:r>
          </a:p>
        </p:txBody>
      </p:sp>
      <p:sp>
        <p:nvSpPr>
          <p:cNvPr id="431111" name="Text Box 7">
            <a:extLst>
              <a:ext uri="{FF2B5EF4-FFF2-40B4-BE49-F238E27FC236}">
                <a16:creationId xmlns:a16="http://schemas.microsoft.com/office/drawing/2014/main" id="{82B456B1-869B-4F31-9A21-47CC1E4A15DB}"/>
              </a:ext>
            </a:extLst>
          </p:cNvPr>
          <p:cNvSpPr txBox="1">
            <a:spLocks noChangeArrowheads="1"/>
          </p:cNvSpPr>
          <p:nvPr/>
        </p:nvSpPr>
        <p:spPr bwMode="auto">
          <a:xfrm>
            <a:off x="4702175" y="1860550"/>
            <a:ext cx="41608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4638" indent="-274638">
              <a:defRPr kumimoji="1" sz="2400">
                <a:solidFill>
                  <a:schemeClr val="tx1"/>
                </a:solidFill>
                <a:latin typeface="Arial" panose="020B0604020202020204" pitchFamily="34" charset="0"/>
                <a:ea typeface="ＭＳ Ｐゴシック" panose="020B0600070205080204" pitchFamily="50" charset="-128"/>
              </a:defRPr>
            </a:lvl1pPr>
            <a:lvl2pPr>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Blip>
                <a:blip r:embed="rId3"/>
              </a:buBlip>
            </a:pPr>
            <a:r>
              <a:rPr lang="ja-JP" altLang="en-US" sz="1500" u="none"/>
              <a:t>大型小売店舗の立地届出にあたって、交通や環境問題等の周辺の生活環境への影響について、より地域の実情に応じた対応が行いやすくなります。</a:t>
            </a:r>
          </a:p>
        </p:txBody>
      </p:sp>
      <p:pic>
        <p:nvPicPr>
          <p:cNvPr id="431112" name="Picture 8">
            <a:extLst>
              <a:ext uri="{FF2B5EF4-FFF2-40B4-BE49-F238E27FC236}">
                <a16:creationId xmlns:a16="http://schemas.microsoft.com/office/drawing/2014/main" id="{10622A65-077B-4ED6-95A3-A9E109161B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357563"/>
            <a:ext cx="3817937" cy="2919412"/>
          </a:xfrm>
          <a:prstGeom prst="rect">
            <a:avLst/>
          </a:prstGeom>
          <a:noFill/>
          <a:extLst>
            <a:ext uri="{909E8E84-426E-40DD-AFC4-6F175D3DCCD1}">
              <a14:hiddenFill xmlns:a14="http://schemas.microsoft.com/office/drawing/2010/main">
                <a:solidFill>
                  <a:srgbClr val="FFFFFF"/>
                </a:solidFill>
              </a14:hiddenFill>
            </a:ext>
          </a:extLst>
        </p:spPr>
      </p:pic>
      <p:pic>
        <p:nvPicPr>
          <p:cNvPr id="431113" name="Picture 9">
            <a:extLst>
              <a:ext uri="{FF2B5EF4-FFF2-40B4-BE49-F238E27FC236}">
                <a16:creationId xmlns:a16="http://schemas.microsoft.com/office/drawing/2014/main" id="{19AB2532-0A5C-4C15-8E00-632A07D66A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5272088"/>
            <a:ext cx="1584325" cy="1189037"/>
          </a:xfrm>
          <a:prstGeom prst="rect">
            <a:avLst/>
          </a:prstGeom>
          <a:noFill/>
          <a:extLst>
            <a:ext uri="{909E8E84-426E-40DD-AFC4-6F175D3DCCD1}">
              <a14:hiddenFill xmlns:a14="http://schemas.microsoft.com/office/drawing/2010/main">
                <a:solidFill>
                  <a:srgbClr val="FFFFFF"/>
                </a:solidFill>
              </a14:hiddenFill>
            </a:ext>
          </a:extLst>
        </p:spPr>
      </p:pic>
      <p:sp>
        <p:nvSpPr>
          <p:cNvPr id="431114" name="Text Box 10">
            <a:extLst>
              <a:ext uri="{FF2B5EF4-FFF2-40B4-BE49-F238E27FC236}">
                <a16:creationId xmlns:a16="http://schemas.microsoft.com/office/drawing/2014/main" id="{771CDD1F-8C9C-403F-86E1-A812FA798E8D}"/>
              </a:ext>
            </a:extLst>
          </p:cNvPr>
          <p:cNvSpPr txBox="1">
            <a:spLocks noChangeArrowheads="1"/>
          </p:cNvSpPr>
          <p:nvPr/>
        </p:nvSpPr>
        <p:spPr bwMode="auto">
          <a:xfrm>
            <a:off x="2768600" y="6426200"/>
            <a:ext cx="21605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住民による緑化活動</a:t>
            </a:r>
          </a:p>
        </p:txBody>
      </p:sp>
      <p:pic>
        <p:nvPicPr>
          <p:cNvPr id="431115" name="Picture 11" descr="天野川親水公園の写真">
            <a:extLst>
              <a:ext uri="{FF2B5EF4-FFF2-40B4-BE49-F238E27FC236}">
                <a16:creationId xmlns:a16="http://schemas.microsoft.com/office/drawing/2014/main" id="{3E004B78-6B6D-4DA0-A1E1-66146F5112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3305175"/>
            <a:ext cx="1657350" cy="1152525"/>
          </a:xfrm>
          <a:prstGeom prst="rect">
            <a:avLst/>
          </a:prstGeom>
          <a:noFill/>
          <a:extLst>
            <a:ext uri="{909E8E84-426E-40DD-AFC4-6F175D3DCCD1}">
              <a14:hiddenFill xmlns:a14="http://schemas.microsoft.com/office/drawing/2010/main">
                <a:solidFill>
                  <a:srgbClr val="FFFFFF"/>
                </a:solidFill>
              </a14:hiddenFill>
            </a:ext>
          </a:extLst>
        </p:spPr>
      </p:pic>
      <p:sp>
        <p:nvSpPr>
          <p:cNvPr id="431116" name="Text Box 12">
            <a:extLst>
              <a:ext uri="{FF2B5EF4-FFF2-40B4-BE49-F238E27FC236}">
                <a16:creationId xmlns:a16="http://schemas.microsoft.com/office/drawing/2014/main" id="{BCD18ED5-3E6B-4482-A2DE-7EA1471AD604}"/>
              </a:ext>
            </a:extLst>
          </p:cNvPr>
          <p:cNvSpPr txBox="1">
            <a:spLocks noChangeArrowheads="1"/>
          </p:cNvSpPr>
          <p:nvPr/>
        </p:nvSpPr>
        <p:spPr bwMode="auto">
          <a:xfrm>
            <a:off x="2987675" y="4424363"/>
            <a:ext cx="1295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親水公園の整備</a:t>
            </a:r>
          </a:p>
        </p:txBody>
      </p:sp>
      <p:pic>
        <p:nvPicPr>
          <p:cNvPr id="431117" name="Picture 13">
            <a:extLst>
              <a:ext uri="{FF2B5EF4-FFF2-40B4-BE49-F238E27FC236}">
                <a16:creationId xmlns:a16="http://schemas.microsoft.com/office/drawing/2014/main" id="{25798F0B-74A9-4011-8251-E6F4F88A77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4422775"/>
            <a:ext cx="1584325"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1118" name="Text Box 14">
            <a:extLst>
              <a:ext uri="{FF2B5EF4-FFF2-40B4-BE49-F238E27FC236}">
                <a16:creationId xmlns:a16="http://schemas.microsoft.com/office/drawing/2014/main" id="{3E2C62C1-1C80-4349-BD81-F54473A9F140}"/>
              </a:ext>
            </a:extLst>
          </p:cNvPr>
          <p:cNvSpPr txBox="1">
            <a:spLocks noChangeArrowheads="1"/>
          </p:cNvSpPr>
          <p:nvPr/>
        </p:nvSpPr>
        <p:spPr bwMode="auto">
          <a:xfrm>
            <a:off x="684213" y="5516563"/>
            <a:ext cx="1295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親水公園の整備</a:t>
            </a:r>
          </a:p>
        </p:txBody>
      </p:sp>
      <p:sp>
        <p:nvSpPr>
          <p:cNvPr id="431119" name="AutoShape 15">
            <a:extLst>
              <a:ext uri="{FF2B5EF4-FFF2-40B4-BE49-F238E27FC236}">
                <a16:creationId xmlns:a16="http://schemas.microsoft.com/office/drawing/2014/main" id="{9D1EB4A6-3DCC-4A1D-BD6F-798076A8D8E0}"/>
              </a:ext>
            </a:extLst>
          </p:cNvPr>
          <p:cNvSpPr>
            <a:spLocks noChangeArrowheads="1"/>
          </p:cNvSpPr>
          <p:nvPr/>
        </p:nvSpPr>
        <p:spPr bwMode="auto">
          <a:xfrm>
            <a:off x="1114425" y="1314450"/>
            <a:ext cx="3025775" cy="433388"/>
          </a:xfrm>
          <a:prstGeom prst="horizontalScroll">
            <a:avLst>
              <a:gd name="adj" fmla="val 12500"/>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b="1" u="none"/>
              <a:t>生活環境が快適になります</a:t>
            </a:r>
          </a:p>
        </p:txBody>
      </p:sp>
      <p:sp>
        <p:nvSpPr>
          <p:cNvPr id="431120" name="AutoShape 16">
            <a:extLst>
              <a:ext uri="{FF2B5EF4-FFF2-40B4-BE49-F238E27FC236}">
                <a16:creationId xmlns:a16="http://schemas.microsoft.com/office/drawing/2014/main" id="{4F19785E-E8F6-4982-AADF-BBD492695A46}"/>
              </a:ext>
            </a:extLst>
          </p:cNvPr>
          <p:cNvSpPr>
            <a:spLocks noChangeArrowheads="1"/>
          </p:cNvSpPr>
          <p:nvPr/>
        </p:nvSpPr>
        <p:spPr bwMode="auto">
          <a:xfrm>
            <a:off x="4859338" y="1268413"/>
            <a:ext cx="4033837" cy="465137"/>
          </a:xfrm>
          <a:prstGeom prst="horizontalScroll">
            <a:avLst>
              <a:gd name="adj" fmla="val 12500"/>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b="1" u="none"/>
              <a:t>地域の実情に応じたまちづくりが進みます</a:t>
            </a:r>
          </a:p>
        </p:txBody>
      </p:sp>
      <p:grpSp>
        <p:nvGrpSpPr>
          <p:cNvPr id="431121" name="Group 17">
            <a:extLst>
              <a:ext uri="{FF2B5EF4-FFF2-40B4-BE49-F238E27FC236}">
                <a16:creationId xmlns:a16="http://schemas.microsoft.com/office/drawing/2014/main" id="{69976E44-138C-4D27-BF09-E97CE43FC0A1}"/>
              </a:ext>
            </a:extLst>
          </p:cNvPr>
          <p:cNvGrpSpPr>
            <a:grpSpLocks/>
          </p:cNvGrpSpPr>
          <p:nvPr/>
        </p:nvGrpSpPr>
        <p:grpSpPr bwMode="auto">
          <a:xfrm>
            <a:off x="4802188" y="3154363"/>
            <a:ext cx="3875087" cy="3298825"/>
            <a:chOff x="3025" y="1987"/>
            <a:chExt cx="2441" cy="1617"/>
          </a:xfrm>
        </p:grpSpPr>
        <p:sp>
          <p:nvSpPr>
            <p:cNvPr id="431122" name="Freeform 18">
              <a:extLst>
                <a:ext uri="{FF2B5EF4-FFF2-40B4-BE49-F238E27FC236}">
                  <a16:creationId xmlns:a16="http://schemas.microsoft.com/office/drawing/2014/main" id="{0FA1C078-8C74-42BC-B681-52124096FF34}"/>
                </a:ext>
              </a:extLst>
            </p:cNvPr>
            <p:cNvSpPr>
              <a:spLocks/>
            </p:cNvSpPr>
            <p:nvPr/>
          </p:nvSpPr>
          <p:spPr bwMode="auto">
            <a:xfrm>
              <a:off x="3025" y="1987"/>
              <a:ext cx="2441" cy="1617"/>
            </a:xfrm>
            <a:custGeom>
              <a:avLst/>
              <a:gdLst>
                <a:gd name="T0" fmla="*/ 1673 w 20341"/>
                <a:gd name="T1" fmla="*/ 0 h 13467"/>
                <a:gd name="T2" fmla="*/ 0 w 20341"/>
                <a:gd name="T3" fmla="*/ 1674 h 13467"/>
                <a:gd name="T4" fmla="*/ 0 w 20341"/>
                <a:gd name="T5" fmla="*/ 11794 h 13467"/>
                <a:gd name="T6" fmla="*/ 1673 w 20341"/>
                <a:gd name="T7" fmla="*/ 13467 h 13467"/>
                <a:gd name="T8" fmla="*/ 18668 w 20341"/>
                <a:gd name="T9" fmla="*/ 13467 h 13467"/>
                <a:gd name="T10" fmla="*/ 20341 w 20341"/>
                <a:gd name="T11" fmla="*/ 11794 h 13467"/>
                <a:gd name="T12" fmla="*/ 20341 w 20341"/>
                <a:gd name="T13" fmla="*/ 1674 h 13467"/>
                <a:gd name="T14" fmla="*/ 18668 w 20341"/>
                <a:gd name="T15" fmla="*/ 0 h 13467"/>
                <a:gd name="T16" fmla="*/ 1673 w 20341"/>
                <a:gd name="T17" fmla="*/ 0 h 13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41" h="13467">
                  <a:moveTo>
                    <a:pt x="1673" y="0"/>
                  </a:moveTo>
                  <a:cubicBezTo>
                    <a:pt x="749" y="0"/>
                    <a:pt x="0" y="750"/>
                    <a:pt x="0" y="1674"/>
                  </a:cubicBezTo>
                  <a:lnTo>
                    <a:pt x="0" y="11794"/>
                  </a:lnTo>
                  <a:cubicBezTo>
                    <a:pt x="0" y="12718"/>
                    <a:pt x="749" y="13467"/>
                    <a:pt x="1673" y="13467"/>
                  </a:cubicBezTo>
                  <a:lnTo>
                    <a:pt x="18668" y="13467"/>
                  </a:lnTo>
                  <a:cubicBezTo>
                    <a:pt x="19592" y="13467"/>
                    <a:pt x="20341" y="12718"/>
                    <a:pt x="20341" y="11794"/>
                  </a:cubicBezTo>
                  <a:lnTo>
                    <a:pt x="20341" y="1674"/>
                  </a:lnTo>
                  <a:cubicBezTo>
                    <a:pt x="20341" y="750"/>
                    <a:pt x="19592" y="0"/>
                    <a:pt x="18668" y="0"/>
                  </a:cubicBezTo>
                  <a:lnTo>
                    <a:pt x="1673" y="0"/>
                  </a:lnTo>
                  <a:close/>
                </a:path>
              </a:pathLst>
            </a:custGeom>
            <a:solidFill>
              <a:srgbClr val="CCCCFF"/>
            </a:solidFill>
            <a:ln w="0">
              <a:solidFill>
                <a:srgbClr val="000000"/>
              </a:solidFill>
              <a:prstDash val="solid"/>
              <a:round/>
              <a:headEnd/>
              <a:tailEnd/>
            </a:ln>
          </p:spPr>
          <p:txBody>
            <a:bodyPr/>
            <a:lstStyle/>
            <a:p>
              <a:endParaRPr lang="ja-JP" altLang="en-US"/>
            </a:p>
          </p:txBody>
        </p:sp>
        <p:sp>
          <p:nvSpPr>
            <p:cNvPr id="431123" name="Freeform 19">
              <a:extLst>
                <a:ext uri="{FF2B5EF4-FFF2-40B4-BE49-F238E27FC236}">
                  <a16:creationId xmlns:a16="http://schemas.microsoft.com/office/drawing/2014/main" id="{26069E4C-28E7-4392-8216-E2697AB10CAF}"/>
                </a:ext>
              </a:extLst>
            </p:cNvPr>
            <p:cNvSpPr>
              <a:spLocks/>
            </p:cNvSpPr>
            <p:nvPr/>
          </p:nvSpPr>
          <p:spPr bwMode="auto">
            <a:xfrm>
              <a:off x="3025" y="1987"/>
              <a:ext cx="2441" cy="1617"/>
            </a:xfrm>
            <a:custGeom>
              <a:avLst/>
              <a:gdLst>
                <a:gd name="T0" fmla="*/ 1673 w 20341"/>
                <a:gd name="T1" fmla="*/ 0 h 13467"/>
                <a:gd name="T2" fmla="*/ 0 w 20341"/>
                <a:gd name="T3" fmla="*/ 1674 h 13467"/>
                <a:gd name="T4" fmla="*/ 0 w 20341"/>
                <a:gd name="T5" fmla="*/ 11794 h 13467"/>
                <a:gd name="T6" fmla="*/ 1673 w 20341"/>
                <a:gd name="T7" fmla="*/ 13467 h 13467"/>
                <a:gd name="T8" fmla="*/ 18668 w 20341"/>
                <a:gd name="T9" fmla="*/ 13467 h 13467"/>
                <a:gd name="T10" fmla="*/ 20341 w 20341"/>
                <a:gd name="T11" fmla="*/ 11794 h 13467"/>
                <a:gd name="T12" fmla="*/ 20341 w 20341"/>
                <a:gd name="T13" fmla="*/ 1674 h 13467"/>
                <a:gd name="T14" fmla="*/ 18668 w 20341"/>
                <a:gd name="T15" fmla="*/ 0 h 13467"/>
                <a:gd name="T16" fmla="*/ 1673 w 20341"/>
                <a:gd name="T17" fmla="*/ 0 h 13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41" h="13467">
                  <a:moveTo>
                    <a:pt x="1673" y="0"/>
                  </a:moveTo>
                  <a:cubicBezTo>
                    <a:pt x="749" y="0"/>
                    <a:pt x="0" y="750"/>
                    <a:pt x="0" y="1674"/>
                  </a:cubicBezTo>
                  <a:lnTo>
                    <a:pt x="0" y="11794"/>
                  </a:lnTo>
                  <a:cubicBezTo>
                    <a:pt x="0" y="12718"/>
                    <a:pt x="749" y="13467"/>
                    <a:pt x="1673" y="13467"/>
                  </a:cubicBezTo>
                  <a:lnTo>
                    <a:pt x="18668" y="13467"/>
                  </a:lnTo>
                  <a:cubicBezTo>
                    <a:pt x="19592" y="13467"/>
                    <a:pt x="20341" y="12718"/>
                    <a:pt x="20341" y="11794"/>
                  </a:cubicBezTo>
                  <a:lnTo>
                    <a:pt x="20341" y="1674"/>
                  </a:lnTo>
                  <a:cubicBezTo>
                    <a:pt x="20341" y="750"/>
                    <a:pt x="19592" y="0"/>
                    <a:pt x="18668" y="0"/>
                  </a:cubicBezTo>
                  <a:lnTo>
                    <a:pt x="1673"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pic>
        <p:nvPicPr>
          <p:cNvPr id="431124" name="Picture 20">
            <a:extLst>
              <a:ext uri="{FF2B5EF4-FFF2-40B4-BE49-F238E27FC236}">
                <a16:creationId xmlns:a16="http://schemas.microsoft.com/office/drawing/2014/main" id="{3BB070C4-4A3F-45DB-842B-FE1EF4F338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9738" y="3013075"/>
            <a:ext cx="1609725" cy="1841500"/>
          </a:xfrm>
          <a:prstGeom prst="rect">
            <a:avLst/>
          </a:prstGeom>
          <a:noFill/>
          <a:extLst>
            <a:ext uri="{909E8E84-426E-40DD-AFC4-6F175D3DCCD1}">
              <a14:hiddenFill xmlns:a14="http://schemas.microsoft.com/office/drawing/2010/main">
                <a:solidFill>
                  <a:srgbClr val="FFFFFF"/>
                </a:solidFill>
              </a14:hiddenFill>
            </a:ext>
          </a:extLst>
        </p:spPr>
      </p:pic>
      <p:pic>
        <p:nvPicPr>
          <p:cNvPr id="431125" name="Picture 21">
            <a:extLst>
              <a:ext uri="{FF2B5EF4-FFF2-40B4-BE49-F238E27FC236}">
                <a16:creationId xmlns:a16="http://schemas.microsoft.com/office/drawing/2014/main" id="{B3148FD1-1462-49DB-956A-A84DA26A0C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5063" y="4394200"/>
            <a:ext cx="3122612" cy="1381125"/>
          </a:xfrm>
          <a:prstGeom prst="rect">
            <a:avLst/>
          </a:prstGeom>
          <a:noFill/>
          <a:extLst>
            <a:ext uri="{909E8E84-426E-40DD-AFC4-6F175D3DCCD1}">
              <a14:hiddenFill xmlns:a14="http://schemas.microsoft.com/office/drawing/2010/main">
                <a:solidFill>
                  <a:srgbClr val="FFFFFF"/>
                </a:solidFill>
              </a14:hiddenFill>
            </a:ext>
          </a:extLst>
        </p:spPr>
      </p:pic>
      <p:sp>
        <p:nvSpPr>
          <p:cNvPr id="431126" name="AutoShape 22">
            <a:extLst>
              <a:ext uri="{FF2B5EF4-FFF2-40B4-BE49-F238E27FC236}">
                <a16:creationId xmlns:a16="http://schemas.microsoft.com/office/drawing/2014/main" id="{44AD341B-0995-452A-9905-BA3874A8B773}"/>
              </a:ext>
            </a:extLst>
          </p:cNvPr>
          <p:cNvSpPr>
            <a:spLocks noChangeArrowheads="1"/>
          </p:cNvSpPr>
          <p:nvPr/>
        </p:nvSpPr>
        <p:spPr bwMode="auto">
          <a:xfrm>
            <a:off x="4930775" y="5300663"/>
            <a:ext cx="1946275" cy="649287"/>
          </a:xfrm>
          <a:prstGeom prst="parallelogram">
            <a:avLst>
              <a:gd name="adj" fmla="val 6992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1127" name="Text Box 23">
            <a:extLst>
              <a:ext uri="{FF2B5EF4-FFF2-40B4-BE49-F238E27FC236}">
                <a16:creationId xmlns:a16="http://schemas.microsoft.com/office/drawing/2014/main" id="{BD21D36F-3FA1-4B33-92D0-3D1B96F13413}"/>
              </a:ext>
            </a:extLst>
          </p:cNvPr>
          <p:cNvSpPr txBox="1">
            <a:spLocks noChangeArrowheads="1"/>
          </p:cNvSpPr>
          <p:nvPr/>
        </p:nvSpPr>
        <p:spPr bwMode="auto">
          <a:xfrm>
            <a:off x="5151438" y="5934075"/>
            <a:ext cx="14398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400" u="none">
                <a:ea typeface="HGPｺﾞｼｯｸE" panose="020B0900000000000000" pitchFamily="50" charset="-128"/>
              </a:rPr>
              <a:t>駐車場・駐輪場の確保</a:t>
            </a:r>
          </a:p>
        </p:txBody>
      </p:sp>
      <p:pic>
        <p:nvPicPr>
          <p:cNvPr id="431128" name="Picture 24">
            <a:extLst>
              <a:ext uri="{FF2B5EF4-FFF2-40B4-BE49-F238E27FC236}">
                <a16:creationId xmlns:a16="http://schemas.microsoft.com/office/drawing/2014/main" id="{54941D37-878F-4BEA-A2D4-978690DE8D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46950" y="4254500"/>
            <a:ext cx="1195388" cy="1198563"/>
          </a:xfrm>
          <a:prstGeom prst="rect">
            <a:avLst/>
          </a:prstGeom>
          <a:noFill/>
          <a:extLst>
            <a:ext uri="{909E8E84-426E-40DD-AFC4-6F175D3DCCD1}">
              <a14:hiddenFill xmlns:a14="http://schemas.microsoft.com/office/drawing/2010/main">
                <a:solidFill>
                  <a:srgbClr val="FFFFFF"/>
                </a:solidFill>
              </a14:hiddenFill>
            </a:ext>
          </a:extLst>
        </p:spPr>
      </p:pic>
      <p:pic>
        <p:nvPicPr>
          <p:cNvPr id="431129" name="Picture 25">
            <a:extLst>
              <a:ext uri="{FF2B5EF4-FFF2-40B4-BE49-F238E27FC236}">
                <a16:creationId xmlns:a16="http://schemas.microsoft.com/office/drawing/2014/main" id="{EE1A1F13-152D-4117-B9EA-9005F3701C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8263" y="4724400"/>
            <a:ext cx="1214437" cy="1212850"/>
          </a:xfrm>
          <a:prstGeom prst="rect">
            <a:avLst/>
          </a:prstGeom>
          <a:noFill/>
          <a:extLst>
            <a:ext uri="{909E8E84-426E-40DD-AFC4-6F175D3DCCD1}">
              <a14:hiddenFill xmlns:a14="http://schemas.microsoft.com/office/drawing/2010/main">
                <a:solidFill>
                  <a:srgbClr val="FFFFFF"/>
                </a:solidFill>
              </a14:hiddenFill>
            </a:ext>
          </a:extLst>
        </p:spPr>
      </p:pic>
      <p:sp>
        <p:nvSpPr>
          <p:cNvPr id="431130" name="Line 26">
            <a:extLst>
              <a:ext uri="{FF2B5EF4-FFF2-40B4-BE49-F238E27FC236}">
                <a16:creationId xmlns:a16="http://schemas.microsoft.com/office/drawing/2014/main" id="{106A5A54-B109-4F74-98F7-06ECED09D13C}"/>
              </a:ext>
            </a:extLst>
          </p:cNvPr>
          <p:cNvSpPr>
            <a:spLocks noChangeShapeType="1"/>
          </p:cNvSpPr>
          <p:nvPr/>
        </p:nvSpPr>
        <p:spPr bwMode="auto">
          <a:xfrm flipH="1">
            <a:off x="7275513" y="4183063"/>
            <a:ext cx="1368425" cy="1368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1131" name="Line 27">
            <a:extLst>
              <a:ext uri="{FF2B5EF4-FFF2-40B4-BE49-F238E27FC236}">
                <a16:creationId xmlns:a16="http://schemas.microsoft.com/office/drawing/2014/main" id="{D6EC1B52-4943-4FB5-B6F3-92005F48744E}"/>
              </a:ext>
            </a:extLst>
          </p:cNvPr>
          <p:cNvSpPr>
            <a:spLocks noChangeShapeType="1"/>
          </p:cNvSpPr>
          <p:nvPr/>
        </p:nvSpPr>
        <p:spPr bwMode="auto">
          <a:xfrm flipH="1" flipV="1">
            <a:off x="7275513" y="4254500"/>
            <a:ext cx="1368425" cy="1296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1132" name="Text Box 28">
            <a:extLst>
              <a:ext uri="{FF2B5EF4-FFF2-40B4-BE49-F238E27FC236}">
                <a16:creationId xmlns:a16="http://schemas.microsoft.com/office/drawing/2014/main" id="{C3C5EE4D-A0A5-425F-B2D5-497CA0CB7BF6}"/>
              </a:ext>
            </a:extLst>
          </p:cNvPr>
          <p:cNvSpPr txBox="1">
            <a:spLocks noChangeArrowheads="1"/>
          </p:cNvSpPr>
          <p:nvPr/>
        </p:nvSpPr>
        <p:spPr bwMode="auto">
          <a:xfrm>
            <a:off x="7235825" y="5495925"/>
            <a:ext cx="14398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400" u="none">
                <a:ea typeface="HGPｺﾞｼｯｸE" panose="020B0900000000000000" pitchFamily="50" charset="-128"/>
              </a:rPr>
              <a:t>周辺道路の渋滞対策</a:t>
            </a:r>
          </a:p>
        </p:txBody>
      </p:sp>
      <p:sp>
        <p:nvSpPr>
          <p:cNvPr id="431133" name="Rectangle 29">
            <a:extLst>
              <a:ext uri="{FF2B5EF4-FFF2-40B4-BE49-F238E27FC236}">
                <a16:creationId xmlns:a16="http://schemas.microsoft.com/office/drawing/2014/main" id="{31E54651-9E1F-4B8D-885A-C16C4397BDD3}"/>
              </a:ext>
            </a:extLst>
          </p:cNvPr>
          <p:cNvSpPr>
            <a:spLocks noChangeArrowheads="1"/>
          </p:cNvSpPr>
          <p:nvPr/>
        </p:nvSpPr>
        <p:spPr bwMode="auto">
          <a:xfrm>
            <a:off x="6443663" y="3255963"/>
            <a:ext cx="665162" cy="584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1134" name="Text Box 30">
            <a:extLst>
              <a:ext uri="{FF2B5EF4-FFF2-40B4-BE49-F238E27FC236}">
                <a16:creationId xmlns:a16="http://schemas.microsoft.com/office/drawing/2014/main" id="{F28E9952-001D-40BC-A06D-0C7BC5501847}"/>
              </a:ext>
            </a:extLst>
          </p:cNvPr>
          <p:cNvSpPr txBox="1">
            <a:spLocks noChangeArrowheads="1"/>
          </p:cNvSpPr>
          <p:nvPr/>
        </p:nvSpPr>
        <p:spPr bwMode="auto">
          <a:xfrm>
            <a:off x="6388100" y="3357563"/>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ja-JP" altLang="en-US" sz="1200" u="none"/>
              <a:t>大規模</a:t>
            </a:r>
          </a:p>
          <a:p>
            <a:pPr eaLnBrk="1" hangingPunct="1"/>
            <a:r>
              <a:rPr kumimoji="1" lang="ja-JP" altLang="en-US" sz="1200" u="none"/>
              <a:t>小売店舗</a:t>
            </a:r>
          </a:p>
        </p:txBody>
      </p:sp>
      <p:sp>
        <p:nvSpPr>
          <p:cNvPr id="431135" name="Text Box 31">
            <a:extLst>
              <a:ext uri="{FF2B5EF4-FFF2-40B4-BE49-F238E27FC236}">
                <a16:creationId xmlns:a16="http://schemas.microsoft.com/office/drawing/2014/main" id="{7C7D8AF4-101A-45BD-99E3-3839C791CA60}"/>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１７</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C925295E-3865-4908-BC5E-8CA4C3B86CDE}"/>
              </a:ext>
            </a:extLst>
          </p:cNvPr>
          <p:cNvSpPr>
            <a:spLocks noGrp="1" noChangeArrowheads="1"/>
          </p:cNvSpPr>
          <p:nvPr>
            <p:ph type="title"/>
          </p:nvPr>
        </p:nvSpPr>
        <p:spPr>
          <a:xfrm>
            <a:off x="539750" y="1773238"/>
            <a:ext cx="8158163" cy="3168650"/>
          </a:xfrm>
        </p:spPr>
        <p:txBody>
          <a:bodyPr/>
          <a:lstStyle/>
          <a:p>
            <a:br>
              <a:rPr lang="en-US" altLang="ja-JP" sz="4000"/>
            </a:br>
            <a:r>
              <a:rPr lang="ja-JP" altLang="en-US" sz="4000"/>
              <a:t>１分権改革を取り巻く課題</a:t>
            </a:r>
            <a:br>
              <a:rPr lang="ja-JP" altLang="en-US" sz="2800"/>
            </a:br>
            <a:br>
              <a:rPr lang="ja-JP" altLang="en-US" sz="2800"/>
            </a:br>
            <a:r>
              <a:rPr lang="ja-JP" altLang="en-US" sz="4000"/>
              <a:t>２大阪府の分権改革が目指すもの</a:t>
            </a:r>
            <a:br>
              <a:rPr lang="ja-JP" altLang="en-US" sz="4000"/>
            </a:br>
            <a:br>
              <a:rPr lang="ja-JP" altLang="en-US" sz="4000"/>
            </a:br>
            <a:r>
              <a:rPr lang="ja-JP" altLang="en-US" sz="4000"/>
              <a:t>３市町村の役割拡大</a:t>
            </a:r>
            <a:br>
              <a:rPr lang="ja-JP" altLang="en-US" sz="4000"/>
            </a:br>
            <a:br>
              <a:rPr lang="ja-JP" altLang="en-US" sz="4000"/>
            </a:br>
            <a:r>
              <a:rPr lang="ja-JP" altLang="en-US" sz="4000"/>
              <a:t>４大阪市との新たな関係づくり</a:t>
            </a:r>
            <a:br>
              <a:rPr lang="ja-JP" altLang="en-US" sz="4000"/>
            </a:br>
            <a:br>
              <a:rPr lang="ja-JP" altLang="en-US" sz="4000"/>
            </a:br>
            <a:r>
              <a:rPr lang="ja-JP" altLang="en-US" sz="4000"/>
              <a:t>５関西州の実現に向けて</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8450" name="Group 2">
            <a:extLst>
              <a:ext uri="{FF2B5EF4-FFF2-40B4-BE49-F238E27FC236}">
                <a16:creationId xmlns:a16="http://schemas.microsoft.com/office/drawing/2014/main" id="{28CDA701-4756-470F-90B8-5FC71D28A6B7}"/>
              </a:ext>
            </a:extLst>
          </p:cNvPr>
          <p:cNvGraphicFramePr>
            <a:graphicFrameLocks noGrp="1"/>
          </p:cNvGraphicFramePr>
          <p:nvPr>
            <p:ph sz="half" idx="1"/>
          </p:nvPr>
        </p:nvGraphicFramePr>
        <p:xfrm>
          <a:off x="5003800" y="1828800"/>
          <a:ext cx="3744913" cy="4413250"/>
        </p:xfrm>
        <a:graphic>
          <a:graphicData uri="http://schemas.openxmlformats.org/drawingml/2006/table">
            <a:tbl>
              <a:tblPr/>
              <a:tblGrid>
                <a:gridCol w="1127125">
                  <a:extLst>
                    <a:ext uri="{9D8B030D-6E8A-4147-A177-3AD203B41FA5}">
                      <a16:colId xmlns:a16="http://schemas.microsoft.com/office/drawing/2014/main" val="3502159569"/>
                    </a:ext>
                  </a:extLst>
                </a:gridCol>
                <a:gridCol w="1227138">
                  <a:extLst>
                    <a:ext uri="{9D8B030D-6E8A-4147-A177-3AD203B41FA5}">
                      <a16:colId xmlns:a16="http://schemas.microsoft.com/office/drawing/2014/main" val="4259520013"/>
                    </a:ext>
                  </a:extLst>
                </a:gridCol>
                <a:gridCol w="1390650">
                  <a:extLst>
                    <a:ext uri="{9D8B030D-6E8A-4147-A177-3AD203B41FA5}">
                      <a16:colId xmlns:a16="http://schemas.microsoft.com/office/drawing/2014/main" val="4205772423"/>
                    </a:ext>
                  </a:extLst>
                </a:gridCol>
              </a:tblGrid>
              <a:tr h="768350">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50000"/>
                        </a:lnSpc>
                        <a:spcBef>
                          <a:spcPct val="20000"/>
                        </a:spcBef>
                        <a:spcAft>
                          <a:spcPct val="0"/>
                        </a:spcAft>
                        <a:buClr>
                          <a:schemeClr val="bg2"/>
                        </a:buClr>
                        <a:buSzPct val="75000"/>
                        <a:buFont typeface="Wingdings" panose="05000000000000000000" pitchFamily="2" charset="2"/>
                        <a:buNone/>
                        <a:tabLst/>
                      </a:pPr>
                      <a:endParaRPr kumimoji="1" lang="en-US" altLang="ja-JP" sz="1600" b="0" i="0" u="none" strike="noStrike" cap="none" normalizeH="0" baseline="0">
                        <a:ln>
                          <a:noFill/>
                        </a:ln>
                        <a:solidFill>
                          <a:schemeClr val="tx1"/>
                        </a:solidFill>
                        <a:effectLst/>
                        <a:latin typeface="Arial" panose="020B0604020202020204" pitchFamily="34" charset="0"/>
                        <a:ea typeface="HGPｺﾞｼｯｸE" panose="020B0900000000000000" pitchFamily="50" charset="-128"/>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HGPｺﾞｼｯｸE" panose="020B0900000000000000" pitchFamily="50" charset="-128"/>
                        </a:rPr>
                        <a:t>全国順位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HGPｺﾞｼｯｸE" panose="020B0900000000000000" pitchFamily="50" charset="-128"/>
                        </a:rPr>
                        <a:t>広島県</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HGPｺﾞｼｯｸE" panose="020B0900000000000000" pitchFamily="50" charset="-128"/>
                        </a:rPr>
                        <a:t>（</a:t>
                      </a:r>
                      <a:r>
                        <a:rPr kumimoji="1" lang="en-US" altLang="ja-JP" sz="1600" b="0" i="0" u="none" strike="noStrike" cap="none" normalizeH="0" baseline="0">
                          <a:ln>
                            <a:noFill/>
                          </a:ln>
                          <a:solidFill>
                            <a:schemeClr val="tx1"/>
                          </a:solidFill>
                          <a:effectLst/>
                          <a:latin typeface="Arial" panose="020B0604020202020204" pitchFamily="34" charset="0"/>
                          <a:ea typeface="HGPｺﾞｼｯｸE" panose="020B0900000000000000" pitchFamily="50" charset="-128"/>
                        </a:rPr>
                        <a:t>23</a:t>
                      </a:r>
                      <a:r>
                        <a:rPr kumimoji="1" lang="ja-JP" altLang="en-US" sz="1600" b="0" i="0" u="none" strike="noStrike" cap="none" normalizeH="0" baseline="0">
                          <a:ln>
                            <a:noFill/>
                          </a:ln>
                          <a:solidFill>
                            <a:schemeClr val="tx1"/>
                          </a:solidFill>
                          <a:effectLst/>
                          <a:latin typeface="Arial" panose="020B0604020202020204" pitchFamily="34" charset="0"/>
                          <a:ea typeface="HGPｺﾞｼｯｸE" panose="020B0900000000000000" pitchFamily="50" charset="-128"/>
                        </a:rPr>
                        <a:t>市町）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HGPｺﾞｼｯｸE" panose="020B0900000000000000" pitchFamily="50" charset="-128"/>
                        </a:rPr>
                        <a:t>大阪府</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HGPｺﾞｼｯｸE" panose="020B0900000000000000" pitchFamily="50" charset="-128"/>
                        </a:rPr>
                        <a:t>（</a:t>
                      </a:r>
                      <a:r>
                        <a:rPr kumimoji="1" lang="en-US" altLang="ja-JP" sz="1600" b="0" i="0" u="none" strike="noStrike" cap="none" normalizeH="0" baseline="0">
                          <a:ln>
                            <a:noFill/>
                          </a:ln>
                          <a:solidFill>
                            <a:schemeClr val="tx1"/>
                          </a:solidFill>
                          <a:effectLst/>
                          <a:latin typeface="Arial" panose="020B0604020202020204" pitchFamily="34" charset="0"/>
                          <a:ea typeface="HGPｺﾞｼｯｸE" panose="020B0900000000000000" pitchFamily="50" charset="-128"/>
                        </a:rPr>
                        <a:t>43</a:t>
                      </a:r>
                      <a:r>
                        <a:rPr kumimoji="1" lang="ja-JP" altLang="en-US" sz="1600" b="0" i="0" u="none" strike="noStrike" cap="none" normalizeH="0" baseline="0">
                          <a:ln>
                            <a:noFill/>
                          </a:ln>
                          <a:solidFill>
                            <a:schemeClr val="tx1"/>
                          </a:solidFill>
                          <a:effectLst/>
                          <a:latin typeface="Arial" panose="020B0604020202020204" pitchFamily="34" charset="0"/>
                          <a:ea typeface="HGPｺﾞｼｯｸE" panose="020B0900000000000000" pitchFamily="50" charset="-128"/>
                        </a:rPr>
                        <a:t>市町村）</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368715233"/>
                  </a:ext>
                </a:extLst>
              </a:tr>
              <a:tr h="1247775">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a:t>
                      </a: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位～</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499</a:t>
                      </a: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位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23</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県内トップは約</a:t>
                      </a:r>
                      <a:r>
                        <a:rPr kumimoji="1" lang="en-US" altLang="ja-JP" sz="14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1400</a:t>
                      </a:r>
                      <a:r>
                        <a:rPr kumimoji="1" lang="ja-JP"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条項）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6762074"/>
                  </a:ext>
                </a:extLst>
              </a:tr>
              <a:tr h="914400">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50000"/>
                        </a:lnSpc>
                        <a:spcBef>
                          <a:spcPct val="20000"/>
                        </a:spcBef>
                        <a:spcAft>
                          <a:spcPct val="0"/>
                        </a:spcAft>
                        <a:buClr>
                          <a:schemeClr val="bg2"/>
                        </a:buClr>
                        <a:buSzPct val="75000"/>
                        <a:buFont typeface="Wingdings" panose="05000000000000000000" pitchFamily="2" charset="2"/>
                        <a:buNone/>
                        <a:tabLst/>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500</a:t>
                      </a: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位～</a:t>
                      </a: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999</a:t>
                      </a: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位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13</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府内トップは約</a:t>
                      </a:r>
                      <a:r>
                        <a:rPr kumimoji="1" lang="en-US" altLang="ja-JP" sz="14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300</a:t>
                      </a:r>
                      <a:r>
                        <a:rPr kumimoji="1" lang="ja-JP"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条項）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1963842"/>
                  </a:ext>
                </a:extLst>
              </a:tr>
              <a:tr h="854075">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50000"/>
                        </a:lnSpc>
                        <a:spcBef>
                          <a:spcPct val="20000"/>
                        </a:spcBef>
                        <a:spcAft>
                          <a:spcPct val="0"/>
                        </a:spcAft>
                        <a:buClr>
                          <a:schemeClr val="bg2"/>
                        </a:buClr>
                        <a:buSzPct val="75000"/>
                        <a:buFont typeface="Wingdings" panose="05000000000000000000" pitchFamily="2" charset="2"/>
                        <a:buNone/>
                        <a:tabLst/>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1000</a:t>
                      </a: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位～</a:t>
                      </a: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1499</a:t>
                      </a: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位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8730139"/>
                  </a:ext>
                </a:extLst>
              </a:tr>
              <a:tr h="628650">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50000"/>
                        </a:lnSpc>
                        <a:spcBef>
                          <a:spcPct val="20000"/>
                        </a:spcBef>
                        <a:spcAft>
                          <a:spcPct val="0"/>
                        </a:spcAft>
                        <a:buClr>
                          <a:schemeClr val="bg2"/>
                        </a:buClr>
                        <a:buSzPct val="75000"/>
                        <a:buFont typeface="Wingdings" panose="05000000000000000000" pitchFamily="2" charset="2"/>
                        <a:buNone/>
                        <a:tabLst/>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1500</a:t>
                      </a: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位～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50000"/>
                        </a:lnSpc>
                        <a:spcBef>
                          <a:spcPct val="20000"/>
                        </a:spcBef>
                        <a:spcAft>
                          <a:spcPct val="0"/>
                        </a:spcAft>
                        <a:buClr>
                          <a:schemeClr val="bg2"/>
                        </a:buClr>
                        <a:buSzPct val="75000"/>
                        <a:buFont typeface="Wingdings" panose="05000000000000000000" pitchFamily="2" charset="2"/>
                        <a:buNone/>
                        <a:tabLst/>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914400" rtl="0" eaLnBrk="1" fontAlgn="base" latinLnBrk="0" hangingPunct="1">
                        <a:lnSpc>
                          <a:spcPct val="5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50000"/>
                        </a:lnSpc>
                        <a:spcBef>
                          <a:spcPct val="20000"/>
                        </a:spcBef>
                        <a:spcAft>
                          <a:spcPct val="0"/>
                        </a:spcAft>
                        <a:buClr>
                          <a:schemeClr val="bg2"/>
                        </a:buClr>
                        <a:buSzPct val="75000"/>
                        <a:buFont typeface="Wingdings" panose="05000000000000000000" pitchFamily="2" charset="2"/>
                        <a:buNone/>
                        <a:tabLst/>
                      </a:pPr>
                      <a:endPar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6498611"/>
                  </a:ext>
                </a:extLst>
              </a:tr>
            </a:tbl>
          </a:graphicData>
        </a:graphic>
      </p:graphicFrame>
      <p:sp>
        <p:nvSpPr>
          <p:cNvPr id="488476" name="AutoShape 28">
            <a:extLst>
              <a:ext uri="{FF2B5EF4-FFF2-40B4-BE49-F238E27FC236}">
                <a16:creationId xmlns:a16="http://schemas.microsoft.com/office/drawing/2014/main" id="{2DD149F2-2CFF-443B-890C-7706549CCE3E}"/>
              </a:ext>
            </a:extLst>
          </p:cNvPr>
          <p:cNvSpPr>
            <a:spLocks noChangeArrowheads="1"/>
          </p:cNvSpPr>
          <p:nvPr/>
        </p:nvSpPr>
        <p:spPr bwMode="auto">
          <a:xfrm>
            <a:off x="1314450" y="1196975"/>
            <a:ext cx="2663825" cy="482600"/>
          </a:xfrm>
          <a:prstGeom prst="foldedCorner">
            <a:avLst>
              <a:gd name="adj" fmla="val 16431"/>
            </a:avLst>
          </a:prstGeom>
          <a:solidFill>
            <a:schemeClr val="accent1">
              <a:alpha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20000"/>
              </a:lnSpc>
              <a:spcBef>
                <a:spcPct val="50000"/>
              </a:spcBef>
            </a:pPr>
            <a:r>
              <a:rPr kumimoji="1" lang="ja-JP" altLang="en-US" b="1" u="none"/>
              <a:t>都道府県の移譲状況</a:t>
            </a:r>
          </a:p>
        </p:txBody>
      </p:sp>
      <p:sp>
        <p:nvSpPr>
          <p:cNvPr id="488477" name="Rectangle 29">
            <a:extLst>
              <a:ext uri="{FF2B5EF4-FFF2-40B4-BE49-F238E27FC236}">
                <a16:creationId xmlns:a16="http://schemas.microsoft.com/office/drawing/2014/main" id="{AE24025A-9E94-4971-A9C3-EE120599C69F}"/>
              </a:ext>
            </a:extLst>
          </p:cNvPr>
          <p:cNvSpPr>
            <a:spLocks noChangeArrowheads="1"/>
          </p:cNvSpPr>
          <p:nvPr/>
        </p:nvSpPr>
        <p:spPr bwMode="auto">
          <a:xfrm>
            <a:off x="195263" y="1052513"/>
            <a:ext cx="8848725" cy="5527675"/>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88478" name="AutoShape 30">
            <a:extLst>
              <a:ext uri="{FF2B5EF4-FFF2-40B4-BE49-F238E27FC236}">
                <a16:creationId xmlns:a16="http://schemas.microsoft.com/office/drawing/2014/main" id="{8FFB1C28-C35C-4405-8609-AF7E8C851834}"/>
              </a:ext>
            </a:extLst>
          </p:cNvPr>
          <p:cNvSpPr>
            <a:spLocks noChangeArrowheads="1"/>
          </p:cNvSpPr>
          <p:nvPr/>
        </p:nvSpPr>
        <p:spPr bwMode="auto">
          <a:xfrm>
            <a:off x="5032375" y="1182688"/>
            <a:ext cx="3600450" cy="482600"/>
          </a:xfrm>
          <a:prstGeom prst="foldedCorner">
            <a:avLst>
              <a:gd name="adj" fmla="val 16431"/>
            </a:avLst>
          </a:prstGeom>
          <a:solidFill>
            <a:schemeClr val="accent1">
              <a:alpha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20000"/>
              </a:lnSpc>
              <a:spcBef>
                <a:spcPct val="50000"/>
              </a:spcBef>
            </a:pPr>
            <a:r>
              <a:rPr kumimoji="1" lang="ja-JP" altLang="en-US" b="1" u="none"/>
              <a:t>市町村別の移譲状況</a:t>
            </a:r>
          </a:p>
        </p:txBody>
      </p:sp>
      <p:graphicFrame>
        <p:nvGraphicFramePr>
          <p:cNvPr id="488479" name="Group 31">
            <a:extLst>
              <a:ext uri="{FF2B5EF4-FFF2-40B4-BE49-F238E27FC236}">
                <a16:creationId xmlns:a16="http://schemas.microsoft.com/office/drawing/2014/main" id="{2641B169-3FD7-4D3B-8610-550FAE083101}"/>
              </a:ext>
            </a:extLst>
          </p:cNvPr>
          <p:cNvGraphicFramePr>
            <a:graphicFrameLocks noGrp="1"/>
          </p:cNvGraphicFramePr>
          <p:nvPr>
            <p:ph sz="half" idx="2"/>
          </p:nvPr>
        </p:nvGraphicFramePr>
        <p:xfrm>
          <a:off x="900113" y="1819275"/>
          <a:ext cx="3527425" cy="4433888"/>
        </p:xfrm>
        <a:graphic>
          <a:graphicData uri="http://schemas.openxmlformats.org/drawingml/2006/table">
            <a:tbl>
              <a:tblPr/>
              <a:tblGrid>
                <a:gridCol w="647700">
                  <a:extLst>
                    <a:ext uri="{9D8B030D-6E8A-4147-A177-3AD203B41FA5}">
                      <a16:colId xmlns:a16="http://schemas.microsoft.com/office/drawing/2014/main" val="713011005"/>
                    </a:ext>
                  </a:extLst>
                </a:gridCol>
                <a:gridCol w="1511300">
                  <a:extLst>
                    <a:ext uri="{9D8B030D-6E8A-4147-A177-3AD203B41FA5}">
                      <a16:colId xmlns:a16="http://schemas.microsoft.com/office/drawing/2014/main" val="2440154574"/>
                    </a:ext>
                  </a:extLst>
                </a:gridCol>
                <a:gridCol w="1368425">
                  <a:extLst>
                    <a:ext uri="{9D8B030D-6E8A-4147-A177-3AD203B41FA5}">
                      <a16:colId xmlns:a16="http://schemas.microsoft.com/office/drawing/2014/main" val="388439886"/>
                    </a:ext>
                  </a:extLst>
                </a:gridCol>
              </a:tblGrid>
              <a:tr h="342900">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順位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都道府県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移譲条項数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2660835651"/>
                  </a:ext>
                </a:extLst>
              </a:tr>
              <a:tr h="276225">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広島県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2341</a:t>
                      </a: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条項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81421312"/>
                  </a:ext>
                </a:extLst>
              </a:tr>
              <a:tr h="342900">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静岡県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1763</a:t>
                      </a: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条項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63294526"/>
                  </a:ext>
                </a:extLst>
              </a:tr>
              <a:tr h="34131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埼玉県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1334</a:t>
                      </a: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条項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365316"/>
                  </a:ext>
                </a:extLst>
              </a:tr>
              <a:tr h="342900">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北海道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1203</a:t>
                      </a: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条項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7031804"/>
                  </a:ext>
                </a:extLst>
              </a:tr>
              <a:tr h="34131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栃木県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1076</a:t>
                      </a: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条項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0329127"/>
                  </a:ext>
                </a:extLst>
              </a:tr>
              <a:tr h="342900">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岡山県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1075</a:t>
                      </a: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条項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5391020"/>
                  </a:ext>
                </a:extLst>
              </a:tr>
              <a:tr h="34131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岩手県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1031</a:t>
                      </a: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条項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7127880"/>
                  </a:ext>
                </a:extLst>
              </a:tr>
              <a:tr h="342900">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新潟県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972</a:t>
                      </a: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条項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59959759"/>
                  </a:ext>
                </a:extLst>
              </a:tr>
              <a:tr h="34131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愛媛県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954</a:t>
                      </a: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条項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9715247"/>
                  </a:ext>
                </a:extLst>
              </a:tr>
              <a:tr h="269875">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宮城県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898</a:t>
                      </a: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条項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0350110"/>
                  </a:ext>
                </a:extLst>
              </a:tr>
              <a:tr h="341313">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ja-JP"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ja-JP"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ja-JP"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6867885"/>
                  </a:ext>
                </a:extLst>
              </a:tr>
              <a:tr h="342900">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大阪府</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1" lang="en-US" altLang="ja-JP"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717</a:t>
                      </a:r>
                      <a:r>
                        <a:rPr kumimoji="1" lang="ja-JP"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条項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1645213"/>
                  </a:ext>
                </a:extLst>
              </a:tr>
            </a:tbl>
          </a:graphicData>
        </a:graphic>
      </p:graphicFrame>
      <p:sp>
        <p:nvSpPr>
          <p:cNvPr id="488537" name="Line 89">
            <a:extLst>
              <a:ext uri="{FF2B5EF4-FFF2-40B4-BE49-F238E27FC236}">
                <a16:creationId xmlns:a16="http://schemas.microsoft.com/office/drawing/2014/main" id="{1B32A86F-BADA-4795-AE6F-AE322DBEDB18}"/>
              </a:ext>
            </a:extLst>
          </p:cNvPr>
          <p:cNvSpPr>
            <a:spLocks noChangeShapeType="1"/>
          </p:cNvSpPr>
          <p:nvPr/>
        </p:nvSpPr>
        <p:spPr bwMode="auto">
          <a:xfrm>
            <a:off x="2339975" y="5589588"/>
            <a:ext cx="0" cy="287337"/>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8538" name="Text Box 90">
            <a:extLst>
              <a:ext uri="{FF2B5EF4-FFF2-40B4-BE49-F238E27FC236}">
                <a16:creationId xmlns:a16="http://schemas.microsoft.com/office/drawing/2014/main" id="{26C119BD-B3CF-4A3D-A6DE-6F564B8CAE00}"/>
              </a:ext>
            </a:extLst>
          </p:cNvPr>
          <p:cNvSpPr txBox="1">
            <a:spLocks noChangeArrowheads="1"/>
          </p:cNvSpPr>
          <p:nvPr/>
        </p:nvSpPr>
        <p:spPr bwMode="auto">
          <a:xfrm>
            <a:off x="868363" y="6219825"/>
            <a:ext cx="3871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000" u="none"/>
              <a:t>（社）行財政調査会　「市町村への事務移譲の実施状況調べ</a:t>
            </a:r>
            <a:r>
              <a:rPr kumimoji="1" lang="en-US" altLang="ja-JP" sz="1000" u="none"/>
              <a:t>(20.4.1</a:t>
            </a:r>
            <a:r>
              <a:rPr kumimoji="1" lang="ja-JP" altLang="en-US" sz="1000" u="none"/>
              <a:t>現在</a:t>
            </a:r>
            <a:r>
              <a:rPr kumimoji="1" lang="en-US" altLang="ja-JP" sz="1000" u="none"/>
              <a:t>) </a:t>
            </a:r>
            <a:r>
              <a:rPr kumimoji="1" lang="ja-JP" altLang="en-US" sz="1000" u="none"/>
              <a:t>」  の調査結果から作成</a:t>
            </a:r>
          </a:p>
        </p:txBody>
      </p:sp>
      <p:sp>
        <p:nvSpPr>
          <p:cNvPr id="488539" name="Rectangle 91">
            <a:extLst>
              <a:ext uri="{FF2B5EF4-FFF2-40B4-BE49-F238E27FC236}">
                <a16:creationId xmlns:a16="http://schemas.microsoft.com/office/drawing/2014/main" id="{336CFE1D-C72D-4355-A71D-BFDEAC1FAC10}"/>
              </a:ext>
            </a:extLst>
          </p:cNvPr>
          <p:cNvSpPr>
            <a:spLocks noChangeArrowheads="1"/>
          </p:cNvSpPr>
          <p:nvPr/>
        </p:nvSpPr>
        <p:spPr bwMode="auto">
          <a:xfrm>
            <a:off x="323850" y="352425"/>
            <a:ext cx="83629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400">
                <a:solidFill>
                  <a:schemeClr val="tx1"/>
                </a:solidFill>
                <a:latin typeface="Arial" panose="020B0604020202020204" pitchFamily="34" charset="0"/>
                <a:ea typeface="ＭＳ Ｐゴシック" panose="020B0600070205080204" pitchFamily="50" charset="-128"/>
              </a:defRPr>
            </a:lvl1pPr>
            <a:lvl2pPr>
              <a:defRPr kumimoji="1" sz="4400">
                <a:solidFill>
                  <a:schemeClr val="tx1"/>
                </a:solidFill>
                <a:latin typeface="Arial" panose="020B0604020202020204" pitchFamily="34" charset="0"/>
                <a:ea typeface="ＭＳ Ｐゴシック" panose="020B0600070205080204" pitchFamily="50" charset="-128"/>
              </a:defRPr>
            </a:lvl2pPr>
            <a:lvl3pPr>
              <a:defRPr kumimoji="1" sz="4400">
                <a:solidFill>
                  <a:schemeClr val="tx1"/>
                </a:solidFill>
                <a:latin typeface="Arial" panose="020B0604020202020204" pitchFamily="34" charset="0"/>
                <a:ea typeface="ＭＳ Ｐゴシック" panose="020B0600070205080204" pitchFamily="50" charset="-128"/>
              </a:defRPr>
            </a:lvl3pPr>
            <a:lvl4pPr>
              <a:defRPr kumimoji="1" sz="4400">
                <a:solidFill>
                  <a:schemeClr val="tx1"/>
                </a:solidFill>
                <a:latin typeface="Arial" panose="020B0604020202020204" pitchFamily="34" charset="0"/>
                <a:ea typeface="ＭＳ Ｐゴシック" panose="020B0600070205080204" pitchFamily="50" charset="-128"/>
              </a:defRPr>
            </a:lvl4pPr>
            <a:lvl5pPr>
              <a:defRPr kumimoji="1" sz="4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4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u="none">
                <a:ea typeface="HG丸ｺﾞｼｯｸM-PRO" panose="020F0600000000000000" pitchFamily="50" charset="-128"/>
              </a:rPr>
              <a:t>（参考）市町村への権限移譲の現在の進み具合　　　　　</a:t>
            </a:r>
          </a:p>
        </p:txBody>
      </p:sp>
      <p:sp>
        <p:nvSpPr>
          <p:cNvPr id="488540" name="Text Box 92">
            <a:extLst>
              <a:ext uri="{FF2B5EF4-FFF2-40B4-BE49-F238E27FC236}">
                <a16:creationId xmlns:a16="http://schemas.microsoft.com/office/drawing/2014/main" id="{1AF240A7-E92A-4DFB-A8B1-DA5418975D02}"/>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１８</a:t>
            </a:r>
          </a:p>
        </p:txBody>
      </p:sp>
      <p:sp>
        <p:nvSpPr>
          <p:cNvPr id="488541" name="Text Box 93">
            <a:extLst>
              <a:ext uri="{FF2B5EF4-FFF2-40B4-BE49-F238E27FC236}">
                <a16:creationId xmlns:a16="http://schemas.microsoft.com/office/drawing/2014/main" id="{5B0AF302-4DBB-42B5-B245-5F7D4E425AE3}"/>
              </a:ext>
            </a:extLst>
          </p:cNvPr>
          <p:cNvSpPr txBox="1">
            <a:spLocks noChangeArrowheads="1"/>
          </p:cNvSpPr>
          <p:nvPr/>
        </p:nvSpPr>
        <p:spPr bwMode="auto">
          <a:xfrm>
            <a:off x="5018088" y="6188075"/>
            <a:ext cx="37861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000" u="none"/>
              <a:t>内閣府地方分権改革推進委員会事務局　条例による事務処理の特例制度活用状況（</a:t>
            </a:r>
            <a:r>
              <a:rPr kumimoji="1" lang="en-US" altLang="ja-JP" sz="1000" u="none"/>
              <a:t>20.4.1</a:t>
            </a:r>
            <a:r>
              <a:rPr kumimoji="1" lang="ja-JP" altLang="en-US" sz="1000" u="none"/>
              <a:t>現在）に関する調査結果から作成</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Text Box 2">
            <a:extLst>
              <a:ext uri="{FF2B5EF4-FFF2-40B4-BE49-F238E27FC236}">
                <a16:creationId xmlns:a16="http://schemas.microsoft.com/office/drawing/2014/main" id="{BF6E1218-D69F-4B62-A731-006CBF1CF6FD}"/>
              </a:ext>
            </a:extLst>
          </p:cNvPr>
          <p:cNvSpPr txBox="1">
            <a:spLocks noChangeArrowheads="1"/>
          </p:cNvSpPr>
          <p:nvPr/>
        </p:nvSpPr>
        <p:spPr bwMode="auto">
          <a:xfrm>
            <a:off x="468313" y="476250"/>
            <a:ext cx="6983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2400" u="none">
                <a:ea typeface="HG丸ｺﾞｼｯｸM-PRO" panose="020F0600000000000000" pitchFamily="50" charset="-128"/>
              </a:rPr>
              <a:t>（４）市町村の体制整備</a:t>
            </a:r>
          </a:p>
        </p:txBody>
      </p:sp>
      <p:sp>
        <p:nvSpPr>
          <p:cNvPr id="435203" name="AutoShape 3">
            <a:extLst>
              <a:ext uri="{FF2B5EF4-FFF2-40B4-BE49-F238E27FC236}">
                <a16:creationId xmlns:a16="http://schemas.microsoft.com/office/drawing/2014/main" id="{0100C0B6-AFBB-4244-AFBE-0D2B4F06A7AD}"/>
              </a:ext>
            </a:extLst>
          </p:cNvPr>
          <p:cNvSpPr>
            <a:spLocks noChangeArrowheads="1"/>
          </p:cNvSpPr>
          <p:nvPr/>
        </p:nvSpPr>
        <p:spPr bwMode="auto">
          <a:xfrm>
            <a:off x="323850" y="908050"/>
            <a:ext cx="8424863" cy="1150938"/>
          </a:xfrm>
          <a:prstGeom prst="roundRect">
            <a:avLst>
              <a:gd name="adj" fmla="val 16667"/>
            </a:avLst>
          </a:prstGeom>
          <a:solidFill>
            <a:schemeClr val="accent1">
              <a:alpha val="69000"/>
            </a:schemeClr>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ja-JP" altLang="ja-JP" u="none"/>
          </a:p>
        </p:txBody>
      </p:sp>
      <p:sp>
        <p:nvSpPr>
          <p:cNvPr id="435204" name="Text Box 4">
            <a:extLst>
              <a:ext uri="{FF2B5EF4-FFF2-40B4-BE49-F238E27FC236}">
                <a16:creationId xmlns:a16="http://schemas.microsoft.com/office/drawing/2014/main" id="{9635C832-954C-4E15-8D8A-935BFA55E856}"/>
              </a:ext>
            </a:extLst>
          </p:cNvPr>
          <p:cNvSpPr txBox="1">
            <a:spLocks noChangeArrowheads="1"/>
          </p:cNvSpPr>
          <p:nvPr/>
        </p:nvSpPr>
        <p:spPr bwMode="auto">
          <a:xfrm>
            <a:off x="468313" y="908050"/>
            <a:ext cx="8280400" cy="116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30000"/>
              </a:lnSpc>
            </a:pPr>
            <a:r>
              <a:rPr kumimoji="1" lang="en-US" altLang="ja-JP" sz="1600" b="1" i="1" u="none"/>
              <a:t>≪</a:t>
            </a:r>
            <a:r>
              <a:rPr kumimoji="1" lang="ja-JP" altLang="en-US" sz="1600" b="1" i="1" u="none"/>
              <a:t>将来の市町村に求められる姿</a:t>
            </a:r>
            <a:r>
              <a:rPr kumimoji="1" lang="ja-JP" altLang="en-US" b="1" i="1" u="none"/>
              <a:t>≫</a:t>
            </a:r>
          </a:p>
          <a:p>
            <a:pPr eaLnBrk="1" hangingPunct="1">
              <a:lnSpc>
                <a:spcPct val="130000"/>
              </a:lnSpc>
            </a:pPr>
            <a:r>
              <a:rPr kumimoji="1" lang="ja-JP" altLang="en-US" sz="1200" u="none"/>
              <a:t>◆府と市町村の新しい関係を築いていくためには、府の役割を純化するなど、府と市町村の役割分担を見直すことが必要。</a:t>
            </a:r>
          </a:p>
          <a:p>
            <a:pPr eaLnBrk="1" hangingPunct="1">
              <a:lnSpc>
                <a:spcPct val="130000"/>
              </a:lnSpc>
            </a:pPr>
            <a:r>
              <a:rPr kumimoji="1" lang="ja-JP" altLang="en-US" sz="1200" u="none"/>
              <a:t>◆市町村が、自らの判断と責任で住民福祉、健康、環境保全に関する事務など住民に身近な行政サービスを総合的に</a:t>
            </a:r>
          </a:p>
          <a:p>
            <a:pPr eaLnBrk="1" hangingPunct="1">
              <a:lnSpc>
                <a:spcPct val="130000"/>
              </a:lnSpc>
            </a:pPr>
            <a:r>
              <a:rPr kumimoji="1" lang="ja-JP" altLang="en-US" sz="1200" u="none"/>
              <a:t>　担うためには、中核市程度の規模に再編していくことが望ましい。</a:t>
            </a:r>
          </a:p>
        </p:txBody>
      </p:sp>
      <p:sp>
        <p:nvSpPr>
          <p:cNvPr id="435205" name="AutoShape 5">
            <a:extLst>
              <a:ext uri="{FF2B5EF4-FFF2-40B4-BE49-F238E27FC236}">
                <a16:creationId xmlns:a16="http://schemas.microsoft.com/office/drawing/2014/main" id="{8FB1DD74-87D9-4548-BF71-CC8C39EFE098}"/>
              </a:ext>
            </a:extLst>
          </p:cNvPr>
          <p:cNvSpPr>
            <a:spLocks noChangeArrowheads="1"/>
          </p:cNvSpPr>
          <p:nvPr/>
        </p:nvSpPr>
        <p:spPr bwMode="auto">
          <a:xfrm>
            <a:off x="3276600" y="2205038"/>
            <a:ext cx="4248150" cy="936625"/>
          </a:xfrm>
          <a:prstGeom prst="roundRect">
            <a:avLst>
              <a:gd name="adj" fmla="val 16667"/>
            </a:avLst>
          </a:prstGeom>
          <a:solidFill>
            <a:schemeClr val="accent1">
              <a:alpha val="69000"/>
            </a:schemeClr>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sz="1000" b="1" u="none"/>
              <a:t>【</a:t>
            </a:r>
            <a:r>
              <a:rPr kumimoji="1" lang="ja-JP" altLang="en-US" sz="1000" b="1" u="none"/>
              <a:t>大阪府市町村合併推進審議会答申</a:t>
            </a:r>
            <a:r>
              <a:rPr kumimoji="1" lang="en-US" altLang="ja-JP" sz="1000" b="1" u="none"/>
              <a:t>】</a:t>
            </a:r>
          </a:p>
          <a:p>
            <a:pPr eaLnBrk="1" hangingPunct="1"/>
            <a:r>
              <a:rPr kumimoji="1" lang="ja-JP" altLang="en-US" sz="1000" u="none"/>
              <a:t>・基礎自治体としての能力向上や官民協働推進の観点から、</a:t>
            </a:r>
          </a:p>
          <a:p>
            <a:pPr eaLnBrk="1" hangingPunct="1"/>
            <a:r>
              <a:rPr kumimoji="1" lang="ja-JP" altLang="en-US" sz="1000" u="none"/>
              <a:t>　中核市・特例市並みの機能を備えることが望ましい。</a:t>
            </a:r>
          </a:p>
          <a:p>
            <a:pPr eaLnBrk="1" hangingPunct="1"/>
            <a:r>
              <a:rPr kumimoji="1" lang="ja-JP" altLang="en-US" sz="1000" u="none"/>
              <a:t>・行政経費</a:t>
            </a:r>
            <a:r>
              <a:rPr kumimoji="1" lang="en-US" altLang="ja-JP" sz="1000" u="none"/>
              <a:t>=</a:t>
            </a:r>
            <a:r>
              <a:rPr kumimoji="1" lang="ja-JP" altLang="en-US" sz="1000" b="1" u="none"/>
              <a:t>人口</a:t>
            </a:r>
            <a:r>
              <a:rPr kumimoji="1" lang="en-US" altLang="ja-JP" sz="1000" b="1" u="none"/>
              <a:t>20</a:t>
            </a:r>
            <a:r>
              <a:rPr kumimoji="1" lang="ja-JP" altLang="en-US" sz="1000" b="1" u="none"/>
              <a:t>～</a:t>
            </a:r>
            <a:r>
              <a:rPr kumimoji="1" lang="en-US" altLang="ja-JP" sz="1000" b="1" u="none"/>
              <a:t>30</a:t>
            </a:r>
            <a:r>
              <a:rPr kumimoji="1" lang="ja-JP" altLang="en-US" sz="1000" b="1" u="none"/>
              <a:t>万</a:t>
            </a:r>
            <a:r>
              <a:rPr kumimoji="1" lang="ja-JP" altLang="en-US" sz="1000" u="none"/>
              <a:t>程度が最も効率的</a:t>
            </a:r>
          </a:p>
          <a:p>
            <a:pPr eaLnBrk="1" hangingPunct="1"/>
            <a:r>
              <a:rPr kumimoji="1" lang="ja-JP" altLang="en-US" sz="1000" u="none"/>
              <a:t>・行政組織</a:t>
            </a:r>
            <a:r>
              <a:rPr kumimoji="1" lang="en-US" altLang="ja-JP" sz="1000" u="none"/>
              <a:t>=</a:t>
            </a:r>
            <a:r>
              <a:rPr kumimoji="1" lang="ja-JP" altLang="en-US" sz="1000" u="none"/>
              <a:t>規模が大きいほど専任組織の設置や専門職員の配置が可能</a:t>
            </a:r>
          </a:p>
          <a:p>
            <a:pPr eaLnBrk="1" hangingPunct="1"/>
            <a:endParaRPr kumimoji="1" lang="en-US" altLang="ja-JP" sz="1000" u="none"/>
          </a:p>
        </p:txBody>
      </p:sp>
      <p:sp>
        <p:nvSpPr>
          <p:cNvPr id="435207" name="AutoShape 7">
            <a:extLst>
              <a:ext uri="{FF2B5EF4-FFF2-40B4-BE49-F238E27FC236}">
                <a16:creationId xmlns:a16="http://schemas.microsoft.com/office/drawing/2014/main" id="{772700D0-1C91-451C-A962-D8FFB42E0BD5}"/>
              </a:ext>
            </a:extLst>
          </p:cNvPr>
          <p:cNvSpPr>
            <a:spLocks noChangeArrowheads="1"/>
          </p:cNvSpPr>
          <p:nvPr/>
        </p:nvSpPr>
        <p:spPr bwMode="auto">
          <a:xfrm>
            <a:off x="323850" y="3284538"/>
            <a:ext cx="5327650" cy="1728787"/>
          </a:xfrm>
          <a:prstGeom prst="roundRect">
            <a:avLst>
              <a:gd name="adj" fmla="val 16667"/>
            </a:avLst>
          </a:prstGeom>
          <a:solidFill>
            <a:srgbClr val="CCFF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5208" name="AutoShape 8">
            <a:extLst>
              <a:ext uri="{FF2B5EF4-FFF2-40B4-BE49-F238E27FC236}">
                <a16:creationId xmlns:a16="http://schemas.microsoft.com/office/drawing/2014/main" id="{5FAD8288-7F80-4F54-973B-BBF7A19E29BB}"/>
              </a:ext>
            </a:extLst>
          </p:cNvPr>
          <p:cNvSpPr>
            <a:spLocks noChangeArrowheads="1"/>
          </p:cNvSpPr>
          <p:nvPr/>
        </p:nvSpPr>
        <p:spPr bwMode="auto">
          <a:xfrm>
            <a:off x="1042988" y="3429000"/>
            <a:ext cx="3816350" cy="720725"/>
          </a:xfrm>
          <a:prstGeom prst="roundRect">
            <a:avLst>
              <a:gd name="adj" fmla="val 16667"/>
            </a:avLst>
          </a:prstGeom>
          <a:solidFill>
            <a:schemeClr val="bg1"/>
          </a:solidFill>
          <a:ln w="63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1" lang="ja-JP" altLang="ja-JP" u="none"/>
          </a:p>
        </p:txBody>
      </p:sp>
      <p:sp>
        <p:nvSpPr>
          <p:cNvPr id="435209" name="Text Box 9">
            <a:extLst>
              <a:ext uri="{FF2B5EF4-FFF2-40B4-BE49-F238E27FC236}">
                <a16:creationId xmlns:a16="http://schemas.microsoft.com/office/drawing/2014/main" id="{EEF17F97-0F5E-48D9-B134-47CF36FDDAC1}"/>
              </a:ext>
            </a:extLst>
          </p:cNvPr>
          <p:cNvSpPr txBox="1">
            <a:spLocks noChangeArrowheads="1"/>
          </p:cNvSpPr>
          <p:nvPr/>
        </p:nvSpPr>
        <p:spPr bwMode="auto">
          <a:xfrm>
            <a:off x="1258888" y="3429000"/>
            <a:ext cx="338455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ja-JP" altLang="en-US" sz="1300" u="none"/>
              <a:t>市町村が中核市程度の規模を備えるには、市町村合併は極めて有効な手法</a:t>
            </a:r>
          </a:p>
          <a:p>
            <a:pPr eaLnBrk="1" hangingPunct="1"/>
            <a:r>
              <a:rPr kumimoji="1" lang="ja-JP" altLang="en-US" sz="1300" u="none"/>
              <a:t>⇒自主的な市町村合併へ</a:t>
            </a:r>
          </a:p>
        </p:txBody>
      </p:sp>
      <p:sp>
        <p:nvSpPr>
          <p:cNvPr id="435210" name="AutoShape 10">
            <a:extLst>
              <a:ext uri="{FF2B5EF4-FFF2-40B4-BE49-F238E27FC236}">
                <a16:creationId xmlns:a16="http://schemas.microsoft.com/office/drawing/2014/main" id="{A9BBE58C-18CD-4262-B618-0598F77BF4F2}"/>
              </a:ext>
            </a:extLst>
          </p:cNvPr>
          <p:cNvSpPr>
            <a:spLocks noChangeArrowheads="1"/>
          </p:cNvSpPr>
          <p:nvPr/>
        </p:nvSpPr>
        <p:spPr bwMode="auto">
          <a:xfrm>
            <a:off x="1042988" y="4221163"/>
            <a:ext cx="3887787" cy="576262"/>
          </a:xfrm>
          <a:prstGeom prst="roundRect">
            <a:avLst>
              <a:gd name="adj" fmla="val 16667"/>
            </a:avLst>
          </a:prstGeom>
          <a:solidFill>
            <a:schemeClr val="bg1"/>
          </a:solidFill>
          <a:ln w="63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1" lang="ja-JP" altLang="ja-JP" u="none"/>
          </a:p>
        </p:txBody>
      </p:sp>
      <p:sp>
        <p:nvSpPr>
          <p:cNvPr id="435211" name="Text Box 11">
            <a:extLst>
              <a:ext uri="{FF2B5EF4-FFF2-40B4-BE49-F238E27FC236}">
                <a16:creationId xmlns:a16="http://schemas.microsoft.com/office/drawing/2014/main" id="{D4AE5D41-9C2A-41A2-9E1C-7CC8D71E4A7E}"/>
              </a:ext>
            </a:extLst>
          </p:cNvPr>
          <p:cNvSpPr txBox="1">
            <a:spLocks noChangeArrowheads="1"/>
          </p:cNvSpPr>
          <p:nvPr/>
        </p:nvSpPr>
        <p:spPr bwMode="auto">
          <a:xfrm>
            <a:off x="1187450" y="4221163"/>
            <a:ext cx="35290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ja-JP" altLang="en-US" sz="1300" u="none"/>
              <a:t>広域連合や事務の委託など、市町村間の広域的な連携への取組み</a:t>
            </a:r>
          </a:p>
        </p:txBody>
      </p:sp>
      <p:sp>
        <p:nvSpPr>
          <p:cNvPr id="435212" name="AutoShape 12">
            <a:extLst>
              <a:ext uri="{FF2B5EF4-FFF2-40B4-BE49-F238E27FC236}">
                <a16:creationId xmlns:a16="http://schemas.microsoft.com/office/drawing/2014/main" id="{8C386F81-DAC4-474F-B0F0-3855419A1F6F}"/>
              </a:ext>
            </a:extLst>
          </p:cNvPr>
          <p:cNvSpPr>
            <a:spLocks noChangeArrowheads="1"/>
          </p:cNvSpPr>
          <p:nvPr/>
        </p:nvSpPr>
        <p:spPr bwMode="auto">
          <a:xfrm>
            <a:off x="5795963" y="3213100"/>
            <a:ext cx="1728787" cy="1874838"/>
          </a:xfrm>
          <a:custGeom>
            <a:avLst/>
            <a:gdLst>
              <a:gd name="G0" fmla="+- 17329 0 0"/>
              <a:gd name="G1" fmla="+- 4590 0 0"/>
              <a:gd name="G2" fmla="+- 21600 0 4590"/>
              <a:gd name="G3" fmla="+- 10800 0 4590"/>
              <a:gd name="G4" fmla="+- 21600 0 17329"/>
              <a:gd name="G5" fmla="*/ G4 G3 10800"/>
              <a:gd name="G6" fmla="+- 21600 0 G5"/>
              <a:gd name="T0" fmla="*/ 17329 w 21600"/>
              <a:gd name="T1" fmla="*/ 0 h 21600"/>
              <a:gd name="T2" fmla="*/ 0 w 21600"/>
              <a:gd name="T3" fmla="*/ 10800 h 21600"/>
              <a:gd name="T4" fmla="*/ 17329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329" y="0"/>
                </a:moveTo>
                <a:lnTo>
                  <a:pt x="17329" y="4590"/>
                </a:lnTo>
                <a:lnTo>
                  <a:pt x="3375" y="4590"/>
                </a:lnTo>
                <a:lnTo>
                  <a:pt x="3375" y="17010"/>
                </a:lnTo>
                <a:lnTo>
                  <a:pt x="17329" y="17010"/>
                </a:lnTo>
                <a:lnTo>
                  <a:pt x="17329" y="21600"/>
                </a:lnTo>
                <a:lnTo>
                  <a:pt x="21600" y="10800"/>
                </a:lnTo>
                <a:close/>
              </a:path>
              <a:path w="21600" h="21600">
                <a:moveTo>
                  <a:pt x="1350" y="4590"/>
                </a:moveTo>
                <a:lnTo>
                  <a:pt x="1350" y="17010"/>
                </a:lnTo>
                <a:lnTo>
                  <a:pt x="2700" y="17010"/>
                </a:lnTo>
                <a:lnTo>
                  <a:pt x="2700" y="4590"/>
                </a:lnTo>
                <a:close/>
              </a:path>
              <a:path w="21600" h="21600">
                <a:moveTo>
                  <a:pt x="0" y="4590"/>
                </a:moveTo>
                <a:lnTo>
                  <a:pt x="0" y="17010"/>
                </a:lnTo>
                <a:lnTo>
                  <a:pt x="675" y="17010"/>
                </a:lnTo>
                <a:lnTo>
                  <a:pt x="675" y="4590"/>
                </a:lnTo>
                <a:close/>
              </a:path>
            </a:pathLst>
          </a:custGeom>
          <a:solidFill>
            <a:srgbClr val="C0C0C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u="none"/>
              <a:t>市町村の</a:t>
            </a:r>
          </a:p>
          <a:p>
            <a:pPr algn="ctr" eaLnBrk="1" hangingPunct="1"/>
            <a:r>
              <a:rPr kumimoji="1" lang="ja-JP" altLang="en-US" sz="1400" u="none"/>
              <a:t>行財政基盤の</a:t>
            </a:r>
          </a:p>
          <a:p>
            <a:pPr algn="ctr" eaLnBrk="1" hangingPunct="1"/>
            <a:r>
              <a:rPr kumimoji="1" lang="ja-JP" altLang="en-US" sz="1400" u="none"/>
              <a:t>強化</a:t>
            </a:r>
          </a:p>
        </p:txBody>
      </p:sp>
      <p:sp>
        <p:nvSpPr>
          <p:cNvPr id="435213" name="AutoShape 13">
            <a:extLst>
              <a:ext uri="{FF2B5EF4-FFF2-40B4-BE49-F238E27FC236}">
                <a16:creationId xmlns:a16="http://schemas.microsoft.com/office/drawing/2014/main" id="{BDC82138-4887-40B2-A99B-F6AB83A2DF3C}"/>
              </a:ext>
            </a:extLst>
          </p:cNvPr>
          <p:cNvSpPr>
            <a:spLocks noChangeArrowheads="1"/>
          </p:cNvSpPr>
          <p:nvPr/>
        </p:nvSpPr>
        <p:spPr bwMode="auto">
          <a:xfrm>
            <a:off x="2627313" y="5084763"/>
            <a:ext cx="1223962" cy="792162"/>
          </a:xfrm>
          <a:prstGeom prst="upArrow">
            <a:avLst>
              <a:gd name="adj1" fmla="val 49935"/>
              <a:gd name="adj2" fmla="val 51542"/>
            </a:avLst>
          </a:prstGeom>
          <a:gradFill rotWithShape="1">
            <a:gsLst>
              <a:gs pos="0">
                <a:schemeClr val="accent1">
                  <a:gamma/>
                  <a:shade val="46275"/>
                  <a:invGamma/>
                </a:schemeClr>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435215" name="AutoShape 15">
            <a:extLst>
              <a:ext uri="{FF2B5EF4-FFF2-40B4-BE49-F238E27FC236}">
                <a16:creationId xmlns:a16="http://schemas.microsoft.com/office/drawing/2014/main" id="{4D9901C2-85FF-4FB8-A671-74F42AB5B9CC}"/>
              </a:ext>
            </a:extLst>
          </p:cNvPr>
          <p:cNvSpPr>
            <a:spLocks noChangeArrowheads="1"/>
          </p:cNvSpPr>
          <p:nvPr/>
        </p:nvSpPr>
        <p:spPr bwMode="auto">
          <a:xfrm>
            <a:off x="468313" y="5805488"/>
            <a:ext cx="5040312" cy="86360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5216" name="Rectangle 16">
            <a:extLst>
              <a:ext uri="{FF2B5EF4-FFF2-40B4-BE49-F238E27FC236}">
                <a16:creationId xmlns:a16="http://schemas.microsoft.com/office/drawing/2014/main" id="{E80A0BBB-F108-4F86-BD75-7A54AD506212}"/>
              </a:ext>
            </a:extLst>
          </p:cNvPr>
          <p:cNvSpPr>
            <a:spLocks noChangeArrowheads="1"/>
          </p:cNvSpPr>
          <p:nvPr/>
        </p:nvSpPr>
        <p:spPr bwMode="auto">
          <a:xfrm>
            <a:off x="971550" y="5805488"/>
            <a:ext cx="3887788" cy="7905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sz="1300" u="none"/>
              <a:t>①</a:t>
            </a:r>
            <a:r>
              <a:rPr kumimoji="1" lang="ja-JP" altLang="en-US" sz="1300" u="none"/>
              <a:t>　自主的な市町村合併を支援</a:t>
            </a:r>
          </a:p>
          <a:p>
            <a:pPr eaLnBrk="1" hangingPunct="1"/>
            <a:r>
              <a:rPr kumimoji="1" lang="ja-JP" altLang="en-US" sz="1300" u="none"/>
              <a:t>②　市町村間の広域連携のコーディネーター役を果たす</a:t>
            </a:r>
          </a:p>
          <a:p>
            <a:pPr eaLnBrk="1" hangingPunct="1"/>
            <a:r>
              <a:rPr kumimoji="1" lang="ja-JP" altLang="en-US" sz="1300" u="none"/>
              <a:t>③　大阪府も参画した広域連携を検討</a:t>
            </a:r>
          </a:p>
        </p:txBody>
      </p:sp>
      <p:sp>
        <p:nvSpPr>
          <p:cNvPr id="435217" name="AutoShape 17">
            <a:extLst>
              <a:ext uri="{FF2B5EF4-FFF2-40B4-BE49-F238E27FC236}">
                <a16:creationId xmlns:a16="http://schemas.microsoft.com/office/drawing/2014/main" id="{E8E344D8-5B2A-429E-80B8-CF389B67F496}"/>
              </a:ext>
            </a:extLst>
          </p:cNvPr>
          <p:cNvSpPr>
            <a:spLocks noChangeArrowheads="1"/>
          </p:cNvSpPr>
          <p:nvPr/>
        </p:nvSpPr>
        <p:spPr bwMode="auto">
          <a:xfrm>
            <a:off x="7885113" y="2708275"/>
            <a:ext cx="1008062" cy="3816350"/>
          </a:xfrm>
          <a:prstGeom prst="bevel">
            <a:avLst>
              <a:gd name="adj" fmla="val 574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ja-JP" altLang="ja-JP" u="none"/>
          </a:p>
        </p:txBody>
      </p:sp>
      <p:sp>
        <p:nvSpPr>
          <p:cNvPr id="435218" name="Text Box 18">
            <a:extLst>
              <a:ext uri="{FF2B5EF4-FFF2-40B4-BE49-F238E27FC236}">
                <a16:creationId xmlns:a16="http://schemas.microsoft.com/office/drawing/2014/main" id="{EABA482D-2029-4FDC-8FFD-7A0DD3B98349}"/>
              </a:ext>
            </a:extLst>
          </p:cNvPr>
          <p:cNvSpPr txBox="1">
            <a:spLocks noChangeArrowheads="1"/>
          </p:cNvSpPr>
          <p:nvPr/>
        </p:nvSpPr>
        <p:spPr bwMode="auto">
          <a:xfrm>
            <a:off x="8027988" y="2781300"/>
            <a:ext cx="7556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eaLnBrk="1" hangingPunct="1">
              <a:spcBef>
                <a:spcPct val="50000"/>
              </a:spcBef>
            </a:pPr>
            <a:r>
              <a:rPr kumimoji="1" lang="ja-JP" altLang="en-US" sz="1500" b="1" u="none"/>
              <a:t>住民に身近な行政サービスを総合的に担う</a:t>
            </a:r>
          </a:p>
          <a:p>
            <a:pPr eaLnBrk="1" hangingPunct="1">
              <a:spcBef>
                <a:spcPct val="50000"/>
              </a:spcBef>
            </a:pPr>
            <a:r>
              <a:rPr kumimoji="1" lang="ja-JP" altLang="en-US" sz="1500" b="1" u="none"/>
              <a:t>基礎自治体の形成</a:t>
            </a:r>
          </a:p>
        </p:txBody>
      </p:sp>
      <p:sp>
        <p:nvSpPr>
          <p:cNvPr id="435219" name="Text Box 19">
            <a:extLst>
              <a:ext uri="{FF2B5EF4-FFF2-40B4-BE49-F238E27FC236}">
                <a16:creationId xmlns:a16="http://schemas.microsoft.com/office/drawing/2014/main" id="{BAF9948B-4C30-4073-852F-285C9FE380B0}"/>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１９</a:t>
            </a:r>
          </a:p>
        </p:txBody>
      </p:sp>
      <p:sp>
        <p:nvSpPr>
          <p:cNvPr id="435206" name="Text Box 6">
            <a:extLst>
              <a:ext uri="{FF2B5EF4-FFF2-40B4-BE49-F238E27FC236}">
                <a16:creationId xmlns:a16="http://schemas.microsoft.com/office/drawing/2014/main" id="{0599D520-81DE-484E-88AC-67DA8D8807FE}"/>
              </a:ext>
            </a:extLst>
          </p:cNvPr>
          <p:cNvSpPr txBox="1">
            <a:spLocks noChangeArrowheads="1"/>
          </p:cNvSpPr>
          <p:nvPr/>
        </p:nvSpPr>
        <p:spPr bwMode="auto">
          <a:xfrm>
            <a:off x="539750" y="2924175"/>
            <a:ext cx="2016125" cy="392113"/>
          </a:xfrm>
          <a:prstGeom prst="rect">
            <a:avLst/>
          </a:prstGeom>
          <a:solidFill>
            <a:srgbClr val="FFFF00"/>
          </a:solidFill>
          <a:ln w="254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kumimoji="1" lang="ja-JP" altLang="en-US" b="1" u="none"/>
              <a:t>市町村の取組</a:t>
            </a:r>
          </a:p>
        </p:txBody>
      </p:sp>
      <p:sp>
        <p:nvSpPr>
          <p:cNvPr id="435214" name="Text Box 14">
            <a:extLst>
              <a:ext uri="{FF2B5EF4-FFF2-40B4-BE49-F238E27FC236}">
                <a16:creationId xmlns:a16="http://schemas.microsoft.com/office/drawing/2014/main" id="{4CE5E096-0D20-4779-BB3A-B651046B0492}"/>
              </a:ext>
            </a:extLst>
          </p:cNvPr>
          <p:cNvSpPr txBox="1">
            <a:spLocks noChangeArrowheads="1"/>
          </p:cNvSpPr>
          <p:nvPr/>
        </p:nvSpPr>
        <p:spPr bwMode="auto">
          <a:xfrm>
            <a:off x="539750" y="5445125"/>
            <a:ext cx="2016125" cy="392113"/>
          </a:xfrm>
          <a:prstGeom prst="rect">
            <a:avLst/>
          </a:prstGeom>
          <a:solidFill>
            <a:srgbClr val="FFFF00"/>
          </a:solidFill>
          <a:ln w="254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kumimoji="1" lang="ja-JP" altLang="en-US" b="1" u="none"/>
              <a:t>大阪府のサポート</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Oval 2">
            <a:extLst>
              <a:ext uri="{FF2B5EF4-FFF2-40B4-BE49-F238E27FC236}">
                <a16:creationId xmlns:a16="http://schemas.microsoft.com/office/drawing/2014/main" id="{5261E9A4-B5C8-4F33-80AC-1EA4E25F55D7}"/>
              </a:ext>
            </a:extLst>
          </p:cNvPr>
          <p:cNvSpPr>
            <a:spLocks noChangeArrowheads="1"/>
          </p:cNvSpPr>
          <p:nvPr/>
        </p:nvSpPr>
        <p:spPr bwMode="auto">
          <a:xfrm>
            <a:off x="8172450" y="4724400"/>
            <a:ext cx="287338" cy="1296988"/>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ja-JP" altLang="en-US" sz="1400" u="none"/>
              <a:t>大阪の発展</a:t>
            </a:r>
          </a:p>
        </p:txBody>
      </p:sp>
      <p:sp>
        <p:nvSpPr>
          <p:cNvPr id="437251" name="AutoShape 3">
            <a:extLst>
              <a:ext uri="{FF2B5EF4-FFF2-40B4-BE49-F238E27FC236}">
                <a16:creationId xmlns:a16="http://schemas.microsoft.com/office/drawing/2014/main" id="{FAEDBAF9-725D-4C7F-8C07-D0482F974C10}"/>
              </a:ext>
            </a:extLst>
          </p:cNvPr>
          <p:cNvSpPr>
            <a:spLocks noChangeArrowheads="1"/>
          </p:cNvSpPr>
          <p:nvPr/>
        </p:nvSpPr>
        <p:spPr bwMode="auto">
          <a:xfrm>
            <a:off x="5940425" y="2276475"/>
            <a:ext cx="2808288" cy="2303463"/>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1" lang="en-US" altLang="ja-JP" sz="1400" u="none"/>
          </a:p>
          <a:p>
            <a:pPr eaLnBrk="1" hangingPunct="1"/>
            <a:endParaRPr kumimoji="1" lang="en-US" altLang="ja-JP" sz="1400" u="none"/>
          </a:p>
        </p:txBody>
      </p:sp>
      <p:sp>
        <p:nvSpPr>
          <p:cNvPr id="437252" name="Rectangle 4">
            <a:extLst>
              <a:ext uri="{FF2B5EF4-FFF2-40B4-BE49-F238E27FC236}">
                <a16:creationId xmlns:a16="http://schemas.microsoft.com/office/drawing/2014/main" id="{8DCED511-066A-4B82-B076-011856AAF484}"/>
              </a:ext>
            </a:extLst>
          </p:cNvPr>
          <p:cNvSpPr>
            <a:spLocks noGrp="1" noChangeArrowheads="1"/>
          </p:cNvSpPr>
          <p:nvPr>
            <p:ph type="title" idx="4294967295"/>
          </p:nvPr>
        </p:nvSpPr>
        <p:spPr>
          <a:xfrm>
            <a:off x="179388" y="908050"/>
            <a:ext cx="8218487" cy="1100138"/>
          </a:xfrm>
          <a:noFill/>
          <a:ln/>
        </p:spPr>
        <p:txBody>
          <a:bodyPr/>
          <a:lstStyle/>
          <a:p>
            <a:r>
              <a:rPr lang="ja-JP" altLang="en-US" sz="3000">
                <a:ea typeface="HG丸ｺﾞｼｯｸM-PRO" panose="020F0600000000000000" pitchFamily="50" charset="-128"/>
              </a:rPr>
              <a:t>４大阪市との新たな関係づくり</a:t>
            </a:r>
            <a:br>
              <a:rPr lang="ja-JP" altLang="en-US" sz="2400" b="1">
                <a:ea typeface="HG丸ｺﾞｼｯｸM-PRO" panose="020F0600000000000000" pitchFamily="50" charset="-128"/>
              </a:rPr>
            </a:br>
            <a:r>
              <a:rPr lang="ja-JP" altLang="en-US" sz="2400" b="1">
                <a:ea typeface="HG丸ｺﾞｼｯｸM-PRO" panose="020F0600000000000000" pitchFamily="50" charset="-128"/>
              </a:rPr>
              <a:t>　</a:t>
            </a:r>
            <a:r>
              <a:rPr lang="ja-JP" altLang="en-US" sz="2400">
                <a:ea typeface="HG丸ｺﾞｼｯｸM-PRO" panose="020F0600000000000000" pitchFamily="50" charset="-128"/>
              </a:rPr>
              <a:t>お互いの力を最大限に発揮できるように・・・</a:t>
            </a:r>
            <a:br>
              <a:rPr lang="ja-JP" altLang="en-US" sz="2400">
                <a:ea typeface="HG丸ｺﾞｼｯｸM-PRO" panose="020F0600000000000000" pitchFamily="50" charset="-128"/>
              </a:rPr>
            </a:br>
            <a:r>
              <a:rPr lang="ja-JP" altLang="en-US" sz="2400">
                <a:ea typeface="HG丸ｺﾞｼｯｸM-PRO" panose="020F0600000000000000" pitchFamily="50" charset="-128"/>
              </a:rPr>
              <a:t>（１）役割分担の現状</a:t>
            </a:r>
            <a:br>
              <a:rPr lang="ja-JP" altLang="en-US" sz="2400">
                <a:ea typeface="HG丸ｺﾞｼｯｸM-PRO" panose="020F0600000000000000" pitchFamily="50" charset="-128"/>
              </a:rPr>
            </a:br>
            <a:r>
              <a:rPr lang="ja-JP" altLang="en-US" b="1"/>
              <a:t>　</a:t>
            </a:r>
          </a:p>
        </p:txBody>
      </p:sp>
      <p:sp>
        <p:nvSpPr>
          <p:cNvPr id="437253" name="Rectangle 5">
            <a:extLst>
              <a:ext uri="{FF2B5EF4-FFF2-40B4-BE49-F238E27FC236}">
                <a16:creationId xmlns:a16="http://schemas.microsoft.com/office/drawing/2014/main" id="{7A4891B4-BB7E-446E-9363-3C08BD126A22}"/>
              </a:ext>
            </a:extLst>
          </p:cNvPr>
          <p:cNvSpPr>
            <a:spLocks noChangeArrowheads="1"/>
          </p:cNvSpPr>
          <p:nvPr/>
        </p:nvSpPr>
        <p:spPr bwMode="auto">
          <a:xfrm>
            <a:off x="3203575" y="2924175"/>
            <a:ext cx="2592388" cy="2160588"/>
          </a:xfrm>
          <a:prstGeom prst="rect">
            <a:avLst/>
          </a:prstGeom>
          <a:solidFill>
            <a:schemeClr val="accent1">
              <a:alpha val="59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ja-JP" altLang="ja-JP" u="none"/>
          </a:p>
        </p:txBody>
      </p:sp>
      <p:sp>
        <p:nvSpPr>
          <p:cNvPr id="437254" name="Rectangle 6">
            <a:extLst>
              <a:ext uri="{FF2B5EF4-FFF2-40B4-BE49-F238E27FC236}">
                <a16:creationId xmlns:a16="http://schemas.microsoft.com/office/drawing/2014/main" id="{217EF3FC-326F-49FB-BEF5-3493272F999E}"/>
              </a:ext>
            </a:extLst>
          </p:cNvPr>
          <p:cNvSpPr>
            <a:spLocks noChangeArrowheads="1"/>
          </p:cNvSpPr>
          <p:nvPr/>
        </p:nvSpPr>
        <p:spPr bwMode="auto">
          <a:xfrm>
            <a:off x="2411413" y="3500438"/>
            <a:ext cx="792162" cy="1584325"/>
          </a:xfrm>
          <a:prstGeom prst="rect">
            <a:avLst/>
          </a:prstGeom>
          <a:solidFill>
            <a:schemeClr val="accent1">
              <a:alpha val="59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7255" name="Rectangle 7">
            <a:extLst>
              <a:ext uri="{FF2B5EF4-FFF2-40B4-BE49-F238E27FC236}">
                <a16:creationId xmlns:a16="http://schemas.microsoft.com/office/drawing/2014/main" id="{61C50052-6DEE-40B4-A31A-732B248EC228}"/>
              </a:ext>
            </a:extLst>
          </p:cNvPr>
          <p:cNvSpPr>
            <a:spLocks noChangeArrowheads="1"/>
          </p:cNvSpPr>
          <p:nvPr/>
        </p:nvSpPr>
        <p:spPr bwMode="auto">
          <a:xfrm>
            <a:off x="1619250" y="3860800"/>
            <a:ext cx="792163" cy="1223963"/>
          </a:xfrm>
          <a:prstGeom prst="rect">
            <a:avLst/>
          </a:prstGeom>
          <a:solidFill>
            <a:schemeClr val="accent1">
              <a:alpha val="59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7256" name="Rectangle 8">
            <a:extLst>
              <a:ext uri="{FF2B5EF4-FFF2-40B4-BE49-F238E27FC236}">
                <a16:creationId xmlns:a16="http://schemas.microsoft.com/office/drawing/2014/main" id="{A88BAD24-2F18-489F-80DE-3B91E6339964}"/>
              </a:ext>
            </a:extLst>
          </p:cNvPr>
          <p:cNvSpPr>
            <a:spLocks noChangeArrowheads="1"/>
          </p:cNvSpPr>
          <p:nvPr/>
        </p:nvSpPr>
        <p:spPr bwMode="auto">
          <a:xfrm>
            <a:off x="827088" y="4149725"/>
            <a:ext cx="792162" cy="936625"/>
          </a:xfrm>
          <a:prstGeom prst="rect">
            <a:avLst/>
          </a:prstGeom>
          <a:solidFill>
            <a:schemeClr val="accent1">
              <a:alpha val="59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7257" name="Line 9">
            <a:extLst>
              <a:ext uri="{FF2B5EF4-FFF2-40B4-BE49-F238E27FC236}">
                <a16:creationId xmlns:a16="http://schemas.microsoft.com/office/drawing/2014/main" id="{AE7421CF-B3C7-4AD3-953D-37B62770F1A1}"/>
              </a:ext>
            </a:extLst>
          </p:cNvPr>
          <p:cNvSpPr>
            <a:spLocks noChangeShapeType="1"/>
          </p:cNvSpPr>
          <p:nvPr/>
        </p:nvSpPr>
        <p:spPr bwMode="auto">
          <a:xfrm>
            <a:off x="827088" y="1916113"/>
            <a:ext cx="4968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7258" name="Line 10">
            <a:extLst>
              <a:ext uri="{FF2B5EF4-FFF2-40B4-BE49-F238E27FC236}">
                <a16:creationId xmlns:a16="http://schemas.microsoft.com/office/drawing/2014/main" id="{6ECCD087-4CC2-4918-B2EA-9A432577B096}"/>
              </a:ext>
            </a:extLst>
          </p:cNvPr>
          <p:cNvSpPr>
            <a:spLocks noChangeShapeType="1"/>
          </p:cNvSpPr>
          <p:nvPr/>
        </p:nvSpPr>
        <p:spPr bwMode="auto">
          <a:xfrm flipH="1">
            <a:off x="5795963" y="1916113"/>
            <a:ext cx="0" cy="1009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7259" name="AutoShape 11">
            <a:extLst>
              <a:ext uri="{FF2B5EF4-FFF2-40B4-BE49-F238E27FC236}">
                <a16:creationId xmlns:a16="http://schemas.microsoft.com/office/drawing/2014/main" id="{2FF67A3A-CB45-4E94-829D-15988E707A03}"/>
              </a:ext>
            </a:extLst>
          </p:cNvPr>
          <p:cNvSpPr>
            <a:spLocks noChangeArrowheads="1"/>
          </p:cNvSpPr>
          <p:nvPr/>
        </p:nvSpPr>
        <p:spPr bwMode="auto">
          <a:xfrm rot="16200000">
            <a:off x="4354513" y="1630362"/>
            <a:ext cx="579438" cy="23034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ja-JP" altLang="en-US" sz="1400" u="none"/>
              <a:t>更なる事業展開</a:t>
            </a:r>
          </a:p>
        </p:txBody>
      </p:sp>
      <p:sp>
        <p:nvSpPr>
          <p:cNvPr id="437260" name="Rectangle 12">
            <a:extLst>
              <a:ext uri="{FF2B5EF4-FFF2-40B4-BE49-F238E27FC236}">
                <a16:creationId xmlns:a16="http://schemas.microsoft.com/office/drawing/2014/main" id="{741BDD11-5A6F-4BA9-9CEE-03A55FE7AC70}"/>
              </a:ext>
            </a:extLst>
          </p:cNvPr>
          <p:cNvSpPr>
            <a:spLocks noChangeArrowheads="1"/>
          </p:cNvSpPr>
          <p:nvPr/>
        </p:nvSpPr>
        <p:spPr bwMode="auto">
          <a:xfrm>
            <a:off x="827088" y="1844675"/>
            <a:ext cx="453707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sz="1600" b="1" u="none">
                <a:effectLst>
                  <a:outerShdw blurRad="38100" dist="38100" dir="2700000" algn="tl">
                    <a:srgbClr val="C0C0C0"/>
                  </a:outerShdw>
                </a:effectLst>
              </a:rPr>
              <a:t>大阪府</a:t>
            </a:r>
            <a:r>
              <a:rPr kumimoji="1" lang="ja-JP" altLang="en-US" sz="1600" u="none"/>
              <a:t>：</a:t>
            </a:r>
          </a:p>
          <a:p>
            <a:pPr eaLnBrk="1" hangingPunct="1"/>
            <a:endParaRPr kumimoji="1" lang="en-US" altLang="ja-JP" sz="1600" u="none"/>
          </a:p>
        </p:txBody>
      </p:sp>
      <p:sp>
        <p:nvSpPr>
          <p:cNvPr id="437261" name="Rectangle 13">
            <a:extLst>
              <a:ext uri="{FF2B5EF4-FFF2-40B4-BE49-F238E27FC236}">
                <a16:creationId xmlns:a16="http://schemas.microsoft.com/office/drawing/2014/main" id="{0CDD2D3A-B45F-44EB-81C3-D8F9446FC687}"/>
              </a:ext>
            </a:extLst>
          </p:cNvPr>
          <p:cNvSpPr>
            <a:spLocks noChangeArrowheads="1"/>
          </p:cNvSpPr>
          <p:nvPr/>
        </p:nvSpPr>
        <p:spPr bwMode="auto">
          <a:xfrm>
            <a:off x="4067175" y="3141663"/>
            <a:ext cx="11525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b="1" u="none">
                <a:effectLst>
                  <a:outerShdw blurRad="38100" dist="38100" dir="2700000" algn="tl">
                    <a:srgbClr val="C0C0C0"/>
                  </a:outerShdw>
                </a:effectLst>
              </a:rPr>
              <a:t>大阪市</a:t>
            </a:r>
          </a:p>
        </p:txBody>
      </p:sp>
      <p:sp>
        <p:nvSpPr>
          <p:cNvPr id="437262" name="Rectangle 14">
            <a:extLst>
              <a:ext uri="{FF2B5EF4-FFF2-40B4-BE49-F238E27FC236}">
                <a16:creationId xmlns:a16="http://schemas.microsoft.com/office/drawing/2014/main" id="{30C0FD89-27A3-450E-A841-742DB3D11541}"/>
              </a:ext>
            </a:extLst>
          </p:cNvPr>
          <p:cNvSpPr>
            <a:spLocks noChangeArrowheads="1"/>
          </p:cNvSpPr>
          <p:nvPr/>
        </p:nvSpPr>
        <p:spPr bwMode="auto">
          <a:xfrm>
            <a:off x="2411413" y="3716338"/>
            <a:ext cx="7191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u="none"/>
              <a:t>中核市</a:t>
            </a:r>
          </a:p>
          <a:p>
            <a:pPr algn="ctr" eaLnBrk="1" hangingPunct="1"/>
            <a:endParaRPr kumimoji="1" lang="en-US" altLang="ja-JP" sz="1400" u="none"/>
          </a:p>
        </p:txBody>
      </p:sp>
      <p:sp>
        <p:nvSpPr>
          <p:cNvPr id="437263" name="Rectangle 15">
            <a:extLst>
              <a:ext uri="{FF2B5EF4-FFF2-40B4-BE49-F238E27FC236}">
                <a16:creationId xmlns:a16="http://schemas.microsoft.com/office/drawing/2014/main" id="{95DF6D12-8809-4C49-9204-EC6CFC1E6D1A}"/>
              </a:ext>
            </a:extLst>
          </p:cNvPr>
          <p:cNvSpPr>
            <a:spLocks noChangeArrowheads="1"/>
          </p:cNvSpPr>
          <p:nvPr/>
        </p:nvSpPr>
        <p:spPr bwMode="auto">
          <a:xfrm>
            <a:off x="1619250" y="4005263"/>
            <a:ext cx="71913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u="none"/>
              <a:t>特例市</a:t>
            </a:r>
          </a:p>
          <a:p>
            <a:pPr algn="ctr" eaLnBrk="1" hangingPunct="1"/>
            <a:endParaRPr kumimoji="1" lang="en-US" altLang="ja-JP" sz="1400" u="none"/>
          </a:p>
        </p:txBody>
      </p:sp>
      <p:sp>
        <p:nvSpPr>
          <p:cNvPr id="437264" name="Rectangle 16">
            <a:extLst>
              <a:ext uri="{FF2B5EF4-FFF2-40B4-BE49-F238E27FC236}">
                <a16:creationId xmlns:a16="http://schemas.microsoft.com/office/drawing/2014/main" id="{5E04745F-794A-407D-9B7F-D4A743152182}"/>
              </a:ext>
            </a:extLst>
          </p:cNvPr>
          <p:cNvSpPr>
            <a:spLocks noChangeArrowheads="1"/>
          </p:cNvSpPr>
          <p:nvPr/>
        </p:nvSpPr>
        <p:spPr bwMode="auto">
          <a:xfrm>
            <a:off x="827088" y="4292600"/>
            <a:ext cx="7207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u="none"/>
              <a:t>一般の</a:t>
            </a:r>
          </a:p>
          <a:p>
            <a:pPr algn="ctr" eaLnBrk="1" hangingPunct="1"/>
            <a:r>
              <a:rPr kumimoji="1" lang="ja-JP" altLang="en-US" sz="1600" u="none"/>
              <a:t>市町村</a:t>
            </a:r>
          </a:p>
          <a:p>
            <a:pPr algn="ctr" eaLnBrk="1" hangingPunct="1"/>
            <a:endParaRPr kumimoji="1" lang="en-US" altLang="ja-JP" sz="1400" u="none"/>
          </a:p>
        </p:txBody>
      </p:sp>
      <p:sp>
        <p:nvSpPr>
          <p:cNvPr id="437265" name="Rectangle 17">
            <a:extLst>
              <a:ext uri="{FF2B5EF4-FFF2-40B4-BE49-F238E27FC236}">
                <a16:creationId xmlns:a16="http://schemas.microsoft.com/office/drawing/2014/main" id="{0665264B-8B6E-4107-86D8-5E427CA76761}"/>
              </a:ext>
            </a:extLst>
          </p:cNvPr>
          <p:cNvSpPr>
            <a:spLocks noChangeArrowheads="1"/>
          </p:cNvSpPr>
          <p:nvPr/>
        </p:nvSpPr>
        <p:spPr bwMode="auto">
          <a:xfrm>
            <a:off x="1476375" y="4508500"/>
            <a:ext cx="3671888" cy="57626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sz="1400" u="none"/>
              <a:t>住民に身近な行政サービスの提供をベースに</a:t>
            </a:r>
          </a:p>
          <a:p>
            <a:pPr eaLnBrk="1" hangingPunct="1"/>
            <a:r>
              <a:rPr kumimoji="1" lang="ja-JP" altLang="en-US" sz="1400" u="none"/>
              <a:t>市の規模に応じて権限配分</a:t>
            </a:r>
          </a:p>
          <a:p>
            <a:pPr eaLnBrk="1" hangingPunct="1"/>
            <a:endParaRPr kumimoji="1" lang="en-US" altLang="ja-JP" sz="1400" u="none"/>
          </a:p>
        </p:txBody>
      </p:sp>
      <p:sp>
        <p:nvSpPr>
          <p:cNvPr id="437266" name="AutoShape 18">
            <a:extLst>
              <a:ext uri="{FF2B5EF4-FFF2-40B4-BE49-F238E27FC236}">
                <a16:creationId xmlns:a16="http://schemas.microsoft.com/office/drawing/2014/main" id="{786AEB37-CD69-4C3A-ACD3-409407D09079}"/>
              </a:ext>
            </a:extLst>
          </p:cNvPr>
          <p:cNvSpPr>
            <a:spLocks noChangeArrowheads="1"/>
          </p:cNvSpPr>
          <p:nvPr/>
        </p:nvSpPr>
        <p:spPr bwMode="auto">
          <a:xfrm>
            <a:off x="3851275" y="3429000"/>
            <a:ext cx="1873250" cy="936625"/>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1" lang="en-US" altLang="ja-JP" sz="1400" u="none"/>
          </a:p>
          <a:p>
            <a:pPr eaLnBrk="1" hangingPunct="1"/>
            <a:r>
              <a:rPr kumimoji="1" lang="ja-JP" altLang="en-US" sz="1400" u="none"/>
              <a:t>・高い行財政能力</a:t>
            </a:r>
          </a:p>
          <a:p>
            <a:pPr eaLnBrk="1" hangingPunct="1"/>
            <a:r>
              <a:rPr kumimoji="1" lang="ja-JP" altLang="en-US" sz="1400" u="none"/>
              <a:t>・都市問題への豊富な</a:t>
            </a:r>
          </a:p>
          <a:p>
            <a:pPr eaLnBrk="1" hangingPunct="1"/>
            <a:r>
              <a:rPr kumimoji="1" lang="ja-JP" altLang="en-US" sz="1400" u="none"/>
              <a:t>  蓄積</a:t>
            </a:r>
          </a:p>
          <a:p>
            <a:pPr eaLnBrk="1" hangingPunct="1"/>
            <a:r>
              <a:rPr kumimoji="1" lang="ja-JP" altLang="en-US" sz="1400" u="none"/>
              <a:t>・大阪の中心部に位置</a:t>
            </a:r>
          </a:p>
          <a:p>
            <a:pPr eaLnBrk="1" hangingPunct="1"/>
            <a:endParaRPr kumimoji="1" lang="en-US" altLang="ja-JP" sz="1400" u="none"/>
          </a:p>
        </p:txBody>
      </p:sp>
      <p:sp>
        <p:nvSpPr>
          <p:cNvPr id="437267" name="Line 19">
            <a:extLst>
              <a:ext uri="{FF2B5EF4-FFF2-40B4-BE49-F238E27FC236}">
                <a16:creationId xmlns:a16="http://schemas.microsoft.com/office/drawing/2014/main" id="{3CC0DA56-1585-4EA3-AB4F-8CE558A24F37}"/>
              </a:ext>
            </a:extLst>
          </p:cNvPr>
          <p:cNvSpPr>
            <a:spLocks noChangeShapeType="1"/>
          </p:cNvSpPr>
          <p:nvPr/>
        </p:nvSpPr>
        <p:spPr bwMode="auto">
          <a:xfrm flipH="1">
            <a:off x="827088" y="1916113"/>
            <a:ext cx="0" cy="22336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7268" name="Line 20">
            <a:extLst>
              <a:ext uri="{FF2B5EF4-FFF2-40B4-BE49-F238E27FC236}">
                <a16:creationId xmlns:a16="http://schemas.microsoft.com/office/drawing/2014/main" id="{3BA2BDBB-AF29-4448-BC65-712C48C1F5EB}"/>
              </a:ext>
            </a:extLst>
          </p:cNvPr>
          <p:cNvSpPr>
            <a:spLocks noChangeShapeType="1"/>
          </p:cNvSpPr>
          <p:nvPr/>
        </p:nvSpPr>
        <p:spPr bwMode="auto">
          <a:xfrm>
            <a:off x="827088" y="5084763"/>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7269" name="AutoShape 21">
            <a:extLst>
              <a:ext uri="{FF2B5EF4-FFF2-40B4-BE49-F238E27FC236}">
                <a16:creationId xmlns:a16="http://schemas.microsoft.com/office/drawing/2014/main" id="{2F6E340E-F33F-4A32-9786-1BFCA67E3ED6}"/>
              </a:ext>
            </a:extLst>
          </p:cNvPr>
          <p:cNvSpPr>
            <a:spLocks noChangeArrowheads="1"/>
          </p:cNvSpPr>
          <p:nvPr/>
        </p:nvSpPr>
        <p:spPr bwMode="auto">
          <a:xfrm>
            <a:off x="1331913" y="5157788"/>
            <a:ext cx="5256212" cy="792162"/>
          </a:xfrm>
          <a:prstGeom prst="down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u="none"/>
              <a:t>都市間競争の激化</a:t>
            </a:r>
          </a:p>
          <a:p>
            <a:pPr algn="ctr" eaLnBrk="1" hangingPunct="1"/>
            <a:r>
              <a:rPr kumimoji="1" lang="ja-JP" altLang="en-US" sz="1600" u="none"/>
              <a:t>財政状況の深刻化</a:t>
            </a:r>
          </a:p>
        </p:txBody>
      </p:sp>
      <p:sp>
        <p:nvSpPr>
          <p:cNvPr id="437270" name="AutoShape 22">
            <a:extLst>
              <a:ext uri="{FF2B5EF4-FFF2-40B4-BE49-F238E27FC236}">
                <a16:creationId xmlns:a16="http://schemas.microsoft.com/office/drawing/2014/main" id="{3E029FFE-64AC-407E-AD31-0A26F797B5A4}"/>
              </a:ext>
            </a:extLst>
          </p:cNvPr>
          <p:cNvSpPr>
            <a:spLocks noChangeArrowheads="1"/>
          </p:cNvSpPr>
          <p:nvPr/>
        </p:nvSpPr>
        <p:spPr bwMode="auto">
          <a:xfrm>
            <a:off x="179388" y="6021388"/>
            <a:ext cx="7848600" cy="647700"/>
          </a:xfrm>
          <a:prstGeom prst="roundRect">
            <a:avLst>
              <a:gd name="adj" fmla="val 16667"/>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2000" b="1" u="none">
                <a:effectLst>
                  <a:outerShdw blurRad="38100" dist="38100" dir="2700000" algn="tl">
                    <a:srgbClr val="FFFFFF"/>
                  </a:outerShdw>
                </a:effectLst>
              </a:rPr>
              <a:t>より効果的・効率的な行政運営が求められるなか、新たな関係づくりを！</a:t>
            </a:r>
          </a:p>
        </p:txBody>
      </p:sp>
      <p:sp>
        <p:nvSpPr>
          <p:cNvPr id="437271" name="AutoShape 23">
            <a:extLst>
              <a:ext uri="{FF2B5EF4-FFF2-40B4-BE49-F238E27FC236}">
                <a16:creationId xmlns:a16="http://schemas.microsoft.com/office/drawing/2014/main" id="{B053A894-E4B9-440D-A9A8-3FD3C2A5EFBA}"/>
              </a:ext>
            </a:extLst>
          </p:cNvPr>
          <p:cNvSpPr>
            <a:spLocks noChangeArrowheads="1"/>
          </p:cNvSpPr>
          <p:nvPr/>
        </p:nvSpPr>
        <p:spPr bwMode="auto">
          <a:xfrm>
            <a:off x="6011863" y="3284538"/>
            <a:ext cx="2663825" cy="1008062"/>
          </a:xfrm>
          <a:prstGeom prst="roundRect">
            <a:avLst>
              <a:gd name="adj" fmla="val 16667"/>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b="1" u="none">
                <a:effectLst>
                  <a:outerShdw blurRad="38100" dist="38100" dir="2700000" algn="tl">
                    <a:srgbClr val="C0C0C0"/>
                  </a:outerShdw>
                </a:effectLst>
              </a:rPr>
              <a:t>府・市の間で重複、不整合</a:t>
            </a:r>
          </a:p>
          <a:p>
            <a:pPr eaLnBrk="1" hangingPunct="1"/>
            <a:r>
              <a:rPr kumimoji="1" lang="ja-JP" altLang="en-US" b="1" u="none">
                <a:effectLst>
                  <a:outerShdw blurRad="38100" dist="38100" dir="2700000" algn="tl">
                    <a:srgbClr val="C0C0C0"/>
                  </a:outerShdw>
                </a:effectLst>
              </a:rPr>
              <a:t>役割分担があいまいに・・・</a:t>
            </a:r>
          </a:p>
        </p:txBody>
      </p:sp>
      <p:sp>
        <p:nvSpPr>
          <p:cNvPr id="437272" name="Rectangle 24">
            <a:extLst>
              <a:ext uri="{FF2B5EF4-FFF2-40B4-BE49-F238E27FC236}">
                <a16:creationId xmlns:a16="http://schemas.microsoft.com/office/drawing/2014/main" id="{CB39382A-B13F-485A-A8F2-EAB8457BA5AE}"/>
              </a:ext>
            </a:extLst>
          </p:cNvPr>
          <p:cNvSpPr>
            <a:spLocks noChangeArrowheads="1"/>
          </p:cNvSpPr>
          <p:nvPr/>
        </p:nvSpPr>
        <p:spPr bwMode="auto">
          <a:xfrm>
            <a:off x="1692275" y="1989138"/>
            <a:ext cx="3529013" cy="2889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u="none"/>
              <a:t>市町村を超える広域事務、市町村の補完・調整</a:t>
            </a:r>
          </a:p>
        </p:txBody>
      </p:sp>
      <p:pic>
        <p:nvPicPr>
          <p:cNvPr id="437273" name="Picture 25">
            <a:extLst>
              <a:ext uri="{FF2B5EF4-FFF2-40B4-BE49-F238E27FC236}">
                <a16:creationId xmlns:a16="http://schemas.microsoft.com/office/drawing/2014/main" id="{E588C8F6-4C57-455F-B669-E61DF35F0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4724400"/>
            <a:ext cx="1368425" cy="1484313"/>
          </a:xfrm>
          <a:prstGeom prst="rect">
            <a:avLst/>
          </a:prstGeom>
          <a:noFill/>
          <a:extLst>
            <a:ext uri="{909E8E84-426E-40DD-AFC4-6F175D3DCCD1}">
              <a14:hiddenFill xmlns:a14="http://schemas.microsoft.com/office/drawing/2010/main">
                <a:solidFill>
                  <a:srgbClr val="FFFFFF"/>
                </a:solidFill>
              </a14:hiddenFill>
            </a:ext>
          </a:extLst>
        </p:spPr>
      </p:pic>
      <p:sp>
        <p:nvSpPr>
          <p:cNvPr id="437274" name="Rectangle 26">
            <a:extLst>
              <a:ext uri="{FF2B5EF4-FFF2-40B4-BE49-F238E27FC236}">
                <a16:creationId xmlns:a16="http://schemas.microsoft.com/office/drawing/2014/main" id="{9ABCB6F5-BB1C-4617-8171-2592C628EBE9}"/>
              </a:ext>
            </a:extLst>
          </p:cNvPr>
          <p:cNvSpPr>
            <a:spLocks noChangeArrowheads="1"/>
          </p:cNvSpPr>
          <p:nvPr/>
        </p:nvSpPr>
        <p:spPr bwMode="auto">
          <a:xfrm>
            <a:off x="8532813" y="5300663"/>
            <a:ext cx="2889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u="none"/>
              <a:t>市</a:t>
            </a:r>
          </a:p>
        </p:txBody>
      </p:sp>
      <p:sp>
        <p:nvSpPr>
          <p:cNvPr id="437275" name="Rectangle 27">
            <a:extLst>
              <a:ext uri="{FF2B5EF4-FFF2-40B4-BE49-F238E27FC236}">
                <a16:creationId xmlns:a16="http://schemas.microsoft.com/office/drawing/2014/main" id="{4CE41AD5-F53A-469B-ACE1-0DED10964A63}"/>
              </a:ext>
            </a:extLst>
          </p:cNvPr>
          <p:cNvSpPr>
            <a:spLocks noChangeArrowheads="1"/>
          </p:cNvSpPr>
          <p:nvPr/>
        </p:nvSpPr>
        <p:spPr bwMode="auto">
          <a:xfrm>
            <a:off x="7667625" y="5300663"/>
            <a:ext cx="2889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u="none"/>
              <a:t>府</a:t>
            </a:r>
          </a:p>
        </p:txBody>
      </p:sp>
      <p:sp>
        <p:nvSpPr>
          <p:cNvPr id="437276" name="Rectangle 28">
            <a:extLst>
              <a:ext uri="{FF2B5EF4-FFF2-40B4-BE49-F238E27FC236}">
                <a16:creationId xmlns:a16="http://schemas.microsoft.com/office/drawing/2014/main" id="{7ACB3DA9-C997-4CE0-A6CA-6B9D820EDEC0}"/>
              </a:ext>
            </a:extLst>
          </p:cNvPr>
          <p:cNvSpPr>
            <a:spLocks noChangeArrowheads="1"/>
          </p:cNvSpPr>
          <p:nvPr/>
        </p:nvSpPr>
        <p:spPr bwMode="auto">
          <a:xfrm>
            <a:off x="5940425" y="2565400"/>
            <a:ext cx="273685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sz="1400" b="1" u="none"/>
              <a:t>大阪市は</a:t>
            </a:r>
          </a:p>
          <a:p>
            <a:pPr eaLnBrk="1" hangingPunct="1"/>
            <a:r>
              <a:rPr kumimoji="1" lang="ja-JP" altLang="en-US" sz="1400" u="none"/>
              <a:t>・通常の市町村権限にとどまらない</a:t>
            </a:r>
          </a:p>
          <a:p>
            <a:pPr eaLnBrk="1" hangingPunct="1"/>
            <a:r>
              <a:rPr kumimoji="1" lang="ja-JP" altLang="en-US" sz="1400" u="none"/>
              <a:t>　幅広い事業実施</a:t>
            </a:r>
          </a:p>
          <a:p>
            <a:pPr eaLnBrk="1" hangingPunct="1"/>
            <a:r>
              <a:rPr kumimoji="1" lang="ja-JP" altLang="en-US" sz="1400" u="none"/>
              <a:t>・府県並の高度な事業を独自展開</a:t>
            </a:r>
          </a:p>
          <a:p>
            <a:pPr eaLnBrk="1" hangingPunct="1"/>
            <a:endParaRPr kumimoji="1" lang="ja-JP" altLang="en-US" sz="1400" u="none"/>
          </a:p>
          <a:p>
            <a:pPr eaLnBrk="1" hangingPunct="1"/>
            <a:endParaRPr kumimoji="1" lang="en-US" altLang="ja-JP" sz="1400" u="none"/>
          </a:p>
        </p:txBody>
      </p:sp>
      <p:sp>
        <p:nvSpPr>
          <p:cNvPr id="437277" name="Line 29">
            <a:extLst>
              <a:ext uri="{FF2B5EF4-FFF2-40B4-BE49-F238E27FC236}">
                <a16:creationId xmlns:a16="http://schemas.microsoft.com/office/drawing/2014/main" id="{0F779C02-A358-4386-8937-01FD199CBCB6}"/>
              </a:ext>
            </a:extLst>
          </p:cNvPr>
          <p:cNvSpPr>
            <a:spLocks noChangeShapeType="1"/>
          </p:cNvSpPr>
          <p:nvPr/>
        </p:nvSpPr>
        <p:spPr bwMode="auto">
          <a:xfrm>
            <a:off x="3779838" y="2924175"/>
            <a:ext cx="0" cy="1584325"/>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7278" name="Rectangle 30">
            <a:extLst>
              <a:ext uri="{FF2B5EF4-FFF2-40B4-BE49-F238E27FC236}">
                <a16:creationId xmlns:a16="http://schemas.microsoft.com/office/drawing/2014/main" id="{B4E5EFAE-DA50-4246-8F17-C2A7D1052E38}"/>
              </a:ext>
            </a:extLst>
          </p:cNvPr>
          <p:cNvSpPr>
            <a:spLocks noChangeArrowheads="1"/>
          </p:cNvSpPr>
          <p:nvPr/>
        </p:nvSpPr>
        <p:spPr bwMode="auto">
          <a:xfrm>
            <a:off x="3348038" y="2924175"/>
            <a:ext cx="8636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u="none"/>
              <a:t>政令市</a:t>
            </a:r>
            <a:endParaRPr kumimoji="1" lang="ja-JP" altLang="en-US" sz="1400" b="1" u="none">
              <a:effectLst>
                <a:outerShdw blurRad="38100" dist="38100" dir="2700000" algn="tl">
                  <a:srgbClr val="C0C0C0"/>
                </a:outerShdw>
              </a:effectLst>
            </a:endParaRPr>
          </a:p>
        </p:txBody>
      </p:sp>
      <p:sp>
        <p:nvSpPr>
          <p:cNvPr id="437279" name="Rectangle 31">
            <a:extLst>
              <a:ext uri="{FF2B5EF4-FFF2-40B4-BE49-F238E27FC236}">
                <a16:creationId xmlns:a16="http://schemas.microsoft.com/office/drawing/2014/main" id="{1307ADC2-B6F0-4A16-AC91-4070F930FAA9}"/>
              </a:ext>
            </a:extLst>
          </p:cNvPr>
          <p:cNvSpPr>
            <a:spLocks noChangeArrowheads="1"/>
          </p:cNvSpPr>
          <p:nvPr/>
        </p:nvSpPr>
        <p:spPr bwMode="auto">
          <a:xfrm>
            <a:off x="3132138" y="3141663"/>
            <a:ext cx="7921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b="1" u="none">
                <a:effectLst>
                  <a:outerShdw blurRad="38100" dist="38100" dir="2700000" algn="tl">
                    <a:srgbClr val="C0C0C0"/>
                  </a:outerShdw>
                </a:effectLst>
              </a:rPr>
              <a:t>堺市</a:t>
            </a:r>
          </a:p>
        </p:txBody>
      </p:sp>
      <p:sp>
        <p:nvSpPr>
          <p:cNvPr id="437280" name="Text Box 32">
            <a:extLst>
              <a:ext uri="{FF2B5EF4-FFF2-40B4-BE49-F238E27FC236}">
                <a16:creationId xmlns:a16="http://schemas.microsoft.com/office/drawing/2014/main" id="{54225B90-B3D1-4648-9184-3E3148C66F95}"/>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２０</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36BE48FE-3ED6-4EDA-B1DE-8A8AD668206E}"/>
              </a:ext>
            </a:extLst>
          </p:cNvPr>
          <p:cNvSpPr>
            <a:spLocks noGrp="1" noChangeArrowheads="1"/>
          </p:cNvSpPr>
          <p:nvPr>
            <p:ph type="title"/>
          </p:nvPr>
        </p:nvSpPr>
        <p:spPr>
          <a:xfrm>
            <a:off x="468313" y="333375"/>
            <a:ext cx="8496300" cy="719138"/>
          </a:xfrm>
          <a:noFill/>
          <a:ln/>
        </p:spPr>
        <p:txBody>
          <a:bodyPr/>
          <a:lstStyle/>
          <a:p>
            <a:r>
              <a:rPr lang="ja-JP" altLang="en-US" sz="2400">
                <a:ea typeface="HG丸ｺﾞｼｯｸM-PRO" panose="020F0600000000000000" pitchFamily="50" charset="-128"/>
              </a:rPr>
              <a:t>（１）役割分担の現状（具体的に見てみると・・・）</a:t>
            </a:r>
            <a:r>
              <a:rPr lang="ja-JP" altLang="en-US" sz="2800" b="1">
                <a:ea typeface="HG丸ｺﾞｼｯｸM-PRO" panose="020F0600000000000000" pitchFamily="50" charset="-128"/>
              </a:rPr>
              <a:t>　</a:t>
            </a:r>
          </a:p>
        </p:txBody>
      </p:sp>
      <p:sp>
        <p:nvSpPr>
          <p:cNvPr id="148483" name="Rectangle 3">
            <a:extLst>
              <a:ext uri="{FF2B5EF4-FFF2-40B4-BE49-F238E27FC236}">
                <a16:creationId xmlns:a16="http://schemas.microsoft.com/office/drawing/2014/main" id="{F1133CD2-9D53-43A8-BAEE-FECF83F93EE3}"/>
              </a:ext>
            </a:extLst>
          </p:cNvPr>
          <p:cNvSpPr>
            <a:spLocks noChangeArrowheads="1"/>
          </p:cNvSpPr>
          <p:nvPr/>
        </p:nvSpPr>
        <p:spPr bwMode="auto">
          <a:xfrm>
            <a:off x="611188" y="1484313"/>
            <a:ext cx="7993062" cy="4752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r>
              <a:rPr kumimoji="1" lang="ja-JP" altLang="en-US" u="none"/>
              <a:t>保健医療計画の策定　　　　　　</a:t>
            </a:r>
            <a:r>
              <a:rPr kumimoji="1" lang="ja-JP" altLang="en-US" b="1" u="none">
                <a:effectLst>
                  <a:outerShdw blurRad="38100" dist="38100" dir="2700000" algn="tl">
                    <a:srgbClr val="C0C0C0"/>
                  </a:outerShdw>
                </a:effectLst>
              </a:rPr>
              <a:t>府営住宅の供給　</a:t>
            </a:r>
            <a:r>
              <a:rPr kumimoji="1" lang="ja-JP" altLang="en-US" u="none"/>
              <a:t>　　　　　　　　</a:t>
            </a:r>
            <a:r>
              <a:rPr kumimoji="1" lang="ja-JP" altLang="en-US" b="1" u="none">
                <a:effectLst>
                  <a:outerShdw blurRad="38100" dist="38100" dir="2700000" algn="tl">
                    <a:srgbClr val="C0C0C0"/>
                  </a:outerShdw>
                </a:effectLst>
              </a:rPr>
              <a:t>公園管理（小規模）</a:t>
            </a:r>
          </a:p>
          <a:p>
            <a:pPr eaLnBrk="1" hangingPunct="1"/>
            <a:r>
              <a:rPr kumimoji="1" lang="ja-JP" altLang="en-US" u="none"/>
              <a:t>環境の総量削減計画の策定　 </a:t>
            </a:r>
            <a:r>
              <a:rPr kumimoji="1" lang="ja-JP" altLang="en-US" b="1" u="none">
                <a:effectLst>
                  <a:outerShdw blurRad="38100" dist="38100" dir="2700000" algn="tl">
                    <a:srgbClr val="C0C0C0"/>
                  </a:outerShdw>
                </a:effectLst>
              </a:rPr>
              <a:t>消費者施策（消費生活ｾﾝﾀｰ） </a:t>
            </a:r>
            <a:r>
              <a:rPr kumimoji="1" lang="ja-JP" altLang="en-US" u="none"/>
              <a:t>  </a:t>
            </a:r>
            <a:r>
              <a:rPr kumimoji="1" lang="ja-JP" altLang="en-US" b="1" u="none">
                <a:effectLst>
                  <a:outerShdw blurRad="38100" dist="38100" dir="2700000" algn="tl">
                    <a:srgbClr val="C0C0C0"/>
                  </a:outerShdw>
                </a:effectLst>
              </a:rPr>
              <a:t>商店街の活性化</a:t>
            </a:r>
          </a:p>
          <a:p>
            <a:pPr eaLnBrk="1" hangingPunct="1"/>
            <a:r>
              <a:rPr kumimoji="1" lang="ja-JP" altLang="en-US" b="1" u="none">
                <a:effectLst>
                  <a:outerShdw blurRad="38100" dist="38100" dir="2700000" algn="tl">
                    <a:srgbClr val="C0C0C0"/>
                  </a:outerShdw>
                </a:effectLst>
              </a:rPr>
              <a:t>高校、大学教育の実施</a:t>
            </a:r>
            <a:r>
              <a:rPr kumimoji="1" lang="ja-JP" altLang="en-US" u="none"/>
              <a:t>　　　　　</a:t>
            </a:r>
            <a:r>
              <a:rPr kumimoji="1" lang="ja-JP" altLang="en-US" b="1" u="none">
                <a:effectLst>
                  <a:outerShdw blurRad="38100" dist="38100" dir="2700000" algn="tl">
                    <a:srgbClr val="C0C0C0"/>
                  </a:outerShdw>
                </a:effectLst>
              </a:rPr>
              <a:t>中小企業対策（信用保証協会）</a:t>
            </a:r>
          </a:p>
          <a:p>
            <a:pPr eaLnBrk="1" hangingPunct="1"/>
            <a:r>
              <a:rPr kumimoji="1" lang="ja-JP" altLang="en-US" u="none"/>
              <a:t>河川の管理（広域）　　　　 </a:t>
            </a:r>
          </a:p>
          <a:p>
            <a:pPr eaLnBrk="1" hangingPunct="1"/>
            <a:r>
              <a:rPr kumimoji="1" lang="ja-JP" altLang="en-US" u="none"/>
              <a:t>水道水の市町村への供給</a:t>
            </a:r>
          </a:p>
          <a:p>
            <a:pPr eaLnBrk="1" hangingPunct="1"/>
            <a:r>
              <a:rPr kumimoji="1" lang="ja-JP" altLang="en-US" u="none"/>
              <a:t>下水道の広域処理</a:t>
            </a:r>
          </a:p>
          <a:p>
            <a:pPr eaLnBrk="1" hangingPunct="1"/>
            <a:r>
              <a:rPr kumimoji="1" lang="ja-JP" altLang="en-US" b="1" u="none">
                <a:effectLst>
                  <a:outerShdw blurRad="38100" dist="38100" dir="2700000" algn="tl">
                    <a:srgbClr val="C0C0C0"/>
                  </a:outerShdw>
                </a:effectLst>
              </a:rPr>
              <a:t>阪神高速道路への出資　　　　　　　　　　　　　　　　　　　　　　　　市営住宅の供給</a:t>
            </a:r>
            <a:r>
              <a:rPr kumimoji="1" lang="ja-JP" altLang="en-US" u="none"/>
              <a:t> </a:t>
            </a:r>
            <a:endParaRPr kumimoji="1" lang="ja-JP" altLang="en-US" b="1" u="none">
              <a:effectLst>
                <a:outerShdw blurRad="38100" dist="38100" dir="2700000" algn="tl">
                  <a:srgbClr val="C0C0C0"/>
                </a:outerShdw>
              </a:effectLst>
            </a:endParaRPr>
          </a:p>
          <a:p>
            <a:pPr eaLnBrk="1" hangingPunct="1"/>
            <a:r>
              <a:rPr kumimoji="1" lang="ja-JP" altLang="en-US" b="1" u="none">
                <a:effectLst>
                  <a:outerShdw blurRad="38100" dist="38100" dir="2700000" algn="tl">
                    <a:srgbClr val="C0C0C0"/>
                  </a:outerShdw>
                </a:effectLst>
              </a:rPr>
              <a:t>港湾・鉄道の整備                                                                 　</a:t>
            </a:r>
            <a:r>
              <a:rPr kumimoji="1" lang="ja-JP" altLang="en-US" u="none"/>
              <a:t>一般ゴミの処理</a:t>
            </a:r>
            <a:r>
              <a:rPr kumimoji="1" lang="ja-JP" altLang="en-US" b="1" u="none">
                <a:effectLst>
                  <a:outerShdw blurRad="38100" dist="38100" dir="2700000" algn="tl">
                    <a:srgbClr val="C0C0C0"/>
                  </a:outerShdw>
                </a:effectLst>
              </a:rPr>
              <a:t>      </a:t>
            </a:r>
          </a:p>
          <a:p>
            <a:pPr eaLnBrk="1" hangingPunct="1"/>
            <a:r>
              <a:rPr kumimoji="1" lang="ja-JP" altLang="en-US" b="1" u="none">
                <a:effectLst>
                  <a:outerShdw blurRad="38100" dist="38100" dir="2700000" algn="tl">
                    <a:srgbClr val="C0C0C0"/>
                  </a:outerShdw>
                </a:effectLst>
              </a:rPr>
              <a:t>公園の管理（大規模）　　　　　　　　　　　　　　　　　　　　　　　　　  </a:t>
            </a:r>
            <a:r>
              <a:rPr kumimoji="1" lang="ja-JP" altLang="en-US" u="none"/>
              <a:t>上水道事業</a:t>
            </a:r>
          </a:p>
          <a:p>
            <a:pPr eaLnBrk="1" hangingPunct="1"/>
            <a:r>
              <a:rPr kumimoji="1" lang="ja-JP" altLang="en-US" b="1" u="none">
                <a:effectLst>
                  <a:outerShdw blurRad="38100" dist="38100" dir="2700000" algn="tl">
                    <a:srgbClr val="C0C0C0"/>
                  </a:outerShdw>
                </a:effectLst>
              </a:rPr>
              <a:t>病院の運営　　　　　　　　　　　　　　　　　　　　　　　　　　　　　　　  </a:t>
            </a:r>
            <a:r>
              <a:rPr kumimoji="1" lang="ja-JP" altLang="en-US" u="none"/>
              <a:t>下水道事業</a:t>
            </a:r>
          </a:p>
          <a:p>
            <a:pPr eaLnBrk="1" hangingPunct="1"/>
            <a:r>
              <a:rPr kumimoji="1" lang="ja-JP" altLang="en-US" b="1" u="none">
                <a:effectLst>
                  <a:outerShdw blurRad="38100" dist="38100" dir="2700000" algn="tl">
                    <a:srgbClr val="C0C0C0"/>
                  </a:outerShdw>
                </a:effectLst>
              </a:rPr>
              <a:t>（高度医療）　　　　　　　　　　 </a:t>
            </a:r>
            <a:r>
              <a:rPr kumimoji="1" lang="ja-JP" altLang="en-US" u="none"/>
              <a:t>河川の管理（地域）　</a:t>
            </a:r>
            <a:r>
              <a:rPr kumimoji="1" lang="ja-JP" altLang="en-US" b="1" u="none">
                <a:effectLst>
                  <a:outerShdw blurRad="38100" dist="38100" dir="2700000" algn="tl">
                    <a:srgbClr val="C0C0C0"/>
                  </a:outerShdw>
                </a:effectLst>
              </a:rPr>
              <a:t>　　　　       　公園管理（小規模）</a:t>
            </a:r>
          </a:p>
          <a:p>
            <a:pPr eaLnBrk="1" hangingPunct="1"/>
            <a:r>
              <a:rPr kumimoji="1" lang="ja-JP" altLang="en-US" u="none"/>
              <a:t>　　　　　　　　　　　　　　　　　　国道の管理　　　　       　　　　　　 </a:t>
            </a:r>
            <a:r>
              <a:rPr kumimoji="1" lang="ja-JP" altLang="en-US" b="1" u="none">
                <a:effectLst>
                  <a:outerShdw blurRad="38100" dist="38100" dir="2700000" algn="tl">
                    <a:srgbClr val="C0C0C0"/>
                  </a:outerShdw>
                </a:effectLst>
              </a:rPr>
              <a:t>商店街の活性化</a:t>
            </a:r>
          </a:p>
          <a:p>
            <a:pPr eaLnBrk="1" hangingPunct="1"/>
            <a:r>
              <a:rPr kumimoji="1" lang="ja-JP" altLang="en-US" b="1" u="none">
                <a:effectLst>
                  <a:outerShdw blurRad="38100" dist="38100" dir="2700000" algn="tl">
                    <a:srgbClr val="C0C0C0"/>
                  </a:outerShdw>
                </a:effectLst>
              </a:rPr>
              <a:t>高校、大学教育の実施</a:t>
            </a:r>
            <a:r>
              <a:rPr kumimoji="1" lang="ja-JP" altLang="en-US" u="none"/>
              <a:t> 　　　開発行為の許可        　　　　　　　児童保育</a:t>
            </a:r>
          </a:p>
          <a:p>
            <a:pPr eaLnBrk="1" hangingPunct="1"/>
            <a:r>
              <a:rPr kumimoji="1" lang="ja-JP" altLang="en-US" b="1" u="none">
                <a:effectLst>
                  <a:outerShdw blurRad="38100" dist="38100" dir="2700000" algn="tl">
                    <a:srgbClr val="C0C0C0"/>
                  </a:outerShdw>
                </a:effectLst>
              </a:rPr>
              <a:t>阪神高速道路への出資</a:t>
            </a:r>
            <a:r>
              <a:rPr kumimoji="1" lang="ja-JP" altLang="en-US" u="none"/>
              <a:t>　　  保健所の設置   　　                     介護保険事業</a:t>
            </a:r>
          </a:p>
          <a:p>
            <a:pPr eaLnBrk="1" hangingPunct="1"/>
            <a:r>
              <a:rPr kumimoji="1" lang="ja-JP" altLang="en-US" b="1" u="none">
                <a:effectLst>
                  <a:outerShdw blurRad="38100" dist="38100" dir="2700000" algn="tl">
                    <a:srgbClr val="C0C0C0"/>
                  </a:outerShdw>
                </a:effectLst>
              </a:rPr>
              <a:t>港湾・鉄道の整備　　　　　　 </a:t>
            </a:r>
            <a:r>
              <a:rPr kumimoji="1" lang="ja-JP" altLang="en-US" u="none"/>
              <a:t>大気・水質の公害規制                 病院運営（小規模）</a:t>
            </a:r>
          </a:p>
          <a:p>
            <a:pPr eaLnBrk="1" hangingPunct="1"/>
            <a:r>
              <a:rPr kumimoji="1" lang="ja-JP" altLang="en-US" b="1" u="none">
                <a:effectLst>
                  <a:outerShdw blurRad="38100" dist="38100" dir="2700000" algn="tl">
                    <a:srgbClr val="C0C0C0"/>
                  </a:outerShdw>
                </a:effectLst>
              </a:rPr>
              <a:t>公園の管理（大規模） </a:t>
            </a:r>
            <a:r>
              <a:rPr kumimoji="1" lang="ja-JP" altLang="en-US" u="none"/>
              <a:t>　       </a:t>
            </a:r>
            <a:r>
              <a:rPr kumimoji="1" lang="ja-JP" altLang="en-US" b="1" u="none">
                <a:effectLst>
                  <a:outerShdw blurRad="38100" dist="38100" dir="2700000" algn="tl">
                    <a:srgbClr val="C0C0C0"/>
                  </a:outerShdw>
                </a:effectLst>
              </a:rPr>
              <a:t>消費者施策（消費者ｾﾝﾀｰ</a:t>
            </a:r>
            <a:r>
              <a:rPr kumimoji="1" lang="ja-JP" altLang="en-US" u="none"/>
              <a:t> </a:t>
            </a:r>
            <a:r>
              <a:rPr kumimoji="1" lang="ja-JP" altLang="en-US" b="1" u="none">
                <a:effectLst>
                  <a:outerShdw blurRad="38100" dist="38100" dir="2700000" algn="tl">
                    <a:srgbClr val="C0C0C0"/>
                  </a:outerShdw>
                </a:effectLst>
              </a:rPr>
              <a:t>）</a:t>
            </a:r>
            <a:r>
              <a:rPr kumimoji="1" lang="ja-JP" altLang="en-US" u="none"/>
              <a:t>         幼児教育　</a:t>
            </a:r>
          </a:p>
          <a:p>
            <a:pPr eaLnBrk="1" hangingPunct="1"/>
            <a:r>
              <a:rPr kumimoji="1" lang="ja-JP" altLang="en-US" b="1" u="none">
                <a:effectLst>
                  <a:outerShdw blurRad="38100" dist="38100" dir="2700000" algn="tl">
                    <a:srgbClr val="C0C0C0"/>
                  </a:outerShdw>
                </a:effectLst>
              </a:rPr>
              <a:t>病院の運営（高度医療）　    中小企業対策（信用保証協会）    </a:t>
            </a:r>
            <a:r>
              <a:rPr kumimoji="1" lang="ja-JP" altLang="en-US" u="none"/>
              <a:t>小・中学校教育 </a:t>
            </a:r>
          </a:p>
          <a:p>
            <a:pPr eaLnBrk="1" hangingPunct="1"/>
            <a:r>
              <a:rPr kumimoji="1" lang="ja-JP" altLang="en-US" u="none"/>
              <a:t>　　　　　　　　　　　　　　　　　</a:t>
            </a:r>
            <a:endParaRPr kumimoji="1" lang="ja-JP" altLang="en-US" b="1" u="none">
              <a:effectLst>
                <a:outerShdw blurRad="38100" dist="38100" dir="2700000" algn="tl">
                  <a:srgbClr val="C0C0C0"/>
                </a:outerShdw>
              </a:effectLst>
            </a:endParaRPr>
          </a:p>
          <a:p>
            <a:pPr eaLnBrk="1" hangingPunct="1"/>
            <a:endParaRPr kumimoji="1" lang="ja-JP" altLang="en-US" u="none"/>
          </a:p>
          <a:p>
            <a:pPr eaLnBrk="1" hangingPunct="1"/>
            <a:r>
              <a:rPr kumimoji="1" lang="ja-JP" altLang="en-US" u="none"/>
              <a:t>       　　　　　　　　　　 　</a:t>
            </a:r>
          </a:p>
          <a:p>
            <a:pPr eaLnBrk="1" hangingPunct="1"/>
            <a:r>
              <a:rPr kumimoji="1" lang="ja-JP" altLang="en-US" u="none"/>
              <a:t>　</a:t>
            </a:r>
          </a:p>
        </p:txBody>
      </p:sp>
      <p:sp>
        <p:nvSpPr>
          <p:cNvPr id="148484" name="Rectangle 4">
            <a:extLst>
              <a:ext uri="{FF2B5EF4-FFF2-40B4-BE49-F238E27FC236}">
                <a16:creationId xmlns:a16="http://schemas.microsoft.com/office/drawing/2014/main" id="{B7A7CC42-A3F3-4EC6-8A9E-8C21B69BE933}"/>
              </a:ext>
            </a:extLst>
          </p:cNvPr>
          <p:cNvSpPr>
            <a:spLocks noChangeArrowheads="1"/>
          </p:cNvSpPr>
          <p:nvPr/>
        </p:nvSpPr>
        <p:spPr bwMode="auto">
          <a:xfrm>
            <a:off x="611188" y="981075"/>
            <a:ext cx="7993062" cy="503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u="none"/>
              <a:t>広域自治体的な事務　　　　　　　　　　　　　　　　　　　　　　　　　基礎自治体的な事務</a:t>
            </a:r>
          </a:p>
        </p:txBody>
      </p:sp>
      <p:sp>
        <p:nvSpPr>
          <p:cNvPr id="148485" name="AutoShape 5">
            <a:extLst>
              <a:ext uri="{FF2B5EF4-FFF2-40B4-BE49-F238E27FC236}">
                <a16:creationId xmlns:a16="http://schemas.microsoft.com/office/drawing/2014/main" id="{904F0B96-19C6-4D31-892D-CB5DD4D47492}"/>
              </a:ext>
            </a:extLst>
          </p:cNvPr>
          <p:cNvSpPr>
            <a:spLocks noChangeArrowheads="1"/>
          </p:cNvSpPr>
          <p:nvPr/>
        </p:nvSpPr>
        <p:spPr bwMode="auto">
          <a:xfrm>
            <a:off x="2843213" y="1052513"/>
            <a:ext cx="3673475" cy="360362"/>
          </a:xfrm>
          <a:prstGeom prst="leftRightArrow">
            <a:avLst>
              <a:gd name="adj1" fmla="val 50000"/>
              <a:gd name="adj2" fmla="val 20387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8486" name="Rectangle 6">
            <a:extLst>
              <a:ext uri="{FF2B5EF4-FFF2-40B4-BE49-F238E27FC236}">
                <a16:creationId xmlns:a16="http://schemas.microsoft.com/office/drawing/2014/main" id="{F8E280E0-98C6-4FA9-99EE-EA6198FB387D}"/>
              </a:ext>
            </a:extLst>
          </p:cNvPr>
          <p:cNvSpPr>
            <a:spLocks noChangeArrowheads="1"/>
          </p:cNvSpPr>
          <p:nvPr/>
        </p:nvSpPr>
        <p:spPr bwMode="auto">
          <a:xfrm>
            <a:off x="250825" y="1557338"/>
            <a:ext cx="360363"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en-US" altLang="ja-JP" sz="2000" u="none"/>
              <a:t>【</a:t>
            </a:r>
            <a:r>
              <a:rPr kumimoji="1" lang="ja-JP" altLang="en-US" sz="2000" u="none"/>
              <a:t>大阪府</a:t>
            </a:r>
            <a:r>
              <a:rPr kumimoji="1" lang="en-US" altLang="ja-JP" sz="2000" u="none"/>
              <a:t>】</a:t>
            </a:r>
          </a:p>
        </p:txBody>
      </p:sp>
      <p:sp>
        <p:nvSpPr>
          <p:cNvPr id="148487" name="Rectangle 7">
            <a:extLst>
              <a:ext uri="{FF2B5EF4-FFF2-40B4-BE49-F238E27FC236}">
                <a16:creationId xmlns:a16="http://schemas.microsoft.com/office/drawing/2014/main" id="{60071931-0787-429E-8AFF-C0CA15B594C3}"/>
              </a:ext>
            </a:extLst>
          </p:cNvPr>
          <p:cNvSpPr>
            <a:spLocks noChangeArrowheads="1"/>
          </p:cNvSpPr>
          <p:nvPr/>
        </p:nvSpPr>
        <p:spPr bwMode="auto">
          <a:xfrm>
            <a:off x="8783638" y="1196975"/>
            <a:ext cx="360362"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en-US" altLang="ja-JP" sz="2000" u="none"/>
              <a:t>【</a:t>
            </a:r>
            <a:r>
              <a:rPr kumimoji="1" lang="ja-JP" altLang="en-US" sz="2000" u="none"/>
              <a:t>大阪市</a:t>
            </a:r>
            <a:r>
              <a:rPr kumimoji="1" lang="en-US" altLang="ja-JP" sz="2000" u="none"/>
              <a:t>】</a:t>
            </a:r>
          </a:p>
        </p:txBody>
      </p:sp>
      <p:sp>
        <p:nvSpPr>
          <p:cNvPr id="148488" name="Line 8">
            <a:extLst>
              <a:ext uri="{FF2B5EF4-FFF2-40B4-BE49-F238E27FC236}">
                <a16:creationId xmlns:a16="http://schemas.microsoft.com/office/drawing/2014/main" id="{1A510C30-F573-4417-B75B-9F8EC220DC9F}"/>
              </a:ext>
            </a:extLst>
          </p:cNvPr>
          <p:cNvSpPr>
            <a:spLocks noChangeShapeType="1"/>
          </p:cNvSpPr>
          <p:nvPr/>
        </p:nvSpPr>
        <p:spPr bwMode="auto">
          <a:xfrm flipV="1">
            <a:off x="611188" y="2349500"/>
            <a:ext cx="7993062" cy="2519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489" name="Rectangle 9">
            <a:extLst>
              <a:ext uri="{FF2B5EF4-FFF2-40B4-BE49-F238E27FC236}">
                <a16:creationId xmlns:a16="http://schemas.microsoft.com/office/drawing/2014/main" id="{17EDEBAA-3130-429F-A2AB-E8F29E909092}"/>
              </a:ext>
            </a:extLst>
          </p:cNvPr>
          <p:cNvSpPr>
            <a:spLocks noChangeArrowheads="1"/>
          </p:cNvSpPr>
          <p:nvPr/>
        </p:nvSpPr>
        <p:spPr bwMode="auto">
          <a:xfrm>
            <a:off x="4716463" y="6308725"/>
            <a:ext cx="396081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u="none">
                <a:ea typeface="ＭＳ Ｐ明朝" panose="02020600040205080304" pitchFamily="18" charset="-128"/>
              </a:rPr>
              <a:t>　　　　　　　注）太字は重複していると思われるもの</a:t>
            </a:r>
          </a:p>
        </p:txBody>
      </p:sp>
      <p:sp>
        <p:nvSpPr>
          <p:cNvPr id="148490" name="Text Box 10">
            <a:extLst>
              <a:ext uri="{FF2B5EF4-FFF2-40B4-BE49-F238E27FC236}">
                <a16:creationId xmlns:a16="http://schemas.microsoft.com/office/drawing/2014/main" id="{36297E75-0974-4D24-BF4F-110314694E3A}"/>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２１</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57E4109C-5112-488C-B5BF-58A1C5904FB8}"/>
              </a:ext>
            </a:extLst>
          </p:cNvPr>
          <p:cNvSpPr>
            <a:spLocks noGrp="1" noChangeArrowheads="1"/>
          </p:cNvSpPr>
          <p:nvPr>
            <p:ph type="title"/>
          </p:nvPr>
        </p:nvSpPr>
        <p:spPr>
          <a:xfrm>
            <a:off x="468313" y="333375"/>
            <a:ext cx="8496300" cy="719138"/>
          </a:xfrm>
          <a:noFill/>
          <a:ln/>
        </p:spPr>
        <p:txBody>
          <a:bodyPr/>
          <a:lstStyle/>
          <a:p>
            <a:r>
              <a:rPr lang="ja-JP" altLang="en-US" sz="2400">
                <a:ea typeface="HG丸ｺﾞｼｯｸM-PRO" panose="020F0600000000000000" pitchFamily="50" charset="-128"/>
              </a:rPr>
              <a:t>（２）役割分担の整理に向けたアプローチ　</a:t>
            </a:r>
          </a:p>
        </p:txBody>
      </p:sp>
      <p:sp>
        <p:nvSpPr>
          <p:cNvPr id="455683" name="Rectangle 3">
            <a:extLst>
              <a:ext uri="{FF2B5EF4-FFF2-40B4-BE49-F238E27FC236}">
                <a16:creationId xmlns:a16="http://schemas.microsoft.com/office/drawing/2014/main" id="{6F12BE32-6362-46FB-90BA-287646514811}"/>
              </a:ext>
            </a:extLst>
          </p:cNvPr>
          <p:cNvSpPr>
            <a:spLocks noChangeArrowheads="1"/>
          </p:cNvSpPr>
          <p:nvPr/>
        </p:nvSpPr>
        <p:spPr bwMode="auto">
          <a:xfrm>
            <a:off x="468313" y="2349500"/>
            <a:ext cx="8351837" cy="388778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r>
              <a:rPr kumimoji="1" lang="ja-JP" altLang="en-US" u="none"/>
              <a:t>　</a:t>
            </a:r>
            <a:r>
              <a:rPr kumimoji="1" lang="ja-JP" altLang="en-US" b="1" u="none">
                <a:effectLst>
                  <a:outerShdw blurRad="38100" dist="38100" dir="2700000" algn="tl">
                    <a:srgbClr val="FFFFFF"/>
                  </a:outerShdw>
                </a:effectLst>
              </a:rPr>
              <a:t>○府・市の恒常的「協議の場」を新設します！</a:t>
            </a:r>
          </a:p>
          <a:p>
            <a:pPr eaLnBrk="1" hangingPunct="1"/>
            <a:endParaRPr kumimoji="1" lang="ja-JP" altLang="en-US" b="1" u="none">
              <a:effectLst>
                <a:outerShdw blurRad="38100" dist="38100" dir="2700000" algn="tl">
                  <a:srgbClr val="FFFFFF"/>
                </a:outerShdw>
              </a:effectLst>
            </a:endParaRPr>
          </a:p>
          <a:p>
            <a:pPr eaLnBrk="1" hangingPunct="1"/>
            <a:endParaRPr kumimoji="1" lang="ja-JP" altLang="en-US" u="none"/>
          </a:p>
          <a:p>
            <a:pPr eaLnBrk="1" hangingPunct="1"/>
            <a:r>
              <a:rPr kumimoji="1" lang="ja-JP" altLang="en-US" u="none"/>
              <a:t>  </a:t>
            </a:r>
          </a:p>
          <a:p>
            <a:pPr eaLnBrk="1" hangingPunct="1"/>
            <a:r>
              <a:rPr kumimoji="1" lang="ja-JP" altLang="en-US" u="none"/>
              <a:t>　</a:t>
            </a:r>
          </a:p>
          <a:p>
            <a:pPr eaLnBrk="1" hangingPunct="1"/>
            <a:endParaRPr kumimoji="1" lang="ja-JP" altLang="en-US" u="none"/>
          </a:p>
          <a:p>
            <a:pPr eaLnBrk="1" hangingPunct="1"/>
            <a:endParaRPr kumimoji="1" lang="ja-JP" altLang="en-US" b="1" u="none">
              <a:effectLst>
                <a:outerShdw blurRad="38100" dist="38100" dir="2700000" algn="tl">
                  <a:srgbClr val="FFFFFF"/>
                </a:outerShdw>
              </a:effectLst>
            </a:endParaRPr>
          </a:p>
          <a:p>
            <a:pPr eaLnBrk="1" hangingPunct="1"/>
            <a:endParaRPr kumimoji="1" lang="ja-JP" altLang="en-US" b="1" u="none">
              <a:effectLst>
                <a:outerShdw blurRad="38100" dist="38100" dir="2700000" algn="tl">
                  <a:srgbClr val="FFFFFF"/>
                </a:outerShdw>
              </a:effectLst>
            </a:endParaRPr>
          </a:p>
          <a:p>
            <a:pPr eaLnBrk="1" hangingPunct="1"/>
            <a:r>
              <a:rPr kumimoji="1" lang="ja-JP" altLang="en-US" b="1" u="none">
                <a:effectLst>
                  <a:outerShdw blurRad="38100" dist="38100" dir="2700000" algn="tl">
                    <a:srgbClr val="FFFFFF"/>
                  </a:outerShdw>
                </a:effectLst>
              </a:rPr>
              <a:t>　そして、</a:t>
            </a:r>
          </a:p>
          <a:p>
            <a:pPr eaLnBrk="1" hangingPunct="1"/>
            <a:r>
              <a:rPr kumimoji="1" lang="ja-JP" altLang="en-US" b="1" u="none">
                <a:effectLst>
                  <a:outerShdw blurRad="38100" dist="38100" dir="2700000" algn="tl">
                    <a:srgbClr val="FFFFFF"/>
                  </a:outerShdw>
                </a:effectLst>
              </a:rPr>
              <a:t>　・広域的な観点からそれぞれの計画や事業について調整します！</a:t>
            </a:r>
          </a:p>
          <a:p>
            <a:pPr eaLnBrk="1" hangingPunct="1"/>
            <a:r>
              <a:rPr kumimoji="1" lang="ja-JP" altLang="en-US" b="1" u="none">
                <a:effectLst>
                  <a:outerShdw blurRad="38100" dist="38100" dir="2700000" algn="tl">
                    <a:srgbClr val="FFFFFF"/>
                  </a:outerShdw>
                </a:effectLst>
              </a:rPr>
              <a:t>　・大都市である大阪市にふさわしい役割を果たせるよう府・市の事務の整理を</a:t>
            </a:r>
          </a:p>
          <a:p>
            <a:pPr eaLnBrk="1" hangingPunct="1"/>
            <a:r>
              <a:rPr kumimoji="1" lang="ja-JP" altLang="en-US" b="1" u="none">
                <a:effectLst>
                  <a:outerShdw blurRad="38100" dist="38100" dir="2700000" algn="tl">
                    <a:srgbClr val="FFFFFF"/>
                  </a:outerShdw>
                </a:effectLst>
              </a:rPr>
              <a:t>　  進めます！</a:t>
            </a:r>
          </a:p>
          <a:p>
            <a:pPr eaLnBrk="1" hangingPunct="1"/>
            <a:r>
              <a:rPr kumimoji="1" lang="ja-JP" altLang="en-US" b="1" u="none">
                <a:effectLst>
                  <a:outerShdw blurRad="38100" dist="38100" dir="2700000" algn="tl">
                    <a:srgbClr val="FFFFFF"/>
                  </a:outerShdw>
                </a:effectLst>
              </a:rPr>
              <a:t>　・個別事業について、府市連携の取組みを進めます！（水道事業統合など）</a:t>
            </a:r>
          </a:p>
          <a:p>
            <a:pPr eaLnBrk="1" hangingPunct="1"/>
            <a:r>
              <a:rPr kumimoji="1" lang="ja-JP" altLang="en-US" b="1" u="none">
                <a:effectLst>
                  <a:outerShdw blurRad="38100" dist="38100" dir="2700000" algn="tl">
                    <a:srgbClr val="FFFFFF"/>
                  </a:outerShdw>
                </a:effectLst>
              </a:rPr>
              <a:t>　・新たな大都市制度について研究・設計を進めます！</a:t>
            </a:r>
          </a:p>
          <a:p>
            <a:pPr eaLnBrk="1" hangingPunct="1"/>
            <a:endParaRPr kumimoji="1" lang="ja-JP" altLang="en-US" u="none"/>
          </a:p>
          <a:p>
            <a:pPr eaLnBrk="1" hangingPunct="1"/>
            <a:r>
              <a:rPr kumimoji="1" lang="ja-JP" altLang="en-US" u="none"/>
              <a:t>　</a:t>
            </a:r>
            <a:r>
              <a:rPr kumimoji="1" lang="ja-JP" altLang="en-US" b="1" u="none">
                <a:effectLst>
                  <a:outerShdw blurRad="38100" dist="38100" dir="2700000" algn="tl">
                    <a:srgbClr val="FFFFFF"/>
                  </a:outerShdw>
                </a:effectLst>
              </a:rPr>
              <a:t>　</a:t>
            </a:r>
            <a:r>
              <a:rPr kumimoji="1" lang="ja-JP" altLang="en-US" u="none"/>
              <a:t>　　　　　　　 　</a:t>
            </a:r>
          </a:p>
          <a:p>
            <a:pPr eaLnBrk="1" hangingPunct="1"/>
            <a:r>
              <a:rPr kumimoji="1" lang="ja-JP" altLang="en-US" u="none"/>
              <a:t>　</a:t>
            </a:r>
          </a:p>
        </p:txBody>
      </p:sp>
      <p:sp>
        <p:nvSpPr>
          <p:cNvPr id="455684" name="Rectangle 4">
            <a:extLst>
              <a:ext uri="{FF2B5EF4-FFF2-40B4-BE49-F238E27FC236}">
                <a16:creationId xmlns:a16="http://schemas.microsoft.com/office/drawing/2014/main" id="{2E0A0FC1-39DE-4851-A1A5-1D33D1A43228}"/>
              </a:ext>
            </a:extLst>
          </p:cNvPr>
          <p:cNvSpPr>
            <a:spLocks noChangeArrowheads="1"/>
          </p:cNvSpPr>
          <p:nvPr/>
        </p:nvSpPr>
        <p:spPr bwMode="auto">
          <a:xfrm>
            <a:off x="539750" y="908050"/>
            <a:ext cx="8208963" cy="1008063"/>
          </a:xfrm>
          <a:prstGeom prst="rect">
            <a:avLst/>
          </a:prstGeom>
          <a:solidFill>
            <a:srgbClr val="00CCFF">
              <a:alpha val="5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2000" u="none"/>
              <a:t>広域自治体の大阪府と大都市である大阪市が連携・協力して</a:t>
            </a:r>
          </a:p>
          <a:p>
            <a:pPr algn="ctr" eaLnBrk="1" hangingPunct="1"/>
            <a:r>
              <a:rPr kumimoji="1" lang="ja-JP" altLang="en-US" sz="2000" u="none"/>
              <a:t>大阪（関西）としての総合力を発揮</a:t>
            </a:r>
          </a:p>
        </p:txBody>
      </p:sp>
      <p:sp>
        <p:nvSpPr>
          <p:cNvPr id="455685" name="Rectangle 5">
            <a:extLst>
              <a:ext uri="{FF2B5EF4-FFF2-40B4-BE49-F238E27FC236}">
                <a16:creationId xmlns:a16="http://schemas.microsoft.com/office/drawing/2014/main" id="{DDFAB0DB-949B-4425-87B0-48130574578D}"/>
              </a:ext>
            </a:extLst>
          </p:cNvPr>
          <p:cNvSpPr>
            <a:spLocks noChangeArrowheads="1"/>
          </p:cNvSpPr>
          <p:nvPr/>
        </p:nvSpPr>
        <p:spPr bwMode="auto">
          <a:xfrm>
            <a:off x="468313" y="1989138"/>
            <a:ext cx="14398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u="none"/>
              <a:t>【</a:t>
            </a:r>
            <a:r>
              <a:rPr kumimoji="1" lang="ja-JP" altLang="en-US" u="none"/>
              <a:t>まずは・・・</a:t>
            </a:r>
            <a:r>
              <a:rPr kumimoji="1" lang="en-US" altLang="ja-JP" u="none"/>
              <a:t>】</a:t>
            </a:r>
          </a:p>
        </p:txBody>
      </p:sp>
      <p:sp>
        <p:nvSpPr>
          <p:cNvPr id="455686" name="AutoShape 6">
            <a:extLst>
              <a:ext uri="{FF2B5EF4-FFF2-40B4-BE49-F238E27FC236}">
                <a16:creationId xmlns:a16="http://schemas.microsoft.com/office/drawing/2014/main" id="{43712302-A89F-47CC-87C7-FA9621AC4963}"/>
              </a:ext>
            </a:extLst>
          </p:cNvPr>
          <p:cNvSpPr>
            <a:spLocks noChangeArrowheads="1"/>
          </p:cNvSpPr>
          <p:nvPr/>
        </p:nvSpPr>
        <p:spPr bwMode="auto">
          <a:xfrm>
            <a:off x="684213" y="2708275"/>
            <a:ext cx="7920037" cy="1873250"/>
          </a:xfrm>
          <a:prstGeom prst="roundRect">
            <a:avLst>
              <a:gd name="adj" fmla="val 16667"/>
            </a:avLst>
          </a:prstGeom>
          <a:noFill/>
          <a:ln w="158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5687" name="AutoShape 7">
            <a:extLst>
              <a:ext uri="{FF2B5EF4-FFF2-40B4-BE49-F238E27FC236}">
                <a16:creationId xmlns:a16="http://schemas.microsoft.com/office/drawing/2014/main" id="{0F2321B9-8789-4A2B-8069-EBFA8D482BFB}"/>
              </a:ext>
            </a:extLst>
          </p:cNvPr>
          <p:cNvSpPr>
            <a:spLocks noChangeArrowheads="1"/>
          </p:cNvSpPr>
          <p:nvPr/>
        </p:nvSpPr>
        <p:spPr bwMode="auto">
          <a:xfrm>
            <a:off x="1042988" y="2781300"/>
            <a:ext cx="2447925" cy="503238"/>
          </a:xfrm>
          <a:prstGeom prst="roundRect">
            <a:avLst>
              <a:gd name="adj" fmla="val 16667"/>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u="none">
                <a:ea typeface="ＭＳ ゴシック" panose="020B0609070205080204" pitchFamily="49" charset="-128"/>
              </a:rPr>
              <a:t>大阪府または大阪市からの</a:t>
            </a:r>
          </a:p>
          <a:p>
            <a:pPr algn="ctr" eaLnBrk="1" hangingPunct="1"/>
            <a:r>
              <a:rPr kumimoji="1" lang="ja-JP" altLang="en-US" sz="1400" u="none">
                <a:ea typeface="ＭＳ ゴシック" panose="020B0609070205080204" pitchFamily="49" charset="-128"/>
              </a:rPr>
              <a:t>申し出により協議</a:t>
            </a:r>
          </a:p>
        </p:txBody>
      </p:sp>
      <p:sp>
        <p:nvSpPr>
          <p:cNvPr id="455688" name="Oval 8">
            <a:extLst>
              <a:ext uri="{FF2B5EF4-FFF2-40B4-BE49-F238E27FC236}">
                <a16:creationId xmlns:a16="http://schemas.microsoft.com/office/drawing/2014/main" id="{5CB3EE29-56BF-44C3-AEB9-0326AD24AB4C}"/>
              </a:ext>
            </a:extLst>
          </p:cNvPr>
          <p:cNvSpPr>
            <a:spLocks noChangeArrowheads="1"/>
          </p:cNvSpPr>
          <p:nvPr/>
        </p:nvSpPr>
        <p:spPr bwMode="auto">
          <a:xfrm>
            <a:off x="1619250" y="3357563"/>
            <a:ext cx="1008063" cy="935037"/>
          </a:xfrm>
          <a:prstGeom prst="ellipse">
            <a:avLst/>
          </a:prstGeom>
          <a:solidFill>
            <a:schemeClr val="accent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pPr>
            <a:r>
              <a:rPr kumimoji="1" lang="ja-JP" altLang="en-US" sz="1400" b="1" u="none"/>
              <a:t>＜大阪府＞</a:t>
            </a:r>
          </a:p>
        </p:txBody>
      </p:sp>
      <p:sp>
        <p:nvSpPr>
          <p:cNvPr id="455689" name="AutoShape 9">
            <a:extLst>
              <a:ext uri="{FF2B5EF4-FFF2-40B4-BE49-F238E27FC236}">
                <a16:creationId xmlns:a16="http://schemas.microsoft.com/office/drawing/2014/main" id="{8392EFDD-4166-4243-9F61-8F906434BDFE}"/>
              </a:ext>
            </a:extLst>
          </p:cNvPr>
          <p:cNvSpPr>
            <a:spLocks noChangeArrowheads="1"/>
          </p:cNvSpPr>
          <p:nvPr/>
        </p:nvSpPr>
        <p:spPr bwMode="auto">
          <a:xfrm>
            <a:off x="3635375" y="3213100"/>
            <a:ext cx="1657350" cy="1225550"/>
          </a:xfrm>
          <a:prstGeom prst="roundRect">
            <a:avLst>
              <a:gd name="adj" fmla="val 16667"/>
            </a:avLst>
          </a:prstGeom>
          <a:noFill/>
          <a:ln w="57150" cmpd="thickThin">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5690" name="Text Box 10">
            <a:extLst>
              <a:ext uri="{FF2B5EF4-FFF2-40B4-BE49-F238E27FC236}">
                <a16:creationId xmlns:a16="http://schemas.microsoft.com/office/drawing/2014/main" id="{1F02E318-A31B-43B1-8E34-876801032FCD}"/>
              </a:ext>
            </a:extLst>
          </p:cNvPr>
          <p:cNvSpPr txBox="1">
            <a:spLocks noChangeArrowheads="1"/>
          </p:cNvSpPr>
          <p:nvPr/>
        </p:nvSpPr>
        <p:spPr bwMode="auto">
          <a:xfrm>
            <a:off x="3779838" y="3213100"/>
            <a:ext cx="1584325"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10000"/>
              </a:spcBef>
              <a:spcAft>
                <a:spcPct val="10000"/>
              </a:spcAft>
            </a:pPr>
            <a:r>
              <a:rPr kumimoji="1" lang="ja-JP" altLang="en-US" sz="1200" u="none"/>
              <a:t>・知事、市長</a:t>
            </a:r>
          </a:p>
          <a:p>
            <a:pPr eaLnBrk="1" hangingPunct="1">
              <a:spcBef>
                <a:spcPct val="10000"/>
              </a:spcBef>
              <a:spcAft>
                <a:spcPct val="10000"/>
              </a:spcAft>
            </a:pPr>
            <a:r>
              <a:rPr kumimoji="1" lang="ja-JP" altLang="en-US" sz="1200" u="none"/>
              <a:t>・副知事、副市長</a:t>
            </a:r>
          </a:p>
          <a:p>
            <a:pPr eaLnBrk="1" hangingPunct="1">
              <a:spcBef>
                <a:spcPct val="10000"/>
              </a:spcBef>
              <a:spcAft>
                <a:spcPct val="10000"/>
              </a:spcAft>
            </a:pPr>
            <a:r>
              <a:rPr kumimoji="1" lang="ja-JP" altLang="en-US" sz="1200" u="none"/>
              <a:t>・関係部長、局長　等</a:t>
            </a:r>
          </a:p>
          <a:p>
            <a:pPr eaLnBrk="1" hangingPunct="1">
              <a:spcBef>
                <a:spcPct val="10000"/>
              </a:spcBef>
              <a:spcAft>
                <a:spcPct val="10000"/>
              </a:spcAft>
            </a:pPr>
            <a:r>
              <a:rPr kumimoji="1" lang="ja-JP" altLang="en-US" sz="1200" u="none"/>
              <a:t>（知事・市長直轄の</a:t>
            </a:r>
          </a:p>
          <a:p>
            <a:pPr eaLnBrk="1" hangingPunct="1">
              <a:spcBef>
                <a:spcPct val="10000"/>
              </a:spcBef>
              <a:spcAft>
                <a:spcPct val="10000"/>
              </a:spcAft>
            </a:pPr>
            <a:r>
              <a:rPr kumimoji="1" lang="ja-JP" altLang="en-US" sz="1200" u="none"/>
              <a:t>　　　　　事務局設置）</a:t>
            </a:r>
          </a:p>
        </p:txBody>
      </p:sp>
      <p:sp>
        <p:nvSpPr>
          <p:cNvPr id="455691" name="AutoShape 11">
            <a:extLst>
              <a:ext uri="{FF2B5EF4-FFF2-40B4-BE49-F238E27FC236}">
                <a16:creationId xmlns:a16="http://schemas.microsoft.com/office/drawing/2014/main" id="{EF4453B9-F1A9-4461-8B44-718D802565ED}"/>
              </a:ext>
            </a:extLst>
          </p:cNvPr>
          <p:cNvSpPr>
            <a:spLocks noChangeArrowheads="1"/>
          </p:cNvSpPr>
          <p:nvPr/>
        </p:nvSpPr>
        <p:spPr bwMode="auto">
          <a:xfrm>
            <a:off x="2627313" y="3500438"/>
            <a:ext cx="1008062" cy="542925"/>
          </a:xfrm>
          <a:prstGeom prst="rightArrow">
            <a:avLst>
              <a:gd name="adj1" fmla="val 55176"/>
              <a:gd name="adj2" fmla="val 42258"/>
            </a:avLst>
          </a:prstGeom>
          <a:solidFill>
            <a:srgbClr val="99CC00">
              <a:alpha val="5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200" u="none"/>
              <a:t>参画</a:t>
            </a:r>
          </a:p>
        </p:txBody>
      </p:sp>
      <p:sp>
        <p:nvSpPr>
          <p:cNvPr id="455692" name="AutoShape 12">
            <a:extLst>
              <a:ext uri="{FF2B5EF4-FFF2-40B4-BE49-F238E27FC236}">
                <a16:creationId xmlns:a16="http://schemas.microsoft.com/office/drawing/2014/main" id="{46D5FA2E-6935-43A5-852D-0A1FB2D3056D}"/>
              </a:ext>
            </a:extLst>
          </p:cNvPr>
          <p:cNvSpPr>
            <a:spLocks noChangeArrowheads="1"/>
          </p:cNvSpPr>
          <p:nvPr/>
        </p:nvSpPr>
        <p:spPr bwMode="auto">
          <a:xfrm>
            <a:off x="5292725" y="3500438"/>
            <a:ext cx="936625" cy="576262"/>
          </a:xfrm>
          <a:prstGeom prst="leftArrow">
            <a:avLst>
              <a:gd name="adj1" fmla="val 50000"/>
              <a:gd name="adj2" fmla="val 40634"/>
            </a:avLst>
          </a:prstGeom>
          <a:solidFill>
            <a:srgbClr val="00FF00">
              <a:alpha val="5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200" u="none"/>
              <a:t>参画</a:t>
            </a:r>
          </a:p>
        </p:txBody>
      </p:sp>
      <p:sp>
        <p:nvSpPr>
          <p:cNvPr id="455693" name="Oval 13">
            <a:extLst>
              <a:ext uri="{FF2B5EF4-FFF2-40B4-BE49-F238E27FC236}">
                <a16:creationId xmlns:a16="http://schemas.microsoft.com/office/drawing/2014/main" id="{079F95F7-0809-4A42-8C8F-485C04AE07E6}"/>
              </a:ext>
            </a:extLst>
          </p:cNvPr>
          <p:cNvSpPr>
            <a:spLocks noChangeArrowheads="1"/>
          </p:cNvSpPr>
          <p:nvPr/>
        </p:nvSpPr>
        <p:spPr bwMode="auto">
          <a:xfrm>
            <a:off x="6227763" y="3284538"/>
            <a:ext cx="1008062" cy="938212"/>
          </a:xfrm>
          <a:prstGeom prst="ellipse">
            <a:avLst/>
          </a:prstGeom>
          <a:solidFill>
            <a:schemeClr val="accent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pPr>
            <a:r>
              <a:rPr kumimoji="1" lang="ja-JP" altLang="en-US" sz="1400" b="1" u="none"/>
              <a:t>＜大阪市＞</a:t>
            </a:r>
          </a:p>
        </p:txBody>
      </p:sp>
      <p:pic>
        <p:nvPicPr>
          <p:cNvPr id="455694" name="Picture 14">
            <a:extLst>
              <a:ext uri="{FF2B5EF4-FFF2-40B4-BE49-F238E27FC236}">
                <a16:creationId xmlns:a16="http://schemas.microsoft.com/office/drawing/2014/main" id="{9BDE327D-3C28-4EBE-BE3C-A951480963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3068638"/>
            <a:ext cx="1296988" cy="1223962"/>
          </a:xfrm>
          <a:prstGeom prst="rect">
            <a:avLst/>
          </a:prstGeom>
          <a:noFill/>
          <a:extLst>
            <a:ext uri="{909E8E84-426E-40DD-AFC4-6F175D3DCCD1}">
              <a14:hiddenFill xmlns:a14="http://schemas.microsoft.com/office/drawing/2010/main">
                <a:solidFill>
                  <a:srgbClr val="FFFFFF"/>
                </a:solidFill>
              </a14:hiddenFill>
            </a:ext>
          </a:extLst>
        </p:spPr>
      </p:pic>
      <p:sp>
        <p:nvSpPr>
          <p:cNvPr id="455695" name="Text Box 15">
            <a:extLst>
              <a:ext uri="{FF2B5EF4-FFF2-40B4-BE49-F238E27FC236}">
                <a16:creationId xmlns:a16="http://schemas.microsoft.com/office/drawing/2014/main" id="{A4A470DE-523C-4A94-922B-4F9538E6CC85}"/>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２２</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6" name="AutoShape 4">
            <a:extLst>
              <a:ext uri="{FF2B5EF4-FFF2-40B4-BE49-F238E27FC236}">
                <a16:creationId xmlns:a16="http://schemas.microsoft.com/office/drawing/2014/main" id="{FA4F8338-29A9-41CC-AE97-AE7CF3AAD14D}"/>
              </a:ext>
            </a:extLst>
          </p:cNvPr>
          <p:cNvSpPr>
            <a:spLocks noChangeArrowheads="1"/>
          </p:cNvSpPr>
          <p:nvPr/>
        </p:nvSpPr>
        <p:spPr bwMode="auto">
          <a:xfrm>
            <a:off x="323850" y="1700213"/>
            <a:ext cx="8353425" cy="720725"/>
          </a:xfrm>
          <a:prstGeom prst="roundRect">
            <a:avLst>
              <a:gd name="adj" fmla="val 16667"/>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2400" b="1" u="none">
                <a:effectLst>
                  <a:outerShdw blurRad="38100" dist="38100" dir="2700000" algn="tl">
                    <a:srgbClr val="FFFFFF"/>
                  </a:outerShdw>
                </a:effectLst>
              </a:rPr>
              <a:t>現行の政令市制度に代わる新たな大都市制度を大阪から！</a:t>
            </a:r>
            <a:r>
              <a:rPr kumimoji="1" lang="ja-JP" altLang="en-US" u="none"/>
              <a:t>　　</a:t>
            </a:r>
            <a:endParaRPr kumimoji="1" lang="ja-JP" altLang="en-US" sz="1700" u="none"/>
          </a:p>
        </p:txBody>
      </p:sp>
      <p:sp>
        <p:nvSpPr>
          <p:cNvPr id="407557" name="Rectangle 5">
            <a:extLst>
              <a:ext uri="{FF2B5EF4-FFF2-40B4-BE49-F238E27FC236}">
                <a16:creationId xmlns:a16="http://schemas.microsoft.com/office/drawing/2014/main" id="{5AA1F4FA-095E-4987-83AC-D0AA96A0CB7E}"/>
              </a:ext>
            </a:extLst>
          </p:cNvPr>
          <p:cNvSpPr>
            <a:spLocks noChangeArrowheads="1"/>
          </p:cNvSpPr>
          <p:nvPr/>
        </p:nvSpPr>
        <p:spPr bwMode="auto">
          <a:xfrm>
            <a:off x="323850" y="1196975"/>
            <a:ext cx="28082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u="none"/>
              <a:t>【</a:t>
            </a:r>
            <a:r>
              <a:rPr kumimoji="1" lang="ja-JP" altLang="en-US" u="none"/>
              <a:t>関西州の実現にあわせて</a:t>
            </a:r>
            <a:r>
              <a:rPr kumimoji="1" lang="en-US" altLang="ja-JP" u="none"/>
              <a:t>】</a:t>
            </a:r>
          </a:p>
        </p:txBody>
      </p:sp>
      <p:sp>
        <p:nvSpPr>
          <p:cNvPr id="407558" name="Rectangle 6">
            <a:extLst>
              <a:ext uri="{FF2B5EF4-FFF2-40B4-BE49-F238E27FC236}">
                <a16:creationId xmlns:a16="http://schemas.microsoft.com/office/drawing/2014/main" id="{5E7D29DA-C311-4EE2-82A4-E754B282B1C5}"/>
              </a:ext>
            </a:extLst>
          </p:cNvPr>
          <p:cNvSpPr>
            <a:spLocks noChangeArrowheads="1"/>
          </p:cNvSpPr>
          <p:nvPr/>
        </p:nvSpPr>
        <p:spPr bwMode="auto">
          <a:xfrm>
            <a:off x="539750" y="2636838"/>
            <a:ext cx="8135938" cy="3744912"/>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u="none"/>
              <a:t>《</a:t>
            </a:r>
            <a:r>
              <a:rPr kumimoji="1" lang="ja-JP" altLang="en-US" u="none"/>
              <a:t>基本視点</a:t>
            </a:r>
            <a:r>
              <a:rPr kumimoji="1" lang="en-US" altLang="ja-JP" u="none"/>
              <a:t>》</a:t>
            </a:r>
          </a:p>
          <a:p>
            <a:pPr eaLnBrk="1" hangingPunct="1"/>
            <a:r>
              <a:rPr kumimoji="1" lang="ja-JP" altLang="en-US" u="none"/>
              <a:t>　　１　関西州の実現にあわせて新たな大都市制度（＝大都市圏にふさわしい</a:t>
            </a:r>
          </a:p>
          <a:p>
            <a:pPr eaLnBrk="1" hangingPunct="1"/>
            <a:r>
              <a:rPr kumimoji="1" lang="ja-JP" altLang="en-US" u="none"/>
              <a:t>　　　　都市制度）を創設</a:t>
            </a:r>
          </a:p>
          <a:p>
            <a:pPr eaLnBrk="1" hangingPunct="1"/>
            <a:endParaRPr kumimoji="1" lang="ja-JP" altLang="en-US" u="none"/>
          </a:p>
          <a:p>
            <a:pPr eaLnBrk="1" hangingPunct="1"/>
            <a:r>
              <a:rPr kumimoji="1" lang="ja-JP" altLang="en-US" u="none"/>
              <a:t>　　２　大阪市をはじめとする関西の大都市がそのポテンシャルを十分に</a:t>
            </a:r>
          </a:p>
          <a:p>
            <a:pPr eaLnBrk="1" hangingPunct="1"/>
            <a:r>
              <a:rPr kumimoji="1" lang="ja-JP" altLang="en-US" u="none"/>
              <a:t>　　　　発揮できる制度</a:t>
            </a:r>
          </a:p>
          <a:p>
            <a:pPr eaLnBrk="1" hangingPunct="1"/>
            <a:endParaRPr kumimoji="1" lang="ja-JP" altLang="en-US" u="none"/>
          </a:p>
          <a:p>
            <a:pPr eaLnBrk="1" hangingPunct="1"/>
            <a:r>
              <a:rPr kumimoji="1" lang="ja-JP" altLang="en-US" u="none"/>
              <a:t>　　３　関西州全域に影響を及ぼすような広域的計画、広域的事業については、</a:t>
            </a:r>
          </a:p>
          <a:p>
            <a:pPr eaLnBrk="1" hangingPunct="1"/>
            <a:r>
              <a:rPr kumimoji="1" lang="ja-JP" altLang="en-US" u="none"/>
              <a:t>　　　　一元的に実施できる制度</a:t>
            </a:r>
          </a:p>
          <a:p>
            <a:pPr eaLnBrk="1" hangingPunct="1"/>
            <a:endParaRPr kumimoji="1" lang="ja-JP" altLang="en-US" u="none"/>
          </a:p>
          <a:p>
            <a:pPr eaLnBrk="1" hangingPunct="1"/>
            <a:r>
              <a:rPr kumimoji="1" lang="ja-JP" altLang="en-US" u="none"/>
              <a:t>　　４　関西州との二重行政を排除し、連携を密にする制度</a:t>
            </a:r>
          </a:p>
          <a:p>
            <a:pPr eaLnBrk="1" hangingPunct="1"/>
            <a:r>
              <a:rPr kumimoji="1" lang="ja-JP" altLang="en-US" u="none"/>
              <a:t>　　　　　　</a:t>
            </a:r>
          </a:p>
        </p:txBody>
      </p:sp>
      <p:sp>
        <p:nvSpPr>
          <p:cNvPr id="407559" name="Text Box 7">
            <a:extLst>
              <a:ext uri="{FF2B5EF4-FFF2-40B4-BE49-F238E27FC236}">
                <a16:creationId xmlns:a16="http://schemas.microsoft.com/office/drawing/2014/main" id="{035F043B-40CB-4D81-851A-0B9B9E0996F0}"/>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２３</a:t>
            </a:r>
          </a:p>
        </p:txBody>
      </p:sp>
      <p:sp>
        <p:nvSpPr>
          <p:cNvPr id="407560" name="AutoShape 8">
            <a:extLst>
              <a:ext uri="{FF2B5EF4-FFF2-40B4-BE49-F238E27FC236}">
                <a16:creationId xmlns:a16="http://schemas.microsoft.com/office/drawing/2014/main" id="{E22CAE85-011D-495F-B93A-194C35464CB3}"/>
              </a:ext>
            </a:extLst>
          </p:cNvPr>
          <p:cNvSpPr>
            <a:spLocks noChangeArrowheads="1"/>
          </p:cNvSpPr>
          <p:nvPr/>
        </p:nvSpPr>
        <p:spPr bwMode="auto">
          <a:xfrm>
            <a:off x="2051050" y="404813"/>
            <a:ext cx="4608513" cy="647700"/>
          </a:xfrm>
          <a:prstGeom prst="down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u="none"/>
              <a:t>実践を積み重ねることで</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D7DA3EC0-42A4-4E86-AC3B-0F8DCE3E7E1F}"/>
              </a:ext>
            </a:extLst>
          </p:cNvPr>
          <p:cNvSpPr>
            <a:spLocks noGrp="1" noChangeArrowheads="1"/>
          </p:cNvSpPr>
          <p:nvPr>
            <p:ph type="title"/>
          </p:nvPr>
        </p:nvSpPr>
        <p:spPr>
          <a:xfrm>
            <a:off x="250825" y="404813"/>
            <a:ext cx="8435975" cy="1223962"/>
          </a:xfrm>
          <a:solidFill>
            <a:schemeClr val="bg1"/>
          </a:solidFill>
          <a:ln/>
        </p:spPr>
        <p:txBody>
          <a:bodyPr/>
          <a:lstStyle/>
          <a:p>
            <a:pPr>
              <a:lnSpc>
                <a:spcPct val="120000"/>
              </a:lnSpc>
            </a:pPr>
            <a:r>
              <a:rPr lang="ja-JP" altLang="en-US" sz="3000">
                <a:ea typeface="HG丸ｺﾞｼｯｸM-PRO" panose="020F0600000000000000" pitchFamily="50" charset="-128"/>
              </a:rPr>
              <a:t>５ 関西州の実現に向けて</a:t>
            </a:r>
            <a:br>
              <a:rPr lang="ja-JP" altLang="en-US" sz="2400">
                <a:ea typeface="HG丸ｺﾞｼｯｸM-PRO" panose="020F0600000000000000" pitchFamily="50" charset="-128"/>
              </a:rPr>
            </a:br>
            <a:r>
              <a:rPr lang="ja-JP" altLang="en-US" sz="2400">
                <a:ea typeface="HG丸ｺﾞｼｯｸM-PRO" panose="020F0600000000000000" pitchFamily="50" charset="-128"/>
              </a:rPr>
              <a:t>（１）今後の広域自治体のあるべき姿</a:t>
            </a:r>
            <a:br>
              <a:rPr lang="ja-JP" altLang="en-US" sz="2400">
                <a:ea typeface="HG丸ｺﾞｼｯｸM-PRO" panose="020F0600000000000000" pitchFamily="50" charset="-128"/>
              </a:rPr>
            </a:br>
            <a:r>
              <a:rPr lang="ja-JP" altLang="en-US" sz="2400">
                <a:effectLst>
                  <a:outerShdw blurRad="38100" dist="38100" dir="2700000" algn="tl">
                    <a:srgbClr val="C0C0C0"/>
                  </a:outerShdw>
                </a:effectLst>
              </a:rPr>
              <a:t>　　</a:t>
            </a:r>
            <a:r>
              <a:rPr lang="ja-JP" altLang="en-US" sz="2000">
                <a:effectLst>
                  <a:outerShdw blurRad="38100" dist="38100" dir="2700000" algn="tl">
                    <a:srgbClr val="C0C0C0"/>
                  </a:outerShdw>
                </a:effectLst>
              </a:rPr>
              <a:t>　</a:t>
            </a:r>
            <a:r>
              <a:rPr lang="ja-JP" altLang="en-US" sz="2000">
                <a:ea typeface="HG丸ｺﾞｼｯｸM-PRO" panose="020F0600000000000000" pitchFamily="50" charset="-128"/>
              </a:rPr>
              <a:t>～なぜ、関西は潜在力を活かしきれていないのか</a:t>
            </a:r>
          </a:p>
        </p:txBody>
      </p:sp>
      <p:sp>
        <p:nvSpPr>
          <p:cNvPr id="284675" name="AutoShape 3">
            <a:extLst>
              <a:ext uri="{FF2B5EF4-FFF2-40B4-BE49-F238E27FC236}">
                <a16:creationId xmlns:a16="http://schemas.microsoft.com/office/drawing/2014/main" id="{E0657596-4666-49E5-A35A-43AFC027896C}"/>
              </a:ext>
            </a:extLst>
          </p:cNvPr>
          <p:cNvSpPr>
            <a:spLocks noChangeArrowheads="1"/>
          </p:cNvSpPr>
          <p:nvPr/>
        </p:nvSpPr>
        <p:spPr bwMode="auto">
          <a:xfrm>
            <a:off x="395288" y="1795463"/>
            <a:ext cx="3744912" cy="1871662"/>
          </a:xfrm>
          <a:prstGeom prst="roundRect">
            <a:avLst>
              <a:gd name="adj" fmla="val 11231"/>
            </a:avLst>
          </a:prstGeom>
          <a:solidFill>
            <a:srgbClr val="00CCFF"/>
          </a:solidFill>
          <a:ln w="38100" cmpd="dbl">
            <a:solidFill>
              <a:schemeClr val="tx1"/>
            </a:solidFill>
            <a:round/>
            <a:headEnd/>
            <a:tailEnd/>
          </a:ln>
          <a:effectLst/>
          <a:extLs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lIns="54000" tIns="0" rIns="54000" bIns="0" anchor="ctr"/>
          <a:lstStyle/>
          <a:p>
            <a:pPr eaLnBrk="1" hangingPunct="1"/>
            <a:r>
              <a:rPr kumimoji="1" lang="ja-JP" altLang="en-US" sz="1600" b="1" u="none">
                <a:latin typeface="ＭＳ ゴシック" panose="020B0609070205080204" pitchFamily="49" charset="-128"/>
                <a:ea typeface="ＭＳ ゴシック" panose="020B0609070205080204" pitchFamily="49" charset="-128"/>
              </a:rPr>
              <a:t>＜現 状＞</a:t>
            </a:r>
          </a:p>
          <a:p>
            <a:pPr eaLnBrk="1" hangingPunct="1"/>
            <a:r>
              <a:rPr kumimoji="1" lang="ja-JP" altLang="en-US" sz="1600" b="1" u="none">
                <a:latin typeface="ＭＳ Ｐゴシック" panose="020B0600070205080204" pitchFamily="50" charset="-128"/>
              </a:rPr>
              <a:t>○ 府県と国が並存</a:t>
            </a:r>
          </a:p>
          <a:p>
            <a:pPr eaLnBrk="1" hangingPunct="1"/>
            <a:r>
              <a:rPr kumimoji="1" lang="ja-JP" altLang="en-US" sz="1600" b="1" u="none">
                <a:latin typeface="ＭＳ Ｐゴシック" panose="020B0600070205080204" pitchFamily="50" charset="-128"/>
              </a:rPr>
              <a:t>○ 地域の意思を反映しない国の行政</a:t>
            </a:r>
          </a:p>
          <a:p>
            <a:pPr eaLnBrk="1" hangingPunct="1"/>
            <a:r>
              <a:rPr kumimoji="1" lang="ja-JP" altLang="en-US" sz="1600" b="1" u="none">
                <a:latin typeface="ＭＳ Ｐゴシック" panose="020B0600070205080204" pitchFamily="50" charset="-128"/>
              </a:rPr>
              <a:t>○ 明治時代のままの府県の枠組み </a:t>
            </a:r>
          </a:p>
          <a:p>
            <a:pPr eaLnBrk="1" hangingPunct="1"/>
            <a:r>
              <a:rPr kumimoji="1" lang="ja-JP" altLang="en-US" sz="1600" b="1" u="none">
                <a:latin typeface="ＭＳ Ｐゴシック" panose="020B0600070205080204" pitchFamily="50" charset="-128"/>
              </a:rPr>
              <a:t>○ 自治体のフルセット主義</a:t>
            </a:r>
          </a:p>
          <a:p>
            <a:pPr eaLnBrk="1" hangingPunct="1"/>
            <a:endParaRPr kumimoji="1" lang="en-US" altLang="ja-JP" sz="1600" b="1" u="none">
              <a:latin typeface="ＭＳ Ｐゴシック" panose="020B0600070205080204" pitchFamily="50" charset="-128"/>
            </a:endParaRPr>
          </a:p>
        </p:txBody>
      </p:sp>
      <p:sp>
        <p:nvSpPr>
          <p:cNvPr id="284676" name="AutoShape 4">
            <a:extLst>
              <a:ext uri="{FF2B5EF4-FFF2-40B4-BE49-F238E27FC236}">
                <a16:creationId xmlns:a16="http://schemas.microsoft.com/office/drawing/2014/main" id="{9BA86556-6763-4A66-9204-077357273890}"/>
              </a:ext>
            </a:extLst>
          </p:cNvPr>
          <p:cNvSpPr>
            <a:spLocks noChangeArrowheads="1"/>
          </p:cNvSpPr>
          <p:nvPr/>
        </p:nvSpPr>
        <p:spPr bwMode="auto">
          <a:xfrm>
            <a:off x="4437063" y="1795463"/>
            <a:ext cx="4392612" cy="1871662"/>
          </a:xfrm>
          <a:prstGeom prst="wedgeRectCallout">
            <a:avLst>
              <a:gd name="adj1" fmla="val -58097"/>
              <a:gd name="adj2" fmla="val -26250"/>
            </a:avLst>
          </a:prstGeom>
          <a:solidFill>
            <a:srgbClr val="CCFF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18000"/>
          <a:lstStyle/>
          <a:p>
            <a:pPr eaLnBrk="1" hangingPunct="1"/>
            <a:r>
              <a:rPr kumimoji="1" lang="en-US" altLang="ja-JP" sz="1400" b="1" u="none"/>
              <a:t>【</a:t>
            </a:r>
            <a:r>
              <a:rPr kumimoji="1" lang="ja-JP" altLang="en-US" sz="1400" b="1" u="none"/>
              <a:t>例えば・・・</a:t>
            </a:r>
            <a:r>
              <a:rPr kumimoji="1" lang="en-US" altLang="ja-JP" sz="1400" b="1" u="none"/>
              <a:t>】</a:t>
            </a:r>
          </a:p>
          <a:p>
            <a:pPr eaLnBrk="1" hangingPunct="1"/>
            <a:endParaRPr kumimoji="1" lang="en-US" altLang="ja-JP" sz="1400" u="none"/>
          </a:p>
          <a:p>
            <a:pPr eaLnBrk="1" hangingPunct="1"/>
            <a:r>
              <a:rPr kumimoji="1" lang="ja-JP" altLang="en-US" sz="1400" u="none"/>
              <a:t>・国と府県で重複した中小企業対策。</a:t>
            </a:r>
          </a:p>
          <a:p>
            <a:pPr eaLnBrk="1" hangingPunct="1"/>
            <a:r>
              <a:rPr kumimoji="1" lang="ja-JP" altLang="en-US" sz="1400" u="none"/>
              <a:t>・淀川水系の管理は国が実施。本来は流域府県で考え、</a:t>
            </a:r>
          </a:p>
          <a:p>
            <a:pPr eaLnBrk="1" hangingPunct="1"/>
            <a:r>
              <a:rPr kumimoji="1" lang="ja-JP" altLang="en-US" sz="1400" u="none"/>
              <a:t>　地域が必要とする施策を選択すべき。</a:t>
            </a:r>
            <a:endParaRPr kumimoji="1" lang="ja-JP" altLang="en-US" sz="1400" u="none">
              <a:latin typeface="ＭＳ Ｐゴシック" panose="020B0600070205080204" pitchFamily="50" charset="-128"/>
            </a:endParaRPr>
          </a:p>
          <a:p>
            <a:pPr eaLnBrk="1" hangingPunct="1"/>
            <a:r>
              <a:rPr kumimoji="1" lang="ja-JP" altLang="en-US" sz="1400" u="none">
                <a:latin typeface="ＭＳ Ｐゴシック" panose="020B0600070205080204" pitchFamily="50" charset="-128"/>
              </a:rPr>
              <a:t>・生活圏や経済圏は府県の枠組みを大きく超えている。</a:t>
            </a:r>
          </a:p>
          <a:p>
            <a:pPr eaLnBrk="1" hangingPunct="1"/>
            <a:r>
              <a:rPr kumimoji="1" lang="ja-JP" altLang="en-US" sz="1400" u="none">
                <a:latin typeface="ＭＳ Ｐゴシック" panose="020B0600070205080204" pitchFamily="50" charset="-128"/>
              </a:rPr>
              <a:t>・各府県が同様の施設を整備。広域的な基盤整備に戦略</a:t>
            </a:r>
          </a:p>
          <a:p>
            <a:pPr eaLnBrk="1" hangingPunct="1"/>
            <a:r>
              <a:rPr kumimoji="1" lang="ja-JP" altLang="en-US" sz="1400" u="none">
                <a:latin typeface="ＭＳ Ｐゴシック" panose="020B0600070205080204" pitchFamily="50" charset="-128"/>
              </a:rPr>
              <a:t>　を欠く</a:t>
            </a:r>
            <a:endParaRPr kumimoji="1" lang="ja-JP" altLang="en-US" sz="1300" u="none">
              <a:latin typeface="ＭＳ Ｐゴシック" panose="020B0600070205080204" pitchFamily="50" charset="-128"/>
            </a:endParaRPr>
          </a:p>
        </p:txBody>
      </p:sp>
      <p:sp>
        <p:nvSpPr>
          <p:cNvPr id="284677" name="AutoShape 5">
            <a:extLst>
              <a:ext uri="{FF2B5EF4-FFF2-40B4-BE49-F238E27FC236}">
                <a16:creationId xmlns:a16="http://schemas.microsoft.com/office/drawing/2014/main" id="{CE6DB860-0C89-4AC5-AA5E-B579AE7F7B11}"/>
              </a:ext>
            </a:extLst>
          </p:cNvPr>
          <p:cNvSpPr>
            <a:spLocks noChangeArrowheads="1"/>
          </p:cNvSpPr>
          <p:nvPr/>
        </p:nvSpPr>
        <p:spPr bwMode="auto">
          <a:xfrm>
            <a:off x="3492500" y="3860800"/>
            <a:ext cx="2159000" cy="360363"/>
          </a:xfrm>
          <a:prstGeom prst="downArrow">
            <a:avLst>
              <a:gd name="adj1" fmla="val 50000"/>
              <a:gd name="adj2"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endParaRPr kumimoji="1" lang="ja-JP" altLang="ja-JP" u="none"/>
          </a:p>
        </p:txBody>
      </p:sp>
      <p:sp>
        <p:nvSpPr>
          <p:cNvPr id="284678" name="AutoShape 6">
            <a:extLst>
              <a:ext uri="{FF2B5EF4-FFF2-40B4-BE49-F238E27FC236}">
                <a16:creationId xmlns:a16="http://schemas.microsoft.com/office/drawing/2014/main" id="{6EA05650-13EF-4B74-8056-270DC1532D70}"/>
              </a:ext>
            </a:extLst>
          </p:cNvPr>
          <p:cNvSpPr>
            <a:spLocks noChangeArrowheads="1"/>
          </p:cNvSpPr>
          <p:nvPr/>
        </p:nvSpPr>
        <p:spPr bwMode="auto">
          <a:xfrm>
            <a:off x="395288" y="4581525"/>
            <a:ext cx="3744912" cy="1871663"/>
          </a:xfrm>
          <a:prstGeom prst="roundRect">
            <a:avLst>
              <a:gd name="adj" fmla="val 11231"/>
            </a:avLst>
          </a:prstGeom>
          <a:solidFill>
            <a:srgbClr val="FFCC99"/>
          </a:solidFill>
          <a:ln w="38100" cmpd="dbl">
            <a:solidFill>
              <a:schemeClr val="tx1"/>
            </a:solidFill>
            <a:round/>
            <a:headEnd/>
            <a:tailEnd/>
          </a:ln>
          <a:effectLst/>
          <a:extLs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lIns="54000" tIns="0" rIns="54000" bIns="0" anchor="ctr"/>
          <a:lstStyle/>
          <a:p>
            <a:pPr eaLnBrk="1" hangingPunct="1"/>
            <a:r>
              <a:rPr kumimoji="1" lang="ja-JP" altLang="en-US" sz="1600" b="1" u="none">
                <a:latin typeface="ＭＳ ゴシック" panose="020B0609070205080204" pitchFamily="49" charset="-128"/>
                <a:ea typeface="ＭＳ ゴシック" panose="020B0609070205080204" pitchFamily="49" charset="-128"/>
              </a:rPr>
              <a:t>＜あるべき姿＞</a:t>
            </a:r>
          </a:p>
          <a:p>
            <a:pPr eaLnBrk="1" hangingPunct="1"/>
            <a:r>
              <a:rPr kumimoji="1" lang="ja-JP" altLang="en-US" sz="1600" b="1" u="none">
                <a:latin typeface="ＭＳ Ｐゴシック" panose="020B0600070205080204" pitchFamily="50" charset="-128"/>
              </a:rPr>
              <a:t>○ 国と地方の明確な役割分担</a:t>
            </a:r>
          </a:p>
          <a:p>
            <a:pPr eaLnBrk="1" hangingPunct="1"/>
            <a:r>
              <a:rPr kumimoji="1" lang="ja-JP" altLang="en-US" sz="1600" b="1" u="none">
                <a:latin typeface="ＭＳ Ｐゴシック" panose="020B0600070205080204" pitchFamily="50" charset="-128"/>
              </a:rPr>
              <a:t>○ 地域の意思と責任に基づく広域行政</a:t>
            </a:r>
          </a:p>
          <a:p>
            <a:pPr eaLnBrk="1" hangingPunct="1"/>
            <a:r>
              <a:rPr kumimoji="1" lang="ja-JP" altLang="en-US" sz="1600" b="1" u="none">
                <a:latin typeface="ＭＳ Ｐゴシック" panose="020B0600070205080204" pitchFamily="50" charset="-128"/>
              </a:rPr>
              <a:t>○ 増大する広域的行政課題への適切</a:t>
            </a:r>
          </a:p>
          <a:p>
            <a:pPr eaLnBrk="1" hangingPunct="1"/>
            <a:r>
              <a:rPr kumimoji="1" lang="ja-JP" altLang="en-US" sz="1600" b="1" u="none">
                <a:latin typeface="ＭＳ Ｐゴシック" panose="020B0600070205080204" pitchFamily="50" charset="-128"/>
              </a:rPr>
              <a:t>　  な対応</a:t>
            </a:r>
          </a:p>
          <a:p>
            <a:pPr eaLnBrk="1" hangingPunct="1"/>
            <a:r>
              <a:rPr kumimoji="1" lang="ja-JP" altLang="en-US" sz="1600" b="1" u="none">
                <a:latin typeface="ＭＳ Ｐゴシック" panose="020B0600070205080204" pitchFamily="50" charset="-128"/>
              </a:rPr>
              <a:t>○ 府県の利害を超える選択と集中</a:t>
            </a:r>
          </a:p>
        </p:txBody>
      </p:sp>
      <p:grpSp>
        <p:nvGrpSpPr>
          <p:cNvPr id="284679" name="Group 7">
            <a:extLst>
              <a:ext uri="{FF2B5EF4-FFF2-40B4-BE49-F238E27FC236}">
                <a16:creationId xmlns:a16="http://schemas.microsoft.com/office/drawing/2014/main" id="{EDC41DCC-2B20-4E35-B51F-9BAD10BD87B3}"/>
              </a:ext>
            </a:extLst>
          </p:cNvPr>
          <p:cNvGrpSpPr>
            <a:grpSpLocks/>
          </p:cNvGrpSpPr>
          <p:nvPr/>
        </p:nvGrpSpPr>
        <p:grpSpPr bwMode="auto">
          <a:xfrm>
            <a:off x="4427538" y="4437063"/>
            <a:ext cx="4465637" cy="1657350"/>
            <a:chOff x="2789" y="2795"/>
            <a:chExt cx="2813" cy="1044"/>
          </a:xfrm>
        </p:grpSpPr>
        <p:sp>
          <p:nvSpPr>
            <p:cNvPr id="284680" name="Rectangle 8">
              <a:extLst>
                <a:ext uri="{FF2B5EF4-FFF2-40B4-BE49-F238E27FC236}">
                  <a16:creationId xmlns:a16="http://schemas.microsoft.com/office/drawing/2014/main" id="{16EA61D3-FE0F-4063-AE16-54E4D42A8BDD}"/>
                </a:ext>
              </a:extLst>
            </p:cNvPr>
            <p:cNvSpPr>
              <a:spLocks noChangeArrowheads="1"/>
            </p:cNvSpPr>
            <p:nvPr/>
          </p:nvSpPr>
          <p:spPr bwMode="auto">
            <a:xfrm>
              <a:off x="2835" y="2795"/>
              <a:ext cx="263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b="1" u="none">
                  <a:solidFill>
                    <a:srgbClr val="3333CC"/>
                  </a:solidFill>
                </a:rPr>
                <a:t>現行制度で可能な取り組みとして</a:t>
              </a:r>
            </a:p>
          </p:txBody>
        </p:sp>
        <p:sp>
          <p:nvSpPr>
            <p:cNvPr id="284681" name="Rectangle 9">
              <a:extLst>
                <a:ext uri="{FF2B5EF4-FFF2-40B4-BE49-F238E27FC236}">
                  <a16:creationId xmlns:a16="http://schemas.microsoft.com/office/drawing/2014/main" id="{602D1A3F-2BB3-4868-9319-21AB28253E6E}"/>
                </a:ext>
              </a:extLst>
            </p:cNvPr>
            <p:cNvSpPr>
              <a:spLocks noChangeArrowheads="1"/>
            </p:cNvSpPr>
            <p:nvPr/>
          </p:nvSpPr>
          <p:spPr bwMode="auto">
            <a:xfrm>
              <a:off x="2789" y="3521"/>
              <a:ext cx="2813" cy="318"/>
            </a:xfrm>
            <a:prstGeom prst="rect">
              <a:avLst/>
            </a:prstGeom>
            <a:solidFill>
              <a:srgbClr val="FF00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kumimoji="1" lang="ja-JP" altLang="en-US" sz="1600" b="1" u="none"/>
                <a:t>関西広域連合の設置</a:t>
              </a:r>
            </a:p>
          </p:txBody>
        </p:sp>
        <p:sp>
          <p:nvSpPr>
            <p:cNvPr id="284682" name="Rectangle 10">
              <a:extLst>
                <a:ext uri="{FF2B5EF4-FFF2-40B4-BE49-F238E27FC236}">
                  <a16:creationId xmlns:a16="http://schemas.microsoft.com/office/drawing/2014/main" id="{1243CD7C-2C33-43C9-9863-FFA6F976968F}"/>
                </a:ext>
              </a:extLst>
            </p:cNvPr>
            <p:cNvSpPr>
              <a:spLocks noChangeArrowheads="1"/>
            </p:cNvSpPr>
            <p:nvPr/>
          </p:nvSpPr>
          <p:spPr bwMode="auto">
            <a:xfrm>
              <a:off x="2789" y="3067"/>
              <a:ext cx="2813" cy="318"/>
            </a:xfrm>
            <a:prstGeom prst="rect">
              <a:avLst/>
            </a:prstGeom>
            <a:solidFill>
              <a:srgbClr val="FF00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kumimoji="1" lang="ja-JP" altLang="en-US" sz="1600" b="1" u="none"/>
                <a:t>国（特に出先機関）からの権限・財源移譲</a:t>
              </a:r>
            </a:p>
          </p:txBody>
        </p:sp>
      </p:grpSp>
      <p:sp>
        <p:nvSpPr>
          <p:cNvPr id="284683" name="Text Box 11">
            <a:extLst>
              <a:ext uri="{FF2B5EF4-FFF2-40B4-BE49-F238E27FC236}">
                <a16:creationId xmlns:a16="http://schemas.microsoft.com/office/drawing/2014/main" id="{D6B21EF9-2D06-4E3A-8262-AA079D2A6A0A}"/>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２４</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84675"/>
                                        </p:tgtEl>
                                        <p:attrNameLst>
                                          <p:attrName>style.visibility</p:attrName>
                                        </p:attrNameLst>
                                      </p:cBhvr>
                                      <p:to>
                                        <p:strVal val="visible"/>
                                      </p:to>
                                    </p:set>
                                    <p:animEffect transition="in" filter="slide(fromTop)">
                                      <p:cBhvr>
                                        <p:cTn id="7" dur="1000"/>
                                        <p:tgtEl>
                                          <p:spTgt spid="284675"/>
                                        </p:tgtEl>
                                      </p:cBhvr>
                                    </p:animEffect>
                                  </p:childTnLst>
                                </p:cTn>
                              </p:par>
                              <p:par>
                                <p:cTn id="8" presetID="18" presetClass="entr" presetSubtype="6" fill="hold" grpId="0" nodeType="withEffect">
                                  <p:stCondLst>
                                    <p:cond delay="1000"/>
                                  </p:stCondLst>
                                  <p:childTnLst>
                                    <p:set>
                                      <p:cBhvr>
                                        <p:cTn id="9" dur="1" fill="hold">
                                          <p:stCondLst>
                                            <p:cond delay="0"/>
                                          </p:stCondLst>
                                        </p:cTn>
                                        <p:tgtEl>
                                          <p:spTgt spid="284676"/>
                                        </p:tgtEl>
                                        <p:attrNameLst>
                                          <p:attrName>style.visibility</p:attrName>
                                        </p:attrNameLst>
                                      </p:cBhvr>
                                      <p:to>
                                        <p:strVal val="visible"/>
                                      </p:to>
                                    </p:set>
                                    <p:animEffect transition="in" filter="strips(downRight)">
                                      <p:cBhvr>
                                        <p:cTn id="10" dur="1000"/>
                                        <p:tgtEl>
                                          <p:spTgt spid="28467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284678"/>
                                        </p:tgtEl>
                                        <p:attrNameLst>
                                          <p:attrName>style.visibility</p:attrName>
                                        </p:attrNameLst>
                                      </p:cBhvr>
                                      <p:to>
                                        <p:strVal val="visible"/>
                                      </p:to>
                                    </p:set>
                                    <p:animEffect transition="in" filter="slide(fromTop)">
                                      <p:cBhvr>
                                        <p:cTn id="15" dur="1000"/>
                                        <p:tgtEl>
                                          <p:spTgt spid="28467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8" fill="hold" nodeType="clickEffect">
                                  <p:stCondLst>
                                    <p:cond delay="0"/>
                                  </p:stCondLst>
                                  <p:childTnLst>
                                    <p:set>
                                      <p:cBhvr>
                                        <p:cTn id="19" dur="1" fill="hold">
                                          <p:stCondLst>
                                            <p:cond delay="0"/>
                                          </p:stCondLst>
                                        </p:cTn>
                                        <p:tgtEl>
                                          <p:spTgt spid="284679"/>
                                        </p:tgtEl>
                                        <p:attrNameLst>
                                          <p:attrName>style.visibility</p:attrName>
                                        </p:attrNameLst>
                                      </p:cBhvr>
                                      <p:to>
                                        <p:strVal val="visible"/>
                                      </p:to>
                                    </p:set>
                                    <p:animEffect transition="in" filter="slide(fromLeft)">
                                      <p:cBhvr>
                                        <p:cTn id="20" dur="1000"/>
                                        <p:tgtEl>
                                          <p:spTgt spid="284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animBg="1"/>
      <p:bldP spid="284676" grpId="0" animBg="1"/>
      <p:bldP spid="28467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F9D8D9B5-E99A-4EA4-B0F4-12DBC3BB6AAD}"/>
              </a:ext>
            </a:extLst>
          </p:cNvPr>
          <p:cNvSpPr>
            <a:spLocks noGrp="1" noChangeArrowheads="1"/>
          </p:cNvSpPr>
          <p:nvPr>
            <p:ph type="title"/>
          </p:nvPr>
        </p:nvSpPr>
        <p:spPr>
          <a:xfrm>
            <a:off x="323850" y="549275"/>
            <a:ext cx="8156575" cy="863600"/>
          </a:xfrm>
          <a:noFill/>
          <a:ln/>
        </p:spPr>
        <p:txBody>
          <a:bodyPr/>
          <a:lstStyle/>
          <a:p>
            <a:pPr>
              <a:lnSpc>
                <a:spcPct val="120000"/>
              </a:lnSpc>
            </a:pPr>
            <a:r>
              <a:rPr lang="ja-JP" altLang="en-US" sz="2400">
                <a:ea typeface="HG丸ｺﾞｼｯｸM-PRO" panose="020F0600000000000000" pitchFamily="50" charset="-128"/>
              </a:rPr>
              <a:t>（２）関西州実現に向けたアプローチ</a:t>
            </a:r>
            <a:br>
              <a:rPr lang="ja-JP" altLang="en-US" sz="2400">
                <a:ea typeface="HG丸ｺﾞｼｯｸM-PRO" panose="020F0600000000000000" pitchFamily="50" charset="-128"/>
              </a:rPr>
            </a:br>
            <a:r>
              <a:rPr lang="ja-JP" altLang="en-US" sz="2000">
                <a:ea typeface="HG丸ｺﾞｼｯｸM-PRO" panose="020F0600000000000000" pitchFamily="50" charset="-128"/>
              </a:rPr>
              <a:t>　① 国の出先機関の廃止・縮小⇒府県・政令市への権限・財源移譲</a:t>
            </a:r>
            <a:br>
              <a:rPr lang="ja-JP" altLang="en-US" sz="2000">
                <a:ea typeface="HG丸ｺﾞｼｯｸM-PRO" panose="020F0600000000000000" pitchFamily="50" charset="-128"/>
              </a:rPr>
            </a:br>
            <a:endParaRPr lang="ja-JP" altLang="en-US" sz="2000">
              <a:ea typeface="HG丸ｺﾞｼｯｸM-PRO" panose="020F0600000000000000" pitchFamily="50" charset="-128"/>
            </a:endParaRPr>
          </a:p>
        </p:txBody>
      </p:sp>
      <p:sp>
        <p:nvSpPr>
          <p:cNvPr id="229379" name="Rectangle 3">
            <a:extLst>
              <a:ext uri="{FF2B5EF4-FFF2-40B4-BE49-F238E27FC236}">
                <a16:creationId xmlns:a16="http://schemas.microsoft.com/office/drawing/2014/main" id="{5A20EDB1-EE0E-440D-BA93-1BFF522E9373}"/>
              </a:ext>
            </a:extLst>
          </p:cNvPr>
          <p:cNvSpPr>
            <a:spLocks noChangeArrowheads="1"/>
          </p:cNvSpPr>
          <p:nvPr/>
        </p:nvSpPr>
        <p:spPr bwMode="auto">
          <a:xfrm>
            <a:off x="468313" y="1412875"/>
            <a:ext cx="3959225" cy="309562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ja-JP" altLang="ja-JP" u="none"/>
          </a:p>
        </p:txBody>
      </p:sp>
      <p:sp>
        <p:nvSpPr>
          <p:cNvPr id="229380" name="Rectangle 4">
            <a:extLst>
              <a:ext uri="{FF2B5EF4-FFF2-40B4-BE49-F238E27FC236}">
                <a16:creationId xmlns:a16="http://schemas.microsoft.com/office/drawing/2014/main" id="{02E8F525-8F94-4F7C-952B-6E9C6A898B1D}"/>
              </a:ext>
            </a:extLst>
          </p:cNvPr>
          <p:cNvSpPr>
            <a:spLocks noChangeArrowheads="1"/>
          </p:cNvSpPr>
          <p:nvPr/>
        </p:nvSpPr>
        <p:spPr bwMode="auto">
          <a:xfrm>
            <a:off x="611188" y="1484313"/>
            <a:ext cx="3095625" cy="4318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u="none"/>
              <a:t>廃止・縮小すべき国の出先機関</a:t>
            </a:r>
          </a:p>
        </p:txBody>
      </p:sp>
      <p:sp>
        <p:nvSpPr>
          <p:cNvPr id="229381" name="AutoShape 5">
            <a:extLst>
              <a:ext uri="{FF2B5EF4-FFF2-40B4-BE49-F238E27FC236}">
                <a16:creationId xmlns:a16="http://schemas.microsoft.com/office/drawing/2014/main" id="{07909673-F22D-451A-8847-5EB84290475B}"/>
              </a:ext>
            </a:extLst>
          </p:cNvPr>
          <p:cNvSpPr>
            <a:spLocks noChangeArrowheads="1"/>
          </p:cNvSpPr>
          <p:nvPr/>
        </p:nvSpPr>
        <p:spPr bwMode="auto">
          <a:xfrm>
            <a:off x="539750" y="2060575"/>
            <a:ext cx="3816350" cy="1728788"/>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1" lang="en-US" altLang="ja-JP" sz="1600" u="none"/>
          </a:p>
          <a:p>
            <a:pPr eaLnBrk="1" hangingPunct="1"/>
            <a:r>
              <a:rPr kumimoji="1" lang="ja-JP" altLang="en-US" sz="1600" u="none"/>
              <a:t>近畿厚生局、大阪労働局</a:t>
            </a:r>
          </a:p>
          <a:p>
            <a:pPr eaLnBrk="1" hangingPunct="1"/>
            <a:r>
              <a:rPr kumimoji="1" lang="ja-JP" altLang="en-US" sz="1600" u="none"/>
              <a:t>労働基準監督署、公共職業安定所</a:t>
            </a:r>
          </a:p>
          <a:p>
            <a:pPr eaLnBrk="1" hangingPunct="1"/>
            <a:r>
              <a:rPr kumimoji="1" lang="ja-JP" altLang="en-US" sz="1600" u="none"/>
              <a:t>中央労働委員会大阪事務所</a:t>
            </a:r>
          </a:p>
          <a:p>
            <a:pPr eaLnBrk="1" hangingPunct="1"/>
            <a:r>
              <a:rPr kumimoji="1" lang="ja-JP" altLang="en-US" sz="1600" u="none"/>
              <a:t>近畿農政局、瀬戸内海漁業調整事務所</a:t>
            </a:r>
          </a:p>
          <a:p>
            <a:pPr eaLnBrk="1" hangingPunct="1"/>
            <a:r>
              <a:rPr kumimoji="1" lang="ja-JP" altLang="en-US" sz="1600" u="none"/>
              <a:t>近畿経済産業局、近畿地方整備局</a:t>
            </a:r>
          </a:p>
          <a:p>
            <a:pPr eaLnBrk="1" hangingPunct="1"/>
            <a:r>
              <a:rPr kumimoji="1" lang="ja-JP" altLang="en-US" sz="1600" u="none"/>
              <a:t>近畿運輸局、近畿地方環境事務所</a:t>
            </a:r>
          </a:p>
          <a:p>
            <a:pPr eaLnBrk="1" hangingPunct="1"/>
            <a:endParaRPr kumimoji="1" lang="en-US" altLang="ja-JP" u="none"/>
          </a:p>
        </p:txBody>
      </p:sp>
      <p:sp>
        <p:nvSpPr>
          <p:cNvPr id="229382" name="AutoShape 6">
            <a:extLst>
              <a:ext uri="{FF2B5EF4-FFF2-40B4-BE49-F238E27FC236}">
                <a16:creationId xmlns:a16="http://schemas.microsoft.com/office/drawing/2014/main" id="{05194AE3-412A-4CD3-98B8-C219C8A0B86E}"/>
              </a:ext>
            </a:extLst>
          </p:cNvPr>
          <p:cNvSpPr>
            <a:spLocks noChangeArrowheads="1"/>
          </p:cNvSpPr>
          <p:nvPr/>
        </p:nvSpPr>
        <p:spPr bwMode="auto">
          <a:xfrm>
            <a:off x="684213" y="3860800"/>
            <a:ext cx="436562" cy="495300"/>
          </a:xfrm>
          <a:prstGeom prst="rightArrow">
            <a:avLst>
              <a:gd name="adj1" fmla="val 50000"/>
              <a:gd name="adj2"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383" name="Rectangle 7">
            <a:extLst>
              <a:ext uri="{FF2B5EF4-FFF2-40B4-BE49-F238E27FC236}">
                <a16:creationId xmlns:a16="http://schemas.microsoft.com/office/drawing/2014/main" id="{2BA0FC4B-AA1A-475B-ACD5-B8083E513BB2}"/>
              </a:ext>
            </a:extLst>
          </p:cNvPr>
          <p:cNvSpPr>
            <a:spLocks noChangeArrowheads="1"/>
          </p:cNvSpPr>
          <p:nvPr/>
        </p:nvSpPr>
        <p:spPr bwMode="auto">
          <a:xfrm>
            <a:off x="1273175" y="3860800"/>
            <a:ext cx="3011488" cy="503238"/>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u="none"/>
              <a:t>関西各府県・政令市へ権限移譲</a:t>
            </a:r>
          </a:p>
        </p:txBody>
      </p:sp>
      <p:sp>
        <p:nvSpPr>
          <p:cNvPr id="229384" name="Rectangle 8">
            <a:extLst>
              <a:ext uri="{FF2B5EF4-FFF2-40B4-BE49-F238E27FC236}">
                <a16:creationId xmlns:a16="http://schemas.microsoft.com/office/drawing/2014/main" id="{87A5BA20-0AC3-462A-BC56-24FF514481A6}"/>
              </a:ext>
            </a:extLst>
          </p:cNvPr>
          <p:cNvSpPr>
            <a:spLocks noChangeArrowheads="1"/>
          </p:cNvSpPr>
          <p:nvPr/>
        </p:nvSpPr>
        <p:spPr bwMode="auto">
          <a:xfrm>
            <a:off x="468313" y="5157788"/>
            <a:ext cx="1800225" cy="647700"/>
          </a:xfrm>
          <a:prstGeom prst="rect">
            <a:avLst/>
          </a:prstGeom>
          <a:solidFill>
            <a:srgbClr val="FFCC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u="none"/>
              <a:t>税財源の移譲</a:t>
            </a:r>
          </a:p>
        </p:txBody>
      </p:sp>
      <p:sp>
        <p:nvSpPr>
          <p:cNvPr id="229385" name="Rectangle 9">
            <a:extLst>
              <a:ext uri="{FF2B5EF4-FFF2-40B4-BE49-F238E27FC236}">
                <a16:creationId xmlns:a16="http://schemas.microsoft.com/office/drawing/2014/main" id="{69074DE7-F3AB-46A9-851E-9D97F9C08750}"/>
              </a:ext>
            </a:extLst>
          </p:cNvPr>
          <p:cNvSpPr>
            <a:spLocks noChangeArrowheads="1"/>
          </p:cNvSpPr>
          <p:nvPr/>
        </p:nvSpPr>
        <p:spPr bwMode="auto">
          <a:xfrm>
            <a:off x="2555875" y="5157788"/>
            <a:ext cx="1800225" cy="647700"/>
          </a:xfrm>
          <a:prstGeom prst="rect">
            <a:avLst/>
          </a:prstGeom>
          <a:solidFill>
            <a:srgbClr val="FFCC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u="none"/>
              <a:t>国の義務付け・</a:t>
            </a:r>
          </a:p>
          <a:p>
            <a:pPr algn="ctr" eaLnBrk="1" hangingPunct="1"/>
            <a:r>
              <a:rPr kumimoji="1" lang="ja-JP" altLang="en-US" sz="1600" u="none"/>
              <a:t>関与の廃止・縮小</a:t>
            </a:r>
          </a:p>
        </p:txBody>
      </p:sp>
      <p:sp>
        <p:nvSpPr>
          <p:cNvPr id="229386" name="Line 10">
            <a:extLst>
              <a:ext uri="{FF2B5EF4-FFF2-40B4-BE49-F238E27FC236}">
                <a16:creationId xmlns:a16="http://schemas.microsoft.com/office/drawing/2014/main" id="{65CAAA5C-ADAC-4343-A846-437805E88CC7}"/>
              </a:ext>
            </a:extLst>
          </p:cNvPr>
          <p:cNvSpPr>
            <a:spLocks noChangeShapeType="1"/>
          </p:cNvSpPr>
          <p:nvPr/>
        </p:nvSpPr>
        <p:spPr bwMode="auto">
          <a:xfrm>
            <a:off x="395288" y="1341438"/>
            <a:ext cx="4176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387" name="Line 11">
            <a:extLst>
              <a:ext uri="{FF2B5EF4-FFF2-40B4-BE49-F238E27FC236}">
                <a16:creationId xmlns:a16="http://schemas.microsoft.com/office/drawing/2014/main" id="{B39F79F3-EB47-4529-AD8E-993763AE07A5}"/>
              </a:ext>
            </a:extLst>
          </p:cNvPr>
          <p:cNvSpPr>
            <a:spLocks noChangeShapeType="1"/>
          </p:cNvSpPr>
          <p:nvPr/>
        </p:nvSpPr>
        <p:spPr bwMode="auto">
          <a:xfrm>
            <a:off x="395288" y="1341438"/>
            <a:ext cx="0" cy="5256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388" name="Line 12">
            <a:extLst>
              <a:ext uri="{FF2B5EF4-FFF2-40B4-BE49-F238E27FC236}">
                <a16:creationId xmlns:a16="http://schemas.microsoft.com/office/drawing/2014/main" id="{509B4CDA-A405-4EDF-9C28-5BCB8EF5EC3B}"/>
              </a:ext>
            </a:extLst>
          </p:cNvPr>
          <p:cNvSpPr>
            <a:spLocks noChangeShapeType="1"/>
          </p:cNvSpPr>
          <p:nvPr/>
        </p:nvSpPr>
        <p:spPr bwMode="auto">
          <a:xfrm flipV="1">
            <a:off x="395288" y="6597650"/>
            <a:ext cx="4176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389" name="Line 13">
            <a:extLst>
              <a:ext uri="{FF2B5EF4-FFF2-40B4-BE49-F238E27FC236}">
                <a16:creationId xmlns:a16="http://schemas.microsoft.com/office/drawing/2014/main" id="{5E4CA212-51C1-486F-A3EF-7746FBB03772}"/>
              </a:ext>
            </a:extLst>
          </p:cNvPr>
          <p:cNvSpPr>
            <a:spLocks noChangeShapeType="1"/>
          </p:cNvSpPr>
          <p:nvPr/>
        </p:nvSpPr>
        <p:spPr bwMode="auto">
          <a:xfrm>
            <a:off x="4572000" y="1341438"/>
            <a:ext cx="0" cy="5256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9390" name="AutoShape 14">
            <a:extLst>
              <a:ext uri="{FF2B5EF4-FFF2-40B4-BE49-F238E27FC236}">
                <a16:creationId xmlns:a16="http://schemas.microsoft.com/office/drawing/2014/main" id="{C6D682E4-6933-4B2F-B1B8-EF3C29BC1143}"/>
              </a:ext>
            </a:extLst>
          </p:cNvPr>
          <p:cNvSpPr>
            <a:spLocks noChangeArrowheads="1"/>
          </p:cNvSpPr>
          <p:nvPr/>
        </p:nvSpPr>
        <p:spPr bwMode="auto">
          <a:xfrm>
            <a:off x="4643438" y="1341438"/>
            <a:ext cx="4321175" cy="532765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1" lang="en-US" altLang="ja-JP" sz="1600" u="none"/>
          </a:p>
          <a:p>
            <a:pPr eaLnBrk="1" hangingPunct="1"/>
            <a:r>
              <a:rPr kumimoji="1" lang="en-US" altLang="ja-JP" sz="1600" u="none"/>
              <a:t>◆</a:t>
            </a:r>
            <a:r>
              <a:rPr kumimoji="1" lang="ja-JP" altLang="en-US" sz="1600" u="none"/>
              <a:t>施策選択の自由度の拡大</a:t>
            </a:r>
          </a:p>
          <a:p>
            <a:pPr eaLnBrk="1" hangingPunct="1"/>
            <a:r>
              <a:rPr kumimoji="1" lang="ja-JP" altLang="en-US" sz="1600" u="none"/>
              <a:t>◆総合行政の展開</a:t>
            </a:r>
          </a:p>
          <a:p>
            <a:pPr eaLnBrk="1" hangingPunct="1"/>
            <a:r>
              <a:rPr kumimoji="1" lang="ja-JP" altLang="en-US" sz="1600" u="none"/>
              <a:t>◆住民利便性の向上</a:t>
            </a:r>
          </a:p>
          <a:p>
            <a:pPr eaLnBrk="1" hangingPunct="1"/>
            <a:r>
              <a:rPr kumimoji="1" lang="ja-JP" altLang="en-US" sz="1600" u="none"/>
              <a:t>◆行政の透明性向上とスリム化</a:t>
            </a:r>
          </a:p>
          <a:p>
            <a:pPr eaLnBrk="1" hangingPunct="1"/>
            <a:r>
              <a:rPr kumimoji="1" lang="ja-JP" altLang="en-US" sz="1600" u="none"/>
              <a:t>　（住民・議会の監視）（二重行政の解消）</a:t>
            </a:r>
          </a:p>
          <a:p>
            <a:pPr eaLnBrk="1" hangingPunct="1"/>
            <a:endParaRPr kumimoji="1" lang="ja-JP" altLang="en-US" u="none"/>
          </a:p>
          <a:p>
            <a:pPr eaLnBrk="1" hangingPunct="1"/>
            <a:endParaRPr kumimoji="1" lang="ja-JP" altLang="en-US" u="none"/>
          </a:p>
          <a:p>
            <a:pPr eaLnBrk="1" hangingPunct="1"/>
            <a:endParaRPr kumimoji="1" lang="ja-JP" altLang="en-US" u="none"/>
          </a:p>
          <a:p>
            <a:pPr eaLnBrk="1" hangingPunct="1"/>
            <a:endParaRPr kumimoji="1" lang="ja-JP" altLang="en-US" u="none"/>
          </a:p>
          <a:p>
            <a:pPr eaLnBrk="1" hangingPunct="1"/>
            <a:endParaRPr kumimoji="1" lang="ja-JP" altLang="en-US" u="none"/>
          </a:p>
          <a:p>
            <a:pPr eaLnBrk="1" hangingPunct="1"/>
            <a:endParaRPr kumimoji="1" lang="ja-JP" altLang="en-US" u="none"/>
          </a:p>
          <a:p>
            <a:pPr eaLnBrk="1" hangingPunct="1"/>
            <a:endParaRPr kumimoji="1" lang="ja-JP" altLang="en-US" u="none"/>
          </a:p>
          <a:p>
            <a:pPr eaLnBrk="1" hangingPunct="1"/>
            <a:endParaRPr kumimoji="1" lang="ja-JP" altLang="en-US" u="none"/>
          </a:p>
          <a:p>
            <a:pPr eaLnBrk="1" hangingPunct="1"/>
            <a:endParaRPr kumimoji="1" lang="ja-JP" altLang="en-US" u="none"/>
          </a:p>
          <a:p>
            <a:pPr eaLnBrk="1" hangingPunct="1"/>
            <a:endParaRPr kumimoji="1" lang="ja-JP" altLang="en-US" u="none"/>
          </a:p>
          <a:p>
            <a:pPr eaLnBrk="1" hangingPunct="1"/>
            <a:endParaRPr kumimoji="1" lang="ja-JP" altLang="en-US" u="none"/>
          </a:p>
          <a:p>
            <a:pPr eaLnBrk="1" hangingPunct="1"/>
            <a:endParaRPr kumimoji="1" lang="en-US" altLang="ja-JP" u="none"/>
          </a:p>
        </p:txBody>
      </p:sp>
      <p:sp>
        <p:nvSpPr>
          <p:cNvPr id="229391" name="Rectangle 15">
            <a:extLst>
              <a:ext uri="{FF2B5EF4-FFF2-40B4-BE49-F238E27FC236}">
                <a16:creationId xmlns:a16="http://schemas.microsoft.com/office/drawing/2014/main" id="{89656A30-D2FF-470F-9065-3C326E83D7EA}"/>
              </a:ext>
            </a:extLst>
          </p:cNvPr>
          <p:cNvSpPr>
            <a:spLocks noChangeArrowheads="1"/>
          </p:cNvSpPr>
          <p:nvPr/>
        </p:nvSpPr>
        <p:spPr bwMode="auto">
          <a:xfrm>
            <a:off x="5003800" y="1412875"/>
            <a:ext cx="17287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sz="1600" u="none"/>
              <a:t>【</a:t>
            </a:r>
            <a:r>
              <a:rPr kumimoji="1" lang="ja-JP" altLang="en-US" sz="1600" u="none"/>
              <a:t>廃止・縮小の効果</a:t>
            </a:r>
            <a:r>
              <a:rPr kumimoji="1" lang="en-US" altLang="ja-JP" sz="1600" u="none"/>
              <a:t>】</a:t>
            </a:r>
          </a:p>
        </p:txBody>
      </p:sp>
      <p:sp>
        <p:nvSpPr>
          <p:cNvPr id="229392" name="AutoShape 16">
            <a:extLst>
              <a:ext uri="{FF2B5EF4-FFF2-40B4-BE49-F238E27FC236}">
                <a16:creationId xmlns:a16="http://schemas.microsoft.com/office/drawing/2014/main" id="{37BCA302-C260-4732-A183-77BA15E5138C}"/>
              </a:ext>
            </a:extLst>
          </p:cNvPr>
          <p:cNvSpPr>
            <a:spLocks noChangeArrowheads="1"/>
          </p:cNvSpPr>
          <p:nvPr/>
        </p:nvSpPr>
        <p:spPr bwMode="auto">
          <a:xfrm>
            <a:off x="2195513" y="4724400"/>
            <a:ext cx="431800" cy="360363"/>
          </a:xfrm>
          <a:prstGeom prst="plus">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9393" name="AutoShape 17">
            <a:extLst>
              <a:ext uri="{FF2B5EF4-FFF2-40B4-BE49-F238E27FC236}">
                <a16:creationId xmlns:a16="http://schemas.microsoft.com/office/drawing/2014/main" id="{507A44DF-BF22-4BE6-858B-1A335196ACD2}"/>
              </a:ext>
            </a:extLst>
          </p:cNvPr>
          <p:cNvSpPr>
            <a:spLocks noChangeArrowheads="1"/>
          </p:cNvSpPr>
          <p:nvPr/>
        </p:nvSpPr>
        <p:spPr bwMode="auto">
          <a:xfrm>
            <a:off x="4716463" y="3257550"/>
            <a:ext cx="4248150" cy="2476500"/>
          </a:xfrm>
          <a:prstGeom prst="cloudCallout">
            <a:avLst>
              <a:gd name="adj1" fmla="val 43759"/>
              <a:gd name="adj2" fmla="val 49231"/>
            </a:avLst>
          </a:prstGeom>
          <a:solidFill>
            <a:schemeClr val="accent1">
              <a:alpha val="600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kumimoji="1" lang="ja-JP" altLang="ja-JP" u="none"/>
          </a:p>
        </p:txBody>
      </p:sp>
      <p:sp>
        <p:nvSpPr>
          <p:cNvPr id="229394" name="Rectangle 18">
            <a:extLst>
              <a:ext uri="{FF2B5EF4-FFF2-40B4-BE49-F238E27FC236}">
                <a16:creationId xmlns:a16="http://schemas.microsoft.com/office/drawing/2014/main" id="{AC66DC2A-632D-4AE6-900C-03B0E7C82A2C}"/>
              </a:ext>
            </a:extLst>
          </p:cNvPr>
          <p:cNvSpPr>
            <a:spLocks noChangeArrowheads="1"/>
          </p:cNvSpPr>
          <p:nvPr/>
        </p:nvSpPr>
        <p:spPr bwMode="auto">
          <a:xfrm>
            <a:off x="4787900" y="5661025"/>
            <a:ext cx="3527425" cy="649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sz="1400" u="none">
                <a:latin typeface="ＭＳ Ｐ明朝" panose="02020600040205080304" pitchFamily="18" charset="-128"/>
                <a:ea typeface="ＭＳ Ｐ明朝" panose="02020600040205080304" pitchFamily="18" charset="-128"/>
              </a:rPr>
              <a:t>※</a:t>
            </a:r>
            <a:r>
              <a:rPr kumimoji="1" lang="ja-JP" altLang="en-US" sz="1400">
                <a:latin typeface="ＭＳ Ｐ明朝" panose="02020600040205080304" pitchFamily="18" charset="-128"/>
                <a:ea typeface="ＭＳ Ｐ明朝" panose="02020600040205080304" pitchFamily="18" charset="-128"/>
              </a:rPr>
              <a:t>全国知事会の試算では、全国で２万１千人</a:t>
            </a:r>
          </a:p>
          <a:p>
            <a:pPr eaLnBrk="1" hangingPunct="1"/>
            <a:r>
              <a:rPr kumimoji="1" lang="ja-JP" altLang="en-US" sz="1400" u="none">
                <a:latin typeface="ＭＳ Ｐ明朝" panose="02020600040205080304" pitchFamily="18" charset="-128"/>
                <a:ea typeface="ＭＳ Ｐ明朝" panose="02020600040205080304" pitchFamily="18" charset="-128"/>
              </a:rPr>
              <a:t>   </a:t>
            </a:r>
            <a:r>
              <a:rPr kumimoji="1" lang="ja-JP" altLang="en-US" sz="1400">
                <a:latin typeface="ＭＳ Ｐ明朝" panose="02020600040205080304" pitchFamily="18" charset="-128"/>
                <a:ea typeface="ＭＳ Ｐ明朝" panose="02020600040205080304" pitchFamily="18" charset="-128"/>
              </a:rPr>
              <a:t>の削減可能</a:t>
            </a:r>
          </a:p>
        </p:txBody>
      </p:sp>
      <p:sp>
        <p:nvSpPr>
          <p:cNvPr id="229395" name="Rectangle 19">
            <a:extLst>
              <a:ext uri="{FF2B5EF4-FFF2-40B4-BE49-F238E27FC236}">
                <a16:creationId xmlns:a16="http://schemas.microsoft.com/office/drawing/2014/main" id="{5BD33EC0-FF97-402E-A452-CCD789721CC8}"/>
              </a:ext>
            </a:extLst>
          </p:cNvPr>
          <p:cNvSpPr>
            <a:spLocks noChangeArrowheads="1"/>
          </p:cNvSpPr>
          <p:nvPr/>
        </p:nvSpPr>
        <p:spPr bwMode="auto">
          <a:xfrm>
            <a:off x="376238" y="5949950"/>
            <a:ext cx="41052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sz="1400" u="none">
                <a:ea typeface="ＭＳ Ｐ明朝" panose="02020600040205080304" pitchFamily="18" charset="-128"/>
              </a:rPr>
              <a:t>※</a:t>
            </a:r>
            <a:r>
              <a:rPr kumimoji="1" lang="ja-JP" altLang="en-US" sz="1400" u="none">
                <a:ea typeface="ＭＳ Ｐ明朝" panose="02020600040205080304" pitchFamily="18" charset="-128"/>
              </a:rPr>
              <a:t>政府において、国の出先機関の改革の実現に向けた</a:t>
            </a:r>
          </a:p>
          <a:p>
            <a:pPr eaLnBrk="1" hangingPunct="1"/>
            <a:r>
              <a:rPr kumimoji="1" lang="ja-JP" altLang="en-US" sz="1400" u="none">
                <a:ea typeface="ＭＳ Ｐ明朝" panose="02020600040205080304" pitchFamily="18" charset="-128"/>
              </a:rPr>
              <a:t>　 工程表となる計画をＨ</a:t>
            </a:r>
            <a:r>
              <a:rPr kumimoji="1" lang="en-US" altLang="ja-JP" sz="1400" u="none">
                <a:ea typeface="ＭＳ Ｐ明朝" panose="02020600040205080304" pitchFamily="18" charset="-128"/>
              </a:rPr>
              <a:t>20</a:t>
            </a:r>
            <a:r>
              <a:rPr kumimoji="1" lang="ja-JP" altLang="en-US" sz="1400" u="none">
                <a:ea typeface="ＭＳ Ｐ明朝" panose="02020600040205080304" pitchFamily="18" charset="-128"/>
              </a:rPr>
              <a:t>年度内に策定</a:t>
            </a:r>
          </a:p>
        </p:txBody>
      </p:sp>
      <p:sp>
        <p:nvSpPr>
          <p:cNvPr id="229396" name="Rectangle 20">
            <a:extLst>
              <a:ext uri="{FF2B5EF4-FFF2-40B4-BE49-F238E27FC236}">
                <a16:creationId xmlns:a16="http://schemas.microsoft.com/office/drawing/2014/main" id="{8A0BF0C7-C6C5-4E34-A39E-959D878BF2E0}"/>
              </a:ext>
            </a:extLst>
          </p:cNvPr>
          <p:cNvSpPr>
            <a:spLocks noChangeArrowheads="1"/>
          </p:cNvSpPr>
          <p:nvPr/>
        </p:nvSpPr>
        <p:spPr bwMode="auto">
          <a:xfrm>
            <a:off x="5148263" y="3500438"/>
            <a:ext cx="3673475"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sz="1600" u="none"/>
              <a:t>・福祉・教育・道路、何にお金を使うか、</a:t>
            </a:r>
          </a:p>
          <a:p>
            <a:pPr eaLnBrk="1" hangingPunct="1"/>
            <a:r>
              <a:rPr kumimoji="1" lang="ja-JP" altLang="en-US" sz="1600" u="none"/>
              <a:t>　私たちが決めるのね！</a:t>
            </a:r>
          </a:p>
          <a:p>
            <a:pPr eaLnBrk="1" hangingPunct="1"/>
            <a:r>
              <a:rPr kumimoji="1" lang="ja-JP" altLang="en-US" sz="1600" u="none"/>
              <a:t>・就職困難者への支援も充実するわね！</a:t>
            </a:r>
          </a:p>
          <a:p>
            <a:pPr eaLnBrk="1" hangingPunct="1"/>
            <a:r>
              <a:rPr kumimoji="1" lang="ja-JP" altLang="en-US" sz="1600" u="none"/>
              <a:t>・会社の経営で困って相談するにも、一つの</a:t>
            </a:r>
          </a:p>
          <a:p>
            <a:pPr eaLnBrk="1" hangingPunct="1"/>
            <a:r>
              <a:rPr kumimoji="1" lang="ja-JP" altLang="en-US" sz="1600" u="none"/>
              <a:t>　窓口で迅速な対応を受けられるね！</a:t>
            </a:r>
          </a:p>
          <a:p>
            <a:pPr eaLnBrk="1" hangingPunct="1"/>
            <a:r>
              <a:rPr kumimoji="1" lang="ja-JP" altLang="en-US" sz="1600" u="none"/>
              <a:t>・役所はムダもずいぶん省けるんじゃ</a:t>
            </a:r>
          </a:p>
          <a:p>
            <a:pPr eaLnBrk="1" hangingPunct="1"/>
            <a:r>
              <a:rPr kumimoji="1" lang="ja-JP" altLang="en-US" sz="1600" u="none"/>
              <a:t>　ない！</a:t>
            </a:r>
          </a:p>
          <a:p>
            <a:pPr eaLnBrk="1" hangingPunct="1"/>
            <a:endParaRPr kumimoji="1" lang="en-US" altLang="ja-JP" sz="1600" u="none"/>
          </a:p>
        </p:txBody>
      </p:sp>
      <p:pic>
        <p:nvPicPr>
          <p:cNvPr id="229397" name="Picture 21">
            <a:extLst>
              <a:ext uri="{FF2B5EF4-FFF2-40B4-BE49-F238E27FC236}">
                <a16:creationId xmlns:a16="http://schemas.microsoft.com/office/drawing/2014/main" id="{A624AE13-D07F-45E6-A27F-FF954E128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734050"/>
            <a:ext cx="1258887" cy="1123950"/>
          </a:xfrm>
          <a:prstGeom prst="rect">
            <a:avLst/>
          </a:prstGeom>
          <a:noFill/>
          <a:extLst>
            <a:ext uri="{909E8E84-426E-40DD-AFC4-6F175D3DCCD1}">
              <a14:hiddenFill xmlns:a14="http://schemas.microsoft.com/office/drawing/2010/main">
                <a:solidFill>
                  <a:srgbClr val="FFFFFF"/>
                </a:solidFill>
              </a14:hiddenFill>
            </a:ext>
          </a:extLst>
        </p:spPr>
      </p:pic>
      <p:sp>
        <p:nvSpPr>
          <p:cNvPr id="229398" name="Text Box 22">
            <a:extLst>
              <a:ext uri="{FF2B5EF4-FFF2-40B4-BE49-F238E27FC236}">
                <a16:creationId xmlns:a16="http://schemas.microsoft.com/office/drawing/2014/main" id="{2E62826F-FC9E-4BFE-86DE-D10294648FF7}"/>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２５</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Line 2">
            <a:extLst>
              <a:ext uri="{FF2B5EF4-FFF2-40B4-BE49-F238E27FC236}">
                <a16:creationId xmlns:a16="http://schemas.microsoft.com/office/drawing/2014/main" id="{1712EEAA-6E5C-4A0D-BB93-3F946D979B8E}"/>
              </a:ext>
            </a:extLst>
          </p:cNvPr>
          <p:cNvSpPr>
            <a:spLocks noChangeShapeType="1"/>
          </p:cNvSpPr>
          <p:nvPr/>
        </p:nvSpPr>
        <p:spPr bwMode="auto">
          <a:xfrm>
            <a:off x="4284663" y="2636838"/>
            <a:ext cx="0" cy="4221162"/>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8771" name="Rectangle 3">
            <a:extLst>
              <a:ext uri="{FF2B5EF4-FFF2-40B4-BE49-F238E27FC236}">
                <a16:creationId xmlns:a16="http://schemas.microsoft.com/office/drawing/2014/main" id="{0D7BCA0D-B2DF-44B1-95F3-B22C2EFA3F92}"/>
              </a:ext>
            </a:extLst>
          </p:cNvPr>
          <p:cNvSpPr>
            <a:spLocks noGrp="1" noChangeArrowheads="1"/>
          </p:cNvSpPr>
          <p:nvPr>
            <p:ph type="title"/>
          </p:nvPr>
        </p:nvSpPr>
        <p:spPr>
          <a:xfrm>
            <a:off x="179388" y="476250"/>
            <a:ext cx="8229600" cy="863600"/>
          </a:xfrm>
          <a:noFill/>
          <a:ln/>
        </p:spPr>
        <p:txBody>
          <a:bodyPr/>
          <a:lstStyle/>
          <a:p>
            <a:pPr>
              <a:lnSpc>
                <a:spcPct val="120000"/>
              </a:lnSpc>
            </a:pPr>
            <a:r>
              <a:rPr lang="ja-JP" altLang="en-US" sz="2400">
                <a:ea typeface="HG丸ｺﾞｼｯｸM-PRO" panose="020F0600000000000000" pitchFamily="50" charset="-128"/>
              </a:rPr>
              <a:t>（２）関西州実現に向けたアプローチ</a:t>
            </a:r>
            <a:br>
              <a:rPr lang="ja-JP" altLang="en-US" sz="2400">
                <a:ea typeface="HG丸ｺﾞｼｯｸM-PRO" panose="020F0600000000000000" pitchFamily="50" charset="-128"/>
              </a:rPr>
            </a:br>
            <a:r>
              <a:rPr lang="ja-JP" altLang="en-US" sz="2000">
                <a:ea typeface="HG丸ｺﾞｼｯｸM-PRO" panose="020F0600000000000000" pitchFamily="50" charset="-128"/>
              </a:rPr>
              <a:t>　② 関西広域連合の設置と機能拡充</a:t>
            </a:r>
          </a:p>
        </p:txBody>
      </p:sp>
      <p:sp>
        <p:nvSpPr>
          <p:cNvPr id="288772" name="AutoShape 4">
            <a:extLst>
              <a:ext uri="{FF2B5EF4-FFF2-40B4-BE49-F238E27FC236}">
                <a16:creationId xmlns:a16="http://schemas.microsoft.com/office/drawing/2014/main" id="{AEEACC10-D13C-46EA-BC4D-883054260D94}"/>
              </a:ext>
            </a:extLst>
          </p:cNvPr>
          <p:cNvSpPr>
            <a:spLocks noChangeArrowheads="1"/>
          </p:cNvSpPr>
          <p:nvPr/>
        </p:nvSpPr>
        <p:spPr bwMode="auto">
          <a:xfrm>
            <a:off x="4572000" y="2781300"/>
            <a:ext cx="3024188" cy="1079500"/>
          </a:xfrm>
          <a:prstGeom prst="flowChartAlternateProcess">
            <a:avLst/>
          </a:prstGeom>
          <a:solidFill>
            <a:srgbClr val="00CC99">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u="none"/>
              <a:t>地方分権改革の推進</a:t>
            </a:r>
          </a:p>
          <a:p>
            <a:pPr algn="ctr" eaLnBrk="1" hangingPunct="1"/>
            <a:r>
              <a:rPr kumimoji="1" lang="ja-JP" altLang="en-US" sz="1600" b="1" u="none">
                <a:effectLst>
                  <a:outerShdw blurRad="38100" dist="38100" dir="2700000" algn="tl">
                    <a:srgbClr val="FFFFFF"/>
                  </a:outerShdw>
                </a:effectLst>
              </a:rPr>
              <a:t>国の出先機関の廃止・縮小</a:t>
            </a:r>
          </a:p>
        </p:txBody>
      </p:sp>
      <p:sp>
        <p:nvSpPr>
          <p:cNvPr id="288773" name="AutoShape 5">
            <a:extLst>
              <a:ext uri="{FF2B5EF4-FFF2-40B4-BE49-F238E27FC236}">
                <a16:creationId xmlns:a16="http://schemas.microsoft.com/office/drawing/2014/main" id="{76E1114D-354D-4930-AC33-3C66D68B758F}"/>
              </a:ext>
            </a:extLst>
          </p:cNvPr>
          <p:cNvSpPr>
            <a:spLocks noChangeArrowheads="1"/>
          </p:cNvSpPr>
          <p:nvPr/>
        </p:nvSpPr>
        <p:spPr bwMode="auto">
          <a:xfrm>
            <a:off x="8101013" y="2708275"/>
            <a:ext cx="574675" cy="3384550"/>
          </a:xfrm>
          <a:prstGeom prst="downArrow">
            <a:avLst>
              <a:gd name="adj1" fmla="val 50000"/>
              <a:gd name="adj2" fmla="val 147238"/>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288774" name="Rectangle 6">
            <a:extLst>
              <a:ext uri="{FF2B5EF4-FFF2-40B4-BE49-F238E27FC236}">
                <a16:creationId xmlns:a16="http://schemas.microsoft.com/office/drawing/2014/main" id="{7EA40D5B-E6AD-41A6-9526-4D4F23A7C582}"/>
              </a:ext>
            </a:extLst>
          </p:cNvPr>
          <p:cNvSpPr>
            <a:spLocks noChangeArrowheads="1"/>
          </p:cNvSpPr>
          <p:nvPr/>
        </p:nvSpPr>
        <p:spPr bwMode="auto">
          <a:xfrm>
            <a:off x="8243888" y="2565400"/>
            <a:ext cx="360362"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ja-JP" altLang="en-US" sz="1400" u="none"/>
              <a:t>現行の府県制度をベースとした改革</a:t>
            </a:r>
          </a:p>
        </p:txBody>
      </p:sp>
      <p:sp>
        <p:nvSpPr>
          <p:cNvPr id="288775" name="Rectangle 7">
            <a:extLst>
              <a:ext uri="{FF2B5EF4-FFF2-40B4-BE49-F238E27FC236}">
                <a16:creationId xmlns:a16="http://schemas.microsoft.com/office/drawing/2014/main" id="{C5073BAE-AB9D-4BB0-BA6D-A54123276E15}"/>
              </a:ext>
            </a:extLst>
          </p:cNvPr>
          <p:cNvSpPr>
            <a:spLocks noChangeArrowheads="1"/>
          </p:cNvSpPr>
          <p:nvPr/>
        </p:nvSpPr>
        <p:spPr bwMode="auto">
          <a:xfrm>
            <a:off x="611188" y="1484313"/>
            <a:ext cx="8208962" cy="1152525"/>
          </a:xfrm>
          <a:prstGeom prst="rect">
            <a:avLst/>
          </a:prstGeom>
          <a:solidFill>
            <a:srgbClr val="00CC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10000"/>
              </a:lnSpc>
            </a:pPr>
            <a:r>
              <a:rPr kumimoji="1" lang="ja-JP" altLang="en-US" u="none"/>
              <a:t>「広域連合」とは、</a:t>
            </a:r>
          </a:p>
          <a:p>
            <a:pPr eaLnBrk="1" hangingPunct="1">
              <a:lnSpc>
                <a:spcPct val="110000"/>
              </a:lnSpc>
            </a:pPr>
            <a:r>
              <a:rPr kumimoji="1" lang="ja-JP" altLang="en-US" u="none"/>
              <a:t>・地方自治法による特別地方公共団体。複数の自治体で構成し、広域計画に基づき、</a:t>
            </a:r>
          </a:p>
          <a:p>
            <a:pPr eaLnBrk="1" hangingPunct="1">
              <a:lnSpc>
                <a:spcPct val="110000"/>
              </a:lnSpc>
            </a:pPr>
            <a:r>
              <a:rPr kumimoji="1" lang="ja-JP" altLang="en-US" u="none"/>
              <a:t>  事務の共同化や連絡調整等を行う。国に対して権限移譲を要請できる</a:t>
            </a:r>
          </a:p>
        </p:txBody>
      </p:sp>
      <p:sp>
        <p:nvSpPr>
          <p:cNvPr id="288777" name="AutoShape 9">
            <a:extLst>
              <a:ext uri="{FF2B5EF4-FFF2-40B4-BE49-F238E27FC236}">
                <a16:creationId xmlns:a16="http://schemas.microsoft.com/office/drawing/2014/main" id="{BBD28FF8-A5BA-4CF1-BC12-DB630FEF6F06}"/>
              </a:ext>
            </a:extLst>
          </p:cNvPr>
          <p:cNvSpPr>
            <a:spLocks noChangeArrowheads="1"/>
          </p:cNvSpPr>
          <p:nvPr/>
        </p:nvSpPr>
        <p:spPr bwMode="auto">
          <a:xfrm>
            <a:off x="1116013" y="4724400"/>
            <a:ext cx="6480175" cy="1439863"/>
          </a:xfrm>
          <a:prstGeom prst="roundRect">
            <a:avLst>
              <a:gd name="adj" fmla="val 16667"/>
            </a:avLst>
          </a:prstGeom>
          <a:solidFill>
            <a:srgbClr val="00CC66">
              <a:alpha val="55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b="1" u="none">
                <a:effectLst>
                  <a:outerShdw blurRad="38100" dist="38100" dir="2700000" algn="tl">
                    <a:srgbClr val="FFFFFF"/>
                  </a:outerShdw>
                </a:effectLst>
              </a:rPr>
              <a:t>　　　　　　　　　　　　　</a:t>
            </a:r>
            <a:r>
              <a:rPr kumimoji="1" lang="ja-JP" altLang="en-US" sz="1600" b="1" u="none">
                <a:effectLst>
                  <a:outerShdw blurRad="38100" dist="38100" dir="2700000" algn="tl">
                    <a:srgbClr val="FFFFFF"/>
                  </a:outerShdw>
                </a:effectLst>
              </a:rPr>
              <a:t>関西広域連合の拡充</a:t>
            </a:r>
          </a:p>
          <a:p>
            <a:pPr eaLnBrk="1" hangingPunct="1"/>
            <a:endParaRPr kumimoji="1" lang="ja-JP" altLang="en-US" sz="1600" u="none"/>
          </a:p>
          <a:p>
            <a:pPr eaLnBrk="1" hangingPunct="1"/>
            <a:r>
              <a:rPr kumimoji="1" lang="ja-JP" altLang="en-US" sz="1600" u="none"/>
              <a:t>・集約する業務の拡大</a:t>
            </a:r>
          </a:p>
          <a:p>
            <a:pPr eaLnBrk="1" hangingPunct="1"/>
            <a:r>
              <a:rPr kumimoji="1" lang="ja-JP" altLang="en-US" sz="1600" u="none"/>
              <a:t>（関西一体となった推進体制）　　　　　　　　</a:t>
            </a:r>
          </a:p>
          <a:p>
            <a:pPr eaLnBrk="1" hangingPunct="1"/>
            <a:endParaRPr kumimoji="1" lang="en-US" altLang="ja-JP" sz="1600" u="none"/>
          </a:p>
        </p:txBody>
      </p:sp>
      <p:sp>
        <p:nvSpPr>
          <p:cNvPr id="288778" name="Rectangle 10">
            <a:extLst>
              <a:ext uri="{FF2B5EF4-FFF2-40B4-BE49-F238E27FC236}">
                <a16:creationId xmlns:a16="http://schemas.microsoft.com/office/drawing/2014/main" id="{773CB824-A2D1-4A14-A678-1A527748A440}"/>
              </a:ext>
            </a:extLst>
          </p:cNvPr>
          <p:cNvSpPr>
            <a:spLocks noChangeArrowheads="1"/>
          </p:cNvSpPr>
          <p:nvPr/>
        </p:nvSpPr>
        <p:spPr bwMode="auto">
          <a:xfrm>
            <a:off x="4643438" y="4941888"/>
            <a:ext cx="2665412"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u="none"/>
              <a:t>・国からの権限移譲の拡大</a:t>
            </a:r>
          </a:p>
          <a:p>
            <a:pPr algn="ctr" eaLnBrk="1" hangingPunct="1"/>
            <a:endParaRPr kumimoji="1" lang="en-US" altLang="ja-JP" sz="1600" u="none"/>
          </a:p>
        </p:txBody>
      </p:sp>
      <p:sp>
        <p:nvSpPr>
          <p:cNvPr id="288779" name="AutoShape 11">
            <a:extLst>
              <a:ext uri="{FF2B5EF4-FFF2-40B4-BE49-F238E27FC236}">
                <a16:creationId xmlns:a16="http://schemas.microsoft.com/office/drawing/2014/main" id="{C652EA35-38D3-4E78-82CF-BFC64B1C261A}"/>
              </a:ext>
            </a:extLst>
          </p:cNvPr>
          <p:cNvSpPr>
            <a:spLocks noChangeArrowheads="1"/>
          </p:cNvSpPr>
          <p:nvPr/>
        </p:nvSpPr>
        <p:spPr bwMode="auto">
          <a:xfrm>
            <a:off x="1116013" y="3068638"/>
            <a:ext cx="3024187" cy="1079500"/>
          </a:xfrm>
          <a:prstGeom prst="flowChartAlternateProcess">
            <a:avLst/>
          </a:prstGeom>
          <a:solidFill>
            <a:srgbClr val="00CC99">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b="1" u="none">
                <a:effectLst>
                  <a:outerShdw blurRad="38100" dist="38100" dir="2700000" algn="tl">
                    <a:srgbClr val="FFFFFF"/>
                  </a:outerShdw>
                </a:effectLst>
              </a:rPr>
              <a:t>関西広域連合の設置</a:t>
            </a:r>
          </a:p>
          <a:p>
            <a:pPr algn="ctr" eaLnBrk="1" hangingPunct="1"/>
            <a:r>
              <a:rPr kumimoji="1" lang="ja-JP" altLang="en-US" sz="1600" u="none">
                <a:effectLst>
                  <a:outerShdw blurRad="38100" dist="38100" dir="2700000" algn="tl">
                    <a:srgbClr val="FFFFFF"/>
                  </a:outerShdw>
                </a:effectLst>
              </a:rPr>
              <a:t>関西各府県の業務を集約</a:t>
            </a:r>
          </a:p>
          <a:p>
            <a:pPr algn="ctr" eaLnBrk="1" hangingPunct="1"/>
            <a:r>
              <a:rPr kumimoji="1" lang="ja-JP" altLang="en-US" sz="1600" u="none">
                <a:effectLst>
                  <a:outerShdw blurRad="38100" dist="38100" dir="2700000" algn="tl">
                    <a:srgbClr val="FFFFFF"/>
                  </a:outerShdw>
                </a:effectLst>
              </a:rPr>
              <a:t>（早期に実現可能なものから）</a:t>
            </a:r>
          </a:p>
        </p:txBody>
      </p:sp>
      <p:sp>
        <p:nvSpPr>
          <p:cNvPr id="288780" name="AutoShape 12">
            <a:extLst>
              <a:ext uri="{FF2B5EF4-FFF2-40B4-BE49-F238E27FC236}">
                <a16:creationId xmlns:a16="http://schemas.microsoft.com/office/drawing/2014/main" id="{827B0363-34DE-4504-98F4-D728E11FC742}"/>
              </a:ext>
            </a:extLst>
          </p:cNvPr>
          <p:cNvSpPr>
            <a:spLocks noChangeArrowheads="1"/>
          </p:cNvSpPr>
          <p:nvPr/>
        </p:nvSpPr>
        <p:spPr bwMode="auto">
          <a:xfrm>
            <a:off x="2195513" y="4005263"/>
            <a:ext cx="647700" cy="935037"/>
          </a:xfrm>
          <a:prstGeom prst="downArrow">
            <a:avLst>
              <a:gd name="adj1" fmla="val 50000"/>
              <a:gd name="adj2" fmla="val 36091"/>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288781" name="AutoShape 13">
            <a:extLst>
              <a:ext uri="{FF2B5EF4-FFF2-40B4-BE49-F238E27FC236}">
                <a16:creationId xmlns:a16="http://schemas.microsoft.com/office/drawing/2014/main" id="{567A8A7B-4E98-46B7-80A7-F04870A67546}"/>
              </a:ext>
            </a:extLst>
          </p:cNvPr>
          <p:cNvSpPr>
            <a:spLocks noChangeArrowheads="1"/>
          </p:cNvSpPr>
          <p:nvPr/>
        </p:nvSpPr>
        <p:spPr bwMode="auto">
          <a:xfrm>
            <a:off x="5795963" y="3933825"/>
            <a:ext cx="647700" cy="1008063"/>
          </a:xfrm>
          <a:prstGeom prst="downArrow">
            <a:avLst>
              <a:gd name="adj1" fmla="val 50000"/>
              <a:gd name="adj2" fmla="val 38909"/>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288782" name="AutoShape 14">
            <a:extLst>
              <a:ext uri="{FF2B5EF4-FFF2-40B4-BE49-F238E27FC236}">
                <a16:creationId xmlns:a16="http://schemas.microsoft.com/office/drawing/2014/main" id="{3FFF0FBE-201E-4727-B7FF-FC2BC39C734C}"/>
              </a:ext>
            </a:extLst>
          </p:cNvPr>
          <p:cNvSpPr>
            <a:spLocks noChangeArrowheads="1"/>
          </p:cNvSpPr>
          <p:nvPr/>
        </p:nvSpPr>
        <p:spPr bwMode="auto">
          <a:xfrm>
            <a:off x="0" y="2492375"/>
            <a:ext cx="1763713" cy="1296988"/>
          </a:xfrm>
          <a:prstGeom prst="irregularSeal2">
            <a:avLst/>
          </a:prstGeom>
          <a:solidFill>
            <a:srgbClr val="FFFF00">
              <a:alpha val="7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b="1" u="none"/>
              <a:t>府県レベルでは</a:t>
            </a:r>
          </a:p>
          <a:p>
            <a:pPr algn="ctr" eaLnBrk="1" hangingPunct="1"/>
            <a:r>
              <a:rPr kumimoji="1" lang="ja-JP" altLang="en-US" sz="1400" b="1" u="none"/>
              <a:t>全国初！</a:t>
            </a:r>
          </a:p>
        </p:txBody>
      </p:sp>
      <p:sp>
        <p:nvSpPr>
          <p:cNvPr id="288784" name="Text Box 16">
            <a:extLst>
              <a:ext uri="{FF2B5EF4-FFF2-40B4-BE49-F238E27FC236}">
                <a16:creationId xmlns:a16="http://schemas.microsoft.com/office/drawing/2014/main" id="{50988184-362A-4CD1-BCAC-86028AE658C5}"/>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２６</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a:extLst>
              <a:ext uri="{FF2B5EF4-FFF2-40B4-BE49-F238E27FC236}">
                <a16:creationId xmlns:a16="http://schemas.microsoft.com/office/drawing/2014/main" id="{C665326C-D56E-42D3-ADCE-CF84F4F627D3}"/>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4724400"/>
            <a:ext cx="1187450" cy="904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1843" name="Rectangle 3">
            <a:extLst>
              <a:ext uri="{FF2B5EF4-FFF2-40B4-BE49-F238E27FC236}">
                <a16:creationId xmlns:a16="http://schemas.microsoft.com/office/drawing/2014/main" id="{D58E66E7-36A3-480C-8FE5-1FF1C1D575C8}"/>
              </a:ext>
            </a:extLst>
          </p:cNvPr>
          <p:cNvSpPr>
            <a:spLocks noChangeArrowheads="1"/>
          </p:cNvSpPr>
          <p:nvPr/>
        </p:nvSpPr>
        <p:spPr bwMode="auto">
          <a:xfrm>
            <a:off x="250825" y="1341438"/>
            <a:ext cx="8686800" cy="6477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kumimoji="1" lang="ja-JP" altLang="en-US" b="1" u="none">
                <a:effectLst>
                  <a:outerShdw blurRad="38100" dist="38100" dir="2700000" algn="tl">
                    <a:srgbClr val="FFFFFF"/>
                  </a:outerShdw>
                </a:effectLst>
              </a:rPr>
              <a:t>関西広域連合が取り組む事務</a:t>
            </a:r>
          </a:p>
          <a:p>
            <a:pPr eaLnBrk="1" hangingPunct="1"/>
            <a:r>
              <a:rPr kumimoji="1" lang="ja-JP" altLang="en-US" sz="1600" b="1" u="none"/>
              <a:t>早期に実現可能な事務から順次、本格的なもの、国からの権限移譲を受けて実施するものへ拡大</a:t>
            </a:r>
          </a:p>
        </p:txBody>
      </p:sp>
      <p:sp>
        <p:nvSpPr>
          <p:cNvPr id="291844" name="Rectangle 4">
            <a:extLst>
              <a:ext uri="{FF2B5EF4-FFF2-40B4-BE49-F238E27FC236}">
                <a16:creationId xmlns:a16="http://schemas.microsoft.com/office/drawing/2014/main" id="{67D59218-B536-4C9D-9754-D5DD46EB3481}"/>
              </a:ext>
            </a:extLst>
          </p:cNvPr>
          <p:cNvSpPr>
            <a:spLocks noChangeArrowheads="1"/>
          </p:cNvSpPr>
          <p:nvPr/>
        </p:nvSpPr>
        <p:spPr bwMode="auto">
          <a:xfrm>
            <a:off x="323850" y="3284538"/>
            <a:ext cx="1368425" cy="3048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u="none"/>
              <a:t>広域防災</a:t>
            </a:r>
          </a:p>
        </p:txBody>
      </p:sp>
      <p:pic>
        <p:nvPicPr>
          <p:cNvPr id="291845" name="Picture 5">
            <a:hlinkClick r:id="rId4"/>
            <a:extLst>
              <a:ext uri="{FF2B5EF4-FFF2-40B4-BE49-F238E27FC236}">
                <a16:creationId xmlns:a16="http://schemas.microsoft.com/office/drawing/2014/main" id="{CE1C44EA-1660-4E7B-92FB-97844CCCAB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4652963"/>
            <a:ext cx="5762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291846" name="Picture 6">
            <a:extLst>
              <a:ext uri="{FF2B5EF4-FFF2-40B4-BE49-F238E27FC236}">
                <a16:creationId xmlns:a16="http://schemas.microsoft.com/office/drawing/2014/main" id="{713856C7-57EA-4859-A734-D9A0E581B7C1}"/>
              </a:ext>
            </a:extLst>
          </p:cNvPr>
          <p:cNvPicPr>
            <a:picLocks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323850" y="3573463"/>
            <a:ext cx="1368425" cy="1008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1847" name="Rectangle 7">
            <a:extLst>
              <a:ext uri="{FF2B5EF4-FFF2-40B4-BE49-F238E27FC236}">
                <a16:creationId xmlns:a16="http://schemas.microsoft.com/office/drawing/2014/main" id="{7909F37E-1EB4-4400-BD01-2A7991E19FB9}"/>
              </a:ext>
            </a:extLst>
          </p:cNvPr>
          <p:cNvSpPr>
            <a:spLocks noChangeArrowheads="1"/>
          </p:cNvSpPr>
          <p:nvPr/>
        </p:nvSpPr>
        <p:spPr bwMode="auto">
          <a:xfrm>
            <a:off x="0" y="5876925"/>
            <a:ext cx="1763713" cy="503238"/>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kumimoji="1" lang="ja-JP" altLang="en-US" sz="1600" u="none"/>
              <a:t>調理師・准看護師などの資格試験</a:t>
            </a:r>
          </a:p>
        </p:txBody>
      </p:sp>
      <p:sp>
        <p:nvSpPr>
          <p:cNvPr id="291848" name="AutoShape 8">
            <a:extLst>
              <a:ext uri="{FF2B5EF4-FFF2-40B4-BE49-F238E27FC236}">
                <a16:creationId xmlns:a16="http://schemas.microsoft.com/office/drawing/2014/main" id="{F9934E21-E2EB-42F4-A93D-9C437EAF992B}"/>
              </a:ext>
            </a:extLst>
          </p:cNvPr>
          <p:cNvSpPr>
            <a:spLocks noChangeArrowheads="1"/>
          </p:cNvSpPr>
          <p:nvPr/>
        </p:nvSpPr>
        <p:spPr bwMode="auto">
          <a:xfrm>
            <a:off x="0" y="1916113"/>
            <a:ext cx="9144000" cy="719137"/>
          </a:xfrm>
          <a:prstGeom prst="notchedRightArrow">
            <a:avLst>
              <a:gd name="adj1" fmla="val 50000"/>
              <a:gd name="adj2" fmla="val 3178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b="1" u="none">
                <a:effectLst>
                  <a:outerShdw blurRad="38100" dist="38100" dir="2700000" algn="tl">
                    <a:srgbClr val="FFFFFF"/>
                  </a:outerShdw>
                </a:effectLst>
              </a:rPr>
              <a:t>H21</a:t>
            </a:r>
            <a:r>
              <a:rPr kumimoji="1" lang="ja-JP" altLang="en-US" b="1" u="none">
                <a:effectLst>
                  <a:outerShdw blurRad="38100" dist="38100" dir="2700000" algn="tl">
                    <a:srgbClr val="FFFFFF"/>
                  </a:outerShdw>
                </a:effectLst>
              </a:rPr>
              <a:t>～ 第１フェーズ　　　　</a:t>
            </a:r>
            <a:r>
              <a:rPr kumimoji="1" lang="en-US" altLang="ja-JP" b="1" u="none">
                <a:effectLst>
                  <a:outerShdw blurRad="38100" dist="38100" dir="2700000" algn="tl">
                    <a:srgbClr val="FFFFFF"/>
                  </a:outerShdw>
                </a:effectLst>
              </a:rPr>
              <a:t>H24</a:t>
            </a:r>
            <a:r>
              <a:rPr kumimoji="1" lang="ja-JP" altLang="en-US" b="1" u="none">
                <a:effectLst>
                  <a:outerShdw blurRad="38100" dist="38100" dir="2700000" algn="tl">
                    <a:srgbClr val="FFFFFF"/>
                  </a:outerShdw>
                </a:effectLst>
              </a:rPr>
              <a:t>～ 第２・第３フェーズ　　　　　　　　</a:t>
            </a:r>
          </a:p>
        </p:txBody>
      </p:sp>
      <p:sp>
        <p:nvSpPr>
          <p:cNvPr id="291849" name="Oval 9">
            <a:extLst>
              <a:ext uri="{FF2B5EF4-FFF2-40B4-BE49-F238E27FC236}">
                <a16:creationId xmlns:a16="http://schemas.microsoft.com/office/drawing/2014/main" id="{F8131C8C-E37E-40CF-946E-38226DEF08F8}"/>
              </a:ext>
            </a:extLst>
          </p:cNvPr>
          <p:cNvSpPr>
            <a:spLocks noChangeArrowheads="1"/>
          </p:cNvSpPr>
          <p:nvPr/>
        </p:nvSpPr>
        <p:spPr bwMode="auto">
          <a:xfrm>
            <a:off x="179388" y="2565400"/>
            <a:ext cx="2663825" cy="720725"/>
          </a:xfrm>
          <a:prstGeom prst="ellipse">
            <a:avLst/>
          </a:prstGeom>
          <a:solidFill>
            <a:srgbClr val="FFCC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kumimoji="1" lang="ja-JP" altLang="en-US" sz="1600" b="1" u="none"/>
              <a:t>早期に実現可能な事務から第１歩</a:t>
            </a:r>
          </a:p>
        </p:txBody>
      </p:sp>
      <p:sp>
        <p:nvSpPr>
          <p:cNvPr id="291850" name="Oval 10">
            <a:extLst>
              <a:ext uri="{FF2B5EF4-FFF2-40B4-BE49-F238E27FC236}">
                <a16:creationId xmlns:a16="http://schemas.microsoft.com/office/drawing/2014/main" id="{6A90177A-FCA6-4370-9F4D-18B21C83B616}"/>
              </a:ext>
            </a:extLst>
          </p:cNvPr>
          <p:cNvSpPr>
            <a:spLocks noChangeArrowheads="1"/>
          </p:cNvSpPr>
          <p:nvPr/>
        </p:nvSpPr>
        <p:spPr bwMode="auto">
          <a:xfrm>
            <a:off x="3303588" y="2565400"/>
            <a:ext cx="3390900" cy="720725"/>
          </a:xfrm>
          <a:prstGeom prst="ellipse">
            <a:avLst/>
          </a:prstGeom>
          <a:solidFill>
            <a:srgbClr val="FFCC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kumimoji="1" lang="ja-JP" altLang="en-US" sz="1600" b="1" u="none"/>
              <a:t>本格的な事務</a:t>
            </a:r>
          </a:p>
        </p:txBody>
      </p:sp>
      <p:sp>
        <p:nvSpPr>
          <p:cNvPr id="291851" name="Oval 11">
            <a:extLst>
              <a:ext uri="{FF2B5EF4-FFF2-40B4-BE49-F238E27FC236}">
                <a16:creationId xmlns:a16="http://schemas.microsoft.com/office/drawing/2014/main" id="{8523A2A8-3ABD-40EA-B5B6-8DB788EF95AB}"/>
              </a:ext>
            </a:extLst>
          </p:cNvPr>
          <p:cNvSpPr>
            <a:spLocks noChangeArrowheads="1"/>
          </p:cNvSpPr>
          <p:nvPr/>
        </p:nvSpPr>
        <p:spPr bwMode="auto">
          <a:xfrm>
            <a:off x="3459163" y="5041900"/>
            <a:ext cx="3549650" cy="720725"/>
          </a:xfrm>
          <a:prstGeom prst="ellipse">
            <a:avLst/>
          </a:prstGeom>
          <a:solidFill>
            <a:srgbClr val="FFCC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kumimoji="1" lang="ja-JP" altLang="en-US" sz="1600" b="1" u="none"/>
              <a:t>国の権限移譲を受けて</a:t>
            </a:r>
          </a:p>
          <a:p>
            <a:pPr algn="ctr" eaLnBrk="1" hangingPunct="1"/>
            <a:r>
              <a:rPr kumimoji="1" lang="ja-JP" altLang="en-US" sz="1600" b="1" u="none"/>
              <a:t>実施する事務</a:t>
            </a:r>
          </a:p>
        </p:txBody>
      </p:sp>
      <p:pic>
        <p:nvPicPr>
          <p:cNvPr id="291852" name="Picture 12">
            <a:extLst>
              <a:ext uri="{FF2B5EF4-FFF2-40B4-BE49-F238E27FC236}">
                <a16:creationId xmlns:a16="http://schemas.microsoft.com/office/drawing/2014/main" id="{0609A3AE-C665-4CDE-A4EE-D2D84B287D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0650" y="5810250"/>
            <a:ext cx="1296988" cy="1047750"/>
          </a:xfrm>
          <a:prstGeom prst="rect">
            <a:avLst/>
          </a:prstGeom>
          <a:noFill/>
          <a:extLst>
            <a:ext uri="{909E8E84-426E-40DD-AFC4-6F175D3DCCD1}">
              <a14:hiddenFill xmlns:a14="http://schemas.microsoft.com/office/drawing/2010/main">
                <a:solidFill>
                  <a:srgbClr val="FFFFFF"/>
                </a:solidFill>
              </a14:hiddenFill>
            </a:ext>
          </a:extLst>
        </p:spPr>
      </p:pic>
      <p:sp>
        <p:nvSpPr>
          <p:cNvPr id="291853" name="Rectangle 13">
            <a:extLst>
              <a:ext uri="{FF2B5EF4-FFF2-40B4-BE49-F238E27FC236}">
                <a16:creationId xmlns:a16="http://schemas.microsoft.com/office/drawing/2014/main" id="{5D5168D1-31B0-43FD-9776-95134CFFAF17}"/>
              </a:ext>
            </a:extLst>
          </p:cNvPr>
          <p:cNvSpPr>
            <a:spLocks noChangeArrowheads="1"/>
          </p:cNvSpPr>
          <p:nvPr/>
        </p:nvSpPr>
        <p:spPr bwMode="auto">
          <a:xfrm>
            <a:off x="4071938" y="5795963"/>
            <a:ext cx="2400300" cy="1062037"/>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u="none"/>
              <a:t>国の出先機関の事務</a:t>
            </a:r>
          </a:p>
          <a:p>
            <a:pPr algn="ctr" eaLnBrk="1" hangingPunct="1"/>
            <a:r>
              <a:rPr kumimoji="1" lang="ja-JP" altLang="en-US" sz="1600" u="none"/>
              <a:t>の移譲を受けて実施</a:t>
            </a:r>
          </a:p>
        </p:txBody>
      </p:sp>
      <p:sp>
        <p:nvSpPr>
          <p:cNvPr id="291854" name="Rectangle 14">
            <a:extLst>
              <a:ext uri="{FF2B5EF4-FFF2-40B4-BE49-F238E27FC236}">
                <a16:creationId xmlns:a16="http://schemas.microsoft.com/office/drawing/2014/main" id="{B644DDD7-3AE3-4A9B-A56F-D79B7F356BED}"/>
              </a:ext>
            </a:extLst>
          </p:cNvPr>
          <p:cNvSpPr>
            <a:spLocks noGrp="1" noChangeArrowheads="1"/>
          </p:cNvSpPr>
          <p:nvPr>
            <p:ph type="title"/>
          </p:nvPr>
        </p:nvSpPr>
        <p:spPr>
          <a:xfrm>
            <a:off x="250825" y="476250"/>
            <a:ext cx="8229600" cy="863600"/>
          </a:xfrm>
          <a:noFill/>
          <a:ln/>
        </p:spPr>
        <p:txBody>
          <a:bodyPr/>
          <a:lstStyle/>
          <a:p>
            <a:pPr>
              <a:lnSpc>
                <a:spcPct val="120000"/>
              </a:lnSpc>
            </a:pPr>
            <a:r>
              <a:rPr lang="ja-JP" altLang="en-US" sz="2400">
                <a:latin typeface="HG丸ｺﾞｼｯｸM-PRO" panose="020F0600000000000000" pitchFamily="50" charset="-128"/>
                <a:ea typeface="HG丸ｺﾞｼｯｸM-PRO" panose="020F0600000000000000" pitchFamily="50" charset="-128"/>
              </a:rPr>
              <a:t>（２）関西州実現に向けたアプローチ</a:t>
            </a:r>
            <a:br>
              <a:rPr lang="ja-JP" altLang="en-US" sz="2000">
                <a:latin typeface="HG丸ｺﾞｼｯｸM-PRO" panose="020F0600000000000000" pitchFamily="50" charset="-128"/>
                <a:ea typeface="HG丸ｺﾞｼｯｸM-PRO" panose="020F0600000000000000" pitchFamily="50" charset="-128"/>
              </a:rPr>
            </a:br>
            <a:r>
              <a:rPr lang="ja-JP" altLang="en-US" sz="2000">
                <a:latin typeface="HG丸ｺﾞｼｯｸM-PRO" panose="020F0600000000000000" pitchFamily="50" charset="-128"/>
                <a:ea typeface="HG丸ｺﾞｼｯｸM-PRO" panose="020F0600000000000000" pitchFamily="50" charset="-128"/>
              </a:rPr>
              <a:t>　② 関西広域連合の設置と機能拡充 その２</a:t>
            </a:r>
          </a:p>
        </p:txBody>
      </p:sp>
      <p:pic>
        <p:nvPicPr>
          <p:cNvPr id="291855" name="Picture 15">
            <a:extLst>
              <a:ext uri="{FF2B5EF4-FFF2-40B4-BE49-F238E27FC236}">
                <a16:creationId xmlns:a16="http://schemas.microsoft.com/office/drawing/2014/main" id="{CD74CA0E-32AA-4BF4-A882-B371565BF2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0625" y="3395663"/>
            <a:ext cx="144145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1856" name="Picture 16">
            <a:extLst>
              <a:ext uri="{FF2B5EF4-FFF2-40B4-BE49-F238E27FC236}">
                <a16:creationId xmlns:a16="http://schemas.microsoft.com/office/drawing/2014/main" id="{15D6DE0B-9176-427B-846C-76621A41BE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9600" y="4432300"/>
            <a:ext cx="1511300" cy="1082675"/>
          </a:xfrm>
          <a:prstGeom prst="rect">
            <a:avLst/>
          </a:prstGeom>
          <a:noFill/>
          <a:extLst>
            <a:ext uri="{909E8E84-426E-40DD-AFC4-6F175D3DCCD1}">
              <a14:hiddenFill xmlns:a14="http://schemas.microsoft.com/office/drawing/2010/main">
                <a:solidFill>
                  <a:srgbClr val="FFFFFF"/>
                </a:solidFill>
              </a14:hiddenFill>
            </a:ext>
          </a:extLst>
        </p:spPr>
      </p:pic>
      <p:sp>
        <p:nvSpPr>
          <p:cNvPr id="291858" name="Rectangle 18">
            <a:extLst>
              <a:ext uri="{FF2B5EF4-FFF2-40B4-BE49-F238E27FC236}">
                <a16:creationId xmlns:a16="http://schemas.microsoft.com/office/drawing/2014/main" id="{225A2E3D-4A58-4DF4-85CB-746473C1F51D}"/>
              </a:ext>
            </a:extLst>
          </p:cNvPr>
          <p:cNvSpPr>
            <a:spLocks noChangeArrowheads="1"/>
          </p:cNvSpPr>
          <p:nvPr/>
        </p:nvSpPr>
        <p:spPr bwMode="auto">
          <a:xfrm>
            <a:off x="4019550" y="3503613"/>
            <a:ext cx="1944688" cy="3048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u="none"/>
              <a:t>産業振興</a:t>
            </a:r>
          </a:p>
        </p:txBody>
      </p:sp>
      <p:pic>
        <p:nvPicPr>
          <p:cNvPr id="291859" name="Picture 19">
            <a:hlinkClick r:id="rId10"/>
            <a:extLst>
              <a:ext uri="{FF2B5EF4-FFF2-40B4-BE49-F238E27FC236}">
                <a16:creationId xmlns:a16="http://schemas.microsoft.com/office/drawing/2014/main" id="{81BE016D-456F-42D9-AD39-7B8F94FCDA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32513" y="3446463"/>
            <a:ext cx="1657350" cy="1008062"/>
          </a:xfrm>
          <a:prstGeom prst="rect">
            <a:avLst/>
          </a:prstGeom>
          <a:noFill/>
          <a:extLst>
            <a:ext uri="{909E8E84-426E-40DD-AFC4-6F175D3DCCD1}">
              <a14:hiddenFill xmlns:a14="http://schemas.microsoft.com/office/drawing/2010/main">
                <a:solidFill>
                  <a:srgbClr val="FFFFFF"/>
                </a:solidFill>
              </a14:hiddenFill>
            </a:ext>
          </a:extLst>
        </p:spPr>
      </p:pic>
      <p:sp>
        <p:nvSpPr>
          <p:cNvPr id="291860" name="Rectangle 20">
            <a:extLst>
              <a:ext uri="{FF2B5EF4-FFF2-40B4-BE49-F238E27FC236}">
                <a16:creationId xmlns:a16="http://schemas.microsoft.com/office/drawing/2014/main" id="{E4F85DBB-F7A8-4A81-A662-A64D4B47D592}"/>
              </a:ext>
            </a:extLst>
          </p:cNvPr>
          <p:cNvSpPr>
            <a:spLocks noChangeArrowheads="1"/>
          </p:cNvSpPr>
          <p:nvPr/>
        </p:nvSpPr>
        <p:spPr bwMode="auto">
          <a:xfrm>
            <a:off x="6142038" y="3195638"/>
            <a:ext cx="1657350" cy="3048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u="none"/>
              <a:t>環　境</a:t>
            </a:r>
          </a:p>
        </p:txBody>
      </p:sp>
      <p:sp>
        <p:nvSpPr>
          <p:cNvPr id="291861" name="Rectangle 21">
            <a:extLst>
              <a:ext uri="{FF2B5EF4-FFF2-40B4-BE49-F238E27FC236}">
                <a16:creationId xmlns:a16="http://schemas.microsoft.com/office/drawing/2014/main" id="{E68938F4-CED1-4C22-BB92-8F1FD3D3BB44}"/>
              </a:ext>
            </a:extLst>
          </p:cNvPr>
          <p:cNvSpPr>
            <a:spLocks noChangeArrowheads="1"/>
          </p:cNvSpPr>
          <p:nvPr/>
        </p:nvSpPr>
        <p:spPr bwMode="auto">
          <a:xfrm>
            <a:off x="1889125" y="4435475"/>
            <a:ext cx="1511300" cy="3048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u="none"/>
              <a:t>広域観光</a:t>
            </a:r>
          </a:p>
        </p:txBody>
      </p:sp>
      <p:sp>
        <p:nvSpPr>
          <p:cNvPr id="291862" name="Rectangle 22">
            <a:extLst>
              <a:ext uri="{FF2B5EF4-FFF2-40B4-BE49-F238E27FC236}">
                <a16:creationId xmlns:a16="http://schemas.microsoft.com/office/drawing/2014/main" id="{BB62B250-919B-467B-A01D-A52B965F2CE3}"/>
              </a:ext>
            </a:extLst>
          </p:cNvPr>
          <p:cNvSpPr>
            <a:spLocks noChangeArrowheads="1"/>
          </p:cNvSpPr>
          <p:nvPr/>
        </p:nvSpPr>
        <p:spPr bwMode="auto">
          <a:xfrm>
            <a:off x="2460625" y="3284538"/>
            <a:ext cx="1439863" cy="304800"/>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u="none"/>
              <a:t>ドクターヘリの運航</a:t>
            </a:r>
          </a:p>
        </p:txBody>
      </p:sp>
      <p:pic>
        <p:nvPicPr>
          <p:cNvPr id="291864" name="Picture 24">
            <a:extLst>
              <a:ext uri="{FF2B5EF4-FFF2-40B4-BE49-F238E27FC236}">
                <a16:creationId xmlns:a16="http://schemas.microsoft.com/office/drawing/2014/main" id="{6900A8CC-6A03-4F82-A358-C0922C6DBE2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9075" y="3800475"/>
            <a:ext cx="194468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1865" name="Text Box 25">
            <a:extLst>
              <a:ext uri="{FF2B5EF4-FFF2-40B4-BE49-F238E27FC236}">
                <a16:creationId xmlns:a16="http://schemas.microsoft.com/office/drawing/2014/main" id="{91821395-EA1B-4194-96A9-D6F1FC4D0C76}"/>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２７</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9778" name="Picture 2">
            <a:extLst>
              <a:ext uri="{FF2B5EF4-FFF2-40B4-BE49-F238E27FC236}">
                <a16:creationId xmlns:a16="http://schemas.microsoft.com/office/drawing/2014/main" id="{6D306C0A-EB7D-405D-BA7A-CEE05B1AE85A}"/>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3850" y="1844675"/>
            <a:ext cx="3960813" cy="1800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9779" name="Rectangle 3">
            <a:extLst>
              <a:ext uri="{FF2B5EF4-FFF2-40B4-BE49-F238E27FC236}">
                <a16:creationId xmlns:a16="http://schemas.microsoft.com/office/drawing/2014/main" id="{A41C4609-12AD-431D-A913-7563C4B0461B}"/>
              </a:ext>
            </a:extLst>
          </p:cNvPr>
          <p:cNvSpPr>
            <a:spLocks noGrp="1" noChangeArrowheads="1"/>
          </p:cNvSpPr>
          <p:nvPr>
            <p:ph type="title"/>
          </p:nvPr>
        </p:nvSpPr>
        <p:spPr>
          <a:xfrm>
            <a:off x="0" y="260350"/>
            <a:ext cx="9540875" cy="1371600"/>
          </a:xfrm>
        </p:spPr>
        <p:txBody>
          <a:bodyPr/>
          <a:lstStyle/>
          <a:p>
            <a:r>
              <a:rPr lang="en-US" altLang="ja-JP" sz="3000">
                <a:ea typeface="HG丸ｺﾞｼｯｸM-PRO" panose="020F0600000000000000" pitchFamily="50" charset="-128"/>
              </a:rPr>
              <a:t>1</a:t>
            </a:r>
            <a:r>
              <a:rPr lang="ja-JP" altLang="en-US" sz="3000">
                <a:ea typeface="HG丸ｺﾞｼｯｸM-PRO" panose="020F0600000000000000" pitchFamily="50" charset="-128"/>
              </a:rPr>
              <a:t>分権改革を取り巻く課題</a:t>
            </a:r>
            <a:br>
              <a:rPr lang="ja-JP" altLang="en-US" sz="3000">
                <a:ea typeface="HG丸ｺﾞｼｯｸM-PRO" panose="020F0600000000000000" pitchFamily="50" charset="-128"/>
              </a:rPr>
            </a:br>
            <a:r>
              <a:rPr lang="ja-JP" altLang="en-US" sz="2400">
                <a:ea typeface="HG丸ｺﾞｼｯｸM-PRO" panose="020F0600000000000000" pitchFamily="50" charset="-128"/>
              </a:rPr>
              <a:t>（１）霞ヶ関・官僚主導の中央集権型システムには限界が・・・</a:t>
            </a:r>
          </a:p>
        </p:txBody>
      </p:sp>
      <p:sp>
        <p:nvSpPr>
          <p:cNvPr id="459780" name="Rectangle 4">
            <a:extLst>
              <a:ext uri="{FF2B5EF4-FFF2-40B4-BE49-F238E27FC236}">
                <a16:creationId xmlns:a16="http://schemas.microsoft.com/office/drawing/2014/main" id="{76DB7E57-2C16-4324-AD6C-8B84B92F8E31}"/>
              </a:ext>
            </a:extLst>
          </p:cNvPr>
          <p:cNvSpPr>
            <a:spLocks noGrp="1" noChangeArrowheads="1"/>
          </p:cNvSpPr>
          <p:nvPr>
            <p:ph type="body" sz="half" idx="2"/>
          </p:nvPr>
        </p:nvSpPr>
        <p:spPr>
          <a:xfrm>
            <a:off x="4500563" y="1412875"/>
            <a:ext cx="4643437" cy="4030663"/>
          </a:xfrm>
        </p:spPr>
        <p:txBody>
          <a:bodyPr/>
          <a:lstStyle/>
          <a:p>
            <a:pPr>
              <a:buFont typeface="Wingdings" panose="05000000000000000000" pitchFamily="2" charset="2"/>
              <a:buNone/>
            </a:pPr>
            <a:r>
              <a:rPr lang="en-US" altLang="ja-JP" sz="2000"/>
              <a:t>①</a:t>
            </a:r>
            <a:r>
              <a:rPr lang="ja-JP" altLang="en-US" sz="2000"/>
              <a:t>地域の実情にあわせて決められない</a:t>
            </a:r>
          </a:p>
          <a:p>
            <a:pPr>
              <a:buFont typeface="Wingdings" panose="05000000000000000000" pitchFamily="2" charset="2"/>
              <a:buNone/>
            </a:pPr>
            <a:endParaRPr lang="ja-JP" altLang="en-US" sz="2000"/>
          </a:p>
          <a:p>
            <a:pPr>
              <a:buFont typeface="Wingdings" panose="05000000000000000000" pitchFamily="2" charset="2"/>
              <a:buNone/>
            </a:pPr>
            <a:endParaRPr lang="ja-JP" altLang="en-US" sz="2000"/>
          </a:p>
          <a:p>
            <a:pPr>
              <a:buFont typeface="Wingdings" panose="05000000000000000000" pitchFamily="2" charset="2"/>
              <a:buNone/>
            </a:pPr>
            <a:endParaRPr lang="ja-JP" altLang="en-US" sz="2000"/>
          </a:p>
          <a:p>
            <a:pPr>
              <a:buFont typeface="Wingdings" panose="05000000000000000000" pitchFamily="2" charset="2"/>
              <a:buNone/>
            </a:pPr>
            <a:endParaRPr lang="ja-JP" altLang="en-US" sz="2000"/>
          </a:p>
          <a:p>
            <a:pPr>
              <a:buFont typeface="Wingdings" panose="05000000000000000000" pitchFamily="2" charset="2"/>
              <a:buNone/>
            </a:pPr>
            <a:endParaRPr lang="ja-JP" altLang="en-US" sz="2000"/>
          </a:p>
          <a:p>
            <a:pPr>
              <a:buFont typeface="Wingdings" panose="05000000000000000000" pitchFamily="2" charset="2"/>
              <a:buNone/>
            </a:pPr>
            <a:r>
              <a:rPr lang="ja-JP" altLang="en-US" sz="2000"/>
              <a:t>②国の縦割りが地域にもちこまれている</a:t>
            </a:r>
          </a:p>
          <a:p>
            <a:pPr>
              <a:buFont typeface="Wingdings" panose="05000000000000000000" pitchFamily="2" charset="2"/>
              <a:buNone/>
            </a:pPr>
            <a:endParaRPr lang="ja-JP" altLang="en-US" sz="2000"/>
          </a:p>
          <a:p>
            <a:pPr>
              <a:buFont typeface="Wingdings" panose="05000000000000000000" pitchFamily="2" charset="2"/>
              <a:buNone/>
            </a:pPr>
            <a:endParaRPr lang="ja-JP" altLang="en-US" sz="2000"/>
          </a:p>
          <a:p>
            <a:pPr>
              <a:buFont typeface="Wingdings" panose="05000000000000000000" pitchFamily="2" charset="2"/>
              <a:buNone/>
            </a:pPr>
            <a:endParaRPr lang="ja-JP" altLang="en-US" sz="2000"/>
          </a:p>
          <a:p>
            <a:pPr>
              <a:buFont typeface="Wingdings" panose="05000000000000000000" pitchFamily="2" charset="2"/>
              <a:buNone/>
            </a:pPr>
            <a:endParaRPr lang="en-US" altLang="ja-JP" sz="2000"/>
          </a:p>
        </p:txBody>
      </p:sp>
      <p:sp>
        <p:nvSpPr>
          <p:cNvPr id="459781" name="AutoShape 5">
            <a:extLst>
              <a:ext uri="{FF2B5EF4-FFF2-40B4-BE49-F238E27FC236}">
                <a16:creationId xmlns:a16="http://schemas.microsoft.com/office/drawing/2014/main" id="{E0D10CC5-A3EA-466C-8D21-E883B2860766}"/>
              </a:ext>
            </a:extLst>
          </p:cNvPr>
          <p:cNvSpPr>
            <a:spLocks noChangeArrowheads="1"/>
          </p:cNvSpPr>
          <p:nvPr/>
        </p:nvSpPr>
        <p:spPr bwMode="auto">
          <a:xfrm>
            <a:off x="3995738" y="1773238"/>
            <a:ext cx="4321175" cy="1800225"/>
          </a:xfrm>
          <a:prstGeom prst="cloudCallout">
            <a:avLst>
              <a:gd name="adj1" fmla="val 58083"/>
              <a:gd name="adj2" fmla="val -14815"/>
            </a:avLst>
          </a:prstGeom>
          <a:solidFill>
            <a:schemeClr val="accent1">
              <a:alpha val="5099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kumimoji="1" lang="ja-JP" altLang="ja-JP" u="none"/>
          </a:p>
        </p:txBody>
      </p:sp>
      <p:sp>
        <p:nvSpPr>
          <p:cNvPr id="459782" name="AutoShape 6">
            <a:extLst>
              <a:ext uri="{FF2B5EF4-FFF2-40B4-BE49-F238E27FC236}">
                <a16:creationId xmlns:a16="http://schemas.microsoft.com/office/drawing/2014/main" id="{65F9DEB3-7058-480C-872F-65F7D1AE2F5D}"/>
              </a:ext>
            </a:extLst>
          </p:cNvPr>
          <p:cNvSpPr>
            <a:spLocks noChangeArrowheads="1"/>
          </p:cNvSpPr>
          <p:nvPr/>
        </p:nvSpPr>
        <p:spPr bwMode="auto">
          <a:xfrm>
            <a:off x="4140200" y="3933825"/>
            <a:ext cx="4392613" cy="2160588"/>
          </a:xfrm>
          <a:prstGeom prst="cloudCallout">
            <a:avLst>
              <a:gd name="adj1" fmla="val 49315"/>
              <a:gd name="adj2" fmla="val 31704"/>
            </a:avLst>
          </a:prstGeom>
          <a:solidFill>
            <a:schemeClr val="accent1">
              <a:alpha val="5099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kumimoji="1" lang="ja-JP" altLang="ja-JP" u="none"/>
          </a:p>
        </p:txBody>
      </p:sp>
      <p:sp>
        <p:nvSpPr>
          <p:cNvPr id="459783" name="Rectangle 7">
            <a:extLst>
              <a:ext uri="{FF2B5EF4-FFF2-40B4-BE49-F238E27FC236}">
                <a16:creationId xmlns:a16="http://schemas.microsoft.com/office/drawing/2014/main" id="{030F655D-EB0C-4B3A-B1F7-F4B13A13A5A5}"/>
              </a:ext>
            </a:extLst>
          </p:cNvPr>
          <p:cNvSpPr>
            <a:spLocks noChangeArrowheads="1"/>
          </p:cNvSpPr>
          <p:nvPr/>
        </p:nvSpPr>
        <p:spPr bwMode="auto">
          <a:xfrm>
            <a:off x="4356100" y="6216650"/>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ja-JP" altLang="en-US" u="none"/>
              <a:t>　</a:t>
            </a:r>
            <a:r>
              <a:rPr kumimoji="1" lang="ja-JP" altLang="en-US" u="none">
                <a:latin typeface="ＭＳ Ｐ明朝" panose="02020600040205080304" pitchFamily="18" charset="-128"/>
                <a:ea typeface="ＭＳ Ｐ明朝" panose="02020600040205080304" pitchFamily="18" charset="-128"/>
              </a:rPr>
              <a:t>自治体自らも国ばかり見て、住民の視点を　　　　</a:t>
            </a:r>
          </a:p>
          <a:p>
            <a:pPr eaLnBrk="1" hangingPunct="1"/>
            <a:r>
              <a:rPr kumimoji="1" lang="ja-JP" altLang="en-US" u="none">
                <a:latin typeface="ＭＳ Ｐ明朝" panose="02020600040205080304" pitchFamily="18" charset="-128"/>
                <a:ea typeface="ＭＳ Ｐ明朝" panose="02020600040205080304" pitchFamily="18" charset="-128"/>
              </a:rPr>
              <a:t>　 忘れがち。部局間の縦割りも</a:t>
            </a:r>
          </a:p>
        </p:txBody>
      </p:sp>
      <p:sp>
        <p:nvSpPr>
          <p:cNvPr id="459784" name="Rectangle 8">
            <a:extLst>
              <a:ext uri="{FF2B5EF4-FFF2-40B4-BE49-F238E27FC236}">
                <a16:creationId xmlns:a16="http://schemas.microsoft.com/office/drawing/2014/main" id="{CABFDC15-92A0-44AC-9527-BE0CF271B39E}"/>
              </a:ext>
            </a:extLst>
          </p:cNvPr>
          <p:cNvSpPr>
            <a:spLocks noChangeArrowheads="1"/>
          </p:cNvSpPr>
          <p:nvPr/>
        </p:nvSpPr>
        <p:spPr bwMode="auto">
          <a:xfrm>
            <a:off x="539750" y="3573463"/>
            <a:ext cx="395288" cy="936625"/>
          </a:xfrm>
          <a:prstGeom prst="rect">
            <a:avLst/>
          </a:prstGeom>
          <a:solidFill>
            <a:srgbClr val="C4BD97"/>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ja-JP" altLang="en-US" sz="1600" b="1" u="none"/>
              <a:t>文　科　省</a:t>
            </a:r>
          </a:p>
        </p:txBody>
      </p:sp>
      <p:sp>
        <p:nvSpPr>
          <p:cNvPr id="459785" name="Rectangle 9">
            <a:extLst>
              <a:ext uri="{FF2B5EF4-FFF2-40B4-BE49-F238E27FC236}">
                <a16:creationId xmlns:a16="http://schemas.microsoft.com/office/drawing/2014/main" id="{E0AB21C1-F339-4A7C-9DBF-D19F6E7A4361}"/>
              </a:ext>
            </a:extLst>
          </p:cNvPr>
          <p:cNvSpPr>
            <a:spLocks noChangeArrowheads="1"/>
          </p:cNvSpPr>
          <p:nvPr/>
        </p:nvSpPr>
        <p:spPr bwMode="auto">
          <a:xfrm>
            <a:off x="1042988" y="3573463"/>
            <a:ext cx="395287" cy="936625"/>
          </a:xfrm>
          <a:prstGeom prst="rect">
            <a:avLst/>
          </a:prstGeom>
          <a:solidFill>
            <a:srgbClr val="C4BD97"/>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ja-JP" altLang="en-US" sz="1600" b="1" u="none"/>
              <a:t>厚　労　省</a:t>
            </a:r>
          </a:p>
        </p:txBody>
      </p:sp>
      <p:sp>
        <p:nvSpPr>
          <p:cNvPr id="459786" name="Rectangle 10">
            <a:extLst>
              <a:ext uri="{FF2B5EF4-FFF2-40B4-BE49-F238E27FC236}">
                <a16:creationId xmlns:a16="http://schemas.microsoft.com/office/drawing/2014/main" id="{603D3FC2-1872-499A-AC41-B7AACB75CF55}"/>
              </a:ext>
            </a:extLst>
          </p:cNvPr>
          <p:cNvSpPr>
            <a:spLocks noChangeArrowheads="1"/>
          </p:cNvSpPr>
          <p:nvPr/>
        </p:nvSpPr>
        <p:spPr bwMode="auto">
          <a:xfrm>
            <a:off x="1547813" y="3573463"/>
            <a:ext cx="395287" cy="936625"/>
          </a:xfrm>
          <a:prstGeom prst="rect">
            <a:avLst/>
          </a:prstGeom>
          <a:solidFill>
            <a:srgbClr val="C4BD97"/>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ja-JP" altLang="en-US" sz="1600" b="1" u="none"/>
              <a:t>国　交　省</a:t>
            </a:r>
          </a:p>
        </p:txBody>
      </p:sp>
      <p:sp>
        <p:nvSpPr>
          <p:cNvPr id="459787" name="Rectangle 11">
            <a:extLst>
              <a:ext uri="{FF2B5EF4-FFF2-40B4-BE49-F238E27FC236}">
                <a16:creationId xmlns:a16="http://schemas.microsoft.com/office/drawing/2014/main" id="{7EACCED0-174A-4B95-9149-5B37AF95A811}"/>
              </a:ext>
            </a:extLst>
          </p:cNvPr>
          <p:cNvSpPr>
            <a:spLocks noChangeArrowheads="1"/>
          </p:cNvSpPr>
          <p:nvPr/>
        </p:nvSpPr>
        <p:spPr bwMode="auto">
          <a:xfrm>
            <a:off x="2555875" y="3573463"/>
            <a:ext cx="395288" cy="936625"/>
          </a:xfrm>
          <a:prstGeom prst="rect">
            <a:avLst/>
          </a:prstGeom>
          <a:solidFill>
            <a:srgbClr val="C4BD97"/>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ja-JP" altLang="en-US" sz="1600" b="1" u="none"/>
              <a:t>経　産　省</a:t>
            </a:r>
          </a:p>
        </p:txBody>
      </p:sp>
      <p:sp>
        <p:nvSpPr>
          <p:cNvPr id="459788" name="Rectangle 12">
            <a:extLst>
              <a:ext uri="{FF2B5EF4-FFF2-40B4-BE49-F238E27FC236}">
                <a16:creationId xmlns:a16="http://schemas.microsoft.com/office/drawing/2014/main" id="{168490D1-D807-4FED-8F29-9B1A74CC136E}"/>
              </a:ext>
            </a:extLst>
          </p:cNvPr>
          <p:cNvSpPr>
            <a:spLocks noChangeArrowheads="1"/>
          </p:cNvSpPr>
          <p:nvPr/>
        </p:nvSpPr>
        <p:spPr bwMode="auto">
          <a:xfrm>
            <a:off x="4067175" y="3573463"/>
            <a:ext cx="395288" cy="936625"/>
          </a:xfrm>
          <a:prstGeom prst="rect">
            <a:avLst/>
          </a:prstGeom>
          <a:solidFill>
            <a:srgbClr val="C4BD97"/>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ja-JP" altLang="en-US" sz="1600" b="1" u="none"/>
              <a:t>総　務　省</a:t>
            </a:r>
          </a:p>
        </p:txBody>
      </p:sp>
      <p:sp>
        <p:nvSpPr>
          <p:cNvPr id="459789" name="Rectangle 13">
            <a:extLst>
              <a:ext uri="{FF2B5EF4-FFF2-40B4-BE49-F238E27FC236}">
                <a16:creationId xmlns:a16="http://schemas.microsoft.com/office/drawing/2014/main" id="{5F062FAB-7943-4C2B-A146-D87970AFB51D}"/>
              </a:ext>
            </a:extLst>
          </p:cNvPr>
          <p:cNvSpPr>
            <a:spLocks noChangeArrowheads="1"/>
          </p:cNvSpPr>
          <p:nvPr/>
        </p:nvSpPr>
        <p:spPr bwMode="auto">
          <a:xfrm>
            <a:off x="2051050" y="3573463"/>
            <a:ext cx="395288" cy="936625"/>
          </a:xfrm>
          <a:prstGeom prst="rect">
            <a:avLst/>
          </a:prstGeom>
          <a:solidFill>
            <a:srgbClr val="C4BD97"/>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ja-JP" altLang="en-US" sz="1600" b="1" u="none"/>
              <a:t>農　水　省</a:t>
            </a:r>
          </a:p>
        </p:txBody>
      </p:sp>
      <p:sp>
        <p:nvSpPr>
          <p:cNvPr id="459790" name="Rectangle 14">
            <a:extLst>
              <a:ext uri="{FF2B5EF4-FFF2-40B4-BE49-F238E27FC236}">
                <a16:creationId xmlns:a16="http://schemas.microsoft.com/office/drawing/2014/main" id="{6EE970E1-FCDD-4857-A497-9AB0801FE94C}"/>
              </a:ext>
            </a:extLst>
          </p:cNvPr>
          <p:cNvSpPr>
            <a:spLocks noChangeArrowheads="1"/>
          </p:cNvSpPr>
          <p:nvPr/>
        </p:nvSpPr>
        <p:spPr bwMode="auto">
          <a:xfrm>
            <a:off x="3059113" y="3573463"/>
            <a:ext cx="395287" cy="936625"/>
          </a:xfrm>
          <a:prstGeom prst="rect">
            <a:avLst/>
          </a:prstGeom>
          <a:solidFill>
            <a:srgbClr val="C4BD97"/>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ja-JP" altLang="en-US" sz="1600" b="1" u="none"/>
              <a:t>財　務　省</a:t>
            </a:r>
          </a:p>
        </p:txBody>
      </p:sp>
      <p:sp>
        <p:nvSpPr>
          <p:cNvPr id="459791" name="Rectangle 15">
            <a:extLst>
              <a:ext uri="{FF2B5EF4-FFF2-40B4-BE49-F238E27FC236}">
                <a16:creationId xmlns:a16="http://schemas.microsoft.com/office/drawing/2014/main" id="{3877A46C-E0C9-4BF9-BC3F-3399D14F7B9F}"/>
              </a:ext>
            </a:extLst>
          </p:cNvPr>
          <p:cNvSpPr>
            <a:spLocks noChangeArrowheads="1"/>
          </p:cNvSpPr>
          <p:nvPr/>
        </p:nvSpPr>
        <p:spPr bwMode="auto">
          <a:xfrm>
            <a:off x="3563938" y="3573463"/>
            <a:ext cx="395287" cy="936625"/>
          </a:xfrm>
          <a:prstGeom prst="rect">
            <a:avLst/>
          </a:prstGeom>
          <a:solidFill>
            <a:srgbClr val="C4BD97"/>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ja-JP" altLang="en-US" sz="1600" b="1" u="none"/>
              <a:t>環　境　省</a:t>
            </a:r>
          </a:p>
        </p:txBody>
      </p:sp>
      <p:sp>
        <p:nvSpPr>
          <p:cNvPr id="459792" name="Line 16">
            <a:extLst>
              <a:ext uri="{FF2B5EF4-FFF2-40B4-BE49-F238E27FC236}">
                <a16:creationId xmlns:a16="http://schemas.microsoft.com/office/drawing/2014/main" id="{030B2FC3-7C1B-4C0C-B872-F3BFB32094D8}"/>
              </a:ext>
            </a:extLst>
          </p:cNvPr>
          <p:cNvSpPr>
            <a:spLocks noChangeShapeType="1"/>
          </p:cNvSpPr>
          <p:nvPr/>
        </p:nvSpPr>
        <p:spPr bwMode="auto">
          <a:xfrm>
            <a:off x="971550" y="4581525"/>
            <a:ext cx="0" cy="574675"/>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459793" name="Line 17">
            <a:extLst>
              <a:ext uri="{FF2B5EF4-FFF2-40B4-BE49-F238E27FC236}">
                <a16:creationId xmlns:a16="http://schemas.microsoft.com/office/drawing/2014/main" id="{2A676962-F804-404D-BD2A-6E91704521ED}"/>
              </a:ext>
            </a:extLst>
          </p:cNvPr>
          <p:cNvSpPr>
            <a:spLocks noChangeShapeType="1"/>
          </p:cNvSpPr>
          <p:nvPr/>
        </p:nvSpPr>
        <p:spPr bwMode="auto">
          <a:xfrm>
            <a:off x="1474788" y="4581525"/>
            <a:ext cx="0" cy="574675"/>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459794" name="Line 18">
            <a:extLst>
              <a:ext uri="{FF2B5EF4-FFF2-40B4-BE49-F238E27FC236}">
                <a16:creationId xmlns:a16="http://schemas.microsoft.com/office/drawing/2014/main" id="{5CAE9A76-F828-47C4-A564-DA6D5F3C10FA}"/>
              </a:ext>
            </a:extLst>
          </p:cNvPr>
          <p:cNvSpPr>
            <a:spLocks noChangeShapeType="1"/>
          </p:cNvSpPr>
          <p:nvPr/>
        </p:nvSpPr>
        <p:spPr bwMode="auto">
          <a:xfrm>
            <a:off x="3563938" y="4581525"/>
            <a:ext cx="0" cy="574675"/>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459795" name="Line 19">
            <a:extLst>
              <a:ext uri="{FF2B5EF4-FFF2-40B4-BE49-F238E27FC236}">
                <a16:creationId xmlns:a16="http://schemas.microsoft.com/office/drawing/2014/main" id="{78164C37-F74F-4675-A5D1-7AB842C5A8DD}"/>
              </a:ext>
            </a:extLst>
          </p:cNvPr>
          <p:cNvSpPr>
            <a:spLocks noChangeShapeType="1"/>
          </p:cNvSpPr>
          <p:nvPr/>
        </p:nvSpPr>
        <p:spPr bwMode="auto">
          <a:xfrm>
            <a:off x="4067175" y="4581525"/>
            <a:ext cx="0" cy="574675"/>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459796" name="AutoShape 20">
            <a:extLst>
              <a:ext uri="{FF2B5EF4-FFF2-40B4-BE49-F238E27FC236}">
                <a16:creationId xmlns:a16="http://schemas.microsoft.com/office/drawing/2014/main" id="{838252E2-1AED-4FF3-9E1C-77DFC3E6BBBB}"/>
              </a:ext>
            </a:extLst>
          </p:cNvPr>
          <p:cNvSpPr>
            <a:spLocks noChangeArrowheads="1"/>
          </p:cNvSpPr>
          <p:nvPr/>
        </p:nvSpPr>
        <p:spPr bwMode="auto">
          <a:xfrm>
            <a:off x="1331913" y="4581525"/>
            <a:ext cx="2305050" cy="792163"/>
          </a:xfrm>
          <a:prstGeom prst="downArrow">
            <a:avLst>
              <a:gd name="adj1" fmla="val 50000"/>
              <a:gd name="adj2" fmla="val 25000"/>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sz="2400">
                <a:solidFill>
                  <a:schemeClr val="tx1"/>
                </a:solidFill>
                <a:latin typeface="Arial" panose="020B0604020202020204" pitchFamily="34" charset="0"/>
                <a:ea typeface="ＭＳ Ｐゴシック" panose="020B0600070205080204" pitchFamily="50" charset="-128"/>
              </a:defRPr>
            </a:lvl1pPr>
            <a:lvl2pPr>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600" b="1" u="none">
                <a:solidFill>
                  <a:schemeClr val="bg1"/>
                </a:solidFill>
              </a:rPr>
              <a:t>細かい決まり</a:t>
            </a:r>
          </a:p>
          <a:p>
            <a:pPr algn="ctr" eaLnBrk="1" hangingPunct="1"/>
            <a:r>
              <a:rPr lang="ja-JP" altLang="en-US" sz="1600" b="1" u="none">
                <a:solidFill>
                  <a:schemeClr val="bg1"/>
                </a:solidFill>
              </a:rPr>
              <a:t>縦割り</a:t>
            </a:r>
          </a:p>
          <a:p>
            <a:pPr algn="ctr" eaLnBrk="1" hangingPunct="1"/>
            <a:r>
              <a:rPr lang="ja-JP" altLang="en-US" sz="1600" b="1" u="none">
                <a:solidFill>
                  <a:schemeClr val="bg1"/>
                </a:solidFill>
              </a:rPr>
              <a:t>補助金</a:t>
            </a:r>
          </a:p>
        </p:txBody>
      </p:sp>
      <p:sp>
        <p:nvSpPr>
          <p:cNvPr id="459797" name="Rectangle 21">
            <a:extLst>
              <a:ext uri="{FF2B5EF4-FFF2-40B4-BE49-F238E27FC236}">
                <a16:creationId xmlns:a16="http://schemas.microsoft.com/office/drawing/2014/main" id="{08EB2AD7-EFA4-4185-AB8A-F9CDAD6D05B7}"/>
              </a:ext>
            </a:extLst>
          </p:cNvPr>
          <p:cNvSpPr>
            <a:spLocks noChangeArrowheads="1"/>
          </p:cNvSpPr>
          <p:nvPr/>
        </p:nvSpPr>
        <p:spPr bwMode="auto">
          <a:xfrm>
            <a:off x="468313" y="5445125"/>
            <a:ext cx="3816350" cy="433388"/>
          </a:xfrm>
          <a:prstGeom prst="rect">
            <a:avLst/>
          </a:prstGeom>
          <a:solidFill>
            <a:srgbClr val="FFCC00"/>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2400" b="1" u="none"/>
              <a:t>自治体（大阪府・市町村）</a:t>
            </a:r>
          </a:p>
        </p:txBody>
      </p:sp>
      <p:pic>
        <p:nvPicPr>
          <p:cNvPr id="459798" name="Picture 22">
            <a:extLst>
              <a:ext uri="{FF2B5EF4-FFF2-40B4-BE49-F238E27FC236}">
                <a16:creationId xmlns:a16="http://schemas.microsoft.com/office/drawing/2014/main" id="{933C9677-852A-481F-8BDD-E25E9052E5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5949950"/>
            <a:ext cx="4176712" cy="69850"/>
          </a:xfrm>
          <a:prstGeom prst="rect">
            <a:avLst/>
          </a:prstGeom>
          <a:noFill/>
          <a:extLst>
            <a:ext uri="{909E8E84-426E-40DD-AFC4-6F175D3DCCD1}">
              <a14:hiddenFill xmlns:a14="http://schemas.microsoft.com/office/drawing/2010/main">
                <a:solidFill>
                  <a:srgbClr val="FFFFFF"/>
                </a:solidFill>
              </a14:hiddenFill>
            </a:ext>
          </a:extLst>
        </p:spPr>
      </p:pic>
      <p:pic>
        <p:nvPicPr>
          <p:cNvPr id="459799" name="Picture 23">
            <a:extLst>
              <a:ext uri="{FF2B5EF4-FFF2-40B4-BE49-F238E27FC236}">
                <a16:creationId xmlns:a16="http://schemas.microsoft.com/office/drawing/2014/main" id="{B7AA91BF-6201-4393-B275-BC4DD01B4D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6092825"/>
            <a:ext cx="4176712" cy="69850"/>
          </a:xfrm>
          <a:prstGeom prst="rect">
            <a:avLst/>
          </a:prstGeom>
          <a:noFill/>
          <a:extLst>
            <a:ext uri="{909E8E84-426E-40DD-AFC4-6F175D3DCCD1}">
              <a14:hiddenFill xmlns:a14="http://schemas.microsoft.com/office/drawing/2010/main">
                <a:solidFill>
                  <a:srgbClr val="FFFFFF"/>
                </a:solidFill>
              </a14:hiddenFill>
            </a:ext>
          </a:extLst>
        </p:spPr>
      </p:pic>
      <p:sp>
        <p:nvSpPr>
          <p:cNvPr id="459800" name="Rectangle 24">
            <a:extLst>
              <a:ext uri="{FF2B5EF4-FFF2-40B4-BE49-F238E27FC236}">
                <a16:creationId xmlns:a16="http://schemas.microsoft.com/office/drawing/2014/main" id="{813FA159-BDE1-468F-A687-CA9B04D4B6ED}"/>
              </a:ext>
            </a:extLst>
          </p:cNvPr>
          <p:cNvSpPr>
            <a:spLocks noChangeArrowheads="1"/>
          </p:cNvSpPr>
          <p:nvPr/>
        </p:nvSpPr>
        <p:spPr bwMode="auto">
          <a:xfrm>
            <a:off x="395288" y="6237288"/>
            <a:ext cx="3816350" cy="433387"/>
          </a:xfrm>
          <a:prstGeom prst="rect">
            <a:avLst/>
          </a:prstGeom>
          <a:solidFill>
            <a:srgbClr val="CCFFCC"/>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2400" b="1" u="none"/>
              <a:t>住　　　　　　民</a:t>
            </a:r>
          </a:p>
        </p:txBody>
      </p:sp>
      <p:sp>
        <p:nvSpPr>
          <p:cNvPr id="459801" name="Rectangle 25">
            <a:extLst>
              <a:ext uri="{FF2B5EF4-FFF2-40B4-BE49-F238E27FC236}">
                <a16:creationId xmlns:a16="http://schemas.microsoft.com/office/drawing/2014/main" id="{1C4382D3-BBD8-46EF-A2D3-8BD4090F55E0}"/>
              </a:ext>
            </a:extLst>
          </p:cNvPr>
          <p:cNvSpPr>
            <a:spLocks noChangeArrowheads="1"/>
          </p:cNvSpPr>
          <p:nvPr/>
        </p:nvSpPr>
        <p:spPr bwMode="auto">
          <a:xfrm>
            <a:off x="1187450" y="1773238"/>
            <a:ext cx="2089150" cy="4318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bg2"/>
              </a:buClr>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bg2"/>
              </a:buClr>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bg2"/>
              </a:buClr>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bg2"/>
              </a:buClr>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000" b="1" u="none"/>
              <a:t>霞　ヶ　関</a:t>
            </a:r>
          </a:p>
        </p:txBody>
      </p:sp>
      <p:sp>
        <p:nvSpPr>
          <p:cNvPr id="459802" name="Rectangle 26">
            <a:extLst>
              <a:ext uri="{FF2B5EF4-FFF2-40B4-BE49-F238E27FC236}">
                <a16:creationId xmlns:a16="http://schemas.microsoft.com/office/drawing/2014/main" id="{21DB3A08-7FE1-42CE-B968-F8DD31EBEC2E}"/>
              </a:ext>
            </a:extLst>
          </p:cNvPr>
          <p:cNvSpPr>
            <a:spLocks noChangeArrowheads="1"/>
          </p:cNvSpPr>
          <p:nvPr/>
        </p:nvSpPr>
        <p:spPr bwMode="auto">
          <a:xfrm>
            <a:off x="2339975" y="476250"/>
            <a:ext cx="3168650"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ja-JP" altLang="ja-JP" u="none"/>
          </a:p>
        </p:txBody>
      </p:sp>
      <p:sp>
        <p:nvSpPr>
          <p:cNvPr id="459803" name="Rectangle 27">
            <a:extLst>
              <a:ext uri="{FF2B5EF4-FFF2-40B4-BE49-F238E27FC236}">
                <a16:creationId xmlns:a16="http://schemas.microsoft.com/office/drawing/2014/main" id="{260D37A1-8C0F-4E62-8115-752F03A7124E}"/>
              </a:ext>
            </a:extLst>
          </p:cNvPr>
          <p:cNvSpPr>
            <a:spLocks noChangeArrowheads="1"/>
          </p:cNvSpPr>
          <p:nvPr/>
        </p:nvSpPr>
        <p:spPr bwMode="auto">
          <a:xfrm>
            <a:off x="4427538" y="1916113"/>
            <a:ext cx="388937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ja-JP" altLang="en-US" u="none"/>
              <a:t>・廊下の幅は○○ｍ以上でないとダメ。</a:t>
            </a:r>
          </a:p>
          <a:p>
            <a:pPr eaLnBrk="1" hangingPunct="1"/>
            <a:r>
              <a:rPr kumimoji="1" lang="ja-JP" altLang="en-US" u="none"/>
              <a:t>・補助金がほしいなら国が定めた</a:t>
            </a:r>
          </a:p>
          <a:p>
            <a:pPr eaLnBrk="1" hangingPunct="1"/>
            <a:r>
              <a:rPr kumimoji="1" lang="ja-JP" altLang="en-US" u="none"/>
              <a:t>　○○計画を作成してください。</a:t>
            </a:r>
          </a:p>
          <a:p>
            <a:pPr eaLnBrk="1" hangingPunct="1"/>
            <a:r>
              <a:rPr kumimoji="1" lang="ja-JP" altLang="en-US" u="none"/>
              <a:t>・もう一度、東京に説明に</a:t>
            </a:r>
          </a:p>
          <a:p>
            <a:pPr eaLnBrk="1" hangingPunct="1"/>
            <a:r>
              <a:rPr kumimoji="1" lang="ja-JP" altLang="en-US" u="none"/>
              <a:t>  来てください。</a:t>
            </a:r>
          </a:p>
        </p:txBody>
      </p:sp>
      <p:sp>
        <p:nvSpPr>
          <p:cNvPr id="459804" name="Rectangle 28">
            <a:extLst>
              <a:ext uri="{FF2B5EF4-FFF2-40B4-BE49-F238E27FC236}">
                <a16:creationId xmlns:a16="http://schemas.microsoft.com/office/drawing/2014/main" id="{57AB3B25-3CB8-4B95-A88D-45B2698D6F11}"/>
              </a:ext>
            </a:extLst>
          </p:cNvPr>
          <p:cNvSpPr>
            <a:spLocks noChangeArrowheads="1"/>
          </p:cNvSpPr>
          <p:nvPr/>
        </p:nvSpPr>
        <p:spPr bwMode="auto">
          <a:xfrm>
            <a:off x="4643438" y="4437063"/>
            <a:ext cx="352742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u="none"/>
              <a:t>文部科学省と厚生労働省が協力して</a:t>
            </a:r>
          </a:p>
          <a:p>
            <a:pPr eaLnBrk="1" hangingPunct="1"/>
            <a:r>
              <a:rPr kumimoji="1" lang="ja-JP" altLang="en-US" u="none"/>
              <a:t>「放課後子どもプラン」を作ったけど、</a:t>
            </a:r>
          </a:p>
          <a:p>
            <a:pPr eaLnBrk="1" hangingPunct="1"/>
            <a:r>
              <a:rPr kumimoji="1" lang="ja-JP" altLang="en-US" u="none"/>
              <a:t>それぞれから補助金をもらうために、</a:t>
            </a:r>
          </a:p>
          <a:p>
            <a:pPr eaLnBrk="1" hangingPunct="1"/>
            <a:r>
              <a:rPr kumimoji="1" lang="ja-JP" altLang="en-US" u="none"/>
              <a:t>ある県では、教室に間仕切り板を</a:t>
            </a:r>
          </a:p>
          <a:p>
            <a:pPr eaLnBrk="1" hangingPunct="1"/>
            <a:r>
              <a:rPr kumimoji="1" lang="ja-JP" altLang="en-US" u="none"/>
              <a:t>作ったって本当？</a:t>
            </a:r>
          </a:p>
          <a:p>
            <a:pPr eaLnBrk="1" hangingPunct="1"/>
            <a:r>
              <a:rPr kumimoji="1" lang="ja-JP" altLang="en-US" u="none"/>
              <a:t>新聞に載ってたけど・・・</a:t>
            </a:r>
          </a:p>
          <a:p>
            <a:pPr eaLnBrk="1" hangingPunct="1"/>
            <a:endParaRPr kumimoji="1" lang="en-US" altLang="ja-JP" u="none"/>
          </a:p>
        </p:txBody>
      </p:sp>
      <p:pic>
        <p:nvPicPr>
          <p:cNvPr id="459805" name="Picture 29">
            <a:extLst>
              <a:ext uri="{FF2B5EF4-FFF2-40B4-BE49-F238E27FC236}">
                <a16:creationId xmlns:a16="http://schemas.microsoft.com/office/drawing/2014/main" id="{3229F50C-DA6C-4A15-8285-80EBE23445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8850" y="5081588"/>
            <a:ext cx="565150" cy="1412875"/>
          </a:xfrm>
          <a:prstGeom prst="rect">
            <a:avLst/>
          </a:prstGeom>
          <a:noFill/>
          <a:extLst>
            <a:ext uri="{909E8E84-426E-40DD-AFC4-6F175D3DCCD1}">
              <a14:hiddenFill xmlns:a14="http://schemas.microsoft.com/office/drawing/2010/main">
                <a:solidFill>
                  <a:srgbClr val="FFFFFF"/>
                </a:solidFill>
              </a14:hiddenFill>
            </a:ext>
          </a:extLst>
        </p:spPr>
      </p:pic>
      <p:pic>
        <p:nvPicPr>
          <p:cNvPr id="459806" name="Picture 30">
            <a:extLst>
              <a:ext uri="{FF2B5EF4-FFF2-40B4-BE49-F238E27FC236}">
                <a16:creationId xmlns:a16="http://schemas.microsoft.com/office/drawing/2014/main" id="{9D41CE81-2B67-4C69-9447-8534049D3B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8300" y="2492375"/>
            <a:ext cx="1155700" cy="1223963"/>
          </a:xfrm>
          <a:prstGeom prst="rect">
            <a:avLst/>
          </a:prstGeom>
          <a:noFill/>
          <a:extLst>
            <a:ext uri="{909E8E84-426E-40DD-AFC4-6F175D3DCCD1}">
              <a14:hiddenFill xmlns:a14="http://schemas.microsoft.com/office/drawing/2010/main">
                <a:solidFill>
                  <a:srgbClr val="FFFFFF"/>
                </a:solidFill>
              </a14:hiddenFill>
            </a:ext>
          </a:extLst>
        </p:spPr>
      </p:pic>
      <p:sp>
        <p:nvSpPr>
          <p:cNvPr id="459807" name="Text Box 31">
            <a:extLst>
              <a:ext uri="{FF2B5EF4-FFF2-40B4-BE49-F238E27FC236}">
                <a16:creationId xmlns:a16="http://schemas.microsoft.com/office/drawing/2014/main" id="{F79B4C23-9E4C-4BC4-86E8-4F5008A58628}"/>
              </a:ext>
            </a:extLst>
          </p:cNvPr>
          <p:cNvSpPr txBox="1">
            <a:spLocks noChangeArrowheads="1"/>
          </p:cNvSpPr>
          <p:nvPr/>
        </p:nvSpPr>
        <p:spPr bwMode="auto">
          <a:xfrm>
            <a:off x="8783638" y="6583363"/>
            <a:ext cx="360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１</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DFEC7F23-B50E-435C-BDB8-D941D0EC8061}"/>
              </a:ext>
            </a:extLst>
          </p:cNvPr>
          <p:cNvSpPr>
            <a:spLocks noGrp="1" noChangeArrowheads="1"/>
          </p:cNvSpPr>
          <p:nvPr>
            <p:ph type="title"/>
          </p:nvPr>
        </p:nvSpPr>
        <p:spPr>
          <a:xfrm>
            <a:off x="323850" y="404813"/>
            <a:ext cx="8229600" cy="668337"/>
          </a:xfrm>
          <a:noFill/>
          <a:ln/>
        </p:spPr>
        <p:txBody>
          <a:bodyPr/>
          <a:lstStyle/>
          <a:p>
            <a:pPr>
              <a:lnSpc>
                <a:spcPct val="120000"/>
              </a:lnSpc>
            </a:pPr>
            <a:r>
              <a:rPr lang="ja-JP" altLang="en-US" sz="2400">
                <a:latin typeface="HG丸ｺﾞｼｯｸM-PRO" panose="020F0600000000000000" pitchFamily="50" charset="-128"/>
                <a:ea typeface="HG丸ｺﾞｼｯｸM-PRO" panose="020F0600000000000000" pitchFamily="50" charset="-128"/>
              </a:rPr>
              <a:t>（３）関西州の実現</a:t>
            </a:r>
            <a:br>
              <a:rPr lang="ja-JP" altLang="en-US" sz="2400">
                <a:latin typeface="HG丸ｺﾞｼｯｸM-PRO" panose="020F0600000000000000" pitchFamily="50" charset="-128"/>
                <a:ea typeface="HG丸ｺﾞｼｯｸM-PRO" panose="020F0600000000000000" pitchFamily="50" charset="-128"/>
              </a:rPr>
            </a:br>
            <a:r>
              <a:rPr lang="ja-JP" altLang="en-US" sz="2000">
                <a:latin typeface="HG丸ｺﾞｼｯｸM-PRO" panose="020F0600000000000000" pitchFamily="50" charset="-128"/>
                <a:ea typeface="HG丸ｺﾞｼｯｸM-PRO" panose="020F0600000000000000" pitchFamily="50" charset="-128"/>
              </a:rPr>
              <a:t>　① 現行制度を前提とした取り組みから道州制へ</a:t>
            </a:r>
          </a:p>
        </p:txBody>
      </p:sp>
      <p:sp>
        <p:nvSpPr>
          <p:cNvPr id="294915" name="AutoShape 3">
            <a:extLst>
              <a:ext uri="{FF2B5EF4-FFF2-40B4-BE49-F238E27FC236}">
                <a16:creationId xmlns:a16="http://schemas.microsoft.com/office/drawing/2014/main" id="{80EBB398-2F50-41CD-AC02-EE104403B0CA}"/>
              </a:ext>
            </a:extLst>
          </p:cNvPr>
          <p:cNvSpPr>
            <a:spLocks noChangeArrowheads="1"/>
          </p:cNvSpPr>
          <p:nvPr/>
        </p:nvSpPr>
        <p:spPr bwMode="auto">
          <a:xfrm>
            <a:off x="684213" y="4437063"/>
            <a:ext cx="8064500" cy="2087562"/>
          </a:xfrm>
          <a:prstGeom prst="roundRect">
            <a:avLst>
              <a:gd name="adj" fmla="val 16667"/>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b="1" u="none"/>
              <a:t>　　　　　　　　　　　　　抜本的な改革として、関西州を導入！</a:t>
            </a:r>
          </a:p>
          <a:p>
            <a:pPr eaLnBrk="1" hangingPunct="1"/>
            <a:r>
              <a:rPr kumimoji="1" lang="ja-JP" altLang="en-US" b="1" u="none"/>
              <a:t>　　　　　　　　　　（関西の総力をひとつの指令塔の下に結集）</a:t>
            </a:r>
          </a:p>
          <a:p>
            <a:pPr eaLnBrk="1" hangingPunct="1"/>
            <a:endParaRPr kumimoji="1" lang="ja-JP" altLang="en-US" u="none"/>
          </a:p>
          <a:p>
            <a:pPr eaLnBrk="1" hangingPunct="1"/>
            <a:r>
              <a:rPr kumimoji="1" lang="ja-JP" altLang="en-US" u="none"/>
              <a:t>近畿２府４県に限っても、　</a:t>
            </a:r>
          </a:p>
          <a:p>
            <a:pPr eaLnBrk="1" hangingPunct="1"/>
            <a:r>
              <a:rPr kumimoji="1" lang="ja-JP" altLang="en-US" u="none"/>
              <a:t>　　　　　　　　　　　　　　　　　</a:t>
            </a:r>
          </a:p>
          <a:p>
            <a:pPr eaLnBrk="1" hangingPunct="1"/>
            <a:endParaRPr kumimoji="1" lang="en-US" altLang="ja-JP" u="none"/>
          </a:p>
        </p:txBody>
      </p:sp>
      <p:sp>
        <p:nvSpPr>
          <p:cNvPr id="294916" name="Rectangle 4">
            <a:extLst>
              <a:ext uri="{FF2B5EF4-FFF2-40B4-BE49-F238E27FC236}">
                <a16:creationId xmlns:a16="http://schemas.microsoft.com/office/drawing/2014/main" id="{C22AC4CD-8749-4B03-8BDB-366F454DD808}"/>
              </a:ext>
            </a:extLst>
          </p:cNvPr>
          <p:cNvSpPr>
            <a:spLocks noChangeArrowheads="1"/>
          </p:cNvSpPr>
          <p:nvPr/>
        </p:nvSpPr>
        <p:spPr bwMode="auto">
          <a:xfrm>
            <a:off x="1403350" y="1196975"/>
            <a:ext cx="6481763" cy="43180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b="1" u="none"/>
              <a:t>現行制度を前提とした取り組みに限界</a:t>
            </a:r>
          </a:p>
        </p:txBody>
      </p:sp>
      <p:sp>
        <p:nvSpPr>
          <p:cNvPr id="294917" name="AutoShape 5">
            <a:extLst>
              <a:ext uri="{FF2B5EF4-FFF2-40B4-BE49-F238E27FC236}">
                <a16:creationId xmlns:a16="http://schemas.microsoft.com/office/drawing/2014/main" id="{8149DEA3-E963-4A4A-BB03-EAACBC433F28}"/>
              </a:ext>
            </a:extLst>
          </p:cNvPr>
          <p:cNvSpPr>
            <a:spLocks noChangeArrowheads="1"/>
          </p:cNvSpPr>
          <p:nvPr/>
        </p:nvSpPr>
        <p:spPr bwMode="auto">
          <a:xfrm>
            <a:off x="611188" y="1773238"/>
            <a:ext cx="8137525" cy="1943100"/>
          </a:xfrm>
          <a:prstGeom prst="roundRect">
            <a:avLst>
              <a:gd name="adj" fmla="val 16667"/>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u="none"/>
              <a:t>【</a:t>
            </a:r>
            <a:r>
              <a:rPr kumimoji="1" lang="ja-JP" altLang="en-US" u="none"/>
              <a:t>国からの権限・財源移譲</a:t>
            </a:r>
            <a:r>
              <a:rPr kumimoji="1" lang="en-US" altLang="ja-JP" u="none"/>
              <a:t>】</a:t>
            </a:r>
            <a:r>
              <a:rPr kumimoji="1" lang="ja-JP" altLang="en-US" u="none"/>
              <a:t>　・府県を超える受け皿がない</a:t>
            </a:r>
          </a:p>
          <a:p>
            <a:pPr eaLnBrk="1" hangingPunct="1"/>
            <a:endParaRPr kumimoji="1" lang="ja-JP" altLang="en-US" u="none"/>
          </a:p>
          <a:p>
            <a:pPr eaLnBrk="1" hangingPunct="1"/>
            <a:r>
              <a:rPr kumimoji="1" lang="en-US" altLang="ja-JP" u="none"/>
              <a:t>【</a:t>
            </a:r>
            <a:r>
              <a:rPr kumimoji="1" lang="ja-JP" altLang="en-US" u="none"/>
              <a:t>関西広域連合の設置</a:t>
            </a:r>
            <a:r>
              <a:rPr kumimoji="1" lang="en-US" altLang="ja-JP" u="none"/>
              <a:t>】</a:t>
            </a:r>
            <a:r>
              <a:rPr kumimoji="1" lang="ja-JP" altLang="en-US" u="none"/>
              <a:t>　　　・従来の府県が並存</a:t>
            </a:r>
          </a:p>
          <a:p>
            <a:pPr eaLnBrk="1" hangingPunct="1"/>
            <a:r>
              <a:rPr kumimoji="1" lang="ja-JP" altLang="en-US" u="none"/>
              <a:t>　　　　　　　　　　　　　　　　　　　（府県の利害に反する意思決定が困難）</a:t>
            </a:r>
          </a:p>
          <a:p>
            <a:pPr eaLnBrk="1" hangingPunct="1"/>
            <a:r>
              <a:rPr kumimoji="1" lang="ja-JP" altLang="en-US" u="none"/>
              <a:t>　　　　　　　　　　　　　　　　　　・財政的に自立していない</a:t>
            </a:r>
          </a:p>
          <a:p>
            <a:pPr eaLnBrk="1" hangingPunct="1"/>
            <a:r>
              <a:rPr kumimoji="1" lang="ja-JP" altLang="en-US" u="none"/>
              <a:t>　　　　　　　　　　　　　　　　　　　（独自の課税権がない）</a:t>
            </a:r>
          </a:p>
        </p:txBody>
      </p:sp>
      <p:sp>
        <p:nvSpPr>
          <p:cNvPr id="294918" name="AutoShape 6">
            <a:extLst>
              <a:ext uri="{FF2B5EF4-FFF2-40B4-BE49-F238E27FC236}">
                <a16:creationId xmlns:a16="http://schemas.microsoft.com/office/drawing/2014/main" id="{E0A1DAF0-9B9A-4969-BCAC-A8A0735B6AE6}"/>
              </a:ext>
            </a:extLst>
          </p:cNvPr>
          <p:cNvSpPr>
            <a:spLocks noChangeArrowheads="1"/>
          </p:cNvSpPr>
          <p:nvPr/>
        </p:nvSpPr>
        <p:spPr bwMode="auto">
          <a:xfrm>
            <a:off x="3924300" y="3933825"/>
            <a:ext cx="1368425" cy="360363"/>
          </a:xfrm>
          <a:prstGeom prst="downArrow">
            <a:avLst>
              <a:gd name="adj1" fmla="val 50000"/>
              <a:gd name="adj2"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294919" name="Rectangle 7">
            <a:extLst>
              <a:ext uri="{FF2B5EF4-FFF2-40B4-BE49-F238E27FC236}">
                <a16:creationId xmlns:a16="http://schemas.microsoft.com/office/drawing/2014/main" id="{27F2F0DF-6DFB-4B4A-93AC-8EC0B5EC3D9D}"/>
              </a:ext>
            </a:extLst>
          </p:cNvPr>
          <p:cNvSpPr>
            <a:spLocks noChangeArrowheads="1"/>
          </p:cNvSpPr>
          <p:nvPr/>
        </p:nvSpPr>
        <p:spPr bwMode="auto">
          <a:xfrm>
            <a:off x="3348038" y="5373688"/>
            <a:ext cx="244792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u="none">
                <a:latin typeface="ＭＳ Ｐゴシック" panose="020B0600070205080204" pitchFamily="50" charset="-128"/>
              </a:rPr>
              <a:t>人口：２，０００万人</a:t>
            </a:r>
          </a:p>
          <a:p>
            <a:pPr eaLnBrk="1" hangingPunct="1"/>
            <a:r>
              <a:rPr kumimoji="1" lang="ja-JP" altLang="en-US" u="none">
                <a:latin typeface="ＭＳ Ｐゴシック" panose="020B0600070205080204" pitchFamily="50" charset="-128"/>
              </a:rPr>
              <a:t>面積：２．７万</a:t>
            </a:r>
            <a:r>
              <a:rPr kumimoji="1" lang="en-US" altLang="ja-JP" u="none">
                <a:latin typeface="ＭＳ Ｐゴシック" panose="020B0600070205080204" pitchFamily="50" charset="-128"/>
              </a:rPr>
              <a:t>km</a:t>
            </a:r>
            <a:r>
              <a:rPr kumimoji="1" lang="en-US" altLang="ja-JP" u="none" baseline="30000">
                <a:latin typeface="ＭＳ Ｐゴシック" panose="020B0600070205080204" pitchFamily="50" charset="-128"/>
              </a:rPr>
              <a:t>2</a:t>
            </a:r>
          </a:p>
          <a:p>
            <a:pPr eaLnBrk="1" hangingPunct="1"/>
            <a:r>
              <a:rPr kumimoji="1" lang="en-US" altLang="ja-JP" u="none">
                <a:latin typeface="ＭＳ Ｐゴシック" panose="020B0600070205080204" pitchFamily="50" charset="-128"/>
              </a:rPr>
              <a:t>GDP</a:t>
            </a:r>
            <a:r>
              <a:rPr kumimoji="1" lang="ja-JP" altLang="en-US" u="none">
                <a:latin typeface="ＭＳ Ｐゴシック" panose="020B0600070205080204" pitchFamily="50" charset="-128"/>
              </a:rPr>
              <a:t>：７，１２４億米㌦</a:t>
            </a:r>
          </a:p>
        </p:txBody>
      </p:sp>
      <p:sp>
        <p:nvSpPr>
          <p:cNvPr id="294920" name="AutoShape 8">
            <a:extLst>
              <a:ext uri="{FF2B5EF4-FFF2-40B4-BE49-F238E27FC236}">
                <a16:creationId xmlns:a16="http://schemas.microsoft.com/office/drawing/2014/main" id="{5B932285-1613-4236-8D40-7991652D7BCD}"/>
              </a:ext>
            </a:extLst>
          </p:cNvPr>
          <p:cNvSpPr>
            <a:spLocks/>
          </p:cNvSpPr>
          <p:nvPr/>
        </p:nvSpPr>
        <p:spPr bwMode="auto">
          <a:xfrm>
            <a:off x="3276600" y="5445125"/>
            <a:ext cx="142875" cy="865188"/>
          </a:xfrm>
          <a:prstGeom prst="leftBracket">
            <a:avLst>
              <a:gd name="adj" fmla="val 5046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4921" name="Rectangle 9">
            <a:extLst>
              <a:ext uri="{FF2B5EF4-FFF2-40B4-BE49-F238E27FC236}">
                <a16:creationId xmlns:a16="http://schemas.microsoft.com/office/drawing/2014/main" id="{1FD79023-7B67-458A-A1EF-45A0F3CE6057}"/>
              </a:ext>
            </a:extLst>
          </p:cNvPr>
          <p:cNvSpPr>
            <a:spLocks noChangeArrowheads="1"/>
          </p:cNvSpPr>
          <p:nvPr/>
        </p:nvSpPr>
        <p:spPr bwMode="auto">
          <a:xfrm>
            <a:off x="5795963" y="5373688"/>
            <a:ext cx="2520950"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sz="1600" u="none"/>
              <a:t>＊オランダ１国に相当する</a:t>
            </a:r>
          </a:p>
          <a:p>
            <a:pPr eaLnBrk="1" hangingPunct="1"/>
            <a:r>
              <a:rPr kumimoji="1" lang="ja-JP" altLang="en-US" sz="1600" u="none"/>
              <a:t>　 広域自治体の誕生</a:t>
            </a:r>
          </a:p>
        </p:txBody>
      </p:sp>
      <p:sp>
        <p:nvSpPr>
          <p:cNvPr id="294923" name="Text Box 11">
            <a:extLst>
              <a:ext uri="{FF2B5EF4-FFF2-40B4-BE49-F238E27FC236}">
                <a16:creationId xmlns:a16="http://schemas.microsoft.com/office/drawing/2014/main" id="{C069D687-9013-4A9D-B7C4-42BD755AC55A}"/>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２８</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a:extLst>
              <a:ext uri="{FF2B5EF4-FFF2-40B4-BE49-F238E27FC236}">
                <a16:creationId xmlns:a16="http://schemas.microsoft.com/office/drawing/2014/main" id="{5E646F5D-27FC-415B-AE85-B87581C796C3}"/>
              </a:ext>
            </a:extLst>
          </p:cNvPr>
          <p:cNvSpPr>
            <a:spLocks noGrp="1" noChangeArrowheads="1"/>
          </p:cNvSpPr>
          <p:nvPr>
            <p:ph type="title"/>
          </p:nvPr>
        </p:nvSpPr>
        <p:spPr>
          <a:xfrm>
            <a:off x="457200" y="457200"/>
            <a:ext cx="8229600" cy="739775"/>
          </a:xfrm>
          <a:noFill/>
          <a:ln/>
        </p:spPr>
        <p:txBody>
          <a:bodyPr/>
          <a:lstStyle/>
          <a:p>
            <a:r>
              <a:rPr lang="en-US" altLang="ja-JP" sz="2000">
                <a:latin typeface="HG丸ｺﾞｼｯｸM-PRO" panose="020F0600000000000000" pitchFamily="50" charset="-128"/>
                <a:ea typeface="HG丸ｺﾞｼｯｸM-PRO" panose="020F0600000000000000" pitchFamily="50" charset="-128"/>
              </a:rPr>
              <a:t>② </a:t>
            </a:r>
            <a:r>
              <a:rPr lang="ja-JP" altLang="en-US" sz="2000">
                <a:latin typeface="HG丸ｺﾞｼｯｸM-PRO" panose="020F0600000000000000" pitchFamily="50" charset="-128"/>
                <a:ea typeface="HG丸ｺﾞｼｯｸM-PRO" panose="020F0600000000000000" pitchFamily="50" charset="-128"/>
              </a:rPr>
              <a:t>制度設計に向けた基本的考え方</a:t>
            </a:r>
            <a:br>
              <a:rPr lang="ja-JP" altLang="en-US" sz="2000">
                <a:latin typeface="HG丸ｺﾞｼｯｸM-PRO" panose="020F0600000000000000" pitchFamily="50" charset="-128"/>
                <a:ea typeface="HG丸ｺﾞｼｯｸM-PRO" panose="020F0600000000000000" pitchFamily="50" charset="-128"/>
              </a:rPr>
            </a:br>
            <a:r>
              <a:rPr lang="ja-JP" altLang="en-US" sz="2000">
                <a:latin typeface="HG丸ｺﾞｼｯｸM-PRO" panose="020F0600000000000000" pitchFamily="50" charset="-128"/>
                <a:ea typeface="HG丸ｺﾞｼｯｸM-PRO" panose="020F0600000000000000" pitchFamily="50" charset="-128"/>
              </a:rPr>
              <a:t>　～ 地域の実情に応じた総合的な施策を実現！</a:t>
            </a:r>
          </a:p>
        </p:txBody>
      </p:sp>
      <p:sp>
        <p:nvSpPr>
          <p:cNvPr id="492547" name="Rectangle 3">
            <a:extLst>
              <a:ext uri="{FF2B5EF4-FFF2-40B4-BE49-F238E27FC236}">
                <a16:creationId xmlns:a16="http://schemas.microsoft.com/office/drawing/2014/main" id="{06A152A3-8FF8-4C29-B204-BF4207BCF145}"/>
              </a:ext>
            </a:extLst>
          </p:cNvPr>
          <p:cNvSpPr>
            <a:spLocks noChangeArrowheads="1"/>
          </p:cNvSpPr>
          <p:nvPr/>
        </p:nvSpPr>
        <p:spPr bwMode="auto">
          <a:xfrm>
            <a:off x="4716463" y="1773238"/>
            <a:ext cx="4176712" cy="15128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sz="1600" b="1" u="none"/>
              <a:t>全国一律の制度</a:t>
            </a:r>
          </a:p>
          <a:p>
            <a:pPr eaLnBrk="1" hangingPunct="1"/>
            <a:r>
              <a:rPr kumimoji="1" lang="ja-JP" altLang="en-US" sz="1600" u="none"/>
              <a:t>・全国一律の執行基準・手続き</a:t>
            </a:r>
          </a:p>
          <a:p>
            <a:pPr eaLnBrk="1" hangingPunct="1"/>
            <a:r>
              <a:rPr kumimoji="1" lang="ja-JP" altLang="en-US" sz="1600" u="none"/>
              <a:t>・　　　</a:t>
            </a:r>
            <a:r>
              <a:rPr kumimoji="1" lang="en-US" altLang="ja-JP" sz="1600" u="none"/>
              <a:t>〃</a:t>
            </a:r>
            <a:r>
              <a:rPr kumimoji="1" lang="ja-JP" altLang="en-US" sz="1600" u="none"/>
              <a:t>　 の地方自治制度</a:t>
            </a:r>
          </a:p>
          <a:p>
            <a:pPr eaLnBrk="1" hangingPunct="1"/>
            <a:r>
              <a:rPr kumimoji="1" lang="ja-JP" altLang="en-US" sz="1600" u="none"/>
              <a:t>・　　　</a:t>
            </a:r>
            <a:r>
              <a:rPr kumimoji="1" lang="en-US" altLang="ja-JP" sz="1600" u="none"/>
              <a:t>〃</a:t>
            </a:r>
            <a:r>
              <a:rPr kumimoji="1" lang="ja-JP" altLang="en-US" sz="1600" u="none"/>
              <a:t>　 の地方税財政制度</a:t>
            </a:r>
          </a:p>
        </p:txBody>
      </p:sp>
      <p:sp>
        <p:nvSpPr>
          <p:cNvPr id="492548" name="AutoShape 4">
            <a:extLst>
              <a:ext uri="{FF2B5EF4-FFF2-40B4-BE49-F238E27FC236}">
                <a16:creationId xmlns:a16="http://schemas.microsoft.com/office/drawing/2014/main" id="{5611F6A1-6A64-4B68-9A20-699EA20D8B36}"/>
              </a:ext>
            </a:extLst>
          </p:cNvPr>
          <p:cNvSpPr>
            <a:spLocks noChangeArrowheads="1"/>
          </p:cNvSpPr>
          <p:nvPr/>
        </p:nvSpPr>
        <p:spPr bwMode="auto">
          <a:xfrm>
            <a:off x="4643438" y="1341438"/>
            <a:ext cx="1800225" cy="358775"/>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b="1" u="none"/>
              <a:t>これまでの制度</a:t>
            </a:r>
          </a:p>
        </p:txBody>
      </p:sp>
      <p:sp>
        <p:nvSpPr>
          <p:cNvPr id="492549" name="AutoShape 5">
            <a:extLst>
              <a:ext uri="{FF2B5EF4-FFF2-40B4-BE49-F238E27FC236}">
                <a16:creationId xmlns:a16="http://schemas.microsoft.com/office/drawing/2014/main" id="{044BAA8E-FF2C-43E7-8D41-7F423D148997}"/>
              </a:ext>
            </a:extLst>
          </p:cNvPr>
          <p:cNvSpPr>
            <a:spLocks noChangeArrowheads="1"/>
          </p:cNvSpPr>
          <p:nvPr/>
        </p:nvSpPr>
        <p:spPr bwMode="auto">
          <a:xfrm>
            <a:off x="7451725" y="2060575"/>
            <a:ext cx="1368425" cy="108108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u="none"/>
              <a:t>地方の裁量に</a:t>
            </a:r>
          </a:p>
          <a:p>
            <a:pPr algn="ctr" eaLnBrk="1" hangingPunct="1"/>
            <a:r>
              <a:rPr kumimoji="1" lang="ja-JP" altLang="en-US" sz="1400" u="none"/>
              <a:t>委ねられた部分</a:t>
            </a:r>
          </a:p>
          <a:p>
            <a:pPr algn="ctr" eaLnBrk="1" hangingPunct="1"/>
            <a:endParaRPr kumimoji="1" lang="en-US" altLang="ja-JP" sz="1400" u="none"/>
          </a:p>
        </p:txBody>
      </p:sp>
      <p:sp>
        <p:nvSpPr>
          <p:cNvPr id="492550" name="AutoShape 6">
            <a:extLst>
              <a:ext uri="{FF2B5EF4-FFF2-40B4-BE49-F238E27FC236}">
                <a16:creationId xmlns:a16="http://schemas.microsoft.com/office/drawing/2014/main" id="{E472B718-7FF5-46DB-8672-06A5A061A3ED}"/>
              </a:ext>
            </a:extLst>
          </p:cNvPr>
          <p:cNvSpPr>
            <a:spLocks noChangeArrowheads="1"/>
          </p:cNvSpPr>
          <p:nvPr/>
        </p:nvSpPr>
        <p:spPr bwMode="auto">
          <a:xfrm>
            <a:off x="6142038" y="3559175"/>
            <a:ext cx="1295400" cy="288925"/>
          </a:xfrm>
          <a:prstGeom prst="downArrow">
            <a:avLst>
              <a:gd name="adj1" fmla="val 50000"/>
              <a:gd name="adj2" fmla="val 25000"/>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492551" name="AutoShape 7">
            <a:extLst>
              <a:ext uri="{FF2B5EF4-FFF2-40B4-BE49-F238E27FC236}">
                <a16:creationId xmlns:a16="http://schemas.microsoft.com/office/drawing/2014/main" id="{E45BC5E1-8990-43FD-A09B-7FE64670966E}"/>
              </a:ext>
            </a:extLst>
          </p:cNvPr>
          <p:cNvSpPr>
            <a:spLocks noChangeArrowheads="1"/>
          </p:cNvSpPr>
          <p:nvPr/>
        </p:nvSpPr>
        <p:spPr bwMode="auto">
          <a:xfrm>
            <a:off x="4789488" y="4106863"/>
            <a:ext cx="1654175" cy="358775"/>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b="1" u="none"/>
              <a:t>道州制</a:t>
            </a:r>
          </a:p>
        </p:txBody>
      </p:sp>
      <p:grpSp>
        <p:nvGrpSpPr>
          <p:cNvPr id="492552" name="Group 8">
            <a:extLst>
              <a:ext uri="{FF2B5EF4-FFF2-40B4-BE49-F238E27FC236}">
                <a16:creationId xmlns:a16="http://schemas.microsoft.com/office/drawing/2014/main" id="{621EC21D-93DF-4313-AE4B-82B125706731}"/>
              </a:ext>
            </a:extLst>
          </p:cNvPr>
          <p:cNvGrpSpPr>
            <a:grpSpLocks/>
          </p:cNvGrpSpPr>
          <p:nvPr/>
        </p:nvGrpSpPr>
        <p:grpSpPr bwMode="auto">
          <a:xfrm>
            <a:off x="250825" y="1268413"/>
            <a:ext cx="4176713" cy="5400675"/>
            <a:chOff x="3016" y="754"/>
            <a:chExt cx="2631" cy="3402"/>
          </a:xfrm>
        </p:grpSpPr>
        <p:sp>
          <p:nvSpPr>
            <p:cNvPr id="492553" name="AutoShape 9">
              <a:extLst>
                <a:ext uri="{FF2B5EF4-FFF2-40B4-BE49-F238E27FC236}">
                  <a16:creationId xmlns:a16="http://schemas.microsoft.com/office/drawing/2014/main" id="{FDC0EB48-E960-457B-852D-978899BE6CA9}"/>
                </a:ext>
              </a:extLst>
            </p:cNvPr>
            <p:cNvSpPr>
              <a:spLocks noChangeArrowheads="1"/>
            </p:cNvSpPr>
            <p:nvPr/>
          </p:nvSpPr>
          <p:spPr bwMode="auto">
            <a:xfrm>
              <a:off x="3016" y="1117"/>
              <a:ext cx="2631" cy="907"/>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endParaRPr kumimoji="1" lang="en-US" altLang="ja-JP" u="none"/>
            </a:p>
            <a:p>
              <a:pPr eaLnBrk="1" hangingPunct="1"/>
              <a:r>
                <a:rPr kumimoji="1" lang="en-US" altLang="ja-JP" sz="1600" u="none"/>
                <a:t>【</a:t>
              </a:r>
              <a:r>
                <a:rPr kumimoji="1" lang="ja-JP" altLang="en-US" sz="1600" u="none"/>
                <a:t>国と地方の明確な役割分担</a:t>
              </a:r>
              <a:r>
                <a:rPr kumimoji="1" lang="en-US" altLang="ja-JP" sz="1600" u="none"/>
                <a:t>】</a:t>
              </a:r>
            </a:p>
            <a:p>
              <a:pPr eaLnBrk="1" hangingPunct="1"/>
              <a:r>
                <a:rPr kumimoji="1" lang="ja-JP" altLang="en-US" sz="1600" u="none"/>
                <a:t>・国は外交や安全保障など国本来の役割に</a:t>
              </a:r>
            </a:p>
            <a:p>
              <a:pPr eaLnBrk="1" hangingPunct="1"/>
              <a:r>
                <a:rPr kumimoji="1" lang="ja-JP" altLang="en-US" sz="1600" u="none"/>
                <a:t>  重点化。</a:t>
              </a:r>
            </a:p>
            <a:p>
              <a:pPr eaLnBrk="1" hangingPunct="1"/>
              <a:r>
                <a:rPr kumimoji="1" lang="ja-JP" altLang="en-US" sz="1600" u="none"/>
                <a:t>・内政は原則地方が担う。</a:t>
              </a:r>
            </a:p>
            <a:p>
              <a:pPr eaLnBrk="1" hangingPunct="1"/>
              <a:r>
                <a:rPr kumimoji="1" lang="ja-JP" altLang="en-US" sz="1600" u="none"/>
                <a:t>・市町村を優先して事務配分。</a:t>
              </a:r>
            </a:p>
            <a:p>
              <a:pPr eaLnBrk="1" hangingPunct="1"/>
              <a:endParaRPr kumimoji="1" lang="en-US" altLang="ja-JP" sz="1400" u="none"/>
            </a:p>
          </p:txBody>
        </p:sp>
        <p:sp>
          <p:nvSpPr>
            <p:cNvPr id="492554" name="AutoShape 10">
              <a:extLst>
                <a:ext uri="{FF2B5EF4-FFF2-40B4-BE49-F238E27FC236}">
                  <a16:creationId xmlns:a16="http://schemas.microsoft.com/office/drawing/2014/main" id="{F3367C2C-60D9-478C-9EF2-B1CB307EC10F}"/>
                </a:ext>
              </a:extLst>
            </p:cNvPr>
            <p:cNvSpPr>
              <a:spLocks noChangeArrowheads="1"/>
            </p:cNvSpPr>
            <p:nvPr/>
          </p:nvSpPr>
          <p:spPr bwMode="auto">
            <a:xfrm>
              <a:off x="3016" y="2069"/>
              <a:ext cx="2631" cy="1043"/>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298800" anchor="ctr"/>
            <a:lstStyle/>
            <a:p>
              <a:pPr eaLnBrk="1" hangingPunct="1"/>
              <a:r>
                <a:rPr kumimoji="1" lang="en-US" altLang="ja-JP" sz="1600" u="none"/>
                <a:t>【</a:t>
              </a:r>
              <a:r>
                <a:rPr kumimoji="1" lang="ja-JP" altLang="en-US" sz="1600" u="none"/>
                <a:t>自己決定</a:t>
              </a:r>
              <a:r>
                <a:rPr kumimoji="1" lang="en-US" altLang="ja-JP" sz="1600" u="none"/>
                <a:t>】</a:t>
              </a:r>
            </a:p>
            <a:p>
              <a:pPr eaLnBrk="1" hangingPunct="1"/>
              <a:r>
                <a:rPr kumimoji="1" lang="ja-JP" altLang="en-US" sz="1600" u="none"/>
                <a:t>・道州条例（市町村条例）の拡充強化。</a:t>
              </a:r>
            </a:p>
            <a:p>
              <a:pPr eaLnBrk="1" hangingPunct="1"/>
              <a:r>
                <a:rPr kumimoji="1" lang="ja-JP" altLang="en-US" sz="1600" u="none"/>
                <a:t>・国→道州、道州→市町村の関与は極力</a:t>
              </a:r>
            </a:p>
            <a:p>
              <a:pPr eaLnBrk="1" hangingPunct="1"/>
              <a:r>
                <a:rPr kumimoji="1" lang="ja-JP" altLang="en-US" sz="1600" u="none"/>
                <a:t>　しない。</a:t>
              </a:r>
            </a:p>
            <a:p>
              <a:pPr eaLnBrk="1" hangingPunct="1"/>
              <a:r>
                <a:rPr kumimoji="1" lang="ja-JP" altLang="en-US" sz="1600" u="none"/>
                <a:t>・全国統一性、道州内の統一性の確保は</a:t>
              </a:r>
            </a:p>
            <a:p>
              <a:pPr eaLnBrk="1" hangingPunct="1"/>
              <a:r>
                <a:rPr kumimoji="1" lang="ja-JP" altLang="en-US" sz="1600" u="none"/>
                <a:t>　道州間、市町村間の協議を基本に。</a:t>
              </a:r>
            </a:p>
            <a:p>
              <a:pPr eaLnBrk="1" hangingPunct="1"/>
              <a:endParaRPr kumimoji="1" lang="en-US" altLang="ja-JP" sz="1600" u="none"/>
            </a:p>
          </p:txBody>
        </p:sp>
        <p:sp>
          <p:nvSpPr>
            <p:cNvPr id="492555" name="AutoShape 11">
              <a:extLst>
                <a:ext uri="{FF2B5EF4-FFF2-40B4-BE49-F238E27FC236}">
                  <a16:creationId xmlns:a16="http://schemas.microsoft.com/office/drawing/2014/main" id="{E825F04E-6CCC-4FB6-BA4D-A8FB334A4E1F}"/>
                </a:ext>
              </a:extLst>
            </p:cNvPr>
            <p:cNvSpPr>
              <a:spLocks noChangeArrowheads="1"/>
            </p:cNvSpPr>
            <p:nvPr/>
          </p:nvSpPr>
          <p:spPr bwMode="auto">
            <a:xfrm>
              <a:off x="3016" y="3158"/>
              <a:ext cx="2631" cy="998"/>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98800" anchor="ctr"/>
            <a:lstStyle/>
            <a:p>
              <a:pPr eaLnBrk="1" hangingPunct="1"/>
              <a:r>
                <a:rPr kumimoji="1" lang="en-US" altLang="ja-JP" sz="1600" u="none"/>
                <a:t>【</a:t>
              </a:r>
              <a:r>
                <a:rPr kumimoji="1" lang="ja-JP" altLang="en-US" sz="1600" u="none"/>
                <a:t>自己責任</a:t>
              </a:r>
              <a:r>
                <a:rPr kumimoji="1" lang="en-US" altLang="ja-JP" sz="1600" u="none"/>
                <a:t>】</a:t>
              </a:r>
            </a:p>
            <a:p>
              <a:pPr eaLnBrk="1" hangingPunct="1"/>
              <a:r>
                <a:rPr kumimoji="1" lang="ja-JP" altLang="en-US" sz="1600" u="none"/>
                <a:t>・住民にとって受益と負担の関係を明確に。</a:t>
              </a:r>
            </a:p>
            <a:p>
              <a:pPr eaLnBrk="1" hangingPunct="1"/>
              <a:r>
                <a:rPr kumimoji="1" lang="ja-JP" altLang="en-US" sz="1600" u="none"/>
                <a:t>・自主的自立的な地方税財源制度。</a:t>
              </a:r>
            </a:p>
            <a:p>
              <a:pPr eaLnBrk="1" hangingPunct="1"/>
              <a:r>
                <a:rPr kumimoji="1" lang="ja-JP" altLang="en-US" sz="1600" u="none"/>
                <a:t>  （仕事の量に見合う地方税財源）</a:t>
              </a:r>
            </a:p>
            <a:p>
              <a:pPr eaLnBrk="1" hangingPunct="1"/>
              <a:r>
                <a:rPr kumimoji="1" lang="ja-JP" altLang="en-US" sz="1600" u="none"/>
                <a:t>・財政調整制度は小さく、シンプルにする。</a:t>
              </a:r>
            </a:p>
            <a:p>
              <a:pPr eaLnBrk="1" hangingPunct="1"/>
              <a:endParaRPr kumimoji="1" lang="en-US" altLang="ja-JP" u="none"/>
            </a:p>
          </p:txBody>
        </p:sp>
        <p:sp>
          <p:nvSpPr>
            <p:cNvPr id="492556" name="Rectangle 12">
              <a:extLst>
                <a:ext uri="{FF2B5EF4-FFF2-40B4-BE49-F238E27FC236}">
                  <a16:creationId xmlns:a16="http://schemas.microsoft.com/office/drawing/2014/main" id="{F55D98F5-7473-4C0D-AF7F-DAE0A6752E33}"/>
                </a:ext>
              </a:extLst>
            </p:cNvPr>
            <p:cNvSpPr>
              <a:spLocks noChangeArrowheads="1"/>
            </p:cNvSpPr>
            <p:nvPr/>
          </p:nvSpPr>
          <p:spPr bwMode="auto">
            <a:xfrm>
              <a:off x="3379" y="754"/>
              <a:ext cx="1950" cy="272"/>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b="1" u="none"/>
                <a:t>真の分権型社会の実現</a:t>
              </a:r>
            </a:p>
          </p:txBody>
        </p:sp>
      </p:grpSp>
      <p:sp>
        <p:nvSpPr>
          <p:cNvPr id="492557" name="Rectangle 13">
            <a:extLst>
              <a:ext uri="{FF2B5EF4-FFF2-40B4-BE49-F238E27FC236}">
                <a16:creationId xmlns:a16="http://schemas.microsoft.com/office/drawing/2014/main" id="{0CEB05E6-0052-4C97-9D95-7D8E8177DCCF}"/>
              </a:ext>
            </a:extLst>
          </p:cNvPr>
          <p:cNvSpPr>
            <a:spLocks noChangeArrowheads="1"/>
          </p:cNvSpPr>
          <p:nvPr/>
        </p:nvSpPr>
        <p:spPr bwMode="auto">
          <a:xfrm>
            <a:off x="6588125" y="1196975"/>
            <a:ext cx="23050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sz="1100" u="none"/>
              <a:t>地方の事務についても、国が法令で</a:t>
            </a:r>
          </a:p>
          <a:p>
            <a:pPr eaLnBrk="1" hangingPunct="1"/>
            <a:r>
              <a:rPr kumimoji="1" lang="ja-JP" altLang="en-US" sz="1100" u="none"/>
              <a:t>細かく規律。地方の実情に合わず。</a:t>
            </a:r>
          </a:p>
        </p:txBody>
      </p:sp>
      <p:sp>
        <p:nvSpPr>
          <p:cNvPr id="492558" name="Rectangle 14">
            <a:extLst>
              <a:ext uri="{FF2B5EF4-FFF2-40B4-BE49-F238E27FC236}">
                <a16:creationId xmlns:a16="http://schemas.microsoft.com/office/drawing/2014/main" id="{128B6803-E6E6-4537-819D-DAB73852E524}"/>
              </a:ext>
            </a:extLst>
          </p:cNvPr>
          <p:cNvSpPr>
            <a:spLocks noChangeArrowheads="1"/>
          </p:cNvSpPr>
          <p:nvPr/>
        </p:nvSpPr>
        <p:spPr bwMode="auto">
          <a:xfrm>
            <a:off x="6588125" y="4017963"/>
            <a:ext cx="23050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kumimoji="1" lang="ja-JP" altLang="en-US" sz="1100" u="none"/>
              <a:t>自分たちの制度は自分たちで作る。</a:t>
            </a:r>
          </a:p>
          <a:p>
            <a:pPr eaLnBrk="1" hangingPunct="1"/>
            <a:r>
              <a:rPr kumimoji="1" lang="ja-JP" altLang="en-US" sz="1100" u="none"/>
              <a:t>必要なもののみ全国共通に。</a:t>
            </a:r>
          </a:p>
        </p:txBody>
      </p:sp>
      <p:sp>
        <p:nvSpPr>
          <p:cNvPr id="492559" name="Text Box 15">
            <a:extLst>
              <a:ext uri="{FF2B5EF4-FFF2-40B4-BE49-F238E27FC236}">
                <a16:creationId xmlns:a16="http://schemas.microsoft.com/office/drawing/2014/main" id="{653E5A3A-742F-4496-B208-F08D5BEB2B28}"/>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２９</a:t>
            </a:r>
          </a:p>
        </p:txBody>
      </p:sp>
      <p:sp>
        <p:nvSpPr>
          <p:cNvPr id="492560" name="Rectangle 16">
            <a:extLst>
              <a:ext uri="{FF2B5EF4-FFF2-40B4-BE49-F238E27FC236}">
                <a16:creationId xmlns:a16="http://schemas.microsoft.com/office/drawing/2014/main" id="{21552B1D-C6CB-4C51-AB21-2C842B9330C3}"/>
              </a:ext>
            </a:extLst>
          </p:cNvPr>
          <p:cNvSpPr>
            <a:spLocks noChangeArrowheads="1"/>
          </p:cNvSpPr>
          <p:nvPr/>
        </p:nvSpPr>
        <p:spPr bwMode="auto">
          <a:xfrm>
            <a:off x="4746625" y="4589463"/>
            <a:ext cx="4176713" cy="15128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tabLst>
                <a:tab pos="900113" algn="l"/>
              </a:tabLst>
              <a:defRPr kumimoji="1" sz="2400">
                <a:solidFill>
                  <a:schemeClr val="tx1"/>
                </a:solidFill>
                <a:latin typeface="Arial" panose="020B0604020202020204" pitchFamily="34" charset="0"/>
                <a:ea typeface="ＭＳ Ｐゴシック" panose="020B0600070205080204" pitchFamily="50" charset="-128"/>
              </a:defRPr>
            </a:lvl1pPr>
            <a:lvl2pPr>
              <a:tabLst>
                <a:tab pos="900113" algn="l"/>
              </a:tabLst>
              <a:defRPr kumimoji="1" sz="2400">
                <a:solidFill>
                  <a:schemeClr val="tx1"/>
                </a:solidFill>
                <a:latin typeface="Arial" panose="020B0604020202020204" pitchFamily="34" charset="0"/>
                <a:ea typeface="ＭＳ Ｐゴシック" panose="020B0600070205080204" pitchFamily="50" charset="-128"/>
              </a:defRPr>
            </a:lvl2pPr>
            <a:lvl3pPr>
              <a:tabLst>
                <a:tab pos="900113" algn="l"/>
              </a:tabLst>
              <a:defRPr kumimoji="1" sz="2400">
                <a:solidFill>
                  <a:schemeClr val="tx1"/>
                </a:solidFill>
                <a:latin typeface="Arial" panose="020B0604020202020204" pitchFamily="34" charset="0"/>
                <a:ea typeface="ＭＳ Ｐゴシック" panose="020B0600070205080204" pitchFamily="50" charset="-128"/>
              </a:defRPr>
            </a:lvl3pPr>
            <a:lvl4pPr>
              <a:tabLst>
                <a:tab pos="900113" algn="l"/>
              </a:tabLst>
              <a:defRPr kumimoji="1" sz="2400">
                <a:solidFill>
                  <a:schemeClr val="tx1"/>
                </a:solidFill>
                <a:latin typeface="Arial" panose="020B0604020202020204" pitchFamily="34" charset="0"/>
                <a:ea typeface="ＭＳ Ｐゴシック" panose="020B0600070205080204" pitchFamily="50" charset="-128"/>
              </a:defRPr>
            </a:lvl4pPr>
            <a:lvl5pPr>
              <a:tabLst>
                <a:tab pos="900113" algn="l"/>
              </a:tabLst>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tabLst>
                <a:tab pos="900113" algn="l"/>
              </a:tabLs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tabLst>
                <a:tab pos="900113" algn="l"/>
              </a:tabLs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tabLst>
                <a:tab pos="900113" algn="l"/>
              </a:tabLs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tabLst>
                <a:tab pos="900113" algn="l"/>
              </a:tabLs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b="1" u="none"/>
              <a:t>各道州の制度</a:t>
            </a:r>
          </a:p>
          <a:p>
            <a:pPr eaLnBrk="1" hangingPunct="1"/>
            <a:r>
              <a:rPr lang="ja-JP" altLang="en-US" sz="1600" u="none"/>
              <a:t>・各道州が地域の実情に</a:t>
            </a:r>
          </a:p>
          <a:p>
            <a:pPr eaLnBrk="1" hangingPunct="1"/>
            <a:r>
              <a:rPr lang="ja-JP" altLang="en-US" sz="1600" u="none"/>
              <a:t>　応じて定める制度</a:t>
            </a:r>
          </a:p>
        </p:txBody>
      </p:sp>
      <p:sp>
        <p:nvSpPr>
          <p:cNvPr id="492561" name="AutoShape 17">
            <a:extLst>
              <a:ext uri="{FF2B5EF4-FFF2-40B4-BE49-F238E27FC236}">
                <a16:creationId xmlns:a16="http://schemas.microsoft.com/office/drawing/2014/main" id="{30DF2C65-E629-4B1E-8E96-74A2A7470AD1}"/>
              </a:ext>
            </a:extLst>
          </p:cNvPr>
          <p:cNvSpPr>
            <a:spLocks noChangeArrowheads="1"/>
          </p:cNvSpPr>
          <p:nvPr/>
        </p:nvSpPr>
        <p:spPr bwMode="auto">
          <a:xfrm>
            <a:off x="7481888" y="4848225"/>
            <a:ext cx="1368425" cy="1081088"/>
          </a:xfrm>
          <a:prstGeom prst="roundRect">
            <a:avLst>
              <a:gd name="adj" fmla="val 16667"/>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u="none"/>
              <a:t>全国共通の</a:t>
            </a:r>
          </a:p>
          <a:p>
            <a:pPr algn="ctr" eaLnBrk="1" hangingPunct="1"/>
            <a:r>
              <a:rPr kumimoji="1" lang="ja-JP" altLang="en-US" sz="1400" u="none"/>
              <a:t>部分</a:t>
            </a:r>
          </a:p>
          <a:p>
            <a:pPr algn="ctr" eaLnBrk="1" hangingPunct="1"/>
            <a:endParaRPr kumimoji="1" lang="en-US" altLang="ja-JP" sz="1400" u="none"/>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2">
            <a:extLst>
              <a:ext uri="{FF2B5EF4-FFF2-40B4-BE49-F238E27FC236}">
                <a16:creationId xmlns:a16="http://schemas.microsoft.com/office/drawing/2014/main" id="{C838C191-2A60-4208-B4EC-78A9ED290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557213"/>
            <a:ext cx="6072188" cy="5886450"/>
          </a:xfrm>
          <a:prstGeom prst="rect">
            <a:avLst/>
          </a:prstGeom>
          <a:noFill/>
          <a:extLst>
            <a:ext uri="{909E8E84-426E-40DD-AFC4-6F175D3DCCD1}">
              <a14:hiddenFill xmlns:a14="http://schemas.microsoft.com/office/drawing/2010/main">
                <a:solidFill>
                  <a:srgbClr val="FFFFFF"/>
                </a:solidFill>
              </a14:hiddenFill>
            </a:ext>
          </a:extLst>
        </p:spPr>
      </p:pic>
      <p:sp>
        <p:nvSpPr>
          <p:cNvPr id="495620" name="Text Box 4">
            <a:extLst>
              <a:ext uri="{FF2B5EF4-FFF2-40B4-BE49-F238E27FC236}">
                <a16:creationId xmlns:a16="http://schemas.microsoft.com/office/drawing/2014/main" id="{EC08C396-7C40-4F14-AE74-B9881628C1E9}"/>
              </a:ext>
            </a:extLst>
          </p:cNvPr>
          <p:cNvSpPr txBox="1">
            <a:spLocks noChangeArrowheads="1"/>
          </p:cNvSpPr>
          <p:nvPr/>
        </p:nvSpPr>
        <p:spPr bwMode="auto">
          <a:xfrm>
            <a:off x="247650" y="376238"/>
            <a:ext cx="8772525" cy="933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5000"/>
              </a:lnSpc>
            </a:pPr>
            <a:r>
              <a:rPr kumimoji="1" lang="ja-JP" altLang="en-US" sz="2400" u="none">
                <a:ea typeface="HG丸ｺﾞｼｯｸM-PRO" panose="020F0600000000000000" pitchFamily="50" charset="-128"/>
              </a:rPr>
              <a:t>（４）世界に誇る関西のポテンシャルを結集するため</a:t>
            </a:r>
            <a:endParaRPr kumimoji="1" lang="ja-JP" altLang="en-US" sz="2400" u="none">
              <a:latin typeface="HG丸ｺﾞｼｯｸM-PRO" panose="020F0600000000000000" pitchFamily="50" charset="-128"/>
              <a:ea typeface="HG丸ｺﾞｼｯｸM-PRO" panose="020F0600000000000000" pitchFamily="50" charset="-128"/>
            </a:endParaRPr>
          </a:p>
          <a:p>
            <a:pPr eaLnBrk="1" hangingPunct="1">
              <a:lnSpc>
                <a:spcPct val="115000"/>
              </a:lnSpc>
            </a:pPr>
            <a:r>
              <a:rPr kumimoji="1" lang="ja-JP" altLang="en-US" sz="2000" u="none">
                <a:latin typeface="HG丸ｺﾞｼｯｸM-PRO" panose="020F0600000000000000" pitchFamily="50" charset="-128"/>
                <a:ea typeface="HG丸ｺﾞｼｯｸM-PRO" panose="020F0600000000000000" pitchFamily="50" charset="-128"/>
              </a:rPr>
              <a:t>　　　  </a:t>
            </a:r>
            <a:r>
              <a:rPr kumimoji="1" lang="ja-JP" altLang="en-US" sz="2400" u="none">
                <a:latin typeface="HG丸ｺﾞｼｯｸM-PRO" panose="020F0600000000000000" pitchFamily="50" charset="-128"/>
                <a:ea typeface="HG丸ｺﾞｼｯｸM-PRO" panose="020F0600000000000000" pitchFamily="50" charset="-128"/>
              </a:rPr>
              <a:t>関西州の実現を！</a:t>
            </a:r>
            <a:r>
              <a:rPr kumimoji="1" lang="ja-JP" altLang="en-US" sz="2000" b="1" u="none">
                <a:effectLst>
                  <a:outerShdw blurRad="38100" dist="38100" dir="2700000" algn="tl">
                    <a:srgbClr val="C0C0C0"/>
                  </a:outerShdw>
                </a:effectLst>
                <a:ea typeface="HG丸ｺﾞｼｯｸM-PRO" panose="020F0600000000000000" pitchFamily="50" charset="-128"/>
              </a:rPr>
              <a:t>  </a:t>
            </a:r>
          </a:p>
        </p:txBody>
      </p:sp>
      <p:sp>
        <p:nvSpPr>
          <p:cNvPr id="495621" name="Rectangle 5">
            <a:extLst>
              <a:ext uri="{FF2B5EF4-FFF2-40B4-BE49-F238E27FC236}">
                <a16:creationId xmlns:a16="http://schemas.microsoft.com/office/drawing/2014/main" id="{2CB1DD2B-FC7C-43CA-85F7-A48E24968210}"/>
              </a:ext>
            </a:extLst>
          </p:cNvPr>
          <p:cNvSpPr>
            <a:spLocks noChangeArrowheads="1"/>
          </p:cNvSpPr>
          <p:nvPr/>
        </p:nvSpPr>
        <p:spPr bwMode="auto">
          <a:xfrm>
            <a:off x="6486525" y="1243013"/>
            <a:ext cx="2471738" cy="1514475"/>
          </a:xfrm>
          <a:prstGeom prst="rect">
            <a:avLst/>
          </a:prstGeom>
          <a:solidFill>
            <a:srgbClr val="33CCCC">
              <a:alpha val="75000"/>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5725" indent="-85725">
              <a:tabLst>
                <a:tab pos="85725" algn="l"/>
              </a:tabLst>
              <a:defRPr kumimoji="1" sz="2400">
                <a:solidFill>
                  <a:schemeClr val="tx1"/>
                </a:solidFill>
                <a:latin typeface="Arial" panose="020B0604020202020204" pitchFamily="34" charset="0"/>
                <a:ea typeface="ＭＳ Ｐゴシック" panose="020B0600070205080204" pitchFamily="50" charset="-128"/>
              </a:defRPr>
            </a:lvl1pPr>
            <a:lvl2pPr>
              <a:tabLst>
                <a:tab pos="85725" algn="l"/>
              </a:tabLst>
              <a:defRPr kumimoji="1" sz="2400">
                <a:solidFill>
                  <a:schemeClr val="tx1"/>
                </a:solidFill>
                <a:latin typeface="Arial" panose="020B0604020202020204" pitchFamily="34" charset="0"/>
                <a:ea typeface="ＭＳ Ｐゴシック" panose="020B0600070205080204" pitchFamily="50" charset="-128"/>
              </a:defRPr>
            </a:lvl2pPr>
            <a:lvl3pPr>
              <a:tabLst>
                <a:tab pos="85725" algn="l"/>
              </a:tabLst>
              <a:defRPr kumimoji="1" sz="2400">
                <a:solidFill>
                  <a:schemeClr val="tx1"/>
                </a:solidFill>
                <a:latin typeface="Arial" panose="020B0604020202020204" pitchFamily="34" charset="0"/>
                <a:ea typeface="ＭＳ Ｐゴシック" panose="020B0600070205080204" pitchFamily="50" charset="-128"/>
              </a:defRPr>
            </a:lvl3pPr>
            <a:lvl4pPr>
              <a:tabLst>
                <a:tab pos="85725" algn="l"/>
              </a:tabLst>
              <a:defRPr kumimoji="1" sz="2400">
                <a:solidFill>
                  <a:schemeClr val="tx1"/>
                </a:solidFill>
                <a:latin typeface="Arial" panose="020B0604020202020204" pitchFamily="34" charset="0"/>
                <a:ea typeface="ＭＳ Ｐゴシック" panose="020B0600070205080204" pitchFamily="50" charset="-128"/>
              </a:defRPr>
            </a:lvl4pPr>
            <a:lvl5pPr>
              <a:tabLst>
                <a:tab pos="85725" algn="l"/>
              </a:tabLst>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300" b="1" u="none"/>
              <a:t>滋賀県</a:t>
            </a:r>
          </a:p>
          <a:p>
            <a:pPr>
              <a:buFontTx/>
              <a:buChar char="•"/>
            </a:pPr>
            <a:r>
              <a:rPr kumimoji="0" lang="ja-JP" altLang="en-US" sz="1300" u="none"/>
              <a:t>日本最大・最古の湖「琵琶湖」、近畿の水がめであると同時に、貴重な動植物の生息地。</a:t>
            </a:r>
          </a:p>
          <a:p>
            <a:pPr>
              <a:buFontTx/>
              <a:buChar char="•"/>
            </a:pPr>
            <a:r>
              <a:rPr kumimoji="0" lang="ja-JP" altLang="en-US" sz="1300" u="none"/>
              <a:t>全国有数の内陸工業県、製造拠点の集積が進む。</a:t>
            </a:r>
          </a:p>
          <a:p>
            <a:endParaRPr kumimoji="0" lang="en-US" altLang="ja-JP" sz="1300" u="none"/>
          </a:p>
        </p:txBody>
      </p:sp>
      <p:sp>
        <p:nvSpPr>
          <p:cNvPr id="495622" name="Rectangle 6">
            <a:extLst>
              <a:ext uri="{FF2B5EF4-FFF2-40B4-BE49-F238E27FC236}">
                <a16:creationId xmlns:a16="http://schemas.microsoft.com/office/drawing/2014/main" id="{DEACBBE4-914B-401C-96DD-ADBAFD1E69A1}"/>
              </a:ext>
            </a:extLst>
          </p:cNvPr>
          <p:cNvSpPr>
            <a:spLocks noChangeArrowheads="1"/>
          </p:cNvSpPr>
          <p:nvPr/>
        </p:nvSpPr>
        <p:spPr bwMode="auto">
          <a:xfrm>
            <a:off x="5392738" y="5343525"/>
            <a:ext cx="2471737" cy="1514475"/>
          </a:xfrm>
          <a:prstGeom prst="rect">
            <a:avLst/>
          </a:prstGeom>
          <a:solidFill>
            <a:srgbClr val="FFCC99">
              <a:alpha val="7599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5725" indent="-85725">
              <a:tabLst>
                <a:tab pos="85725" algn="l"/>
              </a:tabLst>
              <a:defRPr kumimoji="1" sz="2400">
                <a:solidFill>
                  <a:schemeClr val="tx1"/>
                </a:solidFill>
                <a:latin typeface="Arial" panose="020B0604020202020204" pitchFamily="34" charset="0"/>
                <a:ea typeface="ＭＳ Ｐゴシック" panose="020B0600070205080204" pitchFamily="50" charset="-128"/>
              </a:defRPr>
            </a:lvl1pPr>
            <a:lvl2pPr>
              <a:tabLst>
                <a:tab pos="85725" algn="l"/>
              </a:tabLst>
              <a:defRPr kumimoji="1" sz="2400">
                <a:solidFill>
                  <a:schemeClr val="tx1"/>
                </a:solidFill>
                <a:latin typeface="Arial" panose="020B0604020202020204" pitchFamily="34" charset="0"/>
                <a:ea typeface="ＭＳ Ｐゴシック" panose="020B0600070205080204" pitchFamily="50" charset="-128"/>
              </a:defRPr>
            </a:lvl2pPr>
            <a:lvl3pPr>
              <a:tabLst>
                <a:tab pos="85725" algn="l"/>
              </a:tabLst>
              <a:defRPr kumimoji="1" sz="2400">
                <a:solidFill>
                  <a:schemeClr val="tx1"/>
                </a:solidFill>
                <a:latin typeface="Arial" panose="020B0604020202020204" pitchFamily="34" charset="0"/>
                <a:ea typeface="ＭＳ Ｐゴシック" panose="020B0600070205080204" pitchFamily="50" charset="-128"/>
              </a:defRPr>
            </a:lvl3pPr>
            <a:lvl4pPr>
              <a:tabLst>
                <a:tab pos="85725" algn="l"/>
              </a:tabLst>
              <a:defRPr kumimoji="1" sz="2400">
                <a:solidFill>
                  <a:schemeClr val="tx1"/>
                </a:solidFill>
                <a:latin typeface="Arial" panose="020B0604020202020204" pitchFamily="34" charset="0"/>
                <a:ea typeface="ＭＳ Ｐゴシック" panose="020B0600070205080204" pitchFamily="50" charset="-128"/>
              </a:defRPr>
            </a:lvl4pPr>
            <a:lvl5pPr>
              <a:tabLst>
                <a:tab pos="85725" algn="l"/>
              </a:tabLst>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300" b="1" u="none"/>
              <a:t>奈良県</a:t>
            </a:r>
          </a:p>
          <a:p>
            <a:pPr>
              <a:buFontTx/>
              <a:buChar char="•"/>
            </a:pPr>
            <a:r>
              <a:rPr kumimoji="0" lang="ja-JP" altLang="en-US" sz="1300" u="none"/>
              <a:t>長い歴史に培われた文化と優れた伝統工芸品。</a:t>
            </a:r>
          </a:p>
          <a:p>
            <a:pPr>
              <a:buFontTx/>
              <a:buChar char="•"/>
            </a:pPr>
            <a:r>
              <a:rPr kumimoji="0" lang="ja-JP" altLang="en-US" sz="1300" u="none"/>
              <a:t>古くから続く祈り・癒しの地としての魅力。青垣、山辺、大和三山をはじめとした美しい風景。</a:t>
            </a:r>
          </a:p>
          <a:p>
            <a:endParaRPr kumimoji="0" lang="en-US" altLang="ja-JP" sz="1300" u="none"/>
          </a:p>
        </p:txBody>
      </p:sp>
      <p:sp>
        <p:nvSpPr>
          <p:cNvPr id="495623" name="Rectangle 7">
            <a:extLst>
              <a:ext uri="{FF2B5EF4-FFF2-40B4-BE49-F238E27FC236}">
                <a16:creationId xmlns:a16="http://schemas.microsoft.com/office/drawing/2014/main" id="{89284FF6-7A36-4610-A7CE-5F7EB26E12DE}"/>
              </a:ext>
            </a:extLst>
          </p:cNvPr>
          <p:cNvSpPr>
            <a:spLocks noChangeArrowheads="1"/>
          </p:cNvSpPr>
          <p:nvPr/>
        </p:nvSpPr>
        <p:spPr bwMode="auto">
          <a:xfrm>
            <a:off x="274638" y="5153025"/>
            <a:ext cx="2471737" cy="1704975"/>
          </a:xfrm>
          <a:prstGeom prst="rect">
            <a:avLst/>
          </a:prstGeom>
          <a:solidFill>
            <a:srgbClr val="FF00FF">
              <a:alpha val="75000"/>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5725" indent="-85725">
              <a:tabLst>
                <a:tab pos="85725" algn="l"/>
              </a:tabLst>
              <a:defRPr kumimoji="1" sz="2400">
                <a:solidFill>
                  <a:schemeClr val="tx1"/>
                </a:solidFill>
                <a:latin typeface="Arial" panose="020B0604020202020204" pitchFamily="34" charset="0"/>
                <a:ea typeface="ＭＳ Ｐゴシック" panose="020B0600070205080204" pitchFamily="50" charset="-128"/>
              </a:defRPr>
            </a:lvl1pPr>
            <a:lvl2pPr>
              <a:tabLst>
                <a:tab pos="85725" algn="l"/>
              </a:tabLst>
              <a:defRPr kumimoji="1" sz="2400">
                <a:solidFill>
                  <a:schemeClr val="tx1"/>
                </a:solidFill>
                <a:latin typeface="Arial" panose="020B0604020202020204" pitchFamily="34" charset="0"/>
                <a:ea typeface="ＭＳ Ｐゴシック" panose="020B0600070205080204" pitchFamily="50" charset="-128"/>
              </a:defRPr>
            </a:lvl2pPr>
            <a:lvl3pPr>
              <a:tabLst>
                <a:tab pos="85725" algn="l"/>
              </a:tabLst>
              <a:defRPr kumimoji="1" sz="2400">
                <a:solidFill>
                  <a:schemeClr val="tx1"/>
                </a:solidFill>
                <a:latin typeface="Arial" panose="020B0604020202020204" pitchFamily="34" charset="0"/>
                <a:ea typeface="ＭＳ Ｐゴシック" panose="020B0600070205080204" pitchFamily="50" charset="-128"/>
              </a:defRPr>
            </a:lvl3pPr>
            <a:lvl4pPr>
              <a:tabLst>
                <a:tab pos="85725" algn="l"/>
              </a:tabLst>
              <a:defRPr kumimoji="1" sz="2400">
                <a:solidFill>
                  <a:schemeClr val="tx1"/>
                </a:solidFill>
                <a:latin typeface="Arial" panose="020B0604020202020204" pitchFamily="34" charset="0"/>
                <a:ea typeface="ＭＳ Ｐゴシック" panose="020B0600070205080204" pitchFamily="50" charset="-128"/>
              </a:defRPr>
            </a:lvl4pPr>
            <a:lvl5pPr>
              <a:tabLst>
                <a:tab pos="85725" algn="l"/>
              </a:tabLst>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300" b="1" u="none"/>
              <a:t>和歌山県</a:t>
            </a:r>
          </a:p>
          <a:p>
            <a:pPr>
              <a:buFontTx/>
              <a:buChar char="•"/>
            </a:pPr>
            <a:r>
              <a:rPr kumimoji="0" lang="ja-JP" altLang="en-US" sz="1300" u="none"/>
              <a:t>豊かな自然環境と多種多様な農林水産物（温州みかん、ウメ、カキ、山椒など）</a:t>
            </a:r>
          </a:p>
          <a:p>
            <a:pPr>
              <a:buFontTx/>
              <a:buChar char="•"/>
            </a:pPr>
            <a:r>
              <a:rPr kumimoji="0" lang="ja-JP" altLang="en-US" sz="1300" u="none"/>
              <a:t>紀伊山地の霊場と参詣道に代表される優れた文化遺産。</a:t>
            </a:r>
          </a:p>
          <a:p>
            <a:pPr>
              <a:buFontTx/>
              <a:buChar char="•"/>
            </a:pPr>
            <a:r>
              <a:rPr kumimoji="0" lang="ja-JP" altLang="en-US" sz="1300" u="none"/>
              <a:t>京阪神都市圏に近接し、部材産業などが集積</a:t>
            </a:r>
          </a:p>
          <a:p>
            <a:endParaRPr kumimoji="0" lang="en-US" altLang="ja-JP" sz="1300" u="none"/>
          </a:p>
        </p:txBody>
      </p:sp>
      <p:sp>
        <p:nvSpPr>
          <p:cNvPr id="495624" name="Rectangle 8">
            <a:extLst>
              <a:ext uri="{FF2B5EF4-FFF2-40B4-BE49-F238E27FC236}">
                <a16:creationId xmlns:a16="http://schemas.microsoft.com/office/drawing/2014/main" id="{511F038B-1ABA-4D0D-A41C-1323E494A23A}"/>
              </a:ext>
            </a:extLst>
          </p:cNvPr>
          <p:cNvSpPr>
            <a:spLocks noChangeArrowheads="1"/>
          </p:cNvSpPr>
          <p:nvPr/>
        </p:nvSpPr>
        <p:spPr bwMode="auto">
          <a:xfrm>
            <a:off x="6473825" y="2916238"/>
            <a:ext cx="2471738" cy="1514475"/>
          </a:xfrm>
          <a:prstGeom prst="rect">
            <a:avLst/>
          </a:prstGeom>
          <a:solidFill>
            <a:srgbClr val="FFFF00">
              <a:alpha val="75000"/>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5725" indent="-85725">
              <a:tabLst>
                <a:tab pos="85725" algn="l"/>
              </a:tabLst>
              <a:defRPr kumimoji="1" sz="2400">
                <a:solidFill>
                  <a:schemeClr val="tx1"/>
                </a:solidFill>
                <a:latin typeface="Arial" panose="020B0604020202020204" pitchFamily="34" charset="0"/>
                <a:ea typeface="ＭＳ Ｐゴシック" panose="020B0600070205080204" pitchFamily="50" charset="-128"/>
              </a:defRPr>
            </a:lvl1pPr>
            <a:lvl2pPr>
              <a:tabLst>
                <a:tab pos="85725" algn="l"/>
              </a:tabLst>
              <a:defRPr kumimoji="1" sz="2400">
                <a:solidFill>
                  <a:schemeClr val="tx1"/>
                </a:solidFill>
                <a:latin typeface="Arial" panose="020B0604020202020204" pitchFamily="34" charset="0"/>
                <a:ea typeface="ＭＳ Ｐゴシック" panose="020B0600070205080204" pitchFamily="50" charset="-128"/>
              </a:defRPr>
            </a:lvl2pPr>
            <a:lvl3pPr>
              <a:tabLst>
                <a:tab pos="85725" algn="l"/>
              </a:tabLst>
              <a:defRPr kumimoji="1" sz="2400">
                <a:solidFill>
                  <a:schemeClr val="tx1"/>
                </a:solidFill>
                <a:latin typeface="Arial" panose="020B0604020202020204" pitchFamily="34" charset="0"/>
                <a:ea typeface="ＭＳ Ｐゴシック" panose="020B0600070205080204" pitchFamily="50" charset="-128"/>
              </a:defRPr>
            </a:lvl3pPr>
            <a:lvl4pPr>
              <a:tabLst>
                <a:tab pos="85725" algn="l"/>
              </a:tabLst>
              <a:defRPr kumimoji="1" sz="2400">
                <a:solidFill>
                  <a:schemeClr val="tx1"/>
                </a:solidFill>
                <a:latin typeface="Arial" panose="020B0604020202020204" pitchFamily="34" charset="0"/>
                <a:ea typeface="ＭＳ Ｐゴシック" panose="020B0600070205080204" pitchFamily="50" charset="-128"/>
              </a:defRPr>
            </a:lvl4pPr>
            <a:lvl5pPr>
              <a:tabLst>
                <a:tab pos="85725" algn="l"/>
              </a:tabLst>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300" b="1" u="none"/>
              <a:t>京都府</a:t>
            </a:r>
          </a:p>
          <a:p>
            <a:pPr>
              <a:buFontTx/>
              <a:buChar char="•"/>
            </a:pPr>
            <a:r>
              <a:rPr kumimoji="0" lang="ja-JP" altLang="en-US" sz="1300" u="none"/>
              <a:t>古都京都に代表される歴史と伝統文化。我が国を代表する観光地。</a:t>
            </a:r>
          </a:p>
          <a:p>
            <a:pPr>
              <a:buFontTx/>
              <a:buChar char="•"/>
            </a:pPr>
            <a:r>
              <a:rPr kumimoji="0" lang="ja-JP" altLang="en-US" sz="1300" u="none"/>
              <a:t>伝統産業とともに、先端技術を誇る世界的な企業が集積。</a:t>
            </a:r>
          </a:p>
          <a:p>
            <a:endParaRPr kumimoji="0" lang="en-US" altLang="ja-JP" sz="1300" u="none"/>
          </a:p>
        </p:txBody>
      </p:sp>
      <p:sp>
        <p:nvSpPr>
          <p:cNvPr id="495625" name="Rectangle 9">
            <a:extLst>
              <a:ext uri="{FF2B5EF4-FFF2-40B4-BE49-F238E27FC236}">
                <a16:creationId xmlns:a16="http://schemas.microsoft.com/office/drawing/2014/main" id="{4625CA94-A62F-4F62-AC7B-C822A703F8AE}"/>
              </a:ext>
            </a:extLst>
          </p:cNvPr>
          <p:cNvSpPr>
            <a:spLocks noChangeArrowheads="1"/>
          </p:cNvSpPr>
          <p:nvPr/>
        </p:nvSpPr>
        <p:spPr bwMode="auto">
          <a:xfrm>
            <a:off x="2757488" y="1714500"/>
            <a:ext cx="628650" cy="200025"/>
          </a:xfrm>
          <a:prstGeom prst="rect">
            <a:avLst/>
          </a:prstGeom>
          <a:solidFill>
            <a:schemeClr val="bg1"/>
          </a:solidFill>
          <a:ln w="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pic>
        <p:nvPicPr>
          <p:cNvPr id="495626" name="Picture 10">
            <a:extLst>
              <a:ext uri="{FF2B5EF4-FFF2-40B4-BE49-F238E27FC236}">
                <a16:creationId xmlns:a16="http://schemas.microsoft.com/office/drawing/2014/main" id="{FC86074C-7670-4488-933E-B4B395CE9C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300" y="5551488"/>
            <a:ext cx="879475" cy="1306512"/>
          </a:xfrm>
          <a:prstGeom prst="rect">
            <a:avLst/>
          </a:prstGeom>
          <a:noFill/>
          <a:extLst>
            <a:ext uri="{909E8E84-426E-40DD-AFC4-6F175D3DCCD1}">
              <a14:hiddenFill xmlns:a14="http://schemas.microsoft.com/office/drawing/2010/main">
                <a:solidFill>
                  <a:srgbClr val="FFFFFF"/>
                </a:solidFill>
              </a14:hiddenFill>
            </a:ext>
          </a:extLst>
        </p:spPr>
      </p:pic>
      <p:sp>
        <p:nvSpPr>
          <p:cNvPr id="495628" name="Rectangle 12">
            <a:extLst>
              <a:ext uri="{FF2B5EF4-FFF2-40B4-BE49-F238E27FC236}">
                <a16:creationId xmlns:a16="http://schemas.microsoft.com/office/drawing/2014/main" id="{FD7820D7-56B2-4E8B-9637-036E663ABD38}"/>
              </a:ext>
            </a:extLst>
          </p:cNvPr>
          <p:cNvSpPr>
            <a:spLocks noChangeArrowheads="1"/>
          </p:cNvSpPr>
          <p:nvPr/>
        </p:nvSpPr>
        <p:spPr bwMode="auto">
          <a:xfrm>
            <a:off x="263525" y="1876425"/>
            <a:ext cx="2471738" cy="1514475"/>
          </a:xfrm>
          <a:prstGeom prst="rect">
            <a:avLst/>
          </a:prstGeom>
          <a:solidFill>
            <a:srgbClr val="CC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5725" indent="-85725">
              <a:tabLst>
                <a:tab pos="85725" algn="l"/>
              </a:tabLst>
              <a:defRPr kumimoji="1" sz="2400">
                <a:solidFill>
                  <a:schemeClr val="tx1"/>
                </a:solidFill>
                <a:latin typeface="Arial" panose="020B0604020202020204" pitchFamily="34" charset="0"/>
                <a:ea typeface="ＭＳ Ｐゴシック" panose="020B0600070205080204" pitchFamily="50" charset="-128"/>
              </a:defRPr>
            </a:lvl1pPr>
            <a:lvl2pPr>
              <a:tabLst>
                <a:tab pos="85725" algn="l"/>
              </a:tabLst>
              <a:defRPr kumimoji="1" sz="2400">
                <a:solidFill>
                  <a:schemeClr val="tx1"/>
                </a:solidFill>
                <a:latin typeface="Arial" panose="020B0604020202020204" pitchFamily="34" charset="0"/>
                <a:ea typeface="ＭＳ Ｐゴシック" panose="020B0600070205080204" pitchFamily="50" charset="-128"/>
              </a:defRPr>
            </a:lvl2pPr>
            <a:lvl3pPr>
              <a:tabLst>
                <a:tab pos="85725" algn="l"/>
              </a:tabLst>
              <a:defRPr kumimoji="1" sz="2400">
                <a:solidFill>
                  <a:schemeClr val="tx1"/>
                </a:solidFill>
                <a:latin typeface="Arial" panose="020B0604020202020204" pitchFamily="34" charset="0"/>
                <a:ea typeface="ＭＳ Ｐゴシック" panose="020B0600070205080204" pitchFamily="50" charset="-128"/>
              </a:defRPr>
            </a:lvl3pPr>
            <a:lvl4pPr>
              <a:tabLst>
                <a:tab pos="85725" algn="l"/>
              </a:tabLst>
              <a:defRPr kumimoji="1" sz="2400">
                <a:solidFill>
                  <a:schemeClr val="tx1"/>
                </a:solidFill>
                <a:latin typeface="Arial" panose="020B0604020202020204" pitchFamily="34" charset="0"/>
                <a:ea typeface="ＭＳ Ｐゴシック" panose="020B0600070205080204" pitchFamily="50" charset="-128"/>
              </a:defRPr>
            </a:lvl4pPr>
            <a:lvl5pPr>
              <a:tabLst>
                <a:tab pos="85725" algn="l"/>
              </a:tabLst>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300" b="1" u="none"/>
              <a:t>兵庫県</a:t>
            </a:r>
          </a:p>
          <a:p>
            <a:pPr>
              <a:buFontTx/>
              <a:buChar char="•"/>
            </a:pPr>
            <a:r>
              <a:rPr kumimoji="0" lang="ja-JP" altLang="en-US" sz="1300" u="none"/>
              <a:t>港町神戸の佇まいや姫路城、温泉街などの多彩な魅力。</a:t>
            </a:r>
          </a:p>
          <a:p>
            <a:pPr>
              <a:buFontTx/>
              <a:buChar char="•"/>
            </a:pPr>
            <a:r>
              <a:rPr kumimoji="0" lang="ja-JP" altLang="en-US" sz="1300" u="none"/>
              <a:t>重厚長大産業を基幹に厚みのあるものづくり企業、先端的な研究機関などが集積。</a:t>
            </a:r>
          </a:p>
          <a:p>
            <a:endParaRPr kumimoji="0" lang="en-US" altLang="ja-JP" sz="1300" u="none"/>
          </a:p>
        </p:txBody>
      </p:sp>
      <p:pic>
        <p:nvPicPr>
          <p:cNvPr id="495629" name="Picture 13">
            <a:extLst>
              <a:ext uri="{FF2B5EF4-FFF2-40B4-BE49-F238E27FC236}">
                <a16:creationId xmlns:a16="http://schemas.microsoft.com/office/drawing/2014/main" id="{879AC3D7-8758-46FC-B96B-2C485F6719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6513" y="519113"/>
            <a:ext cx="1303337" cy="876300"/>
          </a:xfrm>
          <a:prstGeom prst="rect">
            <a:avLst/>
          </a:prstGeom>
          <a:noFill/>
          <a:extLst>
            <a:ext uri="{909E8E84-426E-40DD-AFC4-6F175D3DCCD1}">
              <a14:hiddenFill xmlns:a14="http://schemas.microsoft.com/office/drawing/2010/main">
                <a:solidFill>
                  <a:srgbClr val="FFFFFF"/>
                </a:solidFill>
              </a14:hiddenFill>
            </a:ext>
          </a:extLst>
        </p:spPr>
      </p:pic>
      <p:pic>
        <p:nvPicPr>
          <p:cNvPr id="495630" name="Picture 14">
            <a:extLst>
              <a:ext uri="{FF2B5EF4-FFF2-40B4-BE49-F238E27FC236}">
                <a16:creationId xmlns:a16="http://schemas.microsoft.com/office/drawing/2014/main" id="{46537850-55B0-4D03-9274-3B5EEA9DCA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0625" y="4230688"/>
            <a:ext cx="14192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495631" name="Picture 15">
            <a:extLst>
              <a:ext uri="{FF2B5EF4-FFF2-40B4-BE49-F238E27FC236}">
                <a16:creationId xmlns:a16="http://schemas.microsoft.com/office/drawing/2014/main" id="{0201E6CE-09CC-43E8-BC66-C695267E64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0025" y="5892800"/>
            <a:ext cx="1492250" cy="965200"/>
          </a:xfrm>
          <a:prstGeom prst="rect">
            <a:avLst/>
          </a:prstGeom>
          <a:noFill/>
          <a:extLst>
            <a:ext uri="{909E8E84-426E-40DD-AFC4-6F175D3DCCD1}">
              <a14:hiddenFill xmlns:a14="http://schemas.microsoft.com/office/drawing/2010/main">
                <a:solidFill>
                  <a:srgbClr val="FFFFFF"/>
                </a:solidFill>
              </a14:hiddenFill>
            </a:ext>
          </a:extLst>
        </p:spPr>
      </p:pic>
      <p:pic>
        <p:nvPicPr>
          <p:cNvPr id="495632" name="Picture 16">
            <a:extLst>
              <a:ext uri="{FF2B5EF4-FFF2-40B4-BE49-F238E27FC236}">
                <a16:creationId xmlns:a16="http://schemas.microsoft.com/office/drawing/2014/main" id="{85E9F3DB-59F7-4086-940F-C927BD6CCE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0975" y="3497263"/>
            <a:ext cx="1454150" cy="900112"/>
          </a:xfrm>
          <a:prstGeom prst="rect">
            <a:avLst/>
          </a:prstGeom>
          <a:noFill/>
          <a:extLst>
            <a:ext uri="{909E8E84-426E-40DD-AFC4-6F175D3DCCD1}">
              <a14:hiddenFill xmlns:a14="http://schemas.microsoft.com/office/drawing/2010/main">
                <a:solidFill>
                  <a:srgbClr val="FFFFFF"/>
                </a:solidFill>
              </a14:hiddenFill>
            </a:ext>
          </a:extLst>
        </p:spPr>
      </p:pic>
      <p:sp>
        <p:nvSpPr>
          <p:cNvPr id="495633" name="Rectangle 17">
            <a:extLst>
              <a:ext uri="{FF2B5EF4-FFF2-40B4-BE49-F238E27FC236}">
                <a16:creationId xmlns:a16="http://schemas.microsoft.com/office/drawing/2014/main" id="{A0963EEF-F10B-4239-9E9D-72574E706C53}"/>
              </a:ext>
            </a:extLst>
          </p:cNvPr>
          <p:cNvSpPr>
            <a:spLocks noChangeArrowheads="1"/>
          </p:cNvSpPr>
          <p:nvPr/>
        </p:nvSpPr>
        <p:spPr bwMode="auto">
          <a:xfrm>
            <a:off x="258763" y="3511550"/>
            <a:ext cx="2471737" cy="1514475"/>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5725" indent="-85725">
              <a:tabLst>
                <a:tab pos="85725" algn="l"/>
              </a:tabLst>
              <a:defRPr kumimoji="1" sz="2400">
                <a:solidFill>
                  <a:schemeClr val="tx1"/>
                </a:solidFill>
                <a:latin typeface="Arial" panose="020B0604020202020204" pitchFamily="34" charset="0"/>
                <a:ea typeface="ＭＳ Ｐゴシック" panose="020B0600070205080204" pitchFamily="50" charset="-128"/>
              </a:defRPr>
            </a:lvl1pPr>
            <a:lvl2pPr>
              <a:tabLst>
                <a:tab pos="85725" algn="l"/>
              </a:tabLst>
              <a:defRPr kumimoji="1" sz="2400">
                <a:solidFill>
                  <a:schemeClr val="tx1"/>
                </a:solidFill>
                <a:latin typeface="Arial" panose="020B0604020202020204" pitchFamily="34" charset="0"/>
                <a:ea typeface="ＭＳ Ｐゴシック" panose="020B0600070205080204" pitchFamily="50" charset="-128"/>
              </a:defRPr>
            </a:lvl2pPr>
            <a:lvl3pPr>
              <a:tabLst>
                <a:tab pos="85725" algn="l"/>
              </a:tabLst>
              <a:defRPr kumimoji="1" sz="2400">
                <a:solidFill>
                  <a:schemeClr val="tx1"/>
                </a:solidFill>
                <a:latin typeface="Arial" panose="020B0604020202020204" pitchFamily="34" charset="0"/>
                <a:ea typeface="ＭＳ Ｐゴシック" panose="020B0600070205080204" pitchFamily="50" charset="-128"/>
              </a:defRPr>
            </a:lvl3pPr>
            <a:lvl4pPr>
              <a:tabLst>
                <a:tab pos="85725" algn="l"/>
              </a:tabLst>
              <a:defRPr kumimoji="1" sz="2400">
                <a:solidFill>
                  <a:schemeClr val="tx1"/>
                </a:solidFill>
                <a:latin typeface="Arial" panose="020B0604020202020204" pitchFamily="34" charset="0"/>
                <a:ea typeface="ＭＳ Ｐゴシック" panose="020B0600070205080204" pitchFamily="50" charset="-128"/>
              </a:defRPr>
            </a:lvl4pPr>
            <a:lvl5pPr>
              <a:tabLst>
                <a:tab pos="85725" algn="l"/>
              </a:tabLst>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tabLst>
                <a:tab pos="85725" algn="l"/>
              </a:tabLs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300" b="1" u="none"/>
              <a:t>大阪府</a:t>
            </a:r>
          </a:p>
          <a:p>
            <a:pPr>
              <a:buFontTx/>
              <a:buChar char="•"/>
            </a:pPr>
            <a:r>
              <a:rPr kumimoji="0" lang="ja-JP" altLang="en-US" sz="1300" u="none"/>
              <a:t>大陸との交流拠点としての歴史を有し、物流拠点都市として大きな潜在力。</a:t>
            </a:r>
          </a:p>
          <a:p>
            <a:pPr>
              <a:buFontTx/>
              <a:buChar char="•"/>
            </a:pPr>
            <a:r>
              <a:rPr kumimoji="0" lang="ja-JP" altLang="en-US" sz="1300" u="none"/>
              <a:t>世界有数の産業都市として、ものづくり、バイオ、環境など多様な産業が集積。</a:t>
            </a:r>
          </a:p>
          <a:p>
            <a:endParaRPr kumimoji="0" lang="en-US" altLang="ja-JP" sz="1300" u="none"/>
          </a:p>
        </p:txBody>
      </p:sp>
      <p:pic>
        <p:nvPicPr>
          <p:cNvPr id="495627" name="Picture 11">
            <a:extLst>
              <a:ext uri="{FF2B5EF4-FFF2-40B4-BE49-F238E27FC236}">
                <a16:creationId xmlns:a16="http://schemas.microsoft.com/office/drawing/2014/main" id="{E21009DB-2398-443B-A82A-2C2A08ADEE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4588" y="1276350"/>
            <a:ext cx="1619250" cy="952500"/>
          </a:xfrm>
          <a:prstGeom prst="rect">
            <a:avLst/>
          </a:prstGeom>
          <a:noFill/>
          <a:extLst>
            <a:ext uri="{909E8E84-426E-40DD-AFC4-6F175D3DCCD1}">
              <a14:hiddenFill xmlns:a14="http://schemas.microsoft.com/office/drawing/2010/main">
                <a:solidFill>
                  <a:srgbClr val="FFFFFF"/>
                </a:solidFill>
              </a14:hiddenFill>
            </a:ext>
          </a:extLst>
        </p:spPr>
      </p:pic>
      <p:sp>
        <p:nvSpPr>
          <p:cNvPr id="495619" name="Text Box 3">
            <a:extLst>
              <a:ext uri="{FF2B5EF4-FFF2-40B4-BE49-F238E27FC236}">
                <a16:creationId xmlns:a16="http://schemas.microsoft.com/office/drawing/2014/main" id="{2810187C-59E5-4563-9F62-ECA80D29777D}"/>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３０</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26" name="Picture 2">
            <a:extLst>
              <a:ext uri="{FF2B5EF4-FFF2-40B4-BE49-F238E27FC236}">
                <a16:creationId xmlns:a16="http://schemas.microsoft.com/office/drawing/2014/main" id="{44856F25-8089-4142-A6C8-4064C5F0E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981075"/>
            <a:ext cx="3455987" cy="2952750"/>
          </a:xfrm>
          <a:prstGeom prst="rect">
            <a:avLst/>
          </a:prstGeom>
          <a:solidFill>
            <a:schemeClr val="bg1"/>
          </a:solidFill>
        </p:spPr>
      </p:pic>
      <p:pic>
        <p:nvPicPr>
          <p:cNvPr id="513027" name="Picture 3">
            <a:extLst>
              <a:ext uri="{FF2B5EF4-FFF2-40B4-BE49-F238E27FC236}">
                <a16:creationId xmlns:a16="http://schemas.microsoft.com/office/drawing/2014/main" id="{D04CA0C3-517F-46B4-AE99-59889C383E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860800"/>
            <a:ext cx="3384550" cy="2997200"/>
          </a:xfrm>
          <a:prstGeom prst="rect">
            <a:avLst/>
          </a:prstGeom>
          <a:noFill/>
          <a:extLst>
            <a:ext uri="{909E8E84-426E-40DD-AFC4-6F175D3DCCD1}">
              <a14:hiddenFill xmlns:a14="http://schemas.microsoft.com/office/drawing/2010/main">
                <a:solidFill>
                  <a:srgbClr val="FFFFFF"/>
                </a:solidFill>
              </a14:hiddenFill>
            </a:ext>
          </a:extLst>
        </p:spPr>
      </p:pic>
      <p:sp>
        <p:nvSpPr>
          <p:cNvPr id="513028" name="Text Box 4">
            <a:extLst>
              <a:ext uri="{FF2B5EF4-FFF2-40B4-BE49-F238E27FC236}">
                <a16:creationId xmlns:a16="http://schemas.microsoft.com/office/drawing/2014/main" id="{20597867-3799-4342-B48A-11EC7F4E6523}"/>
              </a:ext>
            </a:extLst>
          </p:cNvPr>
          <p:cNvSpPr txBox="1">
            <a:spLocks noChangeArrowheads="1"/>
          </p:cNvSpPr>
          <p:nvPr/>
        </p:nvSpPr>
        <p:spPr bwMode="auto">
          <a:xfrm>
            <a:off x="0" y="404813"/>
            <a:ext cx="91440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5000"/>
              </a:lnSpc>
            </a:pPr>
            <a:r>
              <a:rPr kumimoji="1" lang="ja-JP" altLang="en-US" sz="2400" u="none">
                <a:ea typeface="HG丸ｺﾞｼｯｸM-PRO" panose="020F0600000000000000" pitchFamily="50" charset="-128"/>
              </a:rPr>
              <a:t>（</a:t>
            </a:r>
            <a:r>
              <a:rPr kumimoji="1" lang="en-US" altLang="ja-JP" sz="2400" u="none">
                <a:latin typeface="HG丸ｺﾞｼｯｸM-PRO" panose="020F0600000000000000" pitchFamily="50" charset="-128"/>
                <a:ea typeface="HG丸ｺﾞｼｯｸM-PRO" panose="020F0600000000000000" pitchFamily="50" charset="-128"/>
              </a:rPr>
              <a:t>5</a:t>
            </a:r>
            <a:r>
              <a:rPr kumimoji="1" lang="ja-JP" altLang="en-US" sz="2400" u="none">
                <a:ea typeface="HG丸ｺﾞｼｯｸM-PRO" panose="020F0600000000000000" pitchFamily="50" charset="-128"/>
              </a:rPr>
              <a:t>）関西州のイメージ</a:t>
            </a:r>
            <a:r>
              <a:rPr kumimoji="1" lang="ja-JP" altLang="en-US" sz="2400" u="none">
                <a:latin typeface="HG丸ｺﾞｼｯｸM-PRO" panose="020F0600000000000000" pitchFamily="50" charset="-128"/>
                <a:ea typeface="HG丸ｺﾞｼｯｸM-PRO" panose="020F0600000000000000" pitchFamily="50" charset="-128"/>
              </a:rPr>
              <a:t>（関西の夢）</a:t>
            </a:r>
            <a:r>
              <a:rPr kumimoji="1" lang="ja-JP" altLang="en-US" sz="2000" u="none">
                <a:latin typeface="HG丸ｺﾞｼｯｸM-PRO" panose="020F0600000000000000" pitchFamily="50" charset="-128"/>
                <a:ea typeface="HG丸ｺﾞｼｯｸM-PRO" panose="020F0600000000000000" pitchFamily="50" charset="-128"/>
              </a:rPr>
              <a:t>～ 関西がひとつになることで ～</a:t>
            </a:r>
          </a:p>
          <a:p>
            <a:pPr eaLnBrk="1" hangingPunct="1">
              <a:lnSpc>
                <a:spcPct val="115000"/>
              </a:lnSpc>
            </a:pPr>
            <a:r>
              <a:rPr kumimoji="1" lang="ja-JP" altLang="en-US" sz="2000" u="none">
                <a:ea typeface="HG丸ｺﾞｼｯｸM-PRO" panose="020F0600000000000000" pitchFamily="50" charset="-128"/>
              </a:rPr>
              <a:t>        ① 関西全体の視点で広域交通ネットワークを形成</a:t>
            </a:r>
          </a:p>
        </p:txBody>
      </p:sp>
      <p:sp>
        <p:nvSpPr>
          <p:cNvPr id="513029" name="Rectangle 5">
            <a:extLst>
              <a:ext uri="{FF2B5EF4-FFF2-40B4-BE49-F238E27FC236}">
                <a16:creationId xmlns:a16="http://schemas.microsoft.com/office/drawing/2014/main" id="{436F3BC7-5CA2-4088-AE79-01319D103579}"/>
              </a:ext>
            </a:extLst>
          </p:cNvPr>
          <p:cNvSpPr>
            <a:spLocks noChangeArrowheads="1"/>
          </p:cNvSpPr>
          <p:nvPr/>
        </p:nvSpPr>
        <p:spPr bwMode="auto">
          <a:xfrm>
            <a:off x="4067175" y="1268413"/>
            <a:ext cx="4537075" cy="2305050"/>
          </a:xfrm>
          <a:prstGeom prst="rect">
            <a:avLst/>
          </a:prstGeom>
          <a:noFill/>
          <a:ln w="158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r>
              <a:rPr kumimoji="1" lang="ja-JP" altLang="en-US" sz="1600" u="none"/>
              <a:t>現状は</a:t>
            </a:r>
            <a:r>
              <a:rPr kumimoji="1" lang="en-US" altLang="ja-JP" sz="1600" u="none"/>
              <a:t>…</a:t>
            </a:r>
            <a:r>
              <a:rPr kumimoji="1" lang="ja-JP" altLang="en-US" sz="1600" u="none"/>
              <a:t>、</a:t>
            </a:r>
          </a:p>
          <a:p>
            <a:pPr eaLnBrk="1" hangingPunct="1"/>
            <a:endParaRPr kumimoji="1" lang="ja-JP" altLang="en-US" sz="1600" u="none"/>
          </a:p>
          <a:p>
            <a:pPr eaLnBrk="1" hangingPunct="1"/>
            <a:r>
              <a:rPr kumimoji="1" lang="ja-JP" altLang="en-US" sz="1600" u="none"/>
              <a:t>・整備主体が多岐に分かれ、関西全体の視点で</a:t>
            </a:r>
          </a:p>
          <a:p>
            <a:pPr eaLnBrk="1" hangingPunct="1"/>
            <a:r>
              <a:rPr kumimoji="1" lang="ja-JP" altLang="en-US" sz="1600" u="none"/>
              <a:t>  整備の優先順位が決定されていないことから、</a:t>
            </a:r>
          </a:p>
          <a:p>
            <a:pPr eaLnBrk="1" hangingPunct="1"/>
            <a:r>
              <a:rPr kumimoji="1" lang="ja-JP" altLang="en-US" sz="1600" u="none"/>
              <a:t>  環状道路に未開通区間があるなど、総合的な</a:t>
            </a:r>
          </a:p>
          <a:p>
            <a:pPr eaLnBrk="1" hangingPunct="1"/>
            <a:r>
              <a:rPr kumimoji="1" lang="ja-JP" altLang="en-US" sz="1600" u="none"/>
              <a:t>　インフラ整備に支障が生じている。</a:t>
            </a:r>
          </a:p>
          <a:p>
            <a:pPr eaLnBrk="1" hangingPunct="1"/>
            <a:endParaRPr kumimoji="1" lang="ja-JP" altLang="en-US" sz="1600" u="none"/>
          </a:p>
          <a:p>
            <a:pPr eaLnBrk="1" hangingPunct="1"/>
            <a:r>
              <a:rPr kumimoji="1" lang="ja-JP" altLang="en-US" sz="1600" u="none"/>
              <a:t>・空港、港湾ごとに設置管理者が異なり、統一的・</a:t>
            </a:r>
          </a:p>
          <a:p>
            <a:pPr eaLnBrk="1" hangingPunct="1"/>
            <a:r>
              <a:rPr kumimoji="1" lang="ja-JP" altLang="en-US" sz="1600" u="none"/>
              <a:t>　戦略的な施設運営がなされていない。</a:t>
            </a:r>
          </a:p>
          <a:p>
            <a:pPr eaLnBrk="1" hangingPunct="1"/>
            <a:r>
              <a:rPr kumimoji="1" lang="ja-JP" altLang="en-US" sz="1600" u="none"/>
              <a:t>　</a:t>
            </a:r>
          </a:p>
          <a:p>
            <a:pPr eaLnBrk="1" hangingPunct="1"/>
            <a:endParaRPr kumimoji="1" lang="en-US" altLang="ja-JP" sz="1600" u="none"/>
          </a:p>
        </p:txBody>
      </p:sp>
      <p:sp>
        <p:nvSpPr>
          <p:cNvPr id="513030" name="Rectangle 6">
            <a:extLst>
              <a:ext uri="{FF2B5EF4-FFF2-40B4-BE49-F238E27FC236}">
                <a16:creationId xmlns:a16="http://schemas.microsoft.com/office/drawing/2014/main" id="{3AB35C03-0466-4F73-854A-66DE86D18306}"/>
              </a:ext>
            </a:extLst>
          </p:cNvPr>
          <p:cNvSpPr>
            <a:spLocks noChangeArrowheads="1"/>
          </p:cNvSpPr>
          <p:nvPr/>
        </p:nvSpPr>
        <p:spPr bwMode="auto">
          <a:xfrm>
            <a:off x="4067175" y="4292600"/>
            <a:ext cx="4537075" cy="2232025"/>
          </a:xfrm>
          <a:prstGeom prst="rect">
            <a:avLst/>
          </a:prstGeom>
          <a:noFill/>
          <a:ln w="158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r>
              <a:rPr kumimoji="1" lang="ja-JP" altLang="en-US" sz="1600" u="none"/>
              <a:t>関西州の下で</a:t>
            </a:r>
            <a:r>
              <a:rPr kumimoji="1" lang="en-US" altLang="ja-JP" sz="1600" u="none"/>
              <a:t>…</a:t>
            </a:r>
            <a:r>
              <a:rPr kumimoji="1" lang="ja-JP" altLang="en-US" sz="1600" u="none"/>
              <a:t>、</a:t>
            </a:r>
          </a:p>
          <a:p>
            <a:pPr eaLnBrk="1" hangingPunct="1"/>
            <a:endParaRPr kumimoji="1" lang="ja-JP" altLang="en-US" sz="1600" u="none"/>
          </a:p>
          <a:p>
            <a:pPr eaLnBrk="1" hangingPunct="1"/>
            <a:r>
              <a:rPr kumimoji="1" lang="ja-JP" altLang="en-US" sz="1600" u="none"/>
              <a:t>・関西全体の視点から優先すべき整備箇所を決定。</a:t>
            </a:r>
          </a:p>
          <a:p>
            <a:pPr eaLnBrk="1" hangingPunct="1"/>
            <a:r>
              <a:rPr kumimoji="1" lang="ja-JP" altLang="en-US" sz="1600" u="none"/>
              <a:t>  資本を重点的に投下。</a:t>
            </a:r>
          </a:p>
          <a:p>
            <a:pPr eaLnBrk="1" hangingPunct="1"/>
            <a:endParaRPr kumimoji="1" lang="ja-JP" altLang="en-US" sz="1600" u="none"/>
          </a:p>
          <a:p>
            <a:pPr eaLnBrk="1" hangingPunct="1"/>
            <a:r>
              <a:rPr kumimoji="1" lang="ja-JP" altLang="en-US" sz="1600" u="none"/>
              <a:t>・空港、港湾の戦略的な運用。</a:t>
            </a:r>
          </a:p>
          <a:p>
            <a:pPr eaLnBrk="1" hangingPunct="1"/>
            <a:endParaRPr kumimoji="1" lang="ja-JP" altLang="en-US" sz="1600" u="none">
              <a:solidFill>
                <a:srgbClr val="FF0000"/>
              </a:solidFill>
            </a:endParaRPr>
          </a:p>
          <a:p>
            <a:pPr eaLnBrk="1" hangingPunct="1"/>
            <a:r>
              <a:rPr kumimoji="1" lang="ja-JP" altLang="en-US" sz="1600" u="none"/>
              <a:t>・アジアとの近接性を活かし、湾岸部を物流拠点に。</a:t>
            </a:r>
          </a:p>
        </p:txBody>
      </p:sp>
      <p:sp>
        <p:nvSpPr>
          <p:cNvPr id="513031" name="AutoShape 7">
            <a:extLst>
              <a:ext uri="{FF2B5EF4-FFF2-40B4-BE49-F238E27FC236}">
                <a16:creationId xmlns:a16="http://schemas.microsoft.com/office/drawing/2014/main" id="{0A84B61F-A258-4E0C-932F-B2EA5A912C64}"/>
              </a:ext>
            </a:extLst>
          </p:cNvPr>
          <p:cNvSpPr>
            <a:spLocks noChangeArrowheads="1"/>
          </p:cNvSpPr>
          <p:nvPr/>
        </p:nvSpPr>
        <p:spPr bwMode="auto">
          <a:xfrm>
            <a:off x="5651500" y="3716338"/>
            <a:ext cx="1225550" cy="360362"/>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513032" name="Text Box 8">
            <a:extLst>
              <a:ext uri="{FF2B5EF4-FFF2-40B4-BE49-F238E27FC236}">
                <a16:creationId xmlns:a16="http://schemas.microsoft.com/office/drawing/2014/main" id="{6DB9D741-8EC8-40C5-8003-50DB4540FE00}"/>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３１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513026"/>
                                        </p:tgtEl>
                                        <p:attrNameLst>
                                          <p:attrName>style.visibility</p:attrName>
                                        </p:attrNameLst>
                                      </p:cBhvr>
                                      <p:to>
                                        <p:strVal val="visible"/>
                                      </p:to>
                                    </p:set>
                                    <p:animEffect transition="in" filter="diamond(out)">
                                      <p:cBhvr>
                                        <p:cTn id="7" dur="2000"/>
                                        <p:tgtEl>
                                          <p:spTgt spid="513026"/>
                                        </p:tgtEl>
                                      </p:cBhvr>
                                    </p:animEffect>
                                  </p:childTnLst>
                                </p:cTn>
                              </p:par>
                              <p:par>
                                <p:cTn id="8" presetID="8" presetClass="entr" presetSubtype="16" fill="hold" nodeType="withEffect">
                                  <p:stCondLst>
                                    <p:cond delay="1500"/>
                                  </p:stCondLst>
                                  <p:childTnLst>
                                    <p:set>
                                      <p:cBhvr>
                                        <p:cTn id="9" dur="1" fill="hold">
                                          <p:stCondLst>
                                            <p:cond delay="0"/>
                                          </p:stCondLst>
                                        </p:cTn>
                                        <p:tgtEl>
                                          <p:spTgt spid="513027"/>
                                        </p:tgtEl>
                                        <p:attrNameLst>
                                          <p:attrName>style.visibility</p:attrName>
                                        </p:attrNameLst>
                                      </p:cBhvr>
                                      <p:to>
                                        <p:strVal val="visible"/>
                                      </p:to>
                                    </p:set>
                                    <p:animEffect transition="in" filter="diamond(in)">
                                      <p:cBhvr>
                                        <p:cTn id="10" dur="3000"/>
                                        <p:tgtEl>
                                          <p:spTgt spid="513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a:extLst>
              <a:ext uri="{FF2B5EF4-FFF2-40B4-BE49-F238E27FC236}">
                <a16:creationId xmlns:a16="http://schemas.microsoft.com/office/drawing/2014/main" id="{20467847-C2C1-4659-863E-172DB4F11873}"/>
              </a:ext>
            </a:extLst>
          </p:cNvPr>
          <p:cNvSpPr>
            <a:spLocks noChangeArrowheads="1"/>
          </p:cNvSpPr>
          <p:nvPr/>
        </p:nvSpPr>
        <p:spPr bwMode="auto">
          <a:xfrm>
            <a:off x="-180975" y="549275"/>
            <a:ext cx="9505950" cy="43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93219" name="Text Box 3">
            <a:extLst>
              <a:ext uri="{FF2B5EF4-FFF2-40B4-BE49-F238E27FC236}">
                <a16:creationId xmlns:a16="http://schemas.microsoft.com/office/drawing/2014/main" id="{64EFE8C3-C28C-49B3-96C7-2A1FAAE61D3C}"/>
              </a:ext>
            </a:extLst>
          </p:cNvPr>
          <p:cNvSpPr txBox="1">
            <a:spLocks noChangeArrowheads="1"/>
          </p:cNvSpPr>
          <p:nvPr/>
        </p:nvSpPr>
        <p:spPr bwMode="auto">
          <a:xfrm>
            <a:off x="0" y="549275"/>
            <a:ext cx="9144000" cy="863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5000"/>
              </a:lnSpc>
            </a:pPr>
            <a:r>
              <a:rPr kumimoji="1" lang="ja-JP" altLang="en-US" sz="2400" u="none">
                <a:latin typeface="HG丸ｺﾞｼｯｸM-PRO" panose="020F0600000000000000" pitchFamily="50" charset="-128"/>
                <a:ea typeface="HG丸ｺﾞｼｯｸM-PRO" panose="020F0600000000000000" pitchFamily="50" charset="-128"/>
              </a:rPr>
              <a:t>（</a:t>
            </a:r>
            <a:r>
              <a:rPr kumimoji="1" lang="en-US" altLang="ja-JP" sz="2400" u="none">
                <a:latin typeface="HG丸ｺﾞｼｯｸM-PRO" panose="020F0600000000000000" pitchFamily="50" charset="-128"/>
                <a:ea typeface="HG丸ｺﾞｼｯｸM-PRO" panose="020F0600000000000000" pitchFamily="50" charset="-128"/>
              </a:rPr>
              <a:t>5</a:t>
            </a:r>
            <a:r>
              <a:rPr kumimoji="1" lang="ja-JP" altLang="en-US" sz="2400" u="none">
                <a:latin typeface="HG丸ｺﾞｼｯｸM-PRO" panose="020F0600000000000000" pitchFamily="50" charset="-128"/>
                <a:ea typeface="HG丸ｺﾞｼｯｸM-PRO" panose="020F0600000000000000" pitchFamily="50" charset="-128"/>
              </a:rPr>
              <a:t>）関西州のイメージ（関西の夢）</a:t>
            </a:r>
            <a:r>
              <a:rPr kumimoji="1" lang="ja-JP" altLang="en-US" sz="2000" u="none">
                <a:latin typeface="HG丸ｺﾞｼｯｸM-PRO" panose="020F0600000000000000" pitchFamily="50" charset="-128"/>
                <a:ea typeface="HG丸ｺﾞｼｯｸM-PRO" panose="020F0600000000000000" pitchFamily="50" charset="-128"/>
              </a:rPr>
              <a:t>～ 関西がひとつになることで ～</a:t>
            </a:r>
          </a:p>
          <a:p>
            <a:pPr eaLnBrk="1" hangingPunct="1">
              <a:lnSpc>
                <a:spcPct val="115000"/>
              </a:lnSpc>
            </a:pPr>
            <a:r>
              <a:rPr kumimoji="1" lang="ja-JP" altLang="en-US" u="none"/>
              <a:t>　　　　　　</a:t>
            </a:r>
            <a:r>
              <a:rPr kumimoji="1" lang="ja-JP" altLang="en-US" sz="2000" u="none">
                <a:latin typeface="HG丸ｺﾞｼｯｸM-PRO" panose="020F0600000000000000" pitchFamily="50" charset="-128"/>
                <a:ea typeface="HG丸ｺﾞｼｯｸM-PRO" panose="020F0600000000000000" pitchFamily="50" charset="-128"/>
              </a:rPr>
              <a:t> ② 流域一体となった河川管理</a:t>
            </a:r>
          </a:p>
        </p:txBody>
      </p:sp>
      <p:pic>
        <p:nvPicPr>
          <p:cNvPr id="393220" name="Picture 4">
            <a:extLst>
              <a:ext uri="{FF2B5EF4-FFF2-40B4-BE49-F238E27FC236}">
                <a16:creationId xmlns:a16="http://schemas.microsoft.com/office/drawing/2014/main" id="{EF60C904-2790-48C3-A28E-180A678B7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341438"/>
            <a:ext cx="5003800" cy="5235575"/>
          </a:xfrm>
          <a:prstGeom prst="rect">
            <a:avLst/>
          </a:prstGeom>
          <a:noFill/>
          <a:extLst>
            <a:ext uri="{909E8E84-426E-40DD-AFC4-6F175D3DCCD1}">
              <a14:hiddenFill xmlns:a14="http://schemas.microsoft.com/office/drawing/2010/main">
                <a:solidFill>
                  <a:srgbClr val="FFFFFF"/>
                </a:solidFill>
              </a14:hiddenFill>
            </a:ext>
          </a:extLst>
        </p:spPr>
      </p:pic>
      <p:sp>
        <p:nvSpPr>
          <p:cNvPr id="393221" name="Rectangle 5">
            <a:extLst>
              <a:ext uri="{FF2B5EF4-FFF2-40B4-BE49-F238E27FC236}">
                <a16:creationId xmlns:a16="http://schemas.microsoft.com/office/drawing/2014/main" id="{71629240-49C7-40F8-B0F1-2D22D1639AC1}"/>
              </a:ext>
            </a:extLst>
          </p:cNvPr>
          <p:cNvSpPr>
            <a:spLocks noChangeArrowheads="1"/>
          </p:cNvSpPr>
          <p:nvPr/>
        </p:nvSpPr>
        <p:spPr bwMode="auto">
          <a:xfrm>
            <a:off x="179388" y="1557338"/>
            <a:ext cx="4105275" cy="2376487"/>
          </a:xfrm>
          <a:prstGeom prst="rect">
            <a:avLst/>
          </a:prstGeom>
          <a:solidFill>
            <a:schemeClr val="bg1"/>
          </a:solidFill>
          <a:ln w="1587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r>
              <a:rPr kumimoji="1" lang="ja-JP" altLang="en-US" sz="1600" u="none"/>
              <a:t>現状は</a:t>
            </a:r>
            <a:r>
              <a:rPr kumimoji="1" lang="en-US" altLang="ja-JP" sz="1600" u="none"/>
              <a:t>…</a:t>
            </a:r>
            <a:r>
              <a:rPr kumimoji="1" lang="ja-JP" altLang="en-US" sz="1600" u="none"/>
              <a:t>、</a:t>
            </a:r>
          </a:p>
          <a:p>
            <a:pPr eaLnBrk="1" hangingPunct="1"/>
            <a:r>
              <a:rPr kumimoji="1" lang="ja-JP" altLang="en-US" sz="1600" u="none"/>
              <a:t>・水系一貫主義が原則であり、複数の府県を</a:t>
            </a:r>
          </a:p>
          <a:p>
            <a:pPr eaLnBrk="1" hangingPunct="1"/>
            <a:r>
              <a:rPr kumimoji="1" lang="ja-JP" altLang="en-US" sz="1600" u="none"/>
              <a:t>  またがる水系が多いことから国が主に管理。</a:t>
            </a:r>
          </a:p>
          <a:p>
            <a:pPr eaLnBrk="1" hangingPunct="1"/>
            <a:r>
              <a:rPr kumimoji="1" lang="ja-JP" altLang="en-US" sz="1600" u="none"/>
              <a:t>・しかし、治水、利水、環境、利用など河川管理</a:t>
            </a:r>
          </a:p>
          <a:p>
            <a:pPr eaLnBrk="1" hangingPunct="1"/>
            <a:r>
              <a:rPr kumimoji="1" lang="ja-JP" altLang="en-US" sz="1600" u="none"/>
              <a:t>  に係る課題に複数の省庁・府県が関与し、</a:t>
            </a:r>
          </a:p>
          <a:p>
            <a:pPr eaLnBrk="1" hangingPunct="1"/>
            <a:r>
              <a:rPr kumimoji="1" lang="ja-JP" altLang="en-US" sz="1600" u="none"/>
              <a:t>  総合的、一体的な管理を難しくしている。</a:t>
            </a:r>
          </a:p>
          <a:p>
            <a:pPr eaLnBrk="1" hangingPunct="1"/>
            <a:r>
              <a:rPr kumimoji="1" lang="ja-JP" altLang="en-US" sz="1600" u="none"/>
              <a:t>・また、流域住民の声が施策に反映されている</a:t>
            </a:r>
          </a:p>
          <a:p>
            <a:pPr eaLnBrk="1" hangingPunct="1"/>
            <a:r>
              <a:rPr kumimoji="1" lang="ja-JP" altLang="en-US" sz="1600" u="none"/>
              <a:t>  か疑問。上流域と下流域の間の受益と負担の</a:t>
            </a:r>
          </a:p>
          <a:p>
            <a:pPr eaLnBrk="1" hangingPunct="1"/>
            <a:r>
              <a:rPr kumimoji="1" lang="ja-JP" altLang="en-US" sz="1600" u="none"/>
              <a:t>  関係も分かりにくい。</a:t>
            </a:r>
          </a:p>
          <a:p>
            <a:pPr eaLnBrk="1" hangingPunct="1"/>
            <a:endParaRPr kumimoji="1" lang="ja-JP" altLang="en-US" sz="1400" u="none"/>
          </a:p>
          <a:p>
            <a:pPr eaLnBrk="1" hangingPunct="1"/>
            <a:endParaRPr kumimoji="1" lang="en-US" altLang="ja-JP" sz="1600" u="none"/>
          </a:p>
        </p:txBody>
      </p:sp>
      <p:sp>
        <p:nvSpPr>
          <p:cNvPr id="393222" name="Rectangle 6">
            <a:extLst>
              <a:ext uri="{FF2B5EF4-FFF2-40B4-BE49-F238E27FC236}">
                <a16:creationId xmlns:a16="http://schemas.microsoft.com/office/drawing/2014/main" id="{CAD18B6A-9EFA-4F5A-9D80-47BBF1107298}"/>
              </a:ext>
            </a:extLst>
          </p:cNvPr>
          <p:cNvSpPr>
            <a:spLocks noChangeArrowheads="1"/>
          </p:cNvSpPr>
          <p:nvPr/>
        </p:nvSpPr>
        <p:spPr bwMode="auto">
          <a:xfrm>
            <a:off x="179388" y="4365625"/>
            <a:ext cx="4032250" cy="2160588"/>
          </a:xfrm>
          <a:prstGeom prst="rect">
            <a:avLst/>
          </a:prstGeom>
          <a:solidFill>
            <a:schemeClr val="bg1"/>
          </a:solidFill>
          <a:ln w="1587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r>
              <a:rPr kumimoji="1" lang="ja-JP" altLang="en-US" sz="1600" u="none"/>
              <a:t>関西州の下で</a:t>
            </a:r>
            <a:r>
              <a:rPr kumimoji="1" lang="en-US" altLang="ja-JP" sz="1600" u="none"/>
              <a:t>…</a:t>
            </a:r>
            <a:r>
              <a:rPr kumimoji="1" lang="ja-JP" altLang="en-US" sz="1600" u="none"/>
              <a:t>、</a:t>
            </a:r>
          </a:p>
          <a:p>
            <a:pPr eaLnBrk="1" hangingPunct="1"/>
            <a:r>
              <a:rPr kumimoji="1" lang="ja-JP" altLang="en-US" sz="1600" u="none"/>
              <a:t>・道州が流域全体の視点に立って、河川管理</a:t>
            </a:r>
          </a:p>
          <a:p>
            <a:pPr eaLnBrk="1" hangingPunct="1"/>
            <a:r>
              <a:rPr kumimoji="1" lang="ja-JP" altLang="en-US" sz="1600" u="none"/>
              <a:t>　に係る各課題に総合的に対応。</a:t>
            </a:r>
          </a:p>
          <a:p>
            <a:pPr eaLnBrk="1" hangingPunct="1"/>
            <a:r>
              <a:rPr kumimoji="1" lang="ja-JP" altLang="en-US" sz="1600" u="none"/>
              <a:t>・また必要な施策は、流域住民の意思を反映</a:t>
            </a:r>
          </a:p>
          <a:p>
            <a:pPr eaLnBrk="1" hangingPunct="1"/>
            <a:r>
              <a:rPr kumimoji="1" lang="ja-JP" altLang="en-US" sz="1600" u="none"/>
              <a:t>　しながら適切に選択。</a:t>
            </a:r>
          </a:p>
          <a:p>
            <a:pPr eaLnBrk="1" hangingPunct="1"/>
            <a:r>
              <a:rPr kumimoji="1" lang="ja-JP" altLang="en-US" sz="1600" u="none"/>
              <a:t>・さらに、例えば道州が道州税を財源に、上流</a:t>
            </a:r>
          </a:p>
          <a:p>
            <a:pPr eaLnBrk="1" hangingPunct="1"/>
            <a:r>
              <a:rPr kumimoji="1" lang="ja-JP" altLang="en-US" sz="1600" u="none"/>
              <a:t>  域で水源林の整備を進めることで、上流域</a:t>
            </a:r>
          </a:p>
          <a:p>
            <a:pPr eaLnBrk="1" hangingPunct="1"/>
            <a:r>
              <a:rPr kumimoji="1" lang="ja-JP" altLang="en-US" sz="1600" u="none"/>
              <a:t>　と下流域の受益と負担の関係も明確化。</a:t>
            </a:r>
          </a:p>
          <a:p>
            <a:pPr eaLnBrk="1" hangingPunct="1"/>
            <a:endParaRPr kumimoji="1" lang="ja-JP" altLang="en-US" sz="1600" u="none"/>
          </a:p>
          <a:p>
            <a:pPr eaLnBrk="1" hangingPunct="1"/>
            <a:endParaRPr kumimoji="1" lang="en-US" altLang="ja-JP" sz="1600" u="none"/>
          </a:p>
        </p:txBody>
      </p:sp>
      <p:sp>
        <p:nvSpPr>
          <p:cNvPr id="393223" name="AutoShape 7">
            <a:extLst>
              <a:ext uri="{FF2B5EF4-FFF2-40B4-BE49-F238E27FC236}">
                <a16:creationId xmlns:a16="http://schemas.microsoft.com/office/drawing/2014/main" id="{59F5C46E-4E5C-466F-8BE8-D53549CAE5A2}"/>
              </a:ext>
            </a:extLst>
          </p:cNvPr>
          <p:cNvSpPr>
            <a:spLocks noChangeArrowheads="1"/>
          </p:cNvSpPr>
          <p:nvPr/>
        </p:nvSpPr>
        <p:spPr bwMode="auto">
          <a:xfrm>
            <a:off x="1476375" y="4005263"/>
            <a:ext cx="1225550" cy="360362"/>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393224" name="Text Box 8">
            <a:extLst>
              <a:ext uri="{FF2B5EF4-FFF2-40B4-BE49-F238E27FC236}">
                <a16:creationId xmlns:a16="http://schemas.microsoft.com/office/drawing/2014/main" id="{579A69D8-753E-4ACA-A1A8-574F076F726F}"/>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３２</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a:extLst>
              <a:ext uri="{FF2B5EF4-FFF2-40B4-BE49-F238E27FC236}">
                <a16:creationId xmlns:a16="http://schemas.microsoft.com/office/drawing/2014/main" id="{7CCC9C4E-E090-425A-B697-6D663A4FC579}"/>
              </a:ext>
            </a:extLst>
          </p:cNvPr>
          <p:cNvSpPr>
            <a:spLocks noChangeArrowheads="1"/>
          </p:cNvSpPr>
          <p:nvPr/>
        </p:nvSpPr>
        <p:spPr bwMode="auto">
          <a:xfrm>
            <a:off x="-180975" y="549275"/>
            <a:ext cx="9505950" cy="43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1411" name="Text Box 3">
            <a:extLst>
              <a:ext uri="{FF2B5EF4-FFF2-40B4-BE49-F238E27FC236}">
                <a16:creationId xmlns:a16="http://schemas.microsoft.com/office/drawing/2014/main" id="{EC73BE2D-D869-42D9-8FEC-5A52AF6F4573}"/>
              </a:ext>
            </a:extLst>
          </p:cNvPr>
          <p:cNvSpPr txBox="1">
            <a:spLocks noChangeArrowheads="1"/>
          </p:cNvSpPr>
          <p:nvPr/>
        </p:nvSpPr>
        <p:spPr bwMode="auto">
          <a:xfrm>
            <a:off x="-468313" y="476250"/>
            <a:ext cx="9864726" cy="863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5000"/>
              </a:lnSpc>
            </a:pPr>
            <a:r>
              <a:rPr kumimoji="1" lang="ja-JP" altLang="en-US" sz="2000" b="1" u="none">
                <a:latin typeface="HG丸ｺﾞｼｯｸM-PRO" panose="020F0600000000000000" pitchFamily="50" charset="-128"/>
                <a:ea typeface="HG丸ｺﾞｼｯｸM-PRO" panose="020F0600000000000000" pitchFamily="50" charset="-128"/>
              </a:rPr>
              <a:t>　　 </a:t>
            </a:r>
            <a:r>
              <a:rPr kumimoji="1" lang="ja-JP" altLang="en-US" sz="2400" u="none">
                <a:latin typeface="HG丸ｺﾞｼｯｸM-PRO" panose="020F0600000000000000" pitchFamily="50" charset="-128"/>
                <a:ea typeface="HG丸ｺﾞｼｯｸM-PRO" panose="020F0600000000000000" pitchFamily="50" charset="-128"/>
              </a:rPr>
              <a:t>（</a:t>
            </a:r>
            <a:r>
              <a:rPr kumimoji="1" lang="en-US" altLang="ja-JP" sz="2400" u="none">
                <a:latin typeface="HG丸ｺﾞｼｯｸM-PRO" panose="020F0600000000000000" pitchFamily="50" charset="-128"/>
                <a:ea typeface="HG丸ｺﾞｼｯｸM-PRO" panose="020F0600000000000000" pitchFamily="50" charset="-128"/>
              </a:rPr>
              <a:t>5</a:t>
            </a:r>
            <a:r>
              <a:rPr kumimoji="1" lang="ja-JP" altLang="en-US" sz="2400" u="none">
                <a:latin typeface="HG丸ｺﾞｼｯｸM-PRO" panose="020F0600000000000000" pitchFamily="50" charset="-128"/>
                <a:ea typeface="HG丸ｺﾞｼｯｸM-PRO" panose="020F0600000000000000" pitchFamily="50" charset="-128"/>
              </a:rPr>
              <a:t>）関西州のイメージ（関西の夢）</a:t>
            </a:r>
            <a:r>
              <a:rPr kumimoji="1" lang="ja-JP" altLang="en-US" sz="2000" u="none">
                <a:latin typeface="HG丸ｺﾞｼｯｸM-PRO" panose="020F0600000000000000" pitchFamily="50" charset="-128"/>
                <a:ea typeface="HG丸ｺﾞｼｯｸM-PRO" panose="020F0600000000000000" pitchFamily="50" charset="-128"/>
              </a:rPr>
              <a:t>～関西がひとつになることで～</a:t>
            </a:r>
          </a:p>
          <a:p>
            <a:pPr eaLnBrk="1" hangingPunct="1">
              <a:lnSpc>
                <a:spcPct val="115000"/>
              </a:lnSpc>
            </a:pPr>
            <a:r>
              <a:rPr kumimoji="1" lang="ja-JP" altLang="en-US" sz="2000" u="none">
                <a:latin typeface="HG丸ｺﾞｼｯｸM-PRO" panose="020F0600000000000000" pitchFamily="50" charset="-128"/>
                <a:ea typeface="HG丸ｺﾞｼｯｸM-PRO" panose="020F0600000000000000" pitchFamily="50" charset="-128"/>
              </a:rPr>
              <a:t>             ③ 関西をひとつのクラスターに</a:t>
            </a:r>
          </a:p>
        </p:txBody>
      </p:sp>
      <p:graphicFrame>
        <p:nvGraphicFramePr>
          <p:cNvPr id="401412" name="Object 4">
            <a:extLst>
              <a:ext uri="{FF2B5EF4-FFF2-40B4-BE49-F238E27FC236}">
                <a16:creationId xmlns:a16="http://schemas.microsoft.com/office/drawing/2014/main" id="{C3FC00C9-0154-4057-8188-7BD5C0CC7DE3}"/>
              </a:ext>
            </a:extLst>
          </p:cNvPr>
          <p:cNvGraphicFramePr>
            <a:graphicFrameLocks noChangeAspect="1"/>
          </p:cNvGraphicFramePr>
          <p:nvPr/>
        </p:nvGraphicFramePr>
        <p:xfrm>
          <a:off x="0" y="1600200"/>
          <a:ext cx="5724525" cy="5257800"/>
        </p:xfrm>
        <a:graphic>
          <a:graphicData uri="http://schemas.openxmlformats.org/presentationml/2006/ole">
            <mc:AlternateContent xmlns:mc="http://schemas.openxmlformats.org/markup-compatibility/2006">
              <mc:Choice xmlns:v="urn:schemas-microsoft-com:vml" Requires="v">
                <p:oleObj spid="_x0000_s401453" r:id="rId4" imgW="7829640" imgH="5705640" progId="">
                  <p:embed/>
                </p:oleObj>
              </mc:Choice>
              <mc:Fallback>
                <p:oleObj r:id="rId4" imgW="7829640" imgH="57056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00200"/>
                        <a:ext cx="5724525" cy="52578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1413" name="Freeform 5">
            <a:extLst>
              <a:ext uri="{FF2B5EF4-FFF2-40B4-BE49-F238E27FC236}">
                <a16:creationId xmlns:a16="http://schemas.microsoft.com/office/drawing/2014/main" id="{8F695527-41F9-4F04-B51C-3AB35D67E08D}"/>
              </a:ext>
            </a:extLst>
          </p:cNvPr>
          <p:cNvSpPr>
            <a:spLocks/>
          </p:cNvSpPr>
          <p:nvPr/>
        </p:nvSpPr>
        <p:spPr bwMode="auto">
          <a:xfrm flipH="1">
            <a:off x="3059113" y="4508500"/>
            <a:ext cx="288925" cy="649288"/>
          </a:xfrm>
          <a:custGeom>
            <a:avLst/>
            <a:gdLst>
              <a:gd name="T0" fmla="*/ 0 w 1029"/>
              <a:gd name="T1" fmla="*/ 881 h 881"/>
              <a:gd name="T2" fmla="*/ 624 w 1029"/>
              <a:gd name="T3" fmla="*/ 593 h 881"/>
              <a:gd name="T4" fmla="*/ 1029 w 1029"/>
              <a:gd name="T5" fmla="*/ 0 h 881"/>
            </a:gdLst>
            <a:ahLst/>
            <a:cxnLst>
              <a:cxn ang="0">
                <a:pos x="T0" y="T1"/>
              </a:cxn>
              <a:cxn ang="0">
                <a:pos x="T2" y="T3"/>
              </a:cxn>
              <a:cxn ang="0">
                <a:pos x="T4" y="T5"/>
              </a:cxn>
            </a:cxnLst>
            <a:rect l="0" t="0" r="r" b="b"/>
            <a:pathLst>
              <a:path w="1029" h="881">
                <a:moveTo>
                  <a:pt x="0" y="881"/>
                </a:moveTo>
                <a:cubicBezTo>
                  <a:pt x="104" y="833"/>
                  <a:pt x="453" y="740"/>
                  <a:pt x="624" y="593"/>
                </a:cubicBezTo>
                <a:cubicBezTo>
                  <a:pt x="795" y="446"/>
                  <a:pt x="945" y="124"/>
                  <a:pt x="1029" y="0"/>
                </a:cubicBezTo>
              </a:path>
            </a:pathLst>
          </a:custGeom>
          <a:solidFill>
            <a:schemeClr val="bg1"/>
          </a:solidFill>
          <a:ln w="28575" cap="flat" cmpd="sng">
            <a:solidFill>
              <a:srgbClr val="000000"/>
            </a:solidFill>
            <a:prstDash val="sysDot"/>
            <a:round/>
            <a:headEnd type="none" w="med" len="med"/>
            <a:tailEnd type="triangle" w="med" len="med"/>
          </a:ln>
        </p:spPr>
        <p:txBody>
          <a:bodyPr lIns="74295" tIns="8890" rIns="74295" bIns="8890"/>
          <a:lstStyle/>
          <a:p>
            <a:endParaRPr lang="ja-JP" altLang="en-US"/>
          </a:p>
        </p:txBody>
      </p:sp>
      <p:sp>
        <p:nvSpPr>
          <p:cNvPr id="401414" name="Freeform 6">
            <a:extLst>
              <a:ext uri="{FF2B5EF4-FFF2-40B4-BE49-F238E27FC236}">
                <a16:creationId xmlns:a16="http://schemas.microsoft.com/office/drawing/2014/main" id="{DC6540D9-47D5-41B8-A4BE-FFE0FECF3CCB}"/>
              </a:ext>
            </a:extLst>
          </p:cNvPr>
          <p:cNvSpPr>
            <a:spLocks/>
          </p:cNvSpPr>
          <p:nvPr/>
        </p:nvSpPr>
        <p:spPr bwMode="auto">
          <a:xfrm>
            <a:off x="2147888" y="4664075"/>
            <a:ext cx="331787" cy="855663"/>
          </a:xfrm>
          <a:custGeom>
            <a:avLst/>
            <a:gdLst>
              <a:gd name="T0" fmla="*/ 0 w 408"/>
              <a:gd name="T1" fmla="*/ 237 h 237"/>
              <a:gd name="T2" fmla="*/ 311 w 408"/>
              <a:gd name="T3" fmla="*/ 163 h 237"/>
              <a:gd name="T4" fmla="*/ 408 w 408"/>
              <a:gd name="T5" fmla="*/ 0 h 237"/>
            </a:gdLst>
            <a:ahLst/>
            <a:cxnLst>
              <a:cxn ang="0">
                <a:pos x="T0" y="T1"/>
              </a:cxn>
              <a:cxn ang="0">
                <a:pos x="T2" y="T3"/>
              </a:cxn>
              <a:cxn ang="0">
                <a:pos x="T4" y="T5"/>
              </a:cxn>
            </a:cxnLst>
            <a:rect l="0" t="0" r="r" b="b"/>
            <a:pathLst>
              <a:path w="408" h="237">
                <a:moveTo>
                  <a:pt x="0" y="237"/>
                </a:moveTo>
                <a:cubicBezTo>
                  <a:pt x="52" y="225"/>
                  <a:pt x="243" y="202"/>
                  <a:pt x="311" y="163"/>
                </a:cubicBezTo>
                <a:cubicBezTo>
                  <a:pt x="379" y="124"/>
                  <a:pt x="388" y="34"/>
                  <a:pt x="408" y="0"/>
                </a:cubicBezTo>
              </a:path>
            </a:pathLst>
          </a:custGeom>
          <a:solidFill>
            <a:schemeClr val="bg1"/>
          </a:solidFill>
          <a:ln w="28575" cap="flat" cmpd="sng">
            <a:solidFill>
              <a:srgbClr val="000000"/>
            </a:solidFill>
            <a:prstDash val="sysDot"/>
            <a:round/>
            <a:headEnd type="none" w="med" len="med"/>
            <a:tailEnd type="triangle" w="med" len="med"/>
          </a:ln>
        </p:spPr>
        <p:txBody>
          <a:bodyPr lIns="74295" tIns="8890" rIns="74295" bIns="8890"/>
          <a:lstStyle/>
          <a:p>
            <a:endParaRPr lang="ja-JP" altLang="en-US"/>
          </a:p>
        </p:txBody>
      </p:sp>
      <p:sp>
        <p:nvSpPr>
          <p:cNvPr id="401415" name="Freeform 7">
            <a:extLst>
              <a:ext uri="{FF2B5EF4-FFF2-40B4-BE49-F238E27FC236}">
                <a16:creationId xmlns:a16="http://schemas.microsoft.com/office/drawing/2014/main" id="{5569CA1E-66B3-4BC9-A79E-BEB6593D9ED0}"/>
              </a:ext>
            </a:extLst>
          </p:cNvPr>
          <p:cNvSpPr>
            <a:spLocks/>
          </p:cNvSpPr>
          <p:nvPr/>
        </p:nvSpPr>
        <p:spPr bwMode="auto">
          <a:xfrm rot="15109511" flipH="1">
            <a:off x="3048794" y="2972594"/>
            <a:ext cx="815975" cy="1296987"/>
          </a:xfrm>
          <a:custGeom>
            <a:avLst/>
            <a:gdLst>
              <a:gd name="T0" fmla="*/ 0 w 1029"/>
              <a:gd name="T1" fmla="*/ 881 h 881"/>
              <a:gd name="T2" fmla="*/ 624 w 1029"/>
              <a:gd name="T3" fmla="*/ 593 h 881"/>
              <a:gd name="T4" fmla="*/ 1029 w 1029"/>
              <a:gd name="T5" fmla="*/ 0 h 881"/>
            </a:gdLst>
            <a:ahLst/>
            <a:cxnLst>
              <a:cxn ang="0">
                <a:pos x="T0" y="T1"/>
              </a:cxn>
              <a:cxn ang="0">
                <a:pos x="T2" y="T3"/>
              </a:cxn>
              <a:cxn ang="0">
                <a:pos x="T4" y="T5"/>
              </a:cxn>
            </a:cxnLst>
            <a:rect l="0" t="0" r="r" b="b"/>
            <a:pathLst>
              <a:path w="1029" h="881">
                <a:moveTo>
                  <a:pt x="0" y="881"/>
                </a:moveTo>
                <a:cubicBezTo>
                  <a:pt x="104" y="833"/>
                  <a:pt x="453" y="740"/>
                  <a:pt x="624" y="593"/>
                </a:cubicBezTo>
                <a:cubicBezTo>
                  <a:pt x="795" y="446"/>
                  <a:pt x="945" y="124"/>
                  <a:pt x="1029" y="0"/>
                </a:cubicBezTo>
              </a:path>
            </a:pathLst>
          </a:custGeom>
          <a:solidFill>
            <a:schemeClr val="bg1"/>
          </a:solidFill>
          <a:ln w="28575" cap="flat" cmpd="sng">
            <a:solidFill>
              <a:srgbClr val="000000"/>
            </a:solidFill>
            <a:prstDash val="sysDot"/>
            <a:round/>
            <a:headEnd type="none" w="med" len="med"/>
            <a:tailEnd type="triangle" w="med" len="med"/>
          </a:ln>
        </p:spPr>
        <p:txBody>
          <a:bodyPr lIns="74295" tIns="8890" rIns="74295" bIns="8890"/>
          <a:lstStyle/>
          <a:p>
            <a:endParaRPr lang="ja-JP" altLang="en-US"/>
          </a:p>
        </p:txBody>
      </p:sp>
      <p:sp>
        <p:nvSpPr>
          <p:cNvPr id="401416" name="Freeform 8">
            <a:extLst>
              <a:ext uri="{FF2B5EF4-FFF2-40B4-BE49-F238E27FC236}">
                <a16:creationId xmlns:a16="http://schemas.microsoft.com/office/drawing/2014/main" id="{BF5D9496-7F45-47E1-9CAF-7124C08F060A}"/>
              </a:ext>
            </a:extLst>
          </p:cNvPr>
          <p:cNvSpPr>
            <a:spLocks/>
          </p:cNvSpPr>
          <p:nvPr/>
        </p:nvSpPr>
        <p:spPr bwMode="auto">
          <a:xfrm flipH="1">
            <a:off x="1835150" y="3009900"/>
            <a:ext cx="1296988" cy="923925"/>
          </a:xfrm>
          <a:custGeom>
            <a:avLst/>
            <a:gdLst>
              <a:gd name="T0" fmla="*/ 1760 w 1760"/>
              <a:gd name="T1" fmla="*/ 0 h 1940"/>
              <a:gd name="T2" fmla="*/ 420 w 1760"/>
              <a:gd name="T3" fmla="*/ 440 h 1940"/>
              <a:gd name="T4" fmla="*/ 0 w 1760"/>
              <a:gd name="T5" fmla="*/ 1940 h 1940"/>
            </a:gdLst>
            <a:ahLst/>
            <a:cxnLst>
              <a:cxn ang="0">
                <a:pos x="T0" y="T1"/>
              </a:cxn>
              <a:cxn ang="0">
                <a:pos x="T2" y="T3"/>
              </a:cxn>
              <a:cxn ang="0">
                <a:pos x="T4" y="T5"/>
              </a:cxn>
            </a:cxnLst>
            <a:rect l="0" t="0" r="r" b="b"/>
            <a:pathLst>
              <a:path w="1760" h="1940">
                <a:moveTo>
                  <a:pt x="1760" y="0"/>
                </a:moveTo>
                <a:cubicBezTo>
                  <a:pt x="1236" y="58"/>
                  <a:pt x="713" y="117"/>
                  <a:pt x="420" y="440"/>
                </a:cubicBezTo>
                <a:cubicBezTo>
                  <a:pt x="127" y="763"/>
                  <a:pt x="63" y="1351"/>
                  <a:pt x="0" y="1940"/>
                </a:cubicBezTo>
              </a:path>
            </a:pathLst>
          </a:custGeom>
          <a:solidFill>
            <a:schemeClr val="bg1"/>
          </a:solidFill>
          <a:ln w="28575" cap="flat" cmpd="sng">
            <a:solidFill>
              <a:srgbClr val="000000"/>
            </a:solidFill>
            <a:prstDash val="sysDot"/>
            <a:round/>
            <a:headEnd type="none" w="med" len="med"/>
            <a:tailEnd type="triangle" w="med" len="med"/>
          </a:ln>
        </p:spPr>
        <p:txBody>
          <a:bodyPr lIns="74295" tIns="8890" rIns="74295" bIns="8890"/>
          <a:lstStyle/>
          <a:p>
            <a:endParaRPr lang="ja-JP" altLang="en-US"/>
          </a:p>
        </p:txBody>
      </p:sp>
      <p:sp>
        <p:nvSpPr>
          <p:cNvPr id="401417" name="Oval 9">
            <a:extLst>
              <a:ext uri="{FF2B5EF4-FFF2-40B4-BE49-F238E27FC236}">
                <a16:creationId xmlns:a16="http://schemas.microsoft.com/office/drawing/2014/main" id="{759BE080-203C-47B4-9EBD-3166A02E3301}"/>
              </a:ext>
            </a:extLst>
          </p:cNvPr>
          <p:cNvSpPr>
            <a:spLocks noChangeArrowheads="1"/>
          </p:cNvSpPr>
          <p:nvPr/>
        </p:nvSpPr>
        <p:spPr bwMode="auto">
          <a:xfrm>
            <a:off x="2771775" y="4076700"/>
            <a:ext cx="217488" cy="144463"/>
          </a:xfrm>
          <a:prstGeom prst="ellipse">
            <a:avLst/>
          </a:prstGeom>
          <a:solidFill>
            <a:srgbClr val="CCFFCC"/>
          </a:solidFill>
          <a:ln w="12700">
            <a:solidFill>
              <a:srgbClr val="000000"/>
            </a:solidFill>
            <a:prstDash val="sysDot"/>
            <a:round/>
            <a:headEnd/>
            <a:tailEnd/>
          </a:ln>
        </p:spPr>
        <p:txBody>
          <a:bodyPr lIns="74295" tIns="8890" rIns="74295" bIns="8890"/>
          <a:lstStyle/>
          <a:p>
            <a:endParaRPr lang="ja-JP" altLang="en-US"/>
          </a:p>
        </p:txBody>
      </p:sp>
      <p:sp>
        <p:nvSpPr>
          <p:cNvPr id="401418" name="Oval 10">
            <a:extLst>
              <a:ext uri="{FF2B5EF4-FFF2-40B4-BE49-F238E27FC236}">
                <a16:creationId xmlns:a16="http://schemas.microsoft.com/office/drawing/2014/main" id="{D4795CFD-2850-4029-8794-6ED4347FAB40}"/>
              </a:ext>
            </a:extLst>
          </p:cNvPr>
          <p:cNvSpPr>
            <a:spLocks noChangeArrowheads="1"/>
          </p:cNvSpPr>
          <p:nvPr/>
        </p:nvSpPr>
        <p:spPr bwMode="auto">
          <a:xfrm>
            <a:off x="2987675" y="4292600"/>
            <a:ext cx="179388" cy="171450"/>
          </a:xfrm>
          <a:prstGeom prst="ellipse">
            <a:avLst/>
          </a:prstGeom>
          <a:solidFill>
            <a:srgbClr val="CCFFCC"/>
          </a:solidFill>
          <a:ln w="12700">
            <a:solidFill>
              <a:srgbClr val="000000"/>
            </a:solidFill>
            <a:prstDash val="sysDot"/>
            <a:round/>
            <a:headEnd/>
            <a:tailEnd/>
          </a:ln>
        </p:spPr>
        <p:txBody>
          <a:bodyPr lIns="74295" tIns="8890" rIns="74295" bIns="8890"/>
          <a:lstStyle/>
          <a:p>
            <a:endParaRPr lang="ja-JP" altLang="en-US"/>
          </a:p>
        </p:txBody>
      </p:sp>
      <p:sp>
        <p:nvSpPr>
          <p:cNvPr id="401419" name="Oval 11">
            <a:extLst>
              <a:ext uri="{FF2B5EF4-FFF2-40B4-BE49-F238E27FC236}">
                <a16:creationId xmlns:a16="http://schemas.microsoft.com/office/drawing/2014/main" id="{71A87662-45C9-4C6E-A585-30BD8DC3F8AD}"/>
              </a:ext>
            </a:extLst>
          </p:cNvPr>
          <p:cNvSpPr>
            <a:spLocks noChangeArrowheads="1"/>
          </p:cNvSpPr>
          <p:nvPr/>
        </p:nvSpPr>
        <p:spPr bwMode="auto">
          <a:xfrm>
            <a:off x="2393950" y="4486275"/>
            <a:ext cx="184150" cy="161925"/>
          </a:xfrm>
          <a:prstGeom prst="ellipse">
            <a:avLst/>
          </a:prstGeom>
          <a:solidFill>
            <a:srgbClr val="CCFFCC"/>
          </a:solidFill>
          <a:ln w="12700">
            <a:solidFill>
              <a:srgbClr val="000000"/>
            </a:solidFill>
            <a:prstDash val="sysDot"/>
            <a:round/>
            <a:headEnd/>
            <a:tailEnd/>
          </a:ln>
        </p:spPr>
        <p:txBody>
          <a:bodyPr lIns="74295" tIns="8890" rIns="74295" bIns="8890"/>
          <a:lstStyle/>
          <a:p>
            <a:endParaRPr lang="ja-JP" altLang="en-US"/>
          </a:p>
        </p:txBody>
      </p:sp>
      <p:sp>
        <p:nvSpPr>
          <p:cNvPr id="401420" name="Oval 12">
            <a:extLst>
              <a:ext uri="{FF2B5EF4-FFF2-40B4-BE49-F238E27FC236}">
                <a16:creationId xmlns:a16="http://schemas.microsoft.com/office/drawing/2014/main" id="{3B91F23C-B7A7-4EC5-8028-B8DD86EC1FA8}"/>
              </a:ext>
            </a:extLst>
          </p:cNvPr>
          <p:cNvSpPr>
            <a:spLocks noChangeArrowheads="1"/>
          </p:cNvSpPr>
          <p:nvPr/>
        </p:nvSpPr>
        <p:spPr bwMode="auto">
          <a:xfrm>
            <a:off x="1968500" y="4200525"/>
            <a:ext cx="225425" cy="160338"/>
          </a:xfrm>
          <a:prstGeom prst="ellipse">
            <a:avLst/>
          </a:prstGeom>
          <a:solidFill>
            <a:srgbClr val="CCFFCC"/>
          </a:solidFill>
          <a:ln w="12700">
            <a:solidFill>
              <a:srgbClr val="000000"/>
            </a:solidFill>
            <a:prstDash val="sysDot"/>
            <a:round/>
            <a:headEnd/>
            <a:tailEnd/>
          </a:ln>
        </p:spPr>
        <p:txBody>
          <a:bodyPr lIns="74295" tIns="8890" rIns="74295" bIns="8890"/>
          <a:lstStyle/>
          <a:p>
            <a:endParaRPr lang="ja-JP" altLang="en-US"/>
          </a:p>
        </p:txBody>
      </p:sp>
      <p:sp>
        <p:nvSpPr>
          <p:cNvPr id="401421" name="Arc 13">
            <a:extLst>
              <a:ext uri="{FF2B5EF4-FFF2-40B4-BE49-F238E27FC236}">
                <a16:creationId xmlns:a16="http://schemas.microsoft.com/office/drawing/2014/main" id="{25B26962-7E97-4545-936B-2B0EEC327D22}"/>
              </a:ext>
            </a:extLst>
          </p:cNvPr>
          <p:cNvSpPr>
            <a:spLocks/>
          </p:cNvSpPr>
          <p:nvPr/>
        </p:nvSpPr>
        <p:spPr bwMode="auto">
          <a:xfrm>
            <a:off x="1404938" y="3922713"/>
            <a:ext cx="587375" cy="322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28575">
            <a:solidFill>
              <a:schemeClr val="tx1"/>
            </a:solidFill>
            <a:prstDash val="sysDot"/>
            <a:round/>
            <a:headEn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1422" name="AutoShape 14">
            <a:extLst>
              <a:ext uri="{FF2B5EF4-FFF2-40B4-BE49-F238E27FC236}">
                <a16:creationId xmlns:a16="http://schemas.microsoft.com/office/drawing/2014/main" id="{D0F5D3DF-B99C-4287-984A-E215FA1E2CF2}"/>
              </a:ext>
            </a:extLst>
          </p:cNvPr>
          <p:cNvSpPr>
            <a:spLocks noChangeArrowheads="1"/>
          </p:cNvSpPr>
          <p:nvPr/>
        </p:nvSpPr>
        <p:spPr bwMode="auto">
          <a:xfrm>
            <a:off x="179388" y="3284538"/>
            <a:ext cx="1655762" cy="719137"/>
          </a:xfrm>
          <a:prstGeom prst="roundRect">
            <a:avLst>
              <a:gd name="adj" fmla="val 16667"/>
            </a:avLst>
          </a:prstGeom>
          <a:solidFill>
            <a:srgbClr val="FFFFFF"/>
          </a:solidFill>
          <a:ln w="12700">
            <a:solidFill>
              <a:srgbClr val="000000"/>
            </a:solidFill>
            <a:round/>
            <a:headEnd/>
            <a:tailEnd/>
          </a:ln>
          <a:effectLst>
            <a:outerShdw dist="107763" dir="2700000" algn="ctr" rotWithShape="0">
              <a:srgbClr val="808080">
                <a:alpha val="50000"/>
              </a:srgbClr>
            </a:outerShdw>
          </a:effectLst>
        </p:spPr>
        <p:txBody>
          <a:bodyPr lIns="74295" tIns="8890" rIns="74295" bIns="8890"/>
          <a:lstStyle>
            <a:lvl1pPr marL="177800" indent="-177800">
              <a:defRPr kumimoji="1" sz="2400">
                <a:solidFill>
                  <a:schemeClr val="tx1"/>
                </a:solidFill>
                <a:latin typeface="Arial" panose="020B0604020202020204" pitchFamily="34" charset="0"/>
                <a:ea typeface="ＭＳ Ｐゴシック" panose="020B0600070205080204" pitchFamily="50" charset="-128"/>
              </a:defRPr>
            </a:lvl1pPr>
            <a:lvl2pPr>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1200">
                <a:solidFill>
                  <a:schemeClr val="tx2"/>
                </a:solidFill>
                <a:latin typeface="Century" panose="02040604050505020304" pitchFamily="18" charset="0"/>
                <a:ea typeface="HGPｺﾞｼｯｸE" panose="020B0900000000000000" pitchFamily="50" charset="-128"/>
              </a:rPr>
              <a:t>播磨科学公園都市</a:t>
            </a:r>
          </a:p>
          <a:p>
            <a:pPr algn="just" eaLnBrk="1" hangingPunct="1">
              <a:spcBef>
                <a:spcPct val="20000"/>
              </a:spcBef>
              <a:buFont typeface="Wingdings" panose="05000000000000000000" pitchFamily="2" charset="2"/>
              <a:buChar char="l"/>
            </a:pPr>
            <a:r>
              <a:rPr lang="ja-JP" altLang="en-US" sz="1200" u="none">
                <a:solidFill>
                  <a:schemeClr val="tx2"/>
                </a:solidFill>
                <a:latin typeface="HG丸ｺﾞｼｯｸM-PRO" panose="020F0600000000000000" pitchFamily="50" charset="-128"/>
                <a:ea typeface="HG丸ｺﾞｼｯｸM-PRO" panose="020F0600000000000000" pitchFamily="50" charset="-128"/>
              </a:rPr>
              <a:t>光科学技術を核とした最先端医療</a:t>
            </a:r>
            <a:endParaRPr lang="ja-JP" altLang="en-US" sz="1200" b="1" u="none">
              <a:solidFill>
                <a:schemeClr val="tx2"/>
              </a:solidFill>
              <a:latin typeface="HG丸ｺﾞｼｯｸM-PRO" panose="020F0600000000000000" pitchFamily="50" charset="-128"/>
              <a:ea typeface="HG丸ｺﾞｼｯｸM-PRO" panose="020F0600000000000000" pitchFamily="50" charset="-128"/>
            </a:endParaRPr>
          </a:p>
        </p:txBody>
      </p:sp>
      <p:sp>
        <p:nvSpPr>
          <p:cNvPr id="401423" name="AutoShape 15">
            <a:extLst>
              <a:ext uri="{FF2B5EF4-FFF2-40B4-BE49-F238E27FC236}">
                <a16:creationId xmlns:a16="http://schemas.microsoft.com/office/drawing/2014/main" id="{37A10919-29AD-49A6-AF3C-69247556D977}"/>
              </a:ext>
            </a:extLst>
          </p:cNvPr>
          <p:cNvSpPr>
            <a:spLocks noChangeArrowheads="1"/>
          </p:cNvSpPr>
          <p:nvPr/>
        </p:nvSpPr>
        <p:spPr bwMode="auto">
          <a:xfrm>
            <a:off x="468313" y="2349500"/>
            <a:ext cx="2303462" cy="719138"/>
          </a:xfrm>
          <a:prstGeom prst="roundRect">
            <a:avLst>
              <a:gd name="adj" fmla="val 16667"/>
            </a:avLst>
          </a:prstGeom>
          <a:solidFill>
            <a:srgbClr val="FFFFFF"/>
          </a:solidFill>
          <a:ln w="12700">
            <a:solidFill>
              <a:srgbClr val="000000"/>
            </a:solidFill>
            <a:round/>
            <a:headEnd/>
            <a:tailEnd/>
          </a:ln>
          <a:effectLst>
            <a:outerShdw dist="107763" dir="2700000" algn="ctr" rotWithShape="0">
              <a:srgbClr val="808080">
                <a:alpha val="50000"/>
              </a:srgbClr>
            </a:outerShdw>
          </a:effectLst>
        </p:spPr>
        <p:txBody>
          <a:bodyPr lIns="74295" tIns="8890" rIns="74295" bIns="8890"/>
          <a:lstStyle>
            <a:lvl1pPr marL="177800" indent="-177800">
              <a:defRPr kumimoji="1" sz="2400">
                <a:solidFill>
                  <a:schemeClr val="tx1"/>
                </a:solidFill>
                <a:latin typeface="Arial" panose="020B0604020202020204" pitchFamily="34" charset="0"/>
                <a:ea typeface="ＭＳ Ｐゴシック" panose="020B0600070205080204" pitchFamily="50" charset="-128"/>
              </a:defRPr>
            </a:lvl1pPr>
            <a:lvl2pPr>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1200">
                <a:solidFill>
                  <a:schemeClr val="tx2"/>
                </a:solidFill>
                <a:latin typeface="Century" panose="02040604050505020304" pitchFamily="18" charset="0"/>
                <a:ea typeface="HGPｺﾞｼｯｸE" panose="020B0900000000000000" pitchFamily="50" charset="-128"/>
              </a:rPr>
              <a:t>京都バイオシティ</a:t>
            </a:r>
          </a:p>
          <a:p>
            <a:pPr algn="just" eaLnBrk="1" hangingPunct="1">
              <a:spcBef>
                <a:spcPct val="20000"/>
              </a:spcBef>
              <a:buFont typeface="Wingdings" panose="05000000000000000000" pitchFamily="2" charset="2"/>
              <a:buChar char="l"/>
            </a:pPr>
            <a:r>
              <a:rPr lang="ja-JP" altLang="en-US" sz="1200" u="none">
                <a:solidFill>
                  <a:schemeClr val="tx2"/>
                </a:solidFill>
                <a:latin typeface="HG丸ｺﾞｼｯｸM-PRO" panose="020F0600000000000000" pitchFamily="50" charset="-128"/>
                <a:ea typeface="HG丸ｺﾞｼｯｸM-PRO" panose="020F0600000000000000" pitchFamily="50" charset="-128"/>
              </a:rPr>
              <a:t>ナノバイオの振興</a:t>
            </a:r>
          </a:p>
          <a:p>
            <a:pPr algn="just" eaLnBrk="1" hangingPunct="1">
              <a:spcBef>
                <a:spcPct val="20000"/>
              </a:spcBef>
              <a:buFont typeface="Wingdings" panose="05000000000000000000" pitchFamily="2" charset="2"/>
              <a:buChar char="l"/>
            </a:pPr>
            <a:r>
              <a:rPr lang="ja-JP" altLang="en-US" sz="1200" u="none">
                <a:solidFill>
                  <a:schemeClr val="tx2"/>
                </a:solidFill>
                <a:latin typeface="HG丸ｺﾞｼｯｸM-PRO" panose="020F0600000000000000" pitchFamily="50" charset="-128"/>
                <a:ea typeface="HG丸ｺﾞｼｯｸM-PRO" panose="020F0600000000000000" pitchFamily="50" charset="-128"/>
              </a:rPr>
              <a:t>ｉＰＳ細胞研究拠点</a:t>
            </a:r>
            <a:endParaRPr lang="ja-JP" altLang="en-US" sz="1200" b="1" u="none">
              <a:solidFill>
                <a:schemeClr val="tx2"/>
              </a:solidFill>
              <a:latin typeface="HG丸ｺﾞｼｯｸM-PRO" panose="020F0600000000000000" pitchFamily="50" charset="-128"/>
              <a:ea typeface="HG丸ｺﾞｼｯｸM-PRO" panose="020F0600000000000000" pitchFamily="50" charset="-128"/>
            </a:endParaRPr>
          </a:p>
        </p:txBody>
      </p:sp>
      <p:sp>
        <p:nvSpPr>
          <p:cNvPr id="401424" name="AutoShape 16">
            <a:extLst>
              <a:ext uri="{FF2B5EF4-FFF2-40B4-BE49-F238E27FC236}">
                <a16:creationId xmlns:a16="http://schemas.microsoft.com/office/drawing/2014/main" id="{C461F68D-39D0-4291-A776-69886F8B8CEF}"/>
              </a:ext>
            </a:extLst>
          </p:cNvPr>
          <p:cNvSpPr>
            <a:spLocks noChangeArrowheads="1"/>
          </p:cNvSpPr>
          <p:nvPr/>
        </p:nvSpPr>
        <p:spPr bwMode="auto">
          <a:xfrm>
            <a:off x="3059113" y="4724400"/>
            <a:ext cx="2233612" cy="720725"/>
          </a:xfrm>
          <a:prstGeom prst="roundRect">
            <a:avLst>
              <a:gd name="adj" fmla="val 14829"/>
            </a:avLst>
          </a:prstGeom>
          <a:solidFill>
            <a:srgbClr val="FFFFFF"/>
          </a:solidFill>
          <a:ln w="12700">
            <a:solidFill>
              <a:srgbClr val="000000"/>
            </a:solidFill>
            <a:round/>
            <a:headEnd/>
            <a:tailEnd/>
          </a:ln>
          <a:effectLst>
            <a:outerShdw dist="107763" dir="2700000" algn="ctr" rotWithShape="0">
              <a:srgbClr val="808080">
                <a:alpha val="50000"/>
              </a:srgbClr>
            </a:outerShdw>
          </a:effectLst>
        </p:spPr>
        <p:txBody>
          <a:bodyPr lIns="0" tIns="8890" rIns="0" bIns="8890"/>
          <a:lstStyle>
            <a:lvl1pPr marL="177800" indent="-177800">
              <a:defRPr kumimoji="1" sz="2400">
                <a:solidFill>
                  <a:schemeClr val="tx1"/>
                </a:solidFill>
                <a:latin typeface="Arial" panose="020B0604020202020204" pitchFamily="34" charset="0"/>
                <a:ea typeface="ＭＳ Ｐゴシック" panose="020B0600070205080204" pitchFamily="50" charset="-128"/>
              </a:defRPr>
            </a:lvl1pPr>
            <a:lvl2pPr marL="635000" indent="-277813">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1200">
                <a:solidFill>
                  <a:schemeClr val="tx2"/>
                </a:solidFill>
                <a:latin typeface="Century" panose="02040604050505020304" pitchFamily="18" charset="0"/>
                <a:ea typeface="HGPｺﾞｼｯｸE" panose="020B0900000000000000" pitchFamily="50" charset="-128"/>
              </a:rPr>
              <a:t>関西</a:t>
            </a:r>
            <a:r>
              <a:rPr lang="ja-JP" altLang="en-US" sz="1200">
                <a:latin typeface="Century" panose="02040604050505020304" pitchFamily="18" charset="0"/>
                <a:ea typeface="HGPｺﾞｼｯｸE" panose="020B0900000000000000" pitchFamily="50" charset="-128"/>
              </a:rPr>
              <a:t>文化学術</a:t>
            </a:r>
            <a:r>
              <a:rPr lang="ja-JP" altLang="en-US" sz="1200">
                <a:solidFill>
                  <a:schemeClr val="tx2"/>
                </a:solidFill>
                <a:latin typeface="Century" panose="02040604050505020304" pitchFamily="18" charset="0"/>
                <a:ea typeface="HGPｺﾞｼｯｸE" panose="020B0900000000000000" pitchFamily="50" charset="-128"/>
              </a:rPr>
              <a:t>研究都市</a:t>
            </a:r>
          </a:p>
          <a:p>
            <a:pPr algn="just" eaLnBrk="1" hangingPunct="1">
              <a:spcBef>
                <a:spcPct val="10000"/>
              </a:spcBef>
              <a:buFont typeface="Wingdings" panose="05000000000000000000" pitchFamily="2" charset="2"/>
              <a:buChar char="l"/>
            </a:pPr>
            <a:r>
              <a:rPr lang="en-US" altLang="ja-JP" sz="1200" u="none">
                <a:latin typeface="Century" panose="02040604050505020304" pitchFamily="18" charset="0"/>
                <a:ea typeface="HG丸ｺﾞｼｯｸM-PRO" panose="020F0600000000000000" pitchFamily="50" charset="-128"/>
              </a:rPr>
              <a:t>ICT</a:t>
            </a:r>
            <a:r>
              <a:rPr lang="ja-JP" altLang="en-US" sz="1200" u="none">
                <a:latin typeface="Century" panose="02040604050505020304" pitchFamily="18" charset="0"/>
                <a:ea typeface="HG丸ｺﾞｼｯｸM-PRO" panose="020F0600000000000000" pitchFamily="50" charset="-128"/>
              </a:rPr>
              <a:t>を活用した健康産業創出</a:t>
            </a:r>
          </a:p>
          <a:p>
            <a:pPr algn="just" eaLnBrk="1" hangingPunct="1">
              <a:buFont typeface="Wingdings" panose="05000000000000000000" pitchFamily="2" charset="2"/>
              <a:buChar char="l"/>
            </a:pPr>
            <a:r>
              <a:rPr lang="ja-JP" altLang="en-US" sz="1200" u="none">
                <a:latin typeface="Century" panose="02040604050505020304" pitchFamily="18" charset="0"/>
                <a:ea typeface="HG丸ｺﾞｼｯｸM-PRO" panose="020F0600000000000000" pitchFamily="50" charset="-128"/>
              </a:rPr>
              <a:t>光医療産業バレー拠点創出</a:t>
            </a:r>
          </a:p>
          <a:p>
            <a:pPr algn="ctr" eaLnBrk="1" hangingPunct="1"/>
            <a:endParaRPr lang="en-US" altLang="ja-JP" sz="1200" b="1" u="none">
              <a:latin typeface="Times New Roman" panose="02020603050405020304" pitchFamily="18" charset="0"/>
              <a:ea typeface="HG丸ｺﾞｼｯｸM-PRO" panose="020F0600000000000000" pitchFamily="50" charset="-128"/>
            </a:endParaRPr>
          </a:p>
        </p:txBody>
      </p:sp>
      <p:grpSp>
        <p:nvGrpSpPr>
          <p:cNvPr id="401425" name="Group 17">
            <a:extLst>
              <a:ext uri="{FF2B5EF4-FFF2-40B4-BE49-F238E27FC236}">
                <a16:creationId xmlns:a16="http://schemas.microsoft.com/office/drawing/2014/main" id="{49B03874-6AFE-4D36-8AE4-8CBFC4CB4358}"/>
              </a:ext>
            </a:extLst>
          </p:cNvPr>
          <p:cNvGrpSpPr>
            <a:grpSpLocks/>
          </p:cNvGrpSpPr>
          <p:nvPr/>
        </p:nvGrpSpPr>
        <p:grpSpPr bwMode="auto">
          <a:xfrm>
            <a:off x="277813" y="3429000"/>
            <a:ext cx="4732337" cy="1512888"/>
            <a:chOff x="975" y="2069"/>
            <a:chExt cx="3810" cy="953"/>
          </a:xfrm>
        </p:grpSpPr>
        <p:pic>
          <p:nvPicPr>
            <p:cNvPr id="401426" name="Picture 18">
              <a:extLst>
                <a:ext uri="{FF2B5EF4-FFF2-40B4-BE49-F238E27FC236}">
                  <a16:creationId xmlns:a16="http://schemas.microsoft.com/office/drawing/2014/main" id="{8E6CCF2B-C269-43E0-9151-69C9535E1F0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0" y="2296"/>
              <a:ext cx="521" cy="68"/>
            </a:xfrm>
            <a:prstGeom prst="rect">
              <a:avLst/>
            </a:prstGeom>
            <a:noFill/>
            <a:extLst>
              <a:ext uri="{909E8E84-426E-40DD-AFC4-6F175D3DCCD1}">
                <a14:hiddenFill xmlns:a14="http://schemas.microsoft.com/office/drawing/2010/main">
                  <a:solidFill>
                    <a:srgbClr val="FFFFFF"/>
                  </a:solidFill>
                </a14:hiddenFill>
              </a:ext>
            </a:extLst>
          </p:spPr>
        </p:pic>
        <p:grpSp>
          <p:nvGrpSpPr>
            <p:cNvPr id="401427" name="Group 19">
              <a:extLst>
                <a:ext uri="{FF2B5EF4-FFF2-40B4-BE49-F238E27FC236}">
                  <a16:creationId xmlns:a16="http://schemas.microsoft.com/office/drawing/2014/main" id="{C4CCCBD0-592B-4396-B8D6-22B0C6C30927}"/>
                </a:ext>
              </a:extLst>
            </p:cNvPr>
            <p:cNvGrpSpPr>
              <a:grpSpLocks/>
            </p:cNvGrpSpPr>
            <p:nvPr/>
          </p:nvGrpSpPr>
          <p:grpSpPr bwMode="auto">
            <a:xfrm>
              <a:off x="975" y="2069"/>
              <a:ext cx="3810" cy="953"/>
              <a:chOff x="993" y="2079"/>
              <a:chExt cx="3810" cy="953"/>
            </a:xfrm>
          </p:grpSpPr>
          <p:sp>
            <p:nvSpPr>
              <p:cNvPr id="401428" name="Oval 20">
                <a:extLst>
                  <a:ext uri="{FF2B5EF4-FFF2-40B4-BE49-F238E27FC236}">
                    <a16:creationId xmlns:a16="http://schemas.microsoft.com/office/drawing/2014/main" id="{D6FED408-C1F2-4E80-80A0-FD7551A352ED}"/>
                  </a:ext>
                </a:extLst>
              </p:cNvPr>
              <p:cNvSpPr>
                <a:spLocks noChangeAspect="1" noChangeArrowheads="1"/>
              </p:cNvSpPr>
              <p:nvPr/>
            </p:nvSpPr>
            <p:spPr bwMode="auto">
              <a:xfrm>
                <a:off x="3797" y="2368"/>
                <a:ext cx="263" cy="184"/>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000" u="none"/>
                  <a:t>名古屋</a:t>
                </a:r>
              </a:p>
            </p:txBody>
          </p:sp>
          <p:sp>
            <p:nvSpPr>
              <p:cNvPr id="401429" name="Line 21">
                <a:extLst>
                  <a:ext uri="{FF2B5EF4-FFF2-40B4-BE49-F238E27FC236}">
                    <a16:creationId xmlns:a16="http://schemas.microsoft.com/office/drawing/2014/main" id="{3533C399-73E8-44C3-838C-2AE325271B7F}"/>
                  </a:ext>
                </a:extLst>
              </p:cNvPr>
              <p:cNvSpPr>
                <a:spLocks noChangeShapeType="1"/>
              </p:cNvSpPr>
              <p:nvPr/>
            </p:nvSpPr>
            <p:spPr bwMode="auto">
              <a:xfrm>
                <a:off x="4059" y="2459"/>
                <a:ext cx="136" cy="0"/>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1430" name="Line 22">
                <a:extLst>
                  <a:ext uri="{FF2B5EF4-FFF2-40B4-BE49-F238E27FC236}">
                    <a16:creationId xmlns:a16="http://schemas.microsoft.com/office/drawing/2014/main" id="{4638838E-3855-48B3-856E-84A01EE650F8}"/>
                  </a:ext>
                </a:extLst>
              </p:cNvPr>
              <p:cNvSpPr>
                <a:spLocks noChangeShapeType="1"/>
              </p:cNvSpPr>
              <p:nvPr/>
            </p:nvSpPr>
            <p:spPr bwMode="auto">
              <a:xfrm flipV="1">
                <a:off x="4422" y="2341"/>
                <a:ext cx="182" cy="136"/>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1431" name="Oval 23">
                <a:extLst>
                  <a:ext uri="{FF2B5EF4-FFF2-40B4-BE49-F238E27FC236}">
                    <a16:creationId xmlns:a16="http://schemas.microsoft.com/office/drawing/2014/main" id="{43F5CA41-5C2D-4E81-A31B-32E50B408598}"/>
                  </a:ext>
                </a:extLst>
              </p:cNvPr>
              <p:cNvSpPr>
                <a:spLocks noChangeAspect="1" noChangeArrowheads="1"/>
              </p:cNvSpPr>
              <p:nvPr/>
            </p:nvSpPr>
            <p:spPr bwMode="auto">
              <a:xfrm>
                <a:off x="4195" y="2368"/>
                <a:ext cx="263" cy="184"/>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000" u="none"/>
                  <a:t>東京</a:t>
                </a:r>
              </a:p>
            </p:txBody>
          </p:sp>
          <p:sp>
            <p:nvSpPr>
              <p:cNvPr id="401432" name="Oval 24">
                <a:extLst>
                  <a:ext uri="{FF2B5EF4-FFF2-40B4-BE49-F238E27FC236}">
                    <a16:creationId xmlns:a16="http://schemas.microsoft.com/office/drawing/2014/main" id="{D827E625-B9C9-4742-948C-B1EDD5F16C77}"/>
                  </a:ext>
                </a:extLst>
              </p:cNvPr>
              <p:cNvSpPr>
                <a:spLocks noChangeAspect="1" noChangeArrowheads="1"/>
              </p:cNvSpPr>
              <p:nvPr/>
            </p:nvSpPr>
            <p:spPr bwMode="auto">
              <a:xfrm>
                <a:off x="4540" y="2250"/>
                <a:ext cx="263" cy="184"/>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000" u="none"/>
                  <a:t>つくば</a:t>
                </a:r>
              </a:p>
            </p:txBody>
          </p:sp>
          <p:sp>
            <p:nvSpPr>
              <p:cNvPr id="401433" name="Oval 25">
                <a:extLst>
                  <a:ext uri="{FF2B5EF4-FFF2-40B4-BE49-F238E27FC236}">
                    <a16:creationId xmlns:a16="http://schemas.microsoft.com/office/drawing/2014/main" id="{D714D268-3C1E-4CCD-B73A-08287E352743}"/>
                  </a:ext>
                </a:extLst>
              </p:cNvPr>
              <p:cNvSpPr>
                <a:spLocks noChangeArrowheads="1"/>
              </p:cNvSpPr>
              <p:nvPr/>
            </p:nvSpPr>
            <p:spPr bwMode="auto">
              <a:xfrm>
                <a:off x="1945" y="2079"/>
                <a:ext cx="1679" cy="953"/>
              </a:xfrm>
              <a:prstGeom prst="ellipse">
                <a:avLst/>
              </a:pr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401434" name="Line 26">
                <a:extLst>
                  <a:ext uri="{FF2B5EF4-FFF2-40B4-BE49-F238E27FC236}">
                    <a16:creationId xmlns:a16="http://schemas.microsoft.com/office/drawing/2014/main" id="{ACBD205C-2C36-4349-8B72-67EEF9258C10}"/>
                  </a:ext>
                </a:extLst>
              </p:cNvPr>
              <p:cNvSpPr>
                <a:spLocks noChangeShapeType="1"/>
              </p:cNvSpPr>
              <p:nvPr/>
            </p:nvSpPr>
            <p:spPr bwMode="auto">
              <a:xfrm>
                <a:off x="3606" y="2478"/>
                <a:ext cx="227" cy="0"/>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1435" name="Line 27">
                <a:extLst>
                  <a:ext uri="{FF2B5EF4-FFF2-40B4-BE49-F238E27FC236}">
                    <a16:creationId xmlns:a16="http://schemas.microsoft.com/office/drawing/2014/main" id="{47D2D4CB-5DF9-4677-ADFE-98AAB1BC2AAF}"/>
                  </a:ext>
                </a:extLst>
              </p:cNvPr>
              <p:cNvSpPr>
                <a:spLocks noChangeShapeType="1"/>
              </p:cNvSpPr>
              <p:nvPr/>
            </p:nvSpPr>
            <p:spPr bwMode="auto">
              <a:xfrm flipH="1">
                <a:off x="1492" y="2624"/>
                <a:ext cx="453" cy="0"/>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401436" name="Picture 28">
                <a:extLst>
                  <a:ext uri="{FF2B5EF4-FFF2-40B4-BE49-F238E27FC236}">
                    <a16:creationId xmlns:a16="http://schemas.microsoft.com/office/drawing/2014/main" id="{0EAB1F67-558B-459C-8711-F10C919A5A4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 y="2714"/>
                <a:ext cx="521" cy="6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01437" name="AutoShape 29">
            <a:extLst>
              <a:ext uri="{FF2B5EF4-FFF2-40B4-BE49-F238E27FC236}">
                <a16:creationId xmlns:a16="http://schemas.microsoft.com/office/drawing/2014/main" id="{6570A167-B04F-4A2E-B4E4-7D8E734730E1}"/>
              </a:ext>
            </a:extLst>
          </p:cNvPr>
          <p:cNvSpPr>
            <a:spLocks noChangeArrowheads="1"/>
          </p:cNvSpPr>
          <p:nvPr/>
        </p:nvSpPr>
        <p:spPr bwMode="auto">
          <a:xfrm>
            <a:off x="3132138" y="1844675"/>
            <a:ext cx="2016125" cy="1223963"/>
          </a:xfrm>
          <a:prstGeom prst="roundRect">
            <a:avLst>
              <a:gd name="adj" fmla="val 7250"/>
            </a:avLst>
          </a:prstGeom>
          <a:solidFill>
            <a:srgbClr val="FFFFCC"/>
          </a:solidFill>
          <a:ln w="12700">
            <a:solidFill>
              <a:srgbClr val="000000"/>
            </a:solidFill>
            <a:round/>
            <a:headEnd/>
            <a:tailEnd/>
          </a:ln>
          <a:effectLst>
            <a:outerShdw dist="107763" dir="2700000" algn="ctr" rotWithShape="0">
              <a:srgbClr val="808080">
                <a:alpha val="50000"/>
              </a:srgbClr>
            </a:outerShdw>
          </a:effectLst>
        </p:spPr>
        <p:txBody>
          <a:bodyPr lIns="74295" tIns="8890" rIns="74295" bIns="8890" anchor="b"/>
          <a:lstStyle>
            <a:lvl1pPr marL="177800" indent="-177800">
              <a:defRPr kumimoji="1" sz="2400">
                <a:solidFill>
                  <a:schemeClr val="tx1"/>
                </a:solidFill>
                <a:latin typeface="Arial" panose="020B0604020202020204" pitchFamily="34" charset="0"/>
                <a:ea typeface="ＭＳ Ｐゴシック" panose="020B0600070205080204" pitchFamily="50" charset="-128"/>
              </a:defRPr>
            </a:lvl1pPr>
            <a:lvl2pPr>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1200">
                <a:latin typeface="Century" panose="02040604050505020304" pitchFamily="18" charset="0"/>
                <a:ea typeface="HGPｺﾞｼｯｸE" panose="020B0900000000000000" pitchFamily="50" charset="-128"/>
              </a:rPr>
              <a:t>彩　都</a:t>
            </a:r>
          </a:p>
          <a:p>
            <a:pPr eaLnBrk="1" hangingPunct="1">
              <a:buFont typeface="Wingdings" panose="05000000000000000000" pitchFamily="2" charset="2"/>
              <a:buChar char="l"/>
            </a:pPr>
            <a:r>
              <a:rPr lang="ja-JP" altLang="en-US" sz="1200" u="none">
                <a:latin typeface="Century" panose="02040604050505020304" pitchFamily="18" charset="0"/>
                <a:ea typeface="HG丸ｺﾞｼｯｸM-PRO" panose="020F0600000000000000" pitchFamily="50" charset="-128"/>
              </a:rPr>
              <a:t>先端医薬品、革新的医療機器の創出</a:t>
            </a:r>
          </a:p>
          <a:p>
            <a:pPr eaLnBrk="1" hangingPunct="1">
              <a:buFont typeface="Wingdings" panose="05000000000000000000" pitchFamily="2" charset="2"/>
              <a:buNone/>
            </a:pPr>
            <a:endParaRPr lang="en-US" altLang="ja-JP" sz="1200" b="1" u="none">
              <a:latin typeface="Times New Roman" panose="02020603050405020304" pitchFamily="18" charset="0"/>
              <a:ea typeface="HG丸ｺﾞｼｯｸM-PRO" panose="020F0600000000000000" pitchFamily="50" charset="-128"/>
            </a:endParaRPr>
          </a:p>
        </p:txBody>
      </p:sp>
      <p:pic>
        <p:nvPicPr>
          <p:cNvPr id="401438" name="Picture 30">
            <a:extLst>
              <a:ext uri="{FF2B5EF4-FFF2-40B4-BE49-F238E27FC236}">
                <a16:creationId xmlns:a16="http://schemas.microsoft.com/office/drawing/2014/main" id="{31136581-3BBB-4E58-8713-29FBDBA87B77}"/>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4211638" y="1700213"/>
            <a:ext cx="863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439" name="Picture 31">
            <a:extLst>
              <a:ext uri="{FF2B5EF4-FFF2-40B4-BE49-F238E27FC236}">
                <a16:creationId xmlns:a16="http://schemas.microsoft.com/office/drawing/2014/main" id="{877A54F5-5605-4ACC-9C22-4E295FDE09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575" y="1700213"/>
            <a:ext cx="8651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1440" name="Group 32">
            <a:extLst>
              <a:ext uri="{FF2B5EF4-FFF2-40B4-BE49-F238E27FC236}">
                <a16:creationId xmlns:a16="http://schemas.microsoft.com/office/drawing/2014/main" id="{A84B1189-D87E-4108-8942-022AE901F59C}"/>
              </a:ext>
            </a:extLst>
          </p:cNvPr>
          <p:cNvGrpSpPr>
            <a:grpSpLocks/>
          </p:cNvGrpSpPr>
          <p:nvPr/>
        </p:nvGrpSpPr>
        <p:grpSpPr bwMode="auto">
          <a:xfrm flipH="1">
            <a:off x="2700338" y="4508500"/>
            <a:ext cx="576262" cy="1728788"/>
            <a:chOff x="2517" y="2704"/>
            <a:chExt cx="454" cy="1225"/>
          </a:xfrm>
        </p:grpSpPr>
        <p:sp>
          <p:nvSpPr>
            <p:cNvPr id="401441" name="AutoShape 33">
              <a:extLst>
                <a:ext uri="{FF2B5EF4-FFF2-40B4-BE49-F238E27FC236}">
                  <a16:creationId xmlns:a16="http://schemas.microsoft.com/office/drawing/2014/main" id="{D8D29B4F-2B1C-4D28-BE83-E239804C25EA}"/>
                </a:ext>
              </a:extLst>
            </p:cNvPr>
            <p:cNvSpPr>
              <a:spLocks noChangeArrowheads="1"/>
            </p:cNvSpPr>
            <p:nvPr/>
          </p:nvSpPr>
          <p:spPr bwMode="auto">
            <a:xfrm>
              <a:off x="2835" y="2704"/>
              <a:ext cx="136" cy="136"/>
            </a:xfrm>
            <a:prstGeom prst="roundRect">
              <a:avLst>
                <a:gd name="adj" fmla="val 16667"/>
              </a:avLst>
            </a:prstGeom>
            <a:solidFill>
              <a:srgbClr val="FF99CC">
                <a:alpha val="50000"/>
              </a:srgbClr>
            </a:solidFill>
            <a:ln w="6350">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1442" name="Arc 34">
              <a:extLst>
                <a:ext uri="{FF2B5EF4-FFF2-40B4-BE49-F238E27FC236}">
                  <a16:creationId xmlns:a16="http://schemas.microsoft.com/office/drawing/2014/main" id="{EA95422D-B7FC-4C44-9547-5ED3ED3BEB86}"/>
                </a:ext>
              </a:extLst>
            </p:cNvPr>
            <p:cNvSpPr>
              <a:spLocks/>
            </p:cNvSpPr>
            <p:nvPr/>
          </p:nvSpPr>
          <p:spPr bwMode="auto">
            <a:xfrm flipV="1">
              <a:off x="2517" y="2840"/>
              <a:ext cx="363" cy="108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28575">
              <a:solidFill>
                <a:schemeClr val="tx1"/>
              </a:solidFill>
              <a:prstDash val="sysDot"/>
              <a:round/>
              <a:headEn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01443" name="Rectangle 35">
            <a:extLst>
              <a:ext uri="{FF2B5EF4-FFF2-40B4-BE49-F238E27FC236}">
                <a16:creationId xmlns:a16="http://schemas.microsoft.com/office/drawing/2014/main" id="{A7546F05-FDC4-47D4-A03A-BCDEEB5BD344}"/>
              </a:ext>
            </a:extLst>
          </p:cNvPr>
          <p:cNvSpPr>
            <a:spLocks noChangeArrowheads="1"/>
          </p:cNvSpPr>
          <p:nvPr/>
        </p:nvSpPr>
        <p:spPr bwMode="auto">
          <a:xfrm>
            <a:off x="3276600" y="5805488"/>
            <a:ext cx="1871663" cy="720725"/>
          </a:xfrm>
          <a:prstGeom prst="rect">
            <a:avLst/>
          </a:prstGeom>
          <a:gradFill rotWithShape="1">
            <a:gsLst>
              <a:gs pos="0">
                <a:srgbClr val="FFFF99">
                  <a:gamma/>
                  <a:tint val="0"/>
                  <a:invGamma/>
                </a:srgbClr>
              </a:gs>
              <a:gs pos="100000">
                <a:srgbClr val="FFFF99"/>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sz="1200">
                <a:ea typeface="HGPｺﾞｼｯｸE" panose="020B0900000000000000" pitchFamily="50" charset="-128"/>
              </a:rPr>
              <a:t>道修町</a:t>
            </a:r>
          </a:p>
          <a:p>
            <a:pPr eaLnBrk="1" hangingPunct="1"/>
            <a:r>
              <a:rPr kumimoji="1" lang="ja-JP" altLang="en-US" sz="1200" u="none">
                <a:ea typeface="HGPｺﾞｼｯｸE" panose="020B0900000000000000" pitchFamily="50" charset="-128"/>
              </a:rPr>
              <a:t>●</a:t>
            </a:r>
            <a:r>
              <a:rPr kumimoji="1" lang="ja-JP" altLang="en-US" sz="1200" u="none">
                <a:latin typeface="HG丸ｺﾞｼｯｸM-PRO" panose="020F0600000000000000" pitchFamily="50" charset="-128"/>
                <a:ea typeface="HG丸ｺﾞｼｯｸM-PRO" panose="020F0600000000000000" pitchFamily="50" charset="-128"/>
              </a:rPr>
              <a:t> 江戸期以来の日本の</a:t>
            </a:r>
          </a:p>
          <a:p>
            <a:pPr eaLnBrk="1" hangingPunct="1"/>
            <a:r>
              <a:rPr kumimoji="1" lang="ja-JP" altLang="en-US" sz="1200" u="none">
                <a:latin typeface="HG丸ｺﾞｼｯｸM-PRO" panose="020F0600000000000000" pitchFamily="50" charset="-128"/>
                <a:ea typeface="HG丸ｺﾞｼｯｸM-PRO" panose="020F0600000000000000" pitchFamily="50" charset="-128"/>
              </a:rPr>
              <a:t>　製薬産業群</a:t>
            </a:r>
          </a:p>
        </p:txBody>
      </p:sp>
      <p:sp>
        <p:nvSpPr>
          <p:cNvPr id="401444" name="AutoShape 36">
            <a:extLst>
              <a:ext uri="{FF2B5EF4-FFF2-40B4-BE49-F238E27FC236}">
                <a16:creationId xmlns:a16="http://schemas.microsoft.com/office/drawing/2014/main" id="{0E526BC7-0ADC-4835-AB14-E6AD6929B257}"/>
              </a:ext>
            </a:extLst>
          </p:cNvPr>
          <p:cNvSpPr>
            <a:spLocks noChangeArrowheads="1"/>
          </p:cNvSpPr>
          <p:nvPr/>
        </p:nvSpPr>
        <p:spPr bwMode="auto">
          <a:xfrm>
            <a:off x="323850" y="5084763"/>
            <a:ext cx="1727200" cy="1223962"/>
          </a:xfrm>
          <a:prstGeom prst="roundRect">
            <a:avLst>
              <a:gd name="adj" fmla="val 9926"/>
            </a:avLst>
          </a:prstGeom>
          <a:solidFill>
            <a:srgbClr val="FFFFFF"/>
          </a:solidFill>
          <a:ln w="12700">
            <a:solidFill>
              <a:srgbClr val="000000"/>
            </a:solidFill>
            <a:round/>
            <a:headEnd/>
            <a:tailEnd/>
          </a:ln>
          <a:effectLst>
            <a:outerShdw dist="107763" dir="2700000" algn="ctr" rotWithShape="0">
              <a:srgbClr val="808080">
                <a:alpha val="50000"/>
              </a:srgbClr>
            </a:outerShdw>
          </a:effectLst>
        </p:spPr>
        <p:txBody>
          <a:bodyPr lIns="39600" tIns="0" rIns="0" bIns="0"/>
          <a:lstStyle>
            <a:lvl1pPr marL="177800" indent="-177800">
              <a:defRPr kumimoji="1" sz="2400">
                <a:solidFill>
                  <a:schemeClr val="tx1"/>
                </a:solidFill>
                <a:latin typeface="Arial" panose="020B0604020202020204" pitchFamily="34" charset="0"/>
                <a:ea typeface="ＭＳ Ｐゴシック" panose="020B0600070205080204" pitchFamily="50" charset="-128"/>
              </a:defRPr>
            </a:lvl1pPr>
            <a:lvl2pPr>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1200">
                <a:solidFill>
                  <a:schemeClr val="tx2"/>
                </a:solidFill>
                <a:latin typeface="Century" panose="02040604050505020304" pitchFamily="18" charset="0"/>
                <a:ea typeface="HGPｺﾞｼｯｸE" panose="020B0900000000000000" pitchFamily="50" charset="-128"/>
              </a:rPr>
              <a:t>神戸医療産業都市</a:t>
            </a:r>
          </a:p>
          <a:p>
            <a:pPr algn="just" eaLnBrk="1" hangingPunct="1">
              <a:spcBef>
                <a:spcPct val="20000"/>
              </a:spcBef>
              <a:buFont typeface="Wingdings" panose="05000000000000000000" pitchFamily="2" charset="2"/>
              <a:buChar char="l"/>
            </a:pPr>
            <a:r>
              <a:rPr lang="ja-JP" altLang="en-US" sz="1200" u="none">
                <a:solidFill>
                  <a:schemeClr val="tx2"/>
                </a:solidFill>
                <a:latin typeface="Century" panose="02040604050505020304" pitchFamily="18" charset="0"/>
                <a:ea typeface="HG丸ｺﾞｼｯｸM-PRO" panose="020F0600000000000000" pitchFamily="50" charset="-128"/>
              </a:rPr>
              <a:t>再生医療関連産業</a:t>
            </a:r>
          </a:p>
          <a:p>
            <a:pPr algn="ctr" eaLnBrk="1" hangingPunct="1"/>
            <a:endParaRPr lang="en-US" altLang="ja-JP" sz="1200" b="1" u="none">
              <a:solidFill>
                <a:schemeClr val="tx2"/>
              </a:solidFill>
              <a:latin typeface="Times New Roman" panose="02020603050405020304" pitchFamily="18" charset="0"/>
              <a:ea typeface="ＭＳ ゴシック" panose="020B0609070205080204" pitchFamily="49" charset="-128"/>
            </a:endParaRPr>
          </a:p>
        </p:txBody>
      </p:sp>
      <p:pic>
        <p:nvPicPr>
          <p:cNvPr id="401445" name="Picture 37">
            <a:extLst>
              <a:ext uri="{FF2B5EF4-FFF2-40B4-BE49-F238E27FC236}">
                <a16:creationId xmlns:a16="http://schemas.microsoft.com/office/drawing/2014/main" id="{5AF60422-0261-4AC4-8661-2050FD84A50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550" y="5589588"/>
            <a:ext cx="1057275" cy="720725"/>
          </a:xfrm>
          <a:prstGeom prst="rect">
            <a:avLst/>
          </a:prstGeom>
          <a:noFill/>
          <a:extLst>
            <a:ext uri="{909E8E84-426E-40DD-AFC4-6F175D3DCCD1}">
              <a14:hiddenFill xmlns:a14="http://schemas.microsoft.com/office/drawing/2010/main">
                <a:solidFill>
                  <a:srgbClr val="FFFFFF"/>
                </a:solidFill>
              </a14:hiddenFill>
            </a:ext>
          </a:extLst>
        </p:spPr>
      </p:pic>
      <p:sp>
        <p:nvSpPr>
          <p:cNvPr id="401446" name="Rectangle 38">
            <a:extLst>
              <a:ext uri="{FF2B5EF4-FFF2-40B4-BE49-F238E27FC236}">
                <a16:creationId xmlns:a16="http://schemas.microsoft.com/office/drawing/2014/main" id="{659391DB-7C9B-477A-9210-0207C566C8B4}"/>
              </a:ext>
            </a:extLst>
          </p:cNvPr>
          <p:cNvSpPr>
            <a:spLocks noChangeArrowheads="1"/>
          </p:cNvSpPr>
          <p:nvPr/>
        </p:nvSpPr>
        <p:spPr bwMode="auto">
          <a:xfrm>
            <a:off x="1187450" y="6453188"/>
            <a:ext cx="762000"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800" u="none"/>
              <a:t>写真：理化学研究所提供</a:t>
            </a:r>
          </a:p>
        </p:txBody>
      </p:sp>
      <p:sp>
        <p:nvSpPr>
          <p:cNvPr id="401447" name="Rectangle 39">
            <a:extLst>
              <a:ext uri="{FF2B5EF4-FFF2-40B4-BE49-F238E27FC236}">
                <a16:creationId xmlns:a16="http://schemas.microsoft.com/office/drawing/2014/main" id="{DEB68A99-0BF1-4901-8CBD-74D2D9A1F843}"/>
              </a:ext>
            </a:extLst>
          </p:cNvPr>
          <p:cNvSpPr>
            <a:spLocks noChangeArrowheads="1"/>
          </p:cNvSpPr>
          <p:nvPr/>
        </p:nvSpPr>
        <p:spPr bwMode="auto">
          <a:xfrm>
            <a:off x="5292725" y="1557338"/>
            <a:ext cx="3708400" cy="1871662"/>
          </a:xfrm>
          <a:prstGeom prst="rect">
            <a:avLst/>
          </a:prstGeom>
          <a:solidFill>
            <a:schemeClr val="bg1"/>
          </a:solidFill>
          <a:ln w="1587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kumimoji="1" lang="ja-JP" altLang="en-US" sz="1500" u="none"/>
              <a:t>現状は</a:t>
            </a:r>
            <a:r>
              <a:rPr kumimoji="1" lang="en-US" altLang="ja-JP" sz="1500" u="none"/>
              <a:t>…</a:t>
            </a:r>
            <a:r>
              <a:rPr kumimoji="1" lang="ja-JP" altLang="en-US" sz="1500" u="none"/>
              <a:t>、</a:t>
            </a:r>
          </a:p>
          <a:p>
            <a:pPr eaLnBrk="1" hangingPunct="1">
              <a:lnSpc>
                <a:spcPct val="75000"/>
              </a:lnSpc>
            </a:pPr>
            <a:endParaRPr kumimoji="1" lang="ja-JP" altLang="en-US" sz="1500" u="none"/>
          </a:p>
          <a:p>
            <a:pPr eaLnBrk="1" hangingPunct="1">
              <a:lnSpc>
                <a:spcPct val="115000"/>
              </a:lnSpc>
              <a:buFont typeface="Arial" panose="020B0604020202020204" pitchFamily="34" charset="0"/>
              <a:buNone/>
            </a:pPr>
            <a:r>
              <a:rPr kumimoji="1" lang="ja-JP" altLang="en-US" sz="1500" u="none"/>
              <a:t>・各拠点が得意分野と特徴ある集積を有</a:t>
            </a:r>
          </a:p>
          <a:p>
            <a:pPr eaLnBrk="1" hangingPunct="1">
              <a:lnSpc>
                <a:spcPct val="115000"/>
              </a:lnSpc>
              <a:buFont typeface="Arial" panose="020B0604020202020204" pitchFamily="34" charset="0"/>
              <a:buNone/>
            </a:pPr>
            <a:r>
              <a:rPr kumimoji="1" lang="ja-JP" altLang="en-US" sz="1500" u="none"/>
              <a:t>　し、競争と連携により発展しているが、</a:t>
            </a:r>
          </a:p>
          <a:p>
            <a:pPr eaLnBrk="1" hangingPunct="1">
              <a:lnSpc>
                <a:spcPct val="115000"/>
              </a:lnSpc>
              <a:buFont typeface="Arial" panose="020B0604020202020204" pitchFamily="34" charset="0"/>
              <a:buNone/>
            </a:pPr>
            <a:r>
              <a:rPr kumimoji="1" lang="ja-JP" altLang="en-US" sz="1500" u="none"/>
              <a:t>　国際的なバイオクラスター間競争のなか</a:t>
            </a:r>
          </a:p>
          <a:p>
            <a:pPr eaLnBrk="1" hangingPunct="1">
              <a:lnSpc>
                <a:spcPct val="115000"/>
              </a:lnSpc>
              <a:buFont typeface="Arial" panose="020B0604020202020204" pitchFamily="34" charset="0"/>
              <a:buNone/>
            </a:pPr>
            <a:r>
              <a:rPr kumimoji="1" lang="ja-JP" altLang="en-US" sz="1500" u="none"/>
              <a:t>　で、 より一層大きな存在感を示すことが</a:t>
            </a:r>
          </a:p>
          <a:p>
            <a:pPr eaLnBrk="1" hangingPunct="1">
              <a:lnSpc>
                <a:spcPct val="115000"/>
              </a:lnSpc>
              <a:buFont typeface="Arial" panose="020B0604020202020204" pitchFamily="34" charset="0"/>
              <a:buNone/>
            </a:pPr>
            <a:r>
              <a:rPr kumimoji="1" lang="ja-JP" altLang="en-US" sz="1500" u="none"/>
              <a:t>　必要。</a:t>
            </a:r>
            <a:endParaRPr kumimoji="1" lang="ja-JP" altLang="en-US" sz="1600" u="none"/>
          </a:p>
        </p:txBody>
      </p:sp>
      <p:sp>
        <p:nvSpPr>
          <p:cNvPr id="401448" name="AutoShape 40">
            <a:extLst>
              <a:ext uri="{FF2B5EF4-FFF2-40B4-BE49-F238E27FC236}">
                <a16:creationId xmlns:a16="http://schemas.microsoft.com/office/drawing/2014/main" id="{23B33F90-CEBB-43B4-8783-0861E79BC42D}"/>
              </a:ext>
            </a:extLst>
          </p:cNvPr>
          <p:cNvSpPr>
            <a:spLocks noChangeArrowheads="1"/>
          </p:cNvSpPr>
          <p:nvPr/>
        </p:nvSpPr>
        <p:spPr bwMode="auto">
          <a:xfrm>
            <a:off x="6588125" y="3573463"/>
            <a:ext cx="1225550" cy="360362"/>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401449" name="Oval 41">
            <a:extLst>
              <a:ext uri="{FF2B5EF4-FFF2-40B4-BE49-F238E27FC236}">
                <a16:creationId xmlns:a16="http://schemas.microsoft.com/office/drawing/2014/main" id="{96C00449-0E3D-499F-8F44-C36246786E39}"/>
              </a:ext>
            </a:extLst>
          </p:cNvPr>
          <p:cNvSpPr>
            <a:spLocks noChangeArrowheads="1"/>
          </p:cNvSpPr>
          <p:nvPr/>
        </p:nvSpPr>
        <p:spPr bwMode="auto">
          <a:xfrm>
            <a:off x="3059113" y="3933825"/>
            <a:ext cx="184150" cy="161925"/>
          </a:xfrm>
          <a:prstGeom prst="ellipse">
            <a:avLst/>
          </a:prstGeom>
          <a:solidFill>
            <a:srgbClr val="CCFFCC"/>
          </a:solidFill>
          <a:ln w="12700">
            <a:solidFill>
              <a:srgbClr val="000000"/>
            </a:solidFill>
            <a:prstDash val="sysDot"/>
            <a:round/>
            <a:headEnd/>
            <a:tailEnd/>
          </a:ln>
        </p:spPr>
        <p:txBody>
          <a:bodyPr lIns="74295" tIns="8890" rIns="74295" bIns="8890"/>
          <a:lstStyle/>
          <a:p>
            <a:endParaRPr lang="ja-JP" altLang="en-US"/>
          </a:p>
        </p:txBody>
      </p:sp>
      <p:sp>
        <p:nvSpPr>
          <p:cNvPr id="401450" name="Rectangle 42">
            <a:extLst>
              <a:ext uri="{FF2B5EF4-FFF2-40B4-BE49-F238E27FC236}">
                <a16:creationId xmlns:a16="http://schemas.microsoft.com/office/drawing/2014/main" id="{BC429136-8760-441C-8F35-E57DF11D816B}"/>
              </a:ext>
            </a:extLst>
          </p:cNvPr>
          <p:cNvSpPr>
            <a:spLocks noChangeArrowheads="1"/>
          </p:cNvSpPr>
          <p:nvPr/>
        </p:nvSpPr>
        <p:spPr bwMode="auto">
          <a:xfrm>
            <a:off x="3563938" y="4221163"/>
            <a:ext cx="15128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sz="1200" u="none"/>
              <a:t>（研究開発用超高速</a:t>
            </a:r>
          </a:p>
          <a:p>
            <a:pPr eaLnBrk="1" hangingPunct="1"/>
            <a:r>
              <a:rPr kumimoji="1" lang="ja-JP" altLang="en-US" sz="1200" u="none"/>
              <a:t>ネットワーク）</a:t>
            </a:r>
          </a:p>
        </p:txBody>
      </p:sp>
      <p:sp>
        <p:nvSpPr>
          <p:cNvPr id="401451" name="Rectangle 43">
            <a:extLst>
              <a:ext uri="{FF2B5EF4-FFF2-40B4-BE49-F238E27FC236}">
                <a16:creationId xmlns:a16="http://schemas.microsoft.com/office/drawing/2014/main" id="{71177D36-88A2-4DF3-823A-376050D484D6}"/>
              </a:ext>
            </a:extLst>
          </p:cNvPr>
          <p:cNvSpPr>
            <a:spLocks noChangeArrowheads="1"/>
          </p:cNvSpPr>
          <p:nvPr/>
        </p:nvSpPr>
        <p:spPr bwMode="auto">
          <a:xfrm>
            <a:off x="5364163" y="4221163"/>
            <a:ext cx="3600450" cy="2447925"/>
          </a:xfrm>
          <a:prstGeom prst="rect">
            <a:avLst/>
          </a:prstGeom>
          <a:solidFill>
            <a:schemeClr val="bg1"/>
          </a:solidFill>
          <a:ln w="1587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kumimoji="1" lang="ja-JP" altLang="en-US" sz="1500" u="none"/>
              <a:t>関西州の下で</a:t>
            </a:r>
            <a:r>
              <a:rPr kumimoji="1" lang="en-US" altLang="ja-JP" sz="1500" u="none"/>
              <a:t>…</a:t>
            </a:r>
            <a:r>
              <a:rPr kumimoji="1" lang="ja-JP" altLang="en-US" sz="1500" u="none"/>
              <a:t>、</a:t>
            </a:r>
          </a:p>
          <a:p>
            <a:pPr eaLnBrk="1" hangingPunct="1">
              <a:lnSpc>
                <a:spcPct val="75000"/>
              </a:lnSpc>
            </a:pPr>
            <a:endParaRPr kumimoji="1" lang="ja-JP" altLang="en-US" sz="1500" u="none"/>
          </a:p>
          <a:p>
            <a:pPr eaLnBrk="1" hangingPunct="1"/>
            <a:r>
              <a:rPr kumimoji="1" lang="ja-JP" altLang="en-US" sz="1500" u="none"/>
              <a:t>・関西をひとつのバイオクラスターと見なし、　</a:t>
            </a:r>
          </a:p>
          <a:p>
            <a:pPr eaLnBrk="1" hangingPunct="1"/>
            <a:r>
              <a:rPr kumimoji="1" lang="ja-JP" altLang="en-US" sz="1500" u="none"/>
              <a:t>　戦略的に振興・情報発信。</a:t>
            </a:r>
          </a:p>
          <a:p>
            <a:pPr eaLnBrk="1" hangingPunct="1"/>
            <a:r>
              <a:rPr kumimoji="1" lang="ja-JP" altLang="en-US" sz="1500" u="none"/>
              <a:t>・各拠点に共通する事務の削減、資金の</a:t>
            </a:r>
          </a:p>
          <a:p>
            <a:pPr eaLnBrk="1" hangingPunct="1"/>
            <a:r>
              <a:rPr kumimoji="1" lang="ja-JP" altLang="en-US" sz="1500" u="none"/>
              <a:t>　効率的配分により、資金、人材の有効</a:t>
            </a:r>
          </a:p>
          <a:p>
            <a:pPr eaLnBrk="1" hangingPunct="1"/>
            <a:r>
              <a:rPr kumimoji="1" lang="ja-JP" altLang="en-US" sz="1500" u="none"/>
              <a:t>　活用が可能。</a:t>
            </a:r>
          </a:p>
          <a:p>
            <a:pPr eaLnBrk="1" hangingPunct="1"/>
            <a:r>
              <a:rPr kumimoji="1" lang="ja-JP" altLang="en-US" sz="1500" u="none"/>
              <a:t>・創薬、ナノバイオ、再生医療など、地域の</a:t>
            </a:r>
          </a:p>
          <a:p>
            <a:pPr eaLnBrk="1" hangingPunct="1"/>
            <a:r>
              <a:rPr kumimoji="1" lang="ja-JP" altLang="en-US" sz="1500" u="none"/>
              <a:t>　強みをさらに磨き、国際競争力を一層高</a:t>
            </a:r>
          </a:p>
          <a:p>
            <a:pPr eaLnBrk="1" hangingPunct="1"/>
            <a:r>
              <a:rPr kumimoji="1" lang="ja-JP" altLang="en-US" sz="1500" u="none"/>
              <a:t>　める。</a:t>
            </a:r>
          </a:p>
        </p:txBody>
      </p:sp>
      <p:sp>
        <p:nvSpPr>
          <p:cNvPr id="401452" name="Text Box 44">
            <a:extLst>
              <a:ext uri="{FF2B5EF4-FFF2-40B4-BE49-F238E27FC236}">
                <a16:creationId xmlns:a16="http://schemas.microsoft.com/office/drawing/2014/main" id="{97FC9FC0-4331-4585-A159-32BD8731BA1B}"/>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３３</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5858" name="Picture 2">
            <a:extLst>
              <a:ext uri="{FF2B5EF4-FFF2-40B4-BE49-F238E27FC236}">
                <a16:creationId xmlns:a16="http://schemas.microsoft.com/office/drawing/2014/main" id="{7E10D993-892F-4023-BF2D-A0196BE04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33375"/>
            <a:ext cx="5981700" cy="6261100"/>
          </a:xfrm>
          <a:prstGeom prst="rect">
            <a:avLst/>
          </a:prstGeom>
          <a:noFill/>
          <a:extLst>
            <a:ext uri="{909E8E84-426E-40DD-AFC4-6F175D3DCCD1}">
              <a14:hiddenFill xmlns:a14="http://schemas.microsoft.com/office/drawing/2010/main">
                <a:solidFill>
                  <a:srgbClr val="FFFFFF"/>
                </a:solidFill>
              </a14:hiddenFill>
            </a:ext>
          </a:extLst>
        </p:spPr>
      </p:pic>
      <p:pic>
        <p:nvPicPr>
          <p:cNvPr id="505859" name="Picture 3">
            <a:extLst>
              <a:ext uri="{FF2B5EF4-FFF2-40B4-BE49-F238E27FC236}">
                <a16:creationId xmlns:a16="http://schemas.microsoft.com/office/drawing/2014/main" id="{63254BA8-0587-4CD6-883B-02028FEA0C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33375"/>
            <a:ext cx="6048375" cy="6191250"/>
          </a:xfrm>
          <a:prstGeom prst="rect">
            <a:avLst/>
          </a:prstGeom>
          <a:noFill/>
          <a:extLst>
            <a:ext uri="{909E8E84-426E-40DD-AFC4-6F175D3DCCD1}">
              <a14:hiddenFill xmlns:a14="http://schemas.microsoft.com/office/drawing/2010/main">
                <a:solidFill>
                  <a:srgbClr val="FFFFFF"/>
                </a:solidFill>
              </a14:hiddenFill>
            </a:ext>
          </a:extLst>
        </p:spPr>
      </p:pic>
      <p:sp>
        <p:nvSpPr>
          <p:cNvPr id="505860" name="Text Box 4">
            <a:extLst>
              <a:ext uri="{FF2B5EF4-FFF2-40B4-BE49-F238E27FC236}">
                <a16:creationId xmlns:a16="http://schemas.microsoft.com/office/drawing/2014/main" id="{BBFC80EF-CA83-4A3B-B4F3-3F3671D2D139}"/>
              </a:ext>
            </a:extLst>
          </p:cNvPr>
          <p:cNvSpPr txBox="1">
            <a:spLocks noChangeArrowheads="1"/>
          </p:cNvSpPr>
          <p:nvPr/>
        </p:nvSpPr>
        <p:spPr bwMode="auto">
          <a:xfrm>
            <a:off x="0" y="6524625"/>
            <a:ext cx="9144000" cy="366713"/>
          </a:xfrm>
          <a:prstGeom prst="rect">
            <a:avLst/>
          </a:prstGeom>
          <a:solidFill>
            <a:srgbClr val="33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kumimoji="1" lang="ja-JP" altLang="ja-JP" b="1" i="1" u="none">
              <a:ea typeface="HG創英角ｺﾞｼｯｸUB" panose="020B0909000000000000" pitchFamily="49" charset="-128"/>
            </a:endParaRPr>
          </a:p>
        </p:txBody>
      </p:sp>
      <p:sp>
        <p:nvSpPr>
          <p:cNvPr id="505861" name="Rectangle 5">
            <a:extLst>
              <a:ext uri="{FF2B5EF4-FFF2-40B4-BE49-F238E27FC236}">
                <a16:creationId xmlns:a16="http://schemas.microsoft.com/office/drawing/2014/main" id="{5A564E81-BEF0-41D8-ABAF-42C61D496054}"/>
              </a:ext>
            </a:extLst>
          </p:cNvPr>
          <p:cNvSpPr>
            <a:spLocks noChangeArrowheads="1"/>
          </p:cNvSpPr>
          <p:nvPr/>
        </p:nvSpPr>
        <p:spPr bwMode="auto">
          <a:xfrm>
            <a:off x="0" y="0"/>
            <a:ext cx="9144000" cy="47625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5862" name="Line 6">
            <a:extLst>
              <a:ext uri="{FF2B5EF4-FFF2-40B4-BE49-F238E27FC236}">
                <a16:creationId xmlns:a16="http://schemas.microsoft.com/office/drawing/2014/main" id="{9FDB564E-BB55-4485-A482-3B809E7345A0}"/>
              </a:ext>
            </a:extLst>
          </p:cNvPr>
          <p:cNvSpPr>
            <a:spLocks noChangeShapeType="1"/>
          </p:cNvSpPr>
          <p:nvPr/>
        </p:nvSpPr>
        <p:spPr bwMode="auto">
          <a:xfrm>
            <a:off x="0" y="333375"/>
            <a:ext cx="9144000" cy="0"/>
          </a:xfrm>
          <a:prstGeom prst="line">
            <a:avLst/>
          </a:prstGeom>
          <a:noFill/>
          <a:ln w="47625" cmpd="dbl">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5863" name="WordArt 7">
            <a:extLst>
              <a:ext uri="{FF2B5EF4-FFF2-40B4-BE49-F238E27FC236}">
                <a16:creationId xmlns:a16="http://schemas.microsoft.com/office/drawing/2014/main" id="{6B334DCD-8B02-40FF-9C3A-2DFFBD350844}"/>
              </a:ext>
            </a:extLst>
          </p:cNvPr>
          <p:cNvSpPr>
            <a:spLocks noChangeArrowheads="1" noChangeShapeType="1" noTextEdit="1"/>
          </p:cNvSpPr>
          <p:nvPr/>
        </p:nvSpPr>
        <p:spPr bwMode="auto">
          <a:xfrm>
            <a:off x="179388" y="2520950"/>
            <a:ext cx="8763000" cy="923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ja-JP" sz="7200" kern="10">
                <a:solidFill>
                  <a:srgbClr val="003366"/>
                </a:solidFill>
                <a:effectLst>
                  <a:outerShdw dist="45791" dir="2021404" algn="ctr" rotWithShape="0">
                    <a:srgbClr val="B2B2B2">
                      <a:alpha val="80000"/>
                    </a:srgbClr>
                  </a:outerShdw>
                </a:effectLst>
                <a:latin typeface="Impact" panose="020B0806030902050204" pitchFamily="34" charset="0"/>
              </a:rPr>
              <a:t>Only One,Number One</a:t>
            </a:r>
            <a:endParaRPr lang="ja-JP" altLang="en-US" sz="7200" kern="10">
              <a:solidFill>
                <a:srgbClr val="003366"/>
              </a:solidFill>
              <a:effectLst>
                <a:outerShdw dist="45791" dir="2021404" algn="ctr" rotWithShape="0">
                  <a:srgbClr val="B2B2B2">
                    <a:alpha val="80000"/>
                  </a:srgbClr>
                </a:outerShdw>
              </a:effectLst>
              <a:latin typeface="Impact" panose="020B0806030902050204" pitchFamily="34" charset="0"/>
            </a:endParaRPr>
          </a:p>
        </p:txBody>
      </p:sp>
      <p:pic>
        <p:nvPicPr>
          <p:cNvPr id="505864" name="Picture 8">
            <a:extLst>
              <a:ext uri="{FF2B5EF4-FFF2-40B4-BE49-F238E27FC236}">
                <a16:creationId xmlns:a16="http://schemas.microsoft.com/office/drawing/2014/main" id="{7FB298EF-EE96-416D-A885-DAAF60AB83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908050"/>
            <a:ext cx="1944687" cy="1395413"/>
          </a:xfrm>
          <a:prstGeom prst="rect">
            <a:avLst/>
          </a:prstGeom>
          <a:noFill/>
          <a:extLst>
            <a:ext uri="{909E8E84-426E-40DD-AFC4-6F175D3DCCD1}">
              <a14:hiddenFill xmlns:a14="http://schemas.microsoft.com/office/drawing/2010/main">
                <a:solidFill>
                  <a:srgbClr val="FFFFFF"/>
                </a:solidFill>
              </a14:hiddenFill>
            </a:ext>
          </a:extLst>
        </p:spPr>
      </p:pic>
      <p:pic>
        <p:nvPicPr>
          <p:cNvPr id="505865" name="Picture 9">
            <a:extLst>
              <a:ext uri="{FF2B5EF4-FFF2-40B4-BE49-F238E27FC236}">
                <a16:creationId xmlns:a16="http://schemas.microsoft.com/office/drawing/2014/main" id="{8FF0AE05-B774-4016-868E-5D09F123EC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4983163"/>
            <a:ext cx="19050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505866" name="Picture 10">
            <a:extLst>
              <a:ext uri="{FF2B5EF4-FFF2-40B4-BE49-F238E27FC236}">
                <a16:creationId xmlns:a16="http://schemas.microsoft.com/office/drawing/2014/main" id="{BFFA2443-6B86-4C4B-A8F9-474F392124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7050" y="4941888"/>
            <a:ext cx="1944688" cy="1366837"/>
          </a:xfrm>
          <a:prstGeom prst="rect">
            <a:avLst/>
          </a:prstGeom>
          <a:noFill/>
          <a:extLst>
            <a:ext uri="{909E8E84-426E-40DD-AFC4-6F175D3DCCD1}">
              <a14:hiddenFill xmlns:a14="http://schemas.microsoft.com/office/drawing/2010/main">
                <a:solidFill>
                  <a:srgbClr val="FFFFFF"/>
                </a:solidFill>
              </a14:hiddenFill>
            </a:ext>
          </a:extLst>
        </p:spPr>
      </p:pic>
      <p:pic>
        <p:nvPicPr>
          <p:cNvPr id="505867" name="Picture 11">
            <a:extLst>
              <a:ext uri="{FF2B5EF4-FFF2-40B4-BE49-F238E27FC236}">
                <a16:creationId xmlns:a16="http://schemas.microsoft.com/office/drawing/2014/main" id="{AAA6A209-49A1-439C-9143-BD0DA0FDBC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908050"/>
            <a:ext cx="2016125" cy="1368425"/>
          </a:xfrm>
          <a:prstGeom prst="rect">
            <a:avLst/>
          </a:prstGeom>
          <a:noFill/>
          <a:extLst>
            <a:ext uri="{909E8E84-426E-40DD-AFC4-6F175D3DCCD1}">
              <a14:hiddenFill xmlns:a14="http://schemas.microsoft.com/office/drawing/2010/main">
                <a:solidFill>
                  <a:srgbClr val="FFFFFF"/>
                </a:solidFill>
              </a14:hiddenFill>
            </a:ext>
          </a:extLst>
        </p:spPr>
      </p:pic>
      <p:sp>
        <p:nvSpPr>
          <p:cNvPr id="505868" name="WordArt 12">
            <a:extLst>
              <a:ext uri="{FF2B5EF4-FFF2-40B4-BE49-F238E27FC236}">
                <a16:creationId xmlns:a16="http://schemas.microsoft.com/office/drawing/2014/main" id="{BB2C1843-13CD-436B-BEED-9097E24E0408}"/>
              </a:ext>
            </a:extLst>
          </p:cNvPr>
          <p:cNvSpPr>
            <a:spLocks noChangeArrowheads="1" noChangeShapeType="1" noTextEdit="1"/>
          </p:cNvSpPr>
          <p:nvPr/>
        </p:nvSpPr>
        <p:spPr bwMode="auto">
          <a:xfrm>
            <a:off x="2411413" y="3573463"/>
            <a:ext cx="4219575" cy="10747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ja-JP" sz="9600" b="1" kern="10">
                <a:solidFill>
                  <a:srgbClr val="008080"/>
                </a:solidFill>
                <a:effectLst>
                  <a:outerShdw dist="45791" dir="2021404" algn="ctr" rotWithShape="0">
                    <a:srgbClr val="B2B2B2">
                      <a:alpha val="80000"/>
                    </a:srgbClr>
                  </a:outerShdw>
                </a:effectLst>
                <a:latin typeface="ＭＳ Ｐ明朝" panose="02020600040205080304" pitchFamily="18" charset="-128"/>
                <a:ea typeface="ＭＳ Ｐ明朝" panose="02020600040205080304" pitchFamily="18" charset="-128"/>
              </a:rPr>
              <a:t>KANSAI</a:t>
            </a:r>
            <a:endParaRPr lang="ja-JP" altLang="en-US" sz="9600" b="1" kern="10">
              <a:solidFill>
                <a:srgbClr val="008080"/>
              </a:solidFill>
              <a:effectLst>
                <a:outerShdw dist="45791" dir="2021404" algn="ctr" rotWithShape="0">
                  <a:srgbClr val="B2B2B2">
                    <a:alpha val="80000"/>
                  </a:srgbClr>
                </a:outerShdw>
              </a:effectLst>
              <a:latin typeface="ＭＳ Ｐ明朝" panose="02020600040205080304" pitchFamily="18" charset="-128"/>
              <a:ea typeface="ＭＳ Ｐ明朝" panose="02020600040205080304" pitchFamily="18" charset="-128"/>
            </a:endParaRPr>
          </a:p>
        </p:txBody>
      </p:sp>
      <p:pic>
        <p:nvPicPr>
          <p:cNvPr id="505869" name="Picture 13">
            <a:extLst>
              <a:ext uri="{FF2B5EF4-FFF2-40B4-BE49-F238E27FC236}">
                <a16:creationId xmlns:a16="http://schemas.microsoft.com/office/drawing/2014/main" id="{19D8A588-439D-49E2-81A2-237E4191C9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6988" y="549275"/>
            <a:ext cx="1443037"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pic>
        <p:nvPicPr>
          <p:cNvPr id="505870" name="Picture 14">
            <a:extLst>
              <a:ext uri="{FF2B5EF4-FFF2-40B4-BE49-F238E27FC236}">
                <a16:creationId xmlns:a16="http://schemas.microsoft.com/office/drawing/2014/main" id="{0EF7F843-7454-4D83-B321-04A7F34ADA1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6550" y="6659563"/>
            <a:ext cx="698500" cy="198437"/>
          </a:xfrm>
          <a:prstGeom prst="rect">
            <a:avLst/>
          </a:prstGeom>
          <a:noFill/>
          <a:extLst>
            <a:ext uri="{909E8E84-426E-40DD-AFC4-6F175D3DCCD1}">
              <a14:hiddenFill xmlns:a14="http://schemas.microsoft.com/office/drawing/2010/main">
                <a:solidFill>
                  <a:srgbClr val="FFFFFF"/>
                </a:solidFill>
              </a14:hiddenFill>
            </a:ext>
          </a:extLst>
        </p:spPr>
      </p:pic>
      <p:pic>
        <p:nvPicPr>
          <p:cNvPr id="505871" name="Picture 15">
            <a:extLst>
              <a:ext uri="{FF2B5EF4-FFF2-40B4-BE49-F238E27FC236}">
                <a16:creationId xmlns:a16="http://schemas.microsoft.com/office/drawing/2014/main" id="{182B9577-7AD7-46D0-8E07-15018AE639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8425" y="4737100"/>
            <a:ext cx="141605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5858"/>
                                        </p:tgtEl>
                                        <p:attrNameLst>
                                          <p:attrName>style.visibility</p:attrName>
                                        </p:attrNameLst>
                                      </p:cBhvr>
                                      <p:to>
                                        <p:strVal val="visible"/>
                                      </p:to>
                                    </p:set>
                                    <p:animEffect transition="in" filter="fade">
                                      <p:cBhvr>
                                        <p:cTn id="7" dur="3000"/>
                                        <p:tgtEl>
                                          <p:spTgt spid="505858"/>
                                        </p:tgtEl>
                                      </p:cBhvr>
                                    </p:animEffect>
                                  </p:childTnLst>
                                </p:cTn>
                              </p:par>
                            </p:childTnLst>
                          </p:cTn>
                        </p:par>
                        <p:par>
                          <p:cTn id="8" fill="hold" nodeType="afterGroup">
                            <p:stCondLst>
                              <p:cond delay="3000"/>
                            </p:stCondLst>
                            <p:childTnLst>
                              <p:par>
                                <p:cTn id="9" presetID="10" presetClass="exit" presetSubtype="0" fill="hold" nodeType="afterEffect">
                                  <p:stCondLst>
                                    <p:cond delay="0"/>
                                  </p:stCondLst>
                                  <p:childTnLst>
                                    <p:animEffect transition="out" filter="fade">
                                      <p:cBhvr>
                                        <p:cTn id="10" dur="3000"/>
                                        <p:tgtEl>
                                          <p:spTgt spid="505858"/>
                                        </p:tgtEl>
                                      </p:cBhvr>
                                    </p:animEffect>
                                    <p:set>
                                      <p:cBhvr>
                                        <p:cTn id="11" dur="1" fill="hold">
                                          <p:stCondLst>
                                            <p:cond delay="2999"/>
                                          </p:stCondLst>
                                        </p:cTn>
                                        <p:tgtEl>
                                          <p:spTgt spid="505858"/>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505859"/>
                                        </p:tgtEl>
                                        <p:attrNameLst>
                                          <p:attrName>style.visibility</p:attrName>
                                        </p:attrNameLst>
                                      </p:cBhvr>
                                      <p:to>
                                        <p:strVal val="visible"/>
                                      </p:to>
                                    </p:set>
                                    <p:animEffect transition="in" filter="fade">
                                      <p:cBhvr>
                                        <p:cTn id="14" dur="3000"/>
                                        <p:tgtEl>
                                          <p:spTgt spid="505859"/>
                                        </p:tgtEl>
                                      </p:cBhvr>
                                    </p:animEffect>
                                  </p:childTnLst>
                                </p:cTn>
                              </p:par>
                            </p:childTnLst>
                          </p:cTn>
                        </p:par>
                        <p:par>
                          <p:cTn id="15" fill="hold" nodeType="afterGroup">
                            <p:stCondLst>
                              <p:cond delay="6000"/>
                            </p:stCondLst>
                            <p:childTnLst>
                              <p:par>
                                <p:cTn id="16" presetID="5" presetClass="entr" presetSubtype="10" fill="hold" nodeType="afterEffect">
                                  <p:stCondLst>
                                    <p:cond delay="500"/>
                                  </p:stCondLst>
                                  <p:childTnLst>
                                    <p:set>
                                      <p:cBhvr>
                                        <p:cTn id="17" dur="1" fill="hold">
                                          <p:stCondLst>
                                            <p:cond delay="0"/>
                                          </p:stCondLst>
                                        </p:cTn>
                                        <p:tgtEl>
                                          <p:spTgt spid="505864"/>
                                        </p:tgtEl>
                                        <p:attrNameLst>
                                          <p:attrName>style.visibility</p:attrName>
                                        </p:attrNameLst>
                                      </p:cBhvr>
                                      <p:to>
                                        <p:strVal val="visible"/>
                                      </p:to>
                                    </p:set>
                                    <p:animEffect transition="in" filter="checkerboard(across)">
                                      <p:cBhvr>
                                        <p:cTn id="18" dur="1000"/>
                                        <p:tgtEl>
                                          <p:spTgt spid="505864"/>
                                        </p:tgtEl>
                                      </p:cBhvr>
                                    </p:animEffect>
                                  </p:childTnLst>
                                </p:cTn>
                              </p:par>
                            </p:childTnLst>
                          </p:cTn>
                        </p:par>
                        <p:par>
                          <p:cTn id="19" fill="hold" nodeType="afterGroup">
                            <p:stCondLst>
                              <p:cond delay="7500"/>
                            </p:stCondLst>
                            <p:childTnLst>
                              <p:par>
                                <p:cTn id="20" presetID="5" presetClass="entr" presetSubtype="10" fill="hold" nodeType="afterEffect">
                                  <p:stCondLst>
                                    <p:cond delay="500"/>
                                  </p:stCondLst>
                                  <p:childTnLst>
                                    <p:set>
                                      <p:cBhvr>
                                        <p:cTn id="21" dur="1" fill="hold">
                                          <p:stCondLst>
                                            <p:cond delay="0"/>
                                          </p:stCondLst>
                                        </p:cTn>
                                        <p:tgtEl>
                                          <p:spTgt spid="505865"/>
                                        </p:tgtEl>
                                        <p:attrNameLst>
                                          <p:attrName>style.visibility</p:attrName>
                                        </p:attrNameLst>
                                      </p:cBhvr>
                                      <p:to>
                                        <p:strVal val="visible"/>
                                      </p:to>
                                    </p:set>
                                    <p:animEffect transition="in" filter="checkerboard(across)">
                                      <p:cBhvr>
                                        <p:cTn id="22" dur="1000"/>
                                        <p:tgtEl>
                                          <p:spTgt spid="505865"/>
                                        </p:tgtEl>
                                      </p:cBhvr>
                                    </p:animEffect>
                                  </p:childTnLst>
                                </p:cTn>
                              </p:par>
                            </p:childTnLst>
                          </p:cTn>
                        </p:par>
                        <p:par>
                          <p:cTn id="23" fill="hold" nodeType="afterGroup">
                            <p:stCondLst>
                              <p:cond delay="9000"/>
                            </p:stCondLst>
                            <p:childTnLst>
                              <p:par>
                                <p:cTn id="24" presetID="5" presetClass="entr" presetSubtype="10" fill="hold" nodeType="afterEffect">
                                  <p:stCondLst>
                                    <p:cond delay="500"/>
                                  </p:stCondLst>
                                  <p:childTnLst>
                                    <p:set>
                                      <p:cBhvr>
                                        <p:cTn id="25" dur="1" fill="hold">
                                          <p:stCondLst>
                                            <p:cond delay="0"/>
                                          </p:stCondLst>
                                        </p:cTn>
                                        <p:tgtEl>
                                          <p:spTgt spid="505866"/>
                                        </p:tgtEl>
                                        <p:attrNameLst>
                                          <p:attrName>style.visibility</p:attrName>
                                        </p:attrNameLst>
                                      </p:cBhvr>
                                      <p:to>
                                        <p:strVal val="visible"/>
                                      </p:to>
                                    </p:set>
                                    <p:animEffect transition="in" filter="checkerboard(across)">
                                      <p:cBhvr>
                                        <p:cTn id="26" dur="1000"/>
                                        <p:tgtEl>
                                          <p:spTgt spid="505866"/>
                                        </p:tgtEl>
                                      </p:cBhvr>
                                    </p:animEffect>
                                  </p:childTnLst>
                                </p:cTn>
                              </p:par>
                            </p:childTnLst>
                          </p:cTn>
                        </p:par>
                        <p:par>
                          <p:cTn id="27" fill="hold" nodeType="afterGroup">
                            <p:stCondLst>
                              <p:cond delay="10500"/>
                            </p:stCondLst>
                            <p:childTnLst>
                              <p:par>
                                <p:cTn id="28" presetID="5" presetClass="entr" presetSubtype="10" fill="hold" nodeType="afterEffect">
                                  <p:stCondLst>
                                    <p:cond delay="500"/>
                                  </p:stCondLst>
                                  <p:childTnLst>
                                    <p:set>
                                      <p:cBhvr>
                                        <p:cTn id="29" dur="1" fill="hold">
                                          <p:stCondLst>
                                            <p:cond delay="0"/>
                                          </p:stCondLst>
                                        </p:cTn>
                                        <p:tgtEl>
                                          <p:spTgt spid="505867"/>
                                        </p:tgtEl>
                                        <p:attrNameLst>
                                          <p:attrName>style.visibility</p:attrName>
                                        </p:attrNameLst>
                                      </p:cBhvr>
                                      <p:to>
                                        <p:strVal val="visible"/>
                                      </p:to>
                                    </p:set>
                                    <p:animEffect transition="in" filter="checkerboard(across)">
                                      <p:cBhvr>
                                        <p:cTn id="30" dur="1000"/>
                                        <p:tgtEl>
                                          <p:spTgt spid="505867"/>
                                        </p:tgtEl>
                                      </p:cBhvr>
                                    </p:animEffect>
                                  </p:childTnLst>
                                </p:cTn>
                              </p:par>
                            </p:childTnLst>
                          </p:cTn>
                        </p:par>
                        <p:par>
                          <p:cTn id="31" fill="hold" nodeType="afterGroup">
                            <p:stCondLst>
                              <p:cond delay="12000"/>
                            </p:stCondLst>
                            <p:childTnLst>
                              <p:par>
                                <p:cTn id="32" presetID="5" presetClass="entr" presetSubtype="10" fill="hold" nodeType="afterEffect">
                                  <p:stCondLst>
                                    <p:cond delay="500"/>
                                  </p:stCondLst>
                                  <p:childTnLst>
                                    <p:set>
                                      <p:cBhvr>
                                        <p:cTn id="33" dur="1" fill="hold">
                                          <p:stCondLst>
                                            <p:cond delay="0"/>
                                          </p:stCondLst>
                                        </p:cTn>
                                        <p:tgtEl>
                                          <p:spTgt spid="505869"/>
                                        </p:tgtEl>
                                        <p:attrNameLst>
                                          <p:attrName>style.visibility</p:attrName>
                                        </p:attrNameLst>
                                      </p:cBhvr>
                                      <p:to>
                                        <p:strVal val="visible"/>
                                      </p:to>
                                    </p:set>
                                    <p:animEffect transition="in" filter="checkerboard(across)">
                                      <p:cBhvr>
                                        <p:cTn id="34" dur="1000"/>
                                        <p:tgtEl>
                                          <p:spTgt spid="505869"/>
                                        </p:tgtEl>
                                      </p:cBhvr>
                                    </p:animEffect>
                                  </p:childTnLst>
                                </p:cTn>
                              </p:par>
                            </p:childTnLst>
                          </p:cTn>
                        </p:par>
                        <p:par>
                          <p:cTn id="35" fill="hold" nodeType="afterGroup">
                            <p:stCondLst>
                              <p:cond delay="13500"/>
                            </p:stCondLst>
                            <p:childTnLst>
                              <p:par>
                                <p:cTn id="36" presetID="5" presetClass="entr" presetSubtype="10" fill="hold" nodeType="afterEffect">
                                  <p:stCondLst>
                                    <p:cond delay="0"/>
                                  </p:stCondLst>
                                  <p:childTnLst>
                                    <p:set>
                                      <p:cBhvr>
                                        <p:cTn id="37" dur="1" fill="hold">
                                          <p:stCondLst>
                                            <p:cond delay="0"/>
                                          </p:stCondLst>
                                        </p:cTn>
                                        <p:tgtEl>
                                          <p:spTgt spid="505871"/>
                                        </p:tgtEl>
                                        <p:attrNameLst>
                                          <p:attrName>style.visibility</p:attrName>
                                        </p:attrNameLst>
                                      </p:cBhvr>
                                      <p:to>
                                        <p:strVal val="visible"/>
                                      </p:to>
                                    </p:set>
                                    <p:animEffect transition="in" filter="checkerboard(across)">
                                      <p:cBhvr>
                                        <p:cTn id="38" dur="1000"/>
                                        <p:tgtEl>
                                          <p:spTgt spid="505871"/>
                                        </p:tgtEl>
                                      </p:cBhvr>
                                    </p:animEffect>
                                  </p:childTnLst>
                                </p:cTn>
                              </p:par>
                            </p:childTnLst>
                          </p:cTn>
                        </p:par>
                        <p:par>
                          <p:cTn id="39" fill="hold" nodeType="afterGroup">
                            <p:stCondLst>
                              <p:cond delay="14500"/>
                            </p:stCondLst>
                            <p:childTnLst>
                              <p:par>
                                <p:cTn id="40" presetID="39" presetClass="entr" presetSubtype="0" accel="100000" fill="hold" nodeType="afterEffect">
                                  <p:stCondLst>
                                    <p:cond delay="0"/>
                                  </p:stCondLst>
                                  <p:childTnLst>
                                    <p:set>
                                      <p:cBhvr>
                                        <p:cTn id="41" dur="1" fill="hold">
                                          <p:stCondLst>
                                            <p:cond delay="0"/>
                                          </p:stCondLst>
                                        </p:cTn>
                                        <p:tgtEl>
                                          <p:spTgt spid="505863"/>
                                        </p:tgtEl>
                                        <p:attrNameLst>
                                          <p:attrName>style.visibility</p:attrName>
                                        </p:attrNameLst>
                                      </p:cBhvr>
                                      <p:to>
                                        <p:strVal val="visible"/>
                                      </p:to>
                                    </p:set>
                                    <p:anim calcmode="lin" valueType="num">
                                      <p:cBhvr>
                                        <p:cTn id="42" dur="3000" fill="hold"/>
                                        <p:tgtEl>
                                          <p:spTgt spid="505863"/>
                                        </p:tgtEl>
                                        <p:attrNameLst>
                                          <p:attrName>ppt_h</p:attrName>
                                        </p:attrNameLst>
                                      </p:cBhvr>
                                      <p:tavLst>
                                        <p:tav tm="0">
                                          <p:val>
                                            <p:strVal val="#ppt_h/20"/>
                                          </p:val>
                                        </p:tav>
                                        <p:tav tm="50000">
                                          <p:val>
                                            <p:strVal val="#ppt_h/20"/>
                                          </p:val>
                                        </p:tav>
                                        <p:tav tm="100000">
                                          <p:val>
                                            <p:strVal val="#ppt_h"/>
                                          </p:val>
                                        </p:tav>
                                      </p:tavLst>
                                    </p:anim>
                                    <p:anim calcmode="lin" valueType="num">
                                      <p:cBhvr>
                                        <p:cTn id="43" dur="3000" fill="hold"/>
                                        <p:tgtEl>
                                          <p:spTgt spid="505863"/>
                                        </p:tgtEl>
                                        <p:attrNameLst>
                                          <p:attrName>ppt_w</p:attrName>
                                        </p:attrNameLst>
                                      </p:cBhvr>
                                      <p:tavLst>
                                        <p:tav tm="0">
                                          <p:val>
                                            <p:strVal val="#ppt_w+.3"/>
                                          </p:val>
                                        </p:tav>
                                        <p:tav tm="50000">
                                          <p:val>
                                            <p:strVal val="#ppt_w+.3"/>
                                          </p:val>
                                        </p:tav>
                                        <p:tav tm="100000">
                                          <p:val>
                                            <p:strVal val="#ppt_w"/>
                                          </p:val>
                                        </p:tav>
                                      </p:tavLst>
                                    </p:anim>
                                    <p:anim calcmode="lin" valueType="num">
                                      <p:cBhvr>
                                        <p:cTn id="44" dur="3000" fill="hold"/>
                                        <p:tgtEl>
                                          <p:spTgt spid="505863"/>
                                        </p:tgtEl>
                                        <p:attrNameLst>
                                          <p:attrName>ppt_x</p:attrName>
                                        </p:attrNameLst>
                                      </p:cBhvr>
                                      <p:tavLst>
                                        <p:tav tm="0">
                                          <p:val>
                                            <p:strVal val="#ppt_x-.3"/>
                                          </p:val>
                                        </p:tav>
                                        <p:tav tm="50000">
                                          <p:val>
                                            <p:strVal val="#ppt_x"/>
                                          </p:val>
                                        </p:tav>
                                        <p:tav tm="100000">
                                          <p:val>
                                            <p:strVal val="#ppt_x"/>
                                          </p:val>
                                        </p:tav>
                                      </p:tavLst>
                                    </p:anim>
                                    <p:anim calcmode="lin" valueType="num">
                                      <p:cBhvr>
                                        <p:cTn id="45" dur="3000" fill="hold"/>
                                        <p:tgtEl>
                                          <p:spTgt spid="505863"/>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17500"/>
                            </p:stCondLst>
                            <p:childTnLst>
                              <p:par>
                                <p:cTn id="47" presetID="53" presetClass="entr" presetSubtype="0" fill="hold" nodeType="afterEffect">
                                  <p:stCondLst>
                                    <p:cond delay="0"/>
                                  </p:stCondLst>
                                  <p:childTnLst>
                                    <p:set>
                                      <p:cBhvr>
                                        <p:cTn id="48" dur="1" fill="hold">
                                          <p:stCondLst>
                                            <p:cond delay="0"/>
                                          </p:stCondLst>
                                        </p:cTn>
                                        <p:tgtEl>
                                          <p:spTgt spid="505868"/>
                                        </p:tgtEl>
                                        <p:attrNameLst>
                                          <p:attrName>style.visibility</p:attrName>
                                        </p:attrNameLst>
                                      </p:cBhvr>
                                      <p:to>
                                        <p:strVal val="visible"/>
                                      </p:to>
                                    </p:set>
                                    <p:anim calcmode="lin" valueType="num">
                                      <p:cBhvr>
                                        <p:cTn id="49" dur="1000" fill="hold"/>
                                        <p:tgtEl>
                                          <p:spTgt spid="505868"/>
                                        </p:tgtEl>
                                        <p:attrNameLst>
                                          <p:attrName>ppt_w</p:attrName>
                                        </p:attrNameLst>
                                      </p:cBhvr>
                                      <p:tavLst>
                                        <p:tav tm="0">
                                          <p:val>
                                            <p:fltVal val="0"/>
                                          </p:val>
                                        </p:tav>
                                        <p:tav tm="100000">
                                          <p:val>
                                            <p:strVal val="#ppt_w"/>
                                          </p:val>
                                        </p:tav>
                                      </p:tavLst>
                                    </p:anim>
                                    <p:anim calcmode="lin" valueType="num">
                                      <p:cBhvr>
                                        <p:cTn id="50" dur="1000" fill="hold"/>
                                        <p:tgtEl>
                                          <p:spTgt spid="505868"/>
                                        </p:tgtEl>
                                        <p:attrNameLst>
                                          <p:attrName>ppt_h</p:attrName>
                                        </p:attrNameLst>
                                      </p:cBhvr>
                                      <p:tavLst>
                                        <p:tav tm="0">
                                          <p:val>
                                            <p:fltVal val="0"/>
                                          </p:val>
                                        </p:tav>
                                        <p:tav tm="100000">
                                          <p:val>
                                            <p:strVal val="#ppt_h"/>
                                          </p:val>
                                        </p:tav>
                                      </p:tavLst>
                                    </p:anim>
                                    <p:animEffect transition="in" filter="fade">
                                      <p:cBhvr>
                                        <p:cTn id="51" dur="1000"/>
                                        <p:tgtEl>
                                          <p:spTgt spid="505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AutoShape 2">
            <a:extLst>
              <a:ext uri="{FF2B5EF4-FFF2-40B4-BE49-F238E27FC236}">
                <a16:creationId xmlns:a16="http://schemas.microsoft.com/office/drawing/2014/main" id="{B5D35FCF-A3D2-420A-B67F-0F9576868B78}"/>
              </a:ext>
            </a:extLst>
          </p:cNvPr>
          <p:cNvSpPr>
            <a:spLocks noChangeArrowheads="1"/>
          </p:cNvSpPr>
          <p:nvPr/>
        </p:nvSpPr>
        <p:spPr bwMode="auto">
          <a:xfrm>
            <a:off x="323850" y="4797425"/>
            <a:ext cx="3095625" cy="1873250"/>
          </a:xfrm>
          <a:prstGeom prst="roundRect">
            <a:avLst>
              <a:gd name="adj" fmla="val 9157"/>
            </a:avLst>
          </a:prstGeom>
          <a:solidFill>
            <a:srgbClr val="FFCC99"/>
          </a:solidFill>
          <a:ln w="2540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5811" name="Rectangle 3">
            <a:extLst>
              <a:ext uri="{FF2B5EF4-FFF2-40B4-BE49-F238E27FC236}">
                <a16:creationId xmlns:a16="http://schemas.microsoft.com/office/drawing/2014/main" id="{8DF4C941-F0C6-4654-91F3-E169CA1CA503}"/>
              </a:ext>
            </a:extLst>
          </p:cNvPr>
          <p:cNvSpPr>
            <a:spLocks noChangeArrowheads="1"/>
          </p:cNvSpPr>
          <p:nvPr/>
        </p:nvSpPr>
        <p:spPr bwMode="auto">
          <a:xfrm>
            <a:off x="179388" y="6237288"/>
            <a:ext cx="3384550" cy="360362"/>
          </a:xfrm>
          <a:prstGeom prst="rect">
            <a:avLst/>
          </a:prstGeom>
          <a:solidFill>
            <a:srgbClr val="FFCC00"/>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2000" u="none"/>
              <a:t>市町村道</a:t>
            </a:r>
          </a:p>
        </p:txBody>
      </p:sp>
      <p:sp>
        <p:nvSpPr>
          <p:cNvPr id="375812" name="Rectangle 4">
            <a:extLst>
              <a:ext uri="{FF2B5EF4-FFF2-40B4-BE49-F238E27FC236}">
                <a16:creationId xmlns:a16="http://schemas.microsoft.com/office/drawing/2014/main" id="{D75D300C-6F9A-486C-A707-E93FB36DA314}"/>
              </a:ext>
            </a:extLst>
          </p:cNvPr>
          <p:cNvSpPr>
            <a:spLocks noChangeArrowheads="1"/>
          </p:cNvSpPr>
          <p:nvPr/>
        </p:nvSpPr>
        <p:spPr bwMode="auto">
          <a:xfrm>
            <a:off x="2627313" y="4724400"/>
            <a:ext cx="503237" cy="1873250"/>
          </a:xfrm>
          <a:prstGeom prst="rect">
            <a:avLst/>
          </a:prstGeom>
          <a:solidFill>
            <a:srgbClr val="FFCC00"/>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ja-JP" altLang="en-US" sz="2800" u="none"/>
              <a:t>大阪府道</a:t>
            </a:r>
          </a:p>
        </p:txBody>
      </p:sp>
      <p:sp>
        <p:nvSpPr>
          <p:cNvPr id="375813" name="Rectangle 5">
            <a:extLst>
              <a:ext uri="{FF2B5EF4-FFF2-40B4-BE49-F238E27FC236}">
                <a16:creationId xmlns:a16="http://schemas.microsoft.com/office/drawing/2014/main" id="{4B2F414F-900A-4E83-9866-057E85BEE482}"/>
              </a:ext>
            </a:extLst>
          </p:cNvPr>
          <p:cNvSpPr>
            <a:spLocks noGrp="1" noChangeArrowheads="1"/>
          </p:cNvSpPr>
          <p:nvPr>
            <p:ph type="body" sz="half" idx="2"/>
          </p:nvPr>
        </p:nvSpPr>
        <p:spPr>
          <a:xfrm>
            <a:off x="3708400" y="908050"/>
            <a:ext cx="5146675" cy="4030663"/>
          </a:xfrm>
        </p:spPr>
        <p:txBody>
          <a:bodyPr/>
          <a:lstStyle/>
          <a:p>
            <a:pPr>
              <a:buFont typeface="Wingdings" panose="05000000000000000000" pitchFamily="2" charset="2"/>
              <a:buNone/>
            </a:pPr>
            <a:r>
              <a:rPr lang="en-US" altLang="ja-JP" sz="2000"/>
              <a:t>③</a:t>
            </a:r>
            <a:r>
              <a:rPr lang="ja-JP" altLang="en-US" sz="2000"/>
              <a:t>国と都道府県、市町村が輻輳、わかりにくく、二重行政、三重行政のムダも</a:t>
            </a:r>
          </a:p>
          <a:p>
            <a:pPr>
              <a:buFont typeface="Wingdings" panose="05000000000000000000" pitchFamily="2" charset="2"/>
              <a:buNone/>
            </a:pPr>
            <a:endParaRPr lang="ja-JP" altLang="en-US" sz="2000"/>
          </a:p>
          <a:p>
            <a:pPr>
              <a:buFont typeface="Wingdings" panose="05000000000000000000" pitchFamily="2" charset="2"/>
              <a:buNone/>
            </a:pPr>
            <a:endParaRPr lang="ja-JP" altLang="en-US" sz="2000"/>
          </a:p>
          <a:p>
            <a:pPr>
              <a:buFont typeface="Wingdings" panose="05000000000000000000" pitchFamily="2" charset="2"/>
              <a:buNone/>
            </a:pPr>
            <a:endParaRPr lang="ja-JP" altLang="en-US" sz="2000"/>
          </a:p>
          <a:p>
            <a:pPr>
              <a:buFont typeface="Wingdings" panose="05000000000000000000" pitchFamily="2" charset="2"/>
              <a:buNone/>
            </a:pPr>
            <a:endParaRPr lang="ja-JP" altLang="en-US" sz="2000"/>
          </a:p>
          <a:p>
            <a:pPr>
              <a:buFont typeface="Wingdings" panose="05000000000000000000" pitchFamily="2" charset="2"/>
              <a:buNone/>
            </a:pPr>
            <a:endParaRPr lang="ja-JP" altLang="en-US" sz="2000"/>
          </a:p>
          <a:p>
            <a:pPr>
              <a:buFont typeface="Wingdings" panose="05000000000000000000" pitchFamily="2" charset="2"/>
              <a:buNone/>
            </a:pPr>
            <a:endParaRPr lang="ja-JP" altLang="en-US" sz="2000"/>
          </a:p>
          <a:p>
            <a:pPr>
              <a:buFont typeface="Wingdings" panose="05000000000000000000" pitchFamily="2" charset="2"/>
              <a:buNone/>
            </a:pPr>
            <a:endParaRPr lang="ja-JP" altLang="en-US" sz="2000"/>
          </a:p>
          <a:p>
            <a:pPr>
              <a:buFont typeface="Wingdings" panose="05000000000000000000" pitchFamily="2" charset="2"/>
              <a:buNone/>
            </a:pPr>
            <a:endParaRPr lang="ja-JP" altLang="en-US" sz="2000"/>
          </a:p>
          <a:p>
            <a:pPr>
              <a:buFont typeface="Wingdings" panose="05000000000000000000" pitchFamily="2" charset="2"/>
              <a:buNone/>
            </a:pPr>
            <a:endParaRPr lang="ja-JP" altLang="en-US" sz="2000"/>
          </a:p>
          <a:p>
            <a:pPr>
              <a:buFont typeface="Wingdings" panose="05000000000000000000" pitchFamily="2" charset="2"/>
              <a:buNone/>
            </a:pPr>
            <a:endParaRPr lang="ja-JP" altLang="en-US" sz="2000"/>
          </a:p>
          <a:p>
            <a:pPr>
              <a:buFont typeface="Wingdings" panose="05000000000000000000" pitchFamily="2" charset="2"/>
              <a:buNone/>
            </a:pPr>
            <a:r>
              <a:rPr lang="ja-JP" altLang="en-US" sz="2000"/>
              <a:t>　 　</a:t>
            </a:r>
          </a:p>
          <a:p>
            <a:pPr>
              <a:buFont typeface="Wingdings" panose="05000000000000000000" pitchFamily="2" charset="2"/>
              <a:buNone/>
            </a:pPr>
            <a:endParaRPr lang="ja-JP" altLang="en-US" sz="2000"/>
          </a:p>
          <a:p>
            <a:pPr>
              <a:buFont typeface="Wingdings" panose="05000000000000000000" pitchFamily="2" charset="2"/>
              <a:buNone/>
            </a:pPr>
            <a:endParaRPr lang="ja-JP" altLang="en-US" sz="2000"/>
          </a:p>
          <a:p>
            <a:pPr>
              <a:buFont typeface="Wingdings" panose="05000000000000000000" pitchFamily="2" charset="2"/>
              <a:buNone/>
            </a:pPr>
            <a:endParaRPr lang="ja-JP" altLang="en-US" sz="2000"/>
          </a:p>
          <a:p>
            <a:pPr>
              <a:buFont typeface="Wingdings" panose="05000000000000000000" pitchFamily="2" charset="2"/>
              <a:buNone/>
            </a:pPr>
            <a:endParaRPr lang="en-US" altLang="ja-JP" sz="2000"/>
          </a:p>
        </p:txBody>
      </p:sp>
      <p:sp>
        <p:nvSpPr>
          <p:cNvPr id="375814" name="AutoShape 6">
            <a:extLst>
              <a:ext uri="{FF2B5EF4-FFF2-40B4-BE49-F238E27FC236}">
                <a16:creationId xmlns:a16="http://schemas.microsoft.com/office/drawing/2014/main" id="{BAA7C607-2C94-4500-8ADD-70D83CC39202}"/>
              </a:ext>
            </a:extLst>
          </p:cNvPr>
          <p:cNvSpPr>
            <a:spLocks noChangeArrowheads="1"/>
          </p:cNvSpPr>
          <p:nvPr/>
        </p:nvSpPr>
        <p:spPr bwMode="auto">
          <a:xfrm>
            <a:off x="3563938" y="1628775"/>
            <a:ext cx="5580062" cy="3168650"/>
          </a:xfrm>
          <a:prstGeom prst="cloudCallout">
            <a:avLst>
              <a:gd name="adj1" fmla="val 13755"/>
              <a:gd name="adj2" fmla="val 67134"/>
            </a:avLst>
          </a:prstGeom>
          <a:solidFill>
            <a:schemeClr val="accent1">
              <a:alpha val="5099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kumimoji="1" lang="ja-JP" altLang="ja-JP" u="none"/>
          </a:p>
        </p:txBody>
      </p:sp>
      <p:sp>
        <p:nvSpPr>
          <p:cNvPr id="375815" name="Line 7">
            <a:extLst>
              <a:ext uri="{FF2B5EF4-FFF2-40B4-BE49-F238E27FC236}">
                <a16:creationId xmlns:a16="http://schemas.microsoft.com/office/drawing/2014/main" id="{B6D5630D-84A4-42F7-8324-73C317025A09}"/>
              </a:ext>
            </a:extLst>
          </p:cNvPr>
          <p:cNvSpPr>
            <a:spLocks noChangeShapeType="1"/>
          </p:cNvSpPr>
          <p:nvPr/>
        </p:nvSpPr>
        <p:spPr bwMode="auto">
          <a:xfrm>
            <a:off x="684213" y="2997200"/>
            <a:ext cx="0" cy="4318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375816" name="Group 8">
            <a:extLst>
              <a:ext uri="{FF2B5EF4-FFF2-40B4-BE49-F238E27FC236}">
                <a16:creationId xmlns:a16="http://schemas.microsoft.com/office/drawing/2014/main" id="{86876D42-45B7-47A2-89B0-AD8843E07E8C}"/>
              </a:ext>
            </a:extLst>
          </p:cNvPr>
          <p:cNvGrpSpPr>
            <a:grpSpLocks/>
          </p:cNvGrpSpPr>
          <p:nvPr/>
        </p:nvGrpSpPr>
        <p:grpSpPr bwMode="auto">
          <a:xfrm>
            <a:off x="323850" y="1412875"/>
            <a:ext cx="2951163" cy="1512888"/>
            <a:chOff x="204" y="1071"/>
            <a:chExt cx="1859" cy="953"/>
          </a:xfrm>
        </p:grpSpPr>
        <p:sp>
          <p:nvSpPr>
            <p:cNvPr id="375817" name="Rectangle 9">
              <a:extLst>
                <a:ext uri="{FF2B5EF4-FFF2-40B4-BE49-F238E27FC236}">
                  <a16:creationId xmlns:a16="http://schemas.microsoft.com/office/drawing/2014/main" id="{5FA4BBA1-414C-404E-8DAA-3BF1DF29FC80}"/>
                </a:ext>
              </a:extLst>
            </p:cNvPr>
            <p:cNvSpPr>
              <a:spLocks noChangeArrowheads="1"/>
            </p:cNvSpPr>
            <p:nvPr/>
          </p:nvSpPr>
          <p:spPr bwMode="auto">
            <a:xfrm>
              <a:off x="204" y="1071"/>
              <a:ext cx="816" cy="318"/>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r>
                <a:rPr kumimoji="1" lang="ja-JP" altLang="en-US" sz="2800" u="none"/>
                <a:t>国</a:t>
              </a:r>
            </a:p>
          </p:txBody>
        </p:sp>
        <p:sp>
          <p:nvSpPr>
            <p:cNvPr id="375818" name="Rectangle 10">
              <a:extLst>
                <a:ext uri="{FF2B5EF4-FFF2-40B4-BE49-F238E27FC236}">
                  <a16:creationId xmlns:a16="http://schemas.microsoft.com/office/drawing/2014/main" id="{B8F66F52-FCE8-4893-A422-A4CEE4B306B6}"/>
                </a:ext>
              </a:extLst>
            </p:cNvPr>
            <p:cNvSpPr>
              <a:spLocks noChangeArrowheads="1"/>
            </p:cNvSpPr>
            <p:nvPr/>
          </p:nvSpPr>
          <p:spPr bwMode="auto">
            <a:xfrm>
              <a:off x="1202" y="1071"/>
              <a:ext cx="861" cy="318"/>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bg2"/>
                </a:buClr>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bg2"/>
                </a:buClr>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bg2"/>
                </a:buClr>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bg2"/>
                </a:buClr>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u="none"/>
                <a:t>大阪府</a:t>
              </a:r>
            </a:p>
          </p:txBody>
        </p:sp>
        <p:sp>
          <p:nvSpPr>
            <p:cNvPr id="375819" name="Rectangle 11">
              <a:extLst>
                <a:ext uri="{FF2B5EF4-FFF2-40B4-BE49-F238E27FC236}">
                  <a16:creationId xmlns:a16="http://schemas.microsoft.com/office/drawing/2014/main" id="{587E9602-13C1-41BD-B242-C125CC1D472B}"/>
                </a:ext>
              </a:extLst>
            </p:cNvPr>
            <p:cNvSpPr>
              <a:spLocks noChangeArrowheads="1"/>
            </p:cNvSpPr>
            <p:nvPr/>
          </p:nvSpPr>
          <p:spPr bwMode="auto">
            <a:xfrm>
              <a:off x="1338" y="1434"/>
              <a:ext cx="182" cy="59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nchor="ctr"/>
            <a:lstStyle/>
            <a:p>
              <a:pPr algn="ctr" eaLnBrk="1" hangingPunct="1"/>
              <a:r>
                <a:rPr kumimoji="1" lang="ja-JP" altLang="en-US" sz="1600" u="none"/>
                <a:t>経営支援</a:t>
              </a:r>
            </a:p>
          </p:txBody>
        </p:sp>
        <p:sp>
          <p:nvSpPr>
            <p:cNvPr id="375820" name="Rectangle 12">
              <a:extLst>
                <a:ext uri="{FF2B5EF4-FFF2-40B4-BE49-F238E27FC236}">
                  <a16:creationId xmlns:a16="http://schemas.microsoft.com/office/drawing/2014/main" id="{1995E00B-1138-432F-B629-220923D5D4CF}"/>
                </a:ext>
              </a:extLst>
            </p:cNvPr>
            <p:cNvSpPr>
              <a:spLocks noChangeArrowheads="1"/>
            </p:cNvSpPr>
            <p:nvPr/>
          </p:nvSpPr>
          <p:spPr bwMode="auto">
            <a:xfrm>
              <a:off x="1701" y="1434"/>
              <a:ext cx="182" cy="59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nchor="ctr"/>
            <a:lstStyle/>
            <a:p>
              <a:pPr algn="ctr" eaLnBrk="1" hangingPunct="1"/>
              <a:r>
                <a:rPr kumimoji="1" lang="ja-JP" altLang="en-US" sz="1600" u="none"/>
                <a:t>補助金</a:t>
              </a:r>
            </a:p>
          </p:txBody>
        </p:sp>
        <p:sp>
          <p:nvSpPr>
            <p:cNvPr id="375821" name="Rectangle 13">
              <a:extLst>
                <a:ext uri="{FF2B5EF4-FFF2-40B4-BE49-F238E27FC236}">
                  <a16:creationId xmlns:a16="http://schemas.microsoft.com/office/drawing/2014/main" id="{FF12B33D-0B6E-4D80-959C-5F1AC97BD16B}"/>
                </a:ext>
              </a:extLst>
            </p:cNvPr>
            <p:cNvSpPr>
              <a:spLocks noChangeArrowheads="1"/>
            </p:cNvSpPr>
            <p:nvPr/>
          </p:nvSpPr>
          <p:spPr bwMode="auto">
            <a:xfrm>
              <a:off x="340" y="1434"/>
              <a:ext cx="182" cy="59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nchor="ctr"/>
            <a:lstStyle/>
            <a:p>
              <a:pPr algn="ctr" eaLnBrk="1" hangingPunct="1"/>
              <a:r>
                <a:rPr kumimoji="1" lang="ja-JP" altLang="en-US" sz="1600" u="none"/>
                <a:t>経営支援</a:t>
              </a:r>
            </a:p>
          </p:txBody>
        </p:sp>
        <p:sp>
          <p:nvSpPr>
            <p:cNvPr id="375822" name="Rectangle 14">
              <a:extLst>
                <a:ext uri="{FF2B5EF4-FFF2-40B4-BE49-F238E27FC236}">
                  <a16:creationId xmlns:a16="http://schemas.microsoft.com/office/drawing/2014/main" id="{C1946672-6C38-4431-93CF-CBE88D2D1A21}"/>
                </a:ext>
              </a:extLst>
            </p:cNvPr>
            <p:cNvSpPr>
              <a:spLocks noChangeArrowheads="1"/>
            </p:cNvSpPr>
            <p:nvPr/>
          </p:nvSpPr>
          <p:spPr bwMode="auto">
            <a:xfrm>
              <a:off x="703" y="1434"/>
              <a:ext cx="182" cy="59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nchor="ctr"/>
            <a:lstStyle/>
            <a:p>
              <a:pPr algn="ctr" eaLnBrk="1" hangingPunct="1"/>
              <a:r>
                <a:rPr kumimoji="1" lang="ja-JP" altLang="en-US" sz="1600" u="none"/>
                <a:t>補助金</a:t>
              </a:r>
            </a:p>
          </p:txBody>
        </p:sp>
      </p:grpSp>
      <p:sp>
        <p:nvSpPr>
          <p:cNvPr id="375823" name="Line 15">
            <a:extLst>
              <a:ext uri="{FF2B5EF4-FFF2-40B4-BE49-F238E27FC236}">
                <a16:creationId xmlns:a16="http://schemas.microsoft.com/office/drawing/2014/main" id="{74142243-87E6-4C90-BBCE-34058C598ED9}"/>
              </a:ext>
            </a:extLst>
          </p:cNvPr>
          <p:cNvSpPr>
            <a:spLocks noChangeShapeType="1"/>
          </p:cNvSpPr>
          <p:nvPr/>
        </p:nvSpPr>
        <p:spPr bwMode="auto">
          <a:xfrm>
            <a:off x="1258888" y="2997200"/>
            <a:ext cx="0" cy="4318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375824" name="Line 16">
            <a:extLst>
              <a:ext uri="{FF2B5EF4-FFF2-40B4-BE49-F238E27FC236}">
                <a16:creationId xmlns:a16="http://schemas.microsoft.com/office/drawing/2014/main" id="{576DC0DC-EA04-4B2E-810E-300173185599}"/>
              </a:ext>
            </a:extLst>
          </p:cNvPr>
          <p:cNvSpPr>
            <a:spLocks noChangeShapeType="1"/>
          </p:cNvSpPr>
          <p:nvPr/>
        </p:nvSpPr>
        <p:spPr bwMode="auto">
          <a:xfrm>
            <a:off x="2339975" y="2997200"/>
            <a:ext cx="0" cy="4318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375825" name="Line 17">
            <a:extLst>
              <a:ext uri="{FF2B5EF4-FFF2-40B4-BE49-F238E27FC236}">
                <a16:creationId xmlns:a16="http://schemas.microsoft.com/office/drawing/2014/main" id="{A3FB5D0D-C1A5-44D7-847D-7369938AAABE}"/>
              </a:ext>
            </a:extLst>
          </p:cNvPr>
          <p:cNvSpPr>
            <a:spLocks noChangeShapeType="1"/>
          </p:cNvSpPr>
          <p:nvPr/>
        </p:nvSpPr>
        <p:spPr bwMode="auto">
          <a:xfrm>
            <a:off x="2843213" y="2997200"/>
            <a:ext cx="0" cy="43180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375826" name="AutoShape 18">
            <a:extLst>
              <a:ext uri="{FF2B5EF4-FFF2-40B4-BE49-F238E27FC236}">
                <a16:creationId xmlns:a16="http://schemas.microsoft.com/office/drawing/2014/main" id="{570C4CA3-D163-4D9D-ABC2-B7DA2C206F1B}"/>
              </a:ext>
            </a:extLst>
          </p:cNvPr>
          <p:cNvSpPr>
            <a:spLocks noChangeArrowheads="1"/>
          </p:cNvSpPr>
          <p:nvPr/>
        </p:nvSpPr>
        <p:spPr bwMode="auto">
          <a:xfrm>
            <a:off x="395288" y="3500438"/>
            <a:ext cx="2881312" cy="649287"/>
          </a:xfrm>
          <a:prstGeom prst="roundRect">
            <a:avLst>
              <a:gd name="adj" fmla="val 9157"/>
            </a:avLst>
          </a:prstGeom>
          <a:solidFill>
            <a:srgbClr val="FFCC99"/>
          </a:solidFill>
          <a:ln w="2540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ja-JP" sz="2800" u="none"/>
          </a:p>
          <a:p>
            <a:pPr algn="ctr" eaLnBrk="1" hangingPunct="1"/>
            <a:r>
              <a:rPr kumimoji="1" lang="ja-JP" altLang="en-US" sz="2800" u="none"/>
              <a:t>中小企業</a:t>
            </a:r>
          </a:p>
          <a:p>
            <a:pPr algn="ctr" eaLnBrk="1" hangingPunct="1"/>
            <a:endParaRPr kumimoji="1" lang="en-US" altLang="ja-JP" sz="2800" u="none"/>
          </a:p>
        </p:txBody>
      </p:sp>
      <p:sp>
        <p:nvSpPr>
          <p:cNvPr id="375827" name="Rectangle 19">
            <a:extLst>
              <a:ext uri="{FF2B5EF4-FFF2-40B4-BE49-F238E27FC236}">
                <a16:creationId xmlns:a16="http://schemas.microsoft.com/office/drawing/2014/main" id="{076DBBD5-269E-47FF-B3F1-4684C4B012EE}"/>
              </a:ext>
            </a:extLst>
          </p:cNvPr>
          <p:cNvSpPr>
            <a:spLocks noChangeArrowheads="1"/>
          </p:cNvSpPr>
          <p:nvPr/>
        </p:nvSpPr>
        <p:spPr bwMode="auto">
          <a:xfrm>
            <a:off x="250825" y="908050"/>
            <a:ext cx="15128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u="none"/>
              <a:t>【</a:t>
            </a:r>
            <a:r>
              <a:rPr kumimoji="1" lang="ja-JP" altLang="en-US" u="none"/>
              <a:t>産業政策</a:t>
            </a:r>
            <a:r>
              <a:rPr kumimoji="1" lang="en-US" altLang="ja-JP" u="none"/>
              <a:t>】</a:t>
            </a:r>
          </a:p>
        </p:txBody>
      </p:sp>
      <p:sp>
        <p:nvSpPr>
          <p:cNvPr id="375828" name="Rectangle 20">
            <a:extLst>
              <a:ext uri="{FF2B5EF4-FFF2-40B4-BE49-F238E27FC236}">
                <a16:creationId xmlns:a16="http://schemas.microsoft.com/office/drawing/2014/main" id="{D9E2CDD4-EEFE-4AC2-9D40-AD5A89143D2F}"/>
              </a:ext>
            </a:extLst>
          </p:cNvPr>
          <p:cNvSpPr>
            <a:spLocks noChangeArrowheads="1"/>
          </p:cNvSpPr>
          <p:nvPr/>
        </p:nvSpPr>
        <p:spPr bwMode="auto">
          <a:xfrm>
            <a:off x="179388" y="4292600"/>
            <a:ext cx="1512887"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u="none"/>
              <a:t>【</a:t>
            </a:r>
            <a:r>
              <a:rPr kumimoji="1" lang="ja-JP" altLang="en-US" u="none"/>
              <a:t>道路管理</a:t>
            </a:r>
            <a:r>
              <a:rPr kumimoji="1" lang="en-US" altLang="ja-JP" u="none"/>
              <a:t>】</a:t>
            </a:r>
          </a:p>
        </p:txBody>
      </p:sp>
      <p:sp>
        <p:nvSpPr>
          <p:cNvPr id="375829" name="Rectangle 21">
            <a:extLst>
              <a:ext uri="{FF2B5EF4-FFF2-40B4-BE49-F238E27FC236}">
                <a16:creationId xmlns:a16="http://schemas.microsoft.com/office/drawing/2014/main" id="{6AF57E04-E047-4545-A638-275D42571BFE}"/>
              </a:ext>
            </a:extLst>
          </p:cNvPr>
          <p:cNvSpPr>
            <a:spLocks noChangeArrowheads="1"/>
          </p:cNvSpPr>
          <p:nvPr/>
        </p:nvSpPr>
        <p:spPr bwMode="auto">
          <a:xfrm>
            <a:off x="179388" y="5013325"/>
            <a:ext cx="3313112" cy="576263"/>
          </a:xfrm>
          <a:prstGeom prst="rect">
            <a:avLst/>
          </a:prstGeom>
          <a:solidFill>
            <a:srgbClr val="FFCC00"/>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2800" u="none"/>
              <a:t>　　大阪府道</a:t>
            </a:r>
          </a:p>
        </p:txBody>
      </p:sp>
      <p:sp>
        <p:nvSpPr>
          <p:cNvPr id="375830" name="Rectangle 22">
            <a:extLst>
              <a:ext uri="{FF2B5EF4-FFF2-40B4-BE49-F238E27FC236}">
                <a16:creationId xmlns:a16="http://schemas.microsoft.com/office/drawing/2014/main" id="{0AB4D00D-759B-4879-86FD-880BC85826DF}"/>
              </a:ext>
            </a:extLst>
          </p:cNvPr>
          <p:cNvSpPr>
            <a:spLocks noChangeArrowheads="1"/>
          </p:cNvSpPr>
          <p:nvPr/>
        </p:nvSpPr>
        <p:spPr bwMode="auto">
          <a:xfrm>
            <a:off x="684213" y="4797425"/>
            <a:ext cx="574675" cy="1871663"/>
          </a:xfrm>
          <a:prstGeom prst="rect">
            <a:avLst/>
          </a:prstGeom>
          <a:solidFill>
            <a:srgbClr val="C4BD97"/>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ja-JP" altLang="en-US" sz="3200" u="none"/>
              <a:t>国道</a:t>
            </a:r>
          </a:p>
        </p:txBody>
      </p:sp>
      <p:sp>
        <p:nvSpPr>
          <p:cNvPr id="375831" name="Rectangle 23">
            <a:extLst>
              <a:ext uri="{FF2B5EF4-FFF2-40B4-BE49-F238E27FC236}">
                <a16:creationId xmlns:a16="http://schemas.microsoft.com/office/drawing/2014/main" id="{A4DA7AD9-D44E-498A-9558-E86F346C96C9}"/>
              </a:ext>
            </a:extLst>
          </p:cNvPr>
          <p:cNvSpPr>
            <a:spLocks noChangeArrowheads="1"/>
          </p:cNvSpPr>
          <p:nvPr/>
        </p:nvSpPr>
        <p:spPr bwMode="auto">
          <a:xfrm>
            <a:off x="179388" y="692150"/>
            <a:ext cx="4967287" cy="223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ja-JP" altLang="ja-JP" u="none"/>
          </a:p>
        </p:txBody>
      </p:sp>
      <p:sp>
        <p:nvSpPr>
          <p:cNvPr id="375832" name="Rectangle 24">
            <a:extLst>
              <a:ext uri="{FF2B5EF4-FFF2-40B4-BE49-F238E27FC236}">
                <a16:creationId xmlns:a16="http://schemas.microsoft.com/office/drawing/2014/main" id="{08BF27E7-CE7D-43C6-8B36-8B6F7B1B101B}"/>
              </a:ext>
            </a:extLst>
          </p:cNvPr>
          <p:cNvSpPr>
            <a:spLocks noChangeArrowheads="1"/>
          </p:cNvSpPr>
          <p:nvPr/>
        </p:nvSpPr>
        <p:spPr bwMode="auto">
          <a:xfrm>
            <a:off x="4140200" y="2133600"/>
            <a:ext cx="4572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ja-JP" altLang="en-US" u="none"/>
              <a:t>・国が地域の商店街の街灯にまで補助金を</a:t>
            </a:r>
          </a:p>
          <a:p>
            <a:pPr eaLnBrk="1" hangingPunct="1"/>
            <a:r>
              <a:rPr kumimoji="1" lang="ja-JP" altLang="en-US" u="none"/>
              <a:t>　出す必要があるの？</a:t>
            </a:r>
          </a:p>
          <a:p>
            <a:pPr eaLnBrk="1" hangingPunct="1"/>
            <a:r>
              <a:rPr kumimoji="1" lang="ja-JP" altLang="en-US" u="none"/>
              <a:t>・近くの府道に花を植えているんだけど、　</a:t>
            </a:r>
          </a:p>
          <a:p>
            <a:pPr eaLnBrk="1" hangingPunct="1"/>
            <a:r>
              <a:rPr kumimoji="1" lang="ja-JP" altLang="en-US" u="none"/>
              <a:t>　国道は別なんだって・・・</a:t>
            </a:r>
          </a:p>
          <a:p>
            <a:pPr eaLnBrk="1" hangingPunct="1"/>
            <a:r>
              <a:rPr kumimoji="1" lang="ja-JP" altLang="en-US" u="none"/>
              <a:t>・国家公務員の多くが地方の出先機関で</a:t>
            </a:r>
          </a:p>
          <a:p>
            <a:pPr eaLnBrk="1" hangingPunct="1"/>
            <a:r>
              <a:rPr kumimoji="1" lang="ja-JP" altLang="en-US" u="none"/>
              <a:t>　働いているって知ってた？</a:t>
            </a:r>
          </a:p>
          <a:p>
            <a:pPr eaLnBrk="1" hangingPunct="1"/>
            <a:r>
              <a:rPr kumimoji="1" lang="ja-JP" altLang="en-US" u="none"/>
              <a:t>・相談するのも、どこに行ったらいいのか</a:t>
            </a:r>
          </a:p>
          <a:p>
            <a:pPr eaLnBrk="1" hangingPunct="1"/>
            <a:r>
              <a:rPr kumimoji="1" lang="ja-JP" altLang="en-US" u="none"/>
              <a:t>　わからない・・・</a:t>
            </a:r>
          </a:p>
        </p:txBody>
      </p:sp>
      <p:pic>
        <p:nvPicPr>
          <p:cNvPr id="375833" name="Picture 25">
            <a:extLst>
              <a:ext uri="{FF2B5EF4-FFF2-40B4-BE49-F238E27FC236}">
                <a16:creationId xmlns:a16="http://schemas.microsoft.com/office/drawing/2014/main" id="{BA78BEC4-2EA7-4C40-A632-2A393C2D9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5445125"/>
            <a:ext cx="1223963" cy="1223963"/>
          </a:xfrm>
          <a:prstGeom prst="rect">
            <a:avLst/>
          </a:prstGeom>
          <a:noFill/>
          <a:extLst>
            <a:ext uri="{909E8E84-426E-40DD-AFC4-6F175D3DCCD1}">
              <a14:hiddenFill xmlns:a14="http://schemas.microsoft.com/office/drawing/2010/main">
                <a:solidFill>
                  <a:srgbClr val="FFFFFF"/>
                </a:solidFill>
              </a14:hiddenFill>
            </a:ext>
          </a:extLst>
        </p:spPr>
      </p:pic>
      <p:sp>
        <p:nvSpPr>
          <p:cNvPr id="375834" name="Text Box 26">
            <a:extLst>
              <a:ext uri="{FF2B5EF4-FFF2-40B4-BE49-F238E27FC236}">
                <a16:creationId xmlns:a16="http://schemas.microsoft.com/office/drawing/2014/main" id="{61541A9A-95A7-4BA5-9ED4-59F26322E462}"/>
              </a:ext>
            </a:extLst>
          </p:cNvPr>
          <p:cNvSpPr txBox="1">
            <a:spLocks noChangeArrowheads="1"/>
          </p:cNvSpPr>
          <p:nvPr/>
        </p:nvSpPr>
        <p:spPr bwMode="auto">
          <a:xfrm>
            <a:off x="8783638" y="6583363"/>
            <a:ext cx="360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２</a:t>
            </a:r>
          </a:p>
        </p:txBody>
      </p:sp>
      <p:sp>
        <p:nvSpPr>
          <p:cNvPr id="375835" name="Rectangle 27">
            <a:extLst>
              <a:ext uri="{FF2B5EF4-FFF2-40B4-BE49-F238E27FC236}">
                <a16:creationId xmlns:a16="http://schemas.microsoft.com/office/drawing/2014/main" id="{B965E962-F588-41D2-9F5B-9ABD0E2201D1}"/>
              </a:ext>
            </a:extLst>
          </p:cNvPr>
          <p:cNvSpPr>
            <a:spLocks noChangeArrowheads="1"/>
          </p:cNvSpPr>
          <p:nvPr/>
        </p:nvSpPr>
        <p:spPr bwMode="auto">
          <a:xfrm>
            <a:off x="3697288" y="4981575"/>
            <a:ext cx="3100387"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952500" indent="-952500">
              <a:defRPr kumimoji="1" sz="2400">
                <a:solidFill>
                  <a:schemeClr val="tx1"/>
                </a:solidFill>
                <a:latin typeface="Arial" panose="020B0604020202020204" pitchFamily="34" charset="0"/>
                <a:ea typeface="ＭＳ Ｐゴシック" panose="020B0600070205080204" pitchFamily="50" charset="-128"/>
              </a:defRPr>
            </a:lvl1pPr>
            <a:lvl2pPr marL="1169988">
              <a:defRPr kumimoji="1" sz="2400">
                <a:solidFill>
                  <a:schemeClr val="tx1"/>
                </a:solidFill>
                <a:latin typeface="Arial" panose="020B0604020202020204" pitchFamily="34" charset="0"/>
                <a:ea typeface="ＭＳ Ｐゴシック" panose="020B0600070205080204" pitchFamily="50" charset="-128"/>
              </a:defRPr>
            </a:lvl2pPr>
            <a:lvl3pPr marL="1349375">
              <a:defRPr kumimoji="1" sz="2400">
                <a:solidFill>
                  <a:schemeClr val="tx1"/>
                </a:solidFill>
                <a:latin typeface="Arial" panose="020B0604020202020204" pitchFamily="34" charset="0"/>
                <a:ea typeface="ＭＳ Ｐゴシック" panose="020B0600070205080204" pitchFamily="50" charset="-128"/>
              </a:defRPr>
            </a:lvl3pPr>
            <a:lvl4pPr marL="1528763">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000" u="none">
                <a:latin typeface="ＭＳ 明朝" panose="02020609040205080304" pitchFamily="17" charset="-128"/>
                <a:ea typeface="ＭＳ 明朝" panose="02020609040205080304" pitchFamily="17" charset="-128"/>
              </a:rPr>
              <a:t>※</a:t>
            </a:r>
            <a:r>
              <a:rPr lang="ja-JP" altLang="en-US" sz="1000" u="none">
                <a:latin typeface="ＭＳ 明朝" panose="02020609040205080304" pitchFamily="17" charset="-128"/>
                <a:ea typeface="ＭＳ 明朝" panose="02020609040205080304" pitchFamily="17" charset="-128"/>
              </a:rPr>
              <a:t>二重行政：事務が法令上一つの主体に専属して</a:t>
            </a:r>
          </a:p>
          <a:p>
            <a:pPr eaLnBrk="1" hangingPunct="1"/>
            <a:r>
              <a:rPr lang="ja-JP" altLang="en-US" sz="1000" u="none">
                <a:latin typeface="ＭＳ 明朝" panose="02020609040205080304" pitchFamily="17" charset="-128"/>
                <a:ea typeface="ＭＳ 明朝" panose="02020609040205080304" pitchFamily="17" charset="-128"/>
              </a:rPr>
              <a:t>　三重行政　いないことや、事業規模の大きさや</a:t>
            </a:r>
          </a:p>
          <a:p>
            <a:pPr eaLnBrk="1" hangingPunct="1"/>
            <a:r>
              <a:rPr lang="ja-JP" altLang="en-US" sz="1000" u="none">
                <a:latin typeface="ＭＳ 明朝" panose="02020609040205080304" pitchFamily="17" charset="-128"/>
                <a:ea typeface="ＭＳ 明朝" panose="02020609040205080304" pitchFamily="17" charset="-128"/>
              </a:rPr>
              <a:t>　　　　　　事務の対象範囲等によって国、都道</a:t>
            </a:r>
          </a:p>
          <a:p>
            <a:pPr eaLnBrk="1" hangingPunct="1"/>
            <a:r>
              <a:rPr lang="ja-JP" altLang="en-US" sz="1000" u="none">
                <a:latin typeface="ＭＳ 明朝" panose="02020609040205080304" pitchFamily="17" charset="-128"/>
                <a:ea typeface="ＭＳ 明朝" panose="02020609040205080304" pitchFamily="17" charset="-128"/>
              </a:rPr>
              <a:t>　　　　　　府県、市町村が一定の役割で分担す</a:t>
            </a:r>
          </a:p>
          <a:p>
            <a:pPr eaLnBrk="1" hangingPunct="1"/>
            <a:r>
              <a:rPr lang="ja-JP" altLang="en-US" sz="1000" u="none">
                <a:latin typeface="ＭＳ 明朝" panose="02020609040205080304" pitchFamily="17" charset="-128"/>
                <a:ea typeface="ＭＳ 明朝" panose="02020609040205080304" pitchFamily="17" charset="-128"/>
              </a:rPr>
              <a:t>　　　　　　ることから、それぞれが重複して同</a:t>
            </a:r>
          </a:p>
          <a:p>
            <a:pPr eaLnBrk="1" hangingPunct="1"/>
            <a:r>
              <a:rPr lang="ja-JP" altLang="en-US" sz="1000" u="none">
                <a:latin typeface="ＭＳ 明朝" panose="02020609040205080304" pitchFamily="17" charset="-128"/>
                <a:ea typeface="ＭＳ 明朝" panose="02020609040205080304" pitchFamily="17" charset="-128"/>
              </a:rPr>
              <a:t>　　　　　　様の事務を実施していること。国・</a:t>
            </a:r>
          </a:p>
          <a:p>
            <a:pPr eaLnBrk="1" hangingPunct="1"/>
            <a:r>
              <a:rPr lang="ja-JP" altLang="en-US" sz="1000" u="none">
                <a:latin typeface="ＭＳ 明朝" panose="02020609040205080304" pitchFamily="17" charset="-128"/>
                <a:ea typeface="ＭＳ 明朝" panose="02020609040205080304" pitchFamily="17" charset="-128"/>
              </a:rPr>
              <a:t>　　　　　　地方を通じた行政の簡素化・効率化</a:t>
            </a:r>
          </a:p>
          <a:p>
            <a:pPr eaLnBrk="1" hangingPunct="1"/>
            <a:r>
              <a:rPr lang="ja-JP" altLang="en-US" sz="1000" u="none">
                <a:latin typeface="ＭＳ 明朝" panose="02020609040205080304" pitchFamily="17" charset="-128"/>
                <a:ea typeface="ＭＳ 明朝" panose="02020609040205080304" pitchFamily="17" charset="-128"/>
              </a:rPr>
              <a:t>　　　　　　（組織・人員や事務手続き等の面）</a:t>
            </a:r>
          </a:p>
          <a:p>
            <a:pPr eaLnBrk="1" hangingPunct="1"/>
            <a:r>
              <a:rPr lang="ja-JP" altLang="en-US" sz="1000" u="none">
                <a:latin typeface="ＭＳ 明朝" panose="02020609040205080304" pitchFamily="17" charset="-128"/>
                <a:ea typeface="ＭＳ 明朝" panose="02020609040205080304" pitchFamily="17" charset="-128"/>
              </a:rPr>
              <a:t>　　　　　　のため、その解消が求められている。</a:t>
            </a:r>
          </a:p>
        </p:txBody>
      </p:sp>
      <p:sp>
        <p:nvSpPr>
          <p:cNvPr id="375836" name="Rectangle 28">
            <a:extLst>
              <a:ext uri="{FF2B5EF4-FFF2-40B4-BE49-F238E27FC236}">
                <a16:creationId xmlns:a16="http://schemas.microsoft.com/office/drawing/2014/main" id="{5AF7230D-18A4-49D6-9A13-5FFB3BFD0066}"/>
              </a:ext>
            </a:extLst>
          </p:cNvPr>
          <p:cNvSpPr>
            <a:spLocks noChangeArrowheads="1"/>
          </p:cNvSpPr>
          <p:nvPr/>
        </p:nvSpPr>
        <p:spPr bwMode="auto">
          <a:xfrm>
            <a:off x="3954463" y="1179513"/>
            <a:ext cx="31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ja-JP" sz="1000" u="none">
                <a:ea typeface="ＭＳ 明朝" panose="02020609040205080304" pitchFamily="17" charset="-128"/>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500" name="Rectangle 4">
            <a:extLst>
              <a:ext uri="{FF2B5EF4-FFF2-40B4-BE49-F238E27FC236}">
                <a16:creationId xmlns:a16="http://schemas.microsoft.com/office/drawing/2014/main" id="{DA4E5544-0D3E-4548-9A65-9FADAAAEA886}"/>
              </a:ext>
            </a:extLst>
          </p:cNvPr>
          <p:cNvSpPr>
            <a:spLocks noChangeArrowheads="1"/>
          </p:cNvSpPr>
          <p:nvPr/>
        </p:nvSpPr>
        <p:spPr bwMode="auto">
          <a:xfrm>
            <a:off x="3746500" y="550863"/>
            <a:ext cx="4986338"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bg2"/>
              </a:buClr>
              <a:buSzPct val="75000"/>
              <a:buFont typeface="Wingdings" panose="05000000000000000000" pitchFamily="2" charset="2"/>
              <a:buNone/>
            </a:pPr>
            <a:r>
              <a:rPr kumimoji="1" lang="en-US" altLang="ja-JP" u="none"/>
              <a:t>④</a:t>
            </a:r>
            <a:r>
              <a:rPr kumimoji="1" lang="ja-JP" altLang="en-US" u="none"/>
              <a:t>地域のことが、住民の意思から遠く離れたところ　　</a:t>
            </a:r>
          </a:p>
          <a:p>
            <a:pPr eaLnBrk="1" hangingPunct="1">
              <a:spcBef>
                <a:spcPct val="20000"/>
              </a:spcBef>
              <a:buClr>
                <a:schemeClr val="bg2"/>
              </a:buClr>
              <a:buSzPct val="75000"/>
              <a:buFont typeface="Wingdings" panose="05000000000000000000" pitchFamily="2" charset="2"/>
              <a:buNone/>
            </a:pPr>
            <a:r>
              <a:rPr kumimoji="1" lang="ja-JP" altLang="en-US" u="none"/>
              <a:t>　 ＝国で決定されている</a:t>
            </a:r>
          </a:p>
        </p:txBody>
      </p:sp>
      <p:pic>
        <p:nvPicPr>
          <p:cNvPr id="490501" name="Picture 5">
            <a:extLst>
              <a:ext uri="{FF2B5EF4-FFF2-40B4-BE49-F238E27FC236}">
                <a16:creationId xmlns:a16="http://schemas.microsoft.com/office/drawing/2014/main" id="{5111E74E-4FF7-45C4-86EB-BBE49D7BA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4525" y="5445125"/>
            <a:ext cx="565150" cy="1412875"/>
          </a:xfrm>
          <a:prstGeom prst="rect">
            <a:avLst/>
          </a:prstGeom>
          <a:noFill/>
          <a:extLst>
            <a:ext uri="{909E8E84-426E-40DD-AFC4-6F175D3DCCD1}">
              <a14:hiddenFill xmlns:a14="http://schemas.microsoft.com/office/drawing/2010/main">
                <a:solidFill>
                  <a:srgbClr val="FFFFFF"/>
                </a:solidFill>
              </a14:hiddenFill>
            </a:ext>
          </a:extLst>
        </p:spPr>
      </p:pic>
      <p:sp>
        <p:nvSpPr>
          <p:cNvPr id="490502" name="AutoShape 6">
            <a:extLst>
              <a:ext uri="{FF2B5EF4-FFF2-40B4-BE49-F238E27FC236}">
                <a16:creationId xmlns:a16="http://schemas.microsoft.com/office/drawing/2014/main" id="{8AF9D622-EE03-4B8E-840D-0AF3E5A74A0F}"/>
              </a:ext>
            </a:extLst>
          </p:cNvPr>
          <p:cNvSpPr>
            <a:spLocks noChangeArrowheads="1"/>
          </p:cNvSpPr>
          <p:nvPr/>
        </p:nvSpPr>
        <p:spPr bwMode="auto">
          <a:xfrm>
            <a:off x="3097213" y="2133600"/>
            <a:ext cx="6046787" cy="3321050"/>
          </a:xfrm>
          <a:prstGeom prst="cloudCallout">
            <a:avLst>
              <a:gd name="adj1" fmla="val 33093"/>
              <a:gd name="adj2" fmla="val 55736"/>
            </a:avLst>
          </a:prstGeom>
          <a:solidFill>
            <a:schemeClr val="accent1">
              <a:alpha val="5099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kumimoji="1" lang="ja-JP" altLang="ja-JP" u="none"/>
          </a:p>
        </p:txBody>
      </p:sp>
      <p:sp>
        <p:nvSpPr>
          <p:cNvPr id="490503" name="Rectangle 7">
            <a:extLst>
              <a:ext uri="{FF2B5EF4-FFF2-40B4-BE49-F238E27FC236}">
                <a16:creationId xmlns:a16="http://schemas.microsoft.com/office/drawing/2014/main" id="{3E195604-A3D7-40ED-AE5F-3FBE3DF2B78A}"/>
              </a:ext>
            </a:extLst>
          </p:cNvPr>
          <p:cNvSpPr>
            <a:spLocks noChangeArrowheads="1"/>
          </p:cNvSpPr>
          <p:nvPr/>
        </p:nvSpPr>
        <p:spPr bwMode="auto">
          <a:xfrm>
            <a:off x="3692525" y="2533650"/>
            <a:ext cx="5451475"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ja-JP" altLang="en-US" u="none"/>
              <a:t>・自分たちのまちのことなのに、なぜ国にいちいち</a:t>
            </a:r>
          </a:p>
          <a:p>
            <a:pPr eaLnBrk="1" hangingPunct="1"/>
            <a:r>
              <a:rPr kumimoji="1" lang="ja-JP" altLang="en-US" u="none"/>
              <a:t>　聞かないといけないの？</a:t>
            </a:r>
          </a:p>
          <a:p>
            <a:pPr eaLnBrk="1" hangingPunct="1"/>
            <a:r>
              <a:rPr kumimoji="1" lang="ja-JP" altLang="en-US" u="none"/>
              <a:t>・お金も時間もかかるのにね。</a:t>
            </a:r>
          </a:p>
          <a:p>
            <a:pPr eaLnBrk="1" hangingPunct="1"/>
            <a:r>
              <a:rPr kumimoji="1" lang="ja-JP" altLang="en-US" u="none"/>
              <a:t>・私たちと市役所で話をして、決めたらいいんじゃない。　</a:t>
            </a:r>
          </a:p>
          <a:p>
            <a:pPr eaLnBrk="1" hangingPunct="1"/>
            <a:r>
              <a:rPr kumimoji="1" lang="ja-JP" altLang="en-US" u="none"/>
              <a:t>・霞ヶ関の役人に、地域の日々の暮らしのことが</a:t>
            </a:r>
          </a:p>
          <a:p>
            <a:pPr eaLnBrk="1" hangingPunct="1"/>
            <a:r>
              <a:rPr kumimoji="1" lang="ja-JP" altLang="en-US" u="none"/>
              <a:t> 本当にわかるのかしら？</a:t>
            </a:r>
          </a:p>
          <a:p>
            <a:pPr eaLnBrk="1" hangingPunct="1"/>
            <a:r>
              <a:rPr kumimoji="1" lang="ja-JP" altLang="en-US" u="none"/>
              <a:t>・私たちの税金なんだから、私たちの責任で</a:t>
            </a:r>
          </a:p>
          <a:p>
            <a:pPr eaLnBrk="1" hangingPunct="1"/>
            <a:r>
              <a:rPr kumimoji="1" lang="ja-JP" altLang="en-US" u="none"/>
              <a:t>　お金の使い道をチェックした方が</a:t>
            </a:r>
          </a:p>
          <a:p>
            <a:pPr eaLnBrk="1" hangingPunct="1"/>
            <a:r>
              <a:rPr kumimoji="1" lang="ja-JP" altLang="en-US" u="none"/>
              <a:t>　いいんじゃない。</a:t>
            </a:r>
          </a:p>
        </p:txBody>
      </p:sp>
      <p:sp>
        <p:nvSpPr>
          <p:cNvPr id="490504" name="Text Box 8">
            <a:extLst>
              <a:ext uri="{FF2B5EF4-FFF2-40B4-BE49-F238E27FC236}">
                <a16:creationId xmlns:a16="http://schemas.microsoft.com/office/drawing/2014/main" id="{568DD16B-B04E-4844-95B4-8BDC2BEF46CB}"/>
              </a:ext>
            </a:extLst>
          </p:cNvPr>
          <p:cNvSpPr txBox="1">
            <a:spLocks noChangeArrowheads="1"/>
          </p:cNvSpPr>
          <p:nvPr/>
        </p:nvSpPr>
        <p:spPr bwMode="auto">
          <a:xfrm>
            <a:off x="8783638" y="6583363"/>
            <a:ext cx="360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３</a:t>
            </a:r>
          </a:p>
        </p:txBody>
      </p:sp>
      <p:pic>
        <p:nvPicPr>
          <p:cNvPr id="490505" name="Picture 9">
            <a:extLst>
              <a:ext uri="{FF2B5EF4-FFF2-40B4-BE49-F238E27FC236}">
                <a16:creationId xmlns:a16="http://schemas.microsoft.com/office/drawing/2014/main" id="{95B9746E-A3FD-4FA6-BA1A-1C0698C4B2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25525"/>
            <a:ext cx="35988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0506" name="Rectangle 10">
            <a:extLst>
              <a:ext uri="{FF2B5EF4-FFF2-40B4-BE49-F238E27FC236}">
                <a16:creationId xmlns:a16="http://schemas.microsoft.com/office/drawing/2014/main" id="{25DD71AD-87B0-46DE-A231-6234BC1F242F}"/>
              </a:ext>
            </a:extLst>
          </p:cNvPr>
          <p:cNvSpPr>
            <a:spLocks noChangeArrowheads="1"/>
          </p:cNvSpPr>
          <p:nvPr/>
        </p:nvSpPr>
        <p:spPr bwMode="auto">
          <a:xfrm>
            <a:off x="673100" y="754063"/>
            <a:ext cx="2089150" cy="4318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bg2"/>
              </a:buClr>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bg2"/>
              </a:buClr>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bg2"/>
              </a:buClr>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bg2"/>
              </a:buClr>
              <a:buFont typeface="Wingdings" panose="05000000000000000000" pitchFamily="2" charset="2"/>
              <a:buChar char="§"/>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000" b="1" u="none"/>
              <a:t>霞　ヶ　関</a:t>
            </a:r>
          </a:p>
        </p:txBody>
      </p:sp>
      <p:sp>
        <p:nvSpPr>
          <p:cNvPr id="490507" name="Rectangle 11">
            <a:extLst>
              <a:ext uri="{FF2B5EF4-FFF2-40B4-BE49-F238E27FC236}">
                <a16:creationId xmlns:a16="http://schemas.microsoft.com/office/drawing/2014/main" id="{C76F742A-BD91-4657-9032-8E188C8D2C31}"/>
              </a:ext>
            </a:extLst>
          </p:cNvPr>
          <p:cNvSpPr>
            <a:spLocks noChangeArrowheads="1"/>
          </p:cNvSpPr>
          <p:nvPr/>
        </p:nvSpPr>
        <p:spPr bwMode="auto">
          <a:xfrm>
            <a:off x="147638" y="6170613"/>
            <a:ext cx="3235325" cy="452437"/>
          </a:xfrm>
          <a:prstGeom prst="rect">
            <a:avLst/>
          </a:prstGeom>
          <a:solidFill>
            <a:srgbClr val="CCFFCC"/>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2400" b="1" u="none"/>
              <a:t>住　　　　　　民</a:t>
            </a:r>
          </a:p>
        </p:txBody>
      </p:sp>
      <p:sp>
        <p:nvSpPr>
          <p:cNvPr id="490508" name="Rectangle 12">
            <a:extLst>
              <a:ext uri="{FF2B5EF4-FFF2-40B4-BE49-F238E27FC236}">
                <a16:creationId xmlns:a16="http://schemas.microsoft.com/office/drawing/2014/main" id="{67800C14-9729-4526-A11A-49495F6C2F26}"/>
              </a:ext>
            </a:extLst>
          </p:cNvPr>
          <p:cNvSpPr>
            <a:spLocks noChangeArrowheads="1"/>
          </p:cNvSpPr>
          <p:nvPr/>
        </p:nvSpPr>
        <p:spPr bwMode="auto">
          <a:xfrm>
            <a:off x="144463" y="4730750"/>
            <a:ext cx="3216275" cy="481013"/>
          </a:xfrm>
          <a:prstGeom prst="rect">
            <a:avLst/>
          </a:prstGeom>
          <a:solidFill>
            <a:srgbClr val="FFCC00"/>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2400" b="1" u="none"/>
              <a:t>市　　　町　　　村</a:t>
            </a:r>
          </a:p>
        </p:txBody>
      </p:sp>
      <p:sp>
        <p:nvSpPr>
          <p:cNvPr id="490509" name="Rectangle 13">
            <a:extLst>
              <a:ext uri="{FF2B5EF4-FFF2-40B4-BE49-F238E27FC236}">
                <a16:creationId xmlns:a16="http://schemas.microsoft.com/office/drawing/2014/main" id="{E1A2C741-A9B4-4E19-A341-4F6ACC404585}"/>
              </a:ext>
            </a:extLst>
          </p:cNvPr>
          <p:cNvSpPr>
            <a:spLocks noChangeArrowheads="1"/>
          </p:cNvSpPr>
          <p:nvPr/>
        </p:nvSpPr>
        <p:spPr bwMode="auto">
          <a:xfrm>
            <a:off x="150813" y="3556000"/>
            <a:ext cx="3121025" cy="414338"/>
          </a:xfrm>
          <a:prstGeom prst="rect">
            <a:avLst/>
          </a:prstGeom>
          <a:solidFill>
            <a:srgbClr val="FFCC00"/>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2400" b="1" u="none"/>
              <a:t>　大　　　阪　　　府　</a:t>
            </a:r>
          </a:p>
        </p:txBody>
      </p:sp>
      <p:sp>
        <p:nvSpPr>
          <p:cNvPr id="490510" name="AutoShape 14">
            <a:extLst>
              <a:ext uri="{FF2B5EF4-FFF2-40B4-BE49-F238E27FC236}">
                <a16:creationId xmlns:a16="http://schemas.microsoft.com/office/drawing/2014/main" id="{BCF201FE-4CAC-476C-B34A-5A3B9AB8184C}"/>
              </a:ext>
            </a:extLst>
          </p:cNvPr>
          <p:cNvSpPr>
            <a:spLocks noChangeArrowheads="1"/>
          </p:cNvSpPr>
          <p:nvPr/>
        </p:nvSpPr>
        <p:spPr bwMode="auto">
          <a:xfrm>
            <a:off x="352425" y="5400675"/>
            <a:ext cx="504825" cy="466725"/>
          </a:xfrm>
          <a:prstGeom prst="up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490511" name="AutoShape 15">
            <a:extLst>
              <a:ext uri="{FF2B5EF4-FFF2-40B4-BE49-F238E27FC236}">
                <a16:creationId xmlns:a16="http://schemas.microsoft.com/office/drawing/2014/main" id="{2CBDB863-DF6A-4D3F-AF9B-12B4F82DC84B}"/>
              </a:ext>
            </a:extLst>
          </p:cNvPr>
          <p:cNvSpPr>
            <a:spLocks noChangeArrowheads="1"/>
          </p:cNvSpPr>
          <p:nvPr/>
        </p:nvSpPr>
        <p:spPr bwMode="auto">
          <a:xfrm>
            <a:off x="368300" y="4102100"/>
            <a:ext cx="504825" cy="466725"/>
          </a:xfrm>
          <a:prstGeom prst="up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490514" name="AutoShape 18">
            <a:extLst>
              <a:ext uri="{FF2B5EF4-FFF2-40B4-BE49-F238E27FC236}">
                <a16:creationId xmlns:a16="http://schemas.microsoft.com/office/drawing/2014/main" id="{F53E9E57-088F-47E1-9120-8E9E20D384FE}"/>
              </a:ext>
            </a:extLst>
          </p:cNvPr>
          <p:cNvSpPr>
            <a:spLocks noChangeArrowheads="1"/>
          </p:cNvSpPr>
          <p:nvPr/>
        </p:nvSpPr>
        <p:spPr bwMode="auto">
          <a:xfrm>
            <a:off x="2473325" y="4121150"/>
            <a:ext cx="485775" cy="504825"/>
          </a:xfrm>
          <a:prstGeom prst="downArrow">
            <a:avLst>
              <a:gd name="adj1" fmla="val 50000"/>
              <a:gd name="adj2" fmla="val 2598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490515" name="AutoShape 19">
            <a:extLst>
              <a:ext uri="{FF2B5EF4-FFF2-40B4-BE49-F238E27FC236}">
                <a16:creationId xmlns:a16="http://schemas.microsoft.com/office/drawing/2014/main" id="{D6A9B889-F427-48A7-9840-348670148BD9}"/>
              </a:ext>
            </a:extLst>
          </p:cNvPr>
          <p:cNvSpPr>
            <a:spLocks noChangeArrowheads="1"/>
          </p:cNvSpPr>
          <p:nvPr/>
        </p:nvSpPr>
        <p:spPr bwMode="auto">
          <a:xfrm>
            <a:off x="2470150" y="5413375"/>
            <a:ext cx="504825" cy="504825"/>
          </a:xfrm>
          <a:prstGeom prst="down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490517" name="AutoShape 21">
            <a:extLst>
              <a:ext uri="{FF2B5EF4-FFF2-40B4-BE49-F238E27FC236}">
                <a16:creationId xmlns:a16="http://schemas.microsoft.com/office/drawing/2014/main" id="{CEDE0571-9E08-4600-830B-8A051F6487A5}"/>
              </a:ext>
            </a:extLst>
          </p:cNvPr>
          <p:cNvSpPr>
            <a:spLocks noChangeArrowheads="1"/>
          </p:cNvSpPr>
          <p:nvPr/>
        </p:nvSpPr>
        <p:spPr bwMode="auto">
          <a:xfrm>
            <a:off x="457200" y="2571750"/>
            <a:ext cx="2676525" cy="933450"/>
          </a:xfrm>
          <a:prstGeom prst="curvedDownArrow">
            <a:avLst>
              <a:gd name="adj1" fmla="val 60559"/>
              <a:gd name="adj2" fmla="val 114694"/>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490518" name="Rectangle 22">
            <a:extLst>
              <a:ext uri="{FF2B5EF4-FFF2-40B4-BE49-F238E27FC236}">
                <a16:creationId xmlns:a16="http://schemas.microsoft.com/office/drawing/2014/main" id="{6C3818F3-DF80-4469-978D-3E7A2821ED74}"/>
              </a:ext>
            </a:extLst>
          </p:cNvPr>
          <p:cNvSpPr>
            <a:spLocks noChangeArrowheads="1"/>
          </p:cNvSpPr>
          <p:nvPr/>
        </p:nvSpPr>
        <p:spPr bwMode="auto">
          <a:xfrm>
            <a:off x="766763" y="4011613"/>
            <a:ext cx="1905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ja-JP" altLang="en-US" sz="1400" u="none"/>
              <a:t>自分たちでは決められないので、大阪府に聞いてみよう</a:t>
            </a:r>
          </a:p>
        </p:txBody>
      </p:sp>
      <p:sp>
        <p:nvSpPr>
          <p:cNvPr id="490519" name="Rectangle 23">
            <a:extLst>
              <a:ext uri="{FF2B5EF4-FFF2-40B4-BE49-F238E27FC236}">
                <a16:creationId xmlns:a16="http://schemas.microsoft.com/office/drawing/2014/main" id="{AA29C579-8FDD-4623-87E7-7882BF6DB617}"/>
              </a:ext>
            </a:extLst>
          </p:cNvPr>
          <p:cNvSpPr>
            <a:spLocks noChangeArrowheads="1"/>
          </p:cNvSpPr>
          <p:nvPr/>
        </p:nvSpPr>
        <p:spPr bwMode="auto">
          <a:xfrm>
            <a:off x="912813" y="3168650"/>
            <a:ext cx="1492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ja-JP" altLang="en-US" sz="1400" u="none"/>
              <a:t>国に聞いてみよう</a:t>
            </a:r>
          </a:p>
        </p:txBody>
      </p:sp>
      <p:sp>
        <p:nvSpPr>
          <p:cNvPr id="490520" name="AutoShape 24">
            <a:extLst>
              <a:ext uri="{FF2B5EF4-FFF2-40B4-BE49-F238E27FC236}">
                <a16:creationId xmlns:a16="http://schemas.microsoft.com/office/drawing/2014/main" id="{2849C180-6300-47CD-A182-FABCB90CC8CD}"/>
              </a:ext>
            </a:extLst>
          </p:cNvPr>
          <p:cNvSpPr>
            <a:spLocks noChangeArrowheads="1"/>
          </p:cNvSpPr>
          <p:nvPr/>
        </p:nvSpPr>
        <p:spPr bwMode="auto">
          <a:xfrm>
            <a:off x="1127125" y="2100263"/>
            <a:ext cx="1138238" cy="406400"/>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ja-JP" altLang="en-US" u="none"/>
              <a:t>国が決定</a:t>
            </a:r>
          </a:p>
        </p:txBody>
      </p:sp>
      <p:sp>
        <p:nvSpPr>
          <p:cNvPr id="490521" name="Rectangle 25">
            <a:extLst>
              <a:ext uri="{FF2B5EF4-FFF2-40B4-BE49-F238E27FC236}">
                <a16:creationId xmlns:a16="http://schemas.microsoft.com/office/drawing/2014/main" id="{4757ABA4-DF39-44EF-92CA-F0581FE8A55F}"/>
              </a:ext>
            </a:extLst>
          </p:cNvPr>
          <p:cNvSpPr>
            <a:spLocks noChangeArrowheads="1"/>
          </p:cNvSpPr>
          <p:nvPr/>
        </p:nvSpPr>
        <p:spPr bwMode="auto">
          <a:xfrm>
            <a:off x="800100" y="5219700"/>
            <a:ext cx="15906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ja-JP" altLang="en-US" sz="1400" u="none"/>
              <a:t>まちづくりの提案を持ってきました</a:t>
            </a:r>
          </a:p>
          <a:p>
            <a:r>
              <a:rPr lang="ja-JP" altLang="en-US" sz="1400" u="none"/>
              <a:t>役所で考えてみてください</a:t>
            </a:r>
          </a:p>
        </p:txBody>
      </p:sp>
      <p:sp>
        <p:nvSpPr>
          <p:cNvPr id="490522" name="AutoShape 26">
            <a:extLst>
              <a:ext uri="{FF2B5EF4-FFF2-40B4-BE49-F238E27FC236}">
                <a16:creationId xmlns:a16="http://schemas.microsoft.com/office/drawing/2014/main" id="{C6B6470F-01D0-4A12-8D73-AD34E950731D}"/>
              </a:ext>
            </a:extLst>
          </p:cNvPr>
          <p:cNvSpPr>
            <a:spLocks noChangeArrowheads="1"/>
          </p:cNvSpPr>
          <p:nvPr/>
        </p:nvSpPr>
        <p:spPr bwMode="auto">
          <a:xfrm>
            <a:off x="0" y="4676775"/>
            <a:ext cx="3676650" cy="20193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490525" name="AutoShape 29">
            <a:extLst>
              <a:ext uri="{FF2B5EF4-FFF2-40B4-BE49-F238E27FC236}">
                <a16:creationId xmlns:a16="http://schemas.microsoft.com/office/drawing/2014/main" id="{7A7D926E-C76A-45C8-92F8-57973E1C2C70}"/>
              </a:ext>
            </a:extLst>
          </p:cNvPr>
          <p:cNvSpPr>
            <a:spLocks noChangeArrowheads="1"/>
          </p:cNvSpPr>
          <p:nvPr/>
        </p:nvSpPr>
        <p:spPr bwMode="auto">
          <a:xfrm>
            <a:off x="4079875" y="1371600"/>
            <a:ext cx="4435475" cy="700088"/>
          </a:xfrm>
          <a:prstGeom prst="roundRect">
            <a:avLst>
              <a:gd name="adj" fmla="val 16667"/>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ja-JP" altLang="en-US" u="none"/>
              <a:t>・私たちの思いがなかなか実現されない</a:t>
            </a:r>
          </a:p>
          <a:p>
            <a:r>
              <a:rPr lang="ja-JP" altLang="en-US" u="none"/>
              <a:t>・だから、無駄使いも起きるのでは</a:t>
            </a:r>
          </a:p>
        </p:txBody>
      </p:sp>
      <p:sp>
        <p:nvSpPr>
          <p:cNvPr id="490526" name="AutoShape 30">
            <a:extLst>
              <a:ext uri="{FF2B5EF4-FFF2-40B4-BE49-F238E27FC236}">
                <a16:creationId xmlns:a16="http://schemas.microsoft.com/office/drawing/2014/main" id="{F0948669-3D52-499E-B340-0295C93D7974}"/>
              </a:ext>
            </a:extLst>
          </p:cNvPr>
          <p:cNvSpPr>
            <a:spLocks noChangeArrowheads="1"/>
          </p:cNvSpPr>
          <p:nvPr/>
        </p:nvSpPr>
        <p:spPr bwMode="auto">
          <a:xfrm>
            <a:off x="5543550" y="1238250"/>
            <a:ext cx="1190625" cy="161925"/>
          </a:xfrm>
          <a:prstGeom prst="downArrow">
            <a:avLst>
              <a:gd name="adj1" fmla="val 50000"/>
              <a:gd name="adj2" fmla="val 25000"/>
            </a:avLst>
          </a:prstGeom>
          <a:noFill/>
          <a:ln w="9525" algn="ctr">
            <a:solidFill>
              <a:schemeClr val="tx1"/>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a:extLst>
              <a:ext uri="{FF2B5EF4-FFF2-40B4-BE49-F238E27FC236}">
                <a16:creationId xmlns:a16="http://schemas.microsoft.com/office/drawing/2014/main" id="{F7FE607F-982A-459F-BDBB-0AD904201FA1}"/>
              </a:ext>
            </a:extLst>
          </p:cNvPr>
          <p:cNvSpPr>
            <a:spLocks noGrp="1" noChangeArrowheads="1"/>
          </p:cNvSpPr>
          <p:nvPr>
            <p:ph type="title"/>
          </p:nvPr>
        </p:nvSpPr>
        <p:spPr>
          <a:xfrm>
            <a:off x="212725" y="366713"/>
            <a:ext cx="8229600" cy="792162"/>
          </a:xfrm>
        </p:spPr>
        <p:txBody>
          <a:bodyPr/>
          <a:lstStyle/>
          <a:p>
            <a:r>
              <a:rPr lang="ja-JP" altLang="en-US" sz="3000">
                <a:ea typeface="HG丸ｺﾞｼｯｸM-PRO" panose="020F0600000000000000" pitchFamily="50" charset="-128"/>
              </a:rPr>
              <a:t>２大阪府の分権改革が目指すもの</a:t>
            </a:r>
            <a:br>
              <a:rPr lang="ja-JP" altLang="en-US" sz="3200">
                <a:ea typeface="HG丸ｺﾞｼｯｸM-PRO" panose="020F0600000000000000" pitchFamily="50" charset="-128"/>
              </a:rPr>
            </a:br>
            <a:r>
              <a:rPr lang="ja-JP" altLang="en-US" sz="2400">
                <a:ea typeface="HG丸ｺﾞｼｯｸM-PRO" panose="020F0600000000000000" pitchFamily="50" charset="-128"/>
              </a:rPr>
              <a:t>（１）二つの将来像</a:t>
            </a:r>
          </a:p>
        </p:txBody>
      </p:sp>
      <p:sp>
        <p:nvSpPr>
          <p:cNvPr id="484355" name="Text Box 3">
            <a:extLst>
              <a:ext uri="{FF2B5EF4-FFF2-40B4-BE49-F238E27FC236}">
                <a16:creationId xmlns:a16="http://schemas.microsoft.com/office/drawing/2014/main" id="{54CAA88A-1B2D-4198-8102-9835329B7843}"/>
              </a:ext>
            </a:extLst>
          </p:cNvPr>
          <p:cNvSpPr txBox="1">
            <a:spLocks noChangeArrowheads="1"/>
          </p:cNvSpPr>
          <p:nvPr/>
        </p:nvSpPr>
        <p:spPr bwMode="auto">
          <a:xfrm>
            <a:off x="8783638" y="6583363"/>
            <a:ext cx="360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４</a:t>
            </a:r>
          </a:p>
        </p:txBody>
      </p:sp>
      <p:sp>
        <p:nvSpPr>
          <p:cNvPr id="484356" name="Rectangle 4">
            <a:extLst>
              <a:ext uri="{FF2B5EF4-FFF2-40B4-BE49-F238E27FC236}">
                <a16:creationId xmlns:a16="http://schemas.microsoft.com/office/drawing/2014/main" id="{A778503E-0DD4-4910-A689-7B25BF39285B}"/>
              </a:ext>
            </a:extLst>
          </p:cNvPr>
          <p:cNvSpPr>
            <a:spLocks noChangeArrowheads="1"/>
          </p:cNvSpPr>
          <p:nvPr/>
        </p:nvSpPr>
        <p:spPr bwMode="auto">
          <a:xfrm>
            <a:off x="1230313" y="5181600"/>
            <a:ext cx="6615112"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952500" indent="-952500">
              <a:defRPr kumimoji="1" sz="2400">
                <a:solidFill>
                  <a:schemeClr val="tx1"/>
                </a:solidFill>
                <a:latin typeface="Arial" panose="020B0604020202020204" pitchFamily="34" charset="0"/>
                <a:ea typeface="ＭＳ Ｐゴシック" panose="020B0600070205080204" pitchFamily="50" charset="-128"/>
              </a:defRPr>
            </a:lvl1pPr>
            <a:lvl2pPr marL="1169988">
              <a:defRPr kumimoji="1" sz="2400">
                <a:solidFill>
                  <a:schemeClr val="tx1"/>
                </a:solidFill>
                <a:latin typeface="Arial" panose="020B0604020202020204" pitchFamily="34" charset="0"/>
                <a:ea typeface="ＭＳ Ｐゴシック" panose="020B0600070205080204" pitchFamily="50" charset="-128"/>
              </a:defRPr>
            </a:lvl2pPr>
            <a:lvl3pPr marL="1349375">
              <a:defRPr kumimoji="1" sz="2400">
                <a:solidFill>
                  <a:schemeClr val="tx1"/>
                </a:solidFill>
                <a:latin typeface="Arial" panose="020B0604020202020204" pitchFamily="34" charset="0"/>
                <a:ea typeface="ＭＳ Ｐゴシック" panose="020B0600070205080204" pitchFamily="50" charset="-128"/>
              </a:defRPr>
            </a:lvl3pPr>
            <a:lvl4pPr marL="1528763">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000" u="none">
                <a:latin typeface="ＭＳ 明朝" panose="02020609040205080304" pitchFamily="17" charset="-128"/>
                <a:ea typeface="ＭＳ 明朝" panose="02020609040205080304" pitchFamily="17" charset="-128"/>
              </a:rPr>
              <a:t>※</a:t>
            </a:r>
            <a:r>
              <a:rPr lang="ja-JP" altLang="en-US" sz="1000" u="none">
                <a:latin typeface="ＭＳ 明朝" panose="02020609040205080304" pitchFamily="17" charset="-128"/>
                <a:ea typeface="ＭＳ 明朝" panose="02020609040205080304" pitchFamily="17" charset="-128"/>
              </a:rPr>
              <a:t>市町村優先：まずは、市町村が住民に身近な行政サービスを総合的に担い、市町村ができないことを都道府県、</a:t>
            </a:r>
          </a:p>
          <a:p>
            <a:pPr eaLnBrk="1" hangingPunct="1"/>
            <a:r>
              <a:rPr lang="ja-JP" altLang="en-US" sz="1000" u="none">
                <a:latin typeface="ＭＳ 明朝" panose="02020609040205080304" pitchFamily="17" charset="-128"/>
                <a:ea typeface="ＭＳ 明朝" panose="02020609040205080304" pitchFamily="17" charset="-128"/>
              </a:rPr>
              <a:t>　　　　　　　そして国が担うこと。</a:t>
            </a:r>
          </a:p>
          <a:p>
            <a:pPr eaLnBrk="1" hangingPunct="1">
              <a:spcBef>
                <a:spcPct val="50000"/>
              </a:spcBef>
            </a:pPr>
            <a:r>
              <a:rPr lang="en-US" altLang="ja-JP" sz="1000" u="none">
                <a:latin typeface="ＭＳ 明朝" panose="02020609040205080304" pitchFamily="17" charset="-128"/>
                <a:ea typeface="ＭＳ 明朝" panose="02020609040205080304" pitchFamily="17" charset="-128"/>
              </a:rPr>
              <a:t>※</a:t>
            </a:r>
            <a:r>
              <a:rPr lang="ja-JP" altLang="en-US" sz="1000" u="none">
                <a:latin typeface="ＭＳ 明朝" panose="02020609040205080304" pitchFamily="17" charset="-128"/>
                <a:ea typeface="ＭＳ 明朝" panose="02020609040205080304" pitchFamily="17" charset="-128"/>
              </a:rPr>
              <a:t>関 西 州　：現行の都道府県に代わる広域自治体（道州）。道州制については現在、その実現に向けて、政府　　　　　　の「道州制ビジョン懇談会」等において、新しい国・地方の政府像、道州制の実現による経済社会の姿などの議論が進められている。</a:t>
            </a:r>
          </a:p>
        </p:txBody>
      </p:sp>
      <p:sp>
        <p:nvSpPr>
          <p:cNvPr id="484357" name="Oval 5">
            <a:extLst>
              <a:ext uri="{FF2B5EF4-FFF2-40B4-BE49-F238E27FC236}">
                <a16:creationId xmlns:a16="http://schemas.microsoft.com/office/drawing/2014/main" id="{7911F553-9215-40F5-9289-9DBD8EBF9444}"/>
              </a:ext>
            </a:extLst>
          </p:cNvPr>
          <p:cNvSpPr>
            <a:spLocks noChangeArrowheads="1"/>
          </p:cNvSpPr>
          <p:nvPr/>
        </p:nvSpPr>
        <p:spPr bwMode="auto">
          <a:xfrm>
            <a:off x="6156325" y="2349500"/>
            <a:ext cx="2987675" cy="2498725"/>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kumimoji="1" lang="ja-JP" altLang="en-US" b="1" u="none">
                <a:effectLst>
                  <a:outerShdw blurRad="38100" dist="38100" dir="2700000" algn="tl">
                    <a:srgbClr val="FFFFFF"/>
                  </a:outerShdw>
                </a:effectLst>
              </a:rPr>
              <a:t>　大阪・関西を</a:t>
            </a:r>
          </a:p>
          <a:p>
            <a:pPr algn="ctr" eaLnBrk="1" hangingPunct="1"/>
            <a:r>
              <a:rPr kumimoji="1" lang="ja-JP" altLang="en-US" b="1" u="none">
                <a:effectLst>
                  <a:outerShdw blurRad="38100" dist="38100" dir="2700000" algn="tl">
                    <a:srgbClr val="FFFFFF"/>
                  </a:outerShdw>
                </a:effectLst>
              </a:rPr>
              <a:t>　地域主権型社会のモデルに！</a:t>
            </a:r>
          </a:p>
        </p:txBody>
      </p:sp>
      <p:sp>
        <p:nvSpPr>
          <p:cNvPr id="484358" name="Rectangle 6">
            <a:extLst>
              <a:ext uri="{FF2B5EF4-FFF2-40B4-BE49-F238E27FC236}">
                <a16:creationId xmlns:a16="http://schemas.microsoft.com/office/drawing/2014/main" id="{D05270F9-5863-42AA-B2B1-62C9CE8996A0}"/>
              </a:ext>
            </a:extLst>
          </p:cNvPr>
          <p:cNvSpPr>
            <a:spLocks noChangeArrowheads="1"/>
          </p:cNvSpPr>
          <p:nvPr/>
        </p:nvSpPr>
        <p:spPr bwMode="auto">
          <a:xfrm>
            <a:off x="179388" y="1560513"/>
            <a:ext cx="360362"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en-US" altLang="ja-JP" b="1" u="none"/>
              <a:t>【</a:t>
            </a:r>
            <a:r>
              <a:rPr kumimoji="1" lang="ja-JP" altLang="en-US" b="1" u="none"/>
              <a:t>分権</a:t>
            </a:r>
            <a:r>
              <a:rPr kumimoji="1" lang="en-US" altLang="ja-JP" b="1" u="none"/>
              <a:t>】</a:t>
            </a:r>
          </a:p>
        </p:txBody>
      </p:sp>
      <p:sp>
        <p:nvSpPr>
          <p:cNvPr id="484359" name="Rectangle 7">
            <a:extLst>
              <a:ext uri="{FF2B5EF4-FFF2-40B4-BE49-F238E27FC236}">
                <a16:creationId xmlns:a16="http://schemas.microsoft.com/office/drawing/2014/main" id="{2A95FB1B-4665-4127-BFC4-EEA5C1108F3F}"/>
              </a:ext>
            </a:extLst>
          </p:cNvPr>
          <p:cNvSpPr>
            <a:spLocks noChangeArrowheads="1"/>
          </p:cNvSpPr>
          <p:nvPr/>
        </p:nvSpPr>
        <p:spPr bwMode="auto">
          <a:xfrm>
            <a:off x="212725" y="3259138"/>
            <a:ext cx="288925"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en-US" altLang="ja-JP" u="none"/>
              <a:t>【</a:t>
            </a:r>
            <a:r>
              <a:rPr kumimoji="1" lang="ja-JP" altLang="en-US" b="1" u="none"/>
              <a:t>集権</a:t>
            </a:r>
            <a:r>
              <a:rPr kumimoji="1" lang="en-US" altLang="ja-JP" u="none"/>
              <a:t>】</a:t>
            </a:r>
          </a:p>
        </p:txBody>
      </p:sp>
      <p:pic>
        <p:nvPicPr>
          <p:cNvPr id="484360" name="Picture 8">
            <a:extLst>
              <a:ext uri="{FF2B5EF4-FFF2-40B4-BE49-F238E27FC236}">
                <a16:creationId xmlns:a16="http://schemas.microsoft.com/office/drawing/2014/main" id="{F96FDFF3-3EF7-4AC1-89A9-6139D7BDA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413" y="4124325"/>
            <a:ext cx="1244600" cy="1554163"/>
          </a:xfrm>
          <a:prstGeom prst="rect">
            <a:avLst/>
          </a:prstGeom>
          <a:noFill/>
          <a:extLst>
            <a:ext uri="{909E8E84-426E-40DD-AFC4-6F175D3DCCD1}">
              <a14:hiddenFill xmlns:a14="http://schemas.microsoft.com/office/drawing/2010/main">
                <a:solidFill>
                  <a:srgbClr val="FFFFFF"/>
                </a:solidFill>
              </a14:hiddenFill>
            </a:ext>
          </a:extLst>
        </p:spPr>
      </p:pic>
      <p:sp>
        <p:nvSpPr>
          <p:cNvPr id="484361" name="AutoShape 9">
            <a:extLst>
              <a:ext uri="{FF2B5EF4-FFF2-40B4-BE49-F238E27FC236}">
                <a16:creationId xmlns:a16="http://schemas.microsoft.com/office/drawing/2014/main" id="{09E8A074-B266-40C5-9A35-FFAEA50724DA}"/>
              </a:ext>
            </a:extLst>
          </p:cNvPr>
          <p:cNvSpPr>
            <a:spLocks noChangeArrowheads="1"/>
          </p:cNvSpPr>
          <p:nvPr/>
        </p:nvSpPr>
        <p:spPr bwMode="auto">
          <a:xfrm>
            <a:off x="598488" y="1506538"/>
            <a:ext cx="5184775" cy="3376612"/>
          </a:xfrm>
          <a:prstGeom prst="roundRect">
            <a:avLst>
              <a:gd name="adj" fmla="val 16667"/>
            </a:avLst>
          </a:prstGeom>
          <a:solidFill>
            <a:srgbClr val="FFFF99">
              <a:alpha val="60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84362" name="AutoShape 10">
            <a:extLst>
              <a:ext uri="{FF2B5EF4-FFF2-40B4-BE49-F238E27FC236}">
                <a16:creationId xmlns:a16="http://schemas.microsoft.com/office/drawing/2014/main" id="{92253D86-7DED-4056-8793-5DB1503A35F8}"/>
              </a:ext>
            </a:extLst>
          </p:cNvPr>
          <p:cNvSpPr>
            <a:spLocks noChangeArrowheads="1"/>
          </p:cNvSpPr>
          <p:nvPr/>
        </p:nvSpPr>
        <p:spPr bwMode="auto">
          <a:xfrm>
            <a:off x="814388" y="1768475"/>
            <a:ext cx="4752975" cy="1277938"/>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kumimoji="1" lang="ja-JP" altLang="en-US" sz="1600" b="1" u="none">
                <a:effectLst>
                  <a:outerShdw blurRad="38100" dist="38100" dir="2700000" algn="tl">
                    <a:srgbClr val="FFFFFF"/>
                  </a:outerShdw>
                </a:effectLst>
              </a:rPr>
              <a:t>市町村優先の徹底により身近な公共サービスを</a:t>
            </a:r>
          </a:p>
          <a:p>
            <a:pPr eaLnBrk="1" hangingPunct="1"/>
            <a:r>
              <a:rPr kumimoji="1" lang="ja-JP" altLang="en-US" sz="1600" b="1" u="none">
                <a:effectLst>
                  <a:outerShdw blurRad="38100" dist="38100" dir="2700000" algn="tl">
                    <a:srgbClr val="FFFFFF"/>
                  </a:outerShdw>
                </a:effectLst>
              </a:rPr>
              <a:t>住民とともに担っていく</a:t>
            </a:r>
            <a:r>
              <a:rPr kumimoji="1" lang="ja-JP" altLang="en-US" b="1" u="none">
                <a:effectLst>
                  <a:outerShdw blurRad="38100" dist="38100" dir="2700000" algn="tl">
                    <a:srgbClr val="FFFFFF"/>
                  </a:outerShdw>
                </a:effectLst>
              </a:rPr>
              <a:t>     　　　  </a:t>
            </a:r>
            <a:endParaRPr kumimoji="1" lang="ja-JP" altLang="en-US" u="none">
              <a:effectLst>
                <a:outerShdw blurRad="38100" dist="38100" dir="2700000" algn="tl">
                  <a:srgbClr val="FFFFFF"/>
                </a:outerShdw>
              </a:effectLst>
            </a:endParaRPr>
          </a:p>
        </p:txBody>
      </p:sp>
      <p:sp>
        <p:nvSpPr>
          <p:cNvPr id="484363" name="AutoShape 11">
            <a:extLst>
              <a:ext uri="{FF2B5EF4-FFF2-40B4-BE49-F238E27FC236}">
                <a16:creationId xmlns:a16="http://schemas.microsoft.com/office/drawing/2014/main" id="{F3B736A8-1E50-4590-BD06-FDB7165456E9}"/>
              </a:ext>
            </a:extLst>
          </p:cNvPr>
          <p:cNvSpPr>
            <a:spLocks noChangeArrowheads="1"/>
          </p:cNvSpPr>
          <p:nvPr/>
        </p:nvSpPr>
        <p:spPr bwMode="auto">
          <a:xfrm>
            <a:off x="839788" y="3328988"/>
            <a:ext cx="4752975" cy="12906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kumimoji="1" lang="ja-JP" altLang="en-US" sz="1600" b="1" u="none">
                <a:effectLst>
                  <a:outerShdw blurRad="38100" dist="38100" dir="2700000" algn="tl">
                    <a:srgbClr val="FFFFFF"/>
                  </a:outerShdw>
                </a:effectLst>
              </a:rPr>
              <a:t>大阪府は広域的機能に徹し、近隣府県と一体と</a:t>
            </a:r>
          </a:p>
          <a:p>
            <a:pPr eaLnBrk="1" hangingPunct="1"/>
            <a:r>
              <a:rPr kumimoji="1" lang="ja-JP" altLang="en-US" sz="1600" b="1" u="none">
                <a:effectLst>
                  <a:outerShdw blurRad="38100" dist="38100" dir="2700000" algn="tl">
                    <a:srgbClr val="FFFFFF"/>
                  </a:outerShdw>
                </a:effectLst>
              </a:rPr>
              <a:t>なって“関西州”を創っていく</a:t>
            </a:r>
            <a:r>
              <a:rPr kumimoji="1" lang="ja-JP" altLang="en-US" b="1" u="none">
                <a:effectLst>
                  <a:outerShdw blurRad="38100" dist="38100" dir="2700000" algn="tl">
                    <a:srgbClr val="FFFFFF"/>
                  </a:outerShdw>
                </a:effectLst>
              </a:rPr>
              <a:t>　　　　　　　　</a:t>
            </a:r>
          </a:p>
        </p:txBody>
      </p:sp>
      <p:pic>
        <p:nvPicPr>
          <p:cNvPr id="484364" name="Picture 12">
            <a:extLst>
              <a:ext uri="{FF2B5EF4-FFF2-40B4-BE49-F238E27FC236}">
                <a16:creationId xmlns:a16="http://schemas.microsoft.com/office/drawing/2014/main" id="{877C59F2-57D6-440A-BCF6-58B27479A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088" y="1055688"/>
            <a:ext cx="1871662" cy="1368425"/>
          </a:xfrm>
          <a:prstGeom prst="rect">
            <a:avLst/>
          </a:prstGeom>
          <a:noFill/>
          <a:extLst>
            <a:ext uri="{909E8E84-426E-40DD-AFC4-6F175D3DCCD1}">
              <a14:hiddenFill xmlns:a14="http://schemas.microsoft.com/office/drawing/2010/main">
                <a:solidFill>
                  <a:srgbClr val="FFFFFF"/>
                </a:solidFill>
              </a14:hiddenFill>
            </a:ext>
          </a:extLst>
        </p:spPr>
      </p:pic>
      <p:sp>
        <p:nvSpPr>
          <p:cNvPr id="484365" name="AutoShape 13">
            <a:extLst>
              <a:ext uri="{FF2B5EF4-FFF2-40B4-BE49-F238E27FC236}">
                <a16:creationId xmlns:a16="http://schemas.microsoft.com/office/drawing/2014/main" id="{6B1C5260-0E06-49C5-BB30-FCCF499603D4}"/>
              </a:ext>
            </a:extLst>
          </p:cNvPr>
          <p:cNvSpPr>
            <a:spLocks noChangeArrowheads="1"/>
          </p:cNvSpPr>
          <p:nvPr/>
        </p:nvSpPr>
        <p:spPr bwMode="auto">
          <a:xfrm>
            <a:off x="5699125" y="1641475"/>
            <a:ext cx="935038" cy="2879725"/>
          </a:xfrm>
          <a:custGeom>
            <a:avLst/>
            <a:gdLst>
              <a:gd name="G0" fmla="+- 14950 0 0"/>
              <a:gd name="G1" fmla="+- 3607 0 0"/>
              <a:gd name="G2" fmla="+- 21600 0 3607"/>
              <a:gd name="G3" fmla="+- 10800 0 3607"/>
              <a:gd name="G4" fmla="+- 21600 0 14950"/>
              <a:gd name="G5" fmla="*/ G4 G3 10800"/>
              <a:gd name="G6" fmla="+- 21600 0 G5"/>
              <a:gd name="T0" fmla="*/ 14950 w 21600"/>
              <a:gd name="T1" fmla="*/ 0 h 21600"/>
              <a:gd name="T2" fmla="*/ 0 w 21600"/>
              <a:gd name="T3" fmla="*/ 10800 h 21600"/>
              <a:gd name="T4" fmla="*/ 1495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4950" y="0"/>
                </a:moveTo>
                <a:lnTo>
                  <a:pt x="14950" y="3607"/>
                </a:lnTo>
                <a:lnTo>
                  <a:pt x="3375" y="3607"/>
                </a:lnTo>
                <a:lnTo>
                  <a:pt x="3375" y="17993"/>
                </a:lnTo>
                <a:lnTo>
                  <a:pt x="14950" y="17993"/>
                </a:lnTo>
                <a:lnTo>
                  <a:pt x="14950" y="21600"/>
                </a:lnTo>
                <a:lnTo>
                  <a:pt x="21600" y="10800"/>
                </a:lnTo>
                <a:close/>
              </a:path>
              <a:path w="21600" h="21600">
                <a:moveTo>
                  <a:pt x="1350" y="3607"/>
                </a:moveTo>
                <a:lnTo>
                  <a:pt x="1350" y="17993"/>
                </a:lnTo>
                <a:lnTo>
                  <a:pt x="2700" y="17993"/>
                </a:lnTo>
                <a:lnTo>
                  <a:pt x="2700" y="3607"/>
                </a:lnTo>
                <a:close/>
              </a:path>
              <a:path w="21600" h="21600">
                <a:moveTo>
                  <a:pt x="0" y="3607"/>
                </a:moveTo>
                <a:lnTo>
                  <a:pt x="0" y="17993"/>
                </a:lnTo>
                <a:lnTo>
                  <a:pt x="675" y="17993"/>
                </a:lnTo>
                <a:lnTo>
                  <a:pt x="675" y="3607"/>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ja-JP" altLang="en-US" sz="1600" u="none"/>
              <a:t>一体的に推進</a:t>
            </a:r>
          </a:p>
        </p:txBody>
      </p:sp>
      <p:pic>
        <p:nvPicPr>
          <p:cNvPr id="484366" name="Picture 14">
            <a:extLst>
              <a:ext uri="{FF2B5EF4-FFF2-40B4-BE49-F238E27FC236}">
                <a16:creationId xmlns:a16="http://schemas.microsoft.com/office/drawing/2014/main" id="{6400F5C1-0F81-4D22-8503-036952AF4B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67446">
            <a:off x="6027738" y="801688"/>
            <a:ext cx="1152525" cy="523875"/>
          </a:xfrm>
          <a:prstGeom prst="rect">
            <a:avLst/>
          </a:prstGeom>
          <a:noFill/>
          <a:extLst>
            <a:ext uri="{909E8E84-426E-40DD-AFC4-6F175D3DCCD1}">
              <a14:hiddenFill xmlns:a14="http://schemas.microsoft.com/office/drawing/2010/main">
                <a:solidFill>
                  <a:srgbClr val="FFFFFF"/>
                </a:solidFill>
              </a14:hiddenFill>
            </a:ext>
          </a:extLst>
        </p:spPr>
      </p:pic>
      <p:sp>
        <p:nvSpPr>
          <p:cNvPr id="484367" name="Rectangle 15">
            <a:extLst>
              <a:ext uri="{FF2B5EF4-FFF2-40B4-BE49-F238E27FC236}">
                <a16:creationId xmlns:a16="http://schemas.microsoft.com/office/drawing/2014/main" id="{5199366E-5876-4383-ADDA-FFEAC9823634}"/>
              </a:ext>
            </a:extLst>
          </p:cNvPr>
          <p:cNvSpPr>
            <a:spLocks noChangeArrowheads="1"/>
          </p:cNvSpPr>
          <p:nvPr/>
        </p:nvSpPr>
        <p:spPr bwMode="auto">
          <a:xfrm>
            <a:off x="881063" y="1985963"/>
            <a:ext cx="31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ja-JP" sz="1000" u="none">
                <a:ea typeface="ＭＳ 明朝" panose="02020609040205080304" pitchFamily="17" charset="-128"/>
              </a:rPr>
              <a:t>※</a:t>
            </a:r>
          </a:p>
        </p:txBody>
      </p:sp>
      <p:sp>
        <p:nvSpPr>
          <p:cNvPr id="484368" name="Rectangle 16">
            <a:extLst>
              <a:ext uri="{FF2B5EF4-FFF2-40B4-BE49-F238E27FC236}">
                <a16:creationId xmlns:a16="http://schemas.microsoft.com/office/drawing/2014/main" id="{8163491B-06B8-47A4-B09D-75CEC0C9CB7D}"/>
              </a:ext>
            </a:extLst>
          </p:cNvPr>
          <p:cNvSpPr>
            <a:spLocks noChangeArrowheads="1"/>
          </p:cNvSpPr>
          <p:nvPr/>
        </p:nvSpPr>
        <p:spPr bwMode="auto">
          <a:xfrm>
            <a:off x="1477963" y="3852863"/>
            <a:ext cx="31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ja-JP" sz="1000" u="none">
                <a:ea typeface="ＭＳ 明朝" panose="02020609040205080304" pitchFamily="17" charset="-128"/>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039" name="Line 47">
            <a:extLst>
              <a:ext uri="{FF2B5EF4-FFF2-40B4-BE49-F238E27FC236}">
                <a16:creationId xmlns:a16="http://schemas.microsoft.com/office/drawing/2014/main" id="{0D0C097F-0305-44D8-9657-C4DDC187C64C}"/>
              </a:ext>
            </a:extLst>
          </p:cNvPr>
          <p:cNvSpPr>
            <a:spLocks noChangeShapeType="1"/>
          </p:cNvSpPr>
          <p:nvPr/>
        </p:nvSpPr>
        <p:spPr bwMode="auto">
          <a:xfrm>
            <a:off x="4673600" y="884238"/>
            <a:ext cx="0" cy="5491162"/>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68994" name="AutoShape 2">
            <a:extLst>
              <a:ext uri="{FF2B5EF4-FFF2-40B4-BE49-F238E27FC236}">
                <a16:creationId xmlns:a16="http://schemas.microsoft.com/office/drawing/2014/main" id="{B9E52E48-CF0E-4DDD-9B93-D21F366C74F3}"/>
              </a:ext>
            </a:extLst>
          </p:cNvPr>
          <p:cNvSpPr>
            <a:spLocks noChangeArrowheads="1"/>
          </p:cNvSpPr>
          <p:nvPr/>
        </p:nvSpPr>
        <p:spPr bwMode="auto">
          <a:xfrm>
            <a:off x="2959100" y="798513"/>
            <a:ext cx="4094163" cy="1152525"/>
          </a:xfrm>
          <a:prstGeom prst="rightArrow">
            <a:avLst>
              <a:gd name="adj1" fmla="val 59546"/>
              <a:gd name="adj2" fmla="val 33583"/>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468995" name="Rectangle 3">
            <a:extLst>
              <a:ext uri="{FF2B5EF4-FFF2-40B4-BE49-F238E27FC236}">
                <a16:creationId xmlns:a16="http://schemas.microsoft.com/office/drawing/2014/main" id="{DE2881B2-DE12-409A-83B3-0EAC5527AE82}"/>
              </a:ext>
            </a:extLst>
          </p:cNvPr>
          <p:cNvSpPr>
            <a:spLocks noGrp="1" noChangeArrowheads="1"/>
          </p:cNvSpPr>
          <p:nvPr>
            <p:ph type="title"/>
          </p:nvPr>
        </p:nvSpPr>
        <p:spPr>
          <a:xfrm>
            <a:off x="225425" y="209550"/>
            <a:ext cx="8229600" cy="647700"/>
          </a:xfrm>
        </p:spPr>
        <p:txBody>
          <a:bodyPr/>
          <a:lstStyle/>
          <a:p>
            <a:r>
              <a:rPr lang="ja-JP" altLang="en-US" sz="2400">
                <a:ea typeface="HG丸ｺﾞｼｯｸM-PRO" panose="020F0600000000000000" pitchFamily="50" charset="-128"/>
              </a:rPr>
              <a:t>（２）工程表</a:t>
            </a:r>
          </a:p>
        </p:txBody>
      </p:sp>
      <p:sp>
        <p:nvSpPr>
          <p:cNvPr id="468996" name="Rectangle 4">
            <a:extLst>
              <a:ext uri="{FF2B5EF4-FFF2-40B4-BE49-F238E27FC236}">
                <a16:creationId xmlns:a16="http://schemas.microsoft.com/office/drawing/2014/main" id="{9866EACF-5AED-40E1-A2B9-CC5014E1A53F}"/>
              </a:ext>
            </a:extLst>
          </p:cNvPr>
          <p:cNvSpPr>
            <a:spLocks noChangeArrowheads="1"/>
          </p:cNvSpPr>
          <p:nvPr/>
        </p:nvSpPr>
        <p:spPr bwMode="auto">
          <a:xfrm>
            <a:off x="376238" y="881063"/>
            <a:ext cx="8424862" cy="5507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8997" name="Rectangle 5">
            <a:extLst>
              <a:ext uri="{FF2B5EF4-FFF2-40B4-BE49-F238E27FC236}">
                <a16:creationId xmlns:a16="http://schemas.microsoft.com/office/drawing/2014/main" id="{D5F06777-9886-4214-8340-35A16C276549}"/>
              </a:ext>
            </a:extLst>
          </p:cNvPr>
          <p:cNvSpPr>
            <a:spLocks noChangeArrowheads="1"/>
          </p:cNvSpPr>
          <p:nvPr/>
        </p:nvSpPr>
        <p:spPr bwMode="auto">
          <a:xfrm>
            <a:off x="0" y="593725"/>
            <a:ext cx="360363"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en-US" altLang="ja-JP" b="1" u="none"/>
              <a:t>【</a:t>
            </a:r>
            <a:r>
              <a:rPr kumimoji="1" lang="ja-JP" altLang="en-US" b="1" u="none"/>
              <a:t>分権</a:t>
            </a:r>
            <a:r>
              <a:rPr kumimoji="1" lang="en-US" altLang="ja-JP" b="1" u="none"/>
              <a:t>】</a:t>
            </a:r>
          </a:p>
        </p:txBody>
      </p:sp>
      <p:sp>
        <p:nvSpPr>
          <p:cNvPr id="468998" name="Rectangle 6">
            <a:extLst>
              <a:ext uri="{FF2B5EF4-FFF2-40B4-BE49-F238E27FC236}">
                <a16:creationId xmlns:a16="http://schemas.microsoft.com/office/drawing/2014/main" id="{74A5F4CD-1AC8-4DB7-B993-0AFEF5B57FD0}"/>
              </a:ext>
            </a:extLst>
          </p:cNvPr>
          <p:cNvSpPr>
            <a:spLocks noChangeArrowheads="1"/>
          </p:cNvSpPr>
          <p:nvPr/>
        </p:nvSpPr>
        <p:spPr bwMode="auto">
          <a:xfrm>
            <a:off x="0" y="4649788"/>
            <a:ext cx="360363" cy="220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en-US" altLang="ja-JP" u="none"/>
              <a:t>【</a:t>
            </a:r>
            <a:r>
              <a:rPr kumimoji="1" lang="ja-JP" altLang="en-US" b="1" u="none"/>
              <a:t>集権</a:t>
            </a:r>
            <a:r>
              <a:rPr kumimoji="1" lang="en-US" altLang="ja-JP" u="none"/>
              <a:t>】</a:t>
            </a:r>
          </a:p>
        </p:txBody>
      </p:sp>
      <p:sp>
        <p:nvSpPr>
          <p:cNvPr id="468999" name="AutoShape 7">
            <a:extLst>
              <a:ext uri="{FF2B5EF4-FFF2-40B4-BE49-F238E27FC236}">
                <a16:creationId xmlns:a16="http://schemas.microsoft.com/office/drawing/2014/main" id="{25164A52-D4E7-4739-A722-2440E074EA5E}"/>
              </a:ext>
            </a:extLst>
          </p:cNvPr>
          <p:cNvSpPr>
            <a:spLocks noChangeArrowheads="1"/>
          </p:cNvSpPr>
          <p:nvPr/>
        </p:nvSpPr>
        <p:spPr bwMode="auto">
          <a:xfrm>
            <a:off x="7569200" y="4886325"/>
            <a:ext cx="1131888" cy="1239838"/>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b="1" u="none"/>
              <a:t>関西州の</a:t>
            </a:r>
          </a:p>
          <a:p>
            <a:pPr algn="ctr" eaLnBrk="1" hangingPunct="1"/>
            <a:r>
              <a:rPr kumimoji="1" lang="ja-JP" altLang="en-US" b="1" u="none"/>
              <a:t>実現</a:t>
            </a:r>
          </a:p>
        </p:txBody>
      </p:sp>
      <p:sp>
        <p:nvSpPr>
          <p:cNvPr id="469000" name="AutoShape 8">
            <a:extLst>
              <a:ext uri="{FF2B5EF4-FFF2-40B4-BE49-F238E27FC236}">
                <a16:creationId xmlns:a16="http://schemas.microsoft.com/office/drawing/2014/main" id="{32B2C02B-FDDB-49C7-8A3C-A3C1FA2C80BC}"/>
              </a:ext>
            </a:extLst>
          </p:cNvPr>
          <p:cNvSpPr>
            <a:spLocks noChangeArrowheads="1"/>
          </p:cNvSpPr>
          <p:nvPr/>
        </p:nvSpPr>
        <p:spPr bwMode="auto">
          <a:xfrm>
            <a:off x="895350" y="5757863"/>
            <a:ext cx="2390775" cy="465137"/>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b="1" u="none"/>
              <a:t>関西広域連合の設置</a:t>
            </a:r>
          </a:p>
          <a:p>
            <a:pPr algn="ctr" eaLnBrk="1" hangingPunct="1"/>
            <a:r>
              <a:rPr kumimoji="1" lang="ja-JP" altLang="en-US" sz="1400" u="none"/>
              <a:t>府県業務の集約</a:t>
            </a:r>
          </a:p>
        </p:txBody>
      </p:sp>
      <p:sp>
        <p:nvSpPr>
          <p:cNvPr id="469001" name="AutoShape 9">
            <a:extLst>
              <a:ext uri="{FF2B5EF4-FFF2-40B4-BE49-F238E27FC236}">
                <a16:creationId xmlns:a16="http://schemas.microsoft.com/office/drawing/2014/main" id="{3E0FE0DE-BC11-4547-BF1E-B25881DEC964}"/>
              </a:ext>
            </a:extLst>
          </p:cNvPr>
          <p:cNvSpPr>
            <a:spLocks noChangeArrowheads="1"/>
          </p:cNvSpPr>
          <p:nvPr/>
        </p:nvSpPr>
        <p:spPr bwMode="auto">
          <a:xfrm>
            <a:off x="554038" y="5091113"/>
            <a:ext cx="2724150" cy="47625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b="1" u="none"/>
              <a:t>国の出先機関の見直し</a:t>
            </a:r>
          </a:p>
          <a:p>
            <a:pPr algn="ctr" eaLnBrk="1" hangingPunct="1"/>
            <a:r>
              <a:rPr kumimoji="1" lang="ja-JP" altLang="en-US" sz="1400" u="none"/>
              <a:t>権限・財源の大阪府等への移譲</a:t>
            </a:r>
          </a:p>
        </p:txBody>
      </p:sp>
      <p:sp>
        <p:nvSpPr>
          <p:cNvPr id="469002" name="AutoShape 10">
            <a:extLst>
              <a:ext uri="{FF2B5EF4-FFF2-40B4-BE49-F238E27FC236}">
                <a16:creationId xmlns:a16="http://schemas.microsoft.com/office/drawing/2014/main" id="{2A5F7091-7B43-44E2-B0B0-40536263D679}"/>
              </a:ext>
            </a:extLst>
          </p:cNvPr>
          <p:cNvSpPr>
            <a:spLocks noChangeArrowheads="1"/>
          </p:cNvSpPr>
          <p:nvPr/>
        </p:nvSpPr>
        <p:spPr bwMode="auto">
          <a:xfrm>
            <a:off x="3694113" y="4814888"/>
            <a:ext cx="3009900" cy="1514475"/>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b="1" u="none"/>
              <a:t>関西広域連合の拡充</a:t>
            </a:r>
          </a:p>
          <a:p>
            <a:pPr eaLnBrk="1" hangingPunct="1"/>
            <a:endParaRPr kumimoji="1" lang="ja-JP" altLang="en-US" b="1" u="none"/>
          </a:p>
          <a:p>
            <a:pPr eaLnBrk="1" hangingPunct="1"/>
            <a:endParaRPr kumimoji="1" lang="ja-JP" altLang="en-US" sz="1400" u="none"/>
          </a:p>
          <a:p>
            <a:pPr eaLnBrk="1" hangingPunct="1"/>
            <a:endParaRPr kumimoji="1" lang="ja-JP" altLang="en-US" sz="1400" u="none"/>
          </a:p>
          <a:p>
            <a:pPr eaLnBrk="1" hangingPunct="1"/>
            <a:endParaRPr kumimoji="1" lang="ja-JP" altLang="en-US" sz="1400" u="none"/>
          </a:p>
          <a:p>
            <a:pPr eaLnBrk="1" hangingPunct="1"/>
            <a:endParaRPr kumimoji="1" lang="en-US" altLang="ja-JP" sz="1400" u="none"/>
          </a:p>
        </p:txBody>
      </p:sp>
      <p:sp>
        <p:nvSpPr>
          <p:cNvPr id="469003" name="AutoShape 11">
            <a:extLst>
              <a:ext uri="{FF2B5EF4-FFF2-40B4-BE49-F238E27FC236}">
                <a16:creationId xmlns:a16="http://schemas.microsoft.com/office/drawing/2014/main" id="{0CC7DC04-E787-4637-8F79-7276EE3F4CE8}"/>
              </a:ext>
            </a:extLst>
          </p:cNvPr>
          <p:cNvSpPr>
            <a:spLocks noChangeArrowheads="1"/>
          </p:cNvSpPr>
          <p:nvPr/>
        </p:nvSpPr>
        <p:spPr bwMode="auto">
          <a:xfrm>
            <a:off x="3340100" y="5027613"/>
            <a:ext cx="322263" cy="649287"/>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9004" name="AutoShape 12">
            <a:extLst>
              <a:ext uri="{FF2B5EF4-FFF2-40B4-BE49-F238E27FC236}">
                <a16:creationId xmlns:a16="http://schemas.microsoft.com/office/drawing/2014/main" id="{6A1B45F5-E9B8-43F0-873B-BA871C966FA0}"/>
              </a:ext>
            </a:extLst>
          </p:cNvPr>
          <p:cNvSpPr>
            <a:spLocks noChangeArrowheads="1"/>
          </p:cNvSpPr>
          <p:nvPr/>
        </p:nvSpPr>
        <p:spPr bwMode="auto">
          <a:xfrm>
            <a:off x="7086600" y="1412875"/>
            <a:ext cx="360363" cy="4510088"/>
          </a:xfrm>
          <a:prstGeom prst="rightArrow">
            <a:avLst>
              <a:gd name="adj1" fmla="val 47083"/>
              <a:gd name="adj2" fmla="val 4301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9006" name="AutoShape 14">
            <a:extLst>
              <a:ext uri="{FF2B5EF4-FFF2-40B4-BE49-F238E27FC236}">
                <a16:creationId xmlns:a16="http://schemas.microsoft.com/office/drawing/2014/main" id="{34D55542-DC54-42F0-B550-2955F620E751}"/>
              </a:ext>
            </a:extLst>
          </p:cNvPr>
          <p:cNvSpPr>
            <a:spLocks noChangeArrowheads="1"/>
          </p:cNvSpPr>
          <p:nvPr/>
        </p:nvSpPr>
        <p:spPr bwMode="auto">
          <a:xfrm>
            <a:off x="7439025" y="992188"/>
            <a:ext cx="1295400" cy="537686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9007" name="AutoShape 15">
            <a:extLst>
              <a:ext uri="{FF2B5EF4-FFF2-40B4-BE49-F238E27FC236}">
                <a16:creationId xmlns:a16="http://schemas.microsoft.com/office/drawing/2014/main" id="{A5D37E32-ECAC-45D2-AE35-27D6D786ED8A}"/>
              </a:ext>
            </a:extLst>
          </p:cNvPr>
          <p:cNvSpPr>
            <a:spLocks noChangeArrowheads="1"/>
          </p:cNvSpPr>
          <p:nvPr/>
        </p:nvSpPr>
        <p:spPr bwMode="auto">
          <a:xfrm>
            <a:off x="7558088" y="3725863"/>
            <a:ext cx="1079500" cy="835025"/>
          </a:xfrm>
          <a:prstGeom prst="roundRect">
            <a:avLst>
              <a:gd name="adj" fmla="val 16667"/>
            </a:avLst>
          </a:prstGeom>
          <a:solidFill>
            <a:srgbClr val="CC99FF">
              <a:alpha val="2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b="1" u="none"/>
              <a:t>新たな大都市</a:t>
            </a:r>
          </a:p>
          <a:p>
            <a:pPr algn="ctr" eaLnBrk="1" hangingPunct="1"/>
            <a:r>
              <a:rPr kumimoji="1" lang="ja-JP" altLang="en-US" sz="1400" b="1" u="none"/>
              <a:t>制度の実現</a:t>
            </a:r>
          </a:p>
        </p:txBody>
      </p:sp>
      <p:sp>
        <p:nvSpPr>
          <p:cNvPr id="469009" name="AutoShape 17">
            <a:extLst>
              <a:ext uri="{FF2B5EF4-FFF2-40B4-BE49-F238E27FC236}">
                <a16:creationId xmlns:a16="http://schemas.microsoft.com/office/drawing/2014/main" id="{2CEFE7B4-8475-4C88-8DBE-D77650A74297}"/>
              </a:ext>
            </a:extLst>
          </p:cNvPr>
          <p:cNvSpPr>
            <a:spLocks noChangeArrowheads="1"/>
          </p:cNvSpPr>
          <p:nvPr/>
        </p:nvSpPr>
        <p:spPr bwMode="auto">
          <a:xfrm>
            <a:off x="474663" y="2593975"/>
            <a:ext cx="2478087" cy="365125"/>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kumimoji="1" lang="en-US" altLang="ja-JP" sz="1600" b="1" u="none"/>
          </a:p>
          <a:p>
            <a:pPr eaLnBrk="1" hangingPunct="1"/>
            <a:r>
              <a:rPr kumimoji="1" lang="ja-JP" altLang="en-US" sz="1600" b="1" u="none"/>
              <a:t>市町村補助金の交付金化</a:t>
            </a:r>
          </a:p>
          <a:p>
            <a:pPr eaLnBrk="1" hangingPunct="1"/>
            <a:endParaRPr kumimoji="1" lang="en-US" altLang="ja-JP" sz="1400" u="none"/>
          </a:p>
        </p:txBody>
      </p:sp>
      <p:sp>
        <p:nvSpPr>
          <p:cNvPr id="469010" name="Rectangle 18">
            <a:extLst>
              <a:ext uri="{FF2B5EF4-FFF2-40B4-BE49-F238E27FC236}">
                <a16:creationId xmlns:a16="http://schemas.microsoft.com/office/drawing/2014/main" id="{F1466685-339A-4181-B485-A50476F5A415}"/>
              </a:ext>
            </a:extLst>
          </p:cNvPr>
          <p:cNvSpPr>
            <a:spLocks noChangeArrowheads="1"/>
          </p:cNvSpPr>
          <p:nvPr/>
        </p:nvSpPr>
        <p:spPr bwMode="auto">
          <a:xfrm>
            <a:off x="2192338" y="2971800"/>
            <a:ext cx="903287"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200" u="none"/>
              <a:t>（</a:t>
            </a:r>
            <a:r>
              <a:rPr kumimoji="1" lang="en-US" altLang="ja-JP" sz="1200" u="none"/>
              <a:t>P</a:t>
            </a:r>
            <a:r>
              <a:rPr kumimoji="1" lang="ja-JP" altLang="en-US" sz="1200" u="none"/>
              <a:t>１</a:t>
            </a:r>
            <a:r>
              <a:rPr kumimoji="1" lang="en-US" altLang="ja-JP" sz="1200" u="none"/>
              <a:t>3,14</a:t>
            </a:r>
            <a:r>
              <a:rPr kumimoji="1" lang="ja-JP" altLang="en-US" sz="1200" u="none"/>
              <a:t>）</a:t>
            </a:r>
          </a:p>
        </p:txBody>
      </p:sp>
      <p:sp>
        <p:nvSpPr>
          <p:cNvPr id="469011" name="Rectangle 19">
            <a:extLst>
              <a:ext uri="{FF2B5EF4-FFF2-40B4-BE49-F238E27FC236}">
                <a16:creationId xmlns:a16="http://schemas.microsoft.com/office/drawing/2014/main" id="{97296A42-05D8-478A-BAC2-BD7346CA1171}"/>
              </a:ext>
            </a:extLst>
          </p:cNvPr>
          <p:cNvSpPr>
            <a:spLocks noChangeArrowheads="1"/>
          </p:cNvSpPr>
          <p:nvPr/>
        </p:nvSpPr>
        <p:spPr bwMode="auto">
          <a:xfrm>
            <a:off x="1933575" y="1733550"/>
            <a:ext cx="1008063" cy="17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200" u="none"/>
              <a:t>（</a:t>
            </a:r>
            <a:r>
              <a:rPr kumimoji="1" lang="en-US" altLang="ja-JP" sz="1200"/>
              <a:t>P</a:t>
            </a:r>
            <a:r>
              <a:rPr kumimoji="1" lang="ja-JP" altLang="en-US" sz="1200"/>
              <a:t>１</a:t>
            </a:r>
            <a:r>
              <a:rPr kumimoji="1" lang="en-US" altLang="ja-JP" sz="1200"/>
              <a:t>5</a:t>
            </a:r>
            <a:r>
              <a:rPr kumimoji="1" lang="ja-JP" altLang="en-US" sz="1200"/>
              <a:t>～１</a:t>
            </a:r>
            <a:r>
              <a:rPr kumimoji="1" lang="en-US" altLang="ja-JP" sz="1200"/>
              <a:t>8</a:t>
            </a:r>
            <a:r>
              <a:rPr kumimoji="1" lang="ja-JP" altLang="en-US" sz="1200" u="none"/>
              <a:t>）</a:t>
            </a:r>
          </a:p>
        </p:txBody>
      </p:sp>
      <p:sp>
        <p:nvSpPr>
          <p:cNvPr id="469012" name="AutoShape 20">
            <a:extLst>
              <a:ext uri="{FF2B5EF4-FFF2-40B4-BE49-F238E27FC236}">
                <a16:creationId xmlns:a16="http://schemas.microsoft.com/office/drawing/2014/main" id="{822BBBA4-EA75-4CFB-97EC-DCB2925B3A9C}"/>
              </a:ext>
            </a:extLst>
          </p:cNvPr>
          <p:cNvSpPr>
            <a:spLocks noChangeArrowheads="1"/>
          </p:cNvSpPr>
          <p:nvPr/>
        </p:nvSpPr>
        <p:spPr bwMode="auto">
          <a:xfrm>
            <a:off x="603250" y="3125788"/>
            <a:ext cx="2417763" cy="403225"/>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sz="1000" b="1" u="none"/>
              <a:t>大阪府と市町村の新たなパートナーシップ</a:t>
            </a:r>
          </a:p>
          <a:p>
            <a:pPr eaLnBrk="1" hangingPunct="1"/>
            <a:r>
              <a:rPr kumimoji="1" lang="ja-JP" altLang="en-US" sz="1200" u="none"/>
              <a:t>　</a:t>
            </a:r>
            <a:r>
              <a:rPr kumimoji="1" lang="ja-JP" altLang="en-US" sz="1000" u="none"/>
              <a:t>「政策協議の場」の設置</a:t>
            </a:r>
          </a:p>
        </p:txBody>
      </p:sp>
      <p:sp>
        <p:nvSpPr>
          <p:cNvPr id="469013" name="AutoShape 21">
            <a:extLst>
              <a:ext uri="{FF2B5EF4-FFF2-40B4-BE49-F238E27FC236}">
                <a16:creationId xmlns:a16="http://schemas.microsoft.com/office/drawing/2014/main" id="{593BBC5E-C5E5-40C9-AE39-47772081DEF6}"/>
              </a:ext>
            </a:extLst>
          </p:cNvPr>
          <p:cNvSpPr>
            <a:spLocks noChangeArrowheads="1"/>
          </p:cNvSpPr>
          <p:nvPr/>
        </p:nvSpPr>
        <p:spPr bwMode="auto">
          <a:xfrm>
            <a:off x="3074988" y="3089275"/>
            <a:ext cx="3846512" cy="482600"/>
          </a:xfrm>
          <a:custGeom>
            <a:avLst/>
            <a:gdLst>
              <a:gd name="G0" fmla="+- 18768 0 0"/>
              <a:gd name="G1" fmla="+- 4974 0 0"/>
              <a:gd name="G2" fmla="+- 21600 0 4974"/>
              <a:gd name="G3" fmla="+- 10800 0 4974"/>
              <a:gd name="G4" fmla="+- 21600 0 18768"/>
              <a:gd name="G5" fmla="*/ G4 G3 10800"/>
              <a:gd name="G6" fmla="+- 21600 0 G5"/>
              <a:gd name="T0" fmla="*/ 18768 w 21600"/>
              <a:gd name="T1" fmla="*/ 0 h 21600"/>
              <a:gd name="T2" fmla="*/ 0 w 21600"/>
              <a:gd name="T3" fmla="*/ 10800 h 21600"/>
              <a:gd name="T4" fmla="*/ 1876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8768" y="0"/>
                </a:moveTo>
                <a:lnTo>
                  <a:pt x="18768" y="4974"/>
                </a:lnTo>
                <a:lnTo>
                  <a:pt x="3375" y="4974"/>
                </a:lnTo>
                <a:lnTo>
                  <a:pt x="3375" y="16626"/>
                </a:lnTo>
                <a:lnTo>
                  <a:pt x="18768" y="16626"/>
                </a:lnTo>
                <a:lnTo>
                  <a:pt x="18768" y="21600"/>
                </a:lnTo>
                <a:lnTo>
                  <a:pt x="21600" y="10800"/>
                </a:lnTo>
                <a:close/>
              </a:path>
              <a:path w="21600" h="21600">
                <a:moveTo>
                  <a:pt x="1350" y="4974"/>
                </a:moveTo>
                <a:lnTo>
                  <a:pt x="1350" y="16626"/>
                </a:lnTo>
                <a:lnTo>
                  <a:pt x="2700" y="16626"/>
                </a:lnTo>
                <a:lnTo>
                  <a:pt x="2700" y="4974"/>
                </a:lnTo>
                <a:close/>
              </a:path>
              <a:path w="21600" h="21600">
                <a:moveTo>
                  <a:pt x="0" y="4974"/>
                </a:moveTo>
                <a:lnTo>
                  <a:pt x="0" y="16626"/>
                </a:lnTo>
                <a:lnTo>
                  <a:pt x="675" y="16626"/>
                </a:lnTo>
                <a:lnTo>
                  <a:pt x="675" y="4974"/>
                </a:lnTo>
                <a:close/>
              </a:path>
            </a:pathLst>
          </a:cu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ja-JP" altLang="ja-JP" sz="1200" b="1" u="none"/>
          </a:p>
        </p:txBody>
      </p:sp>
      <p:sp>
        <p:nvSpPr>
          <p:cNvPr id="469014" name="Rectangle 22">
            <a:extLst>
              <a:ext uri="{FF2B5EF4-FFF2-40B4-BE49-F238E27FC236}">
                <a16:creationId xmlns:a16="http://schemas.microsoft.com/office/drawing/2014/main" id="{DF2EFE55-0D0F-4F14-BDD1-B11CFBE9170D}"/>
              </a:ext>
            </a:extLst>
          </p:cNvPr>
          <p:cNvSpPr>
            <a:spLocks noChangeArrowheads="1"/>
          </p:cNvSpPr>
          <p:nvPr/>
        </p:nvSpPr>
        <p:spPr bwMode="auto">
          <a:xfrm>
            <a:off x="2263775" y="3543300"/>
            <a:ext cx="655638"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200" u="none"/>
              <a:t>（</a:t>
            </a:r>
            <a:r>
              <a:rPr kumimoji="1" lang="en-US" altLang="ja-JP" sz="1200" u="none"/>
              <a:t>P</a:t>
            </a:r>
            <a:r>
              <a:rPr kumimoji="1" lang="ja-JP" altLang="en-US" sz="1200" u="none"/>
              <a:t>１</a:t>
            </a:r>
            <a:r>
              <a:rPr kumimoji="1" lang="en-US" altLang="ja-JP" sz="1200" u="none"/>
              <a:t>2</a:t>
            </a:r>
            <a:r>
              <a:rPr kumimoji="1" lang="ja-JP" altLang="en-US" sz="1200" u="none"/>
              <a:t>）</a:t>
            </a:r>
          </a:p>
        </p:txBody>
      </p:sp>
      <p:sp>
        <p:nvSpPr>
          <p:cNvPr id="469015" name="Rectangle 23">
            <a:extLst>
              <a:ext uri="{FF2B5EF4-FFF2-40B4-BE49-F238E27FC236}">
                <a16:creationId xmlns:a16="http://schemas.microsoft.com/office/drawing/2014/main" id="{D21B47A3-AB37-463B-95CE-67F2AE43714E}"/>
              </a:ext>
            </a:extLst>
          </p:cNvPr>
          <p:cNvSpPr>
            <a:spLocks noChangeArrowheads="1"/>
          </p:cNvSpPr>
          <p:nvPr/>
        </p:nvSpPr>
        <p:spPr bwMode="auto">
          <a:xfrm>
            <a:off x="2182813" y="4459288"/>
            <a:ext cx="1008062"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200" u="none"/>
              <a:t>（</a:t>
            </a:r>
            <a:r>
              <a:rPr kumimoji="1" lang="en-US" altLang="ja-JP" sz="1200"/>
              <a:t>P22.23</a:t>
            </a:r>
            <a:r>
              <a:rPr kumimoji="1" lang="ja-JP" altLang="en-US" sz="1200" u="none"/>
              <a:t>）</a:t>
            </a:r>
          </a:p>
        </p:txBody>
      </p:sp>
      <p:sp>
        <p:nvSpPr>
          <p:cNvPr id="469016" name="Line 24">
            <a:extLst>
              <a:ext uri="{FF2B5EF4-FFF2-40B4-BE49-F238E27FC236}">
                <a16:creationId xmlns:a16="http://schemas.microsoft.com/office/drawing/2014/main" id="{692DBA6A-476A-4E83-BA89-A4233D85481B}"/>
              </a:ext>
            </a:extLst>
          </p:cNvPr>
          <p:cNvSpPr>
            <a:spLocks noChangeShapeType="1"/>
          </p:cNvSpPr>
          <p:nvPr/>
        </p:nvSpPr>
        <p:spPr bwMode="auto">
          <a:xfrm>
            <a:off x="577850" y="3692525"/>
            <a:ext cx="6408738"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9017" name="Line 25">
            <a:extLst>
              <a:ext uri="{FF2B5EF4-FFF2-40B4-BE49-F238E27FC236}">
                <a16:creationId xmlns:a16="http://schemas.microsoft.com/office/drawing/2014/main" id="{E153753A-9E21-4A03-8034-08E5FAEE1781}"/>
              </a:ext>
            </a:extLst>
          </p:cNvPr>
          <p:cNvSpPr>
            <a:spLocks noChangeShapeType="1"/>
          </p:cNvSpPr>
          <p:nvPr/>
        </p:nvSpPr>
        <p:spPr bwMode="auto">
          <a:xfrm>
            <a:off x="565150" y="4602163"/>
            <a:ext cx="6408738"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9018" name="Rectangle 26">
            <a:extLst>
              <a:ext uri="{FF2B5EF4-FFF2-40B4-BE49-F238E27FC236}">
                <a16:creationId xmlns:a16="http://schemas.microsoft.com/office/drawing/2014/main" id="{D81C07D0-F7C1-4FA5-99BA-0AB9C54D4F4F}"/>
              </a:ext>
            </a:extLst>
          </p:cNvPr>
          <p:cNvSpPr>
            <a:spLocks noChangeArrowheads="1"/>
          </p:cNvSpPr>
          <p:nvPr/>
        </p:nvSpPr>
        <p:spPr bwMode="auto">
          <a:xfrm>
            <a:off x="2489200" y="5618163"/>
            <a:ext cx="1008063"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200" u="none"/>
              <a:t>（</a:t>
            </a:r>
            <a:r>
              <a:rPr kumimoji="1" lang="en-US" altLang="ja-JP" sz="1200" u="none"/>
              <a:t>P25</a:t>
            </a:r>
            <a:r>
              <a:rPr kumimoji="1" lang="ja-JP" altLang="en-US" sz="1200" u="none"/>
              <a:t>）</a:t>
            </a:r>
          </a:p>
        </p:txBody>
      </p:sp>
      <p:sp>
        <p:nvSpPr>
          <p:cNvPr id="469019" name="Rectangle 27">
            <a:extLst>
              <a:ext uri="{FF2B5EF4-FFF2-40B4-BE49-F238E27FC236}">
                <a16:creationId xmlns:a16="http://schemas.microsoft.com/office/drawing/2014/main" id="{6FE34C97-5CC1-4F10-B265-50E345414E39}"/>
              </a:ext>
            </a:extLst>
          </p:cNvPr>
          <p:cNvSpPr>
            <a:spLocks noChangeArrowheads="1"/>
          </p:cNvSpPr>
          <p:nvPr/>
        </p:nvSpPr>
        <p:spPr bwMode="auto">
          <a:xfrm>
            <a:off x="2597150" y="6218238"/>
            <a:ext cx="1008063"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200" u="none"/>
              <a:t>（</a:t>
            </a:r>
            <a:r>
              <a:rPr kumimoji="1" lang="en-US" altLang="ja-JP" sz="1200" u="none"/>
              <a:t>P26.27</a:t>
            </a:r>
            <a:r>
              <a:rPr kumimoji="1" lang="ja-JP" altLang="en-US" sz="1200" u="none"/>
              <a:t>）</a:t>
            </a:r>
          </a:p>
        </p:txBody>
      </p:sp>
      <p:sp>
        <p:nvSpPr>
          <p:cNvPr id="469020" name="Rectangle 28">
            <a:extLst>
              <a:ext uri="{FF2B5EF4-FFF2-40B4-BE49-F238E27FC236}">
                <a16:creationId xmlns:a16="http://schemas.microsoft.com/office/drawing/2014/main" id="{A6499BD2-7653-4475-A12C-774F6AA50E02}"/>
              </a:ext>
            </a:extLst>
          </p:cNvPr>
          <p:cNvSpPr>
            <a:spLocks noChangeArrowheads="1"/>
          </p:cNvSpPr>
          <p:nvPr/>
        </p:nvSpPr>
        <p:spPr bwMode="auto">
          <a:xfrm>
            <a:off x="7427913" y="6394450"/>
            <a:ext cx="1512887" cy="2095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sz="1200" u="none"/>
              <a:t>※</a:t>
            </a:r>
            <a:r>
              <a:rPr kumimoji="1" lang="ja-JP" altLang="en-US" sz="1200" u="none"/>
              <a:t>大阪府は発展的解消</a:t>
            </a:r>
          </a:p>
        </p:txBody>
      </p:sp>
      <p:sp>
        <p:nvSpPr>
          <p:cNvPr id="469021" name="Text Box 29">
            <a:extLst>
              <a:ext uri="{FF2B5EF4-FFF2-40B4-BE49-F238E27FC236}">
                <a16:creationId xmlns:a16="http://schemas.microsoft.com/office/drawing/2014/main" id="{D3BBA89F-1D82-400B-9ED1-2E109863D8BB}"/>
              </a:ext>
            </a:extLst>
          </p:cNvPr>
          <p:cNvSpPr txBox="1">
            <a:spLocks noChangeArrowheads="1"/>
          </p:cNvSpPr>
          <p:nvPr/>
        </p:nvSpPr>
        <p:spPr bwMode="auto">
          <a:xfrm>
            <a:off x="8783638" y="6583363"/>
            <a:ext cx="360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５</a:t>
            </a:r>
          </a:p>
        </p:txBody>
      </p:sp>
      <p:sp>
        <p:nvSpPr>
          <p:cNvPr id="469022" name="Rectangle 30">
            <a:extLst>
              <a:ext uri="{FF2B5EF4-FFF2-40B4-BE49-F238E27FC236}">
                <a16:creationId xmlns:a16="http://schemas.microsoft.com/office/drawing/2014/main" id="{F8287C67-989E-4817-BF3A-E26A4F9566A1}"/>
              </a:ext>
            </a:extLst>
          </p:cNvPr>
          <p:cNvSpPr>
            <a:spLocks noChangeArrowheads="1"/>
          </p:cNvSpPr>
          <p:nvPr/>
        </p:nvSpPr>
        <p:spPr bwMode="auto">
          <a:xfrm>
            <a:off x="7594600" y="6191250"/>
            <a:ext cx="1008063"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200" u="none"/>
              <a:t>（</a:t>
            </a:r>
            <a:r>
              <a:rPr kumimoji="1" lang="en-US" altLang="ja-JP" sz="1200" u="none"/>
              <a:t>P28</a:t>
            </a:r>
            <a:r>
              <a:rPr kumimoji="1" lang="ja-JP" altLang="en-US" sz="1200" u="none"/>
              <a:t>～</a:t>
            </a:r>
            <a:r>
              <a:rPr kumimoji="1" lang="en-US" altLang="ja-JP" sz="1200" u="none"/>
              <a:t>33</a:t>
            </a:r>
            <a:r>
              <a:rPr kumimoji="1" lang="ja-JP" altLang="en-US" sz="1200" u="none"/>
              <a:t>）</a:t>
            </a:r>
          </a:p>
        </p:txBody>
      </p:sp>
      <p:sp>
        <p:nvSpPr>
          <p:cNvPr id="469023" name="AutoShape 31">
            <a:extLst>
              <a:ext uri="{FF2B5EF4-FFF2-40B4-BE49-F238E27FC236}">
                <a16:creationId xmlns:a16="http://schemas.microsoft.com/office/drawing/2014/main" id="{6633FBDF-2904-4225-BE69-470035E851BB}"/>
              </a:ext>
            </a:extLst>
          </p:cNvPr>
          <p:cNvSpPr>
            <a:spLocks noChangeArrowheads="1"/>
          </p:cNvSpPr>
          <p:nvPr/>
        </p:nvSpPr>
        <p:spPr bwMode="auto">
          <a:xfrm>
            <a:off x="482600" y="1898650"/>
            <a:ext cx="2455863" cy="542925"/>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sz="1200" b="1" u="none"/>
              <a:t>市町村の体制整備</a:t>
            </a:r>
          </a:p>
          <a:p>
            <a:pPr eaLnBrk="1" hangingPunct="1"/>
            <a:r>
              <a:rPr kumimoji="1" lang="ja-JP" altLang="en-US" sz="1000" u="none"/>
              <a:t>　市町村合併や広域連携等の</a:t>
            </a:r>
          </a:p>
          <a:p>
            <a:pPr eaLnBrk="1" hangingPunct="1"/>
            <a:r>
              <a:rPr kumimoji="1" lang="ja-JP" altLang="en-US" sz="1000" u="none"/>
              <a:t>　市町村の自主的な取組をサポート</a:t>
            </a:r>
          </a:p>
        </p:txBody>
      </p:sp>
      <p:sp>
        <p:nvSpPr>
          <p:cNvPr id="469024" name="Rectangle 32">
            <a:extLst>
              <a:ext uri="{FF2B5EF4-FFF2-40B4-BE49-F238E27FC236}">
                <a16:creationId xmlns:a16="http://schemas.microsoft.com/office/drawing/2014/main" id="{2FFD2CB4-E3B5-46AE-8D01-D1A0635089F3}"/>
              </a:ext>
            </a:extLst>
          </p:cNvPr>
          <p:cNvSpPr>
            <a:spLocks noChangeArrowheads="1"/>
          </p:cNvSpPr>
          <p:nvPr/>
        </p:nvSpPr>
        <p:spPr bwMode="auto">
          <a:xfrm>
            <a:off x="2298700" y="2436813"/>
            <a:ext cx="531813"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200" u="none"/>
              <a:t>（</a:t>
            </a:r>
            <a:r>
              <a:rPr kumimoji="1" lang="en-US" altLang="ja-JP" sz="1200" u="none"/>
              <a:t>P</a:t>
            </a:r>
            <a:r>
              <a:rPr kumimoji="1" lang="ja-JP" altLang="en-US" sz="1200" u="none"/>
              <a:t>１</a:t>
            </a:r>
            <a:r>
              <a:rPr kumimoji="1" lang="en-US" altLang="ja-JP" sz="1200" u="none"/>
              <a:t>9</a:t>
            </a:r>
            <a:r>
              <a:rPr kumimoji="1" lang="ja-JP" altLang="en-US" sz="1200" u="none"/>
              <a:t>）</a:t>
            </a:r>
          </a:p>
        </p:txBody>
      </p:sp>
      <p:sp>
        <p:nvSpPr>
          <p:cNvPr id="469025" name="AutoShape 33">
            <a:extLst>
              <a:ext uri="{FF2B5EF4-FFF2-40B4-BE49-F238E27FC236}">
                <a16:creationId xmlns:a16="http://schemas.microsoft.com/office/drawing/2014/main" id="{3BBC5355-6E0A-4864-9564-5692FA233E29}"/>
              </a:ext>
            </a:extLst>
          </p:cNvPr>
          <p:cNvSpPr>
            <a:spLocks noChangeArrowheads="1"/>
          </p:cNvSpPr>
          <p:nvPr/>
        </p:nvSpPr>
        <p:spPr bwMode="auto">
          <a:xfrm>
            <a:off x="3013075" y="1878013"/>
            <a:ext cx="3935413" cy="511175"/>
          </a:xfrm>
          <a:custGeom>
            <a:avLst/>
            <a:gdLst>
              <a:gd name="G0" fmla="+- 19277 0 0"/>
              <a:gd name="G1" fmla="+- 5501 0 0"/>
              <a:gd name="G2" fmla="+- 21600 0 5501"/>
              <a:gd name="G3" fmla="+- 10800 0 5501"/>
              <a:gd name="G4" fmla="+- 21600 0 19277"/>
              <a:gd name="G5" fmla="*/ G4 G3 10800"/>
              <a:gd name="G6" fmla="+- 21600 0 G5"/>
              <a:gd name="T0" fmla="*/ 19277 w 21600"/>
              <a:gd name="T1" fmla="*/ 0 h 21600"/>
              <a:gd name="T2" fmla="*/ 0 w 21600"/>
              <a:gd name="T3" fmla="*/ 10800 h 21600"/>
              <a:gd name="T4" fmla="*/ 19277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9277" y="0"/>
                </a:moveTo>
                <a:lnTo>
                  <a:pt x="19277" y="5501"/>
                </a:lnTo>
                <a:lnTo>
                  <a:pt x="3375" y="5501"/>
                </a:lnTo>
                <a:lnTo>
                  <a:pt x="3375" y="16099"/>
                </a:lnTo>
                <a:lnTo>
                  <a:pt x="19277" y="16099"/>
                </a:lnTo>
                <a:lnTo>
                  <a:pt x="19277" y="21600"/>
                </a:lnTo>
                <a:lnTo>
                  <a:pt x="21600" y="10800"/>
                </a:lnTo>
                <a:close/>
              </a:path>
              <a:path w="21600" h="21600">
                <a:moveTo>
                  <a:pt x="1350" y="5501"/>
                </a:moveTo>
                <a:lnTo>
                  <a:pt x="1350" y="16099"/>
                </a:lnTo>
                <a:lnTo>
                  <a:pt x="2700" y="16099"/>
                </a:lnTo>
                <a:lnTo>
                  <a:pt x="2700" y="5501"/>
                </a:lnTo>
                <a:close/>
              </a:path>
              <a:path w="21600" h="21600">
                <a:moveTo>
                  <a:pt x="0" y="5501"/>
                </a:moveTo>
                <a:lnTo>
                  <a:pt x="0" y="16099"/>
                </a:lnTo>
                <a:lnTo>
                  <a:pt x="675" y="16099"/>
                </a:lnTo>
                <a:lnTo>
                  <a:pt x="675" y="5501"/>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ja-JP" altLang="ja-JP" sz="1200" b="1" u="none"/>
          </a:p>
        </p:txBody>
      </p:sp>
      <p:sp>
        <p:nvSpPr>
          <p:cNvPr id="469026" name="AutoShape 34">
            <a:extLst>
              <a:ext uri="{FF2B5EF4-FFF2-40B4-BE49-F238E27FC236}">
                <a16:creationId xmlns:a16="http://schemas.microsoft.com/office/drawing/2014/main" id="{6406B3B7-31C5-445D-A6DA-AC1FBEF41FBF}"/>
              </a:ext>
            </a:extLst>
          </p:cNvPr>
          <p:cNvSpPr>
            <a:spLocks noChangeArrowheads="1"/>
          </p:cNvSpPr>
          <p:nvPr/>
        </p:nvSpPr>
        <p:spPr bwMode="auto">
          <a:xfrm>
            <a:off x="3000375" y="2525713"/>
            <a:ext cx="3952875" cy="511175"/>
          </a:xfrm>
          <a:custGeom>
            <a:avLst/>
            <a:gdLst>
              <a:gd name="G0" fmla="+- 19126 0 0"/>
              <a:gd name="G1" fmla="+- 5068 0 0"/>
              <a:gd name="G2" fmla="+- 21600 0 5068"/>
              <a:gd name="G3" fmla="+- 10800 0 5068"/>
              <a:gd name="G4" fmla="+- 21600 0 19126"/>
              <a:gd name="G5" fmla="*/ G4 G3 10800"/>
              <a:gd name="G6" fmla="+- 21600 0 G5"/>
              <a:gd name="T0" fmla="*/ 19126 w 21600"/>
              <a:gd name="T1" fmla="*/ 0 h 21600"/>
              <a:gd name="T2" fmla="*/ 0 w 21600"/>
              <a:gd name="T3" fmla="*/ 10800 h 21600"/>
              <a:gd name="T4" fmla="*/ 1912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9126" y="0"/>
                </a:moveTo>
                <a:lnTo>
                  <a:pt x="19126" y="5068"/>
                </a:lnTo>
                <a:lnTo>
                  <a:pt x="3375" y="5068"/>
                </a:lnTo>
                <a:lnTo>
                  <a:pt x="3375" y="16532"/>
                </a:lnTo>
                <a:lnTo>
                  <a:pt x="19126" y="16532"/>
                </a:lnTo>
                <a:lnTo>
                  <a:pt x="19126" y="21600"/>
                </a:lnTo>
                <a:lnTo>
                  <a:pt x="21600" y="10800"/>
                </a:lnTo>
                <a:close/>
              </a:path>
              <a:path w="21600" h="21600">
                <a:moveTo>
                  <a:pt x="1350" y="5068"/>
                </a:moveTo>
                <a:lnTo>
                  <a:pt x="1350" y="16532"/>
                </a:lnTo>
                <a:lnTo>
                  <a:pt x="2700" y="16532"/>
                </a:lnTo>
                <a:lnTo>
                  <a:pt x="2700" y="5068"/>
                </a:lnTo>
                <a:close/>
              </a:path>
              <a:path w="21600" h="21600">
                <a:moveTo>
                  <a:pt x="0" y="5068"/>
                </a:moveTo>
                <a:lnTo>
                  <a:pt x="0" y="16532"/>
                </a:lnTo>
                <a:lnTo>
                  <a:pt x="675" y="16532"/>
                </a:lnTo>
                <a:lnTo>
                  <a:pt x="675" y="5068"/>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ja-JP" altLang="ja-JP" sz="1200" b="1" u="none"/>
          </a:p>
        </p:txBody>
      </p:sp>
      <p:sp>
        <p:nvSpPr>
          <p:cNvPr id="469027" name="Rectangle 35">
            <a:extLst>
              <a:ext uri="{FF2B5EF4-FFF2-40B4-BE49-F238E27FC236}">
                <a16:creationId xmlns:a16="http://schemas.microsoft.com/office/drawing/2014/main" id="{919ADCFF-510A-4A3E-8BFD-BD6A55CFED3D}"/>
              </a:ext>
            </a:extLst>
          </p:cNvPr>
          <p:cNvSpPr>
            <a:spLocks noChangeArrowheads="1"/>
          </p:cNvSpPr>
          <p:nvPr/>
        </p:nvSpPr>
        <p:spPr bwMode="auto">
          <a:xfrm>
            <a:off x="457200" y="4575175"/>
            <a:ext cx="17224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ja-JP" sz="1200" u="none"/>
              <a:t>《</a:t>
            </a:r>
            <a:r>
              <a:rPr lang="ja-JP" altLang="en-US" sz="1200" u="none"/>
              <a:t>Ｈ</a:t>
            </a:r>
            <a:r>
              <a:rPr lang="en-US" altLang="ja-JP" sz="1200" u="none"/>
              <a:t>21</a:t>
            </a:r>
            <a:r>
              <a:rPr lang="ja-JP" altLang="en-US" sz="1200" u="none"/>
              <a:t>～ 第１フェーズ </a:t>
            </a:r>
            <a:r>
              <a:rPr lang="en-US" altLang="ja-JP" sz="1200" u="none"/>
              <a:t>》</a:t>
            </a:r>
          </a:p>
        </p:txBody>
      </p:sp>
      <p:sp>
        <p:nvSpPr>
          <p:cNvPr id="469028" name="Rectangle 36">
            <a:extLst>
              <a:ext uri="{FF2B5EF4-FFF2-40B4-BE49-F238E27FC236}">
                <a16:creationId xmlns:a16="http://schemas.microsoft.com/office/drawing/2014/main" id="{05CA8961-E00D-4AA1-A2E6-A7AE036F06CD}"/>
              </a:ext>
            </a:extLst>
          </p:cNvPr>
          <p:cNvSpPr>
            <a:spLocks noChangeArrowheads="1"/>
          </p:cNvSpPr>
          <p:nvPr/>
        </p:nvSpPr>
        <p:spPr bwMode="auto">
          <a:xfrm>
            <a:off x="3749675" y="4475163"/>
            <a:ext cx="2055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ja-JP" sz="1200" u="none"/>
              <a:t>《</a:t>
            </a:r>
            <a:r>
              <a:rPr lang="ja-JP" altLang="en-US" sz="1200" u="none"/>
              <a:t>Ｈ</a:t>
            </a:r>
            <a:r>
              <a:rPr lang="en-US" altLang="ja-JP" sz="1200" u="none"/>
              <a:t>24</a:t>
            </a:r>
            <a:r>
              <a:rPr lang="ja-JP" altLang="en-US" sz="1200" u="none"/>
              <a:t>～ 第</a:t>
            </a:r>
            <a:r>
              <a:rPr lang="en-US" altLang="ja-JP" sz="1200" u="none"/>
              <a:t>2</a:t>
            </a:r>
            <a:r>
              <a:rPr lang="ja-JP" altLang="en-US" sz="1200" u="none"/>
              <a:t>・第３フェーズ</a:t>
            </a:r>
            <a:r>
              <a:rPr lang="ja-JP" altLang="en-US" u="none"/>
              <a:t> </a:t>
            </a:r>
            <a:r>
              <a:rPr lang="en-US" altLang="ja-JP" sz="1200" u="none"/>
              <a:t>》</a:t>
            </a:r>
          </a:p>
        </p:txBody>
      </p:sp>
      <p:sp>
        <p:nvSpPr>
          <p:cNvPr id="469031" name="AutoShape 39">
            <a:extLst>
              <a:ext uri="{FF2B5EF4-FFF2-40B4-BE49-F238E27FC236}">
                <a16:creationId xmlns:a16="http://schemas.microsoft.com/office/drawing/2014/main" id="{3853530B-EE31-4C39-936E-7060B57FF5DE}"/>
              </a:ext>
            </a:extLst>
          </p:cNvPr>
          <p:cNvSpPr>
            <a:spLocks noChangeArrowheads="1"/>
          </p:cNvSpPr>
          <p:nvPr/>
        </p:nvSpPr>
        <p:spPr bwMode="auto">
          <a:xfrm>
            <a:off x="7548563" y="1101725"/>
            <a:ext cx="1079500" cy="1978025"/>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400" b="1" u="none"/>
              <a:t>府内市町村が</a:t>
            </a:r>
          </a:p>
          <a:p>
            <a:pPr algn="ctr" eaLnBrk="1" hangingPunct="1"/>
            <a:r>
              <a:rPr kumimoji="1" lang="ja-JP" altLang="en-US" sz="1400" b="1" u="none"/>
              <a:t>中核市に</a:t>
            </a:r>
          </a:p>
        </p:txBody>
      </p:sp>
      <p:sp>
        <p:nvSpPr>
          <p:cNvPr id="469032" name="Rectangle 40">
            <a:extLst>
              <a:ext uri="{FF2B5EF4-FFF2-40B4-BE49-F238E27FC236}">
                <a16:creationId xmlns:a16="http://schemas.microsoft.com/office/drawing/2014/main" id="{B8886450-835B-4D20-AAA7-5F0A065FDA2A}"/>
              </a:ext>
            </a:extLst>
          </p:cNvPr>
          <p:cNvSpPr>
            <a:spLocks noChangeArrowheads="1"/>
          </p:cNvSpPr>
          <p:nvPr/>
        </p:nvSpPr>
        <p:spPr bwMode="auto">
          <a:xfrm>
            <a:off x="693738" y="622300"/>
            <a:ext cx="8675687"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u="none"/>
              <a:t> </a:t>
            </a:r>
            <a:r>
              <a:rPr kumimoji="1" lang="ja-JP" altLang="en-US" u="none"/>
              <a:t>Ｈ</a:t>
            </a:r>
            <a:r>
              <a:rPr kumimoji="1" lang="en-US" altLang="ja-JP" u="none"/>
              <a:t>21</a:t>
            </a:r>
            <a:r>
              <a:rPr kumimoji="1" lang="ja-JP" altLang="en-US" u="none"/>
              <a:t>　　　　     　　　　                          </a:t>
            </a:r>
            <a:r>
              <a:rPr kumimoji="1" lang="en-US" altLang="ja-JP" u="none"/>
              <a:t>H25</a:t>
            </a:r>
            <a:r>
              <a:rPr kumimoji="1" lang="ja-JP" altLang="en-US" u="none"/>
              <a:t>　　　　　              　   　　　　　　Ｈ</a:t>
            </a:r>
            <a:r>
              <a:rPr kumimoji="1" lang="en-US" altLang="ja-JP" u="none"/>
              <a:t>30</a:t>
            </a:r>
          </a:p>
        </p:txBody>
      </p:sp>
      <p:sp>
        <p:nvSpPr>
          <p:cNvPr id="469033" name="AutoShape 41">
            <a:extLst>
              <a:ext uri="{FF2B5EF4-FFF2-40B4-BE49-F238E27FC236}">
                <a16:creationId xmlns:a16="http://schemas.microsoft.com/office/drawing/2014/main" id="{5258AE33-77E4-4DD7-9E32-D9E6C1285C30}"/>
              </a:ext>
            </a:extLst>
          </p:cNvPr>
          <p:cNvSpPr>
            <a:spLocks noChangeArrowheads="1"/>
          </p:cNvSpPr>
          <p:nvPr/>
        </p:nvSpPr>
        <p:spPr bwMode="auto">
          <a:xfrm>
            <a:off x="476250" y="1017588"/>
            <a:ext cx="2490788" cy="708025"/>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sz="1600" b="1" u="none"/>
              <a:t>市町村への権限移譲</a:t>
            </a:r>
          </a:p>
          <a:p>
            <a:pPr eaLnBrk="1" hangingPunct="1"/>
            <a:r>
              <a:rPr kumimoji="1" lang="ja-JP" altLang="en-US" sz="1400" u="none"/>
              <a:t>　新たな仕組みを構築</a:t>
            </a:r>
          </a:p>
          <a:p>
            <a:pPr eaLnBrk="1" hangingPunct="1"/>
            <a:r>
              <a:rPr kumimoji="1" lang="ja-JP" altLang="en-US" sz="1400" u="none"/>
              <a:t>　</a:t>
            </a:r>
            <a:endParaRPr kumimoji="1" lang="ja-JP" altLang="en-US" sz="1000">
              <a:solidFill>
                <a:srgbClr val="FF0000"/>
              </a:solidFill>
            </a:endParaRPr>
          </a:p>
        </p:txBody>
      </p:sp>
      <p:sp>
        <p:nvSpPr>
          <p:cNvPr id="469034" name="AutoShape 42">
            <a:extLst>
              <a:ext uri="{FF2B5EF4-FFF2-40B4-BE49-F238E27FC236}">
                <a16:creationId xmlns:a16="http://schemas.microsoft.com/office/drawing/2014/main" id="{FDB0A362-FF87-41AD-B2BA-2EA58F53E758}"/>
              </a:ext>
            </a:extLst>
          </p:cNvPr>
          <p:cNvSpPr>
            <a:spLocks noChangeArrowheads="1"/>
          </p:cNvSpPr>
          <p:nvPr/>
        </p:nvSpPr>
        <p:spPr bwMode="auto">
          <a:xfrm>
            <a:off x="3049588" y="1054100"/>
            <a:ext cx="1585912" cy="481013"/>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ja-JP" altLang="en-US" sz="1000" b="1" u="none"/>
              <a:t>全市町村に特例市並みの</a:t>
            </a:r>
          </a:p>
          <a:p>
            <a:r>
              <a:rPr kumimoji="1" lang="ja-JP" altLang="en-US" sz="1000" b="1" u="none"/>
              <a:t>権限移譲の実現</a:t>
            </a:r>
          </a:p>
          <a:p>
            <a:r>
              <a:rPr lang="en-US" altLang="ja-JP" sz="900" u="none"/>
              <a:t>※3</a:t>
            </a:r>
            <a:r>
              <a:rPr lang="ja-JP" altLang="en-US" sz="900" u="none"/>
              <a:t>年程度で集中的取組み</a:t>
            </a:r>
            <a:endParaRPr kumimoji="1" lang="ja-JP" altLang="en-US" sz="900" u="none"/>
          </a:p>
        </p:txBody>
      </p:sp>
      <p:sp>
        <p:nvSpPr>
          <p:cNvPr id="469035" name="Rectangle 43">
            <a:extLst>
              <a:ext uri="{FF2B5EF4-FFF2-40B4-BE49-F238E27FC236}">
                <a16:creationId xmlns:a16="http://schemas.microsoft.com/office/drawing/2014/main" id="{7686B2B8-5062-4482-8F89-C86A42A32593}"/>
              </a:ext>
            </a:extLst>
          </p:cNvPr>
          <p:cNvSpPr>
            <a:spLocks noChangeArrowheads="1"/>
          </p:cNvSpPr>
          <p:nvPr/>
        </p:nvSpPr>
        <p:spPr bwMode="auto">
          <a:xfrm>
            <a:off x="2913063" y="838200"/>
            <a:ext cx="1765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ja-JP" sz="1200" u="none"/>
              <a:t>《H22</a:t>
            </a:r>
            <a:r>
              <a:rPr lang="ja-JP" altLang="en-US" sz="1200" u="none"/>
              <a:t>～　第１フェーズ</a:t>
            </a:r>
            <a:r>
              <a:rPr lang="en-US" altLang="ja-JP" sz="1200" u="none"/>
              <a:t>》</a:t>
            </a:r>
          </a:p>
        </p:txBody>
      </p:sp>
      <p:sp>
        <p:nvSpPr>
          <p:cNvPr id="469036" name="AutoShape 44">
            <a:extLst>
              <a:ext uri="{FF2B5EF4-FFF2-40B4-BE49-F238E27FC236}">
                <a16:creationId xmlns:a16="http://schemas.microsoft.com/office/drawing/2014/main" id="{42671C87-2ECF-4F62-9ACE-98862CDDD00D}"/>
              </a:ext>
            </a:extLst>
          </p:cNvPr>
          <p:cNvSpPr>
            <a:spLocks noChangeArrowheads="1"/>
          </p:cNvSpPr>
          <p:nvPr/>
        </p:nvSpPr>
        <p:spPr bwMode="auto">
          <a:xfrm>
            <a:off x="4703763" y="1066800"/>
            <a:ext cx="2135187" cy="4254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ja-JP" altLang="en-US" sz="1000" b="1" u="none"/>
              <a:t>大阪府でなくては担えない事務を除く</a:t>
            </a:r>
          </a:p>
          <a:p>
            <a:r>
              <a:rPr kumimoji="1" lang="ja-JP" altLang="en-US" sz="1000" b="1" u="none"/>
              <a:t>全ての事務の市町村移譲を実現</a:t>
            </a:r>
          </a:p>
        </p:txBody>
      </p:sp>
      <p:sp>
        <p:nvSpPr>
          <p:cNvPr id="469037" name="Rectangle 45">
            <a:extLst>
              <a:ext uri="{FF2B5EF4-FFF2-40B4-BE49-F238E27FC236}">
                <a16:creationId xmlns:a16="http://schemas.microsoft.com/office/drawing/2014/main" id="{70A07588-5129-4267-B383-CDE38F1437BD}"/>
              </a:ext>
            </a:extLst>
          </p:cNvPr>
          <p:cNvSpPr>
            <a:spLocks noChangeArrowheads="1"/>
          </p:cNvSpPr>
          <p:nvPr/>
        </p:nvSpPr>
        <p:spPr bwMode="auto">
          <a:xfrm>
            <a:off x="4714875" y="828675"/>
            <a:ext cx="1765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ja-JP" sz="1200" u="none"/>
              <a:t>《H26</a:t>
            </a:r>
            <a:r>
              <a:rPr lang="ja-JP" altLang="en-US" sz="1200" u="none"/>
              <a:t>～ 第</a:t>
            </a:r>
            <a:r>
              <a:rPr lang="en-US" altLang="ja-JP" sz="1200" u="none"/>
              <a:t>2</a:t>
            </a:r>
            <a:r>
              <a:rPr lang="ja-JP" altLang="en-US" sz="1200" u="none"/>
              <a:t>フェーズ</a:t>
            </a:r>
            <a:r>
              <a:rPr lang="en-US" altLang="ja-JP" sz="1200" u="none"/>
              <a:t>》</a:t>
            </a:r>
          </a:p>
        </p:txBody>
      </p:sp>
      <p:sp>
        <p:nvSpPr>
          <p:cNvPr id="469038" name="Rectangle 46">
            <a:extLst>
              <a:ext uri="{FF2B5EF4-FFF2-40B4-BE49-F238E27FC236}">
                <a16:creationId xmlns:a16="http://schemas.microsoft.com/office/drawing/2014/main" id="{03AD8C34-C58E-4BBA-BA99-EA841038BF6C}"/>
              </a:ext>
            </a:extLst>
          </p:cNvPr>
          <p:cNvSpPr>
            <a:spLocks noChangeArrowheads="1"/>
          </p:cNvSpPr>
          <p:nvPr/>
        </p:nvSpPr>
        <p:spPr bwMode="auto">
          <a:xfrm>
            <a:off x="5443538" y="573088"/>
            <a:ext cx="1765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ja-JP" altLang="ja-JP" sz="900" u="none"/>
          </a:p>
        </p:txBody>
      </p:sp>
      <p:sp>
        <p:nvSpPr>
          <p:cNvPr id="469005" name="AutoShape 13">
            <a:extLst>
              <a:ext uri="{FF2B5EF4-FFF2-40B4-BE49-F238E27FC236}">
                <a16:creationId xmlns:a16="http://schemas.microsoft.com/office/drawing/2014/main" id="{4DCBE2D8-3C73-4A0C-BC19-66E7FD85DA69}"/>
              </a:ext>
            </a:extLst>
          </p:cNvPr>
          <p:cNvSpPr>
            <a:spLocks noChangeArrowheads="1"/>
          </p:cNvSpPr>
          <p:nvPr/>
        </p:nvSpPr>
        <p:spPr bwMode="auto">
          <a:xfrm>
            <a:off x="730250" y="3740150"/>
            <a:ext cx="6064250" cy="703263"/>
          </a:xfrm>
          <a:prstGeom prst="roundRect">
            <a:avLst>
              <a:gd name="adj" fmla="val 16667"/>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sz="1600" b="1" u="none"/>
              <a:t>大阪市との新たな関係づくり </a:t>
            </a:r>
            <a:endParaRPr kumimoji="1" lang="ja-JP" altLang="en-US" sz="1400" u="none"/>
          </a:p>
          <a:p>
            <a:pPr eaLnBrk="1" hangingPunct="1"/>
            <a:r>
              <a:rPr kumimoji="1" lang="ja-JP" altLang="en-US" sz="1600" b="1" u="none"/>
              <a:t>　</a:t>
            </a:r>
            <a:r>
              <a:rPr kumimoji="1" lang="ja-JP" altLang="en-US" sz="1400" u="none"/>
              <a:t>恒常的「協議の場」を新設　　　　　広域的な調整、重複事務の整理</a:t>
            </a:r>
            <a:r>
              <a:rPr kumimoji="1" lang="ja-JP" altLang="en-US" sz="1600" b="1" u="none"/>
              <a:t>　　</a:t>
            </a:r>
          </a:p>
          <a:p>
            <a:pPr eaLnBrk="1" hangingPunct="1"/>
            <a:r>
              <a:rPr kumimoji="1" lang="ja-JP" altLang="en-US" sz="1400" u="none"/>
              <a:t>　　　　　　　　　　　　　　　　　　　　 　　 新たな大都市制度の研究・設計</a:t>
            </a:r>
          </a:p>
        </p:txBody>
      </p:sp>
      <p:sp>
        <p:nvSpPr>
          <p:cNvPr id="469040" name="AutoShape 48">
            <a:extLst>
              <a:ext uri="{FF2B5EF4-FFF2-40B4-BE49-F238E27FC236}">
                <a16:creationId xmlns:a16="http://schemas.microsoft.com/office/drawing/2014/main" id="{BCD70534-24C7-4EDF-A05B-4875493B16BE}"/>
              </a:ext>
            </a:extLst>
          </p:cNvPr>
          <p:cNvSpPr>
            <a:spLocks noChangeArrowheads="1"/>
          </p:cNvSpPr>
          <p:nvPr/>
        </p:nvSpPr>
        <p:spPr bwMode="auto">
          <a:xfrm>
            <a:off x="3049588" y="1549400"/>
            <a:ext cx="3535362" cy="147638"/>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kumimoji="1" lang="en-US" altLang="ja-JP" sz="1000" u="none"/>
              <a:t>※</a:t>
            </a:r>
            <a:r>
              <a:rPr kumimoji="1" lang="ja-JP" altLang="en-US" sz="1000" u="none"/>
              <a:t>政令市・中核市・特例市へのさらなる権限移譲の推進</a:t>
            </a:r>
          </a:p>
        </p:txBody>
      </p:sp>
      <p:sp>
        <p:nvSpPr>
          <p:cNvPr id="469041" name="AutoShape 49">
            <a:extLst>
              <a:ext uri="{FF2B5EF4-FFF2-40B4-BE49-F238E27FC236}">
                <a16:creationId xmlns:a16="http://schemas.microsoft.com/office/drawing/2014/main" id="{7742814C-7B6A-4B9C-985C-978742CBA25F}"/>
              </a:ext>
            </a:extLst>
          </p:cNvPr>
          <p:cNvSpPr>
            <a:spLocks noChangeArrowheads="1"/>
          </p:cNvSpPr>
          <p:nvPr/>
        </p:nvSpPr>
        <p:spPr bwMode="auto">
          <a:xfrm>
            <a:off x="3324225" y="5653088"/>
            <a:ext cx="331788" cy="677862"/>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9042" name="Rectangle 50">
            <a:extLst>
              <a:ext uri="{FF2B5EF4-FFF2-40B4-BE49-F238E27FC236}">
                <a16:creationId xmlns:a16="http://schemas.microsoft.com/office/drawing/2014/main" id="{4D7F1998-4B03-437E-B40E-CB4B4470F155}"/>
              </a:ext>
            </a:extLst>
          </p:cNvPr>
          <p:cNvSpPr>
            <a:spLocks noChangeArrowheads="1"/>
          </p:cNvSpPr>
          <p:nvPr/>
        </p:nvSpPr>
        <p:spPr bwMode="auto">
          <a:xfrm>
            <a:off x="3736975" y="5118100"/>
            <a:ext cx="30003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ja-JP" altLang="en-US" sz="1400" u="none"/>
              <a:t>　更なる国の出先機関の見直し</a:t>
            </a:r>
          </a:p>
          <a:p>
            <a:r>
              <a:rPr lang="ja-JP" altLang="en-US" sz="1400" u="none"/>
              <a:t>　⇒権限・財源の広域連合への移譲</a:t>
            </a:r>
          </a:p>
        </p:txBody>
      </p:sp>
      <p:sp>
        <p:nvSpPr>
          <p:cNvPr id="469043" name="Rectangle 51">
            <a:extLst>
              <a:ext uri="{FF2B5EF4-FFF2-40B4-BE49-F238E27FC236}">
                <a16:creationId xmlns:a16="http://schemas.microsoft.com/office/drawing/2014/main" id="{3089EE50-F82D-4120-9DC1-03C42FB466EC}"/>
              </a:ext>
            </a:extLst>
          </p:cNvPr>
          <p:cNvSpPr>
            <a:spLocks noChangeArrowheads="1"/>
          </p:cNvSpPr>
          <p:nvPr/>
        </p:nvSpPr>
        <p:spPr bwMode="auto">
          <a:xfrm>
            <a:off x="3768725" y="5756275"/>
            <a:ext cx="30003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ja-JP" altLang="en-US" sz="1400" u="none"/>
              <a:t>　更なる府県業務の集約</a:t>
            </a:r>
          </a:p>
          <a:p>
            <a:r>
              <a:rPr lang="ja-JP" altLang="en-US" sz="1400" u="none"/>
              <a:t>　</a:t>
            </a:r>
          </a:p>
        </p:txBody>
      </p:sp>
      <p:sp>
        <p:nvSpPr>
          <p:cNvPr id="469045" name="AutoShape 53">
            <a:extLst>
              <a:ext uri="{FF2B5EF4-FFF2-40B4-BE49-F238E27FC236}">
                <a16:creationId xmlns:a16="http://schemas.microsoft.com/office/drawing/2014/main" id="{30D3ED92-D486-49B2-93C8-2BDF32A2086A}"/>
              </a:ext>
            </a:extLst>
          </p:cNvPr>
          <p:cNvSpPr>
            <a:spLocks noChangeArrowheads="1"/>
          </p:cNvSpPr>
          <p:nvPr/>
        </p:nvSpPr>
        <p:spPr bwMode="auto">
          <a:xfrm>
            <a:off x="6667500" y="304800"/>
            <a:ext cx="952500" cy="371475"/>
          </a:xfrm>
          <a:prstGeom prst="wedgeRoundRectCallout">
            <a:avLst>
              <a:gd name="adj1" fmla="val 70000"/>
              <a:gd name="adj2" fmla="val 60685"/>
              <a:gd name="adj3" fmla="val 1666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sz="1600" u="none"/>
              <a:t>遅くとも</a:t>
            </a:r>
          </a:p>
        </p:txBody>
      </p:sp>
      <p:sp>
        <p:nvSpPr>
          <p:cNvPr id="469008" name="AutoShape 16">
            <a:extLst>
              <a:ext uri="{FF2B5EF4-FFF2-40B4-BE49-F238E27FC236}">
                <a16:creationId xmlns:a16="http://schemas.microsoft.com/office/drawing/2014/main" id="{6BBCA41E-C00B-4E98-8187-F605093651FF}"/>
              </a:ext>
            </a:extLst>
          </p:cNvPr>
          <p:cNvSpPr>
            <a:spLocks noChangeArrowheads="1"/>
          </p:cNvSpPr>
          <p:nvPr/>
        </p:nvSpPr>
        <p:spPr bwMode="auto">
          <a:xfrm>
            <a:off x="3073400" y="4067175"/>
            <a:ext cx="358775" cy="144463"/>
          </a:xfrm>
          <a:prstGeom prst="rightArrow">
            <a:avLst>
              <a:gd name="adj1" fmla="val 50000"/>
              <a:gd name="adj2" fmla="val 620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9046" name="AutoShape 54">
            <a:extLst>
              <a:ext uri="{FF2B5EF4-FFF2-40B4-BE49-F238E27FC236}">
                <a16:creationId xmlns:a16="http://schemas.microsoft.com/office/drawing/2014/main" id="{8EBF98AD-E080-4119-8A44-60B2108D9726}"/>
              </a:ext>
            </a:extLst>
          </p:cNvPr>
          <p:cNvSpPr>
            <a:spLocks noChangeArrowheads="1"/>
          </p:cNvSpPr>
          <p:nvPr/>
        </p:nvSpPr>
        <p:spPr bwMode="auto">
          <a:xfrm>
            <a:off x="1651000" y="6350000"/>
            <a:ext cx="5956300" cy="508000"/>
          </a:xfrm>
          <a:prstGeom prst="upArrow">
            <a:avLst>
              <a:gd name="adj1" fmla="val 69407"/>
              <a:gd name="adj2" fmla="val 46875"/>
            </a:avLst>
          </a:prstGeom>
          <a:solidFill>
            <a:srgbClr val="CC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469047" name="Rectangle 55">
            <a:extLst>
              <a:ext uri="{FF2B5EF4-FFF2-40B4-BE49-F238E27FC236}">
                <a16:creationId xmlns:a16="http://schemas.microsoft.com/office/drawing/2014/main" id="{43780D95-C959-4509-ADE0-6C099CB24E5B}"/>
              </a:ext>
            </a:extLst>
          </p:cNvPr>
          <p:cNvSpPr>
            <a:spLocks noChangeArrowheads="1"/>
          </p:cNvSpPr>
          <p:nvPr/>
        </p:nvSpPr>
        <p:spPr bwMode="auto">
          <a:xfrm>
            <a:off x="2417763" y="6491288"/>
            <a:ext cx="20764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ja-JP" altLang="en-US" b="1" u="none"/>
              <a:t>国への提案・要望</a:t>
            </a:r>
          </a:p>
        </p:txBody>
      </p:sp>
      <p:sp>
        <p:nvSpPr>
          <p:cNvPr id="469049" name="Rectangle 57">
            <a:extLst>
              <a:ext uri="{FF2B5EF4-FFF2-40B4-BE49-F238E27FC236}">
                <a16:creationId xmlns:a16="http://schemas.microsoft.com/office/drawing/2014/main" id="{77B04584-2765-4B6D-9E58-5C0FEF977B36}"/>
              </a:ext>
            </a:extLst>
          </p:cNvPr>
          <p:cNvSpPr>
            <a:spLocks noChangeArrowheads="1"/>
          </p:cNvSpPr>
          <p:nvPr/>
        </p:nvSpPr>
        <p:spPr bwMode="auto">
          <a:xfrm>
            <a:off x="4094163" y="6461125"/>
            <a:ext cx="28384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ja-JP" altLang="en-US" sz="1000" u="none"/>
              <a:t>国・都道府県・市町村の役割分担に応じた</a:t>
            </a:r>
          </a:p>
          <a:p>
            <a:pPr algn="ctr"/>
            <a:r>
              <a:rPr lang="ja-JP" altLang="en-US" sz="1000" u="none"/>
              <a:t>税源移譲を含めた税源配分の見直し　等</a:t>
            </a:r>
          </a:p>
        </p:txBody>
      </p:sp>
      <p:sp>
        <p:nvSpPr>
          <p:cNvPr id="469050" name="Rectangle 58">
            <a:extLst>
              <a:ext uri="{FF2B5EF4-FFF2-40B4-BE49-F238E27FC236}">
                <a16:creationId xmlns:a16="http://schemas.microsoft.com/office/drawing/2014/main" id="{B8B03BB4-8DB3-40B2-9B0F-1BA9994EE7F9}"/>
              </a:ext>
            </a:extLst>
          </p:cNvPr>
          <p:cNvSpPr>
            <a:spLocks noChangeArrowheads="1"/>
          </p:cNvSpPr>
          <p:nvPr/>
        </p:nvSpPr>
        <p:spPr bwMode="auto">
          <a:xfrm>
            <a:off x="6721475" y="6713538"/>
            <a:ext cx="6556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200" u="none"/>
              <a:t>（</a:t>
            </a:r>
            <a:r>
              <a:rPr kumimoji="1" lang="en-US" altLang="ja-JP" sz="1200" u="none"/>
              <a:t>P</a:t>
            </a:r>
            <a:r>
              <a:rPr kumimoji="1" lang="ja-JP" altLang="en-US" sz="1200" u="none"/>
              <a:t>１</a:t>
            </a:r>
            <a:r>
              <a:rPr kumimoji="1" lang="en-US" altLang="ja-JP" sz="1200" u="none"/>
              <a:t>1</a:t>
            </a:r>
            <a:r>
              <a:rPr kumimoji="1" lang="ja-JP" altLang="en-US" sz="1200" u="none"/>
              <a:t>）</a:t>
            </a:r>
          </a:p>
        </p:txBody>
      </p:sp>
      <p:sp>
        <p:nvSpPr>
          <p:cNvPr id="469053" name="AutoShape 61">
            <a:extLst>
              <a:ext uri="{FF2B5EF4-FFF2-40B4-BE49-F238E27FC236}">
                <a16:creationId xmlns:a16="http://schemas.microsoft.com/office/drawing/2014/main" id="{BA92C0FE-E020-4080-B5BC-76AB8B084CDC}"/>
              </a:ext>
            </a:extLst>
          </p:cNvPr>
          <p:cNvSpPr>
            <a:spLocks noChangeArrowheads="1"/>
          </p:cNvSpPr>
          <p:nvPr/>
        </p:nvSpPr>
        <p:spPr bwMode="auto">
          <a:xfrm>
            <a:off x="7938" y="6418263"/>
            <a:ext cx="2427287" cy="439737"/>
          </a:xfrm>
          <a:prstGeom prst="roundRect">
            <a:avLst>
              <a:gd name="adj" fmla="val 16667"/>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ja-JP" altLang="en-US" sz="1000" u="none"/>
              <a:t>上記取組みを進めるうえで、国のかたちそのものの変革を強く求めていく必要</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20" name="Rectangle 4">
            <a:extLst>
              <a:ext uri="{FF2B5EF4-FFF2-40B4-BE49-F238E27FC236}">
                <a16:creationId xmlns:a16="http://schemas.microsoft.com/office/drawing/2014/main" id="{0092102B-3725-43F3-8B77-427BD37D150F}"/>
              </a:ext>
            </a:extLst>
          </p:cNvPr>
          <p:cNvSpPr>
            <a:spLocks noGrp="1" noChangeArrowheads="1"/>
          </p:cNvSpPr>
          <p:nvPr>
            <p:ph type="title"/>
          </p:nvPr>
        </p:nvSpPr>
        <p:spPr>
          <a:xfrm>
            <a:off x="250825" y="260350"/>
            <a:ext cx="8642350" cy="647700"/>
          </a:xfrm>
          <a:noFill/>
          <a:ln/>
        </p:spPr>
        <p:txBody>
          <a:bodyPr/>
          <a:lstStyle/>
          <a:p>
            <a:r>
              <a:rPr lang="ja-JP" altLang="en-US" sz="2400">
                <a:ea typeface="HG丸ｺﾞｼｯｸM-PRO" panose="020F0600000000000000" pitchFamily="50" charset="-128"/>
              </a:rPr>
              <a:t>（３）国と地方（広域自治体・基礎自治体）の役割変化</a:t>
            </a:r>
          </a:p>
        </p:txBody>
      </p:sp>
      <p:sp>
        <p:nvSpPr>
          <p:cNvPr id="367621" name="Rectangle 5">
            <a:extLst>
              <a:ext uri="{FF2B5EF4-FFF2-40B4-BE49-F238E27FC236}">
                <a16:creationId xmlns:a16="http://schemas.microsoft.com/office/drawing/2014/main" id="{A78184D7-210C-4ACD-B7BE-3615AFBBE557}"/>
              </a:ext>
            </a:extLst>
          </p:cNvPr>
          <p:cNvSpPr>
            <a:spLocks noChangeArrowheads="1"/>
          </p:cNvSpPr>
          <p:nvPr/>
        </p:nvSpPr>
        <p:spPr bwMode="auto">
          <a:xfrm>
            <a:off x="1835150" y="908050"/>
            <a:ext cx="1223963"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u="none"/>
              <a:t>【</a:t>
            </a:r>
            <a:r>
              <a:rPr kumimoji="1" lang="ja-JP" altLang="en-US" u="none"/>
              <a:t>現状</a:t>
            </a:r>
            <a:r>
              <a:rPr kumimoji="1" lang="en-US" altLang="ja-JP" u="none"/>
              <a:t>】</a:t>
            </a:r>
          </a:p>
        </p:txBody>
      </p:sp>
      <p:sp>
        <p:nvSpPr>
          <p:cNvPr id="367622" name="Rectangle 6">
            <a:extLst>
              <a:ext uri="{FF2B5EF4-FFF2-40B4-BE49-F238E27FC236}">
                <a16:creationId xmlns:a16="http://schemas.microsoft.com/office/drawing/2014/main" id="{3A1C0049-1BE8-40C8-A22C-00689ED4E215}"/>
              </a:ext>
            </a:extLst>
          </p:cNvPr>
          <p:cNvSpPr>
            <a:spLocks noChangeArrowheads="1"/>
          </p:cNvSpPr>
          <p:nvPr/>
        </p:nvSpPr>
        <p:spPr bwMode="auto">
          <a:xfrm>
            <a:off x="6156325" y="908050"/>
            <a:ext cx="1223963"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u="none"/>
              <a:t>【</a:t>
            </a:r>
            <a:r>
              <a:rPr kumimoji="1" lang="ja-JP" altLang="en-US" u="none"/>
              <a:t>将来像</a:t>
            </a:r>
            <a:r>
              <a:rPr kumimoji="1" lang="en-US" altLang="ja-JP" u="none"/>
              <a:t>】</a:t>
            </a:r>
          </a:p>
        </p:txBody>
      </p:sp>
      <p:sp>
        <p:nvSpPr>
          <p:cNvPr id="367623" name="Rectangle 7">
            <a:extLst>
              <a:ext uri="{FF2B5EF4-FFF2-40B4-BE49-F238E27FC236}">
                <a16:creationId xmlns:a16="http://schemas.microsoft.com/office/drawing/2014/main" id="{3786897E-1622-4CC8-A8DE-6B5178403FCF}"/>
              </a:ext>
            </a:extLst>
          </p:cNvPr>
          <p:cNvSpPr>
            <a:spLocks noChangeArrowheads="1"/>
          </p:cNvSpPr>
          <p:nvPr/>
        </p:nvSpPr>
        <p:spPr bwMode="auto">
          <a:xfrm>
            <a:off x="250825" y="1412875"/>
            <a:ext cx="2889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en-US" altLang="ja-JP" u="none"/>
              <a:t>【</a:t>
            </a:r>
            <a:r>
              <a:rPr kumimoji="1" lang="ja-JP" altLang="en-US" u="none"/>
              <a:t>国</a:t>
            </a:r>
            <a:r>
              <a:rPr kumimoji="1" lang="en-US" altLang="ja-JP" u="none"/>
              <a:t>】</a:t>
            </a:r>
          </a:p>
        </p:txBody>
      </p:sp>
      <p:sp>
        <p:nvSpPr>
          <p:cNvPr id="367624" name="Rectangle 8">
            <a:extLst>
              <a:ext uri="{FF2B5EF4-FFF2-40B4-BE49-F238E27FC236}">
                <a16:creationId xmlns:a16="http://schemas.microsoft.com/office/drawing/2014/main" id="{35C966B1-0FCE-4577-B9E3-7F90830D0167}"/>
              </a:ext>
            </a:extLst>
          </p:cNvPr>
          <p:cNvSpPr>
            <a:spLocks noChangeArrowheads="1"/>
          </p:cNvSpPr>
          <p:nvPr/>
        </p:nvSpPr>
        <p:spPr bwMode="auto">
          <a:xfrm>
            <a:off x="250825" y="3068638"/>
            <a:ext cx="2889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en-US" altLang="ja-JP" u="none"/>
              <a:t>【</a:t>
            </a:r>
            <a:r>
              <a:rPr kumimoji="1" lang="ja-JP" altLang="en-US" u="none"/>
              <a:t>大阪府</a:t>
            </a:r>
            <a:r>
              <a:rPr kumimoji="1" lang="en-US" altLang="ja-JP" u="none"/>
              <a:t>】</a:t>
            </a:r>
          </a:p>
        </p:txBody>
      </p:sp>
      <p:sp>
        <p:nvSpPr>
          <p:cNvPr id="367625" name="Rectangle 9">
            <a:extLst>
              <a:ext uri="{FF2B5EF4-FFF2-40B4-BE49-F238E27FC236}">
                <a16:creationId xmlns:a16="http://schemas.microsoft.com/office/drawing/2014/main" id="{E0136D4A-87E1-4F8D-9150-22572A8F90B9}"/>
              </a:ext>
            </a:extLst>
          </p:cNvPr>
          <p:cNvSpPr>
            <a:spLocks noChangeArrowheads="1"/>
          </p:cNvSpPr>
          <p:nvPr/>
        </p:nvSpPr>
        <p:spPr bwMode="auto">
          <a:xfrm>
            <a:off x="250825" y="5805488"/>
            <a:ext cx="2889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en-US" altLang="ja-JP" u="none"/>
              <a:t>【</a:t>
            </a:r>
            <a:r>
              <a:rPr kumimoji="1" lang="ja-JP" altLang="en-US" u="none"/>
              <a:t>市町村</a:t>
            </a:r>
            <a:r>
              <a:rPr kumimoji="1" lang="en-US" altLang="ja-JP" u="none"/>
              <a:t>】</a:t>
            </a:r>
          </a:p>
        </p:txBody>
      </p:sp>
      <p:sp>
        <p:nvSpPr>
          <p:cNvPr id="367626" name="Rectangle 10">
            <a:extLst>
              <a:ext uri="{FF2B5EF4-FFF2-40B4-BE49-F238E27FC236}">
                <a16:creationId xmlns:a16="http://schemas.microsoft.com/office/drawing/2014/main" id="{46D973FC-4104-49AA-B7CD-44BFE7C7C98E}"/>
              </a:ext>
            </a:extLst>
          </p:cNvPr>
          <p:cNvSpPr>
            <a:spLocks noChangeArrowheads="1"/>
          </p:cNvSpPr>
          <p:nvPr/>
        </p:nvSpPr>
        <p:spPr bwMode="auto">
          <a:xfrm>
            <a:off x="611188" y="1268413"/>
            <a:ext cx="3816350" cy="151288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sz="1400" u="none"/>
              <a:t>○</a:t>
            </a:r>
            <a:r>
              <a:rPr kumimoji="1" lang="ja-JP" altLang="en-US" sz="1400" u="none"/>
              <a:t>国の存立に直接関わる事務</a:t>
            </a:r>
          </a:p>
          <a:p>
            <a:pPr eaLnBrk="1" hangingPunct="1"/>
            <a:r>
              <a:rPr kumimoji="1" lang="ja-JP" altLang="en-US" sz="1400" u="none"/>
              <a:t>　 </a:t>
            </a:r>
            <a:r>
              <a:rPr kumimoji="1" lang="ja-JP" altLang="en-US" sz="1400" u="none">
                <a:ea typeface="ＭＳ 明朝" panose="02020609040205080304" pitchFamily="17" charset="-128"/>
              </a:rPr>
              <a:t>・外交、防衛、通貨、司法など</a:t>
            </a:r>
          </a:p>
          <a:p>
            <a:pPr eaLnBrk="1" hangingPunct="1"/>
            <a:r>
              <a:rPr kumimoji="1" lang="ja-JP" altLang="en-US" sz="1400" u="none"/>
              <a:t>○福祉、教育などの行政サービス</a:t>
            </a:r>
          </a:p>
          <a:p>
            <a:pPr eaLnBrk="1" hangingPunct="1"/>
            <a:r>
              <a:rPr kumimoji="1" lang="ja-JP" altLang="en-US" sz="1400" u="none">
                <a:ea typeface="ＭＳ 明朝" panose="02020609040205080304" pitchFamily="17" charset="-128"/>
              </a:rPr>
              <a:t>　・サービス水準、内容等の細かな基準設定</a:t>
            </a:r>
          </a:p>
          <a:p>
            <a:pPr eaLnBrk="1" hangingPunct="1"/>
            <a:r>
              <a:rPr kumimoji="1" lang="ja-JP" altLang="en-US" sz="1400" u="none"/>
              <a:t>○インフラ整備、産業政策</a:t>
            </a:r>
          </a:p>
          <a:p>
            <a:pPr eaLnBrk="1" hangingPunct="1"/>
            <a:r>
              <a:rPr kumimoji="1" lang="ja-JP" altLang="en-US" sz="1400" u="none"/>
              <a:t>   </a:t>
            </a:r>
            <a:r>
              <a:rPr kumimoji="1" lang="ja-JP" altLang="en-US" sz="1400" u="none">
                <a:ea typeface="ＭＳ 明朝" panose="02020609040205080304" pitchFamily="17" charset="-128"/>
              </a:rPr>
              <a:t>・高速道路、国道、通商政策、中小企業対策</a:t>
            </a:r>
            <a:endParaRPr kumimoji="1" lang="ja-JP" altLang="en-US" sz="1400" u="none"/>
          </a:p>
          <a:p>
            <a:pPr eaLnBrk="1" hangingPunct="1"/>
            <a:r>
              <a:rPr kumimoji="1" lang="ja-JP" altLang="en-US" sz="1400" u="none"/>
              <a:t>　　　　　　　　　　　　　　　　　　　　　　　　　　　　　等</a:t>
            </a:r>
          </a:p>
        </p:txBody>
      </p:sp>
      <p:sp>
        <p:nvSpPr>
          <p:cNvPr id="367627" name="Rectangle 11">
            <a:extLst>
              <a:ext uri="{FF2B5EF4-FFF2-40B4-BE49-F238E27FC236}">
                <a16:creationId xmlns:a16="http://schemas.microsoft.com/office/drawing/2014/main" id="{2CB1741B-07B7-4643-9571-12D815ED591B}"/>
              </a:ext>
            </a:extLst>
          </p:cNvPr>
          <p:cNvSpPr>
            <a:spLocks noChangeArrowheads="1"/>
          </p:cNvSpPr>
          <p:nvPr/>
        </p:nvSpPr>
        <p:spPr bwMode="auto">
          <a:xfrm>
            <a:off x="611188" y="2924175"/>
            <a:ext cx="3816350" cy="25209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sz="1400" u="none"/>
              <a:t>○</a:t>
            </a:r>
            <a:r>
              <a:rPr kumimoji="1" lang="ja-JP" altLang="en-US" sz="1400" u="none"/>
              <a:t>広域計画、市町村の補完などの広域自治体</a:t>
            </a:r>
          </a:p>
          <a:p>
            <a:pPr eaLnBrk="1" hangingPunct="1"/>
            <a:r>
              <a:rPr kumimoji="1" lang="ja-JP" altLang="en-US" sz="1400" u="none"/>
              <a:t>　 としての役割</a:t>
            </a:r>
          </a:p>
          <a:p>
            <a:pPr eaLnBrk="1" hangingPunct="1"/>
            <a:r>
              <a:rPr kumimoji="1" lang="ja-JP" altLang="en-US" sz="1400" u="none">
                <a:latin typeface="ＭＳ 明朝" panose="02020609040205080304" pitchFamily="17" charset="-128"/>
                <a:ea typeface="ＭＳ 明朝" panose="02020609040205080304" pitchFamily="17" charset="-128"/>
              </a:rPr>
              <a:t>　・府域の計画策定</a:t>
            </a:r>
            <a:r>
              <a:rPr kumimoji="1" lang="en-US" altLang="ja-JP" sz="1400" u="none">
                <a:latin typeface="ＭＳ 明朝" panose="02020609040205080304" pitchFamily="17" charset="-128"/>
                <a:ea typeface="ＭＳ 明朝" panose="02020609040205080304" pitchFamily="17" charset="-128"/>
              </a:rPr>
              <a:t>/</a:t>
            </a:r>
            <a:r>
              <a:rPr kumimoji="1" lang="ja-JP" altLang="en-US" sz="1400" u="none">
                <a:latin typeface="ＭＳ 明朝" panose="02020609040205080304" pitchFamily="17" charset="-128"/>
                <a:ea typeface="ＭＳ 明朝" panose="02020609040205080304" pitchFamily="17" charset="-128"/>
              </a:rPr>
              <a:t>体制整備、人材育成</a:t>
            </a:r>
            <a:r>
              <a:rPr kumimoji="1" lang="en-US" altLang="ja-JP" sz="1400" u="none">
                <a:latin typeface="ＭＳ 明朝" panose="02020609040205080304" pitchFamily="17" charset="-128"/>
                <a:ea typeface="ＭＳ 明朝" panose="02020609040205080304" pitchFamily="17" charset="-128"/>
              </a:rPr>
              <a:t>/</a:t>
            </a:r>
          </a:p>
          <a:p>
            <a:pPr eaLnBrk="1" hangingPunct="1"/>
            <a:r>
              <a:rPr kumimoji="1" lang="ja-JP" altLang="en-US" sz="1400" u="none">
                <a:latin typeface="ＭＳ 明朝" panose="02020609040205080304" pitchFamily="17" charset="-128"/>
                <a:ea typeface="ＭＳ 明朝" panose="02020609040205080304" pitchFamily="17" charset="-128"/>
              </a:rPr>
              <a:t>　　市町村間の利害調整、連携構築、情報提供</a:t>
            </a:r>
          </a:p>
          <a:p>
            <a:pPr eaLnBrk="1" hangingPunct="1"/>
            <a:r>
              <a:rPr kumimoji="1" lang="ja-JP" altLang="en-US" sz="1400" u="none"/>
              <a:t>○福祉、教育などの行政サービス</a:t>
            </a:r>
          </a:p>
          <a:p>
            <a:pPr eaLnBrk="1" hangingPunct="1"/>
            <a:r>
              <a:rPr kumimoji="1" lang="ja-JP" altLang="en-US" sz="1400" u="none">
                <a:latin typeface="ＭＳ 明朝" panose="02020609040205080304" pitchFamily="17" charset="-128"/>
                <a:ea typeface="ＭＳ 明朝" panose="02020609040205080304" pitchFamily="17" charset="-128"/>
              </a:rPr>
              <a:t>　・福祉施設の許認可、法人指導</a:t>
            </a:r>
          </a:p>
          <a:p>
            <a:pPr eaLnBrk="1" hangingPunct="1"/>
            <a:r>
              <a:rPr kumimoji="1" lang="ja-JP" altLang="en-US" sz="1400" u="none">
                <a:latin typeface="ＭＳ 明朝" panose="02020609040205080304" pitchFamily="17" charset="-128"/>
                <a:ea typeface="ＭＳ 明朝" panose="02020609040205080304" pitchFamily="17" charset="-128"/>
              </a:rPr>
              <a:t>  ・保健所の設置</a:t>
            </a:r>
          </a:p>
          <a:p>
            <a:pPr eaLnBrk="1" hangingPunct="1"/>
            <a:r>
              <a:rPr kumimoji="1" lang="ja-JP" altLang="en-US" sz="1400" u="none">
                <a:latin typeface="ＭＳ 明朝" panose="02020609040205080304" pitchFamily="17" charset="-128"/>
                <a:ea typeface="ＭＳ 明朝" panose="02020609040205080304" pitchFamily="17" charset="-128"/>
              </a:rPr>
              <a:t>　・</a:t>
            </a:r>
            <a:r>
              <a:rPr kumimoji="1" lang="ja-JP" altLang="en-US" sz="1300" u="none">
                <a:latin typeface="ＭＳ 明朝" panose="02020609040205080304" pitchFamily="17" charset="-128"/>
                <a:ea typeface="ＭＳ 明朝" panose="02020609040205080304" pitchFamily="17" charset="-128"/>
              </a:rPr>
              <a:t>小中学校教職員の人事・費用負担、高校教育</a:t>
            </a:r>
          </a:p>
          <a:p>
            <a:pPr eaLnBrk="1" hangingPunct="1"/>
            <a:r>
              <a:rPr kumimoji="1" lang="ja-JP" altLang="en-US" sz="1400" u="none">
                <a:latin typeface="ＭＳ 明朝" panose="02020609040205080304" pitchFamily="17" charset="-128"/>
                <a:ea typeface="ＭＳ 明朝" panose="02020609040205080304" pitchFamily="17" charset="-128"/>
              </a:rPr>
              <a:t>　・公害の規制、監視</a:t>
            </a:r>
          </a:p>
          <a:p>
            <a:pPr eaLnBrk="1" hangingPunct="1"/>
            <a:r>
              <a:rPr kumimoji="1" lang="ja-JP" altLang="en-US" sz="1400" u="none"/>
              <a:t>○インフラ整備、産業政策</a:t>
            </a:r>
          </a:p>
          <a:p>
            <a:pPr eaLnBrk="1" hangingPunct="1"/>
            <a:r>
              <a:rPr kumimoji="1" lang="ja-JP" altLang="en-US" sz="1400" u="none"/>
              <a:t>　</a:t>
            </a:r>
            <a:r>
              <a:rPr kumimoji="1" lang="ja-JP" altLang="en-US" sz="1400" u="none">
                <a:ea typeface="ＭＳ 明朝" panose="02020609040205080304" pitchFamily="17" charset="-128"/>
              </a:rPr>
              <a:t> ・国道、府道、中小企業対策</a:t>
            </a:r>
            <a:r>
              <a:rPr kumimoji="1" lang="ja-JP" altLang="en-US" sz="1400" u="none"/>
              <a:t>　　　　　　　　　等</a:t>
            </a:r>
          </a:p>
        </p:txBody>
      </p:sp>
      <p:sp>
        <p:nvSpPr>
          <p:cNvPr id="367628" name="Rectangle 12">
            <a:extLst>
              <a:ext uri="{FF2B5EF4-FFF2-40B4-BE49-F238E27FC236}">
                <a16:creationId xmlns:a16="http://schemas.microsoft.com/office/drawing/2014/main" id="{1D833D90-FEB2-4129-89C2-5A46DDC9593A}"/>
              </a:ext>
            </a:extLst>
          </p:cNvPr>
          <p:cNvSpPr>
            <a:spLocks noChangeArrowheads="1"/>
          </p:cNvSpPr>
          <p:nvPr/>
        </p:nvSpPr>
        <p:spPr bwMode="auto">
          <a:xfrm>
            <a:off x="611188" y="5516563"/>
            <a:ext cx="3816350" cy="1152525"/>
          </a:xfrm>
          <a:prstGeom prst="rect">
            <a:avLst/>
          </a:prstGeom>
          <a:solidFill>
            <a:srgbClr val="CC99FF">
              <a:alpha val="67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sz="1400" u="none"/>
              <a:t>○</a:t>
            </a:r>
            <a:r>
              <a:rPr kumimoji="1" lang="ja-JP" altLang="en-US" sz="1400" u="none"/>
              <a:t>福祉、教育などの行政サービス</a:t>
            </a:r>
          </a:p>
          <a:p>
            <a:pPr eaLnBrk="1" hangingPunct="1"/>
            <a:r>
              <a:rPr kumimoji="1" lang="ja-JP" altLang="en-US" sz="1400" u="none"/>
              <a:t>　　</a:t>
            </a:r>
            <a:r>
              <a:rPr kumimoji="1" lang="ja-JP" altLang="en-US" sz="1400" u="none">
                <a:ea typeface="ＭＳ 明朝" panose="02020609040205080304" pitchFamily="17" charset="-128"/>
              </a:rPr>
              <a:t>・保育所の運営</a:t>
            </a:r>
          </a:p>
          <a:p>
            <a:pPr eaLnBrk="1" hangingPunct="1"/>
            <a:r>
              <a:rPr kumimoji="1" lang="ja-JP" altLang="en-US" sz="1400" u="none">
                <a:ea typeface="ＭＳ 明朝" panose="02020609040205080304" pitchFamily="17" charset="-128"/>
              </a:rPr>
              <a:t>　 ・小中学校教育の実施</a:t>
            </a:r>
          </a:p>
          <a:p>
            <a:pPr eaLnBrk="1" hangingPunct="1"/>
            <a:r>
              <a:rPr kumimoji="1" lang="ja-JP" altLang="en-US" sz="1400" u="none"/>
              <a:t>○インフラ整備、産業政策</a:t>
            </a:r>
          </a:p>
          <a:p>
            <a:pPr eaLnBrk="1" hangingPunct="1"/>
            <a:r>
              <a:rPr kumimoji="1" lang="ja-JP" altLang="en-US" sz="1400" u="none"/>
              <a:t>　  </a:t>
            </a:r>
            <a:r>
              <a:rPr kumimoji="1" lang="ja-JP" altLang="en-US" sz="1400" u="none">
                <a:ea typeface="ＭＳ 明朝" panose="02020609040205080304" pitchFamily="17" charset="-128"/>
              </a:rPr>
              <a:t>・市町村道、商店街活性化                        </a:t>
            </a:r>
            <a:r>
              <a:rPr kumimoji="1" lang="ja-JP" altLang="en-US" sz="1400" u="none"/>
              <a:t>等</a:t>
            </a:r>
          </a:p>
        </p:txBody>
      </p:sp>
      <p:sp>
        <p:nvSpPr>
          <p:cNvPr id="367631" name="Rectangle 15">
            <a:extLst>
              <a:ext uri="{FF2B5EF4-FFF2-40B4-BE49-F238E27FC236}">
                <a16:creationId xmlns:a16="http://schemas.microsoft.com/office/drawing/2014/main" id="{6F1A5357-3D69-4FFB-BE96-8FB85213725F}"/>
              </a:ext>
            </a:extLst>
          </p:cNvPr>
          <p:cNvSpPr>
            <a:spLocks noChangeArrowheads="1"/>
          </p:cNvSpPr>
          <p:nvPr/>
        </p:nvSpPr>
        <p:spPr bwMode="auto">
          <a:xfrm>
            <a:off x="4787900" y="1268413"/>
            <a:ext cx="3887788" cy="86518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sz="1400" u="none"/>
              <a:t>○</a:t>
            </a:r>
            <a:r>
              <a:rPr kumimoji="1" lang="ja-JP" altLang="en-US" sz="1400" u="none"/>
              <a:t>国の存立に直接関わる事務</a:t>
            </a:r>
            <a:r>
              <a:rPr kumimoji="1" lang="ja-JP" altLang="en-US" sz="1400" u="none">
                <a:ea typeface="ＭＳ 明朝" panose="02020609040205080304" pitchFamily="17" charset="-128"/>
              </a:rPr>
              <a:t>⇒重点化</a:t>
            </a:r>
          </a:p>
          <a:p>
            <a:pPr eaLnBrk="1" hangingPunct="1"/>
            <a:r>
              <a:rPr kumimoji="1" lang="ja-JP" altLang="en-US" sz="1400" u="none"/>
              <a:t>○福祉、教育などの行政サービス</a:t>
            </a:r>
            <a:r>
              <a:rPr kumimoji="1" lang="ja-JP" altLang="en-US" sz="1400" u="none">
                <a:ea typeface="ＭＳ 明朝" panose="02020609040205080304" pitchFamily="17" charset="-128"/>
              </a:rPr>
              <a:t>⇒最小限の基準</a:t>
            </a:r>
          </a:p>
          <a:p>
            <a:pPr eaLnBrk="1" hangingPunct="1"/>
            <a:r>
              <a:rPr kumimoji="1" lang="ja-JP" altLang="en-US" sz="1400" u="none"/>
              <a:t>○インフラ整備、産業政策</a:t>
            </a:r>
            <a:r>
              <a:rPr kumimoji="1" lang="ja-JP" altLang="en-US" sz="1400" u="none">
                <a:ea typeface="ＭＳ 明朝" panose="02020609040205080304" pitchFamily="17" charset="-128"/>
              </a:rPr>
              <a:t>⇒高速道路、通商政策</a:t>
            </a:r>
          </a:p>
          <a:p>
            <a:pPr eaLnBrk="1" hangingPunct="1"/>
            <a:r>
              <a:rPr kumimoji="1" lang="ja-JP" altLang="en-US" sz="1400" u="none">
                <a:ea typeface="ＭＳ 明朝" panose="02020609040205080304" pitchFamily="17" charset="-128"/>
              </a:rPr>
              <a:t>　　　　　　　　　　　　等に限定　　　　　</a:t>
            </a:r>
          </a:p>
        </p:txBody>
      </p:sp>
      <p:sp>
        <p:nvSpPr>
          <p:cNvPr id="367632" name="Line 16">
            <a:extLst>
              <a:ext uri="{FF2B5EF4-FFF2-40B4-BE49-F238E27FC236}">
                <a16:creationId xmlns:a16="http://schemas.microsoft.com/office/drawing/2014/main" id="{630DD85D-D605-49F7-8B0F-05FEDA7A69F0}"/>
              </a:ext>
            </a:extLst>
          </p:cNvPr>
          <p:cNvSpPr>
            <a:spLocks noChangeShapeType="1"/>
          </p:cNvSpPr>
          <p:nvPr/>
        </p:nvSpPr>
        <p:spPr bwMode="auto">
          <a:xfrm>
            <a:off x="4356100" y="126841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7634" name="Rectangle 18">
            <a:extLst>
              <a:ext uri="{FF2B5EF4-FFF2-40B4-BE49-F238E27FC236}">
                <a16:creationId xmlns:a16="http://schemas.microsoft.com/office/drawing/2014/main" id="{4558CE8A-88B7-4FB5-9535-8D276BA4BBFC}"/>
              </a:ext>
            </a:extLst>
          </p:cNvPr>
          <p:cNvSpPr>
            <a:spLocks noChangeArrowheads="1"/>
          </p:cNvSpPr>
          <p:nvPr/>
        </p:nvSpPr>
        <p:spPr bwMode="auto">
          <a:xfrm>
            <a:off x="8675688" y="1341438"/>
            <a:ext cx="2889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en-US" altLang="ja-JP" u="none"/>
              <a:t>【</a:t>
            </a:r>
            <a:r>
              <a:rPr kumimoji="1" lang="ja-JP" altLang="en-US" u="none"/>
              <a:t>国</a:t>
            </a:r>
            <a:r>
              <a:rPr kumimoji="1" lang="en-US" altLang="ja-JP" u="none"/>
              <a:t>】</a:t>
            </a:r>
          </a:p>
        </p:txBody>
      </p:sp>
      <p:sp>
        <p:nvSpPr>
          <p:cNvPr id="367635" name="Rectangle 19">
            <a:extLst>
              <a:ext uri="{FF2B5EF4-FFF2-40B4-BE49-F238E27FC236}">
                <a16:creationId xmlns:a16="http://schemas.microsoft.com/office/drawing/2014/main" id="{FCDDECDE-8C91-40F8-BAC4-9D2E1EA05F17}"/>
              </a:ext>
            </a:extLst>
          </p:cNvPr>
          <p:cNvSpPr>
            <a:spLocks noChangeArrowheads="1"/>
          </p:cNvSpPr>
          <p:nvPr/>
        </p:nvSpPr>
        <p:spPr bwMode="auto">
          <a:xfrm>
            <a:off x="8675688" y="2924175"/>
            <a:ext cx="288925"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en-US" altLang="ja-JP" u="none"/>
              <a:t>【</a:t>
            </a:r>
            <a:r>
              <a:rPr kumimoji="1" lang="ja-JP" altLang="en-US" u="none"/>
              <a:t>関西州</a:t>
            </a:r>
            <a:r>
              <a:rPr kumimoji="1" lang="en-US" altLang="ja-JP" u="none"/>
              <a:t>】</a:t>
            </a:r>
          </a:p>
        </p:txBody>
      </p:sp>
      <p:sp>
        <p:nvSpPr>
          <p:cNvPr id="367636" name="Line 20">
            <a:extLst>
              <a:ext uri="{FF2B5EF4-FFF2-40B4-BE49-F238E27FC236}">
                <a16:creationId xmlns:a16="http://schemas.microsoft.com/office/drawing/2014/main" id="{6B8D4B14-FA3C-4932-97BD-6CDD5302B6AE}"/>
              </a:ext>
            </a:extLst>
          </p:cNvPr>
          <p:cNvSpPr>
            <a:spLocks noChangeShapeType="1"/>
          </p:cNvSpPr>
          <p:nvPr/>
        </p:nvSpPr>
        <p:spPr bwMode="auto">
          <a:xfrm>
            <a:off x="900113" y="378936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7638" name="Rectangle 22">
            <a:extLst>
              <a:ext uri="{FF2B5EF4-FFF2-40B4-BE49-F238E27FC236}">
                <a16:creationId xmlns:a16="http://schemas.microsoft.com/office/drawing/2014/main" id="{0D8329A9-AB70-4218-9394-DF593DF445C2}"/>
              </a:ext>
            </a:extLst>
          </p:cNvPr>
          <p:cNvSpPr>
            <a:spLocks noChangeArrowheads="1"/>
          </p:cNvSpPr>
          <p:nvPr/>
        </p:nvSpPr>
        <p:spPr bwMode="auto">
          <a:xfrm>
            <a:off x="8675688" y="5805488"/>
            <a:ext cx="2889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kumimoji="1" lang="en-US" altLang="ja-JP" u="none"/>
              <a:t>【</a:t>
            </a:r>
            <a:r>
              <a:rPr kumimoji="1" lang="ja-JP" altLang="en-US" u="none"/>
              <a:t>市町村</a:t>
            </a:r>
            <a:r>
              <a:rPr kumimoji="1" lang="en-US" altLang="ja-JP" u="none"/>
              <a:t>】</a:t>
            </a:r>
          </a:p>
        </p:txBody>
      </p:sp>
      <p:sp>
        <p:nvSpPr>
          <p:cNvPr id="367639" name="Rectangle 23">
            <a:extLst>
              <a:ext uri="{FF2B5EF4-FFF2-40B4-BE49-F238E27FC236}">
                <a16:creationId xmlns:a16="http://schemas.microsoft.com/office/drawing/2014/main" id="{279CB323-0DF8-41BA-ADFE-A817E71895CE}"/>
              </a:ext>
            </a:extLst>
          </p:cNvPr>
          <p:cNvSpPr>
            <a:spLocks noChangeArrowheads="1"/>
          </p:cNvSpPr>
          <p:nvPr/>
        </p:nvSpPr>
        <p:spPr bwMode="auto">
          <a:xfrm>
            <a:off x="4787900" y="2205038"/>
            <a:ext cx="3887788" cy="2087562"/>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sz="1400" u="none"/>
              <a:t>○</a:t>
            </a:r>
            <a:r>
              <a:rPr kumimoji="1" lang="ja-JP" altLang="en-US" sz="1400" u="none"/>
              <a:t>広域計画、市町村の補完などの広域自治体</a:t>
            </a:r>
          </a:p>
          <a:p>
            <a:pPr eaLnBrk="1" hangingPunct="1"/>
            <a:r>
              <a:rPr kumimoji="1" lang="ja-JP" altLang="en-US" sz="1400" u="none"/>
              <a:t>    としての役割</a:t>
            </a:r>
          </a:p>
          <a:p>
            <a:pPr eaLnBrk="1" hangingPunct="1"/>
            <a:r>
              <a:rPr kumimoji="1" lang="ja-JP" altLang="en-US" sz="1400" u="none"/>
              <a:t>    </a:t>
            </a:r>
            <a:r>
              <a:rPr kumimoji="1" lang="ja-JP" altLang="en-US" sz="1400" u="none">
                <a:ea typeface="ＭＳ 明朝" panose="02020609040205080304" pitchFamily="17" charset="-128"/>
              </a:rPr>
              <a:t>⇒人材育成など市町村の補完機能は縮小し</a:t>
            </a:r>
          </a:p>
          <a:p>
            <a:pPr eaLnBrk="1" hangingPunct="1"/>
            <a:r>
              <a:rPr kumimoji="1" lang="ja-JP" altLang="en-US" sz="1400" u="none">
                <a:ea typeface="ＭＳ 明朝" panose="02020609040205080304" pitchFamily="17" charset="-128"/>
              </a:rPr>
              <a:t>　　関西州発展の戦略設計や市町村調整を充実</a:t>
            </a:r>
          </a:p>
          <a:p>
            <a:pPr eaLnBrk="1" hangingPunct="1"/>
            <a:r>
              <a:rPr kumimoji="1" lang="ja-JP" altLang="en-US" sz="1400" u="none"/>
              <a:t>○福祉、教育などの行政サービス</a:t>
            </a:r>
          </a:p>
          <a:p>
            <a:pPr eaLnBrk="1" hangingPunct="1"/>
            <a:r>
              <a:rPr kumimoji="1" lang="ja-JP" altLang="en-US" sz="1400" u="none"/>
              <a:t>　 </a:t>
            </a:r>
            <a:r>
              <a:rPr kumimoji="1" lang="ja-JP" altLang="en-US" sz="1400" u="none">
                <a:ea typeface="ＭＳ 明朝" panose="02020609040205080304" pitchFamily="17" charset="-128"/>
              </a:rPr>
              <a:t>⇒高度専門的なものに特化</a:t>
            </a:r>
          </a:p>
          <a:p>
            <a:pPr eaLnBrk="1" hangingPunct="1"/>
            <a:r>
              <a:rPr kumimoji="1" lang="ja-JP" altLang="en-US" sz="1400" u="none">
                <a:ea typeface="ＭＳ 明朝" panose="02020609040205080304" pitchFamily="17" charset="-128"/>
              </a:rPr>
              <a:t>　　主に関西州内の基準設定</a:t>
            </a:r>
          </a:p>
          <a:p>
            <a:pPr eaLnBrk="1" hangingPunct="1"/>
            <a:r>
              <a:rPr kumimoji="1" lang="ja-JP" altLang="en-US" sz="1400" u="none">
                <a:ea typeface="ＭＳ 明朝" panose="02020609040205080304" pitchFamily="17" charset="-128"/>
              </a:rPr>
              <a:t>　　（最小限、市町村が条例で上書き可能）</a:t>
            </a:r>
          </a:p>
          <a:p>
            <a:pPr eaLnBrk="1" hangingPunct="1"/>
            <a:r>
              <a:rPr kumimoji="1" lang="ja-JP" altLang="en-US" sz="1400" u="none"/>
              <a:t>○インフラ整備、産業政策</a:t>
            </a:r>
          </a:p>
          <a:p>
            <a:pPr eaLnBrk="1" hangingPunct="1"/>
            <a:r>
              <a:rPr kumimoji="1" lang="ja-JP" altLang="en-US" sz="1400" u="none"/>
              <a:t>　 </a:t>
            </a:r>
            <a:r>
              <a:rPr kumimoji="1" lang="ja-JP" altLang="en-US" sz="1400" u="none">
                <a:latin typeface="ＭＳ 明朝" panose="02020609040205080304" pitchFamily="17" charset="-128"/>
                <a:ea typeface="ＭＳ 明朝" panose="02020609040205080304" pitchFamily="17" charset="-128"/>
              </a:rPr>
              <a:t>⇒府県を超える広域インフラ整備</a:t>
            </a:r>
            <a:r>
              <a:rPr kumimoji="1" lang="en-US" altLang="ja-JP" sz="1400" u="none">
                <a:latin typeface="ＭＳ 明朝" panose="02020609040205080304" pitchFamily="17" charset="-128"/>
                <a:ea typeface="ＭＳ 明朝" panose="02020609040205080304" pitchFamily="17" charset="-128"/>
              </a:rPr>
              <a:t>,</a:t>
            </a:r>
            <a:r>
              <a:rPr kumimoji="1" lang="ja-JP" altLang="en-US" sz="1400" u="none">
                <a:latin typeface="ＭＳ 明朝" panose="02020609040205080304" pitchFamily="17" charset="-128"/>
                <a:ea typeface="ＭＳ 明朝" panose="02020609040205080304" pitchFamily="17" charset="-128"/>
              </a:rPr>
              <a:t>産業政策等</a:t>
            </a:r>
          </a:p>
        </p:txBody>
      </p:sp>
      <p:sp>
        <p:nvSpPr>
          <p:cNvPr id="367642" name="Rectangle 26">
            <a:extLst>
              <a:ext uri="{FF2B5EF4-FFF2-40B4-BE49-F238E27FC236}">
                <a16:creationId xmlns:a16="http://schemas.microsoft.com/office/drawing/2014/main" id="{B2957D17-97ED-44ED-95C7-2A4525318A55}"/>
              </a:ext>
            </a:extLst>
          </p:cNvPr>
          <p:cNvSpPr>
            <a:spLocks noChangeArrowheads="1"/>
          </p:cNvSpPr>
          <p:nvPr/>
        </p:nvSpPr>
        <p:spPr bwMode="auto">
          <a:xfrm>
            <a:off x="4787900" y="4437063"/>
            <a:ext cx="3887788" cy="2233612"/>
          </a:xfrm>
          <a:prstGeom prst="rect">
            <a:avLst/>
          </a:prstGeom>
          <a:solidFill>
            <a:srgbClr val="CC99FF">
              <a:alpha val="7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sz="1400" u="none"/>
              <a:t>○</a:t>
            </a:r>
            <a:r>
              <a:rPr kumimoji="1" lang="ja-JP" altLang="en-US" sz="1400" u="none"/>
              <a:t>福祉、教育などの行政サービス</a:t>
            </a:r>
          </a:p>
          <a:p>
            <a:pPr eaLnBrk="1" hangingPunct="1"/>
            <a:r>
              <a:rPr kumimoji="1" lang="ja-JP" altLang="en-US" sz="1400" u="none"/>
              <a:t>　 </a:t>
            </a:r>
            <a:r>
              <a:rPr kumimoji="1" lang="ja-JP" altLang="en-US" sz="1400" u="none">
                <a:ea typeface="ＭＳ 明朝" panose="02020609040205080304" pitchFamily="17" charset="-128"/>
              </a:rPr>
              <a:t>⇒福祉、保健、医療等の業務を一元的に実施</a:t>
            </a:r>
          </a:p>
          <a:p>
            <a:pPr eaLnBrk="1" hangingPunct="1"/>
            <a:r>
              <a:rPr kumimoji="1" lang="ja-JP" altLang="en-US" sz="1400" u="none">
                <a:ea typeface="ＭＳ 明朝" panose="02020609040205080304" pitchFamily="17" charset="-128"/>
              </a:rPr>
              <a:t>　　小中学校教育を一元的に実施</a:t>
            </a:r>
          </a:p>
          <a:p>
            <a:pPr eaLnBrk="1" hangingPunct="1"/>
            <a:endParaRPr kumimoji="1" lang="ja-JP" altLang="en-US" sz="1400" u="none">
              <a:ea typeface="ＭＳ 明朝" panose="02020609040205080304" pitchFamily="17" charset="-128"/>
            </a:endParaRPr>
          </a:p>
          <a:p>
            <a:pPr eaLnBrk="1" hangingPunct="1"/>
            <a:r>
              <a:rPr kumimoji="1" lang="ja-JP" altLang="en-US" sz="1400" u="none"/>
              <a:t>○インフラ整備、産業政策</a:t>
            </a:r>
          </a:p>
          <a:p>
            <a:pPr eaLnBrk="1" hangingPunct="1"/>
            <a:r>
              <a:rPr kumimoji="1" lang="ja-JP" altLang="en-US" sz="1400" u="none"/>
              <a:t>　</a:t>
            </a:r>
            <a:r>
              <a:rPr kumimoji="1" lang="ja-JP" altLang="en-US" sz="1400" u="none">
                <a:ea typeface="ＭＳ 明朝" panose="02020609040205080304" pitchFamily="17" charset="-128"/>
              </a:rPr>
              <a:t>⇒市町村道や商店街活性化などに加えて、</a:t>
            </a:r>
          </a:p>
          <a:p>
            <a:pPr eaLnBrk="1" hangingPunct="1"/>
            <a:r>
              <a:rPr kumimoji="1" lang="ja-JP" altLang="en-US" sz="1400" u="none">
                <a:ea typeface="ＭＳ 明朝" panose="02020609040205080304" pitchFamily="17" charset="-128"/>
              </a:rPr>
              <a:t>　  府道や地域産業の振興なども担う</a:t>
            </a:r>
          </a:p>
          <a:p>
            <a:pPr eaLnBrk="1" hangingPunct="1"/>
            <a:r>
              <a:rPr kumimoji="1" lang="ja-JP" altLang="en-US" sz="1400" u="none">
                <a:ea typeface="ＭＳ 明朝" panose="02020609040205080304" pitchFamily="17" charset="-128"/>
              </a:rPr>
              <a:t>  </a:t>
            </a:r>
            <a:r>
              <a:rPr kumimoji="1" lang="en-US" altLang="ja-JP" sz="1400" u="none">
                <a:ea typeface="ＭＳ 明朝" panose="02020609040205080304" pitchFamily="17" charset="-128"/>
              </a:rPr>
              <a:t>※</a:t>
            </a:r>
            <a:r>
              <a:rPr kumimoji="1" lang="ja-JP" altLang="en-US" sz="1400" u="none">
                <a:ea typeface="ＭＳ 明朝" panose="02020609040205080304" pitchFamily="17" charset="-128"/>
              </a:rPr>
              <a:t>現在の府域内にとどまるインフラ整備等は</a:t>
            </a:r>
          </a:p>
          <a:p>
            <a:pPr eaLnBrk="1" hangingPunct="1"/>
            <a:r>
              <a:rPr kumimoji="1" lang="ja-JP" altLang="en-US" sz="1400" u="none">
                <a:ea typeface="ＭＳ 明朝" panose="02020609040205080304" pitchFamily="17" charset="-128"/>
              </a:rPr>
              <a:t>　  広域連合などの仕組みも活用して市町村が</a:t>
            </a:r>
          </a:p>
          <a:p>
            <a:pPr eaLnBrk="1" hangingPunct="1"/>
            <a:r>
              <a:rPr kumimoji="1" lang="ja-JP" altLang="en-US" sz="1400" u="none">
                <a:ea typeface="ＭＳ 明朝" panose="02020609040205080304" pitchFamily="17" charset="-128"/>
              </a:rPr>
              <a:t>　  担う　　　　　　　　</a:t>
            </a:r>
            <a:r>
              <a:rPr kumimoji="1" lang="ja-JP" altLang="en-US" sz="1400" u="none"/>
              <a:t>　　</a:t>
            </a:r>
          </a:p>
        </p:txBody>
      </p:sp>
      <p:sp>
        <p:nvSpPr>
          <p:cNvPr id="367645" name="Line 29">
            <a:extLst>
              <a:ext uri="{FF2B5EF4-FFF2-40B4-BE49-F238E27FC236}">
                <a16:creationId xmlns:a16="http://schemas.microsoft.com/office/drawing/2014/main" id="{11D1E787-75F2-4F6E-8270-6D287AD7F8BA}"/>
              </a:ext>
            </a:extLst>
          </p:cNvPr>
          <p:cNvSpPr>
            <a:spLocks noChangeShapeType="1"/>
          </p:cNvSpPr>
          <p:nvPr/>
        </p:nvSpPr>
        <p:spPr bwMode="auto">
          <a:xfrm>
            <a:off x="900113" y="184467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7646" name="Line 30">
            <a:extLst>
              <a:ext uri="{FF2B5EF4-FFF2-40B4-BE49-F238E27FC236}">
                <a16:creationId xmlns:a16="http://schemas.microsoft.com/office/drawing/2014/main" id="{F6F1E027-DE0A-4C1A-8CAE-3B6422E2552E}"/>
              </a:ext>
            </a:extLst>
          </p:cNvPr>
          <p:cNvSpPr>
            <a:spLocks noChangeShapeType="1"/>
          </p:cNvSpPr>
          <p:nvPr/>
        </p:nvSpPr>
        <p:spPr bwMode="auto">
          <a:xfrm>
            <a:off x="611188" y="1700213"/>
            <a:ext cx="381635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7647" name="Line 31">
            <a:extLst>
              <a:ext uri="{FF2B5EF4-FFF2-40B4-BE49-F238E27FC236}">
                <a16:creationId xmlns:a16="http://schemas.microsoft.com/office/drawing/2014/main" id="{2D3CE457-9D95-47A1-B12C-C2DA7F136174}"/>
              </a:ext>
            </a:extLst>
          </p:cNvPr>
          <p:cNvSpPr>
            <a:spLocks noChangeShapeType="1"/>
          </p:cNvSpPr>
          <p:nvPr/>
        </p:nvSpPr>
        <p:spPr bwMode="auto">
          <a:xfrm>
            <a:off x="611188" y="2133600"/>
            <a:ext cx="381635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7648" name="Line 32">
            <a:extLst>
              <a:ext uri="{FF2B5EF4-FFF2-40B4-BE49-F238E27FC236}">
                <a16:creationId xmlns:a16="http://schemas.microsoft.com/office/drawing/2014/main" id="{5C101013-FF26-4884-B985-D17F43C73A5E}"/>
              </a:ext>
            </a:extLst>
          </p:cNvPr>
          <p:cNvSpPr>
            <a:spLocks noChangeShapeType="1"/>
          </p:cNvSpPr>
          <p:nvPr/>
        </p:nvSpPr>
        <p:spPr bwMode="auto">
          <a:xfrm>
            <a:off x="611188" y="3860800"/>
            <a:ext cx="3817937"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7649" name="Line 33">
            <a:extLst>
              <a:ext uri="{FF2B5EF4-FFF2-40B4-BE49-F238E27FC236}">
                <a16:creationId xmlns:a16="http://schemas.microsoft.com/office/drawing/2014/main" id="{8198EE0A-1E5B-430D-A36E-A9BB8681282E}"/>
              </a:ext>
            </a:extLst>
          </p:cNvPr>
          <p:cNvSpPr>
            <a:spLocks noChangeShapeType="1"/>
          </p:cNvSpPr>
          <p:nvPr/>
        </p:nvSpPr>
        <p:spPr bwMode="auto">
          <a:xfrm flipV="1">
            <a:off x="611188" y="4941888"/>
            <a:ext cx="381635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7650" name="Rectangle 34">
            <a:extLst>
              <a:ext uri="{FF2B5EF4-FFF2-40B4-BE49-F238E27FC236}">
                <a16:creationId xmlns:a16="http://schemas.microsoft.com/office/drawing/2014/main" id="{D23BF64E-47F9-488C-8A34-27B50A0BEBBF}"/>
              </a:ext>
            </a:extLst>
          </p:cNvPr>
          <p:cNvSpPr>
            <a:spLocks noChangeArrowheads="1"/>
          </p:cNvSpPr>
          <p:nvPr/>
        </p:nvSpPr>
        <p:spPr bwMode="auto">
          <a:xfrm>
            <a:off x="7596188" y="765175"/>
            <a:ext cx="1295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u="none"/>
              <a:t>《</a:t>
            </a:r>
            <a:r>
              <a:rPr kumimoji="1" lang="ja-JP" altLang="en-US" u="none"/>
              <a:t>イメージ</a:t>
            </a:r>
            <a:r>
              <a:rPr kumimoji="1" lang="en-US" altLang="ja-JP" u="none"/>
              <a:t>》</a:t>
            </a:r>
          </a:p>
        </p:txBody>
      </p:sp>
      <p:sp>
        <p:nvSpPr>
          <p:cNvPr id="367651" name="Line 35">
            <a:extLst>
              <a:ext uri="{FF2B5EF4-FFF2-40B4-BE49-F238E27FC236}">
                <a16:creationId xmlns:a16="http://schemas.microsoft.com/office/drawing/2014/main" id="{2F694542-9EB8-4257-B8F9-6B039EDBFC0E}"/>
              </a:ext>
            </a:extLst>
          </p:cNvPr>
          <p:cNvSpPr>
            <a:spLocks noChangeShapeType="1"/>
          </p:cNvSpPr>
          <p:nvPr/>
        </p:nvSpPr>
        <p:spPr bwMode="auto">
          <a:xfrm>
            <a:off x="4787900" y="5229225"/>
            <a:ext cx="3887788"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7654" name="Line 38">
            <a:extLst>
              <a:ext uri="{FF2B5EF4-FFF2-40B4-BE49-F238E27FC236}">
                <a16:creationId xmlns:a16="http://schemas.microsoft.com/office/drawing/2014/main" id="{3C8A3CAD-7C50-4C57-86C3-031496D19904}"/>
              </a:ext>
            </a:extLst>
          </p:cNvPr>
          <p:cNvSpPr>
            <a:spLocks noChangeShapeType="1"/>
          </p:cNvSpPr>
          <p:nvPr/>
        </p:nvSpPr>
        <p:spPr bwMode="auto">
          <a:xfrm>
            <a:off x="620713" y="6183313"/>
            <a:ext cx="381635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7655" name="Line 39">
            <a:extLst>
              <a:ext uri="{FF2B5EF4-FFF2-40B4-BE49-F238E27FC236}">
                <a16:creationId xmlns:a16="http://schemas.microsoft.com/office/drawing/2014/main" id="{8FCC9DDC-9129-4C29-9F21-849AE2709B9E}"/>
              </a:ext>
            </a:extLst>
          </p:cNvPr>
          <p:cNvSpPr>
            <a:spLocks noChangeShapeType="1"/>
          </p:cNvSpPr>
          <p:nvPr/>
        </p:nvSpPr>
        <p:spPr bwMode="auto">
          <a:xfrm flipV="1">
            <a:off x="4787900" y="3860800"/>
            <a:ext cx="3887788"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7656" name="Line 40">
            <a:extLst>
              <a:ext uri="{FF2B5EF4-FFF2-40B4-BE49-F238E27FC236}">
                <a16:creationId xmlns:a16="http://schemas.microsoft.com/office/drawing/2014/main" id="{07CC4839-B1A1-44BE-919B-6FBA95B6F5C0}"/>
              </a:ext>
            </a:extLst>
          </p:cNvPr>
          <p:cNvSpPr>
            <a:spLocks noChangeShapeType="1"/>
          </p:cNvSpPr>
          <p:nvPr/>
        </p:nvSpPr>
        <p:spPr bwMode="auto">
          <a:xfrm>
            <a:off x="4787900" y="3068638"/>
            <a:ext cx="3887788"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7640" name="Line 24">
            <a:extLst>
              <a:ext uri="{FF2B5EF4-FFF2-40B4-BE49-F238E27FC236}">
                <a16:creationId xmlns:a16="http://schemas.microsoft.com/office/drawing/2014/main" id="{467055B9-1C9F-40F1-A5DB-4B0B007860C1}"/>
              </a:ext>
            </a:extLst>
          </p:cNvPr>
          <p:cNvSpPr>
            <a:spLocks noChangeShapeType="1"/>
          </p:cNvSpPr>
          <p:nvPr/>
        </p:nvSpPr>
        <p:spPr bwMode="auto">
          <a:xfrm flipV="1">
            <a:off x="4427538" y="2205038"/>
            <a:ext cx="360362"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7633" name="Line 17">
            <a:extLst>
              <a:ext uri="{FF2B5EF4-FFF2-40B4-BE49-F238E27FC236}">
                <a16:creationId xmlns:a16="http://schemas.microsoft.com/office/drawing/2014/main" id="{7830777E-7536-4121-B3B0-AD6ED82545B1}"/>
              </a:ext>
            </a:extLst>
          </p:cNvPr>
          <p:cNvSpPr>
            <a:spLocks noChangeShapeType="1"/>
          </p:cNvSpPr>
          <p:nvPr/>
        </p:nvSpPr>
        <p:spPr bwMode="auto">
          <a:xfrm flipV="1">
            <a:off x="4427538" y="2133600"/>
            <a:ext cx="360362"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7660" name="Line 44">
            <a:extLst>
              <a:ext uri="{FF2B5EF4-FFF2-40B4-BE49-F238E27FC236}">
                <a16:creationId xmlns:a16="http://schemas.microsoft.com/office/drawing/2014/main" id="{B33F14C1-73E4-4061-99FD-B6A12731470F}"/>
              </a:ext>
            </a:extLst>
          </p:cNvPr>
          <p:cNvSpPr>
            <a:spLocks noChangeShapeType="1"/>
          </p:cNvSpPr>
          <p:nvPr/>
        </p:nvSpPr>
        <p:spPr bwMode="auto">
          <a:xfrm>
            <a:off x="4427538" y="666908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7659" name="Line 43">
            <a:extLst>
              <a:ext uri="{FF2B5EF4-FFF2-40B4-BE49-F238E27FC236}">
                <a16:creationId xmlns:a16="http://schemas.microsoft.com/office/drawing/2014/main" id="{D39F8248-951A-4BAF-8412-BB6F2EAE917F}"/>
              </a:ext>
            </a:extLst>
          </p:cNvPr>
          <p:cNvSpPr>
            <a:spLocks noChangeShapeType="1"/>
          </p:cNvSpPr>
          <p:nvPr/>
        </p:nvSpPr>
        <p:spPr bwMode="auto">
          <a:xfrm flipV="1">
            <a:off x="4427538" y="4437063"/>
            <a:ext cx="360362" cy="1081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7644" name="Line 28">
            <a:extLst>
              <a:ext uri="{FF2B5EF4-FFF2-40B4-BE49-F238E27FC236}">
                <a16:creationId xmlns:a16="http://schemas.microsoft.com/office/drawing/2014/main" id="{3959E86A-9EE4-4861-AD55-C44B0B0BD533}"/>
              </a:ext>
            </a:extLst>
          </p:cNvPr>
          <p:cNvSpPr>
            <a:spLocks noChangeShapeType="1"/>
          </p:cNvSpPr>
          <p:nvPr/>
        </p:nvSpPr>
        <p:spPr bwMode="auto">
          <a:xfrm flipV="1">
            <a:off x="4427538" y="4221163"/>
            <a:ext cx="360362" cy="1185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7662" name="Text Box 46">
            <a:extLst>
              <a:ext uri="{FF2B5EF4-FFF2-40B4-BE49-F238E27FC236}">
                <a16:creationId xmlns:a16="http://schemas.microsoft.com/office/drawing/2014/main" id="{C957FA2D-19B7-434E-8167-11C19C0167D2}"/>
              </a:ext>
            </a:extLst>
          </p:cNvPr>
          <p:cNvSpPr txBox="1">
            <a:spLocks noChangeArrowheads="1"/>
          </p:cNvSpPr>
          <p:nvPr/>
        </p:nvSpPr>
        <p:spPr bwMode="auto">
          <a:xfrm>
            <a:off x="8783638" y="6583363"/>
            <a:ext cx="360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６</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AE6D6705-01BF-4221-9675-463B28CAC461}"/>
              </a:ext>
            </a:extLst>
          </p:cNvPr>
          <p:cNvSpPr>
            <a:spLocks noChangeArrowheads="1"/>
          </p:cNvSpPr>
          <p:nvPr/>
        </p:nvSpPr>
        <p:spPr bwMode="auto">
          <a:xfrm>
            <a:off x="5508625" y="1628775"/>
            <a:ext cx="3455988" cy="14414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u="none"/>
              <a:t>権限と財源の移譲を進め、</a:t>
            </a:r>
            <a:r>
              <a:rPr kumimoji="1" lang="ja-JP" altLang="en-US" b="1" u="none">
                <a:effectLst>
                  <a:outerShdw blurRad="38100" dist="38100" dir="2700000" algn="tl">
                    <a:srgbClr val="FFFFFF"/>
                  </a:outerShdw>
                </a:effectLst>
              </a:rPr>
              <a:t>地域に</a:t>
            </a:r>
          </a:p>
          <a:p>
            <a:pPr eaLnBrk="1" hangingPunct="1"/>
            <a:r>
              <a:rPr kumimoji="1" lang="ja-JP" altLang="en-US" b="1" u="none">
                <a:effectLst>
                  <a:outerShdw blurRad="38100" dist="38100" dir="2700000" algn="tl">
                    <a:srgbClr val="FFFFFF"/>
                  </a:outerShdw>
                </a:effectLst>
              </a:rPr>
              <a:t>おける自らのお金（税）の使い方を</a:t>
            </a:r>
          </a:p>
          <a:p>
            <a:pPr eaLnBrk="1" hangingPunct="1"/>
            <a:r>
              <a:rPr kumimoji="1" lang="ja-JP" altLang="en-US" b="1" u="none">
                <a:effectLst>
                  <a:outerShdw blurRad="38100" dist="38100" dir="2700000" algn="tl">
                    <a:srgbClr val="FFFFFF"/>
                  </a:outerShdw>
                </a:effectLst>
              </a:rPr>
              <a:t>住民の知恵と工夫、参加のもとで</a:t>
            </a:r>
          </a:p>
          <a:p>
            <a:pPr eaLnBrk="1" hangingPunct="1"/>
            <a:r>
              <a:rPr kumimoji="1" lang="ja-JP" altLang="en-US" b="1" u="none">
                <a:effectLst>
                  <a:outerShdw blurRad="38100" dist="38100" dir="2700000" algn="tl">
                    <a:srgbClr val="FFFFFF"/>
                  </a:outerShdw>
                </a:effectLst>
              </a:rPr>
              <a:t>自ら判断し、決定。その結果を引き</a:t>
            </a:r>
          </a:p>
          <a:p>
            <a:pPr eaLnBrk="1" hangingPunct="1"/>
            <a:r>
              <a:rPr kumimoji="1" lang="ja-JP" altLang="en-US" b="1" u="none">
                <a:effectLst>
                  <a:outerShdw blurRad="38100" dist="38100" dir="2700000" algn="tl">
                    <a:srgbClr val="FFFFFF"/>
                  </a:outerShdw>
                </a:effectLst>
              </a:rPr>
              <a:t>うける。</a:t>
            </a:r>
          </a:p>
        </p:txBody>
      </p:sp>
      <p:pic>
        <p:nvPicPr>
          <p:cNvPr id="416771" name="Picture 3">
            <a:extLst>
              <a:ext uri="{FF2B5EF4-FFF2-40B4-BE49-F238E27FC236}">
                <a16:creationId xmlns:a16="http://schemas.microsoft.com/office/drawing/2014/main" id="{D0425A2B-5296-4961-971D-893A5D5C3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225" y="3457575"/>
            <a:ext cx="4002088" cy="2286000"/>
          </a:xfrm>
          <a:prstGeom prst="rect">
            <a:avLst/>
          </a:prstGeom>
          <a:noFill/>
          <a:extLst>
            <a:ext uri="{909E8E84-426E-40DD-AFC4-6F175D3DCCD1}">
              <a14:hiddenFill xmlns:a14="http://schemas.microsoft.com/office/drawing/2010/main">
                <a:solidFill>
                  <a:srgbClr val="FFFFFF"/>
                </a:solidFill>
              </a14:hiddenFill>
            </a:ext>
          </a:extLst>
        </p:spPr>
      </p:pic>
      <p:sp>
        <p:nvSpPr>
          <p:cNvPr id="416772" name="Rectangle 4">
            <a:extLst>
              <a:ext uri="{FF2B5EF4-FFF2-40B4-BE49-F238E27FC236}">
                <a16:creationId xmlns:a16="http://schemas.microsoft.com/office/drawing/2014/main" id="{4007AD12-6F2B-4844-9439-A68E87A52B7C}"/>
              </a:ext>
            </a:extLst>
          </p:cNvPr>
          <p:cNvSpPr>
            <a:spLocks noChangeArrowheads="1"/>
          </p:cNvSpPr>
          <p:nvPr/>
        </p:nvSpPr>
        <p:spPr bwMode="auto">
          <a:xfrm>
            <a:off x="1835150" y="908050"/>
            <a:ext cx="5040313" cy="5746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sz="2800" u="none"/>
              <a:t>【</a:t>
            </a:r>
            <a:r>
              <a:rPr kumimoji="1" lang="ja-JP" altLang="en-US" sz="2800" u="none"/>
              <a:t>自己決定・自己責任・自己経営</a:t>
            </a:r>
            <a:r>
              <a:rPr kumimoji="1" lang="en-US" altLang="ja-JP" sz="2800" u="none"/>
              <a:t>】</a:t>
            </a:r>
          </a:p>
        </p:txBody>
      </p:sp>
      <p:sp>
        <p:nvSpPr>
          <p:cNvPr id="416773" name="Rectangle 5">
            <a:extLst>
              <a:ext uri="{FF2B5EF4-FFF2-40B4-BE49-F238E27FC236}">
                <a16:creationId xmlns:a16="http://schemas.microsoft.com/office/drawing/2014/main" id="{CD2F7CEC-D94A-457A-A9BF-D03971F2394B}"/>
              </a:ext>
            </a:extLst>
          </p:cNvPr>
          <p:cNvSpPr>
            <a:spLocks noChangeArrowheads="1"/>
          </p:cNvSpPr>
          <p:nvPr/>
        </p:nvSpPr>
        <p:spPr bwMode="auto">
          <a:xfrm>
            <a:off x="4513263" y="5956300"/>
            <a:ext cx="4032250" cy="4318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sz="1600" u="none"/>
              <a:t>「住民一人ひとりが主役」「自分たちが主権者」</a:t>
            </a:r>
          </a:p>
        </p:txBody>
      </p:sp>
      <p:sp>
        <p:nvSpPr>
          <p:cNvPr id="416774" name="Rectangle 6">
            <a:extLst>
              <a:ext uri="{FF2B5EF4-FFF2-40B4-BE49-F238E27FC236}">
                <a16:creationId xmlns:a16="http://schemas.microsoft.com/office/drawing/2014/main" id="{0A7B86B5-8715-416B-BCBF-C6ABA5F905FA}"/>
              </a:ext>
            </a:extLst>
          </p:cNvPr>
          <p:cNvSpPr>
            <a:spLocks noChangeArrowheads="1"/>
          </p:cNvSpPr>
          <p:nvPr/>
        </p:nvSpPr>
        <p:spPr bwMode="auto">
          <a:xfrm>
            <a:off x="4067175" y="1844675"/>
            <a:ext cx="1370013" cy="1081088"/>
          </a:xfrm>
          <a:prstGeom prst="rect">
            <a:avLst/>
          </a:prstGeom>
          <a:solidFill>
            <a:srgbClr val="99CC00">
              <a:alpha val="7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u="none"/>
              <a:t>中央集権型の</a:t>
            </a:r>
          </a:p>
          <a:p>
            <a:pPr algn="ctr" eaLnBrk="1" hangingPunct="1"/>
            <a:r>
              <a:rPr kumimoji="1" lang="ja-JP" altLang="en-US" u="none"/>
              <a:t>行政システム</a:t>
            </a:r>
          </a:p>
        </p:txBody>
      </p:sp>
      <p:sp>
        <p:nvSpPr>
          <p:cNvPr id="416775" name="Line 7">
            <a:extLst>
              <a:ext uri="{FF2B5EF4-FFF2-40B4-BE49-F238E27FC236}">
                <a16:creationId xmlns:a16="http://schemas.microsoft.com/office/drawing/2014/main" id="{4122747B-276E-4A21-998B-9FD0479FEC8E}"/>
              </a:ext>
            </a:extLst>
          </p:cNvPr>
          <p:cNvSpPr>
            <a:spLocks noChangeShapeType="1"/>
          </p:cNvSpPr>
          <p:nvPr/>
        </p:nvSpPr>
        <p:spPr bwMode="auto">
          <a:xfrm>
            <a:off x="4079875" y="1836738"/>
            <a:ext cx="1368425" cy="107950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6776" name="Line 8">
            <a:extLst>
              <a:ext uri="{FF2B5EF4-FFF2-40B4-BE49-F238E27FC236}">
                <a16:creationId xmlns:a16="http://schemas.microsoft.com/office/drawing/2014/main" id="{773D6E0F-777E-4DFF-A6C0-4619133B042E}"/>
              </a:ext>
            </a:extLst>
          </p:cNvPr>
          <p:cNvSpPr>
            <a:spLocks noChangeShapeType="1"/>
          </p:cNvSpPr>
          <p:nvPr/>
        </p:nvSpPr>
        <p:spPr bwMode="auto">
          <a:xfrm flipV="1">
            <a:off x="4067175" y="1885950"/>
            <a:ext cx="1368425" cy="1008063"/>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6777" name="Rectangle 9">
            <a:extLst>
              <a:ext uri="{FF2B5EF4-FFF2-40B4-BE49-F238E27FC236}">
                <a16:creationId xmlns:a16="http://schemas.microsoft.com/office/drawing/2014/main" id="{B474874C-C890-4C4D-AA16-E5E1B3E2438A}"/>
              </a:ext>
            </a:extLst>
          </p:cNvPr>
          <p:cNvSpPr>
            <a:spLocks noChangeArrowheads="1"/>
          </p:cNvSpPr>
          <p:nvPr/>
        </p:nvSpPr>
        <p:spPr bwMode="auto">
          <a:xfrm>
            <a:off x="179388" y="1628775"/>
            <a:ext cx="3744912" cy="43926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416778" name="Picture 10">
            <a:extLst>
              <a:ext uri="{FF2B5EF4-FFF2-40B4-BE49-F238E27FC236}">
                <a16:creationId xmlns:a16="http://schemas.microsoft.com/office/drawing/2014/main" id="{4039BA09-C52C-4D1A-8B92-6167A3805F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25" y="2049463"/>
            <a:ext cx="1819275" cy="1663700"/>
          </a:xfrm>
          <a:prstGeom prst="rect">
            <a:avLst/>
          </a:prstGeom>
          <a:noFill/>
          <a:extLst>
            <a:ext uri="{909E8E84-426E-40DD-AFC4-6F175D3DCCD1}">
              <a14:hiddenFill xmlns:a14="http://schemas.microsoft.com/office/drawing/2010/main">
                <a:solidFill>
                  <a:srgbClr val="FFFFFF"/>
                </a:solidFill>
              </a14:hiddenFill>
            </a:ext>
          </a:extLst>
        </p:spPr>
      </p:pic>
      <p:sp>
        <p:nvSpPr>
          <p:cNvPr id="416779" name="AutoShape 11">
            <a:extLst>
              <a:ext uri="{FF2B5EF4-FFF2-40B4-BE49-F238E27FC236}">
                <a16:creationId xmlns:a16="http://schemas.microsoft.com/office/drawing/2014/main" id="{0ED07175-11F9-44DC-8974-D4F885894946}"/>
              </a:ext>
            </a:extLst>
          </p:cNvPr>
          <p:cNvSpPr>
            <a:spLocks noChangeArrowheads="1"/>
          </p:cNvSpPr>
          <p:nvPr/>
        </p:nvSpPr>
        <p:spPr bwMode="auto">
          <a:xfrm rot="-7277235">
            <a:off x="224631" y="2869407"/>
            <a:ext cx="1654175" cy="144462"/>
          </a:xfrm>
          <a:prstGeom prst="flowChartPunchedTape">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6780" name="AutoShape 12">
            <a:extLst>
              <a:ext uri="{FF2B5EF4-FFF2-40B4-BE49-F238E27FC236}">
                <a16:creationId xmlns:a16="http://schemas.microsoft.com/office/drawing/2014/main" id="{C8AB5612-1474-4CB7-9832-192B227B2F86}"/>
              </a:ext>
            </a:extLst>
          </p:cNvPr>
          <p:cNvSpPr>
            <a:spLocks noChangeArrowheads="1"/>
          </p:cNvSpPr>
          <p:nvPr/>
        </p:nvSpPr>
        <p:spPr bwMode="auto">
          <a:xfrm rot="7296342">
            <a:off x="151607" y="2739231"/>
            <a:ext cx="1655762" cy="142875"/>
          </a:xfrm>
          <a:prstGeom prst="wave">
            <a:avLst>
              <a:gd name="adj1" fmla="val 13005"/>
              <a:gd name="adj2" fmla="val 0"/>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6781" name="Rectangle 13">
            <a:extLst>
              <a:ext uri="{FF2B5EF4-FFF2-40B4-BE49-F238E27FC236}">
                <a16:creationId xmlns:a16="http://schemas.microsoft.com/office/drawing/2014/main" id="{D7798B48-C4B1-4495-AC36-7ACC872B1D04}"/>
              </a:ext>
            </a:extLst>
          </p:cNvPr>
          <p:cNvSpPr>
            <a:spLocks noChangeArrowheads="1"/>
          </p:cNvSpPr>
          <p:nvPr/>
        </p:nvSpPr>
        <p:spPr bwMode="auto">
          <a:xfrm rot="5400000">
            <a:off x="2248694" y="2439194"/>
            <a:ext cx="2054225" cy="1008063"/>
          </a:xfrm>
          <a:prstGeom prst="rect">
            <a:avLst/>
          </a:prstGeom>
          <a:solidFill>
            <a:srgbClr val="00CC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ja-JP" altLang="en-US" sz="2400" b="1" u="none"/>
              <a:t>自治体</a:t>
            </a:r>
          </a:p>
        </p:txBody>
      </p:sp>
      <p:sp>
        <p:nvSpPr>
          <p:cNvPr id="416782" name="Rectangle 14">
            <a:extLst>
              <a:ext uri="{FF2B5EF4-FFF2-40B4-BE49-F238E27FC236}">
                <a16:creationId xmlns:a16="http://schemas.microsoft.com/office/drawing/2014/main" id="{EF8BED1F-DB1B-4D09-A694-F9B485142398}"/>
              </a:ext>
            </a:extLst>
          </p:cNvPr>
          <p:cNvSpPr>
            <a:spLocks noChangeArrowheads="1"/>
          </p:cNvSpPr>
          <p:nvPr/>
        </p:nvSpPr>
        <p:spPr bwMode="auto">
          <a:xfrm>
            <a:off x="2851150" y="2644775"/>
            <a:ext cx="458788" cy="17208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285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eaLnBrk="1" hangingPunct="1"/>
            <a:r>
              <a:rPr kumimoji="1" lang="ja-JP" altLang="en-US" b="1" u="none"/>
              <a:t>都道府県</a:t>
            </a:r>
          </a:p>
        </p:txBody>
      </p:sp>
      <p:sp>
        <p:nvSpPr>
          <p:cNvPr id="416783" name="Rectangle 15">
            <a:extLst>
              <a:ext uri="{FF2B5EF4-FFF2-40B4-BE49-F238E27FC236}">
                <a16:creationId xmlns:a16="http://schemas.microsoft.com/office/drawing/2014/main" id="{31E4922E-DBBB-414E-8D1F-5A278B33C401}"/>
              </a:ext>
            </a:extLst>
          </p:cNvPr>
          <p:cNvSpPr>
            <a:spLocks noChangeArrowheads="1"/>
          </p:cNvSpPr>
          <p:nvPr/>
        </p:nvSpPr>
        <p:spPr bwMode="auto">
          <a:xfrm>
            <a:off x="3284538" y="2578100"/>
            <a:ext cx="458787" cy="17208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285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eaLnBrk="1" hangingPunct="1"/>
            <a:r>
              <a:rPr kumimoji="1" lang="ja-JP" altLang="en-US" b="1" u="none"/>
              <a:t>市町村</a:t>
            </a:r>
          </a:p>
        </p:txBody>
      </p:sp>
      <p:sp>
        <p:nvSpPr>
          <p:cNvPr id="416784" name="AutoShape 16">
            <a:extLst>
              <a:ext uri="{FF2B5EF4-FFF2-40B4-BE49-F238E27FC236}">
                <a16:creationId xmlns:a16="http://schemas.microsoft.com/office/drawing/2014/main" id="{0015F42B-4F67-4B59-B792-1D179D526153}"/>
              </a:ext>
            </a:extLst>
          </p:cNvPr>
          <p:cNvSpPr>
            <a:spLocks/>
          </p:cNvSpPr>
          <p:nvPr/>
        </p:nvSpPr>
        <p:spPr bwMode="auto">
          <a:xfrm rot="5400000">
            <a:off x="3217069" y="2609056"/>
            <a:ext cx="133350" cy="865188"/>
          </a:xfrm>
          <a:prstGeom prst="leftBrace">
            <a:avLst>
              <a:gd name="adj1" fmla="val 54067"/>
              <a:gd name="adj2" fmla="val 49699"/>
            </a:avLst>
          </a:prstGeom>
          <a:noFill/>
          <a:ln w="28575">
            <a:solidFill>
              <a:schemeClr val="tx2"/>
            </a:solidFill>
            <a:round/>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6785" name="Rectangle 17">
            <a:extLst>
              <a:ext uri="{FF2B5EF4-FFF2-40B4-BE49-F238E27FC236}">
                <a16:creationId xmlns:a16="http://schemas.microsoft.com/office/drawing/2014/main" id="{66F32BBC-53FB-4D4D-99E7-DA6A384917F6}"/>
              </a:ext>
            </a:extLst>
          </p:cNvPr>
          <p:cNvSpPr>
            <a:spLocks noChangeArrowheads="1"/>
          </p:cNvSpPr>
          <p:nvPr/>
        </p:nvSpPr>
        <p:spPr bwMode="auto">
          <a:xfrm>
            <a:off x="250825" y="3787775"/>
            <a:ext cx="2401888" cy="4587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285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kumimoji="1" lang="ja-JP" altLang="en-US" sz="2400" u="none"/>
              <a:t>霞ヶ関解体・再編</a:t>
            </a:r>
          </a:p>
        </p:txBody>
      </p:sp>
      <p:sp>
        <p:nvSpPr>
          <p:cNvPr id="416786" name="AutoShape 18">
            <a:extLst>
              <a:ext uri="{FF2B5EF4-FFF2-40B4-BE49-F238E27FC236}">
                <a16:creationId xmlns:a16="http://schemas.microsoft.com/office/drawing/2014/main" id="{8EA4B293-69EF-4374-945D-87B9C3ED9193}"/>
              </a:ext>
            </a:extLst>
          </p:cNvPr>
          <p:cNvSpPr>
            <a:spLocks noChangeArrowheads="1"/>
          </p:cNvSpPr>
          <p:nvPr/>
        </p:nvSpPr>
        <p:spPr bwMode="auto">
          <a:xfrm>
            <a:off x="1042988" y="4235450"/>
            <a:ext cx="223837" cy="561975"/>
          </a:xfrm>
          <a:prstGeom prst="downArrow">
            <a:avLst>
              <a:gd name="adj1" fmla="val 50000"/>
              <a:gd name="adj2" fmla="val 62766"/>
            </a:avLst>
          </a:prstGeom>
          <a:solidFill>
            <a:srgbClr val="00FFFF"/>
          </a:solidFill>
          <a:ln w="285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6787" name="AutoShape 19">
            <a:extLst>
              <a:ext uri="{FF2B5EF4-FFF2-40B4-BE49-F238E27FC236}">
                <a16:creationId xmlns:a16="http://schemas.microsoft.com/office/drawing/2014/main" id="{592A1812-1D30-4971-984C-6BBB5E407507}"/>
              </a:ext>
            </a:extLst>
          </p:cNvPr>
          <p:cNvSpPr>
            <a:spLocks noChangeArrowheads="1"/>
          </p:cNvSpPr>
          <p:nvPr/>
        </p:nvSpPr>
        <p:spPr bwMode="auto">
          <a:xfrm>
            <a:off x="2987675" y="4168775"/>
            <a:ext cx="223838" cy="555625"/>
          </a:xfrm>
          <a:prstGeom prst="downArrow">
            <a:avLst>
              <a:gd name="adj1" fmla="val 50000"/>
              <a:gd name="adj2" fmla="val 62057"/>
            </a:avLst>
          </a:prstGeom>
          <a:solidFill>
            <a:srgbClr val="3366FF"/>
          </a:solidFill>
          <a:ln w="285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6788" name="Rectangle 20">
            <a:extLst>
              <a:ext uri="{FF2B5EF4-FFF2-40B4-BE49-F238E27FC236}">
                <a16:creationId xmlns:a16="http://schemas.microsoft.com/office/drawing/2014/main" id="{12A038B2-C875-4DE3-B51F-9BB48A96A3C7}"/>
              </a:ext>
            </a:extLst>
          </p:cNvPr>
          <p:cNvSpPr>
            <a:spLocks noChangeArrowheads="1"/>
          </p:cNvSpPr>
          <p:nvPr/>
        </p:nvSpPr>
        <p:spPr bwMode="auto">
          <a:xfrm>
            <a:off x="2268538" y="4868863"/>
            <a:ext cx="1584325" cy="1008062"/>
          </a:xfrm>
          <a:prstGeom prst="rect">
            <a:avLst/>
          </a:prstGeom>
          <a:solidFill>
            <a:srgbClr val="CCFFCC"/>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u="none"/>
              <a:t>住民起点での</a:t>
            </a:r>
          </a:p>
          <a:p>
            <a:pPr algn="ctr" eaLnBrk="1" hangingPunct="1"/>
            <a:r>
              <a:rPr kumimoji="1" lang="ja-JP" altLang="en-US" sz="1600" u="none"/>
              <a:t>地域ニーズに</a:t>
            </a:r>
          </a:p>
          <a:p>
            <a:pPr algn="ctr" eaLnBrk="1" hangingPunct="1"/>
            <a:r>
              <a:rPr kumimoji="1" lang="ja-JP" altLang="en-US" sz="1600" u="none"/>
              <a:t>応じた総合行政</a:t>
            </a:r>
          </a:p>
          <a:p>
            <a:pPr algn="ctr" eaLnBrk="1" hangingPunct="1"/>
            <a:r>
              <a:rPr kumimoji="1" lang="ja-JP" altLang="en-US" sz="1600" u="none"/>
              <a:t>を可能に</a:t>
            </a:r>
          </a:p>
        </p:txBody>
      </p:sp>
      <p:sp>
        <p:nvSpPr>
          <p:cNvPr id="416789" name="Rectangle 21">
            <a:extLst>
              <a:ext uri="{FF2B5EF4-FFF2-40B4-BE49-F238E27FC236}">
                <a16:creationId xmlns:a16="http://schemas.microsoft.com/office/drawing/2014/main" id="{BE67D36D-F750-428D-A8FC-C0C44BB8F3BE}"/>
              </a:ext>
            </a:extLst>
          </p:cNvPr>
          <p:cNvSpPr>
            <a:spLocks noChangeArrowheads="1"/>
          </p:cNvSpPr>
          <p:nvPr/>
        </p:nvSpPr>
        <p:spPr bwMode="auto">
          <a:xfrm>
            <a:off x="323850" y="4941888"/>
            <a:ext cx="1584325" cy="936625"/>
          </a:xfrm>
          <a:prstGeom prst="rect">
            <a:avLst/>
          </a:prstGeom>
          <a:solidFill>
            <a:srgbClr val="99CCFF"/>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1600" u="none"/>
              <a:t>外交・防衛等</a:t>
            </a:r>
          </a:p>
          <a:p>
            <a:pPr algn="ctr" eaLnBrk="1" hangingPunct="1"/>
            <a:r>
              <a:rPr kumimoji="1" lang="ja-JP" altLang="en-US" sz="1600" u="none"/>
              <a:t>国が本来担う</a:t>
            </a:r>
          </a:p>
          <a:p>
            <a:pPr algn="ctr" eaLnBrk="1" hangingPunct="1"/>
            <a:r>
              <a:rPr kumimoji="1" lang="ja-JP" altLang="en-US" sz="1600" u="none"/>
              <a:t>べき事務に特化</a:t>
            </a:r>
          </a:p>
        </p:txBody>
      </p:sp>
      <p:sp>
        <p:nvSpPr>
          <p:cNvPr id="416790" name="AutoShape 22">
            <a:extLst>
              <a:ext uri="{FF2B5EF4-FFF2-40B4-BE49-F238E27FC236}">
                <a16:creationId xmlns:a16="http://schemas.microsoft.com/office/drawing/2014/main" id="{FD71169B-681F-49E8-B66D-04C947CDC947}"/>
              </a:ext>
            </a:extLst>
          </p:cNvPr>
          <p:cNvSpPr>
            <a:spLocks noChangeArrowheads="1"/>
          </p:cNvSpPr>
          <p:nvPr/>
        </p:nvSpPr>
        <p:spPr bwMode="auto">
          <a:xfrm>
            <a:off x="1908175" y="1844675"/>
            <a:ext cx="719138" cy="230505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u="none"/>
              <a:t>権限</a:t>
            </a:r>
          </a:p>
          <a:p>
            <a:pPr algn="ctr" eaLnBrk="1" hangingPunct="1"/>
            <a:r>
              <a:rPr kumimoji="1" lang="ja-JP" altLang="en-US" u="none"/>
              <a:t>財源</a:t>
            </a:r>
          </a:p>
        </p:txBody>
      </p:sp>
      <p:sp>
        <p:nvSpPr>
          <p:cNvPr id="416791" name="Rectangle 23">
            <a:extLst>
              <a:ext uri="{FF2B5EF4-FFF2-40B4-BE49-F238E27FC236}">
                <a16:creationId xmlns:a16="http://schemas.microsoft.com/office/drawing/2014/main" id="{AD6EFEA3-2C67-4150-85ED-B4CD2692F92F}"/>
              </a:ext>
            </a:extLst>
          </p:cNvPr>
          <p:cNvSpPr>
            <a:spLocks noChangeArrowheads="1"/>
          </p:cNvSpPr>
          <p:nvPr/>
        </p:nvSpPr>
        <p:spPr bwMode="auto">
          <a:xfrm>
            <a:off x="0" y="333375"/>
            <a:ext cx="727233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ja-JP" altLang="en-US" sz="2400" u="none">
                <a:ea typeface="HG丸ｺﾞｼｯｸM-PRO" panose="020F0600000000000000" pitchFamily="50" charset="-128"/>
              </a:rPr>
              <a:t>（４）自分たちのまちのことは自分たちで決める</a:t>
            </a:r>
            <a:endParaRPr kumimoji="1" lang="ja-JP" altLang="en-US" u="none"/>
          </a:p>
        </p:txBody>
      </p:sp>
      <p:sp>
        <p:nvSpPr>
          <p:cNvPr id="416799" name="Text Box 31">
            <a:extLst>
              <a:ext uri="{FF2B5EF4-FFF2-40B4-BE49-F238E27FC236}">
                <a16:creationId xmlns:a16="http://schemas.microsoft.com/office/drawing/2014/main" id="{2891F89C-A901-4A04-82BB-823DBB86752E}"/>
              </a:ext>
            </a:extLst>
          </p:cNvPr>
          <p:cNvSpPr txBox="1">
            <a:spLocks noChangeArrowheads="1"/>
          </p:cNvSpPr>
          <p:nvPr/>
        </p:nvSpPr>
        <p:spPr bwMode="auto">
          <a:xfrm>
            <a:off x="8783638" y="6583363"/>
            <a:ext cx="360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ja-JP" altLang="en-US" sz="1200" u="none"/>
              <a:t>７</a:t>
            </a:r>
          </a:p>
        </p:txBody>
      </p:sp>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sng"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sng"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F3E2F46FEABD34B9CD159554CA377F5" ma:contentTypeVersion="0" ma:contentTypeDescription="新しいドキュメントを作成します。" ma:contentTypeScope="" ma:versionID="21b97b8ccb4f241c546f14431a6c6884">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729D48-7410-480B-948F-54341DE5D4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BE29DFF-849B-4B27-BCB9-93BE74CF97EB}">
  <ds:schemaRefs>
    <ds:schemaRef ds:uri="http://schemas.microsoft.com/sharepoint/v3/contenttype/forms"/>
  </ds:schemaRefs>
</ds:datastoreItem>
</file>

<file path=customXml/itemProps3.xml><?xml version="1.0" encoding="utf-8"?>
<ds:datastoreItem xmlns:ds="http://schemas.openxmlformats.org/officeDocument/2006/customXml" ds:itemID="{1B945634-0D18-4886-A99D-073FB736E0F3}">
  <ds:schemaRefs>
    <ds:schemaRef ds:uri="http://purl.org/dc/terms/"/>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4150</TotalTime>
  <Words>8207</Words>
  <Application>Microsoft Office PowerPoint</Application>
  <PresentationFormat>画面に合わせる (4:3)</PresentationFormat>
  <Paragraphs>1153</Paragraphs>
  <Slides>36</Slides>
  <Notes>36</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0</vt:i4>
      </vt:variant>
      <vt:variant>
        <vt:lpstr>スライド タイトル</vt:lpstr>
      </vt:variant>
      <vt:variant>
        <vt:i4>36</vt:i4>
      </vt:variant>
    </vt:vector>
  </HeadingPairs>
  <TitlesOfParts>
    <vt:vector size="51" baseType="lpstr">
      <vt:lpstr>Arial</vt:lpstr>
      <vt:lpstr>ＭＳ Ｐゴシック</vt:lpstr>
      <vt:lpstr>Times New Roman</vt:lpstr>
      <vt:lpstr>Wingdings</vt:lpstr>
      <vt:lpstr>ＭＳ Ｐ明朝</vt:lpstr>
      <vt:lpstr>Arial Black</vt:lpstr>
      <vt:lpstr>HG丸ｺﾞｼｯｸM-PRO</vt:lpstr>
      <vt:lpstr>ＭＳ 明朝</vt:lpstr>
      <vt:lpstr>Century</vt:lpstr>
      <vt:lpstr>BatangChe</vt:lpstr>
      <vt:lpstr>HGPｺﾞｼｯｸE</vt:lpstr>
      <vt:lpstr>ＭＳ ゴシック</vt:lpstr>
      <vt:lpstr>HGｺﾞｼｯｸE</vt:lpstr>
      <vt:lpstr>HG創英角ｺﾞｼｯｸUB</vt:lpstr>
      <vt:lpstr>Pixel</vt:lpstr>
      <vt:lpstr>大阪発“地方分権改革”ビジョン  地域主権に根ざした輝く未来のために  ～大阪を変える・関西を変える・日本を変える～ </vt:lpstr>
      <vt:lpstr> １分権改革を取り巻く課題  ２大阪府の分権改革が目指すもの  ３市町村の役割拡大  ４大阪市との新たな関係づくり  ５関西州の実現に向けて</vt:lpstr>
      <vt:lpstr>1分権改革を取り巻く課題 （１）霞ヶ関・官僚主導の中央集権型システムには限界が・・・</vt:lpstr>
      <vt:lpstr>PowerPoint プレゼンテーション</vt:lpstr>
      <vt:lpstr>PowerPoint プレゼンテーション</vt:lpstr>
      <vt:lpstr>２大阪府の分権改革が目指すもの （１）二つの将来像</vt:lpstr>
      <vt:lpstr>（２）工程表</vt:lpstr>
      <vt:lpstr>（３）国と地方（広域自治体・基礎自治体）の役割変化</vt:lpstr>
      <vt:lpstr>PowerPoint プレゼンテーション</vt:lpstr>
      <vt:lpstr>PowerPoint プレゼンテーション</vt:lpstr>
      <vt:lpstr>PowerPoint プレゼンテーション</vt:lpstr>
      <vt:lpstr>（参考）我が国における地方分権改革の経過と進捗　　　</vt:lpstr>
      <vt:lpstr>（参考）国への提案・要望　　　　　　　　　　　　　　　</vt:lpstr>
      <vt:lpstr>PowerPoint プレゼンテーション</vt:lpstr>
      <vt:lpstr>（２）市町村補助金の交付金化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４大阪市との新たな関係づくり 　お互いの力を最大限に発揮できるように・・・ （１）役割分担の現状 　</vt:lpstr>
      <vt:lpstr>（１）役割分担の現状（具体的に見てみると・・・）　</vt:lpstr>
      <vt:lpstr>（２）役割分担の整理に向けたアプローチ　</vt:lpstr>
      <vt:lpstr>PowerPoint プレゼンテーション</vt:lpstr>
      <vt:lpstr>５ 関西州の実現に向けて （１）今後の広域自治体のあるべき姿 　　　～なぜ、関西は潜在力を活かしきれていないのか</vt:lpstr>
      <vt:lpstr>（２）関西州実現に向けたアプローチ 　① 国の出先機関の廃止・縮小⇒府県・政令市への権限・財源移譲 </vt:lpstr>
      <vt:lpstr>（２）関西州実現に向けたアプローチ 　② 関西広域連合の設置と機能拡充</vt:lpstr>
      <vt:lpstr>（２）関西州実現に向けたアプローチ 　② 関西広域連合の設置と機能拡充 その２</vt:lpstr>
      <vt:lpstr>（３）関西州の実現 　① 現行制度を前提とした取り組みから道州制へ</vt:lpstr>
      <vt:lpstr>② 制度設計に向けた基本的考え方 　～ 地域の実情に応じた総合的な施策を実現！</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市町村補助金の交付金化</dc:title>
  <dc:creator>大阪府職員端末機１７年度１２月調達</dc:creator>
  <cp:lastModifiedBy>坂本　航平</cp:lastModifiedBy>
  <cp:revision>188</cp:revision>
  <cp:lastPrinted>1601-01-01T00:00:00Z</cp:lastPrinted>
  <dcterms:created xsi:type="dcterms:W3CDTF">2008-10-10T01:06:32Z</dcterms:created>
  <dcterms:modified xsi:type="dcterms:W3CDTF">2025-12-05T05:59:26Z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