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bookmarkIdSeed="2">
  <p:sldMasterIdLst>
    <p:sldMasterId id="2147483648" r:id="rId1"/>
    <p:sldMasterId id="2147483747" r:id="rId2"/>
    <p:sldMasterId id="2147483787" r:id="rId3"/>
    <p:sldMasterId id="2147483799" r:id="rId4"/>
  </p:sldMasterIdLst>
  <p:notesMasterIdLst>
    <p:notesMasterId r:id="rId12"/>
  </p:notesMasterIdLst>
  <p:handoutMasterIdLst>
    <p:handoutMasterId r:id="rId13"/>
  </p:handoutMasterIdLst>
  <p:sldIdLst>
    <p:sldId id="523" r:id="rId5"/>
    <p:sldId id="1148" r:id="rId6"/>
    <p:sldId id="1144" r:id="rId7"/>
    <p:sldId id="1146" r:id="rId8"/>
    <p:sldId id="1145" r:id="rId9"/>
    <p:sldId id="1149" r:id="rId10"/>
    <p:sldId id="1120" r:id="rId11"/>
  </p:sldIdLst>
  <p:sldSz cx="9906000" cy="6858000" type="A4"/>
  <p:notesSz cx="9939338" cy="6807200"/>
  <p:defaultTextStyle>
    <a:defPPr>
      <a:defRPr lang="ja-JP"/>
    </a:defPPr>
    <a:lvl1pPr marL="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4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979" userDrawn="1">
          <p15:clr>
            <a:srgbClr val="A4A3A4"/>
          </p15:clr>
        </p15:guide>
        <p15:guide id="2" pos="3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3399FF"/>
    <a:srgbClr val="99FF66"/>
    <a:srgbClr val="66FF33"/>
    <a:srgbClr val="33CC33"/>
    <a:srgbClr val="CCFF99"/>
    <a:srgbClr val="CCFFCC"/>
    <a:srgbClr val="99FF99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3178" autoAdjust="0"/>
  </p:normalViewPr>
  <p:slideViewPr>
    <p:cSldViewPr>
      <p:cViewPr varScale="1">
        <p:scale>
          <a:sx n="69" d="100"/>
          <a:sy n="69" d="100"/>
        </p:scale>
        <p:origin x="354" y="72"/>
      </p:cViewPr>
      <p:guideLst>
        <p:guide orient="horz" pos="1994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46" y="1080"/>
      </p:cViewPr>
      <p:guideLst>
        <p:guide orient="horz" pos="1979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833711-AB4D-4216-8727-0C8F4769B9CE}" type="doc">
      <dgm:prSet loTypeId="urn:microsoft.com/office/officeart/2005/8/layout/radial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A58AD905-1C59-4AC2-A49B-1C8008BFC982}">
      <dgm:prSet phldrT="[テキスト]" custT="1"/>
      <dgm:spPr/>
      <dgm:t>
        <a:bodyPr/>
        <a:lstStyle/>
        <a:p>
          <a:r>
            <a:rPr kumimoji="1" lang="ja-JP" altLang="en-US" sz="15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>民間企業等の先端技術</a:t>
          </a:r>
          <a:endParaRPr kumimoji="1" lang="ja-JP" altLang="en-US" sz="15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3674AC0-7E37-4349-839A-574D644DECAF}" type="parTrans" cxnId="{5DD2F580-5A8B-4B36-8E32-968BD8D64208}">
      <dgm:prSet/>
      <dgm:spPr/>
      <dgm:t>
        <a:bodyPr/>
        <a:lstStyle/>
        <a:p>
          <a:endParaRPr kumimoji="1" lang="ja-JP" altLang="en-US"/>
        </a:p>
      </dgm:t>
    </dgm:pt>
    <dgm:pt modelId="{BE1EDFD5-19FC-4495-8A6E-1AA331CD4F05}" type="sibTrans" cxnId="{5DD2F580-5A8B-4B36-8E32-968BD8D64208}">
      <dgm:prSet/>
      <dgm:spPr/>
      <dgm:t>
        <a:bodyPr/>
        <a:lstStyle/>
        <a:p>
          <a:endParaRPr kumimoji="1" lang="ja-JP" altLang="en-US"/>
        </a:p>
      </dgm:t>
    </dgm:pt>
    <dgm:pt modelId="{72D31E33-893F-4D75-A253-35737266040E}">
      <dgm:prSet phldrT="[テキスト]" custT="1"/>
      <dgm:spPr/>
      <dgm:t>
        <a:bodyPr/>
        <a:lstStyle/>
        <a:p>
          <a:pPr>
            <a:spcAft>
              <a:spcPts val="0"/>
            </a:spcAft>
          </a:pP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オンデ</a:t>
          </a:r>
          <a:endParaRPr kumimoji="1" lang="en-US" altLang="ja-JP" sz="1200" dirty="0" smtClean="0"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>
            <a:spcAft>
              <a:spcPct val="35000"/>
            </a:spcAft>
          </a:pP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マンド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運行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D867130-7E8F-48A4-82A2-5C844A0D7007}" type="parTrans" cxnId="{F9A7DB93-6315-41B1-B148-E822BA6F6116}">
      <dgm:prSet/>
      <dgm:spPr/>
      <dgm:t>
        <a:bodyPr/>
        <a:lstStyle/>
        <a:p>
          <a:endParaRPr kumimoji="1" lang="ja-JP" altLang="en-US"/>
        </a:p>
      </dgm:t>
    </dgm:pt>
    <dgm:pt modelId="{39E4A398-20D4-4E4B-B844-C862C0F79F4C}" type="sibTrans" cxnId="{F9A7DB93-6315-41B1-B148-E822BA6F6116}">
      <dgm:prSet/>
      <dgm:spPr/>
      <dgm:t>
        <a:bodyPr/>
        <a:lstStyle/>
        <a:p>
          <a:endParaRPr kumimoji="1" lang="ja-JP" altLang="en-US"/>
        </a:p>
      </dgm:t>
    </dgm:pt>
    <dgm:pt modelId="{F7087A5B-BF7D-4B77-A86A-6378F6A59D03}">
      <dgm:prSet custT="1"/>
      <dgm:spPr/>
      <dgm:t>
        <a:bodyPr/>
        <a:lstStyle/>
        <a:p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自動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運転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3450ABB-E2E4-4459-8DEF-A2A69BA21F68}" type="parTrans" cxnId="{E2823A43-975C-44BA-8D9C-BDA2224679C3}">
      <dgm:prSet/>
      <dgm:spPr/>
      <dgm:t>
        <a:bodyPr/>
        <a:lstStyle/>
        <a:p>
          <a:endParaRPr kumimoji="1" lang="ja-JP" altLang="en-US"/>
        </a:p>
      </dgm:t>
    </dgm:pt>
    <dgm:pt modelId="{CB561996-7009-4795-8F03-8EFFD1712F5E}" type="sibTrans" cxnId="{E2823A43-975C-44BA-8D9C-BDA2224679C3}">
      <dgm:prSet/>
      <dgm:spPr/>
      <dgm:t>
        <a:bodyPr/>
        <a:lstStyle/>
        <a:p>
          <a:endParaRPr kumimoji="1" lang="ja-JP" altLang="en-US"/>
        </a:p>
      </dgm:t>
    </dgm:pt>
    <dgm:pt modelId="{CE008114-94DC-4D1D-8111-E3562EAFCFF5}">
      <dgm:prSet custT="1"/>
      <dgm:spPr/>
      <dgm:t>
        <a:bodyPr/>
        <a:lstStyle/>
        <a:p>
          <a:r>
            <a:rPr kumimoji="1" lang="en-US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MaaS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D882F270-6BC8-46BC-8922-130289E7842D}" type="parTrans" cxnId="{FDE5F652-0D62-41C2-A488-80B6961F26E5}">
      <dgm:prSet/>
      <dgm:spPr/>
      <dgm:t>
        <a:bodyPr/>
        <a:lstStyle/>
        <a:p>
          <a:endParaRPr kumimoji="1" lang="ja-JP" altLang="en-US"/>
        </a:p>
      </dgm:t>
    </dgm:pt>
    <dgm:pt modelId="{212068F8-1DA6-45EA-8FA6-D6B8D488A016}" type="sibTrans" cxnId="{FDE5F652-0D62-41C2-A488-80B6961F26E5}">
      <dgm:prSet/>
      <dgm:spPr/>
      <dgm:t>
        <a:bodyPr/>
        <a:lstStyle/>
        <a:p>
          <a:endParaRPr kumimoji="1" lang="ja-JP" altLang="en-US"/>
        </a:p>
      </dgm:t>
    </dgm:pt>
    <dgm:pt modelId="{17506BD0-F2F1-4AAA-968C-09BAD2CEC597}">
      <dgm:prSet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データ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ヘルス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5FA0795-138D-4536-9384-88C06F543EF6}" type="parTrans" cxnId="{C6562BEA-D15B-4A87-A1BE-123354476686}">
      <dgm:prSet/>
      <dgm:spPr/>
      <dgm:t>
        <a:bodyPr/>
        <a:lstStyle/>
        <a:p>
          <a:endParaRPr kumimoji="1" lang="ja-JP" altLang="en-US"/>
        </a:p>
      </dgm:t>
    </dgm:pt>
    <dgm:pt modelId="{9A057EA1-F917-4932-89F7-DCCE02358370}" type="sibTrans" cxnId="{C6562BEA-D15B-4A87-A1BE-123354476686}">
      <dgm:prSet/>
      <dgm:spPr/>
      <dgm:t>
        <a:bodyPr/>
        <a:lstStyle/>
        <a:p>
          <a:endParaRPr kumimoji="1" lang="ja-JP" altLang="en-US"/>
        </a:p>
      </dgm:t>
    </dgm:pt>
    <dgm:pt modelId="{4633F522-2392-4A46-8A15-38275B1C2D0E}">
      <dgm:prSet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電子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申請</a:t>
          </a:r>
          <a:endParaRPr lang="en-US" altLang="ja-JP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05D0C51-D521-4081-BCE8-B72657B217F9}" type="parTrans" cxnId="{FE649432-A810-4C2E-8D86-4808D8456F9A}">
      <dgm:prSet/>
      <dgm:spPr/>
      <dgm:t>
        <a:bodyPr/>
        <a:lstStyle/>
        <a:p>
          <a:endParaRPr kumimoji="1" lang="ja-JP" altLang="en-US"/>
        </a:p>
      </dgm:t>
    </dgm:pt>
    <dgm:pt modelId="{D28AE689-857C-4A0D-AE8B-11F951798297}" type="sibTrans" cxnId="{FE649432-A810-4C2E-8D86-4808D8456F9A}">
      <dgm:prSet/>
      <dgm:spPr/>
      <dgm:t>
        <a:bodyPr/>
        <a:lstStyle/>
        <a:p>
          <a:endParaRPr kumimoji="1" lang="ja-JP" altLang="en-US"/>
        </a:p>
      </dgm:t>
    </dgm:pt>
    <dgm:pt modelId="{8010ACE1-210A-4FD0-BB77-4D8B0C89F136}">
      <dgm:prSet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統合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アプリ</a:t>
          </a:r>
          <a:endParaRPr lang="en-US" altLang="ja-JP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5DF4A2CD-71C2-4690-9D83-39371FD1F82E}" type="parTrans" cxnId="{509E97E1-2AAA-4064-8068-2C209941B7BC}">
      <dgm:prSet/>
      <dgm:spPr/>
      <dgm:t>
        <a:bodyPr/>
        <a:lstStyle/>
        <a:p>
          <a:endParaRPr kumimoji="1" lang="ja-JP" altLang="en-US"/>
        </a:p>
      </dgm:t>
    </dgm:pt>
    <dgm:pt modelId="{50DE601F-D3B4-4A6A-A40F-5740C0737D1A}" type="sibTrans" cxnId="{509E97E1-2AAA-4064-8068-2C209941B7BC}">
      <dgm:prSet/>
      <dgm:spPr/>
      <dgm:t>
        <a:bodyPr/>
        <a:lstStyle/>
        <a:p>
          <a:endParaRPr kumimoji="1" lang="ja-JP" altLang="en-US"/>
        </a:p>
      </dgm:t>
    </dgm:pt>
    <dgm:pt modelId="{3012FD0C-A2EC-43B5-8FAA-A932B42C83F7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遠隔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医療</a:t>
          </a:r>
          <a:endParaRPr lang="en-US" altLang="ja-JP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1F49B9B-ECE5-4180-94A8-7082668C34F1}" type="parTrans" cxnId="{12332E0C-52E0-4739-9DBD-821D2DC28926}">
      <dgm:prSet/>
      <dgm:spPr/>
      <dgm:t>
        <a:bodyPr/>
        <a:lstStyle/>
        <a:p>
          <a:endParaRPr kumimoji="1" lang="ja-JP" altLang="en-US"/>
        </a:p>
      </dgm:t>
    </dgm:pt>
    <dgm:pt modelId="{2A96B600-CC2D-4E3F-8BF6-7C258D026A34}" type="sibTrans" cxnId="{12332E0C-52E0-4739-9DBD-821D2DC28926}">
      <dgm:prSet/>
      <dgm:spPr/>
      <dgm:t>
        <a:bodyPr/>
        <a:lstStyle/>
        <a:p>
          <a:endParaRPr kumimoji="1" lang="ja-JP" altLang="en-US"/>
        </a:p>
      </dgm:t>
    </dgm:pt>
    <dgm:pt modelId="{241B72DF-0950-4094-A760-F80C9A374A0E}">
      <dgm:prSet custT="1"/>
      <dgm:spPr/>
      <dgm:t>
        <a:bodyPr/>
        <a:lstStyle/>
        <a:p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キャッシュ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レス</a:t>
          </a:r>
          <a:endParaRPr lang="en-US" altLang="ja-JP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A1EC222-E966-4FCF-AEA5-BB474E74134F}" type="parTrans" cxnId="{74472B74-54EA-41F8-B5B0-F13D69FBF093}">
      <dgm:prSet/>
      <dgm:spPr/>
      <dgm:t>
        <a:bodyPr/>
        <a:lstStyle/>
        <a:p>
          <a:endParaRPr kumimoji="1" lang="ja-JP" altLang="en-US"/>
        </a:p>
      </dgm:t>
    </dgm:pt>
    <dgm:pt modelId="{174CC913-0E4D-48F4-9D5B-6D6F376FAAD3}" type="sibTrans" cxnId="{74472B74-54EA-41F8-B5B0-F13D69FBF093}">
      <dgm:prSet/>
      <dgm:spPr/>
      <dgm:t>
        <a:bodyPr/>
        <a:lstStyle/>
        <a:p>
          <a:endParaRPr kumimoji="1" lang="ja-JP" altLang="en-US"/>
        </a:p>
      </dgm:t>
    </dgm:pt>
    <dgm:pt modelId="{C99B29F5-B080-4CB2-9125-75D592201721}">
      <dgm:prSet custT="1"/>
      <dgm:spPr/>
      <dgm:t>
        <a:bodyPr/>
        <a:lstStyle/>
        <a:p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５</a:t>
          </a:r>
          <a:r>
            <a: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G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2C861D7-9FD5-40F9-ACF8-3A4C9AC092CC}" type="parTrans" cxnId="{03E3389E-6274-40E1-90A5-8356EC8B5CF7}">
      <dgm:prSet/>
      <dgm:spPr/>
      <dgm:t>
        <a:bodyPr/>
        <a:lstStyle/>
        <a:p>
          <a:endParaRPr kumimoji="1" lang="ja-JP" altLang="en-US"/>
        </a:p>
      </dgm:t>
    </dgm:pt>
    <dgm:pt modelId="{5FE30411-D517-489B-AAD9-AD89C0E5A583}" type="sibTrans" cxnId="{03E3389E-6274-40E1-90A5-8356EC8B5CF7}">
      <dgm:prSet/>
      <dgm:spPr/>
      <dgm:t>
        <a:bodyPr/>
        <a:lstStyle/>
        <a:p>
          <a:endParaRPr kumimoji="1" lang="ja-JP" altLang="en-US"/>
        </a:p>
      </dgm:t>
    </dgm:pt>
    <dgm:pt modelId="{EBB82854-9364-4696-A923-E3DFB0AAC937}">
      <dgm:prSet custT="1"/>
      <dgm:spPr/>
      <dgm:t>
        <a:bodyPr/>
        <a:lstStyle/>
        <a:p>
          <a:r>
            <a: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センサー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EA4CCB2-93B2-4C86-810E-7D718F9F7B25}" type="parTrans" cxnId="{020C43A5-9773-4FBF-9CB2-F0B7B1BD0E61}">
      <dgm:prSet/>
      <dgm:spPr/>
      <dgm:t>
        <a:bodyPr/>
        <a:lstStyle/>
        <a:p>
          <a:endParaRPr kumimoji="1" lang="ja-JP" altLang="en-US"/>
        </a:p>
      </dgm:t>
    </dgm:pt>
    <dgm:pt modelId="{29623053-CD03-4292-A785-1E4639F3C690}" type="sibTrans" cxnId="{020C43A5-9773-4FBF-9CB2-F0B7B1BD0E61}">
      <dgm:prSet/>
      <dgm:spPr/>
      <dgm:t>
        <a:bodyPr/>
        <a:lstStyle/>
        <a:p>
          <a:endParaRPr kumimoji="1" lang="ja-JP" altLang="en-US"/>
        </a:p>
      </dgm:t>
    </dgm:pt>
    <dgm:pt modelId="{03D55EB3-C0C8-4670-99BD-E2DE952956A1}">
      <dgm:prSet custT="1"/>
      <dgm:spPr/>
      <dgm:t>
        <a:bodyPr/>
        <a:lstStyle/>
        <a:p>
          <a:r>
            <a:rPr lang="ja-JP" altLang="en-US" sz="1200" smtClean="0">
              <a:latin typeface="Meiryo UI" panose="020B0604030504040204" pitchFamily="50" charset="-128"/>
              <a:ea typeface="Meiryo UI" panose="020B0604030504040204" pitchFamily="50" charset="-128"/>
            </a:rPr>
            <a:t>チャット</a:t>
          </a:r>
          <a:r>
            <a:rPr lang="en-US" altLang="ja-JP" sz="120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smtClean="0">
              <a:latin typeface="Meiryo UI" panose="020B0604030504040204" pitchFamily="50" charset="-128"/>
              <a:ea typeface="Meiryo UI" panose="020B0604030504040204" pitchFamily="50" charset="-128"/>
            </a:rPr>
            <a:t>ボット</a:t>
          </a:r>
          <a:endParaRPr kumimoji="1"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E359EB6-882C-4BED-98F4-0892DB1D26EE}" type="parTrans" cxnId="{1011B607-BE6A-4789-AE33-05358E78AFE6}">
      <dgm:prSet/>
      <dgm:spPr/>
      <dgm:t>
        <a:bodyPr/>
        <a:lstStyle/>
        <a:p>
          <a:endParaRPr kumimoji="1" lang="ja-JP" altLang="en-US"/>
        </a:p>
      </dgm:t>
    </dgm:pt>
    <dgm:pt modelId="{13E2A542-91DB-4B08-900F-3CD8E71D66A3}" type="sibTrans" cxnId="{1011B607-BE6A-4789-AE33-05358E78AFE6}">
      <dgm:prSet/>
      <dgm:spPr/>
      <dgm:t>
        <a:bodyPr/>
        <a:lstStyle/>
        <a:p>
          <a:endParaRPr kumimoji="1" lang="ja-JP" altLang="en-US"/>
        </a:p>
      </dgm:t>
    </dgm:pt>
    <dgm:pt modelId="{6FB82436-740C-4075-A948-07D8358426C7}" type="pres">
      <dgm:prSet presAssocID="{FD833711-AB4D-4216-8727-0C8F4769B9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9C0A953-D1A2-4FD6-901D-9CC267BCBAE2}" type="pres">
      <dgm:prSet presAssocID="{FD833711-AB4D-4216-8727-0C8F4769B9CE}" presName="radial" presStyleCnt="0">
        <dgm:presLayoutVars>
          <dgm:animLvl val="ctr"/>
        </dgm:presLayoutVars>
      </dgm:prSet>
      <dgm:spPr/>
    </dgm:pt>
    <dgm:pt modelId="{8B6B659E-8425-4B06-BF31-9492C5C19AB0}" type="pres">
      <dgm:prSet presAssocID="{A58AD905-1C59-4AC2-A49B-1C8008BFC982}" presName="centerShape" presStyleLbl="vennNode1" presStyleIdx="0" presStyleCnt="12"/>
      <dgm:spPr/>
      <dgm:t>
        <a:bodyPr/>
        <a:lstStyle/>
        <a:p>
          <a:endParaRPr kumimoji="1" lang="ja-JP" altLang="en-US"/>
        </a:p>
      </dgm:t>
    </dgm:pt>
    <dgm:pt modelId="{7C89F53A-9D32-46B8-AC1C-C8524F0B5BFB}" type="pres">
      <dgm:prSet presAssocID="{72D31E33-893F-4D75-A253-35737266040E}" presName="node" presStyleLbl="vennNode1" presStyleIdx="1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4E8DF4F-C2BB-427F-B626-38830E11821F}" type="pres">
      <dgm:prSet presAssocID="{F7087A5B-BF7D-4B77-A86A-6378F6A59D03}" presName="node" presStyleLbl="vennNode1" presStyleIdx="2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EE1FF86-6217-4956-BE08-B13D077F7DB2}" type="pres">
      <dgm:prSet presAssocID="{CE008114-94DC-4D1D-8111-E3562EAFCFF5}" presName="node" presStyleLbl="vennNode1" presStyleIdx="3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17BBA8-A6A2-4CE0-857A-0D47DC91FB70}" type="pres">
      <dgm:prSet presAssocID="{C99B29F5-B080-4CB2-9125-75D592201721}" presName="node" presStyleLbl="vennNode1" presStyleIdx="4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EAE24AB-D84D-4251-A258-4A9EC61EB737}" type="pres">
      <dgm:prSet presAssocID="{EBB82854-9364-4696-A923-E3DFB0AAC937}" presName="node" presStyleLbl="vennNode1" presStyleIdx="5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BBB6FCB-0DBA-4AC9-AF0B-C5E1F1DDC2B7}" type="pres">
      <dgm:prSet presAssocID="{03D55EB3-C0C8-4670-99BD-E2DE952956A1}" presName="node" presStyleLbl="vennNode1" presStyleIdx="6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521CA7-3597-474C-A240-B717A885F9E0}" type="pres">
      <dgm:prSet presAssocID="{4633F522-2392-4A46-8A15-38275B1C2D0E}" presName="node" presStyleLbl="vennNode1" presStyleIdx="7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926B4E-42F5-4CD3-84DC-5A6219536DD1}" type="pres">
      <dgm:prSet presAssocID="{8010ACE1-210A-4FD0-BB77-4D8B0C89F136}" presName="node" presStyleLbl="vennNode1" presStyleIdx="8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3527F44-993E-4555-84AA-AF3945196A98}" type="pres">
      <dgm:prSet presAssocID="{241B72DF-0950-4094-A760-F80C9A374A0E}" presName="node" presStyleLbl="vennNode1" presStyleIdx="9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41F8490-EAE2-4048-9492-293EC95ED6A9}" type="pres">
      <dgm:prSet presAssocID="{3012FD0C-A2EC-43B5-8FAA-A932B42C83F7}" presName="node" presStyleLbl="vennNode1" presStyleIdx="10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35491E7-1E5C-4425-89C7-8D9C2D2EA696}" type="pres">
      <dgm:prSet presAssocID="{17506BD0-F2F1-4AAA-968C-09BAD2CEC597}" presName="node" presStyleLbl="vennNode1" presStyleIdx="11" presStyleCnt="1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09E97E1-2AAA-4064-8068-2C209941B7BC}" srcId="{A58AD905-1C59-4AC2-A49B-1C8008BFC982}" destId="{8010ACE1-210A-4FD0-BB77-4D8B0C89F136}" srcOrd="7" destOrd="0" parTransId="{5DF4A2CD-71C2-4690-9D83-39371FD1F82E}" sibTransId="{50DE601F-D3B4-4A6A-A40F-5740C0737D1A}"/>
    <dgm:cxn modelId="{93CEE882-C19A-4F6F-BFDC-5350DC0DE8F3}" type="presOf" srcId="{17506BD0-F2F1-4AAA-968C-09BAD2CEC597}" destId="{135491E7-1E5C-4425-89C7-8D9C2D2EA696}" srcOrd="0" destOrd="0" presId="urn:microsoft.com/office/officeart/2005/8/layout/radial3"/>
    <dgm:cxn modelId="{891A2A30-509D-4096-81F0-6DC4A59F092A}" type="presOf" srcId="{4633F522-2392-4A46-8A15-38275B1C2D0E}" destId="{BB521CA7-3597-474C-A240-B717A885F9E0}" srcOrd="0" destOrd="0" presId="urn:microsoft.com/office/officeart/2005/8/layout/radial3"/>
    <dgm:cxn modelId="{61677252-F825-4EB8-82CE-77155D11A7E0}" type="presOf" srcId="{FD833711-AB4D-4216-8727-0C8F4769B9CE}" destId="{6FB82436-740C-4075-A948-07D8358426C7}" srcOrd="0" destOrd="0" presId="urn:microsoft.com/office/officeart/2005/8/layout/radial3"/>
    <dgm:cxn modelId="{6EACC4F9-13DD-424A-BF8E-E2FC8F2DBD9E}" type="presOf" srcId="{03D55EB3-C0C8-4670-99BD-E2DE952956A1}" destId="{EBBB6FCB-0DBA-4AC9-AF0B-C5E1F1DDC2B7}" srcOrd="0" destOrd="0" presId="urn:microsoft.com/office/officeart/2005/8/layout/radial3"/>
    <dgm:cxn modelId="{20169254-AF83-4042-B44C-5BD8BBCBE193}" type="presOf" srcId="{241B72DF-0950-4094-A760-F80C9A374A0E}" destId="{13527F44-993E-4555-84AA-AF3945196A98}" srcOrd="0" destOrd="0" presId="urn:microsoft.com/office/officeart/2005/8/layout/radial3"/>
    <dgm:cxn modelId="{4F9FA09D-5D6E-47D3-BEA5-86E4CA3325DD}" type="presOf" srcId="{CE008114-94DC-4D1D-8111-E3562EAFCFF5}" destId="{7EE1FF86-6217-4956-BE08-B13D077F7DB2}" srcOrd="0" destOrd="0" presId="urn:microsoft.com/office/officeart/2005/8/layout/radial3"/>
    <dgm:cxn modelId="{1011B607-BE6A-4789-AE33-05358E78AFE6}" srcId="{A58AD905-1C59-4AC2-A49B-1C8008BFC982}" destId="{03D55EB3-C0C8-4670-99BD-E2DE952956A1}" srcOrd="5" destOrd="0" parTransId="{4E359EB6-882C-4BED-98F4-0892DB1D26EE}" sibTransId="{13E2A542-91DB-4B08-900F-3CD8E71D66A3}"/>
    <dgm:cxn modelId="{FE649432-A810-4C2E-8D86-4808D8456F9A}" srcId="{A58AD905-1C59-4AC2-A49B-1C8008BFC982}" destId="{4633F522-2392-4A46-8A15-38275B1C2D0E}" srcOrd="6" destOrd="0" parTransId="{F05D0C51-D521-4081-BCE8-B72657B217F9}" sibTransId="{D28AE689-857C-4A0D-AE8B-11F951798297}"/>
    <dgm:cxn modelId="{F9A7DB93-6315-41B1-B148-E822BA6F6116}" srcId="{A58AD905-1C59-4AC2-A49B-1C8008BFC982}" destId="{72D31E33-893F-4D75-A253-35737266040E}" srcOrd="0" destOrd="0" parTransId="{BD867130-7E8F-48A4-82A2-5C844A0D7007}" sibTransId="{39E4A398-20D4-4E4B-B844-C862C0F79F4C}"/>
    <dgm:cxn modelId="{020C43A5-9773-4FBF-9CB2-F0B7B1BD0E61}" srcId="{A58AD905-1C59-4AC2-A49B-1C8008BFC982}" destId="{EBB82854-9364-4696-A923-E3DFB0AAC937}" srcOrd="4" destOrd="0" parTransId="{0EA4CCB2-93B2-4C86-810E-7D718F9F7B25}" sibTransId="{29623053-CD03-4292-A785-1E4639F3C690}"/>
    <dgm:cxn modelId="{7E3D899E-D2CE-431D-8571-D566A3573984}" type="presOf" srcId="{8010ACE1-210A-4FD0-BB77-4D8B0C89F136}" destId="{C9926B4E-42F5-4CD3-84DC-5A6219536DD1}" srcOrd="0" destOrd="0" presId="urn:microsoft.com/office/officeart/2005/8/layout/radial3"/>
    <dgm:cxn modelId="{12332E0C-52E0-4739-9DBD-821D2DC28926}" srcId="{A58AD905-1C59-4AC2-A49B-1C8008BFC982}" destId="{3012FD0C-A2EC-43B5-8FAA-A932B42C83F7}" srcOrd="9" destOrd="0" parTransId="{11F49B9B-ECE5-4180-94A8-7082668C34F1}" sibTransId="{2A96B600-CC2D-4E3F-8BF6-7C258D026A34}"/>
    <dgm:cxn modelId="{26A06238-611F-433F-BF78-D69A3B744295}" type="presOf" srcId="{A58AD905-1C59-4AC2-A49B-1C8008BFC982}" destId="{8B6B659E-8425-4B06-BF31-9492C5C19AB0}" srcOrd="0" destOrd="0" presId="urn:microsoft.com/office/officeart/2005/8/layout/radial3"/>
    <dgm:cxn modelId="{C3ECCEC1-8228-4200-A3CF-05E27D622EB0}" type="presOf" srcId="{F7087A5B-BF7D-4B77-A86A-6378F6A59D03}" destId="{94E8DF4F-C2BB-427F-B626-38830E11821F}" srcOrd="0" destOrd="0" presId="urn:microsoft.com/office/officeart/2005/8/layout/radial3"/>
    <dgm:cxn modelId="{C3890D4A-89E4-4A47-834B-609CE66A2D75}" type="presOf" srcId="{72D31E33-893F-4D75-A253-35737266040E}" destId="{7C89F53A-9D32-46B8-AC1C-C8524F0B5BFB}" srcOrd="0" destOrd="0" presId="urn:microsoft.com/office/officeart/2005/8/layout/radial3"/>
    <dgm:cxn modelId="{C6562BEA-D15B-4A87-A1BE-123354476686}" srcId="{A58AD905-1C59-4AC2-A49B-1C8008BFC982}" destId="{17506BD0-F2F1-4AAA-968C-09BAD2CEC597}" srcOrd="10" destOrd="0" parTransId="{65FA0795-138D-4536-9384-88C06F543EF6}" sibTransId="{9A057EA1-F917-4932-89F7-DCCE02358370}"/>
    <dgm:cxn modelId="{03E3389E-6274-40E1-90A5-8356EC8B5CF7}" srcId="{A58AD905-1C59-4AC2-A49B-1C8008BFC982}" destId="{C99B29F5-B080-4CB2-9125-75D592201721}" srcOrd="3" destOrd="0" parTransId="{F2C861D7-9FD5-40F9-ACF8-3A4C9AC092CC}" sibTransId="{5FE30411-D517-489B-AAD9-AD89C0E5A583}"/>
    <dgm:cxn modelId="{FDE5F652-0D62-41C2-A488-80B6961F26E5}" srcId="{A58AD905-1C59-4AC2-A49B-1C8008BFC982}" destId="{CE008114-94DC-4D1D-8111-E3562EAFCFF5}" srcOrd="2" destOrd="0" parTransId="{D882F270-6BC8-46BC-8922-130289E7842D}" sibTransId="{212068F8-1DA6-45EA-8FA6-D6B8D488A016}"/>
    <dgm:cxn modelId="{B0357F68-1D89-4CC2-B874-B9DDA93AAB63}" type="presOf" srcId="{EBB82854-9364-4696-A923-E3DFB0AAC937}" destId="{FEAE24AB-D84D-4251-A258-4A9EC61EB737}" srcOrd="0" destOrd="0" presId="urn:microsoft.com/office/officeart/2005/8/layout/radial3"/>
    <dgm:cxn modelId="{74472B74-54EA-41F8-B5B0-F13D69FBF093}" srcId="{A58AD905-1C59-4AC2-A49B-1C8008BFC982}" destId="{241B72DF-0950-4094-A760-F80C9A374A0E}" srcOrd="8" destOrd="0" parTransId="{8A1EC222-E966-4FCF-AEA5-BB474E74134F}" sibTransId="{174CC913-0E4D-48F4-9D5B-6D6F376FAAD3}"/>
    <dgm:cxn modelId="{D128E038-A085-4D92-85CB-0118FB576167}" type="presOf" srcId="{C99B29F5-B080-4CB2-9125-75D592201721}" destId="{A117BBA8-A6A2-4CE0-857A-0D47DC91FB70}" srcOrd="0" destOrd="0" presId="urn:microsoft.com/office/officeart/2005/8/layout/radial3"/>
    <dgm:cxn modelId="{EBEF53B0-F35C-4AC7-82F3-BA63A6FCF056}" type="presOf" srcId="{3012FD0C-A2EC-43B5-8FAA-A932B42C83F7}" destId="{041F8490-EAE2-4048-9492-293EC95ED6A9}" srcOrd="0" destOrd="0" presId="urn:microsoft.com/office/officeart/2005/8/layout/radial3"/>
    <dgm:cxn modelId="{5DD2F580-5A8B-4B36-8E32-968BD8D64208}" srcId="{FD833711-AB4D-4216-8727-0C8F4769B9CE}" destId="{A58AD905-1C59-4AC2-A49B-1C8008BFC982}" srcOrd="0" destOrd="0" parTransId="{53674AC0-7E37-4349-839A-574D644DECAF}" sibTransId="{BE1EDFD5-19FC-4495-8A6E-1AA331CD4F05}"/>
    <dgm:cxn modelId="{E2823A43-975C-44BA-8D9C-BDA2224679C3}" srcId="{A58AD905-1C59-4AC2-A49B-1C8008BFC982}" destId="{F7087A5B-BF7D-4B77-A86A-6378F6A59D03}" srcOrd="1" destOrd="0" parTransId="{C3450ABB-E2E4-4459-8DEF-A2A69BA21F68}" sibTransId="{CB561996-7009-4795-8F03-8EFFD1712F5E}"/>
    <dgm:cxn modelId="{967C799D-ADB8-45E4-B979-193D1A15B992}" type="presParOf" srcId="{6FB82436-740C-4075-A948-07D8358426C7}" destId="{E9C0A953-D1A2-4FD6-901D-9CC267BCBAE2}" srcOrd="0" destOrd="0" presId="urn:microsoft.com/office/officeart/2005/8/layout/radial3"/>
    <dgm:cxn modelId="{8F0676C6-1F80-4D3B-B22A-D6B1014C500C}" type="presParOf" srcId="{E9C0A953-D1A2-4FD6-901D-9CC267BCBAE2}" destId="{8B6B659E-8425-4B06-BF31-9492C5C19AB0}" srcOrd="0" destOrd="0" presId="urn:microsoft.com/office/officeart/2005/8/layout/radial3"/>
    <dgm:cxn modelId="{FEE9BA14-650D-4153-AF9C-08B7EC6E9AAD}" type="presParOf" srcId="{E9C0A953-D1A2-4FD6-901D-9CC267BCBAE2}" destId="{7C89F53A-9D32-46B8-AC1C-C8524F0B5BFB}" srcOrd="1" destOrd="0" presId="urn:microsoft.com/office/officeart/2005/8/layout/radial3"/>
    <dgm:cxn modelId="{CFBA3277-5F6F-4A5C-A74A-D33390068B41}" type="presParOf" srcId="{E9C0A953-D1A2-4FD6-901D-9CC267BCBAE2}" destId="{94E8DF4F-C2BB-427F-B626-38830E11821F}" srcOrd="2" destOrd="0" presId="urn:microsoft.com/office/officeart/2005/8/layout/radial3"/>
    <dgm:cxn modelId="{968EC1D5-8183-46EF-9BE4-A3C50C561C3E}" type="presParOf" srcId="{E9C0A953-D1A2-4FD6-901D-9CC267BCBAE2}" destId="{7EE1FF86-6217-4956-BE08-B13D077F7DB2}" srcOrd="3" destOrd="0" presId="urn:microsoft.com/office/officeart/2005/8/layout/radial3"/>
    <dgm:cxn modelId="{A67A0413-D3A8-41A7-8AD8-FF95ABA99DCD}" type="presParOf" srcId="{E9C0A953-D1A2-4FD6-901D-9CC267BCBAE2}" destId="{A117BBA8-A6A2-4CE0-857A-0D47DC91FB70}" srcOrd="4" destOrd="0" presId="urn:microsoft.com/office/officeart/2005/8/layout/radial3"/>
    <dgm:cxn modelId="{33370A35-A3D5-4CC6-9063-14ABE9F44C9D}" type="presParOf" srcId="{E9C0A953-D1A2-4FD6-901D-9CC267BCBAE2}" destId="{FEAE24AB-D84D-4251-A258-4A9EC61EB737}" srcOrd="5" destOrd="0" presId="urn:microsoft.com/office/officeart/2005/8/layout/radial3"/>
    <dgm:cxn modelId="{358E6CA0-3BB8-4173-84D5-5B65F99DF2FC}" type="presParOf" srcId="{E9C0A953-D1A2-4FD6-901D-9CC267BCBAE2}" destId="{EBBB6FCB-0DBA-4AC9-AF0B-C5E1F1DDC2B7}" srcOrd="6" destOrd="0" presId="urn:microsoft.com/office/officeart/2005/8/layout/radial3"/>
    <dgm:cxn modelId="{1D78FBF1-F642-4675-A9F2-8EAE7377EFBB}" type="presParOf" srcId="{E9C0A953-D1A2-4FD6-901D-9CC267BCBAE2}" destId="{BB521CA7-3597-474C-A240-B717A885F9E0}" srcOrd="7" destOrd="0" presId="urn:microsoft.com/office/officeart/2005/8/layout/radial3"/>
    <dgm:cxn modelId="{B1360065-9BF5-4223-89CB-1A3F7A3B125F}" type="presParOf" srcId="{E9C0A953-D1A2-4FD6-901D-9CC267BCBAE2}" destId="{C9926B4E-42F5-4CD3-84DC-5A6219536DD1}" srcOrd="8" destOrd="0" presId="urn:microsoft.com/office/officeart/2005/8/layout/radial3"/>
    <dgm:cxn modelId="{B4BA72FF-DDF8-4C5E-9E46-036056912C64}" type="presParOf" srcId="{E9C0A953-D1A2-4FD6-901D-9CC267BCBAE2}" destId="{13527F44-993E-4555-84AA-AF3945196A98}" srcOrd="9" destOrd="0" presId="urn:microsoft.com/office/officeart/2005/8/layout/radial3"/>
    <dgm:cxn modelId="{A5A80186-05B2-4A03-B00B-D0968DFE10F5}" type="presParOf" srcId="{E9C0A953-D1A2-4FD6-901D-9CC267BCBAE2}" destId="{041F8490-EAE2-4048-9492-293EC95ED6A9}" srcOrd="10" destOrd="0" presId="urn:microsoft.com/office/officeart/2005/8/layout/radial3"/>
    <dgm:cxn modelId="{2D2E1260-775B-4054-ABD6-E87518D3FD29}" type="presParOf" srcId="{E9C0A953-D1A2-4FD6-901D-9CC267BCBAE2}" destId="{135491E7-1E5C-4425-89C7-8D9C2D2EA696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92574-02FE-4BCE-90D4-0A8E46B7906A}" type="doc">
      <dgm:prSet loTypeId="urn:microsoft.com/office/officeart/2005/8/layout/radial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870E0ED-650C-412B-A65E-2642D9D0287A}">
      <dgm:prSet phldrT="[テキスト]" custT="1"/>
      <dgm:spPr/>
      <dgm:t>
        <a:bodyPr/>
        <a:lstStyle/>
        <a:p>
          <a:r>
            <a:rPr lang="ja-JP" altLang="en-US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>市町村の</a:t>
          </a:r>
          <a:r>
            <a: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>抱える</a:t>
          </a:r>
          <a:r>
            <a: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600" b="1" dirty="0" smtClean="0">
              <a:latin typeface="Meiryo UI" panose="020B0604030504040204" pitchFamily="50" charset="-128"/>
              <a:ea typeface="Meiryo UI" panose="020B0604030504040204" pitchFamily="50" charset="-128"/>
            </a:rPr>
            <a:t>課題</a:t>
          </a:r>
          <a:endParaRPr lang="ja-JP" altLang="en-US" sz="1600" b="1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6BA422BE-4EE5-4603-97EF-FB2CD5F10E6C}" type="parTrans" cxnId="{8D3ABC34-7C59-461B-87FB-CC91614CF00E}">
      <dgm:prSet/>
      <dgm:spPr/>
      <dgm:t>
        <a:bodyPr/>
        <a:lstStyle/>
        <a:p>
          <a:endParaRPr lang="ja-JP" altLang="en-US" sz="2000"/>
        </a:p>
      </dgm:t>
    </dgm:pt>
    <dgm:pt modelId="{0D46F43D-9B44-4089-8F3B-5D215DBBEA63}" type="sibTrans" cxnId="{8D3ABC34-7C59-461B-87FB-CC91614CF00E}">
      <dgm:prSet/>
      <dgm:spPr/>
      <dgm:t>
        <a:bodyPr/>
        <a:lstStyle/>
        <a:p>
          <a:endParaRPr lang="ja-JP" altLang="en-US" sz="2000"/>
        </a:p>
      </dgm:t>
    </dgm:pt>
    <dgm:pt modelId="{6447292E-FEF5-4233-B161-6B8E2189FE3B}">
      <dgm:prSet phldrT="[テキスト]"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住民の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高齢化</a:t>
          </a:r>
          <a:endParaRPr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ECEA632-DD8B-4625-9F7B-D137989B8B00}" type="parTrans" cxnId="{422D9EC8-DA59-4737-96DE-59FBA226555A}">
      <dgm:prSet/>
      <dgm:spPr/>
      <dgm:t>
        <a:bodyPr/>
        <a:lstStyle/>
        <a:p>
          <a:endParaRPr lang="ja-JP" altLang="en-US" sz="2000"/>
        </a:p>
      </dgm:t>
    </dgm:pt>
    <dgm:pt modelId="{2E02A346-E700-4CB0-BB75-E923F089A64E}" type="sibTrans" cxnId="{422D9EC8-DA59-4737-96DE-59FBA226555A}">
      <dgm:prSet/>
      <dgm:spPr/>
      <dgm:t>
        <a:bodyPr/>
        <a:lstStyle/>
        <a:p>
          <a:endParaRPr lang="ja-JP" altLang="en-US" sz="2000"/>
        </a:p>
      </dgm:t>
    </dgm:pt>
    <dgm:pt modelId="{C538369D-EE3D-4824-9CE0-A6BA220AE324}">
      <dgm:prSet phldrT="[テキスト]"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買い物難民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ラスト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ワンマイル</a:t>
          </a:r>
          <a:endParaRPr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49A5CC4B-F0A9-4240-BB10-C7759F7A4244}" type="parTrans" cxnId="{AA685B22-D273-4CDB-9EAD-B6592F352D79}">
      <dgm:prSet/>
      <dgm:spPr/>
      <dgm:t>
        <a:bodyPr/>
        <a:lstStyle/>
        <a:p>
          <a:endParaRPr lang="ja-JP" altLang="en-US" sz="2000"/>
        </a:p>
      </dgm:t>
    </dgm:pt>
    <dgm:pt modelId="{A881CC35-A44F-40D6-9C37-D8BF5D772B50}" type="sibTrans" cxnId="{AA685B22-D273-4CDB-9EAD-B6592F352D79}">
      <dgm:prSet/>
      <dgm:spPr/>
      <dgm:t>
        <a:bodyPr/>
        <a:lstStyle/>
        <a:p>
          <a:endParaRPr lang="ja-JP" altLang="en-US" sz="2000"/>
        </a:p>
      </dgm:t>
    </dgm:pt>
    <dgm:pt modelId="{9A1D8302-BC0A-4CA0-B27F-73BFAADF46AF}">
      <dgm:prSet phldrT="[テキスト]"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急増する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インバウンド</a:t>
          </a:r>
          <a:endParaRPr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6135040-F03A-42E6-AC28-38F5A2C999CE}" type="parTrans" cxnId="{E362DEC9-A205-46D2-8D1A-9BABD194DBE3}">
      <dgm:prSet/>
      <dgm:spPr/>
      <dgm:t>
        <a:bodyPr/>
        <a:lstStyle/>
        <a:p>
          <a:endParaRPr lang="ja-JP" altLang="en-US" sz="2000"/>
        </a:p>
      </dgm:t>
    </dgm:pt>
    <dgm:pt modelId="{661CD72F-0498-4C33-9747-CCFA19642459}" type="sibTrans" cxnId="{E362DEC9-A205-46D2-8D1A-9BABD194DBE3}">
      <dgm:prSet/>
      <dgm:spPr/>
      <dgm:t>
        <a:bodyPr/>
        <a:lstStyle/>
        <a:p>
          <a:endParaRPr lang="ja-JP" altLang="en-US" sz="2000"/>
        </a:p>
      </dgm:t>
    </dgm:pt>
    <dgm:pt modelId="{0E5B511A-6641-4804-946A-B1786856C953}">
      <dgm:prSet phldrT="[テキスト]" custT="1"/>
      <dgm:spPr/>
      <dgm:t>
        <a:bodyPr/>
        <a:lstStyle/>
        <a:p>
          <a:pPr>
            <a:spcAft>
              <a:spcPts val="0"/>
            </a:spcAft>
          </a:pP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不健康</a:t>
          </a:r>
          <a:endParaRPr lang="en-US" altLang="ja-JP" sz="1200" dirty="0" smtClean="0"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>
            <a:spcAft>
              <a:spcPct val="35000"/>
            </a:spcAft>
          </a:pP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期間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の短縮</a:t>
          </a:r>
          <a:endParaRPr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7B61953E-B045-448E-99E8-940EC9BF98CB}" type="parTrans" cxnId="{0AA35390-D306-4210-826C-3540375F7B67}">
      <dgm:prSet/>
      <dgm:spPr/>
      <dgm:t>
        <a:bodyPr/>
        <a:lstStyle/>
        <a:p>
          <a:endParaRPr lang="ja-JP" altLang="en-US" sz="2000"/>
        </a:p>
      </dgm:t>
    </dgm:pt>
    <dgm:pt modelId="{CB71B676-34B1-4D53-B447-D3A872D0EFB8}" type="sibTrans" cxnId="{0AA35390-D306-4210-826C-3540375F7B67}">
      <dgm:prSet/>
      <dgm:spPr/>
      <dgm:t>
        <a:bodyPr/>
        <a:lstStyle/>
        <a:p>
          <a:endParaRPr lang="ja-JP" altLang="en-US" sz="2000"/>
        </a:p>
      </dgm:t>
    </dgm:pt>
    <dgm:pt modelId="{69B15070-FDD3-4E0D-B80F-BF0C05521A39}">
      <dgm:prSet phldrT="[テキスト]" custT="1"/>
      <dgm:spPr/>
      <dgm:t>
        <a:bodyPr/>
        <a:lstStyle/>
        <a:p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窓口だけの</a:t>
          </a:r>
          <a: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行政手続</a:t>
          </a:r>
          <a:endParaRPr lang="ja-JP" altLang="en-US" sz="1200" dirty="0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FEF8C382-80AE-49E6-9053-0FBC89D8979B}" type="sibTrans" cxnId="{C93DB6F3-2568-4620-B572-0E1F90F1C726}">
      <dgm:prSet/>
      <dgm:spPr/>
      <dgm:t>
        <a:bodyPr/>
        <a:lstStyle/>
        <a:p>
          <a:endParaRPr lang="ja-JP" altLang="en-US" sz="2000"/>
        </a:p>
      </dgm:t>
    </dgm:pt>
    <dgm:pt modelId="{5529F01A-F612-402F-8E17-10B57C01C115}" type="parTrans" cxnId="{C93DB6F3-2568-4620-B572-0E1F90F1C726}">
      <dgm:prSet/>
      <dgm:spPr/>
      <dgm:t>
        <a:bodyPr/>
        <a:lstStyle/>
        <a:p>
          <a:endParaRPr lang="ja-JP" altLang="en-US" sz="2000"/>
        </a:p>
      </dgm:t>
    </dgm:pt>
    <dgm:pt modelId="{00879458-2909-4323-988E-768A40080E0F}" type="pres">
      <dgm:prSet presAssocID="{48E92574-02FE-4BCE-90D4-0A8E46B7906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ED1B064-77C0-4A38-9D4F-0DFF00AD022B}" type="pres">
      <dgm:prSet presAssocID="{48E92574-02FE-4BCE-90D4-0A8E46B7906A}" presName="radial" presStyleCnt="0">
        <dgm:presLayoutVars>
          <dgm:animLvl val="ctr"/>
        </dgm:presLayoutVars>
      </dgm:prSet>
      <dgm:spPr/>
      <dgm:t>
        <a:bodyPr/>
        <a:lstStyle/>
        <a:p>
          <a:endParaRPr kumimoji="1" lang="ja-JP" altLang="en-US"/>
        </a:p>
      </dgm:t>
    </dgm:pt>
    <dgm:pt modelId="{6C9965A3-70F1-450E-BF5A-519254943F43}" type="pres">
      <dgm:prSet presAssocID="{C870E0ED-650C-412B-A65E-2642D9D0287A}" presName="centerShape" presStyleLbl="vennNode1" presStyleIdx="0" presStyleCnt="6"/>
      <dgm:spPr/>
      <dgm:t>
        <a:bodyPr/>
        <a:lstStyle/>
        <a:p>
          <a:endParaRPr kumimoji="1" lang="ja-JP" altLang="en-US"/>
        </a:p>
      </dgm:t>
    </dgm:pt>
    <dgm:pt modelId="{91AB4757-5853-4A67-88D1-D66D7F4784E4}" type="pres">
      <dgm:prSet presAssocID="{6447292E-FEF5-4233-B161-6B8E2189FE3B}" presName="node" presStyleLbl="vennNode1" presStyleIdx="1" presStyleCnt="6" custScaleX="11971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248F3F1-551E-497F-A738-3D162CA735F3}" type="pres">
      <dgm:prSet presAssocID="{C538369D-EE3D-4824-9CE0-A6BA220AE324}" presName="node" presStyleLbl="vennNode1" presStyleIdx="2" presStyleCnt="6" custScaleX="11971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95862C4-CCCF-4610-805D-BA060B228D8C}" type="pres">
      <dgm:prSet presAssocID="{69B15070-FDD3-4E0D-B80F-BF0C05521A39}" presName="node" presStyleLbl="vennNode1" presStyleIdx="3" presStyleCnt="6" custScaleX="119714" custRadScaleRad="94750" custRadScaleInc="-82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E2BF6C5-47B4-4DFB-99BF-2D023C0E4CEA}" type="pres">
      <dgm:prSet presAssocID="{9A1D8302-BC0A-4CA0-B27F-73BFAADF46AF}" presName="node" presStyleLbl="vennNode1" presStyleIdx="4" presStyleCnt="6" custScaleX="119714" custRadScaleRad="96231" custRadScaleInc="95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A75CFFC-54E8-4FD0-880F-F57992E142C2}" type="pres">
      <dgm:prSet presAssocID="{0E5B511A-6641-4804-946A-B1786856C953}" presName="node" presStyleLbl="vennNode1" presStyleIdx="5" presStyleCnt="6" custScaleX="11971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22D9EC8-DA59-4737-96DE-59FBA226555A}" srcId="{C870E0ED-650C-412B-A65E-2642D9D0287A}" destId="{6447292E-FEF5-4233-B161-6B8E2189FE3B}" srcOrd="0" destOrd="0" parTransId="{2ECEA632-DD8B-4625-9F7B-D137989B8B00}" sibTransId="{2E02A346-E700-4CB0-BB75-E923F089A64E}"/>
    <dgm:cxn modelId="{5D7F7E44-0A13-4B8F-8376-0BF4CFF02A48}" type="presOf" srcId="{69B15070-FDD3-4E0D-B80F-BF0C05521A39}" destId="{F95862C4-CCCF-4610-805D-BA060B228D8C}" srcOrd="0" destOrd="0" presId="urn:microsoft.com/office/officeart/2005/8/layout/radial3"/>
    <dgm:cxn modelId="{E362DEC9-A205-46D2-8D1A-9BABD194DBE3}" srcId="{C870E0ED-650C-412B-A65E-2642D9D0287A}" destId="{9A1D8302-BC0A-4CA0-B27F-73BFAADF46AF}" srcOrd="3" destOrd="0" parTransId="{B6135040-F03A-42E6-AC28-38F5A2C999CE}" sibTransId="{661CD72F-0498-4C33-9747-CCFA19642459}"/>
    <dgm:cxn modelId="{8BAFB83E-8CE1-49A3-AB2B-B6DF75759D17}" type="presOf" srcId="{48E92574-02FE-4BCE-90D4-0A8E46B7906A}" destId="{00879458-2909-4323-988E-768A40080E0F}" srcOrd="0" destOrd="0" presId="urn:microsoft.com/office/officeart/2005/8/layout/radial3"/>
    <dgm:cxn modelId="{24610DF2-00D2-4D7B-849B-8D64BE5CD9D3}" type="presOf" srcId="{0E5B511A-6641-4804-946A-B1786856C953}" destId="{0A75CFFC-54E8-4FD0-880F-F57992E142C2}" srcOrd="0" destOrd="0" presId="urn:microsoft.com/office/officeart/2005/8/layout/radial3"/>
    <dgm:cxn modelId="{F60D0C6B-7D46-4DA5-96E9-3198803C0FAF}" type="presOf" srcId="{C538369D-EE3D-4824-9CE0-A6BA220AE324}" destId="{8248F3F1-551E-497F-A738-3D162CA735F3}" srcOrd="0" destOrd="0" presId="urn:microsoft.com/office/officeart/2005/8/layout/radial3"/>
    <dgm:cxn modelId="{C93DB6F3-2568-4620-B572-0E1F90F1C726}" srcId="{C870E0ED-650C-412B-A65E-2642D9D0287A}" destId="{69B15070-FDD3-4E0D-B80F-BF0C05521A39}" srcOrd="2" destOrd="0" parTransId="{5529F01A-F612-402F-8E17-10B57C01C115}" sibTransId="{FEF8C382-80AE-49E6-9053-0FBC89D8979B}"/>
    <dgm:cxn modelId="{AA685B22-D273-4CDB-9EAD-B6592F352D79}" srcId="{C870E0ED-650C-412B-A65E-2642D9D0287A}" destId="{C538369D-EE3D-4824-9CE0-A6BA220AE324}" srcOrd="1" destOrd="0" parTransId="{49A5CC4B-F0A9-4240-BB10-C7759F7A4244}" sibTransId="{A881CC35-A44F-40D6-9C37-D8BF5D772B50}"/>
    <dgm:cxn modelId="{8D3ABC34-7C59-461B-87FB-CC91614CF00E}" srcId="{48E92574-02FE-4BCE-90D4-0A8E46B7906A}" destId="{C870E0ED-650C-412B-A65E-2642D9D0287A}" srcOrd="0" destOrd="0" parTransId="{6BA422BE-4EE5-4603-97EF-FB2CD5F10E6C}" sibTransId="{0D46F43D-9B44-4089-8F3B-5D215DBBEA63}"/>
    <dgm:cxn modelId="{0AA35390-D306-4210-826C-3540375F7B67}" srcId="{C870E0ED-650C-412B-A65E-2642D9D0287A}" destId="{0E5B511A-6641-4804-946A-B1786856C953}" srcOrd="4" destOrd="0" parTransId="{7B61953E-B045-448E-99E8-940EC9BF98CB}" sibTransId="{CB71B676-34B1-4D53-B447-D3A872D0EFB8}"/>
    <dgm:cxn modelId="{667A5260-36A4-4387-8BD7-8C905F43CB24}" type="presOf" srcId="{9A1D8302-BC0A-4CA0-B27F-73BFAADF46AF}" destId="{FE2BF6C5-47B4-4DFB-99BF-2D023C0E4CEA}" srcOrd="0" destOrd="0" presId="urn:microsoft.com/office/officeart/2005/8/layout/radial3"/>
    <dgm:cxn modelId="{E10EBB84-802C-47BD-9BA3-CFC987858EBB}" type="presOf" srcId="{C870E0ED-650C-412B-A65E-2642D9D0287A}" destId="{6C9965A3-70F1-450E-BF5A-519254943F43}" srcOrd="0" destOrd="0" presId="urn:microsoft.com/office/officeart/2005/8/layout/radial3"/>
    <dgm:cxn modelId="{5D91AE4A-5705-4033-9A64-854E8DB22B4C}" type="presOf" srcId="{6447292E-FEF5-4233-B161-6B8E2189FE3B}" destId="{91AB4757-5853-4A67-88D1-D66D7F4784E4}" srcOrd="0" destOrd="0" presId="urn:microsoft.com/office/officeart/2005/8/layout/radial3"/>
    <dgm:cxn modelId="{E854B191-F97E-4376-A87E-0E52768995A1}" type="presParOf" srcId="{00879458-2909-4323-988E-768A40080E0F}" destId="{2ED1B064-77C0-4A38-9D4F-0DFF00AD022B}" srcOrd="0" destOrd="0" presId="urn:microsoft.com/office/officeart/2005/8/layout/radial3"/>
    <dgm:cxn modelId="{AC15D9B9-3D33-490B-B34B-68CA0DDCCCA4}" type="presParOf" srcId="{2ED1B064-77C0-4A38-9D4F-0DFF00AD022B}" destId="{6C9965A3-70F1-450E-BF5A-519254943F43}" srcOrd="0" destOrd="0" presId="urn:microsoft.com/office/officeart/2005/8/layout/radial3"/>
    <dgm:cxn modelId="{CD90BE66-18B8-4689-9928-8E1C96681D39}" type="presParOf" srcId="{2ED1B064-77C0-4A38-9D4F-0DFF00AD022B}" destId="{91AB4757-5853-4A67-88D1-D66D7F4784E4}" srcOrd="1" destOrd="0" presId="urn:microsoft.com/office/officeart/2005/8/layout/radial3"/>
    <dgm:cxn modelId="{8285DADE-23E4-4400-B79E-01FB60032498}" type="presParOf" srcId="{2ED1B064-77C0-4A38-9D4F-0DFF00AD022B}" destId="{8248F3F1-551E-497F-A738-3D162CA735F3}" srcOrd="2" destOrd="0" presId="urn:microsoft.com/office/officeart/2005/8/layout/radial3"/>
    <dgm:cxn modelId="{B258159C-5482-4742-99A6-366764C41A85}" type="presParOf" srcId="{2ED1B064-77C0-4A38-9D4F-0DFF00AD022B}" destId="{F95862C4-CCCF-4610-805D-BA060B228D8C}" srcOrd="3" destOrd="0" presId="urn:microsoft.com/office/officeart/2005/8/layout/radial3"/>
    <dgm:cxn modelId="{83CD2851-0843-4B62-BD87-4167E471BBB9}" type="presParOf" srcId="{2ED1B064-77C0-4A38-9D4F-0DFF00AD022B}" destId="{FE2BF6C5-47B4-4DFB-99BF-2D023C0E4CEA}" srcOrd="4" destOrd="0" presId="urn:microsoft.com/office/officeart/2005/8/layout/radial3"/>
    <dgm:cxn modelId="{E8E05FAA-39DB-41BA-A7A2-C53086BAC39C}" type="presParOf" srcId="{2ED1B064-77C0-4A38-9D4F-0DFF00AD022B}" destId="{0A75CFFC-54E8-4FD0-880F-F57992E142C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B659E-8425-4B06-BF31-9492C5C19AB0}">
      <dsp:nvSpPr>
        <dsp:cNvPr id="0" name=""/>
        <dsp:cNvSpPr/>
      </dsp:nvSpPr>
      <dsp:spPr>
        <a:xfrm>
          <a:off x="752706" y="996377"/>
          <a:ext cx="1659972" cy="165997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5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民間企業等の先端技術</a:t>
          </a:r>
          <a:endParaRPr kumimoji="1" lang="ja-JP" altLang="en-US" sz="15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95803" y="1239474"/>
        <a:ext cx="1173778" cy="1173778"/>
      </dsp:txXfrm>
    </dsp:sp>
    <dsp:sp modelId="{7C89F53A-9D32-46B8-AC1C-C8524F0B5BFB}">
      <dsp:nvSpPr>
        <dsp:cNvPr id="0" name=""/>
        <dsp:cNvSpPr/>
      </dsp:nvSpPr>
      <dsp:spPr>
        <a:xfrm>
          <a:off x="1167699" y="232174"/>
          <a:ext cx="829986" cy="829986"/>
        </a:xfrm>
        <a:prstGeom prst="ellipse">
          <a:avLst/>
        </a:prstGeom>
        <a:solidFill>
          <a:schemeClr val="accent4">
            <a:alpha val="50000"/>
            <a:hueOff val="945063"/>
            <a:satOff val="-4361"/>
            <a:lumOff val="1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オンデ</a:t>
          </a:r>
          <a:endParaRPr kumimoji="1" lang="en-US" altLang="ja-JP" sz="1200" kern="1200" dirty="0" smtClean="0"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マンド</a:t>
          </a:r>
          <a: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運行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289248" y="353723"/>
        <a:ext cx="586888" cy="586888"/>
      </dsp:txXfrm>
    </dsp:sp>
    <dsp:sp modelId="{94E8DF4F-C2BB-427F-B626-38830E11821F}">
      <dsp:nvSpPr>
        <dsp:cNvPr id="0" name=""/>
        <dsp:cNvSpPr/>
      </dsp:nvSpPr>
      <dsp:spPr>
        <a:xfrm>
          <a:off x="1805221" y="419367"/>
          <a:ext cx="829986" cy="829986"/>
        </a:xfrm>
        <a:prstGeom prst="ellipse">
          <a:avLst/>
        </a:prstGeom>
        <a:solidFill>
          <a:schemeClr val="accent4">
            <a:alpha val="50000"/>
            <a:hueOff val="1890126"/>
            <a:satOff val="-8721"/>
            <a:lumOff val="3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自動</a:t>
          </a:r>
          <a: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運転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926770" y="540916"/>
        <a:ext cx="586888" cy="586888"/>
      </dsp:txXfrm>
    </dsp:sp>
    <dsp:sp modelId="{7EE1FF86-6217-4956-BE08-B13D077F7DB2}">
      <dsp:nvSpPr>
        <dsp:cNvPr id="0" name=""/>
        <dsp:cNvSpPr/>
      </dsp:nvSpPr>
      <dsp:spPr>
        <a:xfrm>
          <a:off x="2240334" y="921515"/>
          <a:ext cx="829986" cy="829986"/>
        </a:xfrm>
        <a:prstGeom prst="ellipse">
          <a:avLst/>
        </a:prstGeom>
        <a:solidFill>
          <a:schemeClr val="accent4">
            <a:alpha val="50000"/>
            <a:hueOff val="2835189"/>
            <a:satOff val="-13082"/>
            <a:lumOff val="4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MaaS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361883" y="1043064"/>
        <a:ext cx="586888" cy="586888"/>
      </dsp:txXfrm>
    </dsp:sp>
    <dsp:sp modelId="{A117BBA8-A6A2-4CE0-857A-0D47DC91FB70}">
      <dsp:nvSpPr>
        <dsp:cNvPr id="0" name=""/>
        <dsp:cNvSpPr/>
      </dsp:nvSpPr>
      <dsp:spPr>
        <a:xfrm>
          <a:off x="2334894" y="1579188"/>
          <a:ext cx="829986" cy="829986"/>
        </a:xfrm>
        <a:prstGeom prst="ellipse">
          <a:avLst/>
        </a:prstGeom>
        <a:solidFill>
          <a:schemeClr val="accent4">
            <a:alpha val="50000"/>
            <a:hueOff val="3780252"/>
            <a:satOff val="-17443"/>
            <a:lumOff val="6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５</a:t>
          </a:r>
          <a: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G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456443" y="1700737"/>
        <a:ext cx="586888" cy="586888"/>
      </dsp:txXfrm>
    </dsp:sp>
    <dsp:sp modelId="{FEAE24AB-D84D-4251-A258-4A9EC61EB737}">
      <dsp:nvSpPr>
        <dsp:cNvPr id="0" name=""/>
        <dsp:cNvSpPr/>
      </dsp:nvSpPr>
      <dsp:spPr>
        <a:xfrm>
          <a:off x="2058877" y="2183580"/>
          <a:ext cx="829986" cy="829986"/>
        </a:xfrm>
        <a:prstGeom prst="ellipse">
          <a:avLst/>
        </a:prstGeom>
        <a:solidFill>
          <a:schemeClr val="accent4">
            <a:alpha val="50000"/>
            <a:hueOff val="4725315"/>
            <a:satOff val="-21804"/>
            <a:lumOff val="8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センサー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180426" y="2305129"/>
        <a:ext cx="586888" cy="586888"/>
      </dsp:txXfrm>
    </dsp:sp>
    <dsp:sp modelId="{EBBB6FCB-0DBA-4AC9-AF0B-C5E1F1DDC2B7}">
      <dsp:nvSpPr>
        <dsp:cNvPr id="0" name=""/>
        <dsp:cNvSpPr/>
      </dsp:nvSpPr>
      <dsp:spPr>
        <a:xfrm>
          <a:off x="1499917" y="2542802"/>
          <a:ext cx="829986" cy="829986"/>
        </a:xfrm>
        <a:prstGeom prst="ellipse">
          <a:avLst/>
        </a:prstGeom>
        <a:solidFill>
          <a:schemeClr val="accent4">
            <a:alpha val="50000"/>
            <a:hueOff val="5670378"/>
            <a:satOff val="-26164"/>
            <a:lumOff val="9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smtClean="0">
              <a:latin typeface="Meiryo UI" panose="020B0604030504040204" pitchFamily="50" charset="-128"/>
              <a:ea typeface="Meiryo UI" panose="020B0604030504040204" pitchFamily="50" charset="-128"/>
            </a:rPr>
            <a:t>チャット</a:t>
          </a:r>
          <a:r>
            <a:rPr lang="en-US" altLang="ja-JP" sz="1200" kern="120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smtClean="0">
              <a:latin typeface="Meiryo UI" panose="020B0604030504040204" pitchFamily="50" charset="-128"/>
              <a:ea typeface="Meiryo UI" panose="020B0604030504040204" pitchFamily="50" charset="-128"/>
            </a:rPr>
            <a:t>ボット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621466" y="2664351"/>
        <a:ext cx="586888" cy="586888"/>
      </dsp:txXfrm>
    </dsp:sp>
    <dsp:sp modelId="{BB521CA7-3597-474C-A240-B717A885F9E0}">
      <dsp:nvSpPr>
        <dsp:cNvPr id="0" name=""/>
        <dsp:cNvSpPr/>
      </dsp:nvSpPr>
      <dsp:spPr>
        <a:xfrm>
          <a:off x="835481" y="2542802"/>
          <a:ext cx="829986" cy="829986"/>
        </a:xfrm>
        <a:prstGeom prst="ellipse">
          <a:avLst/>
        </a:prstGeom>
        <a:solidFill>
          <a:schemeClr val="accent4">
            <a:alpha val="50000"/>
            <a:hueOff val="6615440"/>
            <a:satOff val="-30525"/>
            <a:lumOff val="11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電子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申請</a:t>
          </a:r>
          <a:endParaRPr lang="en-US" altLang="ja-JP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57030" y="2664351"/>
        <a:ext cx="586888" cy="586888"/>
      </dsp:txXfrm>
    </dsp:sp>
    <dsp:sp modelId="{C9926B4E-42F5-4CD3-84DC-5A6219536DD1}">
      <dsp:nvSpPr>
        <dsp:cNvPr id="0" name=""/>
        <dsp:cNvSpPr/>
      </dsp:nvSpPr>
      <dsp:spPr>
        <a:xfrm>
          <a:off x="276522" y="2183580"/>
          <a:ext cx="829986" cy="829986"/>
        </a:xfrm>
        <a:prstGeom prst="ellipse">
          <a:avLst/>
        </a:prstGeom>
        <a:solidFill>
          <a:schemeClr val="accent4">
            <a:alpha val="50000"/>
            <a:hueOff val="7560504"/>
            <a:satOff val="-34886"/>
            <a:lumOff val="12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統合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アプリ</a:t>
          </a:r>
          <a:endParaRPr lang="en-US" altLang="ja-JP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398071" y="2305129"/>
        <a:ext cx="586888" cy="586888"/>
      </dsp:txXfrm>
    </dsp:sp>
    <dsp:sp modelId="{13527F44-993E-4555-84AA-AF3945196A98}">
      <dsp:nvSpPr>
        <dsp:cNvPr id="0" name=""/>
        <dsp:cNvSpPr/>
      </dsp:nvSpPr>
      <dsp:spPr>
        <a:xfrm>
          <a:off x="505" y="1579188"/>
          <a:ext cx="829986" cy="829986"/>
        </a:xfrm>
        <a:prstGeom prst="ellipse">
          <a:avLst/>
        </a:prstGeom>
        <a:solidFill>
          <a:schemeClr val="accent4">
            <a:alpha val="50000"/>
            <a:hueOff val="8505566"/>
            <a:satOff val="-39247"/>
            <a:lumOff val="14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キャッシュ</a:t>
          </a:r>
          <a: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レス</a:t>
          </a:r>
          <a:endParaRPr lang="en-US" altLang="ja-JP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22054" y="1700737"/>
        <a:ext cx="586888" cy="586888"/>
      </dsp:txXfrm>
    </dsp:sp>
    <dsp:sp modelId="{041F8490-EAE2-4048-9492-293EC95ED6A9}">
      <dsp:nvSpPr>
        <dsp:cNvPr id="0" name=""/>
        <dsp:cNvSpPr/>
      </dsp:nvSpPr>
      <dsp:spPr>
        <a:xfrm>
          <a:off x="95064" y="921515"/>
          <a:ext cx="829986" cy="829986"/>
        </a:xfrm>
        <a:prstGeom prst="ellipse">
          <a:avLst/>
        </a:prstGeom>
        <a:solidFill>
          <a:schemeClr val="accent4">
            <a:alpha val="50000"/>
            <a:hueOff val="9450630"/>
            <a:satOff val="-43607"/>
            <a:lumOff val="16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遠隔</a:t>
          </a:r>
          <a: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kumimoji="1"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kumimoji="1"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医療</a:t>
          </a:r>
          <a:endParaRPr lang="en-US" altLang="ja-JP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16613" y="1043064"/>
        <a:ext cx="586888" cy="586888"/>
      </dsp:txXfrm>
    </dsp:sp>
    <dsp:sp modelId="{135491E7-1E5C-4425-89C7-8D9C2D2EA696}">
      <dsp:nvSpPr>
        <dsp:cNvPr id="0" name=""/>
        <dsp:cNvSpPr/>
      </dsp:nvSpPr>
      <dsp:spPr>
        <a:xfrm>
          <a:off x="530177" y="419367"/>
          <a:ext cx="829986" cy="829986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データ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ヘルス</a:t>
          </a:r>
          <a:endParaRPr kumimoji="1"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651726" y="540916"/>
        <a:ext cx="586888" cy="586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965A3-70F1-450E-BF5A-519254943F43}">
      <dsp:nvSpPr>
        <dsp:cNvPr id="0" name=""/>
        <dsp:cNvSpPr/>
      </dsp:nvSpPr>
      <dsp:spPr>
        <a:xfrm>
          <a:off x="672335" y="981195"/>
          <a:ext cx="1820715" cy="182071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市町村の</a:t>
          </a:r>
          <a:r>
            <a:rPr lang="en-US" altLang="ja-JP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抱える</a:t>
          </a:r>
          <a:r>
            <a:rPr lang="en-US" altLang="ja-JP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600" b="1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課題</a:t>
          </a:r>
          <a:endParaRPr lang="ja-JP" altLang="en-US" sz="1600" b="1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938973" y="1247833"/>
        <a:ext cx="1287439" cy="1287439"/>
      </dsp:txXfrm>
    </dsp:sp>
    <dsp:sp modelId="{91AB4757-5853-4A67-88D1-D66D7F4784E4}">
      <dsp:nvSpPr>
        <dsp:cNvPr id="0" name=""/>
        <dsp:cNvSpPr/>
      </dsp:nvSpPr>
      <dsp:spPr>
        <a:xfrm>
          <a:off x="1037780" y="251928"/>
          <a:ext cx="1089825" cy="910357"/>
        </a:xfrm>
        <a:prstGeom prst="ellipse">
          <a:avLst/>
        </a:prstGeom>
        <a:solidFill>
          <a:schemeClr val="accent5">
            <a:alpha val="50000"/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住民の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高齢化</a:t>
          </a:r>
          <a:endParaRPr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197381" y="385247"/>
        <a:ext cx="770623" cy="643719"/>
      </dsp:txXfrm>
    </dsp:sp>
    <dsp:sp modelId="{8248F3F1-551E-497F-A738-3D162CA735F3}">
      <dsp:nvSpPr>
        <dsp:cNvPr id="0" name=""/>
        <dsp:cNvSpPr/>
      </dsp:nvSpPr>
      <dsp:spPr>
        <a:xfrm>
          <a:off x="2164254" y="1070360"/>
          <a:ext cx="1089825" cy="910357"/>
        </a:xfrm>
        <a:prstGeom prst="ellipse">
          <a:avLst/>
        </a:prstGeom>
        <a:solidFill>
          <a:schemeClr val="accent5">
            <a:alpha val="50000"/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買い物難民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ラスト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ワンマイル</a:t>
          </a:r>
          <a:endParaRPr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323855" y="1203679"/>
        <a:ext cx="770623" cy="643719"/>
      </dsp:txXfrm>
    </dsp:sp>
    <dsp:sp modelId="{F95862C4-CCCF-4610-805D-BA060B228D8C}">
      <dsp:nvSpPr>
        <dsp:cNvPr id="0" name=""/>
        <dsp:cNvSpPr/>
      </dsp:nvSpPr>
      <dsp:spPr>
        <a:xfrm>
          <a:off x="1787804" y="2271200"/>
          <a:ext cx="1089825" cy="910357"/>
        </a:xfrm>
        <a:prstGeom prst="ellipse">
          <a:avLst/>
        </a:prstGeom>
        <a:solidFill>
          <a:schemeClr val="accent5">
            <a:alpha val="50000"/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窓口だけの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行政手続</a:t>
          </a:r>
          <a:endParaRPr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1947405" y="2404519"/>
        <a:ext cx="770623" cy="643719"/>
      </dsp:txXfrm>
    </dsp:sp>
    <dsp:sp modelId="{FE2BF6C5-47B4-4DFB-99BF-2D023C0E4CEA}">
      <dsp:nvSpPr>
        <dsp:cNvPr id="0" name=""/>
        <dsp:cNvSpPr/>
      </dsp:nvSpPr>
      <dsp:spPr>
        <a:xfrm>
          <a:off x="261748" y="2271195"/>
          <a:ext cx="1089825" cy="910357"/>
        </a:xfrm>
        <a:prstGeom prst="ellipse">
          <a:avLst/>
        </a:prstGeom>
        <a:solidFill>
          <a:schemeClr val="accent5">
            <a:alpha val="50000"/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急増する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インバウンド</a:t>
          </a:r>
          <a:endParaRPr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421349" y="2404514"/>
        <a:ext cx="770623" cy="643719"/>
      </dsp:txXfrm>
    </dsp:sp>
    <dsp:sp modelId="{0A75CFFC-54E8-4FD0-880F-F57992E142C2}">
      <dsp:nvSpPr>
        <dsp:cNvPr id="0" name=""/>
        <dsp:cNvSpPr/>
      </dsp:nvSpPr>
      <dsp:spPr>
        <a:xfrm>
          <a:off x="-88694" y="1070360"/>
          <a:ext cx="1089825" cy="910357"/>
        </a:xfrm>
        <a:prstGeom prst="ellipse">
          <a:avLst/>
        </a:prstGeom>
        <a:solidFill>
          <a:schemeClr val="accent5">
            <a:alpha val="50000"/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不健康</a:t>
          </a:r>
          <a:endParaRPr lang="en-US" altLang="ja-JP" sz="1200" kern="1200" dirty="0" smtClean="0">
            <a:latin typeface="Meiryo UI" panose="020B0604030504040204" pitchFamily="50" charset="-128"/>
            <a:ea typeface="Meiryo UI" panose="020B0604030504040204" pitchFamily="50" charset="-128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期間</a:t>
          </a:r>
          <a: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/>
          </a:r>
          <a:br>
            <a:rPr lang="en-US" altLang="ja-JP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</a:br>
          <a:r>
            <a:rPr lang="ja-JP" altLang="en-US" sz="12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の短縮</a:t>
          </a:r>
          <a:endParaRPr lang="ja-JP" altLang="en-US" sz="1200" kern="1200" dirty="0"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70907" y="1203679"/>
        <a:ext cx="770623" cy="643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4306737" cy="340306"/>
          </a:xfrm>
          <a:prstGeom prst="rect">
            <a:avLst/>
          </a:prstGeom>
        </p:spPr>
        <p:txBody>
          <a:bodyPr vert="horz" lIns="91337" tIns="45667" rIns="91337" bIns="456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301" y="0"/>
            <a:ext cx="4306737" cy="340306"/>
          </a:xfrm>
          <a:prstGeom prst="rect">
            <a:avLst/>
          </a:prstGeom>
        </p:spPr>
        <p:txBody>
          <a:bodyPr vert="horz" lIns="91337" tIns="45667" rIns="91337" bIns="45667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8" y="6465816"/>
            <a:ext cx="4306737" cy="340305"/>
          </a:xfrm>
          <a:prstGeom prst="rect">
            <a:avLst/>
          </a:prstGeom>
        </p:spPr>
        <p:txBody>
          <a:bodyPr vert="horz" lIns="91337" tIns="45667" rIns="91337" bIns="456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301" y="6465816"/>
            <a:ext cx="4306737" cy="340305"/>
          </a:xfrm>
          <a:prstGeom prst="rect">
            <a:avLst/>
          </a:prstGeom>
        </p:spPr>
        <p:txBody>
          <a:bodyPr vert="horz" lIns="91337" tIns="45667" rIns="91337" bIns="45667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2"/>
            <a:ext cx="4307047" cy="340360"/>
          </a:xfrm>
          <a:prstGeom prst="rect">
            <a:avLst/>
          </a:prstGeom>
        </p:spPr>
        <p:txBody>
          <a:bodyPr vert="horz" lIns="91337" tIns="45667" rIns="91337" bIns="456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10" y="12"/>
            <a:ext cx="4307047" cy="340360"/>
          </a:xfrm>
          <a:prstGeom prst="rect">
            <a:avLst/>
          </a:prstGeom>
        </p:spPr>
        <p:txBody>
          <a:bodyPr vert="horz" lIns="91337" tIns="45667" rIns="91337" bIns="45667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7" tIns="45667" rIns="91337" bIns="456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33421"/>
            <a:ext cx="7951470" cy="3063240"/>
          </a:xfrm>
          <a:prstGeom prst="rect">
            <a:avLst/>
          </a:prstGeom>
        </p:spPr>
        <p:txBody>
          <a:bodyPr vert="horz" lIns="91337" tIns="45667" rIns="91337" bIns="4566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6465670"/>
            <a:ext cx="4307047" cy="340360"/>
          </a:xfrm>
          <a:prstGeom prst="rect">
            <a:avLst/>
          </a:prstGeom>
        </p:spPr>
        <p:txBody>
          <a:bodyPr vert="horz" lIns="91337" tIns="45667" rIns="91337" bIns="456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10" y="6465670"/>
            <a:ext cx="4307047" cy="340360"/>
          </a:xfrm>
          <a:prstGeom prst="rect">
            <a:avLst/>
          </a:prstGeom>
        </p:spPr>
        <p:txBody>
          <a:bodyPr vert="horz" lIns="91337" tIns="45667" rIns="91337" bIns="45667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993942" y="3233423"/>
            <a:ext cx="7971071" cy="3326433"/>
          </a:xfrm>
        </p:spPr>
        <p:txBody>
          <a:bodyPr/>
          <a:lstStyle/>
          <a:p>
            <a:endParaRPr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3B56F-56AB-411F-8724-511B22958D15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EBBE4F-1FD2-4F7A-A46A-B42F060799A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32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6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437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427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001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90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885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680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41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426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205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6538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77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AD41-7CDC-40D5-9C5F-5751DEA8C62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999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82E5-891A-4305-9AED-B9E3CE5DF7B4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355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B816A-4316-4EC2-A7B9-A24CE4F560A1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76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D0E-AAA6-4E9D-91BC-F5D868EE250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754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50FB-9901-4651-95BC-6F432343735B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752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CBE2-F6F0-4FFA-932E-FBD9221DD937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8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4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2FE06-D7E2-40DE-AFAA-0A923DAA9EC2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036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F417E-E79F-47F7-9D49-1F02FBAD8E5C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6255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205A-0A4E-4D8A-913A-6B02C90B67EF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045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4C3B-F43E-468B-90DE-ADC5317CCD5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4377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67AB-EF70-486D-83F1-F62A17ADC8BA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749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6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A350-C850-4F14-A7E6-02675EFB710D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3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6B5D-AC21-421A-B8E6-B7C78BEC466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3701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04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BB7E-BEB8-4AF6-B714-72676ED53D9C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9964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932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1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D5D2-FFFC-479D-8130-8A10C96356B0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359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5561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4926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70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4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4464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71EA3-55ED-4B68-9634-D1FF7AC750D1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018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5A8E3-EF5B-4E09-BC7B-BFA93106273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98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2"/>
            <a:ext cx="9906000" cy="714356"/>
          </a:xfrm>
          <a:prstGeom prst="rect">
            <a:avLst/>
          </a:prstGeom>
          <a:solidFill>
            <a:srgbClr val="6064A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09" rIns="91419" bIns="45709" numCol="1" rtlCol="0" anchor="t" anchorCtr="0" compatLnSpc="1"/>
          <a:lstStyle/>
          <a:p>
            <a:pPr defTabSz="44831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ja-JP" altLang="en-US" smtClean="0">
              <a:solidFill>
                <a:srgbClr val="FFFFFF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 defTabSz="913765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 hasCustomPrompt="1"/>
          </p:nvPr>
        </p:nvSpPr>
        <p:spPr bwMode="auto">
          <a:xfrm>
            <a:off x="495300" y="214289"/>
            <a:ext cx="8910638" cy="50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79" tIns="46790" rIns="89979" bIns="46790" numCol="1" anchor="ctr" anchorCtr="0" compatLnSpc="1"/>
          <a:lstStyle/>
          <a:p>
            <a:pPr lvl="0"/>
            <a:r>
              <a:rPr lang="ja-JP" altLang="en-GB" dirty="0" smtClean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2931024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891540" y="286606"/>
            <a:ext cx="8172450" cy="488095"/>
          </a:xfrm>
        </p:spPr>
        <p:txBody>
          <a:bodyPr/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00446-04C4-4F65-9D08-6C15C2E4ADE8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9030916" y="6536252"/>
            <a:ext cx="881009" cy="331932"/>
          </a:xfrm>
          <a:ln>
            <a:noFill/>
          </a:ln>
        </p:spPr>
        <p:txBody>
          <a:bodyPr bIns="0" anchor="b"/>
          <a:lstStyle>
            <a:lvl1pPr algn="r">
              <a:defRPr sz="1400"/>
            </a:lvl1pPr>
          </a:lstStyle>
          <a:p>
            <a:fld id="{B9C0F766-68EC-48F9-9E27-CF29A2392D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086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6417A-0290-4F4C-A619-13D5E60C9DB3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10E1-7510-4139-A653-1480721F8E6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3700-F350-497D-8C31-25F14E3E2EE6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5357-B0A1-4A6F-A57B-6AEE7C6315C9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705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300"/>
            </a:lvl3pPr>
            <a:lvl4pPr marL="1371600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4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765" indent="0">
              <a:buNone/>
              <a:defRPr sz="900"/>
            </a:lvl8pPr>
            <a:lvl9pPr marL="365696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08AD-8667-479F-BB99-989F2A23BE1A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9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9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9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C8E2-FEE6-46D0-B8C0-1CE341AB5897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7BF4-2443-4259-A4D7-D372527A4D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09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D2729-8993-410B-8A01-3DF4E367E26E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30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9" tIns="45709" rIns="91419" bIns="4570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49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EF7F-927D-4C2E-8CBF-59DCC33CF152}" type="datetime1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91"/>
            <a:ext cx="31369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491"/>
            <a:ext cx="2311400" cy="365125"/>
          </a:xfrm>
          <a:prstGeom prst="rect">
            <a:avLst/>
          </a:prstGeom>
        </p:spPr>
        <p:txBody>
          <a:bodyPr vert="horz" lIns="91419" tIns="45709" rIns="91419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34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hf hdr="0" ftr="0" dt="0"/>
  <p:txStyles>
    <p:titleStyle>
      <a:lvl1pPr algn="ctr" defTabSz="913765" rtl="0" eaLnBrk="1" latinLnBrk="0" hangingPunct="1">
        <a:spcBef>
          <a:spcPct val="0"/>
        </a:spcBef>
        <a:buNone/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68624" y="4293225"/>
            <a:ext cx="6912768" cy="1717371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２０１９年１１月２６日（火）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大阪府知事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吉村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洋文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大阪市長　　松井　一郎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>
            <a:spLocks noGrp="1"/>
          </p:cNvSpPr>
          <p:nvPr/>
        </p:nvSpPr>
        <p:spPr>
          <a:xfrm>
            <a:off x="0" y="1844824"/>
            <a:ext cx="9906000" cy="1224136"/>
          </a:xfrm>
          <a:prstGeom prst="rect">
            <a:avLst/>
          </a:prstGeom>
        </p:spPr>
        <p:txBody>
          <a:bodyPr vert="horz" lIns="91419" tIns="45709" rIns="91419" bIns="45709" rtlCol="0" anchor="ctr">
            <a:normAutofit/>
          </a:bodyPr>
          <a:lstStyle>
            <a:lvl1pPr algn="ctr" defTabSz="913765" rtl="0" eaLnBrk="1" latinLnBrk="0" hangingPunct="1">
              <a:spcBef>
                <a:spcPct val="0"/>
              </a:spcBef>
              <a:buNone/>
              <a:defRPr kumimoji="1"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大阪のスマートシティ戦略について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スライド番号プレースホルダー 3"/>
          <p:cNvSpPr txBox="1">
            <a:spLocks/>
          </p:cNvSpPr>
          <p:nvPr/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vert="horz" lIns="0" tIns="0" rIns="0" bIns="0" rtlCol="0" anchor="b"/>
          <a:lstStyle>
            <a:defPPr>
              <a:defRPr lang="ja-JP"/>
            </a:defPPr>
            <a:lvl1pPr marL="0" algn="r" defTabSz="913765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1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87" name="AutoShape 2"/>
          <p:cNvSpPr>
            <a:spLocks noChangeArrowheads="1"/>
          </p:cNvSpPr>
          <p:nvPr/>
        </p:nvSpPr>
        <p:spPr bwMode="auto">
          <a:xfrm>
            <a:off x="0" y="-26988"/>
            <a:ext cx="9906000" cy="432000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18" tIns="45710" rIns="91418" bIns="45710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大阪がめ</a:t>
            </a:r>
            <a:r>
              <a:rPr lang="ja-JP" altLang="en-US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ざ</a:t>
            </a:r>
            <a:r>
              <a:rPr lang="ja-JP" altLang="en-US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すスマートシティ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93027" y="631186"/>
            <a:ext cx="9719945" cy="882038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108000" rIns="35992" bIns="108000" rtlCol="0" anchor="ctr">
            <a:spAutoFit/>
          </a:bodyPr>
          <a:lstStyle/>
          <a:p>
            <a:pPr marL="357505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「大阪のスマートシティ」は、大阪・関西万博に向け、規制緩和等を活用し、最先端の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取組を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推進するとともに、先端技術の利便性を活用し、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住民の生活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の質の向上、都市機能の強化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をめざす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。</a:t>
            </a:r>
          </a:p>
        </p:txBody>
      </p:sp>
      <p:sp>
        <p:nvSpPr>
          <p:cNvPr id="2" name="山形 1"/>
          <p:cNvSpPr/>
          <p:nvPr/>
        </p:nvSpPr>
        <p:spPr>
          <a:xfrm>
            <a:off x="344488" y="4254663"/>
            <a:ext cx="7920879" cy="2088000"/>
          </a:xfrm>
          <a:prstGeom prst="chevron">
            <a:avLst>
              <a:gd name="adj" fmla="val 2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t" anchorCtr="0"/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大阪府域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全体の取組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35" name="山形 34"/>
          <p:cNvSpPr/>
          <p:nvPr/>
        </p:nvSpPr>
        <p:spPr>
          <a:xfrm>
            <a:off x="344488" y="1866044"/>
            <a:ext cx="7920879" cy="2088000"/>
          </a:xfrm>
          <a:prstGeom prst="chevron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t" anchorCtr="0"/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・関西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万博に向けた取組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966093" y="1866044"/>
            <a:ext cx="716324" cy="44766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大阪モデルのスマートシティの実現</a:t>
            </a:r>
            <a:endParaRPr lang="en-US" altLang="ja-JP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88504" y="2468777"/>
            <a:ext cx="7632848" cy="1252274"/>
          </a:xfrm>
          <a:prstGeom prst="roundRect">
            <a:avLst>
              <a:gd name="adj" fmla="val 8152"/>
            </a:avLst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0" tIns="180000" rIns="180000" bIns="180000" rtlCol="0" anchor="t" anchorCtr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２０２５年大阪・関西万博に向け、大胆な規制緩和等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を活用することにより、「未来社会の実験場」にふさわしい、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世界に類のない最先端技術を実証・実装。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88504" y="4857397"/>
            <a:ext cx="7632847" cy="1252274"/>
          </a:xfrm>
          <a:prstGeom prst="roundRect">
            <a:avLst>
              <a:gd name="adj" fmla="val 8152"/>
            </a:avLst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80000" tIns="180000" rIns="180000" bIns="180000" rtlCol="0" anchor="t" anchorCtr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住民生活の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質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Ｑｏ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向上や都市機能の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強化を図って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いくため、世界の先進都市等の事例も参考にしながら先端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技術を積極的に活用し、スマートシティの基盤を確立。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/>
          </p:cNvPicPr>
          <p:nvPr/>
        </p:nvPicPr>
        <p:blipFill rotWithShape="1">
          <a:blip r:embed="rId2"/>
          <a:srcRect l="16308" r="12511"/>
          <a:stretch/>
        </p:blipFill>
        <p:spPr>
          <a:xfrm>
            <a:off x="6069328" y="4977280"/>
            <a:ext cx="1872000" cy="972000"/>
          </a:xfrm>
          <a:prstGeom prst="rect">
            <a:avLst/>
          </a:prstGeom>
        </p:spPr>
      </p:pic>
      <p:sp>
        <p:nvSpPr>
          <p:cNvPr id="3" name="二等辺三角形 2"/>
          <p:cNvSpPr/>
          <p:nvPr/>
        </p:nvSpPr>
        <p:spPr>
          <a:xfrm rot="5400000">
            <a:off x="7198131" y="3940720"/>
            <a:ext cx="2835197" cy="362456"/>
          </a:xfrm>
          <a:prstGeom prst="triangl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064" y="2601016"/>
            <a:ext cx="1868272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5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48209" y="2105267"/>
            <a:ext cx="5533269" cy="4019608"/>
            <a:chOff x="684123" y="2276872"/>
            <a:chExt cx="5533269" cy="4019608"/>
          </a:xfrm>
        </p:grpSpPr>
        <p:sp>
          <p:nvSpPr>
            <p:cNvPr id="126" name="正方形/長方形 125"/>
            <p:cNvSpPr/>
            <p:nvPr/>
          </p:nvSpPr>
          <p:spPr>
            <a:xfrm>
              <a:off x="684123" y="4648054"/>
              <a:ext cx="3286636" cy="288147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（令和元年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7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月</a:t>
              </a:r>
              <a:r>
                <a:rPr kumimoji="0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16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日発足）　</a:t>
              </a:r>
              <a:endParaRPr kumimoji="0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  <p:cxnSp>
          <p:nvCxnSpPr>
            <p:cNvPr id="130" name="直線コネクタ 129"/>
            <p:cNvCxnSpPr>
              <a:stCxn id="131" idx="2"/>
              <a:endCxn id="138" idx="0"/>
            </p:cNvCxnSpPr>
            <p:nvPr/>
          </p:nvCxnSpPr>
          <p:spPr>
            <a:xfrm>
              <a:off x="3512044" y="2816220"/>
              <a:ext cx="1687" cy="8795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1" name="角丸四角形 130"/>
            <p:cNvSpPr/>
            <p:nvPr/>
          </p:nvSpPr>
          <p:spPr>
            <a:xfrm>
              <a:off x="920552" y="2276872"/>
              <a:ext cx="5182983" cy="53934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副首都推進本部</a:t>
              </a:r>
            </a:p>
          </p:txBody>
        </p:sp>
        <p:sp>
          <p:nvSpPr>
            <p:cNvPr id="132" name="二等辺三角形 131"/>
            <p:cNvSpPr/>
            <p:nvPr/>
          </p:nvSpPr>
          <p:spPr>
            <a:xfrm>
              <a:off x="2921690" y="4516940"/>
              <a:ext cx="1180704" cy="677154"/>
            </a:xfrm>
            <a:prstGeom prst="triangl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806693" y="3844776"/>
              <a:ext cx="5410699" cy="245170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34" name="角丸四角形 133"/>
            <p:cNvSpPr/>
            <p:nvPr/>
          </p:nvSpPr>
          <p:spPr>
            <a:xfrm>
              <a:off x="1712042" y="3636956"/>
              <a:ext cx="3600000" cy="469025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スマートシティ戦略タスクフォース</a:t>
              </a:r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2664602" y="4176575"/>
              <a:ext cx="1694880" cy="6155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＜大阪府・市＞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副首都推進局</a:t>
              </a:r>
              <a:r>
                <a:rPr kumimoji="0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3688040" y="4926467"/>
              <a:ext cx="2304000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＜大阪市＞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ICT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戦略室　</a:t>
              </a:r>
              <a:endPara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38" name="角丸四角形 137"/>
            <p:cNvSpPr/>
            <p:nvPr/>
          </p:nvSpPr>
          <p:spPr>
            <a:xfrm>
              <a:off x="1659730" y="2904177"/>
              <a:ext cx="3708001" cy="651025"/>
            </a:xfrm>
            <a:prstGeom prst="roundRect">
              <a:avLst/>
            </a:prstGeom>
            <a:ln w="57150" cmpd="dbl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大阪スマートシティ戦略会議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知事　市長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893893" y="5693932"/>
              <a:ext cx="4027997" cy="503590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スマートシティ戦略の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取りまとめ</a:t>
              </a:r>
              <a:endPara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検討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項目　●住民サービス向上　●都市戦略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ビジョン</a:t>
              </a: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032044" y="4923188"/>
              <a:ext cx="2304000" cy="5847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＜</a:t>
              </a:r>
              <a:r>
                <a:rPr kumimoji="0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大阪府＞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endPara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スマートシティ戦略準備室</a:t>
              </a:r>
            </a:p>
          </p:txBody>
        </p:sp>
      </p:grpSp>
      <p:sp>
        <p:nvSpPr>
          <p:cNvPr id="38" name="AutoShape 2"/>
          <p:cNvSpPr>
            <a:spLocks noChangeArrowheads="1"/>
          </p:cNvSpPr>
          <p:nvPr/>
        </p:nvSpPr>
        <p:spPr bwMode="auto">
          <a:xfrm>
            <a:off x="0" y="-26988"/>
            <a:ext cx="9906000" cy="432000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18" tIns="45710" rIns="91418" bIns="45710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ja-JP" altLang="en-US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「大阪スマートシティ戦略」の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目的と経緯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93027" y="734574"/>
            <a:ext cx="9719945" cy="882038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108000" rIns="35992" bIns="108000" rtlCol="0" anchor="ctr">
            <a:spAutoFit/>
          </a:bodyPr>
          <a:lstStyle/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今年７月、府に「スマートシティ戦略準備室」を設置。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大阪府・市協働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で「スマートシティ戦略」を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検討。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357505" marR="0" lvl="0" indent="-28575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年度内に戦略をとりまとめ、来年４月には本格的な推進組織を立ち上げ、取組を加速。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40" name="スライド番号プレースホルダー 3"/>
          <p:cNvSpPr txBox="1">
            <a:spLocks/>
          </p:cNvSpPr>
          <p:nvPr/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vert="horz" lIns="0" tIns="0" rIns="0" bIns="0" rtlCol="0" anchor="b"/>
          <a:lstStyle>
            <a:defPPr>
              <a:defRPr lang="ja-JP"/>
            </a:defPPr>
            <a:lvl1pPr marL="0" algn="r" defTabSz="913765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002" y="2003716"/>
            <a:ext cx="438237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副首都推進本部会議において、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府域全体でスマートシティを推進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することを決定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府にスマートシティ戦略準備室を設立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スマートシティ戦略会議を立ち上げ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月までに４回開催）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↓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　「大阪スマートシティ戦略」中間まとめ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⇒　年度末に最終とりまとめ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747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88504" y="1772816"/>
            <a:ext cx="1842654" cy="142224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lang="en-US" altLang="ja-JP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の向上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8504" y="3513710"/>
            <a:ext cx="1842654" cy="142224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公民連携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（マッチング）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88504" y="5259256"/>
            <a:ext cx="1842654" cy="1422241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社会実装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76736" y="1772816"/>
            <a:ext cx="67687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が実感できるかたちで、「生活の質（</a:t>
            </a:r>
            <a:r>
              <a:rPr lang="en-US" altLang="ja-JP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）の向上」を</a:t>
            </a:r>
            <a:r>
              <a:rPr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技術ありきではなく、課題解決ありきのアプローチにより、住民が実感　できるかたちで生活を変える。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76736" y="3569130"/>
            <a:ext cx="6552728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公民連携による「民間との協業」が</a:t>
            </a:r>
            <a:r>
              <a:rPr lang="ja-JP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大前提</a:t>
            </a:r>
            <a:endParaRPr lang="ja-JP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自治体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だけでは解決しえない社会課題について、企業が持つ先進テクノロジーや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アイデアをマッチングし、新たな解決策を見出す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62882" y="5309691"/>
            <a:ext cx="67826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「技術実験」に留まらず、「社会実装」まで追求する</a:t>
            </a:r>
            <a:endParaRPr lang="en-US" altLang="ja-JP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何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のためにやるのか、目的意識を明確化し、社会実装・産業化に向けた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取組を重視。その際、万博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に向けた官民の動きを最大限活用。</a:t>
            </a:r>
          </a:p>
        </p:txBody>
      </p:sp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vert="horz" lIns="0" tIns="0" rIns="0" bIns="0" rtlCol="0" anchor="b"/>
          <a:lstStyle>
            <a:defPPr>
              <a:defRPr lang="ja-JP"/>
            </a:defPPr>
            <a:lvl1pPr marL="0" algn="r" defTabSz="913765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800" b="1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lang="ja-JP" altLang="en-US" sz="1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0" y="-26988"/>
            <a:ext cx="9906000" cy="432000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18" tIns="45710" rIns="91418" bIns="45710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「大阪</a:t>
            </a:r>
            <a:r>
              <a:rPr lang="ja-JP" altLang="en-US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スマートシティ</a:t>
            </a:r>
            <a:r>
              <a:rPr lang="ja-JP" altLang="en-US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戦略」三つ</a:t>
            </a:r>
            <a:r>
              <a:rPr lang="ja-JP" altLang="en-US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の基本姿勢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93027" y="818633"/>
            <a:ext cx="9719945" cy="523431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108000" rIns="35992" bIns="108000" rtlCol="0" anchor="ctr">
            <a:spAutoFit/>
          </a:bodyPr>
          <a:lstStyle/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現場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を重視した実践的な戦略を構築・推進するため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、３つ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の基本姿勢に基づき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検討。</a:t>
            </a:r>
            <a:endParaRPr kumimoji="0" lang="ja-JP" altLang="en-US" kern="0" dirty="0">
              <a:solidFill>
                <a:prstClr val="black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385399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344485" y="1939284"/>
            <a:ext cx="9308852" cy="3628996"/>
            <a:chOff x="560512" y="2482062"/>
            <a:chExt cx="8575452" cy="2718000"/>
          </a:xfrm>
        </p:grpSpPr>
        <p:sp>
          <p:nvSpPr>
            <p:cNvPr id="2" name="楕円 1"/>
            <p:cNvSpPr/>
            <p:nvPr/>
          </p:nvSpPr>
          <p:spPr>
            <a:xfrm>
              <a:off x="4042403" y="2761454"/>
              <a:ext cx="1593669" cy="226648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38" name="楕円 95"/>
            <p:cNvSpPr/>
            <p:nvPr/>
          </p:nvSpPr>
          <p:spPr bwMode="auto">
            <a:xfrm>
              <a:off x="3081820" y="2931736"/>
              <a:ext cx="3514834" cy="1495305"/>
            </a:xfrm>
            <a:prstGeom prst="leftRightArrow">
              <a:avLst>
                <a:gd name="adj1" fmla="val 50000"/>
                <a:gd name="adj2" fmla="val 32528"/>
              </a:avLst>
            </a:prstGeom>
            <a:ln>
              <a:headEnd/>
              <a:tailEnd/>
            </a:ln>
            <a:ex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1">
              <a:noAutofit/>
            </a:bodyPr>
            <a:lstStyle/>
            <a:p>
              <a:pPr marL="57150" lvl="2" algn="ctr" defTabSz="400050">
                <a:spcAft>
                  <a:spcPct val="15000"/>
                </a:spcAft>
              </a:pP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大阪府が</a:t>
              </a:r>
              <a:endPara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57150" lvl="2" algn="ctr" defTabSz="400050">
                <a:spcAft>
                  <a:spcPct val="15000"/>
                </a:spcAft>
              </a:pPr>
              <a:r>
                <a: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Win </a:t>
              </a:r>
              <a:r>
                <a:rPr lang="en-US" altLang="ja-JP" b="1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Win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のマッチング！</a:t>
              </a:r>
            </a:p>
          </p:txBody>
        </p:sp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3948" y="4052829"/>
              <a:ext cx="858138" cy="858138"/>
            </a:xfrm>
            <a:prstGeom prst="rect">
              <a:avLst/>
            </a:prstGeom>
          </p:spPr>
        </p:pic>
        <p:graphicFrame>
          <p:nvGraphicFramePr>
            <p:cNvPr id="30" name="図表 29"/>
            <p:cNvGraphicFramePr/>
            <p:nvPr>
              <p:extLst>
                <p:ext uri="{D42A27DB-BD31-4B8C-83A1-F6EECF244321}">
                  <p14:modId xmlns:p14="http://schemas.microsoft.com/office/powerpoint/2010/main" val="1071502900"/>
                </p:ext>
              </p:extLst>
            </p:nvPr>
          </p:nvGraphicFramePr>
          <p:xfrm>
            <a:off x="6219964" y="2482062"/>
            <a:ext cx="2916000" cy="2700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33" name="図表 32"/>
            <p:cNvGraphicFramePr/>
            <p:nvPr>
              <p:extLst>
                <p:ext uri="{D42A27DB-BD31-4B8C-83A1-F6EECF244321}">
                  <p14:modId xmlns:p14="http://schemas.microsoft.com/office/powerpoint/2010/main" val="1321531757"/>
                </p:ext>
              </p:extLst>
            </p:nvPr>
          </p:nvGraphicFramePr>
          <p:xfrm>
            <a:off x="560512" y="2536062"/>
            <a:ext cx="2916000" cy="26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sp>
        <p:nvSpPr>
          <p:cNvPr id="13" name="角丸四角形 12"/>
          <p:cNvSpPr/>
          <p:nvPr/>
        </p:nvSpPr>
        <p:spPr>
          <a:xfrm>
            <a:off x="93027" y="589035"/>
            <a:ext cx="9719945" cy="1533309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108000" rIns="35992" bIns="108000" rtlCol="0" anchor="ctr">
            <a:spAutoFit/>
          </a:bodyPr>
          <a:lstStyle/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市町村の取組を促進するための連絡会議を設置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。行政や地域のあり方を変えるデジタルトランスフォーメーション（</a:t>
            </a:r>
            <a:r>
              <a:rPr kumimoji="0" lang="en-US" altLang="ja-JP" kern="0" dirty="0">
                <a:solidFill>
                  <a:prstClr val="black"/>
                </a:solidFill>
                <a:latin typeface="Meiryo UI"/>
                <a:ea typeface="Meiryo UI"/>
              </a:rPr>
              <a:t>DX</a:t>
            </a:r>
            <a:r>
              <a:rPr kumimoji="0" lang="ja-JP" altLang="en-US" kern="0" dirty="0">
                <a:solidFill>
                  <a:prstClr val="black"/>
                </a:solidFill>
                <a:latin typeface="Meiryo UI"/>
                <a:ea typeface="Meiryo UI"/>
              </a:rPr>
              <a:t>）を推進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。</a:t>
            </a:r>
            <a:endParaRPr kumimoji="0" lang="en-US" altLang="ja-JP" kern="0" dirty="0" smtClean="0">
              <a:solidFill>
                <a:prstClr val="black"/>
              </a:solidFill>
              <a:latin typeface="Meiryo UI"/>
              <a:ea typeface="Meiryo UI"/>
            </a:endParaRPr>
          </a:p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府は市町村をサポートするとともに、コーディネータ役として、市町村の地域課題を解決できるソリューションを有する民間企業等をマッチングする仕組みを構築。</a:t>
            </a:r>
            <a:endParaRPr kumimoji="0" lang="en-US" altLang="ja-JP" kern="0" dirty="0" smtClean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0" y="-26988"/>
            <a:ext cx="9906000" cy="432000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18" tIns="45710" rIns="91418" bIns="45710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ja-JP" altLang="en-US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市町村（ニーズ）と企業等（シーズ）のマッチング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4005" y="6573424"/>
            <a:ext cx="61398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ＤＸ：デジタルトランスフォーメーション。既存の枠組みを、デジタル技術の駆使によって新たな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価値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を創造すること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714556"/>
              </p:ext>
            </p:extLst>
          </p:nvPr>
        </p:nvGraphicFramePr>
        <p:xfrm>
          <a:off x="1856792" y="5487150"/>
          <a:ext cx="6264696" cy="9969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32348">
                  <a:extLst>
                    <a:ext uri="{9D8B030D-6E8A-4147-A177-3AD203B41FA5}">
                      <a16:colId xmlns:a16="http://schemas.microsoft.com/office/drawing/2014/main" val="1303304177"/>
                    </a:ext>
                  </a:extLst>
                </a:gridCol>
                <a:gridCol w="3132348">
                  <a:extLst>
                    <a:ext uri="{9D8B030D-6E8A-4147-A177-3AD203B41FA5}">
                      <a16:colId xmlns:a16="http://schemas.microsoft.com/office/drawing/2014/main" val="3084363683"/>
                    </a:ext>
                  </a:extLst>
                </a:gridCol>
              </a:tblGrid>
              <a:tr h="18535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大阪府内市町村スマートシティ推進連絡会議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855310"/>
                  </a:ext>
                </a:extLst>
              </a:tr>
              <a:tr h="60908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行政のＩＣＴ化ＷＧ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4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⇒役所内のＤＸをサポート</a:t>
                      </a:r>
                      <a:endParaRPr kumimoji="1" lang="en-US" altLang="ja-JP" sz="1400" u="sng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地域デジタル化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WG】</a:t>
                      </a:r>
                      <a:endParaRPr kumimoji="1" lang="en-US" altLang="ja-JP" sz="14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4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u="sng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⇒地域のＤＸをサポート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extLst>
                  <a:ext uri="{0D108BD9-81ED-4DB2-BD59-A6C34878D82A}">
                    <a16:rowId xmlns:a16="http://schemas.microsoft.com/office/drawing/2014/main" val="10416641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3"/>
          <p:cNvSpPr txBox="1">
            <a:spLocks/>
          </p:cNvSpPr>
          <p:nvPr/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vert="horz" lIns="0" tIns="0" rIns="0" bIns="0" rtlCol="0" anchor="b"/>
          <a:lstStyle>
            <a:defPPr>
              <a:defRPr lang="ja-JP"/>
            </a:defPPr>
            <a:lvl1pPr marL="0" algn="r" defTabSz="913765" rtl="0" eaLnBrk="1" latinLnBrk="0" hangingPunct="1"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1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3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5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65" algn="l" defTabSz="91376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800" b="1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endParaRPr lang="ja-JP" altLang="en-US" sz="1800" b="1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115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381000" y="238858"/>
            <a:ext cx="9144000" cy="398769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84386" tIns="42194" rIns="84386" bIns="42194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algn="ctr" defTabSz="844083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ja-JP" altLang="en-US" sz="2215" b="1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大阪で当面取り組むテーマ</a:t>
            </a:r>
            <a:endParaRPr lang="en-US" altLang="ja-JP" sz="2215" b="1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74349" y="815757"/>
            <a:ext cx="8972257" cy="810013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3223" tIns="99692" rIns="33223" bIns="99692" rtlCol="0" anchor="ctr">
            <a:spAutoFit/>
          </a:bodyPr>
          <a:lstStyle/>
          <a:p>
            <a:pPr marL="330013" indent="-263776" defTabSz="844083">
              <a:lnSpc>
                <a:spcPts val="2215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sz="1662" kern="0" dirty="0">
                <a:solidFill>
                  <a:prstClr val="black"/>
                </a:solidFill>
                <a:latin typeface="Meiryo UI"/>
                <a:ea typeface="Meiryo UI"/>
              </a:rPr>
              <a:t>戦略の対象分野は多岐にわたるが、大阪が抱える課題に即し、取り組むべきテーマを予め設定。</a:t>
            </a:r>
          </a:p>
          <a:p>
            <a:pPr marL="330013" indent="-263776" defTabSz="844083">
              <a:lnSpc>
                <a:spcPts val="2215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sz="1662" kern="0" dirty="0">
                <a:solidFill>
                  <a:prstClr val="black"/>
                </a:solidFill>
                <a:latin typeface="Meiryo UI"/>
                <a:ea typeface="Meiryo UI"/>
              </a:rPr>
              <a:t>当面は「行政</a:t>
            </a:r>
            <a:r>
              <a:rPr kumimoji="0" lang="en-US" altLang="ja-JP" sz="1662" kern="0" dirty="0">
                <a:solidFill>
                  <a:prstClr val="black"/>
                </a:solidFill>
                <a:latin typeface="Meiryo UI"/>
                <a:ea typeface="Meiryo UI"/>
              </a:rPr>
              <a:t>DX</a:t>
            </a:r>
            <a:r>
              <a:rPr kumimoji="0" lang="ja-JP" altLang="en-US" sz="1662" kern="0" dirty="0">
                <a:solidFill>
                  <a:prstClr val="black"/>
                </a:solidFill>
                <a:latin typeface="Meiryo UI"/>
                <a:ea typeface="Meiryo UI"/>
              </a:rPr>
              <a:t>」と「移動・モビリティ」について、先行して具体的な実装に取り組む。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7241"/>
              </p:ext>
            </p:extLst>
          </p:nvPr>
        </p:nvGraphicFramePr>
        <p:xfrm>
          <a:off x="566051" y="1807814"/>
          <a:ext cx="8873078" cy="461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015">
                  <a:extLst>
                    <a:ext uri="{9D8B030D-6E8A-4147-A177-3AD203B41FA5}">
                      <a16:colId xmlns:a16="http://schemas.microsoft.com/office/drawing/2014/main" val="1931333047"/>
                    </a:ext>
                  </a:extLst>
                </a:gridCol>
                <a:gridCol w="3806217">
                  <a:extLst>
                    <a:ext uri="{9D8B030D-6E8A-4147-A177-3AD203B41FA5}">
                      <a16:colId xmlns:a16="http://schemas.microsoft.com/office/drawing/2014/main" val="1220277606"/>
                    </a:ext>
                  </a:extLst>
                </a:gridCol>
                <a:gridCol w="4020846">
                  <a:extLst>
                    <a:ext uri="{9D8B030D-6E8A-4147-A177-3AD203B41FA5}">
                      <a16:colId xmlns:a16="http://schemas.microsoft.com/office/drawing/2014/main" val="3738922164"/>
                    </a:ext>
                  </a:extLst>
                </a:gridCol>
              </a:tblGrid>
              <a:tr h="3580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500" b="1" kern="100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分野</a:t>
                      </a:r>
                      <a:endParaRPr lang="ja-JP" sz="1500" kern="100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500" kern="100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行政</a:t>
                      </a:r>
                      <a:r>
                        <a:rPr lang="ja-JP" altLang="en-US" sz="1500" kern="100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ＤＸ</a:t>
                      </a:r>
                      <a:endParaRPr lang="ja-JP" altLang="ja-JP" sz="1500" kern="100" dirty="0" smtClean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500" kern="100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移動・モビリティ</a:t>
                      </a:r>
                    </a:p>
                  </a:txBody>
                  <a:tcPr marL="66462" marR="66462" marT="66462" marB="6646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73627"/>
                  </a:ext>
                </a:extLst>
              </a:tr>
              <a:tr h="12583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500" b="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テーマ</a:t>
                      </a:r>
                      <a:endParaRPr lang="ja-JP" sz="1500" b="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アプリ</a:t>
                      </a:r>
                      <a:endParaRPr lang="en-US" altLang="ja-JP" sz="1500" kern="100" dirty="0" smtClean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電子申請</a:t>
                      </a:r>
                      <a:endParaRPr lang="en-US" altLang="ja-JP" sz="1500" kern="100" dirty="0" smtClean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オープンデータ</a:t>
                      </a:r>
                      <a:endParaRPr lang="ja-JP" sz="15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キャッシュレス化</a:t>
                      </a:r>
                      <a:endParaRPr lang="en-US" altLang="ja-JP" sz="1500" kern="100" dirty="0" smtClean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lang="ja-JP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ＳＮＳ</a:t>
                      </a:r>
                      <a:r>
                        <a:rPr 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相談</a:t>
                      </a:r>
                      <a:endParaRPr lang="ja-JP" sz="15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lang="ja-JP" alt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ラストワンマイル</a:t>
                      </a:r>
                      <a:endParaRPr lang="en-US" altLang="ja-JP" sz="1500" kern="100" dirty="0" smtClean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lang="ja-JP" altLang="ja-JP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モビリティ関連技術の実用化・産業化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lang="ja-JP" altLang="en-US" sz="1500" kern="100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ＭａａＳ</a:t>
                      </a:r>
                      <a:endParaRPr lang="ja-JP" sz="15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998097"/>
                  </a:ext>
                </a:extLst>
              </a:tr>
              <a:tr h="29776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b="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大阪府内の</a:t>
                      </a:r>
                      <a:endParaRPr lang="en-US" altLang="ja-JP" sz="1300" b="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b="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先行事例</a:t>
                      </a:r>
                      <a:endParaRPr lang="ja-JP" sz="1300" b="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ja-JP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四條畷市</a:t>
                      </a:r>
                      <a:r>
                        <a:rPr lang="en-US" altLang="ja-JP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】</a:t>
                      </a:r>
                      <a:endParaRPr lang="en-US" sz="15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オンラインによる住民票の取得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窓口手数料のキャッシュレス化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（ＱＲコードによる手数料支払い）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ＬＩＮＥを用いたまちづくり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（市民による道路の陥没情報等の提供）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285750" indent="-28575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3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オンライン面接を活用した職員採用　など</a:t>
                      </a: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300" kern="100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3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ja-JP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河内長野市</a:t>
                      </a:r>
                      <a:r>
                        <a:rPr lang="en-US" altLang="ja-JP" sz="1500" kern="10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自動運転モビリティによる移動支援</a:t>
                      </a:r>
                      <a:endParaRPr kumimoji="1" lang="en-US" altLang="ja-JP" sz="13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（南花台地区）</a:t>
                      </a:r>
                      <a:endParaRPr kumimoji="1" lang="en-US" altLang="ja-JP" sz="13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⇒　住民の高齢化や坂が多い地形による移動問題</a:t>
                      </a:r>
                      <a:endParaRPr lang="en-US" altLang="ja-JP" sz="13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解消のため、住民主体の運営組織を立ち上げ。</a:t>
                      </a:r>
                      <a:endParaRPr lang="en-US" altLang="ja-JP" sz="13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1300" kern="100" dirty="0" smtClean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まずは２０１９年</a:t>
                      </a:r>
                      <a:r>
                        <a:rPr lang="ja-JP" altLang="en-US" sz="13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１２月よりＡＩオンデマンド　　</a:t>
                      </a:r>
                      <a:endParaRPr lang="en-US" altLang="ja-JP" sz="13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　走行を実装予定。</a:t>
                      </a:r>
                      <a:endParaRPr lang="en-US" altLang="ja-JP" sz="13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5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5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5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5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ja-JP" sz="15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6462" marR="66462" marT="66462" marB="664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81748"/>
                  </a:ext>
                </a:extLst>
              </a:tr>
            </a:tbl>
          </a:graphicData>
        </a:graphic>
      </p:graphicFrame>
      <p:pic>
        <p:nvPicPr>
          <p:cNvPr id="7" name="図 6" descr="\\nawate-fs03\秘書広報課\■報道提供（記者クラブ等）\記者クラブ報道提供Ｈ30\310115 QRコード支払い\vlcsnap-2019-01-10-12h01m28s213.jpg">
            <a:extLst>
              <a:ext uri="{FF2B5EF4-FFF2-40B4-BE49-F238E27FC236}">
                <a16:creationId xmlns:a16="http://schemas.microsoft.com/office/drawing/2014/main" id="{F49E0EED-8FBE-DA4A-A4A4-CD6D54F4A1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395" y="5080840"/>
            <a:ext cx="1462316" cy="106350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C:\Users\u22249\Desktop\190805資料\7.PNG">
            <a:extLst>
              <a:ext uri="{FF2B5EF4-FFF2-40B4-BE49-F238E27FC236}">
                <a16:creationId xmlns:a16="http://schemas.microsoft.com/office/drawing/2014/main" id="{6E3C3B21-106B-8240-92B4-7125F75FD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118" y="5080840"/>
            <a:ext cx="1758833" cy="106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吹き出し 1"/>
          <p:cNvSpPr/>
          <p:nvPr/>
        </p:nvSpPr>
        <p:spPr>
          <a:xfrm>
            <a:off x="7859671" y="5172659"/>
            <a:ext cx="1405465" cy="828783"/>
          </a:xfrm>
          <a:prstGeom prst="wedgeRoundRectCallout">
            <a:avLst>
              <a:gd name="adj1" fmla="val -80388"/>
              <a:gd name="adj2" fmla="val 1250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3231" rIns="66462" bIns="33231" rtlCol="0" anchor="ctr">
            <a:spAutoFit/>
          </a:bodyPr>
          <a:lstStyle/>
          <a:p>
            <a:pPr defTabSz="457200"/>
            <a:r>
              <a:rPr kumimoji="0" lang="ja-JP" altLang="en-US" sz="1108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車両は７人乗りの</a:t>
            </a:r>
            <a:endParaRPr kumimoji="0" lang="en-US" altLang="ja-JP" sz="1108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457200"/>
            <a:r>
              <a:rPr kumimoji="0" lang="ja-JP" altLang="en-US" sz="1108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電動ゴルフカート。</a:t>
            </a:r>
            <a:endParaRPr kumimoji="0" lang="en-US" altLang="ja-JP" sz="1108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457200"/>
            <a:r>
              <a:rPr kumimoji="0" lang="ja-JP" altLang="en-US" sz="1108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予約にはアプリと</a:t>
            </a:r>
            <a:endParaRPr kumimoji="0" lang="en-US" altLang="ja-JP" sz="1108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457200"/>
            <a:r>
              <a:rPr kumimoji="0" lang="ja-JP" altLang="en-US" sz="1108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電話を活用。</a:t>
            </a:r>
            <a:endParaRPr lang="ja-JP" altLang="en-US" sz="1108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198" y="5172659"/>
            <a:ext cx="1600224" cy="1063503"/>
          </a:xfrm>
          <a:prstGeom prst="rect">
            <a:avLst/>
          </a:prstGeom>
        </p:spPr>
      </p:pic>
      <p:sp>
        <p:nvSpPr>
          <p:cNvPr id="11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lIns="0" tIns="0" rIns="0" bIns="0"/>
          <a:lstStyle/>
          <a:p>
            <a:pPr algn="ctr"/>
            <a:r>
              <a:rPr kumimoji="1" lang="en-US" altLang="ja-JP" sz="1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40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15170" y="1528043"/>
            <a:ext cx="9558363" cy="5245781"/>
            <a:chOff x="74829" y="1595278"/>
            <a:chExt cx="9558363" cy="5245781"/>
          </a:xfrm>
        </p:grpSpPr>
        <p:sp>
          <p:nvSpPr>
            <p:cNvPr id="14" name="正方形/長方形 13"/>
            <p:cNvSpPr/>
            <p:nvPr/>
          </p:nvSpPr>
          <p:spPr>
            <a:xfrm>
              <a:off x="2054922" y="2102470"/>
              <a:ext cx="7472708" cy="95321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0" name="ホームベース 19"/>
            <p:cNvSpPr/>
            <p:nvPr/>
          </p:nvSpPr>
          <p:spPr>
            <a:xfrm>
              <a:off x="2174430" y="2237940"/>
              <a:ext cx="4376232" cy="670495"/>
            </a:xfrm>
            <a:prstGeom prst="homePlate">
              <a:avLst>
                <a:gd name="adj" fmla="val 3371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7479574" y="3116749"/>
              <a:ext cx="1964140" cy="3476850"/>
            </a:xfrm>
            <a:prstGeom prst="homePlate">
              <a:avLst>
                <a:gd name="adj" fmla="val 14123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4F7C13FC-3934-4200-9B01-6DBE13CC4945}"/>
                </a:ext>
              </a:extLst>
            </p:cNvPr>
            <p:cNvSpPr/>
            <p:nvPr/>
          </p:nvSpPr>
          <p:spPr>
            <a:xfrm>
              <a:off x="1992813" y="3172796"/>
              <a:ext cx="5409950" cy="343810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DEDB020B-3630-4826-98DC-681149B2D4FB}"/>
                </a:ext>
              </a:extLst>
            </p:cNvPr>
            <p:cNvSpPr/>
            <p:nvPr/>
          </p:nvSpPr>
          <p:spPr>
            <a:xfrm>
              <a:off x="1997025" y="4250185"/>
              <a:ext cx="3613635" cy="2328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B21F5D1-4575-4A28-A5F0-C4BD91F589A4}"/>
                </a:ext>
              </a:extLst>
            </p:cNvPr>
            <p:cNvSpPr/>
            <p:nvPr/>
          </p:nvSpPr>
          <p:spPr>
            <a:xfrm>
              <a:off x="1996756" y="5339762"/>
              <a:ext cx="2092148" cy="123899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11" name="矢印: 右 10">
              <a:extLst>
                <a:ext uri="{FF2B5EF4-FFF2-40B4-BE49-F238E27FC236}">
                  <a16:creationId xmlns:a16="http://schemas.microsoft.com/office/drawing/2014/main" id="{335802F5-A81F-4E81-840C-B7EEE9424618}"/>
                </a:ext>
              </a:extLst>
            </p:cNvPr>
            <p:cNvSpPr/>
            <p:nvPr/>
          </p:nvSpPr>
          <p:spPr>
            <a:xfrm rot="19828037">
              <a:off x="1993404" y="4097463"/>
              <a:ext cx="5620043" cy="1257550"/>
            </a:xfrm>
            <a:prstGeom prst="rightArrow">
              <a:avLst>
                <a:gd name="adj1" fmla="val 56706"/>
                <a:gd name="adj2" fmla="val 74362"/>
              </a:avLst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2137308" y="5472954"/>
              <a:ext cx="183120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住民が利便性を実感</a:t>
              </a:r>
              <a:endParaRPr kumimoji="0"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kumimoji="0" lang="ja-JP" altLang="en-US" sz="1400" b="1" spc="-8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できる行政サービスなど</a:t>
              </a:r>
              <a:endParaRPr kumimoji="0" lang="en-US" altLang="ja-JP" sz="1400" b="1" spc="-8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kumimoji="0" lang="ja-JP" altLang="en-US" sz="1400" b="1" spc="-8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について、技術的にすぐ</a:t>
              </a:r>
              <a:endParaRPr kumimoji="0" lang="en-US" altLang="ja-JP" sz="1400" b="1" spc="-8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できることから実践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320894" y="4438700"/>
              <a:ext cx="316523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kumimoji="0"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実用段階に近く、都市</a:t>
              </a:r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課題の解決に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資</a:t>
              </a:r>
              <a:endPara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する</a:t>
              </a:r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テクノロジーを、府内のフィールド</a:t>
              </a:r>
              <a:r>
                <a:rPr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</a:t>
              </a:r>
              <a:endParaRPr lang="en-US" altLang="ja-JP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実証実験を通じて先行事例を蓄積</a:t>
              </a:r>
              <a:endPara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620981" y="3331595"/>
              <a:ext cx="3055617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実証から実装、また府内での横展開を通じて、都市全体の高機能化を図り、</a:t>
              </a:r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万博開催を支える都市基盤を確立</a:t>
              </a:r>
              <a:endPara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400300B6-7B9F-4DEF-98F0-DAAE47DE0231}"/>
                </a:ext>
              </a:extLst>
            </p:cNvPr>
            <p:cNvSpPr txBox="1"/>
            <p:nvPr/>
          </p:nvSpPr>
          <p:spPr>
            <a:xfrm>
              <a:off x="2246164" y="1595278"/>
              <a:ext cx="7278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kumimoji="0"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kumimoji="0" lang="en-US" altLang="ja-JP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kumimoji="0"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フェーズ                    　　第</a:t>
              </a:r>
              <a:r>
                <a:rPr kumimoji="0" lang="en-US" altLang="ja-JP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0"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フェーズ　　　　　　　　　　　第</a:t>
              </a:r>
              <a:r>
                <a:rPr kumimoji="0" lang="en-US" altLang="ja-JP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</a:t>
              </a:r>
              <a:r>
                <a:rPr kumimoji="0"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フェーズ　　　　　　　　　　 　 将来像</a:t>
              </a:r>
              <a:endParaRPr kumimoji="0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457200"/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0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2020/2021</a:t>
              </a:r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　　　　　　　　（</a:t>
              </a:r>
              <a:r>
                <a:rPr kumimoji="0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2022/2023</a:t>
              </a:r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　　　　　 　　（</a:t>
              </a:r>
              <a:r>
                <a:rPr kumimoji="0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2024/2025</a:t>
              </a:r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　　　　　　　　（</a:t>
              </a:r>
              <a:r>
                <a:rPr kumimoji="0" lang="en-US" altLang="ja-JP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～）　</a:t>
              </a:r>
            </a:p>
          </p:txBody>
        </p:sp>
        <p:sp>
          <p:nvSpPr>
            <p:cNvPr id="38" name="円/楕円 9"/>
            <p:cNvSpPr/>
            <p:nvPr/>
          </p:nvSpPr>
          <p:spPr>
            <a:xfrm>
              <a:off x="6598250" y="2177749"/>
              <a:ext cx="1654255" cy="642180"/>
            </a:xfrm>
            <a:prstGeom prst="ellipse">
              <a:avLst/>
            </a:prstGeom>
            <a:ln w="19050" cmpd="thickThin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554166" y="2208705"/>
              <a:ext cx="1868351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200"/>
              <a:r>
                <a:rPr kumimoji="0" lang="en-US" altLang="ja-JP" sz="15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kumimoji="0" lang="ja-JP" altLang="en-US" sz="15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endParaRPr kumimoji="0"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457200"/>
              <a:r>
                <a:rPr kumimoji="0" lang="ja-JP" altLang="en-US" sz="15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大阪・関西万博</a:t>
              </a:r>
              <a:endParaRPr kumimoji="0"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6449186" y="2781941"/>
              <a:ext cx="186835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200"/>
              <a:r>
                <a:rPr kumimoji="0"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（デモンストレーション）</a:t>
              </a:r>
              <a:endParaRPr kumimoji="0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771499" y="2318307"/>
              <a:ext cx="462759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57200"/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企業・アカデミアによる研究開発・実証</a:t>
              </a:r>
              <a:r>
                <a:rPr kumimoji="0"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実験等を</a:t>
              </a:r>
              <a:endParaRPr kumimoji="0"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457200"/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大胆な規制</a:t>
              </a:r>
              <a:r>
                <a:rPr kumimoji="0" lang="ja-JP" altLang="en-US" sz="14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緩和で</a:t>
              </a:r>
              <a:r>
                <a:rPr kumimoji="0"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加速度的に推進</a:t>
              </a:r>
              <a:endPara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42" name="直線コネクタ 41"/>
            <p:cNvCxnSpPr/>
            <p:nvPr/>
          </p:nvCxnSpPr>
          <p:spPr>
            <a:xfrm>
              <a:off x="2145192" y="2005807"/>
              <a:ext cx="748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グループ化 14"/>
            <p:cNvGrpSpPr/>
            <p:nvPr/>
          </p:nvGrpSpPr>
          <p:grpSpPr>
            <a:xfrm>
              <a:off x="8302087" y="2182012"/>
              <a:ext cx="1118395" cy="765814"/>
              <a:chOff x="8302569" y="2106067"/>
              <a:chExt cx="1118395" cy="765814"/>
            </a:xfrm>
          </p:grpSpPr>
          <p:sp>
            <p:nvSpPr>
              <p:cNvPr id="23" name="山形 22"/>
              <p:cNvSpPr/>
              <p:nvPr/>
            </p:nvSpPr>
            <p:spPr>
              <a:xfrm>
                <a:off x="8504419" y="2106067"/>
                <a:ext cx="298619" cy="76581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ja-JP" altLang="en-US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8" name="山形 47"/>
              <p:cNvSpPr/>
              <p:nvPr/>
            </p:nvSpPr>
            <p:spPr>
              <a:xfrm>
                <a:off x="8709457" y="2106067"/>
                <a:ext cx="298619" cy="76581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ja-JP" altLang="en-US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9" name="山形 48"/>
              <p:cNvSpPr/>
              <p:nvPr/>
            </p:nvSpPr>
            <p:spPr>
              <a:xfrm>
                <a:off x="8909984" y="2106067"/>
                <a:ext cx="298619" cy="76581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ja-JP" altLang="en-US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1" name="山形 50"/>
              <p:cNvSpPr/>
              <p:nvPr/>
            </p:nvSpPr>
            <p:spPr>
              <a:xfrm>
                <a:off x="8302569" y="2106067"/>
                <a:ext cx="298619" cy="76581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ja-JP" altLang="en-US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2" name="山形 51"/>
              <p:cNvSpPr/>
              <p:nvPr/>
            </p:nvSpPr>
            <p:spPr>
              <a:xfrm>
                <a:off x="9122345" y="2106067"/>
                <a:ext cx="298619" cy="76581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/>
                <a:endParaRPr lang="ja-JP" altLang="en-US">
                  <a:solidFill>
                    <a:prstClr val="black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>
              <a:off x="7758749" y="4518847"/>
              <a:ext cx="151997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lang="ja-JP" altLang="en-US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万博のレガシーとして、最先端技術の都市への実装を大阪が先導</a:t>
              </a:r>
              <a:endParaRPr lang="en-US" altLang="ja-JP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8461644" y="2433380"/>
              <a:ext cx="102130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kumimoji="0" lang="ja-JP" altLang="en-US" sz="15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実用化へ</a:t>
              </a:r>
              <a:endParaRPr lang="en-US" altLang="ja-JP" sz="15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7212354" y="3254203"/>
              <a:ext cx="360040" cy="31738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defTabSz="457200"/>
              <a:r>
                <a:rPr lang="ja-JP" altLang="en-US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スマートシティ</a:t>
              </a:r>
              <a:r>
                <a:rPr lang="ja-JP" altLang="en-US" b="1" dirty="0" smtClean="0">
                  <a:solidFill>
                    <a:prstClr val="white"/>
                  </a:solidFill>
                  <a:latin typeface="Calibri" panose="020F0502020204030204"/>
                  <a:ea typeface="游ゴシック" panose="020B0400000000000000" pitchFamily="50" charset="-128"/>
                </a:rPr>
                <a:t>の基盤の確立</a:t>
              </a:r>
              <a:endParaRPr lang="ja-JP" altLang="en-US" b="1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grpSp>
          <p:nvGrpSpPr>
            <p:cNvPr id="66" name="グループ化 65">
              <a:extLst>
                <a:ext uri="{FF2B5EF4-FFF2-40B4-BE49-F238E27FC236}">
                  <a16:creationId xmlns:a16="http://schemas.microsoft.com/office/drawing/2014/main" id="{6ACC9874-E87B-43F2-B689-C5CCD6CFFBE0}"/>
                </a:ext>
              </a:extLst>
            </p:cNvPr>
            <p:cNvGrpSpPr>
              <a:grpSpLocks noChangeAspect="1"/>
            </p:cNvGrpSpPr>
            <p:nvPr/>
          </p:nvGrpSpPr>
          <p:grpSpPr>
            <a:xfrm rot="699491">
              <a:off x="7805821" y="2910343"/>
              <a:ext cx="1404467" cy="1574422"/>
              <a:chOff x="3454638" y="612779"/>
              <a:chExt cx="2796836" cy="3135281"/>
            </a:xfrm>
          </p:grpSpPr>
          <p:sp>
            <p:nvSpPr>
              <p:cNvPr id="67" name="フリーフォーム: 図形 5">
                <a:extLst>
                  <a:ext uri="{FF2B5EF4-FFF2-40B4-BE49-F238E27FC236}">
                    <a16:creationId xmlns:a16="http://schemas.microsoft.com/office/drawing/2014/main" id="{6A2610E8-4DDC-410C-9897-724F3B9D24BA}"/>
                  </a:ext>
                </a:extLst>
              </p:cNvPr>
              <p:cNvSpPr/>
              <p:nvPr/>
            </p:nvSpPr>
            <p:spPr>
              <a:xfrm rot="240000">
                <a:off x="4474223" y="2056849"/>
                <a:ext cx="1490133" cy="1490134"/>
              </a:xfrm>
              <a:custGeom>
                <a:avLst/>
                <a:gdLst>
                  <a:gd name="connsiteX0" fmla="*/ 1057703 w 1490133"/>
                  <a:gd name="connsiteY0" fmla="*/ 237585 h 1490133"/>
                  <a:gd name="connsiteX1" fmla="*/ 1173611 w 1490133"/>
                  <a:gd name="connsiteY1" fmla="*/ 140320 h 1490133"/>
                  <a:gd name="connsiteX2" fmla="*/ 1266209 w 1490133"/>
                  <a:gd name="connsiteY2" fmla="*/ 218019 h 1490133"/>
                  <a:gd name="connsiteX3" fmla="*/ 1190550 w 1490133"/>
                  <a:gd name="connsiteY3" fmla="*/ 349057 h 1490133"/>
                  <a:gd name="connsiteX4" fmla="*/ 1310763 w 1490133"/>
                  <a:gd name="connsiteY4" fmla="*/ 557272 h 1490133"/>
                  <a:gd name="connsiteX5" fmla="*/ 1462074 w 1490133"/>
                  <a:gd name="connsiteY5" fmla="*/ 557268 h 1490133"/>
                  <a:gd name="connsiteX6" fmla="*/ 1483064 w 1490133"/>
                  <a:gd name="connsiteY6" fmla="*/ 676309 h 1490133"/>
                  <a:gd name="connsiteX7" fmla="*/ 1340877 w 1490133"/>
                  <a:gd name="connsiteY7" fmla="*/ 728057 h 1490133"/>
                  <a:gd name="connsiteX8" fmla="*/ 1299128 w 1490133"/>
                  <a:gd name="connsiteY8" fmla="*/ 964830 h 1490133"/>
                  <a:gd name="connsiteX9" fmla="*/ 1415041 w 1490133"/>
                  <a:gd name="connsiteY9" fmla="*/ 1062088 h 1490133"/>
                  <a:gd name="connsiteX10" fmla="*/ 1354602 w 1490133"/>
                  <a:gd name="connsiteY10" fmla="*/ 1166771 h 1490133"/>
                  <a:gd name="connsiteX11" fmla="*/ 1212418 w 1490133"/>
                  <a:gd name="connsiteY11" fmla="*/ 1115016 h 1490133"/>
                  <a:gd name="connsiteX12" fmla="*/ 1028241 w 1490133"/>
                  <a:gd name="connsiteY12" fmla="*/ 1269559 h 1490133"/>
                  <a:gd name="connsiteX13" fmla="*/ 1054519 w 1490133"/>
                  <a:gd name="connsiteY13" fmla="*/ 1418570 h 1490133"/>
                  <a:gd name="connsiteX14" fmla="*/ 940932 w 1490133"/>
                  <a:gd name="connsiteY14" fmla="*/ 1459913 h 1490133"/>
                  <a:gd name="connsiteX15" fmla="*/ 865279 w 1490133"/>
                  <a:gd name="connsiteY15" fmla="*/ 1328871 h 1490133"/>
                  <a:gd name="connsiteX16" fmla="*/ 624853 w 1490133"/>
                  <a:gd name="connsiteY16" fmla="*/ 1328871 h 1490133"/>
                  <a:gd name="connsiteX17" fmla="*/ 549201 w 1490133"/>
                  <a:gd name="connsiteY17" fmla="*/ 1459913 h 1490133"/>
                  <a:gd name="connsiteX18" fmla="*/ 435614 w 1490133"/>
                  <a:gd name="connsiteY18" fmla="*/ 1418570 h 1490133"/>
                  <a:gd name="connsiteX19" fmla="*/ 461892 w 1490133"/>
                  <a:gd name="connsiteY19" fmla="*/ 1269558 h 1490133"/>
                  <a:gd name="connsiteX20" fmla="*/ 277715 w 1490133"/>
                  <a:gd name="connsiteY20" fmla="*/ 1115015 h 1490133"/>
                  <a:gd name="connsiteX21" fmla="*/ 135531 w 1490133"/>
                  <a:gd name="connsiteY21" fmla="*/ 1166771 h 1490133"/>
                  <a:gd name="connsiteX22" fmla="*/ 75092 w 1490133"/>
                  <a:gd name="connsiteY22" fmla="*/ 1062088 h 1490133"/>
                  <a:gd name="connsiteX23" fmla="*/ 191006 w 1490133"/>
                  <a:gd name="connsiteY23" fmla="*/ 964830 h 1490133"/>
                  <a:gd name="connsiteX24" fmla="*/ 149256 w 1490133"/>
                  <a:gd name="connsiteY24" fmla="*/ 728057 h 1490133"/>
                  <a:gd name="connsiteX25" fmla="*/ 7069 w 1490133"/>
                  <a:gd name="connsiteY25" fmla="*/ 676309 h 1490133"/>
                  <a:gd name="connsiteX26" fmla="*/ 28059 w 1490133"/>
                  <a:gd name="connsiteY26" fmla="*/ 557268 h 1490133"/>
                  <a:gd name="connsiteX27" fmla="*/ 179370 w 1490133"/>
                  <a:gd name="connsiteY27" fmla="*/ 557271 h 1490133"/>
                  <a:gd name="connsiteX28" fmla="*/ 299583 w 1490133"/>
                  <a:gd name="connsiteY28" fmla="*/ 349056 h 1490133"/>
                  <a:gd name="connsiteX29" fmla="*/ 223924 w 1490133"/>
                  <a:gd name="connsiteY29" fmla="*/ 218019 h 1490133"/>
                  <a:gd name="connsiteX30" fmla="*/ 316522 w 1490133"/>
                  <a:gd name="connsiteY30" fmla="*/ 140320 h 1490133"/>
                  <a:gd name="connsiteX31" fmla="*/ 432430 w 1490133"/>
                  <a:gd name="connsiteY31" fmla="*/ 237585 h 1490133"/>
                  <a:gd name="connsiteX32" fmla="*/ 658356 w 1490133"/>
                  <a:gd name="connsiteY32" fmla="*/ 155355 h 1490133"/>
                  <a:gd name="connsiteX33" fmla="*/ 684628 w 1490133"/>
                  <a:gd name="connsiteY33" fmla="*/ 6341 h 1490133"/>
                  <a:gd name="connsiteX34" fmla="*/ 805505 w 1490133"/>
                  <a:gd name="connsiteY34" fmla="*/ 6341 h 1490133"/>
                  <a:gd name="connsiteX35" fmla="*/ 831776 w 1490133"/>
                  <a:gd name="connsiteY35" fmla="*/ 155354 h 1490133"/>
                  <a:gd name="connsiteX36" fmla="*/ 1057702 w 1490133"/>
                  <a:gd name="connsiteY36" fmla="*/ 237584 h 1490133"/>
                  <a:gd name="connsiteX37" fmla="*/ 1057703 w 1490133"/>
                  <a:gd name="connsiteY37" fmla="*/ 237585 h 1490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490133" h="1490133">
                    <a:moveTo>
                      <a:pt x="1057703" y="237585"/>
                    </a:moveTo>
                    <a:lnTo>
                      <a:pt x="1173611" y="140320"/>
                    </a:lnTo>
                    <a:lnTo>
                      <a:pt x="1266209" y="218019"/>
                    </a:lnTo>
                    <a:lnTo>
                      <a:pt x="1190550" y="349057"/>
                    </a:lnTo>
                    <a:cubicBezTo>
                      <a:pt x="1244348" y="409576"/>
                      <a:pt x="1285251" y="480422"/>
                      <a:pt x="1310763" y="557272"/>
                    </a:cubicBezTo>
                    <a:lnTo>
                      <a:pt x="1462074" y="557268"/>
                    </a:lnTo>
                    <a:lnTo>
                      <a:pt x="1483064" y="676309"/>
                    </a:lnTo>
                    <a:lnTo>
                      <a:pt x="1340877" y="728057"/>
                    </a:lnTo>
                    <a:cubicBezTo>
                      <a:pt x="1343188" y="808998"/>
                      <a:pt x="1328982" y="889561"/>
                      <a:pt x="1299128" y="964830"/>
                    </a:cubicBezTo>
                    <a:lnTo>
                      <a:pt x="1415041" y="1062088"/>
                    </a:lnTo>
                    <a:lnTo>
                      <a:pt x="1354602" y="1166771"/>
                    </a:lnTo>
                    <a:lnTo>
                      <a:pt x="1212418" y="1115016"/>
                    </a:lnTo>
                    <a:cubicBezTo>
                      <a:pt x="1162160" y="1178506"/>
                      <a:pt x="1099493" y="1231089"/>
                      <a:pt x="1028241" y="1269559"/>
                    </a:cubicBezTo>
                    <a:lnTo>
                      <a:pt x="1054519" y="1418570"/>
                    </a:lnTo>
                    <a:lnTo>
                      <a:pt x="940932" y="1459913"/>
                    </a:lnTo>
                    <a:lnTo>
                      <a:pt x="865279" y="1328871"/>
                    </a:lnTo>
                    <a:cubicBezTo>
                      <a:pt x="785969" y="1345202"/>
                      <a:pt x="704163" y="1345202"/>
                      <a:pt x="624853" y="1328871"/>
                    </a:cubicBezTo>
                    <a:lnTo>
                      <a:pt x="549201" y="1459913"/>
                    </a:lnTo>
                    <a:lnTo>
                      <a:pt x="435614" y="1418570"/>
                    </a:lnTo>
                    <a:lnTo>
                      <a:pt x="461892" y="1269558"/>
                    </a:lnTo>
                    <a:cubicBezTo>
                      <a:pt x="390640" y="1231089"/>
                      <a:pt x="327973" y="1178505"/>
                      <a:pt x="277715" y="1115015"/>
                    </a:cubicBezTo>
                    <a:lnTo>
                      <a:pt x="135531" y="1166771"/>
                    </a:lnTo>
                    <a:lnTo>
                      <a:pt x="75092" y="1062088"/>
                    </a:lnTo>
                    <a:lnTo>
                      <a:pt x="191006" y="964830"/>
                    </a:lnTo>
                    <a:cubicBezTo>
                      <a:pt x="161151" y="889561"/>
                      <a:pt x="146946" y="808998"/>
                      <a:pt x="149256" y="728057"/>
                    </a:cubicBezTo>
                    <a:lnTo>
                      <a:pt x="7069" y="676309"/>
                    </a:lnTo>
                    <a:lnTo>
                      <a:pt x="28059" y="557268"/>
                    </a:lnTo>
                    <a:lnTo>
                      <a:pt x="179370" y="557271"/>
                    </a:lnTo>
                    <a:cubicBezTo>
                      <a:pt x="204882" y="480421"/>
                      <a:pt x="245785" y="409575"/>
                      <a:pt x="299583" y="349056"/>
                    </a:cubicBezTo>
                    <a:lnTo>
                      <a:pt x="223924" y="218019"/>
                    </a:lnTo>
                    <a:lnTo>
                      <a:pt x="316522" y="140320"/>
                    </a:lnTo>
                    <a:lnTo>
                      <a:pt x="432430" y="237585"/>
                    </a:lnTo>
                    <a:cubicBezTo>
                      <a:pt x="501371" y="195113"/>
                      <a:pt x="578244" y="167134"/>
                      <a:pt x="658356" y="155355"/>
                    </a:cubicBezTo>
                    <a:lnTo>
                      <a:pt x="684628" y="6341"/>
                    </a:lnTo>
                    <a:lnTo>
                      <a:pt x="805505" y="6341"/>
                    </a:lnTo>
                    <a:lnTo>
                      <a:pt x="831776" y="155354"/>
                    </a:lnTo>
                    <a:cubicBezTo>
                      <a:pt x="911889" y="167134"/>
                      <a:pt x="988761" y="195113"/>
                      <a:pt x="1057702" y="237584"/>
                    </a:cubicBezTo>
                    <a:lnTo>
                      <a:pt x="1057703" y="237585"/>
                    </a:lnTo>
                    <a:close/>
                  </a:path>
                </a:pathLst>
              </a:custGeom>
              <a:ln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17363" tIns="366837" rIns="317363" bIns="392897" numCol="1" spcCol="1270" anchor="ctr" anchorCtr="0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ja-JP" altLang="en-US" sz="1400" dirty="0">
                  <a:solidFill>
                    <a:prstClr val="white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68" name="フリーフォーム: 図形 6">
                <a:extLst>
                  <a:ext uri="{FF2B5EF4-FFF2-40B4-BE49-F238E27FC236}">
                    <a16:creationId xmlns:a16="http://schemas.microsoft.com/office/drawing/2014/main" id="{3FCD6A9D-7A62-45E3-A02C-0A7FD8342783}"/>
                  </a:ext>
                </a:extLst>
              </p:cNvPr>
              <p:cNvSpPr/>
              <p:nvPr/>
            </p:nvSpPr>
            <p:spPr>
              <a:xfrm>
                <a:off x="3646565" y="1586653"/>
                <a:ext cx="1083733" cy="1083733"/>
              </a:xfrm>
              <a:custGeom>
                <a:avLst/>
                <a:gdLst>
                  <a:gd name="connsiteX0" fmla="*/ 810900 w 1083733"/>
                  <a:gd name="connsiteY0" fmla="*/ 274482 h 1083733"/>
                  <a:gd name="connsiteX1" fmla="*/ 970787 w 1083733"/>
                  <a:gd name="connsiteY1" fmla="*/ 226295 h 1083733"/>
                  <a:gd name="connsiteX2" fmla="*/ 1029620 w 1083733"/>
                  <a:gd name="connsiteY2" fmla="*/ 328196 h 1083733"/>
                  <a:gd name="connsiteX3" fmla="*/ 907945 w 1083733"/>
                  <a:gd name="connsiteY3" fmla="*/ 442569 h 1083733"/>
                  <a:gd name="connsiteX4" fmla="*/ 907945 w 1083733"/>
                  <a:gd name="connsiteY4" fmla="*/ 641164 h 1083733"/>
                  <a:gd name="connsiteX5" fmla="*/ 1029620 w 1083733"/>
                  <a:gd name="connsiteY5" fmla="*/ 755537 h 1083733"/>
                  <a:gd name="connsiteX6" fmla="*/ 970787 w 1083733"/>
                  <a:gd name="connsiteY6" fmla="*/ 857438 h 1083733"/>
                  <a:gd name="connsiteX7" fmla="*/ 810900 w 1083733"/>
                  <a:gd name="connsiteY7" fmla="*/ 809251 h 1083733"/>
                  <a:gd name="connsiteX8" fmla="*/ 638911 w 1083733"/>
                  <a:gd name="connsiteY8" fmla="*/ 908549 h 1083733"/>
                  <a:gd name="connsiteX9" fmla="*/ 600699 w 1083733"/>
                  <a:gd name="connsiteY9" fmla="*/ 1071108 h 1083733"/>
                  <a:gd name="connsiteX10" fmla="*/ 483034 w 1083733"/>
                  <a:gd name="connsiteY10" fmla="*/ 1071108 h 1083733"/>
                  <a:gd name="connsiteX11" fmla="*/ 444821 w 1083733"/>
                  <a:gd name="connsiteY11" fmla="*/ 908549 h 1083733"/>
                  <a:gd name="connsiteX12" fmla="*/ 272832 w 1083733"/>
                  <a:gd name="connsiteY12" fmla="*/ 809251 h 1083733"/>
                  <a:gd name="connsiteX13" fmla="*/ 112946 w 1083733"/>
                  <a:gd name="connsiteY13" fmla="*/ 857438 h 1083733"/>
                  <a:gd name="connsiteX14" fmla="*/ 54113 w 1083733"/>
                  <a:gd name="connsiteY14" fmla="*/ 755537 h 1083733"/>
                  <a:gd name="connsiteX15" fmla="*/ 175788 w 1083733"/>
                  <a:gd name="connsiteY15" fmla="*/ 641164 h 1083733"/>
                  <a:gd name="connsiteX16" fmla="*/ 175788 w 1083733"/>
                  <a:gd name="connsiteY16" fmla="*/ 442569 h 1083733"/>
                  <a:gd name="connsiteX17" fmla="*/ 54113 w 1083733"/>
                  <a:gd name="connsiteY17" fmla="*/ 328196 h 1083733"/>
                  <a:gd name="connsiteX18" fmla="*/ 112946 w 1083733"/>
                  <a:gd name="connsiteY18" fmla="*/ 226295 h 1083733"/>
                  <a:gd name="connsiteX19" fmla="*/ 272833 w 1083733"/>
                  <a:gd name="connsiteY19" fmla="*/ 274482 h 1083733"/>
                  <a:gd name="connsiteX20" fmla="*/ 444822 w 1083733"/>
                  <a:gd name="connsiteY20" fmla="*/ 175184 h 1083733"/>
                  <a:gd name="connsiteX21" fmla="*/ 483034 w 1083733"/>
                  <a:gd name="connsiteY21" fmla="*/ 12625 h 1083733"/>
                  <a:gd name="connsiteX22" fmla="*/ 600699 w 1083733"/>
                  <a:gd name="connsiteY22" fmla="*/ 12625 h 1083733"/>
                  <a:gd name="connsiteX23" fmla="*/ 638912 w 1083733"/>
                  <a:gd name="connsiteY23" fmla="*/ 175184 h 1083733"/>
                  <a:gd name="connsiteX24" fmla="*/ 810901 w 1083733"/>
                  <a:gd name="connsiteY24" fmla="*/ 274482 h 1083733"/>
                  <a:gd name="connsiteX25" fmla="*/ 810900 w 1083733"/>
                  <a:gd name="connsiteY25" fmla="*/ 274482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083733" h="1083733">
                    <a:moveTo>
                      <a:pt x="810900" y="274482"/>
                    </a:moveTo>
                    <a:lnTo>
                      <a:pt x="970787" y="226295"/>
                    </a:lnTo>
                    <a:lnTo>
                      <a:pt x="1029620" y="328196"/>
                    </a:lnTo>
                    <a:lnTo>
                      <a:pt x="907945" y="442569"/>
                    </a:lnTo>
                    <a:cubicBezTo>
                      <a:pt x="925582" y="507593"/>
                      <a:pt x="925582" y="576141"/>
                      <a:pt x="907945" y="641164"/>
                    </a:cubicBezTo>
                    <a:lnTo>
                      <a:pt x="1029620" y="755537"/>
                    </a:lnTo>
                    <a:lnTo>
                      <a:pt x="970787" y="857438"/>
                    </a:lnTo>
                    <a:lnTo>
                      <a:pt x="810900" y="809251"/>
                    </a:lnTo>
                    <a:cubicBezTo>
                      <a:pt x="763407" y="857037"/>
                      <a:pt x="704042" y="891311"/>
                      <a:pt x="638911" y="908549"/>
                    </a:cubicBezTo>
                    <a:lnTo>
                      <a:pt x="600699" y="1071108"/>
                    </a:lnTo>
                    <a:lnTo>
                      <a:pt x="483034" y="1071108"/>
                    </a:lnTo>
                    <a:lnTo>
                      <a:pt x="444821" y="908549"/>
                    </a:lnTo>
                    <a:cubicBezTo>
                      <a:pt x="379690" y="891312"/>
                      <a:pt x="320326" y="857038"/>
                      <a:pt x="272832" y="809251"/>
                    </a:cubicBezTo>
                    <a:lnTo>
                      <a:pt x="112946" y="857438"/>
                    </a:lnTo>
                    <a:lnTo>
                      <a:pt x="54113" y="755537"/>
                    </a:lnTo>
                    <a:lnTo>
                      <a:pt x="175788" y="641164"/>
                    </a:lnTo>
                    <a:cubicBezTo>
                      <a:pt x="158151" y="576140"/>
                      <a:pt x="158151" y="507592"/>
                      <a:pt x="175788" y="442569"/>
                    </a:cubicBezTo>
                    <a:lnTo>
                      <a:pt x="54113" y="328196"/>
                    </a:lnTo>
                    <a:lnTo>
                      <a:pt x="112946" y="226295"/>
                    </a:lnTo>
                    <a:lnTo>
                      <a:pt x="272833" y="274482"/>
                    </a:lnTo>
                    <a:cubicBezTo>
                      <a:pt x="320326" y="226696"/>
                      <a:pt x="379691" y="192422"/>
                      <a:pt x="444822" y="175184"/>
                    </a:cubicBezTo>
                    <a:lnTo>
                      <a:pt x="483034" y="12625"/>
                    </a:lnTo>
                    <a:lnTo>
                      <a:pt x="600699" y="12625"/>
                    </a:lnTo>
                    <a:lnTo>
                      <a:pt x="638912" y="175184"/>
                    </a:lnTo>
                    <a:cubicBezTo>
                      <a:pt x="704043" y="192421"/>
                      <a:pt x="763407" y="226695"/>
                      <a:pt x="810901" y="274482"/>
                    </a:cubicBezTo>
                    <a:lnTo>
                      <a:pt x="810900" y="274482"/>
                    </a:lnTo>
                    <a:close/>
                  </a:path>
                </a:pathLst>
              </a:custGeom>
              <a:solidFill>
                <a:srgbClr val="37C5E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4900445"/>
                  <a:satOff val="-20388"/>
                  <a:lumOff val="4804"/>
                  <a:alphaOff val="0"/>
                </a:schemeClr>
              </a:fillRef>
              <a:effectRef idx="0">
                <a:schemeClr val="accent4">
                  <a:hueOff val="4900445"/>
                  <a:satOff val="-20388"/>
                  <a:lumOff val="4804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82993" tIns="284642" rIns="282993" bIns="284642" numCol="1" spcCol="1270" anchor="ctr" anchorCtr="0">
                <a:noAutofit/>
              </a:bodyPr>
              <a:lstStyle/>
              <a:p>
                <a:pPr algn="ctr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ja-JP" altLang="en-US" sz="800">
                  <a:solidFill>
                    <a:prstClr val="white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69" name="フリーフォーム: 図形 7">
                <a:extLst>
                  <a:ext uri="{FF2B5EF4-FFF2-40B4-BE49-F238E27FC236}">
                    <a16:creationId xmlns:a16="http://schemas.microsoft.com/office/drawing/2014/main" id="{C2485FED-74DD-4D12-891B-237F8B8AC6F7}"/>
                  </a:ext>
                </a:extLst>
              </p:cNvPr>
              <p:cNvSpPr/>
              <p:nvPr/>
            </p:nvSpPr>
            <p:spPr>
              <a:xfrm rot="21360000">
                <a:off x="4104748" y="719667"/>
                <a:ext cx="1300481" cy="1300480"/>
              </a:xfrm>
              <a:custGeom>
                <a:avLst/>
                <a:gdLst>
                  <a:gd name="connsiteX0" fmla="*/ 794516 w 1061837"/>
                  <a:gd name="connsiteY0" fmla="*/ 268936 h 1061837"/>
                  <a:gd name="connsiteX1" fmla="*/ 951173 w 1061837"/>
                  <a:gd name="connsiteY1" fmla="*/ 221723 h 1061837"/>
                  <a:gd name="connsiteX2" fmla="*/ 1008817 w 1061837"/>
                  <a:gd name="connsiteY2" fmla="*/ 321565 h 1061837"/>
                  <a:gd name="connsiteX3" fmla="*/ 889601 w 1061837"/>
                  <a:gd name="connsiteY3" fmla="*/ 433627 h 1061837"/>
                  <a:gd name="connsiteX4" fmla="*/ 889601 w 1061837"/>
                  <a:gd name="connsiteY4" fmla="*/ 628210 h 1061837"/>
                  <a:gd name="connsiteX5" fmla="*/ 1008817 w 1061837"/>
                  <a:gd name="connsiteY5" fmla="*/ 740272 h 1061837"/>
                  <a:gd name="connsiteX6" fmla="*/ 951173 w 1061837"/>
                  <a:gd name="connsiteY6" fmla="*/ 840114 h 1061837"/>
                  <a:gd name="connsiteX7" fmla="*/ 794516 w 1061837"/>
                  <a:gd name="connsiteY7" fmla="*/ 792901 h 1061837"/>
                  <a:gd name="connsiteX8" fmla="*/ 626002 w 1061837"/>
                  <a:gd name="connsiteY8" fmla="*/ 890192 h 1061837"/>
                  <a:gd name="connsiteX9" fmla="*/ 588562 w 1061837"/>
                  <a:gd name="connsiteY9" fmla="*/ 1049468 h 1061837"/>
                  <a:gd name="connsiteX10" fmla="*/ 473275 w 1061837"/>
                  <a:gd name="connsiteY10" fmla="*/ 1049468 h 1061837"/>
                  <a:gd name="connsiteX11" fmla="*/ 435834 w 1061837"/>
                  <a:gd name="connsiteY11" fmla="*/ 890192 h 1061837"/>
                  <a:gd name="connsiteX12" fmla="*/ 267320 w 1061837"/>
                  <a:gd name="connsiteY12" fmla="*/ 792901 h 1061837"/>
                  <a:gd name="connsiteX13" fmla="*/ 110664 w 1061837"/>
                  <a:gd name="connsiteY13" fmla="*/ 840114 h 1061837"/>
                  <a:gd name="connsiteX14" fmla="*/ 53020 w 1061837"/>
                  <a:gd name="connsiteY14" fmla="*/ 740272 h 1061837"/>
                  <a:gd name="connsiteX15" fmla="*/ 172236 w 1061837"/>
                  <a:gd name="connsiteY15" fmla="*/ 628210 h 1061837"/>
                  <a:gd name="connsiteX16" fmla="*/ 172236 w 1061837"/>
                  <a:gd name="connsiteY16" fmla="*/ 433627 h 1061837"/>
                  <a:gd name="connsiteX17" fmla="*/ 53020 w 1061837"/>
                  <a:gd name="connsiteY17" fmla="*/ 321565 h 1061837"/>
                  <a:gd name="connsiteX18" fmla="*/ 110664 w 1061837"/>
                  <a:gd name="connsiteY18" fmla="*/ 221723 h 1061837"/>
                  <a:gd name="connsiteX19" fmla="*/ 267321 w 1061837"/>
                  <a:gd name="connsiteY19" fmla="*/ 268936 h 1061837"/>
                  <a:gd name="connsiteX20" fmla="*/ 435835 w 1061837"/>
                  <a:gd name="connsiteY20" fmla="*/ 171645 h 1061837"/>
                  <a:gd name="connsiteX21" fmla="*/ 473275 w 1061837"/>
                  <a:gd name="connsiteY21" fmla="*/ 12369 h 1061837"/>
                  <a:gd name="connsiteX22" fmla="*/ 588562 w 1061837"/>
                  <a:gd name="connsiteY22" fmla="*/ 12369 h 1061837"/>
                  <a:gd name="connsiteX23" fmla="*/ 626003 w 1061837"/>
                  <a:gd name="connsiteY23" fmla="*/ 171645 h 1061837"/>
                  <a:gd name="connsiteX24" fmla="*/ 794517 w 1061837"/>
                  <a:gd name="connsiteY24" fmla="*/ 268936 h 1061837"/>
                  <a:gd name="connsiteX25" fmla="*/ 794516 w 1061837"/>
                  <a:gd name="connsiteY25" fmla="*/ 268936 h 106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061837" h="1061837">
                    <a:moveTo>
                      <a:pt x="683448" y="268595"/>
                    </a:moveTo>
                    <a:lnTo>
                      <a:pt x="797022" y="198254"/>
                    </a:lnTo>
                    <a:lnTo>
                      <a:pt x="863583" y="264815"/>
                    </a:lnTo>
                    <a:lnTo>
                      <a:pt x="793242" y="378389"/>
                    </a:lnTo>
                    <a:cubicBezTo>
                      <a:pt x="820335" y="424983"/>
                      <a:pt x="834528" y="477953"/>
                      <a:pt x="834362" y="531851"/>
                    </a:cubicBezTo>
                    <a:lnTo>
                      <a:pt x="952066" y="595038"/>
                    </a:lnTo>
                    <a:lnTo>
                      <a:pt x="927703" y="685963"/>
                    </a:lnTo>
                    <a:lnTo>
                      <a:pt x="794174" y="681833"/>
                    </a:lnTo>
                    <a:cubicBezTo>
                      <a:pt x="767369" y="728593"/>
                      <a:pt x="728592" y="767369"/>
                      <a:pt x="681832" y="794175"/>
                    </a:cubicBezTo>
                    <a:lnTo>
                      <a:pt x="685963" y="927704"/>
                    </a:lnTo>
                    <a:lnTo>
                      <a:pt x="595039" y="952067"/>
                    </a:lnTo>
                    <a:lnTo>
                      <a:pt x="531851" y="834362"/>
                    </a:lnTo>
                    <a:cubicBezTo>
                      <a:pt x="477953" y="834528"/>
                      <a:pt x="424983" y="820334"/>
                      <a:pt x="378389" y="793242"/>
                    </a:cubicBezTo>
                    <a:lnTo>
                      <a:pt x="264815" y="863583"/>
                    </a:lnTo>
                    <a:lnTo>
                      <a:pt x="198254" y="797022"/>
                    </a:lnTo>
                    <a:lnTo>
                      <a:pt x="268595" y="683448"/>
                    </a:lnTo>
                    <a:cubicBezTo>
                      <a:pt x="241502" y="636854"/>
                      <a:pt x="227309" y="583884"/>
                      <a:pt x="227475" y="529986"/>
                    </a:cubicBezTo>
                    <a:lnTo>
                      <a:pt x="109771" y="466799"/>
                    </a:lnTo>
                    <a:lnTo>
                      <a:pt x="134134" y="375874"/>
                    </a:lnTo>
                    <a:lnTo>
                      <a:pt x="267663" y="380004"/>
                    </a:lnTo>
                    <a:cubicBezTo>
                      <a:pt x="294468" y="333244"/>
                      <a:pt x="333245" y="294468"/>
                      <a:pt x="380005" y="267662"/>
                    </a:cubicBezTo>
                    <a:lnTo>
                      <a:pt x="375874" y="134133"/>
                    </a:lnTo>
                    <a:lnTo>
                      <a:pt x="466798" y="109770"/>
                    </a:lnTo>
                    <a:lnTo>
                      <a:pt x="529986" y="227475"/>
                    </a:lnTo>
                    <a:cubicBezTo>
                      <a:pt x="583884" y="227309"/>
                      <a:pt x="636854" y="241503"/>
                      <a:pt x="683448" y="268595"/>
                    </a:cubicBezTo>
                    <a:lnTo>
                      <a:pt x="683448" y="268595"/>
                    </a:lnTo>
                    <a:close/>
                  </a:path>
                </a:pathLst>
              </a:custGeom>
              <a:solidFill>
                <a:srgbClr val="07EF2E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9800891"/>
                  <a:satOff val="-40777"/>
                  <a:lumOff val="9608"/>
                  <a:alphaOff val="0"/>
                </a:schemeClr>
              </a:fillRef>
              <a:effectRef idx="0">
                <a:schemeClr val="accent4">
                  <a:hueOff val="9800891"/>
                  <a:satOff val="-40777"/>
                  <a:lumOff val="9608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63644" tIns="363644" rIns="363644" bIns="363644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ja-JP" altLang="en-US" sz="900" dirty="0">
                  <a:solidFill>
                    <a:prstClr val="white"/>
                  </a:solidFill>
                  <a:latin typeface="Calibri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70" name="矢印: 環状 8">
                <a:extLst>
                  <a:ext uri="{FF2B5EF4-FFF2-40B4-BE49-F238E27FC236}">
                    <a16:creationId xmlns:a16="http://schemas.microsoft.com/office/drawing/2014/main" id="{49BA62C6-A448-4F4D-9B8C-5B5295A98769}"/>
                  </a:ext>
                </a:extLst>
              </p:cNvPr>
              <p:cNvSpPr/>
              <p:nvPr/>
            </p:nvSpPr>
            <p:spPr>
              <a:xfrm rot="1860000">
                <a:off x="4344104" y="1840690"/>
                <a:ext cx="1907370" cy="1907370"/>
              </a:xfrm>
              <a:prstGeom prst="circularArrow">
                <a:avLst>
                  <a:gd name="adj1" fmla="val 4687"/>
                  <a:gd name="adj2" fmla="val 299029"/>
                  <a:gd name="adj3" fmla="val 2465550"/>
                  <a:gd name="adj4" fmla="val 15974972"/>
                  <a:gd name="adj5" fmla="val 5469"/>
                </a:avLst>
              </a:prstGeom>
              <a:ln>
                <a:solidFill>
                  <a:schemeClr val="bg1"/>
                </a:solidFill>
              </a:ln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1" name="図形 70">
                <a:extLst>
                  <a:ext uri="{FF2B5EF4-FFF2-40B4-BE49-F238E27FC236}">
                    <a16:creationId xmlns:a16="http://schemas.microsoft.com/office/drawing/2014/main" id="{BC178B00-F177-453C-A9FE-4AAD431B17DF}"/>
                  </a:ext>
                </a:extLst>
              </p:cNvPr>
              <p:cNvSpPr/>
              <p:nvPr/>
            </p:nvSpPr>
            <p:spPr>
              <a:xfrm rot="20640000">
                <a:off x="3454638" y="1353237"/>
                <a:ext cx="1385823" cy="1385823"/>
              </a:xfrm>
              <a:prstGeom prst="leftCircularArrow">
                <a:avLst>
                  <a:gd name="adj1" fmla="val 6452"/>
                  <a:gd name="adj2" fmla="val 429999"/>
                  <a:gd name="adj3" fmla="val 10489124"/>
                  <a:gd name="adj4" fmla="val 14837806"/>
                  <a:gd name="adj5" fmla="val 7527"/>
                </a:avLst>
              </a:prstGeom>
              <a:solidFill>
                <a:srgbClr val="37C5E1"/>
              </a:solidFill>
              <a:ln>
                <a:solidFill>
                  <a:schemeClr val="bg1"/>
                </a:solidFill>
              </a:ln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4900445"/>
                  <a:satOff val="-20388"/>
                  <a:lumOff val="4804"/>
                  <a:alphaOff val="0"/>
                </a:schemeClr>
              </a:fillRef>
              <a:effectRef idx="0">
                <a:schemeClr val="accent4">
                  <a:hueOff val="4900445"/>
                  <a:satOff val="-20388"/>
                  <a:lumOff val="480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2" name="矢印: 環状 10">
                <a:extLst>
                  <a:ext uri="{FF2B5EF4-FFF2-40B4-BE49-F238E27FC236}">
                    <a16:creationId xmlns:a16="http://schemas.microsoft.com/office/drawing/2014/main" id="{93C9B3FF-954E-402D-A253-458A2FE1617E}"/>
                  </a:ext>
                </a:extLst>
              </p:cNvPr>
              <p:cNvSpPr/>
              <p:nvPr/>
            </p:nvSpPr>
            <p:spPr>
              <a:xfrm rot="6900000">
                <a:off x="3978456" y="612779"/>
                <a:ext cx="1494197" cy="1494197"/>
              </a:xfrm>
              <a:prstGeom prst="circularArrow">
                <a:avLst>
                  <a:gd name="adj1" fmla="val 5984"/>
                  <a:gd name="adj2" fmla="val 394124"/>
                  <a:gd name="adj3" fmla="val 13313824"/>
                  <a:gd name="adj4" fmla="val 10508221"/>
                  <a:gd name="adj5" fmla="val 6981"/>
                </a:avLst>
              </a:prstGeom>
              <a:solidFill>
                <a:srgbClr val="07EF2E"/>
              </a:solidFill>
              <a:ln>
                <a:solidFill>
                  <a:schemeClr val="bg1"/>
                </a:solidFill>
              </a:ln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9800891"/>
                  <a:satOff val="-40777"/>
                  <a:lumOff val="9608"/>
                  <a:alphaOff val="0"/>
                </a:schemeClr>
              </a:fillRef>
              <a:effectRef idx="0">
                <a:schemeClr val="accent4">
                  <a:hueOff val="9800891"/>
                  <a:satOff val="-40777"/>
                  <a:lumOff val="9608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73" name="正方形/長方形 72"/>
            <p:cNvSpPr/>
            <p:nvPr/>
          </p:nvSpPr>
          <p:spPr>
            <a:xfrm>
              <a:off x="349159" y="1865666"/>
              <a:ext cx="1332000" cy="1077218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 algn="ctr" defTabSz="457200"/>
              <a:r>
                <a:rPr kumimoji="0"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万博に向けた未来社会の実験場</a:t>
              </a:r>
              <a:endParaRPr kumimoji="0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457200"/>
              <a:r>
                <a:rPr kumimoji="0"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（夢洲）</a:t>
              </a:r>
              <a:endParaRPr kumimoji="0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410551" y="5973057"/>
              <a:ext cx="1189428" cy="637849"/>
            </a:xfrm>
            <a:prstGeom prst="rect">
              <a:avLst/>
            </a:prstGeom>
          </p:spPr>
          <p:txBody>
            <a:bodyPr vert="horz" wrap="none" lIns="0" tIns="72000" rIns="0" bIns="72000">
              <a:spAutoFit/>
            </a:bodyPr>
            <a:lstStyle/>
            <a:p>
              <a:pPr algn="ctr" defTabSz="457200"/>
              <a:r>
                <a:rPr kumimoji="0"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大阪全体での</a:t>
              </a:r>
              <a:endParaRPr kumimoji="0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 defTabSz="457200"/>
              <a:r>
                <a:rPr kumimoji="0" lang="ja-JP" altLang="en-US" sz="16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スマートシティ</a:t>
              </a:r>
              <a:endParaRPr kumimoji="0"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29" y="2908435"/>
              <a:ext cx="1741486" cy="947840"/>
            </a:xfrm>
            <a:prstGeom prst="rect">
              <a:avLst/>
            </a:prstGeom>
          </p:spPr>
        </p:pic>
        <p:sp>
          <p:nvSpPr>
            <p:cNvPr id="7" name="上矢印 6"/>
            <p:cNvSpPr/>
            <p:nvPr/>
          </p:nvSpPr>
          <p:spPr>
            <a:xfrm>
              <a:off x="1755559" y="2999461"/>
              <a:ext cx="496506" cy="3579297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170" y="4111217"/>
              <a:ext cx="1463375" cy="1966177"/>
            </a:xfrm>
            <a:prstGeom prst="rect">
              <a:avLst/>
            </a:prstGeom>
          </p:spPr>
        </p:pic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9AF3687F-380C-4B9C-A1C1-9EBA91DCBE09}"/>
                </a:ext>
              </a:extLst>
            </p:cNvPr>
            <p:cNvSpPr txBox="1"/>
            <p:nvPr/>
          </p:nvSpPr>
          <p:spPr>
            <a:xfrm>
              <a:off x="1819146" y="4434737"/>
              <a:ext cx="369332" cy="1516823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square" rtlCol="0">
              <a:spAutoFit/>
            </a:bodyPr>
            <a:lstStyle/>
            <a:p>
              <a:pPr defTabSz="457200"/>
              <a:r>
                <a:rPr kumimoji="0" lang="ja-JP" altLang="en-US" sz="1200" b="1" spc="-10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取組みの対象レベル</a:t>
              </a:r>
            </a:p>
          </p:txBody>
        </p:sp>
        <p:sp>
          <p:nvSpPr>
            <p:cNvPr id="44" name="上矢印 43"/>
            <p:cNvSpPr/>
            <p:nvPr/>
          </p:nvSpPr>
          <p:spPr>
            <a:xfrm rot="5400000">
              <a:off x="5362933" y="2862808"/>
              <a:ext cx="496506" cy="7459996"/>
            </a:xfrm>
            <a:prstGeom prst="up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1A91D93E-36BE-4F04-A95B-EC2A40DD8BB5}"/>
                </a:ext>
              </a:extLst>
            </p:cNvPr>
            <p:cNvSpPr txBox="1"/>
            <p:nvPr/>
          </p:nvSpPr>
          <p:spPr>
            <a:xfrm>
              <a:off x="5141175" y="6454306"/>
              <a:ext cx="8515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0" lang="ja-JP" altLang="en-US" sz="12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　間　軸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1A91D93E-36BE-4F04-A95B-EC2A40DD8BB5}"/>
                </a:ext>
              </a:extLst>
            </p:cNvPr>
            <p:cNvSpPr txBox="1"/>
            <p:nvPr/>
          </p:nvSpPr>
          <p:spPr>
            <a:xfrm>
              <a:off x="2430187" y="6465687"/>
              <a:ext cx="5597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0" lang="ja-JP" altLang="en-US" sz="105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当　面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1A91D93E-36BE-4F04-A95B-EC2A40DD8BB5}"/>
                </a:ext>
              </a:extLst>
            </p:cNvPr>
            <p:cNvSpPr txBox="1"/>
            <p:nvPr/>
          </p:nvSpPr>
          <p:spPr>
            <a:xfrm>
              <a:off x="8168632" y="6477253"/>
              <a:ext cx="55976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kumimoji="0" lang="ja-JP" altLang="en-US" sz="105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将　来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CE655833-3D31-41C9-BDB6-26F25605C4FF}"/>
                </a:ext>
              </a:extLst>
            </p:cNvPr>
            <p:cNvSpPr txBox="1"/>
            <p:nvPr/>
          </p:nvSpPr>
          <p:spPr>
            <a:xfrm>
              <a:off x="1821795" y="3049707"/>
              <a:ext cx="346249" cy="1382405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square" rtlCol="0" anchor="ctr">
              <a:spAutoFit/>
            </a:bodyPr>
            <a:lstStyle/>
            <a:p>
              <a:pPr algn="ctr" defTabSz="457200"/>
              <a:r>
                <a:rPr kumimoji="0" lang="ja-JP" altLang="en-US" sz="105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都市</a:t>
              </a:r>
              <a:r>
                <a:rPr kumimoji="0" lang="ja-JP" altLang="en-US" sz="105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ＤＸ／企業ＤＸ</a:t>
              </a:r>
              <a:endParaRPr kumimoji="0" lang="en-US" altLang="ja-JP" sz="105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星 4 9"/>
            <p:cNvSpPr/>
            <p:nvPr/>
          </p:nvSpPr>
          <p:spPr>
            <a:xfrm>
              <a:off x="875516" y="4934137"/>
              <a:ext cx="216000" cy="216000"/>
            </a:xfrm>
            <a:prstGeom prst="star4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ja-JP" altLang="en-US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7271864">
              <a:off x="254185" y="4205928"/>
              <a:ext cx="1110215" cy="622302"/>
            </a:xfrm>
            <a:prstGeom prst="rect">
              <a:avLst/>
            </a:prstGeom>
          </p:spPr>
        </p:pic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CE655833-3D31-41C9-BDB6-26F25605C4FF}"/>
                </a:ext>
              </a:extLst>
            </p:cNvPr>
            <p:cNvSpPr txBox="1"/>
            <p:nvPr/>
          </p:nvSpPr>
          <p:spPr>
            <a:xfrm>
              <a:off x="1837233" y="5838303"/>
              <a:ext cx="346249" cy="812348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square" rtlCol="0" anchor="ctr">
              <a:spAutoFit/>
            </a:bodyPr>
            <a:lstStyle/>
            <a:p>
              <a:pPr algn="ctr" defTabSz="457200"/>
              <a:r>
                <a:rPr kumimoji="0" lang="ja-JP" altLang="en-US" sz="105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行政ＤＸ</a:t>
              </a:r>
              <a:endParaRPr kumimoji="0" lang="en-US" altLang="ja-JP" sz="105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6" name="AutoShape 2"/>
          <p:cNvSpPr>
            <a:spLocks noChangeArrowheads="1"/>
          </p:cNvSpPr>
          <p:nvPr/>
        </p:nvSpPr>
        <p:spPr bwMode="auto">
          <a:xfrm>
            <a:off x="0" y="-26988"/>
            <a:ext cx="9906000" cy="432000"/>
          </a:xfrm>
          <a:prstGeom prst="flowChartProcess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91418" tIns="45710" rIns="91418" bIns="45710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umimoji="1" sz="24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kumimoji="1" sz="21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kumimoji="1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kumimoji="1" sz="1600">
                <a:solidFill>
                  <a:schemeClr val="tx1"/>
                </a:solidFill>
                <a:latin typeface="Century Schoolbook" pitchFamily="18" charset="0"/>
                <a:ea typeface="ＭＳ Ｐ明朝" panose="02020600040205080304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ja-JP" altLang="en-US" b="1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今後のスケジュール（イメージ）</a:t>
            </a:r>
            <a:endParaRPr kumimoji="1" lang="en-US" altLang="ja-JP" b="1" i="0" u="none" strike="noStrike" kern="1200" cap="none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13990" y="563711"/>
            <a:ext cx="9719945" cy="849067"/>
          </a:xfrm>
          <a:prstGeom prst="roundRect">
            <a:avLst>
              <a:gd name="adj" fmla="val 10678"/>
            </a:avLst>
          </a:prstGeom>
          <a:solidFill>
            <a:srgbClr val="F79646">
              <a:lumMod val="20000"/>
              <a:lumOff val="80000"/>
            </a:srgbClr>
          </a:solidFill>
          <a:ln w="3175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108000" rIns="35992" bIns="108000" rtlCol="0" anchor="ctr">
            <a:spAutoFit/>
          </a:bodyPr>
          <a:lstStyle/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大阪・関西万博が開催される</a:t>
            </a:r>
            <a:r>
              <a:rPr kumimoji="0" lang="en-US" altLang="ja-JP" kern="0" dirty="0" smtClean="0">
                <a:solidFill>
                  <a:prstClr val="black"/>
                </a:solidFill>
                <a:latin typeface="Meiryo UI"/>
                <a:ea typeface="Meiryo UI"/>
              </a:rPr>
              <a:t>2025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年頃を目途に「大阪モデル」のスマートシティの基盤を確立。</a:t>
            </a:r>
            <a:endParaRPr kumimoji="0" lang="en-US" altLang="ja-JP" kern="0" dirty="0" smtClean="0">
              <a:solidFill>
                <a:prstClr val="black"/>
              </a:solidFill>
              <a:latin typeface="Meiryo UI"/>
              <a:ea typeface="Meiryo UI"/>
            </a:endParaRPr>
          </a:p>
          <a:p>
            <a:pPr marL="357505" lvl="0" indent="-285750" defTabSz="914400">
              <a:lnSpc>
                <a:spcPts val="2400"/>
              </a:lnSpc>
              <a:buFont typeface="Wingdings" panose="05000000000000000000" pitchFamily="2" charset="2"/>
              <a:buChar char="Ø"/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Meiryo UI"/>
                <a:ea typeface="Meiryo UI"/>
              </a:rPr>
              <a:t>万博のレガシーとの相乗効果により最先端技術を大阪が先導する未来社会を実現。</a:t>
            </a:r>
            <a:endParaRPr kumimoji="0" lang="en-US" altLang="ja-JP" kern="0" dirty="0" smtClean="0">
              <a:solidFill>
                <a:prstClr val="black"/>
              </a:solidFill>
              <a:latin typeface="Meiryo UI"/>
              <a:ea typeface="Meiryo UI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37340" y="6410018"/>
            <a:ext cx="432000" cy="432000"/>
          </a:xfrm>
          <a:prstGeom prst="ellipse">
            <a:avLst/>
          </a:prstGeom>
          <a:solidFill>
            <a:srgbClr val="0070C0"/>
          </a:solidFill>
          <a:ln w="12700">
            <a:solidFill>
              <a:srgbClr val="4F81BD">
                <a:shade val="50000"/>
              </a:srgbClr>
            </a:solidFill>
          </a:ln>
        </p:spPr>
        <p:txBody>
          <a:bodyPr lIns="0" tIns="0" rIns="0" bIns="0"/>
          <a:lstStyle/>
          <a:p>
            <a:pPr algn="ctr"/>
            <a:r>
              <a:rPr kumimoji="1" lang="en-US" altLang="ja-JP" sz="1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endParaRPr kumimoji="1" lang="ja-JP" altLang="en-US" sz="1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66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7811</TotalTime>
  <Words>893</Words>
  <Application>Microsoft Office PowerPoint</Application>
  <PresentationFormat>A4 210 x 297 mm</PresentationFormat>
  <Paragraphs>169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7</vt:i4>
      </vt:variant>
    </vt:vector>
  </HeadingPairs>
  <TitlesOfParts>
    <vt:vector size="23" baseType="lpstr">
      <vt:lpstr>Meiryo UI</vt:lpstr>
      <vt:lpstr>ＭＳ Ｐゴシック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1_Office テーマ</vt:lpstr>
      <vt:lpstr>2_Office テーマ</vt:lpstr>
      <vt:lpstr>3_Office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永綱　陽一</cp:lastModifiedBy>
  <cp:revision>3151</cp:revision>
  <cp:lastPrinted>2019-11-25T06:47:56Z</cp:lastPrinted>
  <dcterms:created xsi:type="dcterms:W3CDTF">2015-07-03T07:38:00Z</dcterms:created>
  <dcterms:modified xsi:type="dcterms:W3CDTF">2019-11-25T06:48:27Z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1041-10.8.0.6184</vt:lpwstr>
  </property>
</Properties>
</file>