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74" r:id="rId2"/>
    <p:sldId id="275" r:id="rId3"/>
    <p:sldId id="270" r:id="rId4"/>
    <p:sldId id="273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5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538" tIns="45769" rIns="91538" bIns="457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538" tIns="45769" rIns="91538" bIns="45769" rtlCol="0"/>
          <a:lstStyle>
            <a:lvl1pPr algn="r">
              <a:defRPr sz="1200"/>
            </a:lvl1pPr>
          </a:lstStyle>
          <a:p>
            <a:fld id="{013AD096-00C5-418F-BCFD-F07F0ACE8396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8" tIns="45769" rIns="91538" bIns="4576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38" tIns="45769" rIns="91538" bIns="4576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9"/>
            <a:ext cx="2949786" cy="498692"/>
          </a:xfrm>
          <a:prstGeom prst="rect">
            <a:avLst/>
          </a:prstGeom>
        </p:spPr>
        <p:txBody>
          <a:bodyPr vert="horz" lIns="91538" tIns="45769" rIns="91538" bIns="457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38" tIns="45769" rIns="91538" bIns="45769" rtlCol="0" anchor="b"/>
          <a:lstStyle>
            <a:lvl1pPr algn="r">
              <a:defRPr sz="1200"/>
            </a:lvl1pPr>
          </a:lstStyle>
          <a:p>
            <a:fld id="{B801453B-654D-436A-8A89-F98EF6A13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29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06578" y="4681637"/>
            <a:ext cx="5381625" cy="4471988"/>
          </a:xfrm>
          <a:prstGeom prst="rect">
            <a:avLst/>
          </a:prstGeom>
        </p:spPr>
        <p:txBody>
          <a:bodyPr/>
          <a:lstStyle/>
          <a:p>
            <a:pPr marL="0" lvl="0" indent="0">
              <a:buFont typeface="Wingdings" panose="05000000000000000000" pitchFamily="2" charset="2"/>
              <a:buNone/>
            </a:pP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/>
          </p:nvPr>
        </p:nvSpPr>
        <p:spPr>
          <a:xfrm>
            <a:off x="798513" y="433388"/>
            <a:ext cx="5197475" cy="3897312"/>
          </a:xfrm>
        </p:spPr>
      </p:sp>
    </p:spTree>
    <p:extLst>
      <p:ext uri="{BB962C8B-B14F-4D97-AF65-F5344CB8AC3E}">
        <p14:creationId xmlns:p14="http://schemas.microsoft.com/office/powerpoint/2010/main" val="63369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5637885" y="6473930"/>
            <a:ext cx="4313081" cy="340795"/>
          </a:xfrm>
          <a:prstGeom prst="rect">
            <a:avLst/>
          </a:prstGeom>
        </p:spPr>
        <p:txBody>
          <a:bodyPr lIns="91678" tIns="45839" rIns="91678" bIns="45839"/>
          <a:lstStyle/>
          <a:p>
            <a:fld id="{01924E22-6FBB-4827-8519-E27A2795236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21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2EB8-C8BC-4809-8C30-7212F9C67F2F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87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14B0-0D4A-47C4-B117-F3A48B54A320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42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F8E0-FABD-4E3F-9926-A30A43299248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12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1C2DB-8900-4663-BD4B-C747D8C065C8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42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BEE5-8A4B-49DE-88CD-B3C164F4A135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16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9C38-A1E7-44C2-8018-DD3DB7CC3E6F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89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51BA-0333-47A0-A424-6813CCA6FACB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34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9625-35F2-4EC0-A0B2-0E08AC411C3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3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B21A-6FF5-462C-8EEE-37334341912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3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2A26-0FE0-4B39-B781-409B1C27B5B9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C946-87F9-4C69-B4E4-1ADF819AC20F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91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FE218-6013-4B50-A57C-FB9DA9D1C32C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57023-F296-4ED6-A1F4-7A684B13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78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561602"/>
            <a:ext cx="7772400" cy="1552576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r>
              <a:rPr kumimoji="1" lang="en-US" altLang="ja-JP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大会と</a:t>
            </a:r>
            <a:r>
              <a:rPr kumimoji="1" lang="en-US" altLang="ja-JP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大阪・関西万博との連携</a:t>
            </a:r>
            <a:endParaRPr kumimoji="1" lang="ja-JP" altLang="en-US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2766" y="4074472"/>
            <a:ext cx="6912768" cy="1717371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２０１９年１１月２６日（火）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大阪府知事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吉村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洋文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大阪市長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松井　一郎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16" y="126510"/>
            <a:ext cx="795408" cy="63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53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表 87"/>
          <p:cNvGraphicFramePr>
            <a:graphicFrameLocks noGrp="1"/>
          </p:cNvGraphicFramePr>
          <p:nvPr>
            <p:extLst/>
          </p:nvPr>
        </p:nvGraphicFramePr>
        <p:xfrm>
          <a:off x="283509" y="785812"/>
          <a:ext cx="8546179" cy="5771595"/>
        </p:xfrm>
        <a:graphic>
          <a:graphicData uri="http://schemas.openxmlformats.org/drawingml/2006/table">
            <a:tbl>
              <a:tblPr firstRow="1" bandRow="1"/>
              <a:tblGrid>
                <a:gridCol w="434198">
                  <a:extLst>
                    <a:ext uri="{9D8B030D-6E8A-4147-A177-3AD203B41FA5}">
                      <a16:colId xmlns:a16="http://schemas.microsoft.com/office/drawing/2014/main" val="790631712"/>
                    </a:ext>
                  </a:extLst>
                </a:gridCol>
                <a:gridCol w="582456">
                  <a:extLst>
                    <a:ext uri="{9D8B030D-6E8A-4147-A177-3AD203B41FA5}">
                      <a16:colId xmlns:a16="http://schemas.microsoft.com/office/drawing/2014/main" val="710364962"/>
                    </a:ext>
                  </a:extLst>
                </a:gridCol>
                <a:gridCol w="2143125">
                  <a:extLst>
                    <a:ext uri="{9D8B030D-6E8A-4147-A177-3AD203B41FA5}">
                      <a16:colId xmlns:a16="http://schemas.microsoft.com/office/drawing/2014/main" val="1375058113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1632808317"/>
                    </a:ext>
                  </a:extLst>
                </a:gridCol>
                <a:gridCol w="585787">
                  <a:extLst>
                    <a:ext uri="{9D8B030D-6E8A-4147-A177-3AD203B41FA5}">
                      <a16:colId xmlns:a16="http://schemas.microsoft.com/office/drawing/2014/main" val="2415195851"/>
                    </a:ext>
                  </a:extLst>
                </a:gridCol>
                <a:gridCol w="585789">
                  <a:extLst>
                    <a:ext uri="{9D8B030D-6E8A-4147-A177-3AD203B41FA5}">
                      <a16:colId xmlns:a16="http://schemas.microsoft.com/office/drawing/2014/main" val="3114683418"/>
                    </a:ext>
                  </a:extLst>
                </a:gridCol>
                <a:gridCol w="714376">
                  <a:extLst>
                    <a:ext uri="{9D8B030D-6E8A-4147-A177-3AD203B41FA5}">
                      <a16:colId xmlns:a16="http://schemas.microsoft.com/office/drawing/2014/main" val="2643500263"/>
                    </a:ext>
                  </a:extLst>
                </a:gridCol>
                <a:gridCol w="585790">
                  <a:extLst>
                    <a:ext uri="{9D8B030D-6E8A-4147-A177-3AD203B41FA5}">
                      <a16:colId xmlns:a16="http://schemas.microsoft.com/office/drawing/2014/main" val="2512294856"/>
                    </a:ext>
                  </a:extLst>
                </a:gridCol>
                <a:gridCol w="771532">
                  <a:extLst>
                    <a:ext uri="{9D8B030D-6E8A-4147-A177-3AD203B41FA5}">
                      <a16:colId xmlns:a16="http://schemas.microsoft.com/office/drawing/2014/main" val="1806420585"/>
                    </a:ext>
                  </a:extLst>
                </a:gridCol>
              </a:tblGrid>
              <a:tr h="427410"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1200" b="0" i="0" u="none" strike="noStrike" kern="1200" baseline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2020 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marL="0" marR="0" lvl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2021</a:t>
                      </a: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2022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2023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2024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2025 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426763"/>
                  </a:ext>
                </a:extLst>
              </a:tr>
              <a:tr h="5344185"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kumimoji="1"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kumimoji="1"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kumimoji="1"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kumimoji="1"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kumimoji="1"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kumimoji="1"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1pPr>
                      <a:lvl2pPr marL="45713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2pPr>
                      <a:lvl3pPr marL="914266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3pPr>
                      <a:lvl4pPr marL="137139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4pPr>
                      <a:lvl5pPr marL="1828530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5pPr>
                      <a:lvl6pPr marL="2285662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6pPr>
                      <a:lvl7pPr marL="2742795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7pPr>
                      <a:lvl8pPr marL="3199927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8pPr>
                      <a:lvl9pPr marL="3657061" algn="l" defTabSz="914266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Meiryo UI"/>
                          <a:ea typeface="Meiryo UI"/>
                        </a:defRPr>
                      </a:lvl9pPr>
                    </a:lstStyle>
                    <a:p>
                      <a:endParaRPr kumimoji="1" lang="ja-JP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382735"/>
                  </a:ext>
                </a:extLst>
              </a:tr>
            </a:tbl>
          </a:graphicData>
        </a:graphic>
      </p:graphicFrame>
      <p:sp>
        <p:nvSpPr>
          <p:cNvPr id="89" name="正方形/長方形 88"/>
          <p:cNvSpPr/>
          <p:nvPr/>
        </p:nvSpPr>
        <p:spPr>
          <a:xfrm>
            <a:off x="1361299" y="1399389"/>
            <a:ext cx="450615" cy="3940354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843981">
              <a:defRPr/>
            </a:pPr>
            <a:endParaRPr kumimoji="0" lang="ja-JP" altLang="en-US" sz="1662" kern="0">
              <a:solidFill>
                <a:prstClr val="white"/>
              </a:solidFill>
              <a:latin typeface="Meiryo UI"/>
              <a:ea typeface="Meiryo UI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08041" y="1788032"/>
            <a:ext cx="430887" cy="1909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/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開催国決定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1884836" y="1393593"/>
            <a:ext cx="438963" cy="3932864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843981">
              <a:defRPr/>
            </a:pPr>
            <a:endParaRPr kumimoji="0" lang="ja-JP" altLang="en-US" sz="1662" kern="0">
              <a:solidFill>
                <a:prstClr val="white"/>
              </a:solidFill>
              <a:latin typeface="Meiryo UI"/>
              <a:ea typeface="Meiryo UI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875870" y="1786156"/>
            <a:ext cx="430887" cy="3103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/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ブエノスアイレス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博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認定博</a:t>
            </a:r>
            <a:r>
              <a:rPr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〕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374420" y="1752409"/>
            <a:ext cx="430887" cy="29637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/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一般社団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法人 博覧会協会 設立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887110" y="1776829"/>
            <a:ext cx="430887" cy="19549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/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公益社団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法人 移行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8103887" y="1221855"/>
            <a:ext cx="697990" cy="5335552"/>
          </a:xfrm>
          <a:prstGeom prst="rect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843981">
              <a:defRPr/>
            </a:pPr>
            <a:endParaRPr kumimoji="0" lang="ja-JP" altLang="en-US" sz="1662" kern="0">
              <a:solidFill>
                <a:prstClr val="white"/>
              </a:solidFill>
              <a:latin typeface="Meiryo UI"/>
              <a:ea typeface="Meiryo UI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8000407" y="1447921"/>
            <a:ext cx="1280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81">
              <a:defRPr/>
            </a:pPr>
            <a:r>
              <a:rPr kumimoji="0" lang="en-US" altLang="ja-JP" sz="1100" b="1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kumimoji="0" lang="en-US" altLang="ja-JP" sz="1100" b="1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200885" y="2224989"/>
            <a:ext cx="461665" cy="24911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>
              <a:defRPr/>
            </a:pPr>
            <a:r>
              <a:rPr kumimoji="0" lang="ja-JP" altLang="en-US" b="1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大阪･関西万博</a:t>
            </a:r>
            <a:r>
              <a:rPr kumimoji="0" lang="ja-JP" altLang="en-US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開催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586987" y="1811589"/>
            <a:ext cx="430887" cy="15507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/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計画 策定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288920" y="1507897"/>
            <a:ext cx="400110" cy="16759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 anchor="ctr">
            <a:spAutoFit/>
          </a:bodyPr>
          <a:lstStyle/>
          <a:p>
            <a:pPr algn="dist" defTabSz="843981"/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スケジュール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944279" y="1799895"/>
            <a:ext cx="430887" cy="25451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登録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申請書 提出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（目標）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01309" y="1492939"/>
            <a:ext cx="6204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81"/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11/23 </a:t>
            </a:r>
            <a:endParaRPr lang="ja-JP" altLang="en-US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329070" y="1495175"/>
            <a:ext cx="648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81"/>
            <a:r>
              <a:rPr lang="en-US" altLang="ja-JP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1/30</a:t>
            </a:r>
            <a:endParaRPr lang="ja-JP" altLang="en-US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822322" y="1493562"/>
            <a:ext cx="68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81"/>
            <a:r>
              <a:rPr lang="en-US" altLang="ja-JP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10/21</a:t>
            </a:r>
            <a:endParaRPr lang="ja-JP" altLang="en-US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566899" y="1473531"/>
            <a:ext cx="466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81"/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秋頃　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716240" y="1470377"/>
            <a:ext cx="929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　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925170" y="1488110"/>
            <a:ext cx="53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年内　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065376" y="1479766"/>
            <a:ext cx="4621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　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059884" y="1794517"/>
            <a:ext cx="430887" cy="44576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ＢＩＥ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総会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登録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申請書の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承認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2919747" y="1402575"/>
            <a:ext cx="443670" cy="3923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121" name="正方形/長方形 120"/>
          <p:cNvSpPr/>
          <p:nvPr/>
        </p:nvSpPr>
        <p:spPr>
          <a:xfrm>
            <a:off x="4010384" y="1399390"/>
            <a:ext cx="470166" cy="39270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9" name="正方形/長方形 38"/>
          <p:cNvSpPr/>
          <p:nvPr/>
        </p:nvSpPr>
        <p:spPr>
          <a:xfrm>
            <a:off x="3508865" y="1403115"/>
            <a:ext cx="438963" cy="3923343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843981">
              <a:defRPr/>
            </a:pPr>
            <a:endParaRPr kumimoji="0" lang="ja-JP" altLang="en-US" sz="1662" kern="0">
              <a:solidFill>
                <a:prstClr val="white"/>
              </a:solidFill>
              <a:latin typeface="Meiryo UI"/>
              <a:ea typeface="Meiryo UI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525427" y="1786351"/>
            <a:ext cx="430887" cy="19549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/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ロゴマーク 策定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17791" y="1503083"/>
            <a:ext cx="524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81"/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春頃</a:t>
            </a:r>
            <a:endParaRPr lang="ja-JP" altLang="en-US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562836" y="1394626"/>
            <a:ext cx="470166" cy="39318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1499" y="4649097"/>
            <a:ext cx="629533" cy="714604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2403963" y="1398350"/>
            <a:ext cx="438963" cy="3928107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843981">
              <a:defRPr/>
            </a:pPr>
            <a:endParaRPr kumimoji="0" lang="ja-JP" altLang="en-US" sz="1662" kern="0">
              <a:solidFill>
                <a:prstClr val="white"/>
              </a:solidFill>
              <a:latin typeface="Meiryo UI"/>
              <a:ea typeface="Meiryo UI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420525" y="1781586"/>
            <a:ext cx="430887" cy="19549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843981"/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ロゴマーク 公募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327161" y="1426878"/>
            <a:ext cx="6391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81"/>
            <a:r>
              <a:rPr lang="en-US" altLang="ja-JP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10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3981"/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ja-JP" altLang="en-US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153252" y="1472398"/>
            <a:ext cx="9540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362331" y="1816682"/>
            <a:ext cx="389850" cy="202665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ドバイ博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登録博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〕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8701" y="3666013"/>
            <a:ext cx="778408" cy="795423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>
          <a:xfrm>
            <a:off x="5584484" y="1173239"/>
            <a:ext cx="2925" cy="24850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579721" y="4538958"/>
            <a:ext cx="2925" cy="202291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右矢印 53"/>
          <p:cNvSpPr/>
          <p:nvPr/>
        </p:nvSpPr>
        <p:spPr>
          <a:xfrm>
            <a:off x="2526772" y="5908492"/>
            <a:ext cx="5508421" cy="598660"/>
          </a:xfrm>
          <a:prstGeom prst="rightArrow">
            <a:avLst>
              <a:gd name="adj1" fmla="val 63251"/>
              <a:gd name="adj2" fmla="val 50239"/>
            </a:avLst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843981">
              <a:defRPr/>
            </a:pPr>
            <a:endParaRPr kumimoji="0" lang="ja-JP" altLang="en-US" sz="1662" kern="0">
              <a:solidFill>
                <a:prstClr val="white"/>
              </a:solidFill>
              <a:latin typeface="Meiryo UI"/>
              <a:ea typeface="Meiryo UI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635968" y="6052548"/>
            <a:ext cx="5290030" cy="38258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843981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会場整備計画の検討　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ja-JP" altLang="en-US" sz="1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法令手続き 　実施設計　 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r>
              <a:rPr kumimoji="0" lang="ja-JP" altLang="en-US" sz="1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建設工事</a:t>
            </a:r>
          </a:p>
        </p:txBody>
      </p:sp>
      <p:grpSp>
        <p:nvGrpSpPr>
          <p:cNvPr id="57" name="グループ化 56"/>
          <p:cNvGrpSpPr/>
          <p:nvPr/>
        </p:nvGrpSpPr>
        <p:grpSpPr>
          <a:xfrm>
            <a:off x="4269663" y="5339743"/>
            <a:ext cx="221108" cy="243073"/>
            <a:chOff x="3571189" y="2940071"/>
            <a:chExt cx="254821" cy="479372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3583274" y="2940071"/>
              <a:ext cx="2311" cy="479372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flipH="1">
              <a:off x="3571189" y="3397016"/>
              <a:ext cx="254821" cy="8248"/>
            </a:xfrm>
            <a:prstGeom prst="line">
              <a:avLst/>
            </a:prstGeom>
            <a:ln w="508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982679" y="57240"/>
            <a:ext cx="8221369" cy="506474"/>
          </a:xfrm>
          <a:prstGeom prst="rect">
            <a:avLst/>
          </a:prstGeom>
          <a:solidFill>
            <a:srgbClr val="006600"/>
          </a:solidFill>
          <a:ln>
            <a:noFill/>
          </a:ln>
          <a:extLst/>
        </p:spPr>
        <p:txBody>
          <a:bodyPr wrap="none" lIns="84389" tIns="42196" rIns="84389" bIns="42196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大阪･関西万博にかかる主なスケジュール</a:t>
            </a:r>
            <a:endParaRPr lang="ja-JP" altLang="en-US" sz="28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2" y="44624"/>
            <a:ext cx="795408" cy="639412"/>
          </a:xfrm>
          <a:prstGeom prst="rect">
            <a:avLst/>
          </a:prstGeom>
        </p:spPr>
      </p:pic>
      <p:sp>
        <p:nvSpPr>
          <p:cNvPr id="60" name="テキスト ボックス 59"/>
          <p:cNvSpPr txBox="1"/>
          <p:nvPr/>
        </p:nvSpPr>
        <p:spPr>
          <a:xfrm>
            <a:off x="7999046" y="1623350"/>
            <a:ext cx="929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数週間の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前倒しを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検討中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61" name="右矢印 60"/>
          <p:cNvSpPr/>
          <p:nvPr/>
        </p:nvSpPr>
        <p:spPr>
          <a:xfrm>
            <a:off x="4501258" y="5295104"/>
            <a:ext cx="3512188" cy="558226"/>
          </a:xfrm>
          <a:prstGeom prst="rightArrow">
            <a:avLst>
              <a:gd name="adj1" fmla="val 63251"/>
              <a:gd name="adj2" fmla="val 50239"/>
            </a:avLst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843981">
              <a:defRPr/>
            </a:pPr>
            <a:endParaRPr kumimoji="0" lang="ja-JP" altLang="en-US" sz="1662" kern="0">
              <a:solidFill>
                <a:prstClr val="white"/>
              </a:solidFill>
              <a:latin typeface="Meiryo UI"/>
              <a:ea typeface="Meiryo UI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715108" y="5405477"/>
            <a:ext cx="2068610" cy="40607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843981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正式な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kumimoji="0" lang="ja-JP" altLang="en-US" sz="1400" kern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招請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0" lang="ja-JP" altLang="en-US" sz="1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開始</a:t>
            </a:r>
          </a:p>
        </p:txBody>
      </p:sp>
    </p:spTree>
    <p:extLst>
      <p:ext uri="{BB962C8B-B14F-4D97-AF65-F5344CB8AC3E}">
        <p14:creationId xmlns:p14="http://schemas.microsoft.com/office/powerpoint/2010/main" val="325027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39608" y="3051717"/>
            <a:ext cx="8804171" cy="1854643"/>
          </a:xfrm>
          <a:prstGeom prst="rect">
            <a:avLst/>
          </a:prstGeom>
          <a:noFill/>
          <a:ln w="19050" cmpd="dbl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5" rIns="91429" bIns="45715" rtlCol="0" anchor="t"/>
          <a:lstStyle/>
          <a:p>
            <a:pPr lvl="0">
              <a:lnSpc>
                <a:spcPts val="2160"/>
              </a:lnSpc>
            </a:pP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en-US" altLang="ja-JP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大阪サミット、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ラグビーワールドカップ等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大規模国際イベントでの万博開催</a:t>
            </a:r>
            <a:r>
              <a:rPr lang="en-US" altLang="ja-JP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PR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2160"/>
              </a:lnSpc>
            </a:pP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G20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大阪サミットにおいて各国の首脳や海外のマスコミ関係者に対し</a:t>
            </a:r>
            <a:r>
              <a:rPr lang="en-US" altLang="ja-JP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を展開。</a:t>
            </a:r>
            <a:endParaRPr lang="en-US" altLang="ja-JP" sz="1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160"/>
              </a:lnSpc>
            </a:pP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・ラグビーワールドカップにおいて、東京都内のファンゾーンでも</a:t>
            </a:r>
            <a:r>
              <a:rPr lang="en-US" altLang="ja-JP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</a:t>
            </a: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を展開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216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・東京</a:t>
            </a:r>
            <a:r>
              <a:rPr lang="en-US" altLang="ja-JP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大会、ワールドマスターズ</a:t>
            </a:r>
            <a:r>
              <a:rPr lang="ja-JP" altLang="en-US" sz="1500" spc="-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ゲームズ</a:t>
            </a:r>
            <a:r>
              <a:rPr lang="en-US" altLang="ja-JP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などでも積極的に</a:t>
            </a:r>
            <a:r>
              <a:rPr lang="en-US" altLang="ja-JP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を実施。</a:t>
            </a:r>
            <a:endParaRPr lang="en-US" altLang="ja-JP" sz="15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2160"/>
              </a:lnSpc>
            </a:pP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○ ドバイ万博で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・関西万博の</a:t>
            </a:r>
            <a:r>
              <a: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PR</a:t>
            </a:r>
          </a:p>
          <a:p>
            <a:pPr lvl="0">
              <a:lnSpc>
                <a:spcPts val="216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・協会</a:t>
            </a: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や国、経済界とともに、来年</a:t>
            </a:r>
            <a:r>
              <a:rPr lang="en-US" altLang="ja-JP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から開催されるドバイ万博に</a:t>
            </a:r>
            <a:endParaRPr lang="en-US" altLang="ja-JP" sz="15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2160"/>
              </a:lnSpc>
            </a:pP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おける参加招請とあわせて</a:t>
            </a:r>
            <a:r>
              <a:rPr lang="en-US" altLang="ja-JP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</a:t>
            </a: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を展開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5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0292" y="3439257"/>
            <a:ext cx="1513109" cy="119163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338794" y="4676103"/>
            <a:ext cx="174422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en-US" altLang="ja-JP" sz="1050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G20</a:t>
            </a:r>
            <a:r>
              <a:rPr kumimoji="1" lang="ja-JP" altLang="en-US" sz="1050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大阪サミット</a:t>
            </a:r>
            <a:endParaRPr kumimoji="1" lang="en-US" altLang="ja-JP" sz="1050" spc="-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50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国際メディアセンター</a:t>
            </a:r>
            <a:endParaRPr kumimoji="1" lang="en-US" altLang="ja-JP" sz="1050" spc="-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50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情報展示スペースでの</a:t>
            </a:r>
            <a:r>
              <a:rPr kumimoji="1" lang="en-US" altLang="ja-JP" sz="1050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</a:t>
            </a:r>
            <a:endParaRPr kumimoji="1" lang="ja-JP" altLang="en-US" sz="1050" spc="-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82679" y="57240"/>
            <a:ext cx="8221369" cy="506474"/>
          </a:xfrm>
          <a:prstGeom prst="rect">
            <a:avLst/>
          </a:prstGeom>
          <a:solidFill>
            <a:srgbClr val="006600"/>
          </a:solidFill>
          <a:ln>
            <a:noFill/>
          </a:ln>
          <a:extLst/>
        </p:spPr>
        <p:txBody>
          <a:bodyPr wrap="none" lIns="84389" tIns="42196" rIns="84389" bIns="42196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大阪･関西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万博の成功に</a:t>
            </a:r>
            <a:r>
              <a:rPr lang="ja-JP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向けた</a:t>
            </a:r>
            <a:r>
              <a:rPr lang="ja-JP" alt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大阪の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取組</a:t>
            </a:r>
            <a:endParaRPr lang="ja-JP" altLang="en-US" sz="28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2" y="44624"/>
            <a:ext cx="795408" cy="639412"/>
          </a:xfrm>
          <a:prstGeom prst="rect">
            <a:avLst/>
          </a:prstGeom>
        </p:spPr>
      </p:pic>
      <p:sp>
        <p:nvSpPr>
          <p:cNvPr id="9" name="タイトル 1"/>
          <p:cNvSpPr txBox="1">
            <a:spLocks/>
          </p:cNvSpPr>
          <p:nvPr/>
        </p:nvSpPr>
        <p:spPr>
          <a:xfrm>
            <a:off x="60787" y="2652118"/>
            <a:ext cx="8812808" cy="39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．機運醸成に向けた取組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9608" y="1136995"/>
            <a:ext cx="8733987" cy="1527182"/>
          </a:xfrm>
          <a:prstGeom prst="rect">
            <a:avLst/>
          </a:prstGeom>
          <a:noFill/>
          <a:ln w="19050" cmpd="dbl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5" rIns="91429" bIns="45715" rtlCol="0" anchor="t"/>
          <a:lstStyle/>
          <a:p>
            <a:pPr lvl="0"/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地元パビリオンの出展検討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・大阪府・市共同で「</a:t>
            </a:r>
            <a:r>
              <a:rPr lang="ja-JP" altLang="en-US" sz="1500" spc="-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有識者懇話会（仮称）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」を設置し、出展テーマや展示内容</a:t>
            </a: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</a:t>
            </a:r>
            <a:endParaRPr lang="en-US" altLang="ja-JP" sz="15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様々な有識者の意見を伺いながら検討を進める。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〇 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規制緩和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・未来社会の実験の場にふさわしい</a:t>
            </a:r>
            <a:r>
              <a:rPr lang="ja-JP" altLang="en-US" sz="1500" spc="-8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最先端技術や、それを実現するための規制緩和提案の内容</a:t>
            </a:r>
            <a:endParaRPr lang="en-US" altLang="ja-JP" sz="1500" spc="-8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500" spc="-8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spc="-8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を踏まえ、国に必要な法令措置を求める。</a:t>
            </a:r>
            <a:endParaRPr lang="en-US" altLang="ja-JP" sz="1500" spc="-8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60982" y="737394"/>
            <a:ext cx="8812808" cy="39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１．「未来社会の実験場」の実現に向けた取組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39608" y="5608933"/>
            <a:ext cx="8733987" cy="1249067"/>
          </a:xfrm>
          <a:prstGeom prst="rect">
            <a:avLst/>
          </a:prstGeom>
          <a:noFill/>
          <a:ln w="19050" cmpd="dbl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5" rIns="91429" bIns="45715" rtlCol="0" anchor="t"/>
          <a:lstStyle/>
          <a:p>
            <a:pPr lvl="0"/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〇 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「万博ビジョン」の策定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・府として、今年度内に「万博ビジョン」を策定し、万博の成功に不可欠となるアクセスの</a:t>
            </a:r>
            <a:endParaRPr lang="en-US" altLang="ja-JP" sz="15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整備や防災対策の向上、先端技術の実装など、様々な準備を加速。</a:t>
            </a:r>
            <a:endParaRPr lang="en-US" altLang="ja-JP" sz="15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lang="en-US" altLang="ja-JP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2025</a:t>
            </a: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年のその先の未来を見据え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SDGs</a:t>
            </a: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の達成への貢献やスマートシティ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の構築、</a:t>
            </a:r>
            <a:r>
              <a:rPr lang="en-US" altLang="ja-JP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歳若返り</a:t>
            </a:r>
            <a:endParaRPr lang="en-US" altLang="ja-JP" sz="15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に向けた取組みなど、新たな施策展開を図る。</a:t>
            </a:r>
            <a:endParaRPr lang="en-US" altLang="ja-JP" sz="15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60982" y="5209333"/>
            <a:ext cx="8812808" cy="3704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．万博のインパクトを活かした大阪の将来に向けた取組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243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5686" y="2943232"/>
            <a:ext cx="8512629" cy="482232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大阪・関西万博に向けて連携・協力をお願いしたい事項</a:t>
            </a:r>
            <a:endParaRPr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77968"/>
              </p:ext>
            </p:extLst>
          </p:nvPr>
        </p:nvGraphicFramePr>
        <p:xfrm>
          <a:off x="315686" y="3578864"/>
          <a:ext cx="8512630" cy="2970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539">
                  <a:extLst>
                    <a:ext uri="{9D8B030D-6E8A-4147-A177-3AD203B41FA5}">
                      <a16:colId xmlns:a16="http://schemas.microsoft.com/office/drawing/2014/main" val="3242095297"/>
                    </a:ext>
                  </a:extLst>
                </a:gridCol>
                <a:gridCol w="5885091">
                  <a:extLst>
                    <a:ext uri="{9D8B030D-6E8A-4147-A177-3AD203B41FA5}">
                      <a16:colId xmlns:a16="http://schemas.microsoft.com/office/drawing/2014/main" val="2978929184"/>
                    </a:ext>
                  </a:extLst>
                </a:gridCol>
              </a:tblGrid>
              <a:tr h="364764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内容例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638494261"/>
                  </a:ext>
                </a:extLst>
              </a:tr>
              <a:tr h="377222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機運醸成の相互連携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○東京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大会</a:t>
                      </a:r>
                      <a:r>
                        <a:rPr kumimoji="1" lang="ja-JP" altLang="en-US" sz="18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と万博の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コラボによるＰＲ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大会開催期間前・期間中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○東京都内における万博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強化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大会開催期間終了後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4195554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大会のレガシー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（経験、ノウハウ）の共有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○スムーズビズの取組み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○ＳＤＧｓ（持続可能性）に配慮した調達コードの策定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○東京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大会開催期間中の安心・安全確保策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○東京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大会会場等での暑さ対策の検討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○ボランティア確保策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408100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82679" y="85816"/>
            <a:ext cx="8221369" cy="506474"/>
          </a:xfrm>
          <a:prstGeom prst="rect">
            <a:avLst/>
          </a:prstGeom>
          <a:solidFill>
            <a:srgbClr val="006600"/>
          </a:solidFill>
          <a:ln>
            <a:noFill/>
          </a:ln>
          <a:extLst/>
        </p:spPr>
        <p:txBody>
          <a:bodyPr wrap="none" lIns="84389" tIns="42196" rIns="84389" bIns="42196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</a:rPr>
              <a:t>　大阪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・関西万博に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</a:rPr>
              <a:t>向けた連携・協力</a:t>
            </a:r>
            <a:endParaRPr lang="ja-JP" altLang="en-US" sz="28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2" y="44624"/>
            <a:ext cx="795408" cy="63941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60982" y="837436"/>
            <a:ext cx="8954432" cy="12199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大阪・関西万博を東京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大会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の大阪・関西・日本の成長を牽引する起爆剤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○東京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大会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以降、大阪・関西はもとより全国的な機運醸成を図っていく。</a:t>
            </a: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○あわせて、東京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大会の成功体験・レガシーを活かして、大阪・関西万博の成功へつなげる。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3386136" y="2210800"/>
            <a:ext cx="2014537" cy="618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13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3115</TotalTime>
  <Words>373</Words>
  <Application>Microsoft Office PowerPoint</Application>
  <PresentationFormat>画面に合わせる (4:3)</PresentationFormat>
  <Paragraphs>90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Wingdings</vt:lpstr>
      <vt:lpstr>Office テーマ</vt:lpstr>
      <vt:lpstr>東京2020大会と 大阪・関西万博との連携</vt:lpstr>
      <vt:lpstr>PowerPoint プレゼンテーション</vt:lpstr>
      <vt:lpstr>PowerPoint プレゼンテーション</vt:lpstr>
      <vt:lpstr>大阪・関西万博に向けて連携・協力をお願いしたい事項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２０２５日本万国博覧会の概要</dc:title>
  <dc:creator>上枝　和司</dc:creator>
  <dc:description>賛同者数を133万人以上⇒134万人以上（誘致委HPの変更）</dc:description>
  <cp:lastModifiedBy>永綱　陽一</cp:lastModifiedBy>
  <cp:revision>338</cp:revision>
  <cp:lastPrinted>2019-11-25T05:14:59Z</cp:lastPrinted>
  <dcterms:created xsi:type="dcterms:W3CDTF">2018-04-13T04:01:12Z</dcterms:created>
  <dcterms:modified xsi:type="dcterms:W3CDTF">2019-11-25T05:20:46Z</dcterms:modified>
</cp:coreProperties>
</file>