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774" r:id="rId1"/>
    <p:sldMasterId id="2147483786" r:id="rId2"/>
  </p:sldMasterIdLst>
  <p:notesMasterIdLst>
    <p:notesMasterId r:id="rId4"/>
  </p:notesMasterIdLst>
  <p:handoutMasterIdLst>
    <p:handoutMasterId r:id="rId5"/>
  </p:handoutMasterIdLst>
  <p:sldIdLst>
    <p:sldId id="1060" r:id="rId3"/>
  </p:sldIdLst>
  <p:sldSz cx="9906000" cy="6858000" type="A4"/>
  <p:notesSz cx="6807200" cy="9939338"/>
  <p:defaultTextStyle>
    <a:defPPr>
      <a:defRPr lang="ja-JP"/>
    </a:defPPr>
    <a:lvl1pPr marL="0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97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30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95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27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61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9" userDrawn="1">
          <p15:clr>
            <a:srgbClr val="A4A3A4"/>
          </p15:clr>
        </p15:guide>
        <p15:guide id="2" pos="2151" userDrawn="1">
          <p15:clr>
            <a:srgbClr val="A4A3A4"/>
          </p15:clr>
        </p15:guide>
        <p15:guide id="3" orient="horz" pos="3135" userDrawn="1">
          <p15:clr>
            <a:srgbClr val="A4A3A4"/>
          </p15:clr>
        </p15:guide>
        <p15:guide id="4" pos="2148" userDrawn="1">
          <p15:clr>
            <a:srgbClr val="A4A3A4"/>
          </p15:clr>
        </p15:guide>
        <p15:guide id="5" orient="horz" pos="3131" userDrawn="1">
          <p15:clr>
            <a:srgbClr val="A4A3A4"/>
          </p15:clr>
        </p15:guide>
        <p15:guide id="6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9900"/>
    <a:srgbClr val="4BACC6"/>
    <a:srgbClr val="FF0000"/>
    <a:srgbClr val="99FFCC"/>
    <a:srgbClr val="0000FF"/>
    <a:srgbClr val="CCFF99"/>
    <a:srgbClr val="CC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250" autoAdjust="0"/>
    <p:restoredTop sz="98415" autoAdjust="0"/>
  </p:normalViewPr>
  <p:slideViewPr>
    <p:cSldViewPr>
      <p:cViewPr varScale="1">
        <p:scale>
          <a:sx n="57" d="100"/>
          <a:sy n="57" d="100"/>
        </p:scale>
        <p:origin x="96" y="456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-335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72"/>
      </p:cViewPr>
      <p:guideLst>
        <p:guide orient="horz" pos="3139"/>
        <p:guide pos="2151"/>
        <p:guide orient="horz" pos="3135"/>
        <p:guide pos="2148"/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6888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2019/11/25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865"/>
            <a:ext cx="2949575" cy="496887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5"/>
            <a:ext cx="2949575" cy="496887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7404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6" cy="496967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3"/>
            <a:ext cx="2949786" cy="496967"/>
          </a:xfrm>
          <a:prstGeom prst="rect">
            <a:avLst/>
          </a:prstGeom>
        </p:spPr>
        <p:txBody>
          <a:bodyPr vert="horz" lIns="91399" tIns="45701" rIns="91399" bIns="45701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2019/11/25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701" rIns="91399" bIns="4570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121376" y="4721186"/>
            <a:ext cx="2515139" cy="4472702"/>
          </a:xfrm>
          <a:prstGeom prst="rect">
            <a:avLst/>
          </a:prstGeom>
        </p:spPr>
        <p:txBody>
          <a:bodyPr vert="horz" lIns="91399" tIns="45701" rIns="91399" bIns="4570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2"/>
            <a:ext cx="2949786" cy="496967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2"/>
            <a:ext cx="2949786" cy="496967"/>
          </a:xfrm>
          <a:prstGeom prst="rect">
            <a:avLst/>
          </a:prstGeom>
        </p:spPr>
        <p:txBody>
          <a:bodyPr vert="horz" lIns="91399" tIns="45701" rIns="91399" bIns="45701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30990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97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30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95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27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61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739306" y="4753645"/>
            <a:ext cx="5400600" cy="4472702"/>
          </a:xfrm>
        </p:spPr>
        <p:txBody>
          <a:bodyPr/>
          <a:lstStyle/>
          <a:p>
            <a:pPr marL="286091" indent="-286091">
              <a:buFont typeface="Wingdings" panose="05000000000000000000" pitchFamily="2" charset="2"/>
              <a:buChar char="l"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過去の国際博覧会とそのテーマです。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歴史的には、１８５１年のイギリスのロンドンで開催された万博が、第１回の国際博覧会として位置づけられており、網掛けをしておりますのが、１９７０年以降に開催された大規模博です。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1970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年の大阪の後は、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1992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スペイン・セビリア、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2000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ドイツ・ハノーバー、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2005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愛知、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2010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中国・上海万博、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2015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イタリア・ミラノ、そして、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00265">
              <a:buFont typeface="Arial" panose="020B0604020202020204" pitchFamily="34" charset="0"/>
              <a:buChar char="•"/>
            </a:pP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2020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年　アラブ首長国連邦・ドバイ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と開催が続きます。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endParaRPr lang="ja-JP" altLang="en-US" sz="1600" dirty="0">
              <a:latin typeface="+mn-ea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6091" indent="-286091">
              <a:buFont typeface="Wingdings" panose="05000000000000000000" pitchFamily="2" charset="2"/>
              <a:buChar char="l"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01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5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0E8-2E9A-4F34-958F-032A2CCC3E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40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22D9-8345-4DE5-8AEF-3CB920822B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56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6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6199-FD15-40B9-97CD-1C1139F194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6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495301" y="115888"/>
            <a:ext cx="8915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endParaRPr lang="ja-JP" altLang="ja-JP" sz="3323" b="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9244063" y="6559550"/>
            <a:ext cx="70167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338" tIns="42170" rIns="84338" bIns="42170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400"/>
            <a:fld id="{215D69D8-B765-4D05-84FF-9BE101A6E3E9}" type="slidenum">
              <a:rPr lang="en-US" altLang="ja-JP" sz="1292">
                <a:solidFill>
                  <a:srgbClr val="000000"/>
                </a:solidFill>
              </a:rPr>
              <a:pPr algn="ctr" defTabSz="914400"/>
              <a:t>‹#›</a:t>
            </a:fld>
            <a:endParaRPr lang="en-US" altLang="ja-JP" sz="1292" dirty="0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429683" y="610744"/>
            <a:ext cx="9156700" cy="36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endParaRPr lang="ja-JP" altLang="en-US" sz="1662" dirty="0">
              <a:solidFill>
                <a:srgbClr val="000000"/>
              </a:solidFill>
            </a:endParaRPr>
          </a:p>
        </p:txBody>
      </p:sp>
      <p:pic>
        <p:nvPicPr>
          <p:cNvPr id="8" name="図 7" descr="E:\morikawa\ＳＤ業務\KDRロゴ\201409_納品データ\KEIDANREN_CI-1.gi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215" y="102616"/>
            <a:ext cx="1529858" cy="44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9289277" y="6551221"/>
            <a:ext cx="70167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338" tIns="42170" rIns="84338" bIns="42170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400"/>
            <a:fld id="{447825AA-624B-45DA-9CE8-B5281069D861}" type="slidenum">
              <a:rPr lang="en-US" altLang="ja-JP">
                <a:solidFill>
                  <a:srgbClr val="000000"/>
                </a:solidFill>
              </a:rPr>
              <a:pPr algn="ctr" defTabSz="914400"/>
              <a:t>‹#›</a:t>
            </a:fld>
            <a:endParaRPr lang="en-US" altLang="ja-JP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3061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8699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6" y="4407008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4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46"/>
            </a:lvl1pPr>
            <a:lvl2pPr marL="422037" indent="0">
              <a:buNone/>
              <a:defRPr sz="1662"/>
            </a:lvl2pPr>
            <a:lvl3pPr marL="844073" indent="0">
              <a:buNone/>
              <a:defRPr sz="1477"/>
            </a:lvl3pPr>
            <a:lvl4pPr marL="1266110" indent="0">
              <a:buNone/>
              <a:defRPr sz="1292"/>
            </a:lvl4pPr>
            <a:lvl5pPr marL="1688145" indent="0">
              <a:buNone/>
              <a:defRPr sz="1292"/>
            </a:lvl5pPr>
            <a:lvl6pPr marL="2110183" indent="0">
              <a:buNone/>
              <a:defRPr sz="1292"/>
            </a:lvl6pPr>
            <a:lvl7pPr marL="2532218" indent="0">
              <a:buNone/>
              <a:defRPr sz="1292"/>
            </a:lvl7pPr>
            <a:lvl8pPr marL="2954255" indent="0">
              <a:buNone/>
              <a:defRPr sz="1292"/>
            </a:lvl8pPr>
            <a:lvl9pPr marL="3376292" indent="0">
              <a:buNone/>
              <a:defRPr sz="12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3543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52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48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124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37" indent="0">
              <a:buNone/>
              <a:defRPr sz="1846" b="1"/>
            </a:lvl2pPr>
            <a:lvl3pPr marL="844073" indent="0">
              <a:buNone/>
              <a:defRPr sz="1662" b="1"/>
            </a:lvl3pPr>
            <a:lvl4pPr marL="1266110" indent="0">
              <a:buNone/>
              <a:defRPr sz="1477" b="1"/>
            </a:lvl4pPr>
            <a:lvl5pPr marL="1688145" indent="0">
              <a:buNone/>
              <a:defRPr sz="1477" b="1"/>
            </a:lvl5pPr>
            <a:lvl6pPr marL="2110183" indent="0">
              <a:buNone/>
              <a:defRPr sz="1477" b="1"/>
            </a:lvl6pPr>
            <a:lvl7pPr marL="2532218" indent="0">
              <a:buNone/>
              <a:defRPr sz="1477" b="1"/>
            </a:lvl7pPr>
            <a:lvl8pPr marL="2954255" indent="0">
              <a:buNone/>
              <a:defRPr sz="1477" b="1"/>
            </a:lvl8pPr>
            <a:lvl9pPr marL="3376292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94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37" indent="0">
              <a:buNone/>
              <a:defRPr sz="1846" b="1"/>
            </a:lvl2pPr>
            <a:lvl3pPr marL="844073" indent="0">
              <a:buNone/>
              <a:defRPr sz="1662" b="1"/>
            </a:lvl3pPr>
            <a:lvl4pPr marL="1266110" indent="0">
              <a:buNone/>
              <a:defRPr sz="1477" b="1"/>
            </a:lvl4pPr>
            <a:lvl5pPr marL="1688145" indent="0">
              <a:buNone/>
              <a:defRPr sz="1477" b="1"/>
            </a:lvl5pPr>
            <a:lvl6pPr marL="2110183" indent="0">
              <a:buNone/>
              <a:defRPr sz="1477" b="1"/>
            </a:lvl6pPr>
            <a:lvl7pPr marL="2532218" indent="0">
              <a:buNone/>
              <a:defRPr sz="1477" b="1"/>
            </a:lvl7pPr>
            <a:lvl8pPr marL="2954255" indent="0">
              <a:buNone/>
              <a:defRPr sz="1477" b="1"/>
            </a:lvl8pPr>
            <a:lvl9pPr marL="3376292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94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571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4982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551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48" y="273076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37" indent="0">
              <a:buNone/>
              <a:defRPr sz="1108"/>
            </a:lvl2pPr>
            <a:lvl3pPr marL="844073" indent="0">
              <a:buNone/>
              <a:defRPr sz="923"/>
            </a:lvl3pPr>
            <a:lvl4pPr marL="1266110" indent="0">
              <a:buNone/>
              <a:defRPr sz="831"/>
            </a:lvl4pPr>
            <a:lvl5pPr marL="1688145" indent="0">
              <a:buNone/>
              <a:defRPr sz="831"/>
            </a:lvl5pPr>
            <a:lvl6pPr marL="2110183" indent="0">
              <a:buNone/>
              <a:defRPr sz="831"/>
            </a:lvl6pPr>
            <a:lvl7pPr marL="2532218" indent="0">
              <a:buNone/>
              <a:defRPr sz="831"/>
            </a:lvl7pPr>
            <a:lvl8pPr marL="2954255" indent="0">
              <a:buNone/>
              <a:defRPr sz="831"/>
            </a:lvl8pPr>
            <a:lvl9pPr marL="3376292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57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80A0-5D53-420F-AE04-7EE0A8BF41F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7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54"/>
            </a:lvl1pPr>
            <a:lvl2pPr marL="422037" indent="0">
              <a:buNone/>
              <a:defRPr sz="2585"/>
            </a:lvl2pPr>
            <a:lvl3pPr marL="844073" indent="0">
              <a:buNone/>
              <a:defRPr sz="2215"/>
            </a:lvl3pPr>
            <a:lvl4pPr marL="1266110" indent="0">
              <a:buNone/>
              <a:defRPr sz="1846"/>
            </a:lvl4pPr>
            <a:lvl5pPr marL="1688145" indent="0">
              <a:buNone/>
              <a:defRPr sz="1846"/>
            </a:lvl5pPr>
            <a:lvl6pPr marL="2110183" indent="0">
              <a:buNone/>
              <a:defRPr sz="1846"/>
            </a:lvl6pPr>
            <a:lvl7pPr marL="2532218" indent="0">
              <a:buNone/>
              <a:defRPr sz="1846"/>
            </a:lvl7pPr>
            <a:lvl8pPr marL="2954255" indent="0">
              <a:buNone/>
              <a:defRPr sz="1846"/>
            </a:lvl8pPr>
            <a:lvl9pPr marL="3376292" indent="0">
              <a:buNone/>
              <a:defRPr sz="1846"/>
            </a:lvl9pPr>
          </a:lstStyle>
          <a:p>
            <a:pPr lvl="0"/>
            <a:r>
              <a:rPr lang="ja-JP" altLang="en-US" noProof="0" dirty="0" smtClean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37" indent="0">
              <a:buNone/>
              <a:defRPr sz="1108"/>
            </a:lvl2pPr>
            <a:lvl3pPr marL="844073" indent="0">
              <a:buNone/>
              <a:defRPr sz="923"/>
            </a:lvl3pPr>
            <a:lvl4pPr marL="1266110" indent="0">
              <a:buNone/>
              <a:defRPr sz="831"/>
            </a:lvl4pPr>
            <a:lvl5pPr marL="1688145" indent="0">
              <a:buNone/>
              <a:defRPr sz="831"/>
            </a:lvl5pPr>
            <a:lvl6pPr marL="2110183" indent="0">
              <a:buNone/>
              <a:defRPr sz="831"/>
            </a:lvl6pPr>
            <a:lvl7pPr marL="2532218" indent="0">
              <a:buNone/>
              <a:defRPr sz="831"/>
            </a:lvl7pPr>
            <a:lvl8pPr marL="2954255" indent="0">
              <a:buNone/>
              <a:defRPr sz="831"/>
            </a:lvl8pPr>
            <a:lvl9pPr marL="3376292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08965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8208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115916"/>
            <a:ext cx="2228850" cy="60102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3" y="115916"/>
            <a:ext cx="6534151" cy="6010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2985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1" y="115916"/>
            <a:ext cx="8915400" cy="6010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852692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A502-7D00-4EDD-94D4-59FCFB8222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68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1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01B6F-EE39-4071-91B6-2B5EF41853E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2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B753-3402-4733-8375-C708F5D314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5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CF2EF-18E1-4062-B4FC-3B1D5AF70A8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FA1C3-5458-4C04-8CE4-FF3016FDCA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3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0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3996-8F1E-494A-9490-BF45189F686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7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0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50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50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372E-CC87-42DE-A78C-61C36C609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4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FB1CC5B-1EF8-473D-A527-71E457BA31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2019/11/25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4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4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4418CB1-DA94-4310-AAB5-D51306661C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7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1" y="115888"/>
            <a:ext cx="89154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299724" y="525032"/>
            <a:ext cx="932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973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22037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844073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266110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688145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16527" indent="-31652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63773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091" indent="-211019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27" indent="-211019" algn="l" rtl="0" eaLnBrk="1" fontAlgn="base" hangingPunct="1">
        <a:spcBef>
          <a:spcPct val="20000"/>
        </a:spcBef>
        <a:spcAft>
          <a:spcPct val="0"/>
        </a:spcAft>
        <a:buChar char="–"/>
        <a:defRPr kumimoji="1" sz="2215">
          <a:solidFill>
            <a:schemeClr val="tx1"/>
          </a:solidFill>
          <a:latin typeface="+mn-lt"/>
          <a:ea typeface="+mn-ea"/>
        </a:defRPr>
      </a:lvl4pPr>
      <a:lvl5pPr marL="1899164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5pPr>
      <a:lvl6pPr marL="2321200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6pPr>
      <a:lvl7pPr marL="2743237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7pPr>
      <a:lvl8pPr marL="3165273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8pPr>
      <a:lvl9pPr marL="3587310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37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73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10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45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183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18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55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292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703" y="4525865"/>
            <a:ext cx="9806000" cy="39922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ja-JP" altLang="en-US" sz="2000" b="1" dirty="0"/>
              <a:t>３</a:t>
            </a:r>
            <a:r>
              <a:rPr lang="ja-JP" altLang="en-US" sz="2000" b="1" dirty="0" smtClean="0"/>
              <a:t>．共通する課題での東京・大阪の連携</a:t>
            </a:r>
            <a:endParaRPr kumimoji="1" lang="ja-JP" altLang="en-US" sz="2000" b="1" dirty="0"/>
          </a:p>
        </p:txBody>
      </p:sp>
      <p:sp>
        <p:nvSpPr>
          <p:cNvPr id="14" name="正方形/長方形 13"/>
          <p:cNvSpPr/>
          <p:nvPr/>
        </p:nvSpPr>
        <p:spPr bwMode="white">
          <a:xfrm>
            <a:off x="69703" y="5013176"/>
            <a:ext cx="9806000" cy="170987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914400">
              <a:lnSpc>
                <a:spcPts val="25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共通する課題について、テレビ会議を実施し、担当所属間で情報や知見の共有を開始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(8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>
              <a:lnSpc>
                <a:spcPts val="25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・バリアフリー化の取組（宿泊施設のバリアフリー化に向けた取組）</a:t>
            </a:r>
            <a:endParaRPr lang="en-US" altLang="ja-JP" sz="1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・交通輸送対策（東京</a:t>
            </a:r>
            <a:r>
              <a:rPr lang="en-US" altLang="ja-JP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大会に向けた交通需要抑制の取組、</a:t>
            </a:r>
            <a:r>
              <a:rPr lang="en-US" altLang="ja-JP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G20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サミットで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交通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総量抑制対策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・受動喫煙対策（受動喫煙防止条例の制定、環境整備、周知啓発）</a:t>
            </a:r>
            <a:endParaRPr lang="en-US" altLang="ja-JP" sz="1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暑さ対策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（クールエリア・クールスポットの創出、猛暑に備える普及啓発）</a:t>
            </a:r>
            <a:endParaRPr lang="en-US" altLang="ja-JP" sz="13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endParaRPr lang="en-US" altLang="ja-JP" sz="13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white">
          <a:xfrm>
            <a:off x="69703" y="1121077"/>
            <a:ext cx="9846641" cy="16598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defTabSz="914400">
              <a:lnSpc>
                <a:spcPts val="25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G20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サミットの開催、交通規制の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東京での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発信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(5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・都営地下鉄全駅でのＧ</a:t>
            </a:r>
            <a:r>
              <a:rPr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掲示</a:t>
            </a:r>
            <a:endParaRPr lang="en-US" altLang="ja-JP" sz="1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東京都庁のデジタルサイネージ、大型ビジョン等で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3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G20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動画放映</a:t>
            </a:r>
            <a:endParaRPr lang="ja-JP" altLang="en-US" sz="13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東京都主催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イベントや窓口等で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G20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チラシ配布</a:t>
            </a:r>
            <a:endParaRPr lang="en-US" altLang="ja-JP" sz="13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9703" y="620688"/>
            <a:ext cx="9806000" cy="39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latin typeface="+mn-ea"/>
                <a:ea typeface="+mn-ea"/>
              </a:rPr>
              <a:t>１</a:t>
            </a:r>
            <a:r>
              <a:rPr lang="ja-JP" altLang="en-US" sz="2000" b="1" dirty="0" smtClean="0">
                <a:latin typeface="+mn-ea"/>
                <a:ea typeface="+mn-ea"/>
              </a:rPr>
              <a:t>．</a:t>
            </a:r>
            <a:r>
              <a:rPr lang="en-US" altLang="ja-JP" sz="2000" b="1" dirty="0" smtClean="0">
                <a:latin typeface="+mn-ea"/>
                <a:ea typeface="+mn-ea"/>
              </a:rPr>
              <a:t>G20</a:t>
            </a:r>
            <a:r>
              <a:rPr lang="ja-JP" altLang="en-US" sz="2000" b="1" dirty="0">
                <a:latin typeface="+mn-ea"/>
                <a:ea typeface="+mn-ea"/>
              </a:rPr>
              <a:t>大阪</a:t>
            </a:r>
            <a:r>
              <a:rPr lang="ja-JP" altLang="en-US" sz="2000" b="1" dirty="0" smtClean="0">
                <a:latin typeface="+mn-ea"/>
                <a:ea typeface="+mn-ea"/>
              </a:rPr>
              <a:t>サミットにおける東京・大阪の連携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9703" y="44624"/>
            <a:ext cx="9923857" cy="528741"/>
          </a:xfrm>
          <a:prstGeom prst="rect">
            <a:avLst/>
          </a:prstGeom>
          <a:solidFill>
            <a:srgbClr val="006600"/>
          </a:solidFill>
          <a:ln>
            <a:noFill/>
          </a:ln>
          <a:extLst/>
        </p:spPr>
        <p:txBody>
          <a:bodyPr wrap="none" lIns="91421" tIns="45712" rIns="91421" bIns="45712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第１回東京・大阪連携会議</a:t>
            </a:r>
            <a:r>
              <a:rPr lang="ja-JP" altLang="en-US" sz="28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以降の取組状況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7" r="9892" b="42347"/>
          <a:stretch/>
        </p:blipFill>
        <p:spPr>
          <a:xfrm>
            <a:off x="7594338" y="1143971"/>
            <a:ext cx="1872000" cy="1404000"/>
          </a:xfrm>
          <a:prstGeom prst="rect">
            <a:avLst/>
          </a:prstGeom>
        </p:spPr>
      </p:pic>
      <p:sp>
        <p:nvSpPr>
          <p:cNvPr id="10" name="テキスト ボックス 10"/>
          <p:cNvSpPr txBox="1"/>
          <p:nvPr/>
        </p:nvSpPr>
        <p:spPr>
          <a:xfrm>
            <a:off x="7481369" y="2507535"/>
            <a:ext cx="2228719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sz="12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都庁デジタルサイネージ</a:t>
            </a:r>
            <a:endParaRPr lang="ja-JP" sz="2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1" name="図 10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0" r="1" b="6889"/>
          <a:stretch/>
        </p:blipFill>
        <p:spPr bwMode="auto">
          <a:xfrm>
            <a:off x="5351192" y="1132495"/>
            <a:ext cx="1872000" cy="140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テキスト ボックス 10"/>
          <p:cNvSpPr txBox="1"/>
          <p:nvPr/>
        </p:nvSpPr>
        <p:spPr>
          <a:xfrm>
            <a:off x="5254255" y="2503929"/>
            <a:ext cx="2227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sz="12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都営地下鉄でのポスター掲示</a:t>
            </a:r>
            <a:endParaRPr lang="ja-JP" sz="2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69703" y="2852936"/>
            <a:ext cx="9806000" cy="3992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２．東京</a:t>
            </a:r>
            <a:r>
              <a:rPr lang="en-US" altLang="ja-JP" sz="2000" b="1" dirty="0" smtClean="0">
                <a:latin typeface="+mn-ea"/>
                <a:ea typeface="+mn-ea"/>
              </a:rPr>
              <a:t>2020</a:t>
            </a:r>
            <a:r>
              <a:rPr lang="ja-JP" altLang="en-US" sz="2000" b="1" dirty="0" smtClean="0">
                <a:latin typeface="+mn-ea"/>
                <a:ea typeface="+mn-ea"/>
              </a:rPr>
              <a:t>大会における東京・大阪の連携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3356992"/>
            <a:ext cx="9777536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ts val="25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東京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大会における交通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需要抑制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TDM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）についての連携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(6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・大阪の企業等に東京での</a:t>
            </a:r>
            <a:r>
              <a:rPr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TDM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協議会の会員登録を</a:t>
            </a:r>
            <a:r>
              <a:rPr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PR(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ネット配信、チラシ配布　等</a:t>
            </a:r>
            <a:r>
              <a:rPr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defTabSz="914400">
              <a:lnSpc>
                <a:spcPts val="25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・東京都オリンピック・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パラリンピック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準備局によるＧ</a:t>
            </a:r>
            <a:r>
              <a:rPr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交通規制現場の</a:t>
            </a:r>
            <a:r>
              <a:rPr lang="ja-JP" altLang="en-US" sz="13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視察</a:t>
            </a:r>
            <a:endParaRPr lang="en-US" altLang="ja-JP" sz="13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6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ビジョンテンプレ">
  <a:themeElements>
    <a:clrScheme name="~742539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~7425395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CC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CC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~742539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4AE98D9A-9077-4572-B54B-889BAD4CAA19}" vid="{0A362F11-FC69-44A7-AE68-7D19D4CC1BD2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UD デジタル 教科書体 NK-R</vt:lpstr>
      <vt:lpstr>メイリオ</vt:lpstr>
      <vt:lpstr>Arial</vt:lpstr>
      <vt:lpstr>Calibri</vt:lpstr>
      <vt:lpstr>Times New Roman</vt:lpstr>
      <vt:lpstr>Wingdings</vt:lpstr>
      <vt:lpstr>3_Office ​​テーマ</vt:lpstr>
      <vt:lpstr>ビジョンテンプレ</vt:lpstr>
      <vt:lpstr>３．共通する課題での東京・大阪の連携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2017-07-03T05:38:15Z</dcterms:created>
  <dcterms:modified xsi:type="dcterms:W3CDTF">2019-11-25T06:07:44Z</dcterms:modified>
</cp:coreProperties>
</file>