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09" r:id="rId2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大阪市" initials="大阪市" lastIdx="0" clrIdx="0"/>
  <p:cmAuthor id="1" name="藤田 弓子" initials="藤田" lastIdx="5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9" autoAdjust="0"/>
    <p:restoredTop sz="99274" autoAdjust="0"/>
  </p:normalViewPr>
  <p:slideViewPr>
    <p:cSldViewPr>
      <p:cViewPr varScale="1">
        <p:scale>
          <a:sx n="73" d="100"/>
          <a:sy n="73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notesMaster" Target="notesMasters/notesMaster1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commentAuthors" Target="commentAuthor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588631" y="0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6413"/>
            <a:ext cx="3367087" cy="2524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5" tIns="45310" rIns="90625" bIns="4531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86632" y="3199491"/>
            <a:ext cx="7893050" cy="3031093"/>
          </a:xfrm>
          <a:prstGeom prst="rect">
            <a:avLst/>
          </a:prstGeom>
        </p:spPr>
        <p:txBody>
          <a:bodyPr vert="horz" lIns="90625" tIns="45310" rIns="90625" bIns="4531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6397806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588631" y="6397806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8028" y="5528"/>
            <a:ext cx="9152027" cy="831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住民</a:t>
            </a:r>
            <a:r>
              <a:rPr lang="ja-JP" altLang="en-US" sz="2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理解促進のための意見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交換の開催</a:t>
            </a:r>
            <a:endParaRPr lang="ja-JP" altLang="en-US" sz="2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2082" y="3933056"/>
            <a:ext cx="8712968" cy="216024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1474" y="879972"/>
            <a:ext cx="8945253" cy="25057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500"/>
              </a:lnSpc>
            </a:pPr>
            <a:r>
              <a:rPr lang="ja-JP" altLang="en-US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開催趣旨</a:t>
            </a:r>
            <a:endParaRPr lang="en-US" altLang="ja-JP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○特別区制度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いわゆる「大阪都構想」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の実現をめざす中で、住民理解は大きな鍵となる。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 このたび、さらなる理解促進に向け、「特別区の実現によって具体的に何が期待できるのか、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大阪がどう変わるのか」といったことについて、住民の皆さまにわかりやすいよう、有識者としての専門的見地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から見解を述べていただく機会を設定。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○幅広いテーマ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成長・暮らし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について、特別顧問等からの見解をもとに、住民代表である議員・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知事・市長も加わった意見交換を実施し、その内容を広く発信することで住民理解を深める一助とする。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C30A7C3-36C8-4C65-97B7-6D093976B4AE}"/>
              </a:ext>
            </a:extLst>
          </p:cNvPr>
          <p:cNvSpPr/>
          <p:nvPr/>
        </p:nvSpPr>
        <p:spPr>
          <a:xfrm>
            <a:off x="121475" y="3429002"/>
            <a:ext cx="8945252" cy="1954367"/>
          </a:xfrm>
          <a:prstGeom prst="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88900" algn="l">
              <a:lnSpc>
                <a:spcPts val="2500"/>
              </a:lnSpc>
              <a:spcAft>
                <a:spcPts val="0"/>
              </a:spcAft>
            </a:pPr>
            <a:r>
              <a:rPr lang="ja-JP" altLang="en-US" sz="1600" u="sng" kern="100" dirty="0" smtClean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en-US" sz="1600" u="sng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第一回（８月１４日）</a:t>
            </a:r>
            <a:endParaRPr lang="en-US" altLang="ja-JP" sz="1600" u="sng" kern="100" dirty="0" smtClean="0">
              <a:solidFill>
                <a:srgbClr val="000000"/>
              </a:solidFill>
              <a:effectLst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 algn="l">
              <a:lnSpc>
                <a:spcPts val="2500"/>
              </a:lnSpc>
              <a:spcAft>
                <a:spcPts val="0"/>
              </a:spcAft>
            </a:pPr>
            <a:r>
              <a:rPr lang="ja-JP" sz="1600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【テーマ】</a:t>
            </a:r>
            <a:r>
              <a:rPr lang="ja-JP" sz="1400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500" b="1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特別区制度</a:t>
            </a:r>
            <a:r>
              <a:rPr lang="en-US" altLang="ja-JP" sz="1500" b="1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いわゆる「大阪</a:t>
            </a:r>
            <a:r>
              <a:rPr lang="ja-JP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都構想</a:t>
            </a:r>
            <a:r>
              <a:rPr lang="ja-JP" altLang="en-US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en-US" altLang="ja-JP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と成長</a:t>
            </a:r>
            <a:r>
              <a:rPr lang="ja-JP" altLang="en-US" sz="15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～都市の発展～</a:t>
            </a:r>
            <a:r>
              <a:rPr lang="ja-JP" altLang="en-US" sz="14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3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3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大都市制度の経済効果に係る議論を含む。</a:t>
            </a:r>
            <a:endParaRPr lang="ja-JP" sz="1300" kern="100" dirty="0" smtClean="0">
              <a:solidFill>
                <a:schemeClr val="tx1"/>
              </a:solidFill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88900">
              <a:lnSpc>
                <a:spcPts val="2500"/>
              </a:lnSpc>
            </a:pPr>
            <a:r>
              <a:rPr lang="ja-JP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司    会</a:t>
            </a:r>
            <a:r>
              <a:rPr lang="ja-JP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ja-JP" sz="16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上山</a:t>
            </a:r>
            <a:r>
              <a:rPr lang="en-US" altLang="ja-JP" sz="16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6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信一 大阪府市特別顧問</a:t>
            </a:r>
            <a:endParaRPr lang="en-US" altLang="ja-JP" sz="1600" kern="100" dirty="0" smtClean="0">
              <a:solidFill>
                <a:schemeClr val="tx1"/>
              </a:solidFill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>
              <a:lnSpc>
                <a:spcPts val="2500"/>
              </a:lnSpc>
            </a:pPr>
            <a:r>
              <a:rPr lang="en-US" altLang="ja-JP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出席者</a:t>
            </a:r>
            <a:r>
              <a:rPr lang="en-US" altLang="ja-JP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赤井</a:t>
            </a:r>
            <a:r>
              <a:rPr lang="en-US" altLang="ja-JP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伸郎 </a:t>
            </a:r>
            <a:r>
              <a:rPr lang="ja-JP" sz="16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大阪大学大学院国際公共政策研究科教授</a:t>
            </a:r>
            <a:r>
              <a:rPr lang="ja-JP" altLang="en-US" sz="12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（大阪府市特別顧問）</a:t>
            </a:r>
            <a:endParaRPr lang="en-US" altLang="ja-JP" sz="1200" kern="100" dirty="0" smtClean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>
              <a:lnSpc>
                <a:spcPts val="2500"/>
              </a:lnSpc>
            </a:pPr>
            <a:r>
              <a:rPr lang="en-US" altLang="ja-JP" sz="16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6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     </a:t>
            </a:r>
            <a:r>
              <a:rPr lang="ja-JP" altLang="ja-JP" sz="16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土居</a:t>
            </a:r>
            <a:r>
              <a:rPr lang="ja-JP" altLang="en-US" sz="16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6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丈朗 </a:t>
            </a:r>
            <a:r>
              <a:rPr lang="ja-JP" altLang="en-US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慶應</a:t>
            </a:r>
            <a:r>
              <a:rPr lang="ja-JP" altLang="en-US" sz="1600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義塾</a:t>
            </a:r>
            <a:r>
              <a:rPr lang="ja-JP" altLang="ja-JP" sz="1600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大学経済学部</a:t>
            </a:r>
            <a:r>
              <a:rPr lang="ja-JP" altLang="ja-JP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教授</a:t>
            </a:r>
            <a:r>
              <a:rPr lang="ja-JP" altLang="en-US" sz="12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200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大阪府市特別顧問</a:t>
            </a:r>
            <a:r>
              <a:rPr lang="ja-JP" altLang="en-US" sz="12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600" kern="100" dirty="0" smtClean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>
              <a:lnSpc>
                <a:spcPts val="2500"/>
              </a:lnSpc>
            </a:pPr>
            <a:r>
              <a:rPr lang="ja-JP" altLang="en-US" sz="1600" kern="100" dirty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　　　　大阪府議会議員、大阪市会議員、知事</a:t>
            </a:r>
            <a:r>
              <a:rPr lang="ja-JP" altLang="en-US" sz="1600" kern="100" dirty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・市長</a:t>
            </a:r>
            <a:r>
              <a:rPr lang="ja-JP" altLang="en-US" sz="1600" kern="100" dirty="0" smtClean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6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副知事・副市長、副首都</a:t>
            </a:r>
            <a:r>
              <a:rPr lang="ja-JP" altLang="en-US" sz="1600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推進局</a:t>
            </a:r>
            <a:endParaRPr lang="en-US" altLang="ja-JP" sz="1600" kern="100" dirty="0">
              <a:solidFill>
                <a:schemeClr val="tx1"/>
              </a:solidFill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 algn="l">
              <a:lnSpc>
                <a:spcPts val="2500"/>
              </a:lnSpc>
              <a:spcAft>
                <a:spcPts val="0"/>
              </a:spcAft>
            </a:pPr>
            <a:endParaRPr lang="ja-JP" sz="1600" kern="100" dirty="0" smtClean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  <a:spcAft>
                <a:spcPts val="0"/>
              </a:spcAft>
            </a:pPr>
            <a:r>
              <a:rPr lang="ja-JP" sz="1600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</a:t>
            </a:r>
            <a:r>
              <a:rPr lang="en-US" sz="1600" kern="100" dirty="0" smtClean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60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0A6B98F-BBCD-42A1-AB3C-18E39E4968BC}"/>
              </a:ext>
            </a:extLst>
          </p:cNvPr>
          <p:cNvSpPr/>
          <p:nvPr/>
        </p:nvSpPr>
        <p:spPr>
          <a:xfrm>
            <a:off x="134922" y="5455430"/>
            <a:ext cx="8931806" cy="127573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2500"/>
              </a:lnSpc>
            </a:pPr>
            <a:r>
              <a:rPr lang="ja-JP" altLang="en-US" sz="1600" u="sng" kern="100" dirty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en-US" sz="16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第二回</a:t>
            </a:r>
            <a:r>
              <a:rPr lang="ja-JP" altLang="en-US" sz="1600" u="sng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（９月上中旬の予定）</a:t>
            </a:r>
            <a:endParaRPr lang="en-US" altLang="ja-JP" sz="1600" u="sng" kern="100" dirty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sz="1600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テーマ</a:t>
            </a:r>
            <a:r>
              <a:rPr lang="ja-JP" altLang="en-US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</a:t>
            </a:r>
            <a:r>
              <a:rPr lang="ja-JP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特別区制度</a:t>
            </a:r>
            <a:r>
              <a:rPr lang="en-US" altLang="ja-JP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いわゆる「大阪</a:t>
            </a:r>
            <a:r>
              <a:rPr lang="ja-JP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都構想</a:t>
            </a:r>
            <a:r>
              <a:rPr lang="ja-JP" altLang="en-US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en-US" altLang="ja-JP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sz="16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と暮らし</a:t>
            </a:r>
            <a:r>
              <a:rPr lang="ja-JP" altLang="en-US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など</a:t>
            </a:r>
            <a:endParaRPr lang="en-US" altLang="ja-JP" sz="1600" kern="100" dirty="0" smtClean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r>
              <a:rPr lang="ja-JP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【</a:t>
            </a:r>
            <a:r>
              <a:rPr lang="ja-JP" altLang="en-US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司　会</a:t>
            </a:r>
            <a:r>
              <a:rPr lang="ja-JP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】上山</a:t>
            </a:r>
            <a:r>
              <a:rPr lang="en-US" altLang="ja-JP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6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信一 </a:t>
            </a:r>
            <a:r>
              <a:rPr lang="ja-JP" altLang="en-US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大阪府市特別顧問</a:t>
            </a:r>
            <a:endParaRPr lang="en-US" altLang="ja-JP" sz="1600" kern="100" dirty="0" smtClean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r>
              <a:rPr lang="ja-JP" altLang="en-US" sz="16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出席者</a:t>
            </a:r>
            <a:r>
              <a:rPr lang="en-US" altLang="ja-JP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6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有識者、大阪府</a:t>
            </a:r>
            <a:r>
              <a:rPr lang="ja-JP" altLang="en-US" sz="16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議会議員、大阪市会議員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、知事・市長</a:t>
            </a:r>
            <a:r>
              <a:rPr lang="ja-JP" altLang="en-US" sz="16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、副知事・副市長</a:t>
            </a:r>
            <a:r>
              <a:rPr lang="ja-JP" altLang="en-US" sz="1600" kern="100" dirty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、副首都</a:t>
            </a:r>
            <a:r>
              <a:rPr lang="ja-JP" altLang="en-US" sz="16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推進局</a:t>
            </a:r>
            <a:endParaRPr lang="ja-JP" altLang="en-US" sz="1600" kern="100" dirty="0">
              <a:solidFill>
                <a:srgbClr val="000000"/>
              </a:solidFill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5"/>
          <p:cNvSpPr txBox="1">
            <a:spLocks noChangeArrowheads="1"/>
          </p:cNvSpPr>
          <p:nvPr/>
        </p:nvSpPr>
        <p:spPr bwMode="auto">
          <a:xfrm>
            <a:off x="7612448" y="181581"/>
            <a:ext cx="13335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ctr" fontAlgn="base">
              <a:spcAft>
                <a:spcPts val="0"/>
              </a:spcAft>
            </a:pPr>
            <a:r>
              <a:rPr lang="ja-JP" sz="2000" kern="1200" dirty="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200" dirty="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9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