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custom-properties" Target="docProps/custom.xml"/><Relationship Id="rId2" Type="http://schemas.openxmlformats.org/package/2006/relationships/metadata/thumbnail" Target="docProps/thumbnail.jpeg"/><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904" r:id="rId2"/>
  </p:sldIdLst>
  <p:sldSz cx="9906000" cy="6858000" type="A4"/>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41" autoAdjust="0"/>
    <p:restoredTop sz="99279" autoAdjust="0"/>
  </p:normalViewPr>
  <p:slideViewPr>
    <p:cSldViewPr>
      <p:cViewPr varScale="1">
        <p:scale>
          <a:sx n="71" d="100"/>
          <a:sy n="71" d="100"/>
        </p:scale>
        <p:origin x="1008" y="54"/>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commentAuthors" Target="commentAuthors.xml"/><Relationship Id="rId9" Type="http://schemas.openxmlformats.org/officeDocument/2006/relationships/customXml" Target="../customXml/item1.xml"/></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275403" cy="336788"/>
          </a:xfrm>
          <a:prstGeom prst="rect">
            <a:avLst/>
          </a:prstGeom>
        </p:spPr>
        <p:txBody>
          <a:bodyPr vert="horz" lIns="90611" tIns="45302" rIns="90611" bIns="45302" rtlCol="0"/>
          <a:lstStyle>
            <a:lvl1pPr algn="l">
              <a:defRPr sz="1200"/>
            </a:lvl1pPr>
          </a:lstStyle>
          <a:p>
            <a:endParaRPr kumimoji="1" lang="ja-JP" altLang="en-US"/>
          </a:p>
        </p:txBody>
      </p:sp>
      <p:sp>
        <p:nvSpPr>
          <p:cNvPr id="3" name="日付プレースホルダ 2"/>
          <p:cNvSpPr>
            <a:spLocks noGrp="1"/>
          </p:cNvSpPr>
          <p:nvPr>
            <p:ph type="dt" idx="1"/>
          </p:nvPr>
        </p:nvSpPr>
        <p:spPr>
          <a:xfrm>
            <a:off x="5588633" y="0"/>
            <a:ext cx="4275403" cy="336788"/>
          </a:xfrm>
          <a:prstGeom prst="rect">
            <a:avLst/>
          </a:prstGeom>
        </p:spPr>
        <p:txBody>
          <a:bodyPr vert="horz" lIns="90611" tIns="45302" rIns="90611" bIns="45302" rtlCol="0"/>
          <a:lstStyle>
            <a:lvl1pPr algn="r">
              <a:defRPr sz="1200"/>
            </a:lvl1pPr>
          </a:lstStyle>
          <a:p>
            <a:fld id="{4179279C-853F-4F34-A5D2-B95F4823AB07}" type="datetimeFigureOut">
              <a:rPr kumimoji="1" lang="ja-JP" altLang="en-US" smtClean="0"/>
              <a:pPr/>
              <a:t>2020/6/24</a:t>
            </a:fld>
            <a:endParaRPr kumimoji="1" lang="ja-JP" altLang="en-US"/>
          </a:p>
        </p:txBody>
      </p:sp>
      <p:sp>
        <p:nvSpPr>
          <p:cNvPr id="4" name="スライド イメージ プレースホルダ 3"/>
          <p:cNvSpPr>
            <a:spLocks noGrp="1" noRot="1" noChangeAspect="1"/>
          </p:cNvSpPr>
          <p:nvPr>
            <p:ph type="sldImg" idx="2"/>
          </p:nvPr>
        </p:nvSpPr>
        <p:spPr>
          <a:xfrm>
            <a:off x="3111500" y="506413"/>
            <a:ext cx="3644900" cy="2524125"/>
          </a:xfrm>
          <a:prstGeom prst="rect">
            <a:avLst/>
          </a:prstGeom>
          <a:noFill/>
          <a:ln w="12700">
            <a:solidFill>
              <a:prstClr val="black"/>
            </a:solidFill>
          </a:ln>
        </p:spPr>
        <p:txBody>
          <a:bodyPr vert="horz" lIns="90611" tIns="45302" rIns="90611" bIns="45302" rtlCol="0" anchor="ctr"/>
          <a:lstStyle/>
          <a:p>
            <a:endParaRPr lang="ja-JP" altLang="en-US"/>
          </a:p>
        </p:txBody>
      </p:sp>
      <p:sp>
        <p:nvSpPr>
          <p:cNvPr id="5" name="ノート プレースホルダ 4"/>
          <p:cNvSpPr>
            <a:spLocks noGrp="1"/>
          </p:cNvSpPr>
          <p:nvPr>
            <p:ph type="body" sz="quarter" idx="3"/>
          </p:nvPr>
        </p:nvSpPr>
        <p:spPr>
          <a:xfrm>
            <a:off x="986632" y="3199493"/>
            <a:ext cx="7893050" cy="3031093"/>
          </a:xfrm>
          <a:prstGeom prst="rect">
            <a:avLst/>
          </a:prstGeom>
        </p:spPr>
        <p:txBody>
          <a:bodyPr vert="horz" lIns="90611" tIns="45302" rIns="90611" bIns="4530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397806"/>
            <a:ext cx="4275403" cy="336788"/>
          </a:xfrm>
          <a:prstGeom prst="rect">
            <a:avLst/>
          </a:prstGeom>
        </p:spPr>
        <p:txBody>
          <a:bodyPr vert="horz" lIns="90611" tIns="45302" rIns="90611" bIns="45302"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588633" y="6397806"/>
            <a:ext cx="4275403" cy="336788"/>
          </a:xfrm>
          <a:prstGeom prst="rect">
            <a:avLst/>
          </a:prstGeom>
        </p:spPr>
        <p:txBody>
          <a:bodyPr vert="horz" lIns="90611" tIns="45302" rIns="90611" bIns="45302"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2020/6/24</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直線矢印コネクタ 27"/>
          <p:cNvCxnSpPr/>
          <p:nvPr/>
        </p:nvCxnSpPr>
        <p:spPr>
          <a:xfrm>
            <a:off x="306310" y="4609468"/>
            <a:ext cx="839805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0" y="254737"/>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smtClean="0">
                <a:solidFill>
                  <a:srgbClr val="000000"/>
                </a:solidFill>
                <a:latin typeface="ＭＳ Ｐゴシック" charset="-128"/>
                <a:ea typeface="Meiryo UI"/>
                <a:cs typeface="Meiryo UI"/>
              </a:rPr>
              <a:t>住民投票が１１月上旬の場合の想定スケジュール</a:t>
            </a:r>
            <a:endParaRPr lang="ja-JP" altLang="en-US" sz="2000" b="1" dirty="0">
              <a:solidFill>
                <a:srgbClr val="000000"/>
              </a:solidFill>
              <a:latin typeface="ＭＳ Ｐゴシック" charset="-128"/>
              <a:ea typeface="Meiryo UI"/>
              <a:cs typeface="Meiryo UI"/>
            </a:endParaRPr>
          </a:p>
        </p:txBody>
      </p:sp>
      <p:sp>
        <p:nvSpPr>
          <p:cNvPr id="31" name="テキスト ボックス 30"/>
          <p:cNvSpPr txBox="1"/>
          <p:nvPr/>
        </p:nvSpPr>
        <p:spPr>
          <a:xfrm>
            <a:off x="220561" y="908720"/>
            <a:ext cx="9464877" cy="1044000"/>
          </a:xfrm>
          <a:prstGeom prst="rect">
            <a:avLst/>
          </a:prstGeom>
          <a:noFill/>
          <a:ln w="31750">
            <a:solidFill>
              <a:schemeClr val="accent1"/>
            </a:solidFill>
          </a:ln>
        </p:spPr>
        <p:txBody>
          <a:bodyPr wrap="square" rtlCol="0" anchor="ctr">
            <a:spAutoFit/>
          </a:bodyPr>
          <a:lstStyle/>
          <a:p>
            <a:pPr>
              <a:spcBef>
                <a:spcPts val="300"/>
              </a:spcBef>
            </a:pPr>
            <a:r>
              <a:rPr lang="ja-JP" altLang="en-US" sz="1600" b="1" dirty="0" smtClean="0">
                <a:latin typeface="Meiryo UI" panose="020B0604030504040204" pitchFamily="50" charset="-128"/>
                <a:ea typeface="Meiryo UI" panose="020B0604030504040204" pitchFamily="50" charset="-128"/>
              </a:rPr>
              <a:t>　大都市地域における特別区の設置に関する法律では、</a:t>
            </a:r>
            <a:endParaRPr lang="en-US" altLang="ja-JP" sz="1600" b="1" dirty="0" smtClean="0">
              <a:latin typeface="Meiryo UI" panose="020B0604030504040204" pitchFamily="50" charset="-128"/>
              <a:ea typeface="Meiryo UI" panose="020B0604030504040204" pitchFamily="50" charset="-128"/>
            </a:endParaRPr>
          </a:p>
          <a:p>
            <a:pPr>
              <a:spcBef>
                <a:spcPts val="300"/>
              </a:spcBef>
            </a:pPr>
            <a:r>
              <a:rPr lang="ja-JP" altLang="en-US" sz="1600" b="1" dirty="0" smtClean="0">
                <a:latin typeface="Meiryo UI" panose="020B0604030504040204" pitchFamily="50" charset="-128"/>
                <a:ea typeface="Meiryo UI" panose="020B0604030504040204" pitchFamily="50" charset="-128"/>
              </a:rPr>
              <a:t>　特別区設置協定書が府市両議会で承認された旨の通知を特別区設置協議会が受けた日（基準日）から</a:t>
            </a:r>
            <a:endParaRPr lang="en-US" altLang="ja-JP" sz="1600" b="1" dirty="0" smtClean="0">
              <a:latin typeface="Meiryo UI" panose="020B0604030504040204" pitchFamily="50" charset="-128"/>
              <a:ea typeface="Meiryo UI" panose="020B0604030504040204" pitchFamily="50" charset="-128"/>
            </a:endParaRPr>
          </a:p>
          <a:p>
            <a:pPr>
              <a:spcBef>
                <a:spcPts val="300"/>
              </a:spcBef>
            </a:pP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60</a:t>
            </a:r>
            <a:r>
              <a:rPr lang="ja-JP" altLang="en-US" sz="1600" b="1" dirty="0" smtClean="0">
                <a:latin typeface="Meiryo UI" panose="020B0604030504040204" pitchFamily="50" charset="-128"/>
                <a:ea typeface="Meiryo UI" panose="020B0604030504040204" pitchFamily="50" charset="-128"/>
              </a:rPr>
              <a:t>日以内に住民投票を実施することと規定されている</a:t>
            </a:r>
            <a:endParaRPr lang="en-US" altLang="ja-JP" sz="1600" b="1" dirty="0" smtClean="0">
              <a:latin typeface="Meiryo UI" panose="020B0604030504040204" pitchFamily="50" charset="-128"/>
              <a:ea typeface="Meiryo UI" panose="020B0604030504040204" pitchFamily="50" charset="-128"/>
            </a:endParaRPr>
          </a:p>
        </p:txBody>
      </p:sp>
      <p:sp>
        <p:nvSpPr>
          <p:cNvPr id="21" name="角丸四角形 20"/>
          <p:cNvSpPr/>
          <p:nvPr/>
        </p:nvSpPr>
        <p:spPr>
          <a:xfrm>
            <a:off x="5997478" y="3332983"/>
            <a:ext cx="613220" cy="26326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90000" tIns="10800" rIns="54000" bIns="10800" rtlCol="0" anchor="ctr" anchorCtr="0"/>
          <a:lstStyle/>
          <a:p>
            <a:pPr algn="ctr"/>
            <a:r>
              <a:rPr lang="ja-JP" altLang="en-US" sz="1400" b="1" dirty="0" smtClean="0">
                <a:latin typeface="Meiryo UI" panose="020B0604030504040204" pitchFamily="50" charset="-128"/>
                <a:ea typeface="Meiryo UI" panose="020B0604030504040204" pitchFamily="50" charset="-128"/>
              </a:rPr>
              <a:t>府市両議会で</a:t>
            </a:r>
            <a:r>
              <a:rPr lang="ja-JP" altLang="en-US" sz="1400" b="1" dirty="0">
                <a:latin typeface="Meiryo UI" panose="020B0604030504040204" pitchFamily="50" charset="-128"/>
                <a:ea typeface="Meiryo UI" panose="020B0604030504040204" pitchFamily="50" charset="-128"/>
              </a:rPr>
              <a:t>承認</a:t>
            </a:r>
            <a:endParaRPr lang="en-US" altLang="ja-JP" sz="1400" b="1" dirty="0" smtClean="0">
              <a:latin typeface="Meiryo UI" panose="020B0604030504040204" pitchFamily="50" charset="-128"/>
              <a:ea typeface="Meiryo UI" panose="020B0604030504040204" pitchFamily="50" charset="-128"/>
            </a:endParaRPr>
          </a:p>
        </p:txBody>
      </p:sp>
      <p:sp>
        <p:nvSpPr>
          <p:cNvPr id="17" name="角丸四角形 16"/>
          <p:cNvSpPr/>
          <p:nvPr/>
        </p:nvSpPr>
        <p:spPr>
          <a:xfrm>
            <a:off x="592983" y="3332985"/>
            <a:ext cx="613220" cy="26326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90000" tIns="10800" rIns="54000" bIns="10800" rtlCol="0" anchor="ctr" anchorCtr="0"/>
          <a:lstStyle/>
          <a:p>
            <a:pPr algn="ctr"/>
            <a:r>
              <a:rPr lang="ja-JP" altLang="en-US" sz="1400" b="1" dirty="0" smtClean="0">
                <a:latin typeface="Meiryo UI" panose="020B0604030504040204" pitchFamily="50" charset="-128"/>
                <a:ea typeface="Meiryo UI" panose="020B0604030504040204" pitchFamily="50" charset="-128"/>
              </a:rPr>
              <a:t>協定書案の採決</a:t>
            </a:r>
            <a:endParaRPr lang="en-US" altLang="ja-JP" sz="1400" b="1" dirty="0" smtClean="0">
              <a:latin typeface="Meiryo UI" panose="020B0604030504040204" pitchFamily="50" charset="-128"/>
              <a:ea typeface="Meiryo UI" panose="020B0604030504040204" pitchFamily="50" charset="-128"/>
            </a:endParaRPr>
          </a:p>
        </p:txBody>
      </p:sp>
      <p:sp>
        <p:nvSpPr>
          <p:cNvPr id="19" name="角丸四角形 18"/>
          <p:cNvSpPr/>
          <p:nvPr/>
        </p:nvSpPr>
        <p:spPr>
          <a:xfrm>
            <a:off x="3041255" y="3332983"/>
            <a:ext cx="613220" cy="26326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90000" tIns="10800" rIns="54000" bIns="10800" rtlCol="0" anchor="ctr" anchorCtr="0"/>
          <a:lstStyle/>
          <a:p>
            <a:pPr algn="ctr"/>
            <a:r>
              <a:rPr lang="ja-JP" altLang="en-US" sz="1400" b="1" dirty="0" smtClean="0">
                <a:latin typeface="Meiryo UI" panose="020B0604030504040204" pitchFamily="50" charset="-128"/>
                <a:ea typeface="Meiryo UI" panose="020B0604030504040204" pitchFamily="50" charset="-128"/>
              </a:rPr>
              <a:t>協定書の決定</a:t>
            </a:r>
            <a:endParaRPr lang="en-US" altLang="ja-JP" sz="1400" b="1" dirty="0" smtClean="0">
              <a:latin typeface="Meiryo UI" panose="020B0604030504040204" pitchFamily="50" charset="-128"/>
              <a:ea typeface="Meiryo UI" panose="020B0604030504040204" pitchFamily="50" charset="-128"/>
            </a:endParaRPr>
          </a:p>
        </p:txBody>
      </p:sp>
      <p:sp>
        <p:nvSpPr>
          <p:cNvPr id="20" name="角丸四角形 19"/>
          <p:cNvSpPr/>
          <p:nvPr/>
        </p:nvSpPr>
        <p:spPr>
          <a:xfrm>
            <a:off x="4548555" y="3341479"/>
            <a:ext cx="613220" cy="26326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90000" tIns="10800" rIns="54000" bIns="10800" rtlCol="0" anchor="ctr" anchorCtr="0"/>
          <a:lstStyle/>
          <a:p>
            <a:pPr algn="ctr"/>
            <a:r>
              <a:rPr lang="ja-JP" altLang="en-US" sz="1400" b="1" dirty="0" smtClean="0">
                <a:latin typeface="Meiryo UI" panose="020B0604030504040204" pitchFamily="50" charset="-128"/>
                <a:ea typeface="Meiryo UI" panose="020B0604030504040204" pitchFamily="50" charset="-128"/>
              </a:rPr>
              <a:t>府市両議会に付議</a:t>
            </a:r>
            <a:endParaRPr lang="en-US" altLang="ja-JP" sz="1400" b="1" dirty="0" smtClean="0">
              <a:latin typeface="Meiryo UI" panose="020B0604030504040204" pitchFamily="50" charset="-128"/>
              <a:ea typeface="Meiryo UI" panose="020B0604030504040204" pitchFamily="50" charset="-128"/>
            </a:endParaRPr>
          </a:p>
        </p:txBody>
      </p:sp>
      <p:sp>
        <p:nvSpPr>
          <p:cNvPr id="23" name="角丸四角形 22"/>
          <p:cNvSpPr/>
          <p:nvPr/>
        </p:nvSpPr>
        <p:spPr>
          <a:xfrm>
            <a:off x="8704364" y="2611771"/>
            <a:ext cx="613220" cy="33914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90000" tIns="10800" rIns="54000" bIns="10800" rtlCol="0" anchor="ctr" anchorCtr="0"/>
          <a:lstStyle/>
          <a:p>
            <a:pPr algn="ctr"/>
            <a:r>
              <a:rPr lang="ja-JP" altLang="en-US" sz="2400" b="1" dirty="0" smtClean="0">
                <a:latin typeface="Meiryo UI" panose="020B0604030504040204" pitchFamily="50" charset="-128"/>
                <a:ea typeface="Meiryo UI" panose="020B0604030504040204" pitchFamily="50" charset="-128"/>
              </a:rPr>
              <a:t>住民投票　</a:t>
            </a:r>
            <a:r>
              <a:rPr lang="ja-JP" altLang="en-US" sz="1400" b="1" dirty="0" smtClean="0">
                <a:latin typeface="Meiryo UI" panose="020B0604030504040204" pitchFamily="50" charset="-128"/>
                <a:ea typeface="Meiryo UI" panose="020B0604030504040204" pitchFamily="50" charset="-128"/>
              </a:rPr>
              <a:t>（大阪市民対象）</a:t>
            </a:r>
            <a:endParaRPr lang="en-US" altLang="ja-JP" sz="1400" b="1" dirty="0" smtClean="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8388428" y="2251189"/>
            <a:ext cx="1245092" cy="360582"/>
          </a:xfrm>
          <a:prstGeom prst="rect">
            <a:avLst/>
          </a:prstGeom>
          <a:noFill/>
        </p:spPr>
        <p:txBody>
          <a:bodyPr wrap="square" rtlCol="0">
            <a:spAutoFit/>
          </a:bodyPr>
          <a:lstStyle/>
          <a:p>
            <a:pPr algn="ctr"/>
            <a:r>
              <a:rPr lang="en-US" altLang="ja-JP" sz="1600" b="1" dirty="0" smtClean="0">
                <a:solidFill>
                  <a:srgbClr val="FF0000"/>
                </a:solidFill>
                <a:latin typeface="Meiryo UI" panose="020B0604030504040204" pitchFamily="50" charset="-128"/>
                <a:ea typeface="Meiryo UI" panose="020B0604030504040204" pitchFamily="50" charset="-128"/>
              </a:rPr>
              <a:t>11</a:t>
            </a:r>
            <a:r>
              <a:rPr lang="ja-JP" altLang="en-US" sz="1600" b="1" dirty="0" smtClean="0">
                <a:solidFill>
                  <a:srgbClr val="FF0000"/>
                </a:solidFill>
                <a:latin typeface="Meiryo UI" panose="020B0604030504040204" pitchFamily="50" charset="-128"/>
                <a:ea typeface="Meiryo UI" panose="020B0604030504040204" pitchFamily="50" charset="-128"/>
              </a:rPr>
              <a:t>月上旬</a:t>
            </a:r>
            <a:endParaRPr lang="en-US" altLang="ja-JP" sz="1600" b="1" dirty="0" smtClean="0">
              <a:solidFill>
                <a:srgbClr val="FF0000"/>
              </a:solidFill>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5714999" y="2224493"/>
            <a:ext cx="1254225" cy="584775"/>
          </a:xfrm>
          <a:prstGeom prst="rect">
            <a:avLst/>
          </a:prstGeom>
          <a:noFill/>
        </p:spPr>
        <p:txBody>
          <a:bodyPr wrap="square" rtlCol="0">
            <a:spAutoFit/>
          </a:bodyPr>
          <a:lstStyle/>
          <a:p>
            <a:pPr algn="ctr"/>
            <a:r>
              <a:rPr lang="en-US" altLang="ja-JP" sz="1600" b="1" dirty="0" smtClean="0">
                <a:solidFill>
                  <a:srgbClr val="FF0000"/>
                </a:solidFill>
                <a:latin typeface="Meiryo UI" panose="020B0604030504040204" pitchFamily="50" charset="-128"/>
                <a:ea typeface="Meiryo UI" panose="020B0604030504040204" pitchFamily="50" charset="-128"/>
              </a:rPr>
              <a:t>8</a:t>
            </a:r>
            <a:r>
              <a:rPr lang="ja-JP" altLang="en-US" sz="1600" b="1" dirty="0" smtClean="0">
                <a:solidFill>
                  <a:srgbClr val="FF0000"/>
                </a:solidFill>
                <a:latin typeface="Meiryo UI" panose="020B0604030504040204" pitchFamily="50" charset="-128"/>
                <a:ea typeface="Meiryo UI" panose="020B0604030504040204" pitchFamily="50" charset="-128"/>
              </a:rPr>
              <a:t>月下旬</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gn="ctr"/>
            <a:r>
              <a:rPr lang="ja-JP" altLang="en-US" sz="1600" b="1" dirty="0" smtClean="0">
                <a:solidFill>
                  <a:srgbClr val="FF0000"/>
                </a:solidFill>
                <a:latin typeface="Meiryo UI" panose="020B0604030504040204" pitchFamily="50" charset="-128"/>
                <a:ea typeface="Meiryo UI" panose="020B0604030504040204" pitchFamily="50" charset="-128"/>
              </a:rPr>
              <a:t>～</a:t>
            </a:r>
            <a:r>
              <a:rPr lang="en-US" altLang="ja-JP" sz="1600" b="1" dirty="0" smtClean="0">
                <a:solidFill>
                  <a:srgbClr val="FF0000"/>
                </a:solidFill>
                <a:latin typeface="Meiryo UI" panose="020B0604030504040204" pitchFamily="50" charset="-128"/>
                <a:ea typeface="Meiryo UI" panose="020B0604030504040204" pitchFamily="50" charset="-128"/>
              </a:rPr>
              <a:t>9</a:t>
            </a:r>
            <a:r>
              <a:rPr lang="ja-JP" altLang="en-US" sz="1600" b="1" dirty="0" smtClean="0">
                <a:solidFill>
                  <a:srgbClr val="FF0000"/>
                </a:solidFill>
                <a:latin typeface="Meiryo UI" panose="020B0604030504040204" pitchFamily="50" charset="-128"/>
                <a:ea typeface="Meiryo UI" panose="020B0604030504040204" pitchFamily="50" charset="-128"/>
              </a:rPr>
              <a:t>月上旬</a:t>
            </a:r>
            <a:endParaRPr lang="en-US" altLang="ja-JP" sz="1600" b="1" dirty="0" smtClean="0">
              <a:solidFill>
                <a:srgbClr val="FF0000"/>
              </a:solidFill>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2720752" y="2207702"/>
            <a:ext cx="1254225" cy="584775"/>
          </a:xfrm>
          <a:prstGeom prst="rect">
            <a:avLst/>
          </a:prstGeom>
          <a:noFill/>
        </p:spPr>
        <p:txBody>
          <a:bodyPr wrap="square" rtlCol="0">
            <a:spAutoFit/>
          </a:bodyPr>
          <a:lstStyle/>
          <a:p>
            <a:pPr algn="ctr"/>
            <a:r>
              <a:rPr lang="en-US" altLang="ja-JP" sz="1600" b="1" dirty="0" smtClean="0">
                <a:solidFill>
                  <a:srgbClr val="FF0000"/>
                </a:solidFill>
                <a:latin typeface="Meiryo UI" panose="020B0604030504040204" pitchFamily="50" charset="-128"/>
                <a:ea typeface="Meiryo UI" panose="020B0604030504040204" pitchFamily="50" charset="-128"/>
              </a:rPr>
              <a:t>7</a:t>
            </a:r>
            <a:r>
              <a:rPr lang="ja-JP" altLang="en-US" sz="1600" b="1" dirty="0" smtClean="0">
                <a:solidFill>
                  <a:srgbClr val="FF0000"/>
                </a:solidFill>
                <a:latin typeface="Meiryo UI" panose="020B0604030504040204" pitchFamily="50" charset="-128"/>
                <a:ea typeface="Meiryo UI" panose="020B0604030504040204" pitchFamily="50" charset="-128"/>
              </a:rPr>
              <a:t>月末～</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gn="ctr"/>
            <a:r>
              <a:rPr lang="en-US" altLang="ja-JP" sz="1600" b="1" dirty="0" smtClean="0">
                <a:solidFill>
                  <a:srgbClr val="FF0000"/>
                </a:solidFill>
                <a:latin typeface="Meiryo UI" panose="020B0604030504040204" pitchFamily="50" charset="-128"/>
                <a:ea typeface="Meiryo UI" panose="020B0604030504040204" pitchFamily="50" charset="-128"/>
              </a:rPr>
              <a:t>8</a:t>
            </a:r>
            <a:r>
              <a:rPr lang="ja-JP" altLang="en-US" sz="1600" b="1" dirty="0" smtClean="0">
                <a:solidFill>
                  <a:srgbClr val="FF0000"/>
                </a:solidFill>
                <a:latin typeface="Meiryo UI" panose="020B0604030504040204" pitchFamily="50" charset="-128"/>
                <a:ea typeface="Meiryo UI" panose="020B0604030504040204" pitchFamily="50" charset="-128"/>
              </a:rPr>
              <a:t>月</a:t>
            </a:r>
            <a:r>
              <a:rPr lang="ja-JP" altLang="en-US" sz="1600" b="1" dirty="0">
                <a:solidFill>
                  <a:srgbClr val="FF0000"/>
                </a:solidFill>
                <a:latin typeface="Meiryo UI" panose="020B0604030504040204" pitchFamily="50" charset="-128"/>
                <a:ea typeface="Meiryo UI" panose="020B0604030504040204" pitchFamily="50" charset="-128"/>
              </a:rPr>
              <a:t>上旬</a:t>
            </a:r>
            <a:endParaRPr lang="en-US" altLang="ja-JP" sz="1600" b="1" dirty="0" smtClean="0">
              <a:solidFill>
                <a:srgbClr val="FF0000"/>
              </a:solidFill>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272480" y="2204864"/>
            <a:ext cx="1254225" cy="338554"/>
          </a:xfrm>
          <a:prstGeom prst="rect">
            <a:avLst/>
          </a:prstGeom>
          <a:noFill/>
        </p:spPr>
        <p:txBody>
          <a:bodyPr wrap="square" rtlCol="0">
            <a:spAutoFit/>
          </a:bodyPr>
          <a:lstStyle/>
          <a:p>
            <a:pPr algn="ctr"/>
            <a:r>
              <a:rPr lang="ja-JP" altLang="en-US" sz="1600" b="1" dirty="0" smtClean="0">
                <a:solidFill>
                  <a:srgbClr val="FF0000"/>
                </a:solidFill>
                <a:latin typeface="Meiryo UI" panose="020B0604030504040204" pitchFamily="50" charset="-128"/>
                <a:ea typeface="Meiryo UI" panose="020B0604030504040204" pitchFamily="50" charset="-128"/>
              </a:rPr>
              <a:t>６月</a:t>
            </a:r>
            <a:r>
              <a:rPr lang="en-US" altLang="ja-JP" sz="1600" b="1" dirty="0" smtClean="0">
                <a:solidFill>
                  <a:srgbClr val="FF0000"/>
                </a:solidFill>
                <a:latin typeface="Meiryo UI" panose="020B0604030504040204" pitchFamily="50" charset="-128"/>
                <a:ea typeface="Meiryo UI" panose="020B0604030504040204" pitchFamily="50" charset="-128"/>
              </a:rPr>
              <a:t>19</a:t>
            </a:r>
            <a:r>
              <a:rPr lang="ja-JP" altLang="en-US" sz="1600" b="1" dirty="0" smtClean="0">
                <a:solidFill>
                  <a:srgbClr val="FF0000"/>
                </a:solidFill>
                <a:latin typeface="Meiryo UI" panose="020B0604030504040204" pitchFamily="50" charset="-128"/>
                <a:ea typeface="Meiryo UI" panose="020B0604030504040204" pitchFamily="50" charset="-128"/>
              </a:rPr>
              <a:t>日</a:t>
            </a:r>
            <a:endParaRPr lang="en-US" altLang="ja-JP" sz="1600" b="1" dirty="0" smtClean="0">
              <a:solidFill>
                <a:srgbClr val="FF0000"/>
              </a:solidFill>
              <a:latin typeface="Meiryo UI" panose="020B0604030504040204" pitchFamily="50" charset="-128"/>
              <a:ea typeface="Meiryo UI" panose="020B0604030504040204" pitchFamily="50" charset="-128"/>
            </a:endParaRPr>
          </a:p>
        </p:txBody>
      </p:sp>
      <p:sp>
        <p:nvSpPr>
          <p:cNvPr id="33" name="角丸四角形 32"/>
          <p:cNvSpPr/>
          <p:nvPr/>
        </p:nvSpPr>
        <p:spPr>
          <a:xfrm>
            <a:off x="7366503" y="3293581"/>
            <a:ext cx="573943" cy="2672022"/>
          </a:xfrm>
          <a:prstGeom prst="roundRect">
            <a:avLst>
              <a:gd name="adj" fmla="val 4664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90000" tIns="10800" rIns="54000" bIns="10800" rtlCol="0" anchor="ctr" anchorCtr="0"/>
          <a:lstStyle/>
          <a:p>
            <a:pPr algn="ctr"/>
            <a:r>
              <a:rPr lang="ja-JP" altLang="en-US" sz="1400" b="1" dirty="0" smtClean="0">
                <a:latin typeface="Meiryo UI" panose="020B0604030504040204" pitchFamily="50" charset="-128"/>
                <a:ea typeface="Meiryo UI" panose="020B0604030504040204" pitchFamily="50" charset="-128"/>
              </a:rPr>
              <a:t>市による住民</a:t>
            </a:r>
            <a:r>
              <a:rPr lang="ja-JP" altLang="en-US" sz="1400" b="1" dirty="0" smtClean="0">
                <a:latin typeface="Meiryo UI" panose="020B0604030504040204" pitchFamily="50" charset="-128"/>
                <a:ea typeface="Meiryo UI" panose="020B0604030504040204" pitchFamily="50" charset="-128"/>
              </a:rPr>
              <a:t>への</a:t>
            </a:r>
            <a:r>
              <a:rPr lang="ja-JP" altLang="en-US" sz="1400" b="1" dirty="0" smtClean="0">
                <a:latin typeface="Meiryo UI" panose="020B0604030504040204" pitchFamily="50" charset="-128"/>
                <a:ea typeface="Meiryo UI" panose="020B0604030504040204" pitchFamily="50" charset="-128"/>
              </a:rPr>
              <a:t>説明</a:t>
            </a:r>
            <a:endParaRPr lang="en-US" altLang="ja-JP" sz="1400" b="1" dirty="0" smtClean="0">
              <a:latin typeface="Meiryo UI" panose="020B0604030504040204" pitchFamily="50" charset="-128"/>
              <a:ea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大阪市民対象）</a:t>
            </a:r>
            <a:endParaRPr lang="en-US" altLang="ja-JP" sz="1400" b="1" dirty="0" smtClean="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7041232" y="2233204"/>
            <a:ext cx="1254225" cy="584775"/>
          </a:xfrm>
          <a:prstGeom prst="rect">
            <a:avLst/>
          </a:prstGeom>
          <a:noFill/>
        </p:spPr>
        <p:txBody>
          <a:bodyPr wrap="square" rtlCol="0">
            <a:spAutoFit/>
          </a:bodyPr>
          <a:lstStyle/>
          <a:p>
            <a:pPr algn="ctr"/>
            <a:r>
              <a:rPr lang="ja-JP" altLang="en-US" sz="1600" b="1" smtClean="0">
                <a:solidFill>
                  <a:srgbClr val="FF0000"/>
                </a:solidFill>
                <a:latin typeface="Meiryo UI" panose="020B0604030504040204" pitchFamily="50" charset="-128"/>
                <a:ea typeface="Meiryo UI" panose="020B0604030504040204" pitchFamily="50" charset="-128"/>
              </a:rPr>
              <a:t>９月中旬</a:t>
            </a:r>
            <a:r>
              <a:rPr lang="ja-JP" altLang="en-US" sz="1600" b="1" dirty="0">
                <a:solidFill>
                  <a:srgbClr val="FF0000"/>
                </a:solidFill>
                <a:latin typeface="Meiryo UI" panose="020B0604030504040204" pitchFamily="50" charset="-128"/>
                <a:ea typeface="Meiryo UI" panose="020B0604030504040204" pitchFamily="50" charset="-128"/>
              </a:rPr>
              <a:t>～</a:t>
            </a:r>
            <a:r>
              <a:rPr lang="en-US" altLang="ja-JP" sz="1600" b="1" dirty="0">
                <a:solidFill>
                  <a:srgbClr val="FF0000"/>
                </a:solidFill>
                <a:latin typeface="Meiryo UI" panose="020B0604030504040204" pitchFamily="50" charset="-128"/>
                <a:ea typeface="Meiryo UI" panose="020B0604030504040204" pitchFamily="50" charset="-128"/>
              </a:rPr>
              <a:t>10</a:t>
            </a:r>
            <a:r>
              <a:rPr lang="ja-JP" altLang="en-US" sz="1600" b="1" dirty="0">
                <a:solidFill>
                  <a:srgbClr val="FF0000"/>
                </a:solidFill>
                <a:latin typeface="Meiryo UI" panose="020B0604030504040204" pitchFamily="50" charset="-128"/>
                <a:ea typeface="Meiryo UI" panose="020B0604030504040204" pitchFamily="50" charset="-128"/>
              </a:rPr>
              <a:t>月上旬</a:t>
            </a:r>
            <a:endParaRPr lang="en-US" altLang="ja-JP" sz="1600" b="1" dirty="0">
              <a:solidFill>
                <a:srgbClr val="FF0000"/>
              </a:solidFill>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4274839" y="2207702"/>
            <a:ext cx="1254225" cy="584775"/>
          </a:xfrm>
          <a:prstGeom prst="rect">
            <a:avLst/>
          </a:prstGeom>
          <a:noFill/>
        </p:spPr>
        <p:txBody>
          <a:bodyPr wrap="square" rtlCol="0">
            <a:spAutoFit/>
          </a:bodyPr>
          <a:lstStyle/>
          <a:p>
            <a:pPr algn="ctr"/>
            <a:r>
              <a:rPr lang="en-US" altLang="ja-JP" sz="1600" b="1" dirty="0" smtClean="0">
                <a:solidFill>
                  <a:srgbClr val="FF0000"/>
                </a:solidFill>
                <a:latin typeface="Meiryo UI" panose="020B0604030504040204" pitchFamily="50" charset="-128"/>
                <a:ea typeface="Meiryo UI" panose="020B0604030504040204" pitchFamily="50" charset="-128"/>
              </a:rPr>
              <a:t>8</a:t>
            </a:r>
            <a:r>
              <a:rPr lang="ja-JP" altLang="en-US" sz="1600" b="1" dirty="0" smtClean="0">
                <a:solidFill>
                  <a:srgbClr val="FF0000"/>
                </a:solidFill>
                <a:latin typeface="Meiryo UI" panose="020B0604030504040204" pitchFamily="50" charset="-128"/>
                <a:ea typeface="Meiryo UI" panose="020B0604030504040204" pitchFamily="50" charset="-128"/>
              </a:rPr>
              <a:t>月</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gn="ctr"/>
            <a:r>
              <a:rPr lang="ja-JP" altLang="en-US" sz="1600" b="1" dirty="0" smtClean="0">
                <a:solidFill>
                  <a:srgbClr val="FF0000"/>
                </a:solidFill>
                <a:latin typeface="Meiryo UI" panose="020B0604030504040204" pitchFamily="50" charset="-128"/>
                <a:ea typeface="Meiryo UI" panose="020B0604030504040204" pitchFamily="50" charset="-128"/>
              </a:rPr>
              <a:t>中下旬</a:t>
            </a:r>
            <a:endParaRPr lang="en-US" altLang="ja-JP" sz="1600" b="1" dirty="0" smtClean="0">
              <a:solidFill>
                <a:srgbClr val="FF0000"/>
              </a:solidFill>
              <a:latin typeface="Meiryo UI" panose="020B0604030504040204" pitchFamily="50" charset="-128"/>
              <a:ea typeface="Meiryo UI" panose="020B0604030504040204" pitchFamily="50" charset="-128"/>
            </a:endParaRPr>
          </a:p>
        </p:txBody>
      </p:sp>
      <p:sp>
        <p:nvSpPr>
          <p:cNvPr id="3" name="右中かっこ 2"/>
          <p:cNvSpPr/>
          <p:nvPr/>
        </p:nvSpPr>
        <p:spPr>
          <a:xfrm rot="5400000">
            <a:off x="7504524" y="5208066"/>
            <a:ext cx="299066" cy="208671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6" name="テキスト ボックス 35"/>
          <p:cNvSpPr txBox="1"/>
          <p:nvPr/>
        </p:nvSpPr>
        <p:spPr>
          <a:xfrm>
            <a:off x="6105128" y="6362164"/>
            <a:ext cx="3240360" cy="523220"/>
          </a:xfrm>
          <a:prstGeom prst="rect">
            <a:avLst/>
          </a:prstGeom>
          <a:noFill/>
        </p:spPr>
        <p:txBody>
          <a:bodyPr wrap="square" rtlCol="0">
            <a:spAutoFit/>
          </a:bodyPr>
          <a:lstStyle/>
          <a:p>
            <a:pPr algn="ctr"/>
            <a:r>
              <a:rPr lang="en-US" altLang="ja-JP" sz="1400" b="1" smtClean="0">
                <a:solidFill>
                  <a:srgbClr val="FF0000"/>
                </a:solidFill>
                <a:latin typeface="Meiryo UI" panose="020B0604030504040204" pitchFamily="50" charset="-128"/>
                <a:ea typeface="Meiryo UI" panose="020B0604030504040204" pitchFamily="50" charset="-128"/>
              </a:rPr>
              <a:t>11</a:t>
            </a:r>
            <a:r>
              <a:rPr lang="ja-JP" altLang="en-US" sz="1400" b="1" dirty="0" smtClean="0">
                <a:solidFill>
                  <a:srgbClr val="FF0000"/>
                </a:solidFill>
                <a:latin typeface="Meiryo UI" panose="020B0604030504040204" pitchFamily="50" charset="-128"/>
                <a:ea typeface="Meiryo UI" panose="020B0604030504040204" pitchFamily="50" charset="-128"/>
              </a:rPr>
              <a:t>月１日が住民投票とした</a:t>
            </a:r>
            <a:endParaRPr lang="en-US" altLang="ja-JP" sz="1400" b="1" dirty="0" smtClean="0">
              <a:solidFill>
                <a:srgbClr val="FF0000"/>
              </a:solidFill>
              <a:latin typeface="Meiryo UI" panose="020B0604030504040204" pitchFamily="50" charset="-128"/>
              <a:ea typeface="Meiryo UI" panose="020B0604030504040204" pitchFamily="50" charset="-128"/>
            </a:endParaRPr>
          </a:p>
          <a:p>
            <a:pPr algn="ctr"/>
            <a:r>
              <a:rPr lang="ja-JP" altLang="en-US" sz="1400" b="1" dirty="0" smtClean="0">
                <a:solidFill>
                  <a:srgbClr val="FF0000"/>
                </a:solidFill>
                <a:latin typeface="Meiryo UI" panose="020B0604030504040204" pitchFamily="50" charset="-128"/>
                <a:ea typeface="Meiryo UI" panose="020B0604030504040204" pitchFamily="50" charset="-128"/>
              </a:rPr>
              <a:t>場合の</a:t>
            </a:r>
            <a:r>
              <a:rPr lang="en-US" altLang="ja-JP" sz="1400" b="1" dirty="0" smtClean="0">
                <a:solidFill>
                  <a:srgbClr val="FF0000"/>
                </a:solidFill>
                <a:latin typeface="Meiryo UI" panose="020B0604030504040204" pitchFamily="50" charset="-128"/>
                <a:ea typeface="Meiryo UI" panose="020B0604030504040204" pitchFamily="50" charset="-128"/>
              </a:rPr>
              <a:t>60</a:t>
            </a:r>
            <a:r>
              <a:rPr lang="ja-JP" altLang="en-US" sz="1400" b="1" dirty="0" smtClean="0">
                <a:solidFill>
                  <a:srgbClr val="FF0000"/>
                </a:solidFill>
                <a:latin typeface="Meiryo UI" panose="020B0604030504040204" pitchFamily="50" charset="-128"/>
                <a:ea typeface="Meiryo UI" panose="020B0604030504040204" pitchFamily="50" charset="-128"/>
              </a:rPr>
              <a:t>日前は</a:t>
            </a:r>
            <a:r>
              <a:rPr lang="en-US" altLang="ja-JP" sz="1400" b="1" dirty="0" smtClean="0">
                <a:solidFill>
                  <a:srgbClr val="FF0000"/>
                </a:solidFill>
                <a:latin typeface="Meiryo UI" panose="020B0604030504040204" pitchFamily="50" charset="-128"/>
                <a:ea typeface="Meiryo UI" panose="020B0604030504040204" pitchFamily="50" charset="-128"/>
              </a:rPr>
              <a:t>9</a:t>
            </a:r>
            <a:r>
              <a:rPr lang="ja-JP" altLang="en-US" sz="1400" b="1" dirty="0" smtClean="0">
                <a:solidFill>
                  <a:srgbClr val="FF0000"/>
                </a:solidFill>
                <a:latin typeface="Meiryo UI" panose="020B0604030504040204" pitchFamily="50" charset="-128"/>
                <a:ea typeface="Meiryo UI" panose="020B0604030504040204" pitchFamily="50" charset="-128"/>
              </a:rPr>
              <a:t>月２日</a:t>
            </a:r>
            <a:endParaRPr lang="en-US" altLang="ja-JP" sz="1400" b="1" dirty="0" smtClean="0">
              <a:solidFill>
                <a:srgbClr val="FF0000"/>
              </a:solidFill>
              <a:latin typeface="Meiryo UI" panose="020B0604030504040204" pitchFamily="50" charset="-128"/>
              <a:ea typeface="Meiryo UI" panose="020B0604030504040204" pitchFamily="50" charset="-128"/>
            </a:endParaRPr>
          </a:p>
        </p:txBody>
      </p:sp>
      <p:sp>
        <p:nvSpPr>
          <p:cNvPr id="40" name="角丸四角形 39"/>
          <p:cNvSpPr/>
          <p:nvPr/>
        </p:nvSpPr>
        <p:spPr>
          <a:xfrm>
            <a:off x="1784648" y="3732193"/>
            <a:ext cx="610049" cy="1741371"/>
          </a:xfrm>
          <a:prstGeom prst="roundRect">
            <a:avLst>
              <a:gd name="adj" fmla="val 4664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90000" tIns="10800" rIns="54000" bIns="10800" rtlCol="0" anchor="ctr" anchorCtr="0"/>
          <a:lstStyle/>
          <a:p>
            <a:pPr algn="ctr"/>
            <a:r>
              <a:rPr lang="ja-JP" altLang="en-US" sz="1400" b="1" dirty="0" smtClean="0">
                <a:latin typeface="Meiryo UI" panose="020B0604030504040204" pitchFamily="50" charset="-128"/>
                <a:ea typeface="Meiryo UI" panose="020B0604030504040204" pitchFamily="50" charset="-128"/>
              </a:rPr>
              <a:t>国との協議</a:t>
            </a:r>
            <a:endParaRPr lang="en-US" altLang="ja-JP" sz="1400" b="1" dirty="0" smtClean="0">
              <a:latin typeface="Meiryo UI" panose="020B0604030504040204" pitchFamily="50" charset="-128"/>
              <a:ea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rPr>
              <a:t>（前回約</a:t>
            </a:r>
            <a:r>
              <a:rPr lang="en-US" altLang="ja-JP" sz="1400" b="1" dirty="0" smtClean="0">
                <a:latin typeface="Meiryo UI" panose="020B0604030504040204" pitchFamily="50" charset="-128"/>
                <a:ea typeface="Meiryo UI" panose="020B0604030504040204" pitchFamily="50" charset="-128"/>
              </a:rPr>
              <a:t>40</a:t>
            </a:r>
            <a:r>
              <a:rPr lang="ja-JP" altLang="en-US" sz="1400" b="1" dirty="0" smtClean="0">
                <a:latin typeface="Meiryo UI" panose="020B0604030504040204" pitchFamily="50" charset="-128"/>
                <a:ea typeface="Meiryo UI" panose="020B0604030504040204" pitchFamily="50" charset="-128"/>
              </a:rPr>
              <a:t>日）</a:t>
            </a:r>
            <a:endParaRPr lang="en-US" altLang="ja-JP" sz="1400" b="1" dirty="0" smtClean="0">
              <a:latin typeface="Meiryo UI" panose="020B0604030504040204" pitchFamily="50" charset="-128"/>
              <a:ea typeface="Meiryo UI" panose="020B0604030504040204" pitchFamily="50" charset="-128"/>
            </a:endParaRPr>
          </a:p>
        </p:txBody>
      </p:sp>
      <p:sp>
        <p:nvSpPr>
          <p:cNvPr id="41" name="角丸四角形 40"/>
          <p:cNvSpPr/>
          <p:nvPr/>
        </p:nvSpPr>
        <p:spPr>
          <a:xfrm>
            <a:off x="447399" y="2766284"/>
            <a:ext cx="833193" cy="619048"/>
          </a:xfrm>
          <a:prstGeom prst="roundRect">
            <a:avLst>
              <a:gd name="adj" fmla="val 2792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90000" tIns="10800" rIns="54000" bIns="10800" rtlCol="0" anchor="ctr" anchorCtr="0"/>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法定</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r>
              <a:rPr lang="ja-JP" altLang="en-US" sz="1400" b="1" dirty="0" smtClean="0">
                <a:solidFill>
                  <a:schemeClr val="tx1"/>
                </a:solidFill>
                <a:latin typeface="Meiryo UI" panose="020B0604030504040204" pitchFamily="50" charset="-128"/>
                <a:ea typeface="Meiryo UI" panose="020B0604030504040204" pitchFamily="50" charset="-128"/>
              </a:rPr>
              <a:t>協</a:t>
            </a:r>
            <a:r>
              <a:rPr lang="ja-JP" altLang="en-US" sz="1400" b="1" dirty="0">
                <a:solidFill>
                  <a:schemeClr val="tx1"/>
                </a:solidFill>
                <a:latin typeface="Meiryo UI" panose="020B0604030504040204" pitchFamily="50" charset="-128"/>
                <a:ea typeface="Meiryo UI" panose="020B0604030504040204" pitchFamily="50" charset="-128"/>
              </a:rPr>
              <a:t>議会</a:t>
            </a:r>
            <a:endParaRPr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43" name="角丸四角形 42"/>
          <p:cNvSpPr/>
          <p:nvPr/>
        </p:nvSpPr>
        <p:spPr>
          <a:xfrm>
            <a:off x="2900654" y="2766284"/>
            <a:ext cx="833193" cy="619048"/>
          </a:xfrm>
          <a:prstGeom prst="roundRect">
            <a:avLst>
              <a:gd name="adj" fmla="val 2792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90000" tIns="10800" rIns="54000" bIns="10800" rtlCol="0" anchor="ctr" anchorCtr="0"/>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法定</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gn="ctr"/>
            <a:r>
              <a:rPr lang="ja-JP" altLang="en-US" sz="1400" b="1" dirty="0" smtClean="0">
                <a:solidFill>
                  <a:schemeClr val="tx1"/>
                </a:solidFill>
                <a:latin typeface="Meiryo UI" panose="020B0604030504040204" pitchFamily="50" charset="-128"/>
                <a:ea typeface="Meiryo UI" panose="020B0604030504040204" pitchFamily="50" charset="-128"/>
              </a:rPr>
              <a:t>協</a:t>
            </a:r>
            <a:r>
              <a:rPr lang="ja-JP" altLang="en-US" sz="1400" b="1" dirty="0">
                <a:solidFill>
                  <a:schemeClr val="tx1"/>
                </a:solidFill>
                <a:latin typeface="Meiryo UI" panose="020B0604030504040204" pitchFamily="50" charset="-128"/>
                <a:ea typeface="Meiryo UI" panose="020B0604030504040204" pitchFamily="50" charset="-128"/>
              </a:rPr>
              <a:t>議会</a:t>
            </a:r>
            <a:endParaRPr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44" name="角丸四角形 43"/>
          <p:cNvSpPr/>
          <p:nvPr/>
        </p:nvSpPr>
        <p:spPr>
          <a:xfrm>
            <a:off x="4438568" y="2766284"/>
            <a:ext cx="833193" cy="619048"/>
          </a:xfrm>
          <a:prstGeom prst="roundRect">
            <a:avLst>
              <a:gd name="adj" fmla="val 2792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90000" tIns="10800" rIns="54000" bIns="10800" rtlCol="0" anchor="ctr" anchorCtr="0"/>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議会</a:t>
            </a:r>
            <a:endParaRPr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45" name="角丸四角形 44"/>
          <p:cNvSpPr/>
          <p:nvPr/>
        </p:nvSpPr>
        <p:spPr>
          <a:xfrm>
            <a:off x="5887491" y="2766284"/>
            <a:ext cx="833193" cy="619048"/>
          </a:xfrm>
          <a:prstGeom prst="roundRect">
            <a:avLst>
              <a:gd name="adj" fmla="val 2792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90000" tIns="10800" rIns="54000" bIns="10800" rtlCol="0" anchor="ctr" anchorCtr="0"/>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議会</a:t>
            </a:r>
            <a:endParaRPr lang="en-US" altLang="ja-JP" sz="1400" b="1"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249998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BD8920F1-6572-4210-8363-B176CB827CC3}"/>
</file>

<file path=customXml/itemProps2.xml><?xml version="1.0" encoding="utf-8"?>
<ds:datastoreItem xmlns:ds="http://schemas.openxmlformats.org/officeDocument/2006/customXml" ds:itemID="{6C537EB4-43C4-4A76-9CBE-483EB93137AD}"/>
</file>

<file path=customXml/itemProps3.xml><?xml version="1.0" encoding="utf-8"?>
<ds:datastoreItem xmlns:ds="http://schemas.openxmlformats.org/officeDocument/2006/customXml" ds:itemID="{59A3E8AB-99C9-475D-BF26-A51FEFD32EA8}"/>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