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1"/>
  </p:notesMasterIdLst>
  <p:handoutMasterIdLst>
    <p:handoutMasterId r:id="rId12"/>
  </p:handoutMasterIdLst>
  <p:sldIdLst>
    <p:sldId id="280" r:id="rId2"/>
    <p:sldId id="277" r:id="rId3"/>
    <p:sldId id="263" r:id="rId4"/>
    <p:sldId id="265" r:id="rId5"/>
    <p:sldId id="271" r:id="rId6"/>
    <p:sldId id="278" r:id="rId7"/>
    <p:sldId id="283" r:id="rId8"/>
    <p:sldId id="284" r:id="rId9"/>
    <p:sldId id="281" r:id="rId10"/>
  </p:sldIdLst>
  <p:sldSz cx="10439400" cy="71993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9" autoAdjust="0"/>
    <p:restoredTop sz="94424" autoAdjust="0"/>
  </p:normalViewPr>
  <p:slideViewPr>
    <p:cSldViewPr snapToGrid="0">
      <p:cViewPr varScale="1">
        <p:scale>
          <a:sx n="71" d="100"/>
          <a:sy n="71" d="100"/>
        </p:scale>
        <p:origin x="12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C677FF07-823B-46B0-BB83-42E0D3247A8E}" type="datetimeFigureOut">
              <a:rPr kumimoji="1" lang="ja-JP" altLang="en-US" smtClean="0"/>
              <a:t>2020/2/5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B3BEACA3-B5DA-4EE5-8ECF-3D82D47B62B0}" type="slidenum">
              <a:rPr kumimoji="1" lang="ja-JP" altLang="en-US" smtClean="0"/>
              <a:t>‹#›</a:t>
            </a:fld>
            <a:endParaRPr kumimoji="1" lang="ja-JP" altLang="en-US"/>
          </a:p>
        </p:txBody>
      </p:sp>
    </p:spTree>
    <p:extLst>
      <p:ext uri="{BB962C8B-B14F-4D97-AF65-F5344CB8AC3E}">
        <p14:creationId xmlns:p14="http://schemas.microsoft.com/office/powerpoint/2010/main" val="2933739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6DDED652-0261-4CF2-ABBD-C441007AD744}" type="datetimeFigureOut">
              <a:rPr kumimoji="1" lang="ja-JP" altLang="en-US" smtClean="0"/>
              <a:t>2020/2/5</a:t>
            </a:fld>
            <a:endParaRPr kumimoji="1" lang="ja-JP" altLang="en-US"/>
          </a:p>
        </p:txBody>
      </p:sp>
      <p:sp>
        <p:nvSpPr>
          <p:cNvPr id="4" name="スライド イメージ プレースホルダー 3"/>
          <p:cNvSpPr>
            <a:spLocks noGrp="1" noRot="1" noChangeAspect="1"/>
          </p:cNvSpPr>
          <p:nvPr>
            <p:ph type="sldImg" idx="2"/>
          </p:nvPr>
        </p:nvSpPr>
        <p:spPr>
          <a:xfrm>
            <a:off x="971550" y="1243013"/>
            <a:ext cx="48641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7FB0D01-B0D3-46E8-9AB6-EFFA1955F5B5}" type="slidenum">
              <a:rPr kumimoji="1" lang="ja-JP" altLang="en-US" smtClean="0"/>
              <a:t>‹#›</a:t>
            </a:fld>
            <a:endParaRPr kumimoji="1" lang="ja-JP" altLang="en-US"/>
          </a:p>
        </p:txBody>
      </p:sp>
    </p:spTree>
    <p:extLst>
      <p:ext uri="{BB962C8B-B14F-4D97-AF65-F5344CB8AC3E}">
        <p14:creationId xmlns:p14="http://schemas.microsoft.com/office/powerpoint/2010/main" val="39635260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82955" y="1178222"/>
            <a:ext cx="8873490" cy="2506427"/>
          </a:xfrm>
        </p:spPr>
        <p:txBody>
          <a:bodyPr anchor="b"/>
          <a:lstStyle>
            <a:lvl1pPr algn="ctr">
              <a:defRPr sz="6299"/>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04925" y="3781306"/>
            <a:ext cx="7829550"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C6AD853-FE96-4255-AF44-36F2368D169E}" type="datetime1">
              <a:rPr kumimoji="1" lang="ja-JP" altLang="en-US" smtClean="0"/>
              <a:t>2020/2/5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178529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6CFDEFC-38C2-48EC-9E99-B1705AB2B6AB}" type="datetime1">
              <a:rPr kumimoji="1" lang="ja-JP" altLang="en-US" smtClean="0"/>
              <a:t>2020/2/5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429137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0696" y="383297"/>
            <a:ext cx="2250996" cy="610108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717710" y="383297"/>
            <a:ext cx="6622494" cy="610108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B902D9E-9088-420C-A690-7597092522B8}" type="datetime1">
              <a:rPr kumimoji="1" lang="ja-JP" altLang="en-US" smtClean="0"/>
              <a:t>2020/2/5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250032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0754B67-B44E-4790-839B-F2292E9A8160}" type="datetime1">
              <a:rPr kumimoji="1" lang="ja-JP" altLang="en-US" smtClean="0"/>
              <a:t>2020/2/5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312454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12272" y="1794831"/>
            <a:ext cx="9003983" cy="2994714"/>
          </a:xfrm>
        </p:spPr>
        <p:txBody>
          <a:bodyPr anchor="b"/>
          <a:lstStyle>
            <a:lvl1pPr>
              <a:defRPr sz="6299"/>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12272" y="4817876"/>
            <a:ext cx="9003983"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0CE7B1A-268B-42B5-AD73-BAD6629CEDE7}" type="datetime1">
              <a:rPr kumimoji="1" lang="ja-JP" altLang="en-US" smtClean="0"/>
              <a:t>2020/2/5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1417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717709" y="1916484"/>
            <a:ext cx="4436745"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284946" y="1916484"/>
            <a:ext cx="4436745"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569A021-22C2-4AD9-967B-9FE1BA26496B}" type="datetime1">
              <a:rPr kumimoji="1" lang="ja-JP" altLang="en-US" smtClean="0"/>
              <a:t>2020/2/5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126081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19068" y="383299"/>
            <a:ext cx="9003983" cy="1391534"/>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19070" y="1764832"/>
            <a:ext cx="441635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4" name="Content Placeholder 3"/>
          <p:cNvSpPr>
            <a:spLocks noGrp="1"/>
          </p:cNvSpPr>
          <p:nvPr>
            <p:ph sz="half" idx="2"/>
          </p:nvPr>
        </p:nvSpPr>
        <p:spPr>
          <a:xfrm>
            <a:off x="719070" y="2629749"/>
            <a:ext cx="4416355"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284947" y="1764832"/>
            <a:ext cx="44381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284947" y="2629749"/>
            <a:ext cx="4438105"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96E7913-4439-4228-BF6C-DFE01D61A8D2}" type="datetime1">
              <a:rPr kumimoji="1" lang="ja-JP" altLang="en-US" smtClean="0"/>
              <a:t>2020/2/5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385177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A89778B-096F-4D19-9185-74C2FB6BF946}" type="datetime1">
              <a:rPr kumimoji="1" lang="ja-JP" altLang="en-US" smtClean="0"/>
              <a:t>2020/2/5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319408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3A69F-993D-492E-BF9D-E058EA1219A4}" type="datetime1">
              <a:rPr kumimoji="1" lang="ja-JP" altLang="en-US" smtClean="0"/>
              <a:t>2020/2/5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29335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19069" y="479954"/>
            <a:ext cx="3366978" cy="1679840"/>
          </a:xfrm>
        </p:spPr>
        <p:txBody>
          <a:bodyPr anchor="b"/>
          <a:lstStyle>
            <a:lvl1pPr>
              <a:defRPr sz="3359"/>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438105" y="1036570"/>
            <a:ext cx="528494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719069" y="2159794"/>
            <a:ext cx="3366978"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064CC0C-D660-4F9C-8942-8EA5C0B7C965}" type="datetime1">
              <a:rPr kumimoji="1" lang="ja-JP" altLang="en-US" smtClean="0"/>
              <a:t>2020/2/5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324763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19069" y="479954"/>
            <a:ext cx="3366978" cy="1679840"/>
          </a:xfrm>
        </p:spPr>
        <p:txBody>
          <a:bodyPr anchor="b"/>
          <a:lstStyle>
            <a:lvl1pPr>
              <a:defRPr sz="3359"/>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438105" y="1036570"/>
            <a:ext cx="528494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ja-JP" altLang="en-US" smtClean="0"/>
              <a:t>図を追加</a:t>
            </a:r>
            <a:endParaRPr lang="en-US" dirty="0"/>
          </a:p>
        </p:txBody>
      </p:sp>
      <p:sp>
        <p:nvSpPr>
          <p:cNvPr id="4" name="Text Placeholder 3"/>
          <p:cNvSpPr>
            <a:spLocks noGrp="1"/>
          </p:cNvSpPr>
          <p:nvPr>
            <p:ph type="body" sz="half" idx="2"/>
          </p:nvPr>
        </p:nvSpPr>
        <p:spPr>
          <a:xfrm>
            <a:off x="719069" y="2159794"/>
            <a:ext cx="3366978"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B882EF8-E415-4C50-988A-8A17ADE5344B}" type="datetime1">
              <a:rPr kumimoji="1" lang="ja-JP" altLang="en-US" smtClean="0"/>
              <a:t>2020/2/5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129812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09" y="383299"/>
            <a:ext cx="9003983" cy="139153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17709" y="1916484"/>
            <a:ext cx="9003983" cy="456789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17709" y="6672698"/>
            <a:ext cx="2348865"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F2BEE490-2269-4888-9A2A-D52DA49B784B}" type="datetime1">
              <a:rPr kumimoji="1" lang="ja-JP" altLang="en-US" smtClean="0"/>
              <a:t>2020/2/5</a:t>
            </a:fld>
            <a:endParaRPr kumimoji="1" lang="ja-JP" altLang="en-US"/>
          </a:p>
        </p:txBody>
      </p:sp>
      <p:sp>
        <p:nvSpPr>
          <p:cNvPr id="5" name="Footer Placeholder 4"/>
          <p:cNvSpPr>
            <a:spLocks noGrp="1"/>
          </p:cNvSpPr>
          <p:nvPr>
            <p:ph type="ftr" sz="quarter" idx="3"/>
          </p:nvPr>
        </p:nvSpPr>
        <p:spPr>
          <a:xfrm>
            <a:off x="3458051" y="6672698"/>
            <a:ext cx="3523298"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372826" y="6672698"/>
            <a:ext cx="2348865"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1B211F8B-0E3A-4596-9C6D-954F5C2ABDD0}" type="slidenum">
              <a:rPr kumimoji="1" lang="ja-JP" altLang="en-US" smtClean="0"/>
              <a:t>‹#›</a:t>
            </a:fld>
            <a:endParaRPr kumimoji="1" lang="ja-JP" altLang="en-US"/>
          </a:p>
        </p:txBody>
      </p:sp>
    </p:spTree>
    <p:extLst>
      <p:ext uri="{BB962C8B-B14F-4D97-AF65-F5344CB8AC3E}">
        <p14:creationId xmlns:p14="http://schemas.microsoft.com/office/powerpoint/2010/main" val="657420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59937" rtl="0" eaLnBrk="1" latinLnBrk="0" hangingPunct="1">
        <a:defRPr kumimoji="1" sz="1890" kern="1200">
          <a:solidFill>
            <a:schemeClr val="tx1"/>
          </a:solidFill>
          <a:latin typeface="+mn-lt"/>
          <a:ea typeface="+mn-ea"/>
          <a:cs typeface="+mn-cs"/>
        </a:defRPr>
      </a:lvl1pPr>
      <a:lvl2pPr marL="479969" algn="l" defTabSz="959937" rtl="0" eaLnBrk="1" latinLnBrk="0" hangingPunct="1">
        <a:defRPr kumimoji="1" sz="1890" kern="1200">
          <a:solidFill>
            <a:schemeClr val="tx1"/>
          </a:solidFill>
          <a:latin typeface="+mn-lt"/>
          <a:ea typeface="+mn-ea"/>
          <a:cs typeface="+mn-cs"/>
        </a:defRPr>
      </a:lvl2pPr>
      <a:lvl3pPr marL="959937" algn="l" defTabSz="959937" rtl="0" eaLnBrk="1" latinLnBrk="0" hangingPunct="1">
        <a:defRPr kumimoji="1" sz="1890" kern="1200">
          <a:solidFill>
            <a:schemeClr val="tx1"/>
          </a:solidFill>
          <a:latin typeface="+mn-lt"/>
          <a:ea typeface="+mn-ea"/>
          <a:cs typeface="+mn-cs"/>
        </a:defRPr>
      </a:lvl3pPr>
      <a:lvl4pPr marL="1439906" algn="l" defTabSz="959937" rtl="0" eaLnBrk="1" latinLnBrk="0" hangingPunct="1">
        <a:defRPr kumimoji="1" sz="1890" kern="1200">
          <a:solidFill>
            <a:schemeClr val="tx1"/>
          </a:solidFill>
          <a:latin typeface="+mn-lt"/>
          <a:ea typeface="+mn-ea"/>
          <a:cs typeface="+mn-cs"/>
        </a:defRPr>
      </a:lvl4pPr>
      <a:lvl5pPr marL="1919874" algn="l" defTabSz="959937" rtl="0" eaLnBrk="1" latinLnBrk="0" hangingPunct="1">
        <a:defRPr kumimoji="1" sz="1890" kern="1200">
          <a:solidFill>
            <a:schemeClr val="tx1"/>
          </a:solidFill>
          <a:latin typeface="+mn-lt"/>
          <a:ea typeface="+mn-ea"/>
          <a:cs typeface="+mn-cs"/>
        </a:defRPr>
      </a:lvl5pPr>
      <a:lvl6pPr marL="2399843" algn="l" defTabSz="959937" rtl="0" eaLnBrk="1" latinLnBrk="0" hangingPunct="1">
        <a:defRPr kumimoji="1" sz="1890" kern="1200">
          <a:solidFill>
            <a:schemeClr val="tx1"/>
          </a:solidFill>
          <a:latin typeface="+mn-lt"/>
          <a:ea typeface="+mn-ea"/>
          <a:cs typeface="+mn-cs"/>
        </a:defRPr>
      </a:lvl6pPr>
      <a:lvl7pPr marL="2879811" algn="l" defTabSz="959937" rtl="0" eaLnBrk="1" latinLnBrk="0" hangingPunct="1">
        <a:defRPr kumimoji="1" sz="1890" kern="1200">
          <a:solidFill>
            <a:schemeClr val="tx1"/>
          </a:solidFill>
          <a:latin typeface="+mn-lt"/>
          <a:ea typeface="+mn-ea"/>
          <a:cs typeface="+mn-cs"/>
        </a:defRPr>
      </a:lvl7pPr>
      <a:lvl8pPr marL="3359780" algn="l" defTabSz="959937" rtl="0" eaLnBrk="1" latinLnBrk="0" hangingPunct="1">
        <a:defRPr kumimoji="1" sz="1890" kern="1200">
          <a:solidFill>
            <a:schemeClr val="tx1"/>
          </a:solidFill>
          <a:latin typeface="+mn-lt"/>
          <a:ea typeface="+mn-ea"/>
          <a:cs typeface="+mn-cs"/>
        </a:defRPr>
      </a:lvl8pPr>
      <a:lvl9pPr marL="3839748" algn="l" defTabSz="959937"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emf"/><Relationship Id="rId5" Type="http://schemas.openxmlformats.org/officeDocument/2006/relationships/image" Target="../media/image8.png"/><Relationship Id="rId10" Type="http://schemas.openxmlformats.org/officeDocument/2006/relationships/image" Target="../media/image13.emf"/><Relationship Id="rId4" Type="http://schemas.openxmlformats.org/officeDocument/2006/relationships/image" Target="../media/image7.jpeg"/><Relationship Id="rId9"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43188"/>
            <a:ext cx="10439400" cy="4185761"/>
          </a:xfrm>
          <a:prstGeom prst="rect">
            <a:avLst/>
          </a:prstGeom>
          <a:noFill/>
        </p:spPr>
        <p:txBody>
          <a:bodyPr wrap="square" rtlCol="0">
            <a:spAutoFit/>
          </a:bodyPr>
          <a:lstStyle/>
          <a:p>
            <a:pPr algn="ctr"/>
            <a:r>
              <a:rPr kumimoji="1" lang="ja-JP" altLang="en-US" sz="2400" b="1" dirty="0" smtClean="0">
                <a:latin typeface="ＭＳ ゴシック" panose="020B0609070205080204" pitchFamily="49" charset="-128"/>
                <a:ea typeface="ＭＳ ゴシック" panose="020B0609070205080204" pitchFamily="49" charset="-128"/>
              </a:rPr>
              <a:t>令和２年度実施予定の</a:t>
            </a:r>
            <a:endParaRPr kumimoji="1" lang="en-US" altLang="ja-JP" sz="2400" b="1" dirty="0" smtClean="0">
              <a:latin typeface="ＭＳ ゴシック" panose="020B0609070205080204" pitchFamily="49" charset="-128"/>
              <a:ea typeface="ＭＳ ゴシック" panose="020B0609070205080204" pitchFamily="49" charset="-128"/>
            </a:endParaRPr>
          </a:p>
          <a:p>
            <a:pPr algn="ctr"/>
            <a:endParaRPr kumimoji="1" lang="en-US" altLang="ja-JP" sz="800" b="1" dirty="0" smtClean="0">
              <a:latin typeface="ＭＳ ゴシック" panose="020B0609070205080204" pitchFamily="49" charset="-128"/>
              <a:ea typeface="ＭＳ ゴシック" panose="020B0609070205080204" pitchFamily="49" charset="-128"/>
            </a:endParaRPr>
          </a:p>
          <a:p>
            <a:pPr algn="ctr"/>
            <a:r>
              <a:rPr kumimoji="1" lang="ja-JP" altLang="en-US" sz="2400" b="1" dirty="0" smtClean="0">
                <a:latin typeface="ＭＳ ゴシック" panose="020B0609070205080204" pitchFamily="49" charset="-128"/>
                <a:ea typeface="ＭＳ ゴシック" panose="020B0609070205080204" pitchFamily="49" charset="-128"/>
              </a:rPr>
              <a:t>森林等環境整備事業について</a:t>
            </a:r>
            <a:endParaRPr kumimoji="1" lang="en-US" altLang="ja-JP" sz="2400" b="1" dirty="0" smtClean="0">
              <a:latin typeface="ＭＳ ゴシック" panose="020B0609070205080204" pitchFamily="49" charset="-128"/>
              <a:ea typeface="ＭＳ ゴシック" panose="020B0609070205080204" pitchFamily="49" charset="-128"/>
            </a:endParaRPr>
          </a:p>
          <a:p>
            <a:pPr algn="ctr"/>
            <a:r>
              <a:rPr kumimoji="1" lang="ja-JP" altLang="en-US" sz="2400" b="1" dirty="0" smtClean="0">
                <a:latin typeface="ＭＳ ゴシック" panose="020B0609070205080204" pitchFamily="49" charset="-128"/>
                <a:ea typeface="ＭＳ ゴシック" panose="020B0609070205080204" pitchFamily="49" charset="-128"/>
              </a:rPr>
              <a:t>（都市</a:t>
            </a:r>
            <a:r>
              <a:rPr kumimoji="1" lang="ja-JP" altLang="en-US" sz="2400" b="1" dirty="0">
                <a:latin typeface="ＭＳ ゴシック" panose="020B0609070205080204" pitchFamily="49" charset="-128"/>
                <a:ea typeface="ＭＳ ゴシック" panose="020B0609070205080204" pitchFamily="49" charset="-128"/>
              </a:rPr>
              <a:t>緑化を活用した猛暑対策</a:t>
            </a:r>
            <a:r>
              <a:rPr kumimoji="1" lang="ja-JP" altLang="en-US" sz="2400" b="1" dirty="0" smtClean="0">
                <a:latin typeface="ＭＳ ゴシック" panose="020B0609070205080204" pitchFamily="49" charset="-128"/>
                <a:ea typeface="ＭＳ ゴシック" panose="020B0609070205080204" pitchFamily="49" charset="-128"/>
              </a:rPr>
              <a:t>事業）</a:t>
            </a:r>
            <a:endParaRPr kumimoji="1" lang="en-US" altLang="ja-JP" dirty="0">
              <a:latin typeface="ＭＳ ゴシック" panose="020B0609070205080204" pitchFamily="49" charset="-128"/>
              <a:ea typeface="ＭＳ ゴシック" panose="020B0609070205080204" pitchFamily="49" charset="-128"/>
            </a:endParaRPr>
          </a:p>
          <a:p>
            <a:pPr algn="ctr"/>
            <a:endParaRPr kumimoji="1" lang="en-US" altLang="ja-JP" dirty="0" smtClean="0">
              <a:latin typeface="ＭＳ ゴシック" panose="020B0609070205080204" pitchFamily="49" charset="-128"/>
              <a:ea typeface="ＭＳ ゴシック" panose="020B0609070205080204" pitchFamily="49" charset="-128"/>
            </a:endParaRPr>
          </a:p>
          <a:p>
            <a:pPr algn="ctr"/>
            <a:endParaRPr kumimoji="1" lang="en-US" altLang="ja-JP" dirty="0" smtClean="0">
              <a:latin typeface="ＭＳ ゴシック" panose="020B0609070205080204" pitchFamily="49" charset="-128"/>
              <a:ea typeface="ＭＳ ゴシック" panose="020B0609070205080204" pitchFamily="49" charset="-128"/>
            </a:endParaRPr>
          </a:p>
          <a:p>
            <a:pPr algn="ctr"/>
            <a:endParaRPr kumimoji="1" lang="en-US" altLang="ja-JP" dirty="0">
              <a:latin typeface="ＭＳ ゴシック" panose="020B0609070205080204" pitchFamily="49" charset="-128"/>
              <a:ea typeface="ＭＳ ゴシック" panose="020B0609070205080204" pitchFamily="49" charset="-128"/>
            </a:endParaRPr>
          </a:p>
          <a:p>
            <a:pPr algn="ctr"/>
            <a:endParaRPr kumimoji="1" lang="en-US" altLang="ja-JP" dirty="0">
              <a:latin typeface="ＭＳ ゴシック" panose="020B0609070205080204" pitchFamily="49" charset="-128"/>
              <a:ea typeface="ＭＳ ゴシック" panose="020B0609070205080204" pitchFamily="49" charset="-128"/>
            </a:endParaRPr>
          </a:p>
          <a:p>
            <a:pPr algn="ctr"/>
            <a:endParaRPr kumimoji="1" lang="en-US" altLang="ja-JP" dirty="0" smtClean="0">
              <a:latin typeface="ＭＳ ゴシック" panose="020B0609070205080204" pitchFamily="49" charset="-128"/>
              <a:ea typeface="ＭＳ ゴシック" panose="020B0609070205080204" pitchFamily="49" charset="-128"/>
            </a:endParaRPr>
          </a:p>
          <a:p>
            <a:pPr algn="ctr"/>
            <a:endParaRPr kumimoji="1" lang="en-US" altLang="ja-JP" dirty="0">
              <a:latin typeface="ＭＳ ゴシック" panose="020B0609070205080204" pitchFamily="49" charset="-128"/>
              <a:ea typeface="ＭＳ ゴシック" panose="020B0609070205080204" pitchFamily="49" charset="-128"/>
            </a:endParaRPr>
          </a:p>
          <a:p>
            <a:pPr algn="ctr"/>
            <a:endParaRPr kumimoji="1" lang="en-US" altLang="ja-JP" dirty="0" smtClean="0">
              <a:latin typeface="ＭＳ ゴシック" panose="020B0609070205080204" pitchFamily="49" charset="-128"/>
              <a:ea typeface="ＭＳ ゴシック" panose="020B0609070205080204" pitchFamily="49" charset="-128"/>
            </a:endParaRPr>
          </a:p>
          <a:p>
            <a:pPr algn="ctr"/>
            <a:r>
              <a:rPr kumimoji="1" lang="ja-JP" altLang="en-US" sz="2000" dirty="0" smtClean="0">
                <a:latin typeface="ＭＳ ゴシック" panose="020B0609070205080204" pitchFamily="49" charset="-128"/>
                <a:ea typeface="ＭＳ ゴシック" panose="020B0609070205080204" pitchFamily="49" charset="-128"/>
              </a:rPr>
              <a:t>令和２年２月</a:t>
            </a:r>
            <a:endParaRPr kumimoji="1" lang="en-US" altLang="ja-JP" sz="2000" dirty="0" smtClean="0">
              <a:latin typeface="ＭＳ ゴシック" panose="020B0609070205080204" pitchFamily="49" charset="-128"/>
              <a:ea typeface="ＭＳ ゴシック" panose="020B0609070205080204" pitchFamily="49" charset="-128"/>
            </a:endParaRPr>
          </a:p>
          <a:p>
            <a:pPr algn="ctr"/>
            <a:endParaRPr kumimoji="1" lang="en-US" altLang="ja-JP" sz="2000" dirty="0" smtClean="0">
              <a:latin typeface="ＭＳ ゴシック" panose="020B0609070205080204" pitchFamily="49" charset="-128"/>
              <a:ea typeface="ＭＳ ゴシック" panose="020B0609070205080204" pitchFamily="49" charset="-128"/>
            </a:endParaRPr>
          </a:p>
          <a:p>
            <a:pPr algn="ctr"/>
            <a:r>
              <a:rPr kumimoji="1" lang="ja-JP" altLang="en-US" sz="2000" dirty="0" smtClean="0">
                <a:latin typeface="ＭＳ ゴシック" panose="020B0609070205080204" pitchFamily="49" charset="-128"/>
                <a:ea typeface="ＭＳ ゴシック" panose="020B0609070205080204" pitchFamily="49" charset="-128"/>
              </a:rPr>
              <a:t>大阪府　環境農林水産部　みどり推進室　みどり企画課</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8601076" y="214313"/>
            <a:ext cx="1614488" cy="4714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ＭＳ ゴシック" panose="020B0609070205080204" pitchFamily="49" charset="-128"/>
                <a:ea typeface="ＭＳ ゴシック" panose="020B0609070205080204" pitchFamily="49" charset="-128"/>
              </a:rPr>
              <a:t>資</a:t>
            </a:r>
            <a:r>
              <a:rPr kumimoji="1" lang="ja-JP" altLang="en-US" spc="-300" dirty="0" smtClean="0">
                <a:solidFill>
                  <a:schemeClr val="tx1"/>
                </a:solidFill>
                <a:latin typeface="ＭＳ ゴシック" panose="020B0609070205080204" pitchFamily="49" charset="-128"/>
                <a:ea typeface="ＭＳ ゴシック" panose="020B0609070205080204" pitchFamily="49" charset="-128"/>
              </a:rPr>
              <a:t>　</a:t>
            </a:r>
            <a:r>
              <a:rPr kumimoji="1" lang="ja-JP" altLang="en-US" dirty="0" smtClean="0">
                <a:solidFill>
                  <a:schemeClr val="tx1"/>
                </a:solidFill>
                <a:latin typeface="ＭＳ ゴシック" panose="020B0609070205080204" pitchFamily="49" charset="-128"/>
                <a:ea typeface="ＭＳ ゴシック" panose="020B0609070205080204" pitchFamily="49" charset="-128"/>
              </a:rPr>
              <a:t>料</a:t>
            </a:r>
            <a:r>
              <a:rPr kumimoji="1" lang="ja-JP" altLang="en-US" spc="-300" dirty="0" smtClean="0">
                <a:solidFill>
                  <a:schemeClr val="tx1"/>
                </a:solidFill>
                <a:latin typeface="ＭＳ ゴシック" panose="020B0609070205080204" pitchFamily="49" charset="-128"/>
                <a:ea typeface="ＭＳ ゴシック" panose="020B0609070205080204" pitchFamily="49" charset="-128"/>
              </a:rPr>
              <a:t>　５－２</a:t>
            </a:r>
            <a:endParaRPr kumimoji="1" lang="ja-JP" altLang="en-US"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86220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9361" y="666454"/>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10">
            <a:extLst>
              <a:ext uri="{FF2B5EF4-FFF2-40B4-BE49-F238E27FC236}">
                <a16:creationId xmlns:a16="http://schemas.microsoft.com/office/drawing/2014/main" id="{53317BC3-A50F-400B-90DB-26DAD2C6D8E1}"/>
              </a:ext>
            </a:extLst>
          </p:cNvPr>
          <p:cNvSpPr/>
          <p:nvPr/>
        </p:nvSpPr>
        <p:spPr>
          <a:xfrm>
            <a:off x="139362" y="166730"/>
            <a:ext cx="9247526" cy="369332"/>
          </a:xfrm>
          <a:prstGeom prst="roundRect">
            <a:avLst>
              <a:gd name="adj"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latin typeface="ＭＳ ゴシック" panose="020B0609070205080204" pitchFamily="49" charset="-128"/>
                <a:ea typeface="ＭＳ ゴシック" panose="020B0609070205080204" pitchFamily="49" charset="-128"/>
              </a:rPr>
              <a:t>１．猛暑対策事業の必要性　（１／５）</a:t>
            </a:r>
            <a:endParaRPr lang="ja-JP" altLang="en-US" sz="3200" b="1" dirty="0">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332102" y="1190608"/>
            <a:ext cx="9914556" cy="307777"/>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 大阪府では、東京都と比較して猛暑日と呼ばれる日数が格段に多く、また年々気温が上昇している状況。</a:t>
            </a:r>
            <a:endParaRPr kumimoji="1" lang="en-US" altLang="ja-JP" sz="1400" dirty="0" smtClean="0">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125073" y="952569"/>
            <a:ext cx="5288768" cy="307777"/>
          </a:xfrm>
          <a:prstGeom prst="rect">
            <a:avLst/>
          </a:prstGeom>
          <a:noFill/>
        </p:spPr>
        <p:txBody>
          <a:bodyPr wrap="square" rtlCol="0">
            <a:spAutoFit/>
          </a:bodyPr>
          <a:lstStyle/>
          <a:p>
            <a:r>
              <a:rPr kumimoji="1" lang="ja-JP" altLang="en-US" sz="1400" b="1" dirty="0" smtClean="0">
                <a:latin typeface="ＭＳ ゴシック" panose="020B0609070205080204" pitchFamily="49" charset="-128"/>
                <a:ea typeface="ＭＳ ゴシック" panose="020B0609070205080204" pitchFamily="49" charset="-128"/>
              </a:rPr>
              <a:t>　　⑴　大阪府内の熱中症の状況</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32" name="テキスト ボックス 31"/>
          <p:cNvSpPr txBox="1"/>
          <p:nvPr/>
        </p:nvSpPr>
        <p:spPr>
          <a:xfrm>
            <a:off x="139361" y="679777"/>
            <a:ext cx="5288768" cy="338554"/>
          </a:xfrm>
          <a:prstGeom prst="rect">
            <a:avLst/>
          </a:prstGeom>
          <a:noFill/>
        </p:spPr>
        <p:txBody>
          <a:bodyPr wrap="square" rtlCol="0">
            <a:spAutoFit/>
          </a:bodyPr>
          <a:lstStyle/>
          <a:p>
            <a:r>
              <a:rPr kumimoji="1" lang="ja-JP" altLang="en-US" sz="1600" b="1" dirty="0" smtClean="0">
                <a:latin typeface="ＭＳ ゴシック" panose="020B0609070205080204" pitchFamily="49" charset="-128"/>
                <a:ea typeface="ＭＳ ゴシック" panose="020B0609070205080204" pitchFamily="49" charset="-128"/>
              </a:rPr>
              <a:t>１）条例改正の背景と内容</a:t>
            </a:r>
            <a:endParaRPr kumimoji="1" lang="ja-JP" altLang="en-US" sz="1600" b="1" dirty="0">
              <a:latin typeface="ＭＳ ゴシック" panose="020B0609070205080204" pitchFamily="49" charset="-128"/>
              <a:ea typeface="ＭＳ ゴシック" panose="020B0609070205080204" pitchFamily="49"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3549109645"/>
              </p:ext>
            </p:extLst>
          </p:nvPr>
        </p:nvGraphicFramePr>
        <p:xfrm>
          <a:off x="745350" y="1829224"/>
          <a:ext cx="4011573" cy="1524000"/>
        </p:xfrm>
        <a:graphic>
          <a:graphicData uri="http://schemas.openxmlformats.org/drawingml/2006/table">
            <a:tbl>
              <a:tblPr firstRow="1" bandRow="1">
                <a:tableStyleId>{5C22544A-7EE6-4342-B048-85BDC9FD1C3A}</a:tableStyleId>
              </a:tblPr>
              <a:tblGrid>
                <a:gridCol w="1907580">
                  <a:extLst>
                    <a:ext uri="{9D8B030D-6E8A-4147-A177-3AD203B41FA5}">
                      <a16:colId xmlns:a16="http://schemas.microsoft.com/office/drawing/2014/main" val="521190033"/>
                    </a:ext>
                  </a:extLst>
                </a:gridCol>
                <a:gridCol w="1133042">
                  <a:extLst>
                    <a:ext uri="{9D8B030D-6E8A-4147-A177-3AD203B41FA5}">
                      <a16:colId xmlns:a16="http://schemas.microsoft.com/office/drawing/2014/main" val="1065940658"/>
                    </a:ext>
                  </a:extLst>
                </a:gridCol>
                <a:gridCol w="970951">
                  <a:extLst>
                    <a:ext uri="{9D8B030D-6E8A-4147-A177-3AD203B41FA5}">
                      <a16:colId xmlns:a16="http://schemas.microsoft.com/office/drawing/2014/main" val="3819517537"/>
                    </a:ext>
                  </a:extLst>
                </a:gridCol>
              </a:tblGrid>
              <a:tr h="255654">
                <a:tc>
                  <a:txBody>
                    <a:bodyPr/>
                    <a:lstStyle/>
                    <a:p>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大阪府</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東京都</a:t>
                      </a:r>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2430836083"/>
                  </a:ext>
                </a:extLst>
              </a:tr>
              <a:tr h="255654">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2000</a:t>
                      </a: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2009</a:t>
                      </a:r>
                      <a:r>
                        <a:rPr kumimoji="1" lang="ja-JP" altLang="en-US" sz="1400" dirty="0" smtClean="0">
                          <a:latin typeface="ＭＳ Ｐゴシック" panose="020B0600070205080204" pitchFamily="50" charset="-128"/>
                          <a:ea typeface="ＭＳ Ｐゴシック" panose="020B0600070205080204" pitchFamily="50" charset="-128"/>
                        </a:rPr>
                        <a:t>年</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１５３</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３６</a:t>
                      </a:r>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3809495680"/>
                  </a:ext>
                </a:extLst>
              </a:tr>
              <a:tr h="255654">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1990</a:t>
                      </a: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1999</a:t>
                      </a:r>
                      <a:r>
                        <a:rPr kumimoji="1" lang="ja-JP" altLang="en-US" sz="1400" dirty="0" smtClean="0">
                          <a:latin typeface="ＭＳ Ｐゴシック" panose="020B0600070205080204" pitchFamily="50" charset="-128"/>
                          <a:ea typeface="ＭＳ Ｐゴシック" panose="020B0600070205080204" pitchFamily="50" charset="-128"/>
                        </a:rPr>
                        <a:t>年</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１０３</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３７</a:t>
                      </a:r>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4144721505"/>
                  </a:ext>
                </a:extLst>
              </a:tr>
              <a:tr h="255654">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1980</a:t>
                      </a: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1989</a:t>
                      </a:r>
                      <a:r>
                        <a:rPr kumimoji="1" lang="ja-JP" altLang="en-US" sz="1400" dirty="0" smtClean="0">
                          <a:latin typeface="ＭＳ Ｐゴシック" panose="020B0600070205080204" pitchFamily="50" charset="-128"/>
                          <a:ea typeface="ＭＳ Ｐゴシック" panose="020B0600070205080204" pitchFamily="50" charset="-128"/>
                        </a:rPr>
                        <a:t>年</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６０</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９</a:t>
                      </a:r>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2363633726"/>
                  </a:ext>
                </a:extLst>
              </a:tr>
              <a:tr h="255654">
                <a:tc>
                  <a:txBody>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1970</a:t>
                      </a:r>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1979</a:t>
                      </a:r>
                      <a:r>
                        <a:rPr kumimoji="1" lang="ja-JP" altLang="en-US" sz="1400" dirty="0" smtClean="0">
                          <a:latin typeface="ＭＳ Ｐゴシック" panose="020B0600070205080204" pitchFamily="50" charset="-128"/>
                          <a:ea typeface="ＭＳ Ｐゴシック" panose="020B0600070205080204" pitchFamily="50" charset="-128"/>
                        </a:rPr>
                        <a:t>年</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６１</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１５</a:t>
                      </a:r>
                      <a:endParaRPr kumimoji="1" lang="ja-JP" altLang="en-US" sz="14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4186569007"/>
                  </a:ext>
                </a:extLst>
              </a:tr>
            </a:tbl>
          </a:graphicData>
        </a:graphic>
      </p:graphicFrame>
      <p:sp>
        <p:nvSpPr>
          <p:cNvPr id="29" name="テキスト ボックス 28"/>
          <p:cNvSpPr txBox="1"/>
          <p:nvPr/>
        </p:nvSpPr>
        <p:spPr>
          <a:xfrm>
            <a:off x="802729" y="1498385"/>
            <a:ext cx="3954194" cy="276999"/>
          </a:xfrm>
          <a:prstGeom prst="rect">
            <a:avLst/>
          </a:prstGeom>
          <a:noFill/>
        </p:spPr>
        <p:txBody>
          <a:bodyPr wrap="square" rtlCol="0">
            <a:spAutoFit/>
          </a:bodyPr>
          <a:lstStyle/>
          <a:p>
            <a:pPr algn="ctr"/>
            <a:r>
              <a:rPr kumimoji="1" lang="en-US" altLang="ja-JP" sz="1200" dirty="0" smtClean="0">
                <a:latin typeface="HGSｺﾞｼｯｸM" panose="020B0600000000000000" pitchFamily="50" charset="-128"/>
                <a:ea typeface="HGSｺﾞｼｯｸM" panose="020B0600000000000000" pitchFamily="50" charset="-128"/>
              </a:rPr>
              <a:t>【</a:t>
            </a:r>
            <a:r>
              <a:rPr lang="ja-JP" altLang="en-US" sz="1200" dirty="0"/>
              <a:t>大阪・東京　</a:t>
            </a:r>
            <a:r>
              <a:rPr lang="en-US" altLang="ja-JP" sz="1200" dirty="0"/>
              <a:t>10</a:t>
            </a:r>
            <a:r>
              <a:rPr lang="ja-JP" altLang="en-US" sz="1200" dirty="0"/>
              <a:t>年</a:t>
            </a:r>
            <a:r>
              <a:rPr lang="ja-JP" altLang="en-US" sz="1200" dirty="0">
                <a:latin typeface="HGSｺﾞｼｯｸM" panose="020B0600000000000000" pitchFamily="50" charset="-128"/>
                <a:ea typeface="HGSｺﾞｼｯｸM" panose="020B0600000000000000" pitchFamily="50" charset="-128"/>
              </a:rPr>
              <a:t>ごと</a:t>
            </a:r>
            <a:r>
              <a:rPr lang="ja-JP" altLang="en-US" sz="1200" dirty="0"/>
              <a:t>の猛暑日日数 </a:t>
            </a:r>
            <a:r>
              <a:rPr kumimoji="1" lang="en-US" altLang="ja-JP" sz="1200" dirty="0" smtClean="0">
                <a:latin typeface="HGSｺﾞｼｯｸM" panose="020B0600000000000000" pitchFamily="50" charset="-128"/>
                <a:ea typeface="HGSｺﾞｼｯｸM" panose="020B0600000000000000" pitchFamily="50" charset="-128"/>
              </a:rPr>
              <a:t>】</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18" name="テキスト ボックス 17"/>
          <p:cNvSpPr txBox="1"/>
          <p:nvPr/>
        </p:nvSpPr>
        <p:spPr>
          <a:xfrm>
            <a:off x="5289380" y="1498050"/>
            <a:ext cx="4317015" cy="276999"/>
          </a:xfrm>
          <a:prstGeom prst="rect">
            <a:avLst/>
          </a:prstGeom>
          <a:noFill/>
        </p:spPr>
        <p:txBody>
          <a:bodyPr wrap="square" rtlCol="0">
            <a:spAutoFit/>
          </a:bodyPr>
          <a:lstStyle/>
          <a:p>
            <a:pPr algn="ctr"/>
            <a:r>
              <a:rPr kumimoji="1" lang="en-US" altLang="ja-JP" sz="1200" dirty="0" smtClean="0">
                <a:latin typeface="+mn-ea"/>
              </a:rPr>
              <a:t>【</a:t>
            </a:r>
            <a:r>
              <a:rPr lang="ja-JP" altLang="en-US" sz="1200" dirty="0" smtClean="0">
                <a:latin typeface="+mn-ea"/>
              </a:rPr>
              <a:t>大阪・日本</a:t>
            </a:r>
            <a:r>
              <a:rPr lang="ja-JP" altLang="en-US" sz="1200" dirty="0">
                <a:latin typeface="+mn-ea"/>
              </a:rPr>
              <a:t>　</a:t>
            </a:r>
            <a:r>
              <a:rPr lang="ja-JP" altLang="en-US" sz="1200" dirty="0" smtClean="0">
                <a:latin typeface="+mn-ea"/>
              </a:rPr>
              <a:t>年間平均気温の推移 </a:t>
            </a:r>
            <a:r>
              <a:rPr kumimoji="1" lang="en-US" altLang="ja-JP" sz="1200" dirty="0" smtClean="0">
                <a:latin typeface="+mn-ea"/>
              </a:rPr>
              <a:t>】</a:t>
            </a:r>
            <a:endParaRPr kumimoji="1" lang="ja-JP" altLang="en-US" sz="1200" dirty="0">
              <a:latin typeface="+mn-ea"/>
            </a:endParaRPr>
          </a:p>
        </p:txBody>
      </p:sp>
      <p:pic>
        <p:nvPicPr>
          <p:cNvPr id="4" name="図 3"/>
          <p:cNvPicPr>
            <a:picLocks noChangeAspect="1"/>
          </p:cNvPicPr>
          <p:nvPr/>
        </p:nvPicPr>
        <p:blipFill>
          <a:blip r:embed="rId2"/>
          <a:stretch>
            <a:fillRect/>
          </a:stretch>
        </p:blipFill>
        <p:spPr>
          <a:xfrm>
            <a:off x="4895850" y="1783547"/>
            <a:ext cx="4710545" cy="1599135"/>
          </a:xfrm>
          <a:prstGeom prst="rect">
            <a:avLst/>
          </a:prstGeom>
        </p:spPr>
      </p:pic>
      <p:sp>
        <p:nvSpPr>
          <p:cNvPr id="26" name="サブタイトル 2"/>
          <p:cNvSpPr txBox="1">
            <a:spLocks/>
          </p:cNvSpPr>
          <p:nvPr/>
        </p:nvSpPr>
        <p:spPr>
          <a:xfrm>
            <a:off x="76635" y="3553151"/>
            <a:ext cx="10183471" cy="596024"/>
          </a:xfrm>
          <a:prstGeom prst="rect">
            <a:avLst/>
          </a:prstGeom>
        </p:spPr>
        <p:txBody>
          <a:bodyPr>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lvl="0" indent="0">
              <a:lnSpc>
                <a:spcPts val="1800"/>
              </a:lnSpc>
              <a:spcBef>
                <a:spcPts val="0"/>
              </a:spcBef>
              <a:buNone/>
            </a:pPr>
            <a:r>
              <a:rPr lang="ja-JP" altLang="en-US" sz="1400" dirty="0">
                <a:solidFill>
                  <a:prstClr val="black"/>
                </a:solidFill>
                <a:latin typeface="ＭＳ ゴシック" panose="020B0609070205080204" pitchFamily="49" charset="-128"/>
                <a:ea typeface="ＭＳ ゴシック" panose="020B0609070205080204" pitchFamily="49" charset="-128"/>
              </a:rPr>
              <a:t>　</a:t>
            </a:r>
            <a:r>
              <a:rPr lang="ja-JP" altLang="en-US" sz="1400" dirty="0" smtClean="0">
                <a:solidFill>
                  <a:prstClr val="black"/>
                </a:solidFill>
                <a:latin typeface="ＭＳ ゴシック" panose="020B0609070205080204" pitchFamily="49" charset="-128"/>
                <a:ea typeface="ＭＳ ゴシック" panose="020B0609070205080204" pitchFamily="49" charset="-128"/>
              </a:rPr>
              <a:t>○ 大阪府域に</a:t>
            </a:r>
            <a:r>
              <a:rPr lang="ja-JP" altLang="en-US" sz="1400" dirty="0">
                <a:solidFill>
                  <a:prstClr val="black"/>
                </a:solidFill>
                <a:latin typeface="ＭＳ ゴシック" panose="020B0609070205080204" pitchFamily="49" charset="-128"/>
                <a:ea typeface="ＭＳ ゴシック" panose="020B0609070205080204" pitchFamily="49" charset="-128"/>
              </a:rPr>
              <a:t>おける熱中症発生場所</a:t>
            </a:r>
            <a:r>
              <a:rPr lang="ja-JP" altLang="en-US" sz="1400" dirty="0" smtClean="0">
                <a:solidFill>
                  <a:prstClr val="black"/>
                </a:solidFill>
                <a:latin typeface="ＭＳ ゴシック" panose="020B0609070205080204" pitchFamily="49" charset="-128"/>
                <a:ea typeface="ＭＳ ゴシック" panose="020B0609070205080204" pitchFamily="49" charset="-128"/>
              </a:rPr>
              <a:t>別の緊急搬送人員は</a:t>
            </a:r>
            <a:r>
              <a:rPr lang="ja-JP" altLang="en-US" sz="1400" dirty="0">
                <a:solidFill>
                  <a:prstClr val="black"/>
                </a:solidFill>
                <a:latin typeface="ＭＳ ゴシック" panose="020B0609070205080204" pitchFamily="49" charset="-128"/>
                <a:ea typeface="ＭＳ ゴシック" panose="020B0609070205080204" pitchFamily="49" charset="-128"/>
              </a:rPr>
              <a:t>、住居に</a:t>
            </a:r>
            <a:r>
              <a:rPr lang="ja-JP" altLang="en-US" sz="1400" dirty="0" smtClean="0">
                <a:solidFill>
                  <a:prstClr val="black"/>
                </a:solidFill>
                <a:latin typeface="ＭＳ ゴシック" panose="020B0609070205080204" pitchFamily="49" charset="-128"/>
                <a:ea typeface="ＭＳ ゴシック" panose="020B0609070205080204" pitchFamily="49" charset="-128"/>
              </a:rPr>
              <a:t>次ぎ、道路</a:t>
            </a:r>
            <a:r>
              <a:rPr lang="ja-JP" altLang="en-US" sz="1400" dirty="0">
                <a:solidFill>
                  <a:prstClr val="black"/>
                </a:solidFill>
                <a:latin typeface="ＭＳ ゴシック" panose="020B0609070205080204" pitchFamily="49" charset="-128"/>
                <a:ea typeface="ＭＳ ゴシック" panose="020B0609070205080204" pitchFamily="49" charset="-128"/>
              </a:rPr>
              <a:t>での搬送者数</a:t>
            </a:r>
            <a:r>
              <a:rPr lang="ja-JP" altLang="en-US" sz="1400" dirty="0" smtClean="0">
                <a:solidFill>
                  <a:prstClr val="black"/>
                </a:solidFill>
                <a:latin typeface="ＭＳ ゴシック" panose="020B0609070205080204" pitchFamily="49" charset="-128"/>
                <a:ea typeface="ＭＳ ゴシック" panose="020B0609070205080204" pitchFamily="49" charset="-128"/>
              </a:rPr>
              <a:t>は全国同様２位である</a:t>
            </a:r>
            <a:r>
              <a:rPr lang="ja-JP" altLang="en-US" sz="1400" dirty="0">
                <a:solidFill>
                  <a:prstClr val="black"/>
                </a:solidFill>
                <a:latin typeface="ＭＳ ゴシック" panose="020B0609070205080204" pitchFamily="49" charset="-128"/>
                <a:ea typeface="ＭＳ ゴシック" panose="020B0609070205080204" pitchFamily="49" charset="-128"/>
              </a:rPr>
              <a:t>が</a:t>
            </a:r>
            <a:r>
              <a:rPr lang="ja-JP" altLang="en-US" sz="14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400" dirty="0" smtClean="0">
              <a:solidFill>
                <a:prstClr val="black"/>
              </a:solidFill>
              <a:latin typeface="ＭＳ ゴシック" panose="020B0609070205080204" pitchFamily="49" charset="-128"/>
              <a:ea typeface="ＭＳ ゴシック" panose="020B0609070205080204" pitchFamily="49" charset="-128"/>
            </a:endParaRPr>
          </a:p>
          <a:p>
            <a:pPr marL="0" lvl="0" indent="0">
              <a:lnSpc>
                <a:spcPts val="1800"/>
              </a:lnSpc>
              <a:spcBef>
                <a:spcPts val="0"/>
              </a:spcBef>
              <a:buNone/>
            </a:pPr>
            <a:r>
              <a:rPr lang="ja-JP" altLang="en-US" sz="1400" dirty="0" smtClean="0">
                <a:solidFill>
                  <a:prstClr val="black"/>
                </a:solidFill>
                <a:latin typeface="ＭＳ ゴシック" panose="020B0609070205080204" pitchFamily="49" charset="-128"/>
                <a:ea typeface="ＭＳ ゴシック" panose="020B0609070205080204" pitchFamily="49" charset="-128"/>
              </a:rPr>
              <a:t>　　 その割合は２６．０％</a:t>
            </a:r>
            <a:r>
              <a:rPr lang="ja-JP" altLang="en-US" sz="1400" dirty="0">
                <a:solidFill>
                  <a:prstClr val="black"/>
                </a:solidFill>
                <a:latin typeface="ＭＳ ゴシック" panose="020B0609070205080204" pitchFamily="49" charset="-128"/>
                <a:ea typeface="ＭＳ ゴシック" panose="020B0609070205080204" pitchFamily="49" charset="-128"/>
              </a:rPr>
              <a:t>（全国の</a:t>
            </a:r>
            <a:r>
              <a:rPr lang="ja-JP" altLang="en-US" sz="1400" dirty="0" smtClean="0">
                <a:solidFill>
                  <a:prstClr val="black"/>
                </a:solidFill>
                <a:latin typeface="ＭＳ ゴシック" panose="020B0609070205080204" pitchFamily="49" charset="-128"/>
                <a:ea typeface="ＭＳ ゴシック" panose="020B0609070205080204" pitchFamily="49" charset="-128"/>
              </a:rPr>
              <a:t>約１．７倍</a:t>
            </a:r>
            <a:r>
              <a:rPr lang="ja-JP" altLang="en-US" sz="1400" dirty="0">
                <a:solidFill>
                  <a:prstClr val="black"/>
                </a:solidFill>
                <a:latin typeface="ＭＳ ゴシック" panose="020B0609070205080204" pitchFamily="49" charset="-128"/>
                <a:ea typeface="ＭＳ ゴシック" panose="020B0609070205080204" pitchFamily="49" charset="-128"/>
              </a:rPr>
              <a:t>）を占める</a:t>
            </a:r>
            <a:r>
              <a:rPr lang="ja-JP" altLang="en-US" sz="1400" dirty="0" smtClean="0">
                <a:solidFill>
                  <a:prstClr val="black"/>
                </a:solidFill>
                <a:latin typeface="ＭＳ ゴシック" panose="020B0609070205080204" pitchFamily="49" charset="-128"/>
                <a:ea typeface="ＭＳ ゴシック" panose="020B0609070205080204" pitchFamily="49" charset="-128"/>
              </a:rPr>
              <a:t>。（２０１９年）</a:t>
            </a:r>
            <a:endParaRPr lang="en-US" altLang="ja-JP" sz="1400"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3470297687"/>
              </p:ext>
            </p:extLst>
          </p:nvPr>
        </p:nvGraphicFramePr>
        <p:xfrm>
          <a:off x="745350" y="4104182"/>
          <a:ext cx="4011573" cy="2940384"/>
        </p:xfrm>
        <a:graphic>
          <a:graphicData uri="http://schemas.openxmlformats.org/drawingml/2006/table">
            <a:tbl>
              <a:tblPr firstRow="1" bandRow="1">
                <a:tableStyleId>{5C22544A-7EE6-4342-B048-85BDC9FD1C3A}</a:tableStyleId>
              </a:tblPr>
              <a:tblGrid>
                <a:gridCol w="1337191">
                  <a:extLst>
                    <a:ext uri="{9D8B030D-6E8A-4147-A177-3AD203B41FA5}">
                      <a16:colId xmlns:a16="http://schemas.microsoft.com/office/drawing/2014/main" val="2437018833"/>
                    </a:ext>
                  </a:extLst>
                </a:gridCol>
                <a:gridCol w="1337191">
                  <a:extLst>
                    <a:ext uri="{9D8B030D-6E8A-4147-A177-3AD203B41FA5}">
                      <a16:colId xmlns:a16="http://schemas.microsoft.com/office/drawing/2014/main" val="1989444417"/>
                    </a:ext>
                  </a:extLst>
                </a:gridCol>
                <a:gridCol w="1337191">
                  <a:extLst>
                    <a:ext uri="{9D8B030D-6E8A-4147-A177-3AD203B41FA5}">
                      <a16:colId xmlns:a16="http://schemas.microsoft.com/office/drawing/2014/main" val="1963724156"/>
                    </a:ext>
                  </a:extLst>
                </a:gridCol>
              </a:tblGrid>
              <a:tr h="358584">
                <a:tc>
                  <a:txBody>
                    <a:bodyPr/>
                    <a:lstStyle/>
                    <a:p>
                      <a:pPr algn="ctr"/>
                      <a:endParaRPr kumimoji="1" lang="ja-JP" altLang="en-US" sz="1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sz="1400" dirty="0" smtClean="0"/>
                        <a:t>大阪</a:t>
                      </a:r>
                      <a:endParaRPr kumimoji="1" lang="ja-JP" altLang="en-US" sz="1400" dirty="0"/>
                    </a:p>
                  </a:txBody>
                  <a:tcPr anchor="ctr"/>
                </a:tc>
                <a:tc>
                  <a:txBody>
                    <a:bodyPr/>
                    <a:lstStyle/>
                    <a:p>
                      <a:pPr algn="ctr"/>
                      <a:r>
                        <a:rPr kumimoji="1" lang="ja-JP" altLang="en-US" sz="1400" dirty="0" smtClean="0"/>
                        <a:t>全国</a:t>
                      </a:r>
                      <a:endParaRPr kumimoji="1" lang="ja-JP" altLang="en-US" sz="1400" dirty="0"/>
                    </a:p>
                  </a:txBody>
                  <a:tcPr anchor="ctr"/>
                </a:tc>
                <a:extLst>
                  <a:ext uri="{0D108BD9-81ED-4DB2-BD59-A6C34878D82A}">
                    <a16:rowId xmlns:a16="http://schemas.microsoft.com/office/drawing/2014/main" val="1641240706"/>
                  </a:ext>
                </a:extLst>
              </a:tr>
              <a:tr h="322725">
                <a:tc>
                  <a:txBody>
                    <a:bodyPr/>
                    <a:lstStyle/>
                    <a:p>
                      <a:pPr algn="ctr"/>
                      <a:r>
                        <a:rPr kumimoji="1" lang="ja-JP" altLang="en-US" sz="1400" dirty="0" smtClean="0"/>
                        <a:t>住居</a:t>
                      </a:r>
                      <a:endParaRPr kumimoji="1" lang="ja-JP" altLang="en-US" sz="1400" dirty="0"/>
                    </a:p>
                  </a:txBody>
                  <a:tcPr anchor="ctr"/>
                </a:tc>
                <a:tc>
                  <a:txBody>
                    <a:bodyPr/>
                    <a:lstStyle/>
                    <a:p>
                      <a:pPr algn="ctr"/>
                      <a:r>
                        <a:rPr kumimoji="1" lang="ja-JP" altLang="en-US" sz="1400" dirty="0" smtClean="0"/>
                        <a:t>３２．６％</a:t>
                      </a:r>
                      <a:endParaRPr kumimoji="1" lang="ja-JP" altLang="en-US" sz="1400" dirty="0"/>
                    </a:p>
                  </a:txBody>
                  <a:tcPr anchor="ctr"/>
                </a:tc>
                <a:tc>
                  <a:txBody>
                    <a:bodyPr/>
                    <a:lstStyle/>
                    <a:p>
                      <a:pPr algn="ctr"/>
                      <a:r>
                        <a:rPr kumimoji="1" lang="ja-JP" altLang="en-US" sz="1400" dirty="0" smtClean="0"/>
                        <a:t>３８．６％</a:t>
                      </a:r>
                      <a:endParaRPr kumimoji="1" lang="ja-JP" altLang="en-US" sz="1400" dirty="0"/>
                    </a:p>
                  </a:txBody>
                  <a:tcPr anchor="ctr"/>
                </a:tc>
                <a:extLst>
                  <a:ext uri="{0D108BD9-81ED-4DB2-BD59-A6C34878D82A}">
                    <a16:rowId xmlns:a16="http://schemas.microsoft.com/office/drawing/2014/main" val="2417587718"/>
                  </a:ext>
                </a:extLst>
              </a:tr>
              <a:tr h="322725">
                <a:tc>
                  <a:txBody>
                    <a:bodyPr/>
                    <a:lstStyle/>
                    <a:p>
                      <a:pPr algn="ctr"/>
                      <a:r>
                        <a:rPr kumimoji="1" lang="ja-JP" altLang="en-US" sz="1400" dirty="0" smtClean="0"/>
                        <a:t>道路</a:t>
                      </a:r>
                      <a:endParaRPr kumimoji="1" lang="ja-JP" altLang="en-US" sz="1400" dirty="0"/>
                    </a:p>
                  </a:txBody>
                  <a:tcPr anchor="ctr"/>
                </a:tc>
                <a:tc>
                  <a:txBody>
                    <a:bodyPr/>
                    <a:lstStyle/>
                    <a:p>
                      <a:pPr algn="ctr"/>
                      <a:r>
                        <a:rPr kumimoji="1" lang="ja-JP" altLang="en-US" sz="1400" dirty="0" smtClean="0"/>
                        <a:t>２６．０％</a:t>
                      </a:r>
                      <a:endParaRPr kumimoji="1" lang="ja-JP" altLang="en-US" sz="1400" dirty="0"/>
                    </a:p>
                  </a:txBody>
                  <a:tcPr anchor="ctr"/>
                </a:tc>
                <a:tc>
                  <a:txBody>
                    <a:bodyPr/>
                    <a:lstStyle/>
                    <a:p>
                      <a:pPr algn="ctr"/>
                      <a:r>
                        <a:rPr kumimoji="1" lang="ja-JP" altLang="en-US" sz="1400" dirty="0" smtClean="0"/>
                        <a:t>１５．６％</a:t>
                      </a:r>
                      <a:endParaRPr kumimoji="1" lang="ja-JP" altLang="en-US" sz="1400" dirty="0"/>
                    </a:p>
                  </a:txBody>
                  <a:tcPr anchor="ctr"/>
                </a:tc>
                <a:extLst>
                  <a:ext uri="{0D108BD9-81ED-4DB2-BD59-A6C34878D82A}">
                    <a16:rowId xmlns:a16="http://schemas.microsoft.com/office/drawing/2014/main" val="1847085825"/>
                  </a:ext>
                </a:extLst>
              </a:tr>
              <a:tr h="322725">
                <a:tc>
                  <a:txBody>
                    <a:bodyPr/>
                    <a:lstStyle/>
                    <a:p>
                      <a:pPr algn="ctr"/>
                      <a:r>
                        <a:rPr kumimoji="1" lang="ja-JP" altLang="en-US" sz="1400" dirty="0" smtClean="0"/>
                        <a:t>公衆（屋内）</a:t>
                      </a:r>
                      <a:endParaRPr kumimoji="1" lang="ja-JP" altLang="en-US" sz="1400" dirty="0"/>
                    </a:p>
                  </a:txBody>
                  <a:tcPr anchor="ctr"/>
                </a:tc>
                <a:tc>
                  <a:txBody>
                    <a:bodyPr/>
                    <a:lstStyle/>
                    <a:p>
                      <a:pPr algn="ctr"/>
                      <a:r>
                        <a:rPr kumimoji="1" lang="ja-JP" altLang="en-US" sz="1400" dirty="0" smtClean="0"/>
                        <a:t>１０．８％</a:t>
                      </a:r>
                      <a:endParaRPr kumimoji="1" lang="ja-JP" altLang="en-US" sz="1400" dirty="0"/>
                    </a:p>
                  </a:txBody>
                  <a:tcPr anchor="ctr"/>
                </a:tc>
                <a:tc>
                  <a:txBody>
                    <a:bodyPr/>
                    <a:lstStyle/>
                    <a:p>
                      <a:pPr algn="ctr"/>
                      <a:r>
                        <a:rPr kumimoji="1" lang="ja-JP" altLang="en-US" sz="1400" dirty="0" smtClean="0"/>
                        <a:t>１２．８％</a:t>
                      </a:r>
                      <a:endParaRPr kumimoji="1" lang="ja-JP" altLang="en-US" sz="1400" dirty="0"/>
                    </a:p>
                  </a:txBody>
                  <a:tcPr anchor="ctr"/>
                </a:tc>
                <a:extLst>
                  <a:ext uri="{0D108BD9-81ED-4DB2-BD59-A6C34878D82A}">
                    <a16:rowId xmlns:a16="http://schemas.microsoft.com/office/drawing/2014/main" val="1765009135"/>
                  </a:ext>
                </a:extLst>
              </a:tr>
              <a:tr h="322725">
                <a:tc>
                  <a:txBody>
                    <a:bodyPr/>
                    <a:lstStyle/>
                    <a:p>
                      <a:pPr algn="ctr"/>
                      <a:r>
                        <a:rPr kumimoji="1" lang="ja-JP" altLang="en-US" sz="1400" dirty="0" smtClean="0"/>
                        <a:t>仕事場①</a:t>
                      </a:r>
                      <a:endParaRPr kumimoji="1" lang="ja-JP" altLang="en-US" sz="1400" dirty="0"/>
                    </a:p>
                  </a:txBody>
                  <a:tcPr anchor="ctr"/>
                </a:tc>
                <a:tc>
                  <a:txBody>
                    <a:bodyPr/>
                    <a:lstStyle/>
                    <a:p>
                      <a:pPr algn="ctr"/>
                      <a:r>
                        <a:rPr kumimoji="1" lang="ja-JP" altLang="en-US" sz="1400" dirty="0" smtClean="0"/>
                        <a:t>１０．５％</a:t>
                      </a:r>
                      <a:endParaRPr kumimoji="1" lang="ja-JP" altLang="en-US" sz="1400" dirty="0"/>
                    </a:p>
                  </a:txBody>
                  <a:tcPr anchor="ctr"/>
                </a:tc>
                <a:tc>
                  <a:txBody>
                    <a:bodyPr/>
                    <a:lstStyle/>
                    <a:p>
                      <a:pPr algn="ctr"/>
                      <a:r>
                        <a:rPr kumimoji="1" lang="ja-JP" altLang="en-US" sz="1400" dirty="0" smtClean="0"/>
                        <a:t>１０．４％</a:t>
                      </a:r>
                      <a:endParaRPr kumimoji="1" lang="ja-JP" altLang="en-US" sz="1400" dirty="0"/>
                    </a:p>
                  </a:txBody>
                  <a:tcPr anchor="ctr"/>
                </a:tc>
                <a:extLst>
                  <a:ext uri="{0D108BD9-81ED-4DB2-BD59-A6C34878D82A}">
                    <a16:rowId xmlns:a16="http://schemas.microsoft.com/office/drawing/2014/main" val="2453181149"/>
                  </a:ext>
                </a:extLst>
              </a:tr>
              <a:tr h="322725">
                <a:tc>
                  <a:txBody>
                    <a:bodyPr/>
                    <a:lstStyle/>
                    <a:p>
                      <a:pPr algn="ctr"/>
                      <a:r>
                        <a:rPr kumimoji="1" lang="ja-JP" altLang="en-US" sz="1400" dirty="0" smtClean="0"/>
                        <a:t>公衆（屋外）</a:t>
                      </a:r>
                      <a:endParaRPr kumimoji="1" lang="ja-JP" altLang="en-US" sz="1400" dirty="0"/>
                    </a:p>
                  </a:txBody>
                  <a:tcPr anchor="ctr"/>
                </a:tc>
                <a:tc>
                  <a:txBody>
                    <a:bodyPr/>
                    <a:lstStyle/>
                    <a:p>
                      <a:pPr algn="ctr"/>
                      <a:r>
                        <a:rPr kumimoji="1" lang="ja-JP" altLang="en-US" sz="1400" dirty="0" smtClean="0"/>
                        <a:t>８．４％</a:t>
                      </a:r>
                      <a:endParaRPr kumimoji="1" lang="ja-JP" altLang="en-US" sz="1400" dirty="0"/>
                    </a:p>
                  </a:txBody>
                  <a:tcPr anchor="ctr"/>
                </a:tc>
                <a:tc>
                  <a:txBody>
                    <a:bodyPr/>
                    <a:lstStyle/>
                    <a:p>
                      <a:pPr algn="ctr"/>
                      <a:r>
                        <a:rPr kumimoji="1" lang="ja-JP" altLang="en-US" sz="1400" dirty="0" smtClean="0"/>
                        <a:t>１２．５％</a:t>
                      </a:r>
                      <a:endParaRPr kumimoji="1" lang="ja-JP" altLang="en-US" sz="1400" dirty="0"/>
                    </a:p>
                  </a:txBody>
                  <a:tcPr anchor="ctr"/>
                </a:tc>
                <a:extLst>
                  <a:ext uri="{0D108BD9-81ED-4DB2-BD59-A6C34878D82A}">
                    <a16:rowId xmlns:a16="http://schemas.microsoft.com/office/drawing/2014/main" val="527008941"/>
                  </a:ext>
                </a:extLst>
              </a:tr>
              <a:tr h="322725">
                <a:tc>
                  <a:txBody>
                    <a:bodyPr/>
                    <a:lstStyle/>
                    <a:p>
                      <a:pPr algn="ctr"/>
                      <a:r>
                        <a:rPr kumimoji="1" lang="ja-JP" altLang="en-US" sz="1400" dirty="0" smtClean="0"/>
                        <a:t>教育機関</a:t>
                      </a:r>
                      <a:endParaRPr kumimoji="1" lang="ja-JP" altLang="en-US" sz="1400" dirty="0"/>
                    </a:p>
                  </a:txBody>
                  <a:tcPr anchor="ctr"/>
                </a:tc>
                <a:tc>
                  <a:txBody>
                    <a:bodyPr/>
                    <a:lstStyle/>
                    <a:p>
                      <a:pPr algn="ctr"/>
                      <a:r>
                        <a:rPr kumimoji="1" lang="ja-JP" altLang="en-US" sz="1400" dirty="0" smtClean="0"/>
                        <a:t>６．６％</a:t>
                      </a:r>
                      <a:endParaRPr kumimoji="1" lang="ja-JP" altLang="en-US" sz="1400" dirty="0"/>
                    </a:p>
                  </a:txBody>
                  <a:tcPr anchor="ctr"/>
                </a:tc>
                <a:tc>
                  <a:txBody>
                    <a:bodyPr/>
                    <a:lstStyle/>
                    <a:p>
                      <a:pPr algn="ctr"/>
                      <a:r>
                        <a:rPr kumimoji="1" lang="ja-JP" altLang="en-US" sz="1400" dirty="0" smtClean="0"/>
                        <a:t>６．１％</a:t>
                      </a:r>
                      <a:endParaRPr kumimoji="1" lang="ja-JP" altLang="en-US" sz="1400" dirty="0"/>
                    </a:p>
                  </a:txBody>
                  <a:tcPr anchor="ctr"/>
                </a:tc>
                <a:extLst>
                  <a:ext uri="{0D108BD9-81ED-4DB2-BD59-A6C34878D82A}">
                    <a16:rowId xmlns:a16="http://schemas.microsoft.com/office/drawing/2014/main" val="1074836406"/>
                  </a:ext>
                </a:extLst>
              </a:tr>
              <a:tr h="322725">
                <a:tc>
                  <a:txBody>
                    <a:bodyPr/>
                    <a:lstStyle/>
                    <a:p>
                      <a:pPr algn="ctr"/>
                      <a:r>
                        <a:rPr kumimoji="1" lang="ja-JP" altLang="en-US" sz="1400" dirty="0" smtClean="0"/>
                        <a:t>その他</a:t>
                      </a:r>
                      <a:endParaRPr kumimoji="1" lang="ja-JP" altLang="en-US" sz="1400" dirty="0"/>
                    </a:p>
                  </a:txBody>
                  <a:tcPr anchor="ctr"/>
                </a:tc>
                <a:tc>
                  <a:txBody>
                    <a:bodyPr/>
                    <a:lstStyle/>
                    <a:p>
                      <a:pPr algn="ctr"/>
                      <a:r>
                        <a:rPr kumimoji="1" lang="ja-JP" altLang="en-US" sz="1400" dirty="0" smtClean="0"/>
                        <a:t>４．６％</a:t>
                      </a:r>
                      <a:endParaRPr kumimoji="1" lang="ja-JP" altLang="en-US" sz="1400" dirty="0"/>
                    </a:p>
                  </a:txBody>
                  <a:tcPr anchor="ctr"/>
                </a:tc>
                <a:tc>
                  <a:txBody>
                    <a:bodyPr/>
                    <a:lstStyle/>
                    <a:p>
                      <a:pPr algn="ctr"/>
                      <a:r>
                        <a:rPr kumimoji="1" lang="ja-JP" altLang="en-US" sz="1400" dirty="0" smtClean="0"/>
                        <a:t>５．６％</a:t>
                      </a:r>
                      <a:endParaRPr kumimoji="1" lang="ja-JP" altLang="en-US" sz="1400" dirty="0"/>
                    </a:p>
                  </a:txBody>
                  <a:tcPr anchor="ctr"/>
                </a:tc>
                <a:extLst>
                  <a:ext uri="{0D108BD9-81ED-4DB2-BD59-A6C34878D82A}">
                    <a16:rowId xmlns:a16="http://schemas.microsoft.com/office/drawing/2014/main" val="1706507894"/>
                  </a:ext>
                </a:extLst>
              </a:tr>
              <a:tr h="322725">
                <a:tc>
                  <a:txBody>
                    <a:bodyPr/>
                    <a:lstStyle/>
                    <a:p>
                      <a:pPr algn="ctr"/>
                      <a:r>
                        <a:rPr kumimoji="1" lang="ja-JP" altLang="en-US" sz="1400" dirty="0" smtClean="0"/>
                        <a:t>仕事場②</a:t>
                      </a:r>
                      <a:endParaRPr kumimoji="1" lang="ja-JP" altLang="en-US" sz="1400" dirty="0"/>
                    </a:p>
                  </a:txBody>
                  <a:tcPr anchor="ctr"/>
                </a:tc>
                <a:tc>
                  <a:txBody>
                    <a:bodyPr/>
                    <a:lstStyle/>
                    <a:p>
                      <a:pPr algn="ctr"/>
                      <a:r>
                        <a:rPr kumimoji="1" lang="ja-JP" altLang="en-US" sz="1400" dirty="0" smtClean="0"/>
                        <a:t>０．６％</a:t>
                      </a:r>
                      <a:endParaRPr kumimoji="1" lang="ja-JP" altLang="en-US" sz="1400" dirty="0"/>
                    </a:p>
                  </a:txBody>
                  <a:tcPr anchor="ctr"/>
                </a:tc>
                <a:tc>
                  <a:txBody>
                    <a:bodyPr/>
                    <a:lstStyle/>
                    <a:p>
                      <a:pPr algn="ctr"/>
                      <a:r>
                        <a:rPr kumimoji="1" lang="ja-JP" altLang="en-US" sz="1400" dirty="0" smtClean="0"/>
                        <a:t>２．５％</a:t>
                      </a:r>
                      <a:endParaRPr kumimoji="1" lang="ja-JP" altLang="en-US" sz="1400" dirty="0"/>
                    </a:p>
                  </a:txBody>
                  <a:tcPr anchor="ctr"/>
                </a:tc>
                <a:extLst>
                  <a:ext uri="{0D108BD9-81ED-4DB2-BD59-A6C34878D82A}">
                    <a16:rowId xmlns:a16="http://schemas.microsoft.com/office/drawing/2014/main" val="2432822711"/>
                  </a:ext>
                </a:extLst>
              </a:tr>
            </a:tbl>
          </a:graphicData>
        </a:graphic>
      </p:graphicFrame>
      <p:sp>
        <p:nvSpPr>
          <p:cNvPr id="6" name="テキスト ボックス 5"/>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１</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7381876" y="3284258"/>
            <a:ext cx="2468222" cy="276999"/>
          </a:xfrm>
          <a:prstGeom prst="rect">
            <a:avLst/>
          </a:prstGeom>
          <a:noFill/>
        </p:spPr>
        <p:txBody>
          <a:bodyPr wrap="square" rtlCol="0">
            <a:spAutoFit/>
          </a:bodyPr>
          <a:lstStyle/>
          <a:p>
            <a:r>
              <a:rPr kumimoji="1" lang="ja-JP" altLang="en-US" sz="1200" dirty="0">
                <a:latin typeface="HGSｺﾞｼｯｸM" panose="020B0600000000000000" pitchFamily="50" charset="-128"/>
                <a:ea typeface="HGSｺﾞｼｯｸM" panose="020B0600000000000000" pitchFamily="50" charset="-128"/>
              </a:rPr>
              <a:t>　</a:t>
            </a:r>
            <a:r>
              <a:rPr kumimoji="1" lang="ja-JP" altLang="en-US" sz="1200" dirty="0" smtClean="0">
                <a:latin typeface="HGSｺﾞｼｯｸM" panose="020B0600000000000000" pitchFamily="50" charset="-128"/>
                <a:ea typeface="HGSｺﾞｼｯｸM" panose="020B0600000000000000" pitchFamily="50" charset="-128"/>
              </a:rPr>
              <a:t>「気象庁のデータ」より作成</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4826452" y="6797047"/>
            <a:ext cx="5023646" cy="276999"/>
          </a:xfrm>
          <a:prstGeom prst="rect">
            <a:avLst/>
          </a:prstGeom>
          <a:noFill/>
        </p:spPr>
        <p:txBody>
          <a:bodyPr wrap="square" rtlCol="0">
            <a:spAutoFit/>
          </a:bodyPr>
          <a:lstStyle/>
          <a:p>
            <a:r>
              <a:rPr lang="ja-JP" altLang="en-US" sz="1200" dirty="0" smtClean="0"/>
              <a:t>「</a:t>
            </a:r>
            <a:r>
              <a:rPr lang="ja-JP" altLang="ja-JP" sz="1200" dirty="0" smtClean="0"/>
              <a:t>消防庁</a:t>
            </a:r>
            <a:r>
              <a:rPr lang="ja-JP" altLang="ja-JP" sz="1200" spc="-300" dirty="0"/>
              <a:t>　</a:t>
            </a:r>
            <a:r>
              <a:rPr lang="ja-JP" altLang="ja-JP" sz="1200" dirty="0"/>
              <a:t>報道資料</a:t>
            </a:r>
            <a:r>
              <a:rPr lang="ja-JP" altLang="ja-JP" sz="1200" spc="-300" dirty="0"/>
              <a:t>　</a:t>
            </a:r>
            <a:r>
              <a:rPr lang="ja-JP" altLang="ja-JP" sz="1200" dirty="0"/>
              <a:t>都道府県</a:t>
            </a:r>
            <a:r>
              <a:rPr lang="ja-JP" altLang="ja-JP" sz="1200" dirty="0" smtClean="0"/>
              <a:t>別の</a:t>
            </a:r>
            <a:r>
              <a:rPr lang="ja-JP" altLang="en-US" sz="1200" dirty="0" smtClean="0"/>
              <a:t>発生場所別</a:t>
            </a:r>
            <a:r>
              <a:rPr lang="ja-JP" altLang="ja-JP" sz="1200" dirty="0" smtClean="0"/>
              <a:t>救急</a:t>
            </a:r>
            <a:r>
              <a:rPr lang="ja-JP" altLang="ja-JP" sz="1200" dirty="0"/>
              <a:t>搬送</a:t>
            </a:r>
            <a:r>
              <a:rPr lang="ja-JP" altLang="ja-JP" sz="1200" dirty="0" smtClean="0"/>
              <a:t>人員</a:t>
            </a:r>
            <a:r>
              <a:rPr lang="ja-JP" altLang="en-US" sz="1200" dirty="0" smtClean="0"/>
              <a:t>」より作成</a:t>
            </a:r>
            <a:endParaRPr kumimoji="1" lang="ja-JP" altLang="en-US" sz="1200" spc="-1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5289379" y="4120469"/>
            <a:ext cx="4797595" cy="2628925"/>
          </a:xfrm>
          <a:prstGeom prst="rect">
            <a:avLst/>
          </a:prstGeom>
          <a:noFill/>
          <a:ln>
            <a:solidFill>
              <a:schemeClr val="tx1"/>
            </a:solidFill>
          </a:ln>
        </p:spPr>
        <p:txBody>
          <a:bodyPr wrap="square" rtlCol="0" anchor="ctr" anchorCtr="0">
            <a:spAutoFit/>
          </a:bodyPr>
          <a:lstStyle/>
          <a:p>
            <a:pPr>
              <a:lnSpc>
                <a:spcPts val="1300"/>
              </a:lnSpc>
            </a:pPr>
            <a:r>
              <a:rPr kumimoji="1" lang="ja-JP" altLang="en-US" sz="1200" spc="-100" dirty="0" smtClean="0"/>
              <a:t>＜区分の解説＞</a:t>
            </a:r>
            <a:endParaRPr kumimoji="1" lang="en-US" altLang="ja-JP" sz="1200" spc="-100" dirty="0" smtClean="0"/>
          </a:p>
          <a:p>
            <a:r>
              <a:rPr kumimoji="1" lang="ja-JP" altLang="en-US" sz="1100" dirty="0" smtClean="0"/>
              <a:t>住　　居　（敷地内全ての場所を含む）</a:t>
            </a:r>
            <a:endParaRPr kumimoji="1" lang="en-US" altLang="ja-JP" sz="1100" dirty="0" smtClean="0"/>
          </a:p>
          <a:p>
            <a:r>
              <a:rPr kumimoji="1" lang="ja-JP" altLang="en-US" sz="1100" dirty="0" smtClean="0"/>
              <a:t>仕事場①　（道路工事現場、工場、作業所等）</a:t>
            </a:r>
            <a:endParaRPr kumimoji="1" lang="en-US" altLang="ja-JP" sz="1100" dirty="0" smtClean="0"/>
          </a:p>
          <a:p>
            <a:r>
              <a:rPr kumimoji="1" lang="ja-JP" altLang="en-US" sz="1100" dirty="0" smtClean="0"/>
              <a:t>仕事場②　（田畑、森林、海、川等　</a:t>
            </a:r>
            <a:r>
              <a:rPr kumimoji="1" lang="en-US" altLang="ja-JP" sz="1100" dirty="0" smtClean="0"/>
              <a:t>※</a:t>
            </a:r>
            <a:r>
              <a:rPr kumimoji="1" lang="ja-JP" altLang="en-US" sz="1100" dirty="0" smtClean="0"/>
              <a:t>農・畜・水産作業を行っている</a:t>
            </a:r>
            <a:endParaRPr kumimoji="1" lang="en-US" altLang="ja-JP" sz="1100" dirty="0" smtClean="0"/>
          </a:p>
          <a:p>
            <a:r>
              <a:rPr kumimoji="1" lang="ja-JP" altLang="en-US" sz="1100" dirty="0"/>
              <a:t>　</a:t>
            </a:r>
            <a:r>
              <a:rPr kumimoji="1" lang="ja-JP" altLang="en-US" sz="1100" dirty="0" smtClean="0"/>
              <a:t>　　　　　場合のみ）</a:t>
            </a:r>
            <a:endParaRPr kumimoji="1" lang="en-US" altLang="ja-JP" sz="1100" dirty="0" smtClean="0"/>
          </a:p>
          <a:p>
            <a:r>
              <a:rPr kumimoji="1" lang="ja-JP" altLang="en-US" sz="1100" dirty="0" smtClean="0"/>
              <a:t>教育機関　（幼稚園、保育園、小学校、中学校、高等学校、専門学校、</a:t>
            </a:r>
            <a:endParaRPr kumimoji="1" lang="en-US" altLang="ja-JP" sz="1100" dirty="0" smtClean="0"/>
          </a:p>
          <a:p>
            <a:r>
              <a:rPr kumimoji="1" lang="ja-JP" altLang="en-US" sz="1100" dirty="0"/>
              <a:t>　</a:t>
            </a:r>
            <a:r>
              <a:rPr kumimoji="1" lang="ja-JP" altLang="en-US" sz="1100" dirty="0" smtClean="0"/>
              <a:t>　　　　　大学等）</a:t>
            </a:r>
            <a:endParaRPr kumimoji="1" lang="en-US" altLang="ja-JP" sz="1100" dirty="0" smtClean="0"/>
          </a:p>
          <a:p>
            <a:r>
              <a:rPr kumimoji="1" lang="ja-JP" altLang="en-US" sz="1100" dirty="0" smtClean="0"/>
              <a:t>公衆</a:t>
            </a:r>
            <a:r>
              <a:rPr kumimoji="1" lang="en-US" altLang="ja-JP" sz="1100" dirty="0" smtClean="0"/>
              <a:t>(</a:t>
            </a:r>
            <a:r>
              <a:rPr kumimoji="1" lang="ja-JP" altLang="en-US" sz="1100" dirty="0" smtClean="0"/>
              <a:t>屋内</a:t>
            </a:r>
            <a:r>
              <a:rPr kumimoji="1" lang="en-US" altLang="ja-JP" sz="1100" dirty="0" smtClean="0"/>
              <a:t>)</a:t>
            </a:r>
            <a:r>
              <a:rPr kumimoji="1" lang="ja-JP" altLang="en-US" sz="1100" dirty="0"/>
              <a:t> </a:t>
            </a:r>
            <a:r>
              <a:rPr kumimoji="1" lang="ja-JP" altLang="en-US" sz="1100" dirty="0" smtClean="0"/>
              <a:t>  　不特定者が出入りする場所の屋内部分</a:t>
            </a:r>
            <a:endParaRPr kumimoji="1" lang="en-US" altLang="ja-JP" sz="1100" dirty="0" smtClean="0"/>
          </a:p>
          <a:p>
            <a:r>
              <a:rPr kumimoji="1" lang="ja-JP" altLang="en-US" sz="1100" dirty="0"/>
              <a:t>　</a:t>
            </a:r>
            <a:r>
              <a:rPr kumimoji="1" lang="ja-JP" altLang="en-US" sz="1100" dirty="0" smtClean="0"/>
              <a:t>　　　　（劇場、コンサート会場、飲食店、百貨店、病院、公衆浴場、</a:t>
            </a:r>
            <a:endParaRPr kumimoji="1" lang="en-US" altLang="ja-JP" sz="1100" dirty="0" smtClean="0"/>
          </a:p>
          <a:p>
            <a:r>
              <a:rPr kumimoji="1" lang="ja-JP" altLang="en-US" sz="1100" dirty="0"/>
              <a:t>　</a:t>
            </a:r>
            <a:r>
              <a:rPr kumimoji="1" lang="ja-JP" altLang="en-US" sz="1100" dirty="0" smtClean="0"/>
              <a:t>　　　　　駅</a:t>
            </a:r>
            <a:r>
              <a:rPr kumimoji="1" lang="en-US" altLang="ja-JP" sz="1100" dirty="0" smtClean="0"/>
              <a:t>(</a:t>
            </a:r>
            <a:r>
              <a:rPr kumimoji="1" lang="ja-JP" altLang="en-US" sz="1100" dirty="0" smtClean="0"/>
              <a:t>地下ホーム</a:t>
            </a:r>
            <a:r>
              <a:rPr kumimoji="1" lang="en-US" altLang="ja-JP" sz="1100" dirty="0" smtClean="0"/>
              <a:t>)</a:t>
            </a:r>
            <a:r>
              <a:rPr kumimoji="1" lang="ja-JP" altLang="en-US" sz="1100" dirty="0" smtClean="0"/>
              <a:t>等）</a:t>
            </a:r>
            <a:endParaRPr kumimoji="1" lang="en-US" altLang="ja-JP" sz="1100" dirty="0" smtClean="0"/>
          </a:p>
          <a:p>
            <a:r>
              <a:rPr kumimoji="1" lang="ja-JP" altLang="en-US" sz="1100" dirty="0" smtClean="0"/>
              <a:t>公衆</a:t>
            </a:r>
            <a:r>
              <a:rPr kumimoji="1" lang="en-US" altLang="ja-JP" sz="1100" dirty="0"/>
              <a:t>(</a:t>
            </a:r>
            <a:r>
              <a:rPr kumimoji="1" lang="ja-JP" altLang="en-US" sz="1100" dirty="0" smtClean="0"/>
              <a:t>屋外</a:t>
            </a:r>
            <a:r>
              <a:rPr kumimoji="1" lang="en-US" altLang="ja-JP" sz="1100" dirty="0" smtClean="0"/>
              <a:t>)</a:t>
            </a:r>
            <a:r>
              <a:rPr kumimoji="1" lang="ja-JP" altLang="en-US" sz="1100" dirty="0" smtClean="0"/>
              <a:t> 　</a:t>
            </a:r>
            <a:r>
              <a:rPr kumimoji="1" lang="ja-JP" altLang="en-US" sz="1100" dirty="0"/>
              <a:t>不特定者が出入りする場所の</a:t>
            </a:r>
            <a:r>
              <a:rPr kumimoji="1" lang="ja-JP" altLang="en-US" sz="1100" dirty="0" smtClean="0"/>
              <a:t>屋外部分</a:t>
            </a:r>
            <a:endParaRPr kumimoji="1" lang="en-US" altLang="ja-JP" sz="1100" dirty="0" smtClean="0"/>
          </a:p>
          <a:p>
            <a:r>
              <a:rPr kumimoji="1" lang="ja-JP" altLang="en-US" sz="1100" dirty="0"/>
              <a:t>　</a:t>
            </a:r>
            <a:r>
              <a:rPr kumimoji="1" lang="ja-JP" altLang="en-US" sz="1100" dirty="0" smtClean="0"/>
              <a:t>　　　　（競技場、各対象物の屋外駐車場、屋外コンサート会場、</a:t>
            </a:r>
            <a:endParaRPr kumimoji="1" lang="en-US" altLang="ja-JP" sz="1100" dirty="0" smtClean="0"/>
          </a:p>
          <a:p>
            <a:r>
              <a:rPr kumimoji="1" lang="ja-JP" altLang="en-US" sz="1100" dirty="0"/>
              <a:t>　</a:t>
            </a:r>
            <a:r>
              <a:rPr kumimoji="1" lang="ja-JP" altLang="en-US" sz="1100" dirty="0" smtClean="0"/>
              <a:t>　　　　　</a:t>
            </a:r>
            <a:r>
              <a:rPr kumimoji="1" lang="ja-JP" altLang="en-US" sz="1100" dirty="0"/>
              <a:t>駅</a:t>
            </a:r>
            <a:r>
              <a:rPr kumimoji="1" lang="en-US" altLang="ja-JP" sz="1100" dirty="0" smtClean="0"/>
              <a:t>(</a:t>
            </a:r>
            <a:r>
              <a:rPr kumimoji="1" lang="ja-JP" altLang="en-US" sz="1100" dirty="0"/>
              <a:t>屋外</a:t>
            </a:r>
            <a:r>
              <a:rPr kumimoji="1" lang="ja-JP" altLang="en-US" sz="1100" dirty="0" smtClean="0"/>
              <a:t>ホーム</a:t>
            </a:r>
            <a:r>
              <a:rPr kumimoji="1" lang="en-US" altLang="ja-JP" sz="1100" dirty="0"/>
              <a:t>)</a:t>
            </a:r>
            <a:r>
              <a:rPr kumimoji="1" lang="ja-JP" altLang="en-US" sz="1100" dirty="0"/>
              <a:t>等</a:t>
            </a:r>
            <a:r>
              <a:rPr kumimoji="1" lang="ja-JP" altLang="en-US" sz="1100" dirty="0" smtClean="0"/>
              <a:t>）</a:t>
            </a:r>
            <a:endParaRPr kumimoji="1" lang="en-US" altLang="ja-JP" sz="1100" dirty="0" smtClean="0"/>
          </a:p>
          <a:p>
            <a:r>
              <a:rPr kumimoji="1" lang="ja-JP" altLang="en-US" sz="1100" dirty="0" smtClean="0"/>
              <a:t>道　　路　（一般道路、歩道、有料道路、高速道路等）</a:t>
            </a:r>
            <a:endParaRPr kumimoji="1" lang="en-US" altLang="ja-JP" sz="1100" dirty="0" smtClean="0"/>
          </a:p>
          <a:p>
            <a:r>
              <a:rPr kumimoji="1" lang="ja-JP" altLang="en-US" sz="1100" dirty="0" smtClean="0"/>
              <a:t>その他　　（上記に該当しない項目）　　　　</a:t>
            </a:r>
            <a:endParaRPr kumimoji="1" lang="en-US" altLang="ja-JP" sz="1100" dirty="0" smtClean="0"/>
          </a:p>
        </p:txBody>
      </p:sp>
    </p:spTree>
    <p:extLst>
      <p:ext uri="{BB962C8B-B14F-4D97-AF65-F5344CB8AC3E}">
        <p14:creationId xmlns:p14="http://schemas.microsoft.com/office/powerpoint/2010/main" val="1205453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139361" y="666454"/>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10">
            <a:extLst>
              <a:ext uri="{FF2B5EF4-FFF2-40B4-BE49-F238E27FC236}">
                <a16:creationId xmlns:a16="http://schemas.microsoft.com/office/drawing/2014/main" id="{53317BC3-A50F-400B-90DB-26DAD2C6D8E1}"/>
              </a:ext>
            </a:extLst>
          </p:cNvPr>
          <p:cNvSpPr/>
          <p:nvPr/>
        </p:nvSpPr>
        <p:spPr>
          <a:xfrm>
            <a:off x="139361" y="166730"/>
            <a:ext cx="9160495" cy="360868"/>
          </a:xfrm>
          <a:prstGeom prst="roundRect">
            <a:avLst>
              <a:gd name="adj"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latin typeface="ＭＳ Ｐゴシック" panose="020B0600070205080204" pitchFamily="50" charset="-128"/>
                <a:ea typeface="ＭＳ Ｐゴシック" panose="020B0600070205080204" pitchFamily="50" charset="-128"/>
              </a:rPr>
              <a:t>１．猛暑対策事業の必要性　（２／５）</a:t>
            </a:r>
            <a:r>
              <a:rPr lang="ja-JP" altLang="en-US" sz="2400" dirty="0" smtClean="0">
                <a:latin typeface="HGSｺﾞｼｯｸM" panose="020B0600000000000000" pitchFamily="50" charset="-128"/>
                <a:ea typeface="HGSｺﾞｼｯｸM" panose="020B0600000000000000" pitchFamily="50" charset="-128"/>
              </a:rPr>
              <a:t>　　　</a:t>
            </a:r>
            <a:endParaRPr lang="ja-JP" altLang="en-US" sz="3200" dirty="0">
              <a:latin typeface="HGSｺﾞｼｯｸM" panose="020B0600000000000000" pitchFamily="50" charset="-128"/>
              <a:ea typeface="HGSｺﾞｼｯｸM" panose="020B0600000000000000"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511662652"/>
              </p:ext>
            </p:extLst>
          </p:nvPr>
        </p:nvGraphicFramePr>
        <p:xfrm>
          <a:off x="1144293" y="1765770"/>
          <a:ext cx="3904668" cy="755466"/>
        </p:xfrm>
        <a:graphic>
          <a:graphicData uri="http://schemas.openxmlformats.org/drawingml/2006/table">
            <a:tbl>
              <a:tblPr firstRow="1" bandRow="1">
                <a:tableStyleId>{5C22544A-7EE6-4342-B048-85BDC9FD1C3A}</a:tableStyleId>
              </a:tblPr>
              <a:tblGrid>
                <a:gridCol w="1301556">
                  <a:extLst>
                    <a:ext uri="{9D8B030D-6E8A-4147-A177-3AD203B41FA5}">
                      <a16:colId xmlns:a16="http://schemas.microsoft.com/office/drawing/2014/main" val="1144142271"/>
                    </a:ext>
                  </a:extLst>
                </a:gridCol>
                <a:gridCol w="1301556">
                  <a:extLst>
                    <a:ext uri="{9D8B030D-6E8A-4147-A177-3AD203B41FA5}">
                      <a16:colId xmlns:a16="http://schemas.microsoft.com/office/drawing/2014/main" val="1002646642"/>
                    </a:ext>
                  </a:extLst>
                </a:gridCol>
                <a:gridCol w="1301556">
                  <a:extLst>
                    <a:ext uri="{9D8B030D-6E8A-4147-A177-3AD203B41FA5}">
                      <a16:colId xmlns:a16="http://schemas.microsoft.com/office/drawing/2014/main" val="269125754"/>
                    </a:ext>
                  </a:extLst>
                </a:gridCol>
              </a:tblGrid>
              <a:tr h="397614">
                <a:tc>
                  <a:txBody>
                    <a:bodyPr/>
                    <a:lstStyle/>
                    <a:p>
                      <a:pPr algn="ctr"/>
                      <a:r>
                        <a:rPr kumimoji="1" lang="ja-JP" altLang="en-US" sz="1400" dirty="0" smtClean="0">
                          <a:latin typeface="ＭＳ Ｐゴシック" panose="020B0600070205080204" pitchFamily="50" charset="-128"/>
                          <a:ea typeface="ＭＳ Ｐゴシック" panose="020B0600070205080204" pitchFamily="50" charset="-128"/>
                        </a:rPr>
                        <a:t>東京都</a:t>
                      </a:r>
                      <a:endParaRPr kumimoji="1" lang="ja-JP" altLang="en-US" sz="1400" dirty="0">
                        <a:latin typeface="ＭＳ Ｐゴシック" panose="020B0600070205080204" pitchFamily="50" charset="-128"/>
                        <a:ea typeface="ＭＳ Ｐゴシック" panose="020B0600070205080204" pitchFamily="50" charset="-128"/>
                      </a:endParaRPr>
                    </a:p>
                  </a:txBody>
                  <a:tcPr/>
                </a:tc>
                <a:tc>
                  <a:txBody>
                    <a:bodyPr/>
                    <a:lstStyle/>
                    <a:p>
                      <a:pPr algn="ctr"/>
                      <a:r>
                        <a:rPr kumimoji="1" lang="ja-JP" altLang="en-US" sz="1200" b="1" dirty="0" smtClean="0"/>
                        <a:t>大阪府</a:t>
                      </a:r>
                      <a:endParaRPr kumimoji="1" lang="ja-JP" altLang="en-US" sz="1200" b="1" dirty="0"/>
                    </a:p>
                  </a:txBody>
                  <a:tcPr/>
                </a:tc>
                <a:tc>
                  <a:txBody>
                    <a:bodyPr/>
                    <a:lstStyle/>
                    <a:p>
                      <a:pPr algn="ctr"/>
                      <a:r>
                        <a:rPr kumimoji="1" lang="ja-JP" altLang="en-US" sz="1200" dirty="0" smtClean="0"/>
                        <a:t>福岡県</a:t>
                      </a:r>
                      <a:endParaRPr kumimoji="1" lang="ja-JP" altLang="en-US" sz="1200" dirty="0"/>
                    </a:p>
                  </a:txBody>
                  <a:tcPr/>
                </a:tc>
                <a:extLst>
                  <a:ext uri="{0D108BD9-81ED-4DB2-BD59-A6C34878D82A}">
                    <a16:rowId xmlns:a16="http://schemas.microsoft.com/office/drawing/2014/main" val="2462110759"/>
                  </a:ext>
                </a:extLst>
              </a:tr>
              <a:tr h="357852">
                <a:tc>
                  <a:txBody>
                    <a:bodyPr/>
                    <a:lstStyle/>
                    <a:p>
                      <a:pPr algn="ctr"/>
                      <a:r>
                        <a:rPr kumimoji="1" lang="en-US" altLang="ja-JP" sz="1200" dirty="0" smtClean="0"/>
                        <a:t>1.00</a:t>
                      </a:r>
                      <a:endParaRPr kumimoji="1" lang="ja-JP" altLang="en-US" sz="1200" dirty="0"/>
                    </a:p>
                  </a:txBody>
                  <a:tcPr/>
                </a:tc>
                <a:tc>
                  <a:txBody>
                    <a:bodyPr/>
                    <a:lstStyle/>
                    <a:p>
                      <a:pPr algn="ctr"/>
                      <a:r>
                        <a:rPr kumimoji="1" lang="en-US" altLang="ja-JP" sz="1200" b="1" dirty="0" smtClean="0"/>
                        <a:t>1.41</a:t>
                      </a:r>
                      <a:endParaRPr kumimoji="1" lang="ja-JP" altLang="en-US" sz="1200" b="1" dirty="0"/>
                    </a:p>
                  </a:txBody>
                  <a:tcPr/>
                </a:tc>
                <a:tc>
                  <a:txBody>
                    <a:bodyPr/>
                    <a:lstStyle/>
                    <a:p>
                      <a:pPr algn="ctr"/>
                      <a:r>
                        <a:rPr kumimoji="1" lang="en-US" altLang="ja-JP" sz="1200" dirty="0" smtClean="0"/>
                        <a:t>0.90</a:t>
                      </a:r>
                      <a:endParaRPr kumimoji="1" lang="ja-JP" altLang="en-US" sz="1200" dirty="0"/>
                    </a:p>
                  </a:txBody>
                  <a:tcPr/>
                </a:tc>
                <a:extLst>
                  <a:ext uri="{0D108BD9-81ED-4DB2-BD59-A6C34878D82A}">
                    <a16:rowId xmlns:a16="http://schemas.microsoft.com/office/drawing/2014/main" val="3881858670"/>
                  </a:ext>
                </a:extLst>
              </a:tr>
            </a:tbl>
          </a:graphicData>
        </a:graphic>
      </p:graphicFrame>
      <p:sp>
        <p:nvSpPr>
          <p:cNvPr id="11" name="テキスト ボックス 10"/>
          <p:cNvSpPr txBox="1"/>
          <p:nvPr/>
        </p:nvSpPr>
        <p:spPr>
          <a:xfrm>
            <a:off x="944500" y="2660093"/>
            <a:ext cx="4583085" cy="276999"/>
          </a:xfrm>
          <a:prstGeom prst="rect">
            <a:avLst/>
          </a:prstGeom>
          <a:noFill/>
        </p:spPr>
        <p:txBody>
          <a:bodyPr wrap="square" rtlCol="0">
            <a:spAutoFit/>
          </a:bodyPr>
          <a:lstStyle/>
          <a:p>
            <a:r>
              <a:rPr kumimoji="1" lang="ja-JP" altLang="en-US" sz="1200" spc="-140" dirty="0" smtClean="0">
                <a:latin typeface="HGSｺﾞｼｯｸM" panose="020B0600000000000000" pitchFamily="50" charset="-128"/>
                <a:ea typeface="HGSｺﾞｼｯｸM" panose="020B0600000000000000" pitchFamily="50" charset="-128"/>
              </a:rPr>
              <a:t>（「</a:t>
            </a:r>
            <a:r>
              <a:rPr kumimoji="1" lang="ja-JP" altLang="en-US" sz="1200" spc="-140" dirty="0">
                <a:latin typeface="HGSｺﾞｼｯｸM" panose="020B0600000000000000" pitchFamily="50" charset="-128"/>
                <a:ea typeface="HGSｺﾞｼｯｸM" panose="020B0600000000000000" pitchFamily="50" charset="-128"/>
              </a:rPr>
              <a:t>夏季</a:t>
            </a:r>
            <a:r>
              <a:rPr kumimoji="1" lang="ja-JP" altLang="en-US" sz="1200" spc="-140" dirty="0" smtClean="0">
                <a:latin typeface="HGSｺﾞｼｯｸM" panose="020B0600000000000000" pitchFamily="50" charset="-128"/>
                <a:ea typeface="HGSｺﾞｼｯｸM" panose="020B0600000000000000" pitchFamily="50" charset="-128"/>
              </a:rPr>
              <a:t>のイベントにおける熱中症対策ガイドライン</a:t>
            </a:r>
            <a:r>
              <a:rPr kumimoji="1" lang="en-US" altLang="ja-JP" sz="1200" spc="-140" dirty="0" smtClean="0">
                <a:latin typeface="HGSｺﾞｼｯｸM" panose="020B0600000000000000" pitchFamily="50" charset="-128"/>
                <a:ea typeface="HGSｺﾞｼｯｸM" panose="020B0600000000000000" pitchFamily="50" charset="-128"/>
              </a:rPr>
              <a:t>2019</a:t>
            </a:r>
            <a:r>
              <a:rPr kumimoji="1" lang="ja-JP" altLang="en-US" sz="1200" spc="-140" dirty="0" smtClean="0">
                <a:latin typeface="HGSｺﾞｼｯｸM" panose="020B0600000000000000" pitchFamily="50" charset="-128"/>
                <a:ea typeface="HGSｺﾞｼｯｸM" panose="020B0600000000000000" pitchFamily="50" charset="-128"/>
              </a:rPr>
              <a:t>」</a:t>
            </a:r>
            <a:r>
              <a:rPr kumimoji="1" lang="en-US" altLang="ja-JP" sz="1200" spc="-140" dirty="0" smtClean="0">
                <a:latin typeface="HGSｺﾞｼｯｸM" panose="020B0600000000000000" pitchFamily="50" charset="-128"/>
                <a:ea typeface="HGSｺﾞｼｯｸM" panose="020B0600000000000000" pitchFamily="50" charset="-128"/>
              </a:rPr>
              <a:t>(</a:t>
            </a:r>
            <a:r>
              <a:rPr kumimoji="1" lang="ja-JP" altLang="en-US" sz="1200" spc="-140" dirty="0" smtClean="0">
                <a:latin typeface="HGSｺﾞｼｯｸM" panose="020B0600000000000000" pitchFamily="50" charset="-128"/>
                <a:ea typeface="HGSｺﾞｼｯｸM" panose="020B0600000000000000" pitchFamily="50" charset="-128"/>
              </a:rPr>
              <a:t>環境省</a:t>
            </a:r>
            <a:r>
              <a:rPr kumimoji="1" lang="en-US" altLang="ja-JP" sz="1200" spc="-140" dirty="0" smtClean="0">
                <a:latin typeface="HGSｺﾞｼｯｸM" panose="020B0600000000000000" pitchFamily="50" charset="-128"/>
                <a:ea typeface="HGSｺﾞｼｯｸM" panose="020B0600000000000000" pitchFamily="50" charset="-128"/>
              </a:rPr>
              <a:t>)</a:t>
            </a:r>
            <a:r>
              <a:rPr kumimoji="1" lang="ja-JP" altLang="en-US" sz="1200" spc="-140" dirty="0" smtClean="0">
                <a:latin typeface="HGSｺﾞｼｯｸM" panose="020B0600000000000000" pitchFamily="50" charset="-128"/>
                <a:ea typeface="HGSｺﾞｼｯｸM" panose="020B0600000000000000" pitchFamily="50" charset="-128"/>
              </a:rPr>
              <a:t>）</a:t>
            </a:r>
            <a:endParaRPr kumimoji="1" lang="ja-JP" altLang="en-US" sz="1200" spc="-140" dirty="0">
              <a:latin typeface="HGSｺﾞｼｯｸM" panose="020B0600000000000000" pitchFamily="50" charset="-128"/>
              <a:ea typeface="HGSｺﾞｼｯｸM" panose="020B0600000000000000" pitchFamily="50" charset="-128"/>
            </a:endParaRPr>
          </a:p>
        </p:txBody>
      </p:sp>
      <p:sp>
        <p:nvSpPr>
          <p:cNvPr id="24" name="テキスト ボックス 23"/>
          <p:cNvSpPr txBox="1"/>
          <p:nvPr/>
        </p:nvSpPr>
        <p:spPr>
          <a:xfrm>
            <a:off x="332102" y="3601310"/>
            <a:ext cx="9914556" cy="523220"/>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 そのような状況の中、平成</a:t>
            </a:r>
            <a:r>
              <a:rPr kumimoji="1" lang="en-US" altLang="ja-JP" sz="1400" dirty="0" smtClean="0">
                <a:latin typeface="ＭＳ ゴシック" panose="020B0609070205080204" pitchFamily="49" charset="-128"/>
                <a:ea typeface="ＭＳ ゴシック" panose="020B0609070205080204" pitchFamily="49" charset="-128"/>
              </a:rPr>
              <a:t>30</a:t>
            </a:r>
            <a:r>
              <a:rPr kumimoji="1" lang="ja-JP" altLang="en-US" sz="1400" dirty="0" smtClean="0">
                <a:latin typeface="ＭＳ ゴシック" panose="020B0609070205080204" pitchFamily="49" charset="-128"/>
                <a:ea typeface="ＭＳ ゴシック" panose="020B0609070205080204" pitchFamily="49" charset="-128"/>
              </a:rPr>
              <a:t>年度は、</a:t>
            </a:r>
            <a:r>
              <a:rPr kumimoji="1" lang="ja-JP" altLang="en-US" sz="1400" u="sng" dirty="0" smtClean="0">
                <a:latin typeface="ＭＳ ゴシック" panose="020B0609070205080204" pitchFamily="49" charset="-128"/>
                <a:ea typeface="ＭＳ ゴシック" panose="020B0609070205080204" pitchFamily="49" charset="-128"/>
              </a:rPr>
              <a:t>気象庁が「災害並み」と評価</a:t>
            </a:r>
            <a:r>
              <a:rPr kumimoji="1" lang="ja-JP" altLang="en-US" sz="1400" u="sng" dirty="0">
                <a:latin typeface="ＭＳ ゴシック" panose="020B0609070205080204" pitchFamily="49" charset="-128"/>
                <a:ea typeface="ＭＳ ゴシック" panose="020B0609070205080204" pitchFamily="49" charset="-128"/>
              </a:rPr>
              <a:t>す</a:t>
            </a:r>
            <a:r>
              <a:rPr kumimoji="1" lang="ja-JP" altLang="en-US" sz="1400" u="sng" dirty="0" smtClean="0">
                <a:latin typeface="ＭＳ ゴシック" panose="020B0609070205080204" pitchFamily="49" charset="-128"/>
                <a:ea typeface="ＭＳ ゴシック" panose="020B0609070205080204" pitchFamily="49" charset="-128"/>
              </a:rPr>
              <a:t>るほどの暑さ</a:t>
            </a:r>
            <a:r>
              <a:rPr kumimoji="1" lang="ja-JP" altLang="en-US" sz="1400" dirty="0" smtClean="0">
                <a:latin typeface="ＭＳ ゴシック" panose="020B0609070205080204" pitchFamily="49" charset="-128"/>
                <a:ea typeface="ＭＳ ゴシック" panose="020B0609070205080204" pitchFamily="49" charset="-128"/>
              </a:rPr>
              <a:t>で、熱中症救急搬送人員数が</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倍増し（</a:t>
            </a:r>
            <a:r>
              <a:rPr kumimoji="1" lang="en-US" altLang="ja-JP" sz="1400" dirty="0" smtClean="0">
                <a:latin typeface="ＭＳ ゴシック" panose="020B0609070205080204" pitchFamily="49" charset="-128"/>
                <a:ea typeface="ＭＳ ゴシック" panose="020B0609070205080204" pitchFamily="49" charset="-128"/>
              </a:rPr>
              <a:t>H29</a:t>
            </a:r>
            <a:r>
              <a:rPr kumimoji="1" lang="ja-JP" altLang="en-US" sz="1400" dirty="0" smtClean="0">
                <a:latin typeface="ＭＳ ゴシック" panose="020B0609070205080204" pitchFamily="49" charset="-128"/>
                <a:ea typeface="ＭＳ ゴシック" panose="020B0609070205080204" pitchFamily="49" charset="-128"/>
              </a:rPr>
              <a:t>：</a:t>
            </a:r>
            <a:r>
              <a:rPr kumimoji="1" lang="en-US" altLang="ja-JP" sz="1400" dirty="0" smtClean="0">
                <a:latin typeface="ＭＳ ゴシック" panose="020B0609070205080204" pitchFamily="49" charset="-128"/>
                <a:ea typeface="ＭＳ ゴシック" panose="020B0609070205080204" pitchFamily="49" charset="-128"/>
              </a:rPr>
              <a:t>3,590</a:t>
            </a:r>
            <a:r>
              <a:rPr kumimoji="1" lang="ja-JP" altLang="en-US" sz="1400" dirty="0" smtClean="0">
                <a:latin typeface="ＭＳ ゴシック" panose="020B0609070205080204" pitchFamily="49" charset="-128"/>
                <a:ea typeface="ＭＳ ゴシック" panose="020B0609070205080204" pitchFamily="49" charset="-128"/>
              </a:rPr>
              <a:t>人 → </a:t>
            </a:r>
            <a:r>
              <a:rPr kumimoji="1" lang="en-US" altLang="ja-JP" sz="1400" dirty="0" smtClean="0">
                <a:latin typeface="ＭＳ ゴシック" panose="020B0609070205080204" pitchFamily="49" charset="-128"/>
                <a:ea typeface="ＭＳ ゴシック" panose="020B0609070205080204" pitchFamily="49" charset="-128"/>
              </a:rPr>
              <a:t>H30</a:t>
            </a:r>
            <a:r>
              <a:rPr kumimoji="1" lang="ja-JP" altLang="en-US" sz="1400" dirty="0" smtClean="0">
                <a:latin typeface="ＭＳ ゴシック" panose="020B0609070205080204" pitchFamily="49" charset="-128"/>
                <a:ea typeface="ＭＳ ゴシック" panose="020B0609070205080204" pitchFamily="49" charset="-128"/>
              </a:rPr>
              <a:t>：</a:t>
            </a:r>
            <a:r>
              <a:rPr kumimoji="1" lang="en-US" altLang="ja-JP" sz="1400" dirty="0" smtClean="0">
                <a:latin typeface="ＭＳ ゴシック" panose="020B0609070205080204" pitchFamily="49" charset="-128"/>
                <a:ea typeface="ＭＳ ゴシック" panose="020B0609070205080204" pitchFamily="49" charset="-128"/>
              </a:rPr>
              <a:t>7,138</a:t>
            </a:r>
            <a:r>
              <a:rPr kumimoji="1" lang="ja-JP" altLang="en-US" sz="1400" dirty="0" smtClean="0">
                <a:latin typeface="ＭＳ ゴシック" panose="020B0609070205080204" pitchFamily="49" charset="-128"/>
                <a:ea typeface="ＭＳ ゴシック" panose="020B0609070205080204" pitchFamily="49" charset="-128"/>
              </a:rPr>
              <a:t>人）、うち</a:t>
            </a:r>
            <a:r>
              <a:rPr kumimoji="1" lang="en-US" altLang="ja-JP" sz="1400" dirty="0" smtClean="0">
                <a:latin typeface="ＭＳ ゴシック" panose="020B0609070205080204" pitchFamily="49" charset="-128"/>
                <a:ea typeface="ＭＳ ゴシック" panose="020B0609070205080204" pitchFamily="49" charset="-128"/>
              </a:rPr>
              <a:t>12</a:t>
            </a:r>
            <a:r>
              <a:rPr kumimoji="1" lang="ja-JP" altLang="en-US" sz="1400" dirty="0" smtClean="0">
                <a:latin typeface="ＭＳ ゴシック" panose="020B0609070205080204" pitchFamily="49" charset="-128"/>
                <a:ea typeface="ＭＳ ゴシック" panose="020B0609070205080204" pitchFamily="49" charset="-128"/>
              </a:rPr>
              <a:t>名が搬送時に死亡。</a:t>
            </a:r>
            <a:endParaRPr kumimoji="1" lang="en-US" altLang="ja-JP" sz="1400" dirty="0" smtClean="0">
              <a:latin typeface="ＭＳ ゴシック" panose="020B0609070205080204" pitchFamily="49" charset="-128"/>
              <a:ea typeface="ＭＳ ゴシック" panose="020B0609070205080204" pitchFamily="49" charset="-128"/>
            </a:endParaRPr>
          </a:p>
        </p:txBody>
      </p:sp>
      <p:sp>
        <p:nvSpPr>
          <p:cNvPr id="28" name="テキスト ボックス 27"/>
          <p:cNvSpPr txBox="1"/>
          <p:nvPr/>
        </p:nvSpPr>
        <p:spPr>
          <a:xfrm>
            <a:off x="1144294" y="1469559"/>
            <a:ext cx="3684412" cy="276999"/>
          </a:xfrm>
          <a:prstGeom prst="rect">
            <a:avLst/>
          </a:prstGeom>
          <a:noFill/>
        </p:spPr>
        <p:txBody>
          <a:bodyPr wrap="square" rtlCol="0">
            <a:spAutoFit/>
          </a:bodyPr>
          <a:lstStyle/>
          <a:p>
            <a:pPr algn="ctr"/>
            <a:r>
              <a:rPr kumimoji="1" lang="en-US" altLang="ja-JP" sz="1200" dirty="0" smtClean="0">
                <a:latin typeface="HGSｺﾞｼｯｸM" panose="020B0600000000000000" pitchFamily="50" charset="-128"/>
                <a:ea typeface="HGSｺﾞｼｯｸM" panose="020B0600000000000000" pitchFamily="50" charset="-128"/>
              </a:rPr>
              <a:t>【</a:t>
            </a:r>
            <a:r>
              <a:rPr kumimoji="1" lang="ja-JP" altLang="en-US" sz="1200" dirty="0" smtClean="0">
                <a:latin typeface="HGSｺﾞｼｯｸM" panose="020B0600000000000000" pitchFamily="50" charset="-128"/>
                <a:ea typeface="HGSｺﾞｼｯｸM" panose="020B0600000000000000" pitchFamily="50" charset="-128"/>
              </a:rPr>
              <a:t>大都市圏の熱中症発生の相対リスク</a:t>
            </a:r>
            <a:r>
              <a:rPr kumimoji="1" lang="en-US" altLang="ja-JP" sz="1200" dirty="0" smtClean="0">
                <a:latin typeface="HGSｺﾞｼｯｸM" panose="020B0600000000000000" pitchFamily="50" charset="-128"/>
                <a:ea typeface="HGSｺﾞｼｯｸM" panose="020B0600000000000000" pitchFamily="50" charset="-128"/>
              </a:rPr>
              <a:t>】</a:t>
            </a:r>
            <a:endParaRPr kumimoji="1" lang="ja-JP" altLang="en-US" sz="1200" dirty="0">
              <a:latin typeface="HGSｺﾞｼｯｸM" panose="020B0600000000000000" pitchFamily="50" charset="-128"/>
              <a:ea typeface="HGSｺﾞｼｯｸM" panose="020B0600000000000000"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847623078"/>
              </p:ext>
            </p:extLst>
          </p:nvPr>
        </p:nvGraphicFramePr>
        <p:xfrm>
          <a:off x="5942526" y="1726849"/>
          <a:ext cx="3913311" cy="794386"/>
        </p:xfrm>
        <a:graphic>
          <a:graphicData uri="http://schemas.openxmlformats.org/drawingml/2006/table">
            <a:tbl>
              <a:tblPr firstRow="1" bandRow="1">
                <a:tableStyleId>{5C22544A-7EE6-4342-B048-85BDC9FD1C3A}</a:tableStyleId>
              </a:tblPr>
              <a:tblGrid>
                <a:gridCol w="1304437">
                  <a:extLst>
                    <a:ext uri="{9D8B030D-6E8A-4147-A177-3AD203B41FA5}">
                      <a16:colId xmlns:a16="http://schemas.microsoft.com/office/drawing/2014/main" val="1144142271"/>
                    </a:ext>
                  </a:extLst>
                </a:gridCol>
                <a:gridCol w="1304437">
                  <a:extLst>
                    <a:ext uri="{9D8B030D-6E8A-4147-A177-3AD203B41FA5}">
                      <a16:colId xmlns:a16="http://schemas.microsoft.com/office/drawing/2014/main" val="1002646642"/>
                    </a:ext>
                  </a:extLst>
                </a:gridCol>
                <a:gridCol w="1304437">
                  <a:extLst>
                    <a:ext uri="{9D8B030D-6E8A-4147-A177-3AD203B41FA5}">
                      <a16:colId xmlns:a16="http://schemas.microsoft.com/office/drawing/2014/main" val="269125754"/>
                    </a:ext>
                  </a:extLst>
                </a:gridCol>
              </a:tblGrid>
              <a:tr h="397193">
                <a:tc>
                  <a:txBody>
                    <a:bodyPr/>
                    <a:lstStyle/>
                    <a:p>
                      <a:pPr algn="ctr"/>
                      <a:r>
                        <a:rPr kumimoji="1" lang="ja-JP" altLang="en-US" sz="1400" dirty="0" smtClean="0"/>
                        <a:t>東京都</a:t>
                      </a:r>
                      <a:endParaRPr kumimoji="1" lang="ja-JP" altLang="en-US" sz="1400" dirty="0"/>
                    </a:p>
                  </a:txBody>
                  <a:tcPr/>
                </a:tc>
                <a:tc>
                  <a:txBody>
                    <a:bodyPr/>
                    <a:lstStyle/>
                    <a:p>
                      <a:pPr algn="ctr"/>
                      <a:r>
                        <a:rPr kumimoji="1" lang="ja-JP" altLang="en-US" sz="1400" b="1" dirty="0" smtClean="0"/>
                        <a:t>大阪府</a:t>
                      </a:r>
                      <a:endParaRPr kumimoji="1" lang="ja-JP" altLang="en-US" sz="1400" b="1" dirty="0"/>
                    </a:p>
                  </a:txBody>
                  <a:tcPr/>
                </a:tc>
                <a:tc>
                  <a:txBody>
                    <a:bodyPr/>
                    <a:lstStyle/>
                    <a:p>
                      <a:pPr algn="ctr"/>
                      <a:r>
                        <a:rPr kumimoji="1" lang="ja-JP" altLang="en-US" sz="1400" dirty="0" smtClean="0"/>
                        <a:t>福岡県</a:t>
                      </a:r>
                      <a:endParaRPr kumimoji="1" lang="ja-JP" altLang="en-US" sz="1400" dirty="0"/>
                    </a:p>
                  </a:txBody>
                  <a:tcPr/>
                </a:tc>
                <a:extLst>
                  <a:ext uri="{0D108BD9-81ED-4DB2-BD59-A6C34878D82A}">
                    <a16:rowId xmlns:a16="http://schemas.microsoft.com/office/drawing/2014/main" val="2462110759"/>
                  </a:ext>
                </a:extLst>
              </a:tr>
              <a:tr h="397193">
                <a:tc>
                  <a:txBody>
                    <a:bodyPr/>
                    <a:lstStyle/>
                    <a:p>
                      <a:pPr algn="ctr"/>
                      <a:r>
                        <a:rPr kumimoji="1" lang="en-US" altLang="ja-JP" sz="1400" dirty="0" smtClean="0"/>
                        <a:t>1.00</a:t>
                      </a:r>
                      <a:endParaRPr kumimoji="1" lang="ja-JP" altLang="en-US" sz="1400" dirty="0"/>
                    </a:p>
                  </a:txBody>
                  <a:tcPr/>
                </a:tc>
                <a:tc>
                  <a:txBody>
                    <a:bodyPr/>
                    <a:lstStyle/>
                    <a:p>
                      <a:pPr algn="ctr"/>
                      <a:r>
                        <a:rPr kumimoji="1" lang="en-US" altLang="ja-JP" sz="1400" b="1" dirty="0" smtClean="0"/>
                        <a:t>1.56</a:t>
                      </a:r>
                      <a:endParaRPr kumimoji="1" lang="ja-JP" altLang="en-US" sz="1400" b="1" dirty="0"/>
                    </a:p>
                  </a:txBody>
                  <a:tcPr/>
                </a:tc>
                <a:tc>
                  <a:txBody>
                    <a:bodyPr/>
                    <a:lstStyle/>
                    <a:p>
                      <a:pPr algn="ctr"/>
                      <a:r>
                        <a:rPr kumimoji="1" lang="en-US" altLang="ja-JP" sz="1400" dirty="0" smtClean="0"/>
                        <a:t>0.67</a:t>
                      </a:r>
                      <a:endParaRPr kumimoji="1" lang="ja-JP" altLang="en-US" sz="1400" dirty="0"/>
                    </a:p>
                  </a:txBody>
                  <a:tcPr/>
                </a:tc>
                <a:extLst>
                  <a:ext uri="{0D108BD9-81ED-4DB2-BD59-A6C34878D82A}">
                    <a16:rowId xmlns:a16="http://schemas.microsoft.com/office/drawing/2014/main" val="3881858670"/>
                  </a:ext>
                </a:extLst>
              </a:tr>
            </a:tbl>
          </a:graphicData>
        </a:graphic>
      </p:graphicFrame>
      <p:sp>
        <p:nvSpPr>
          <p:cNvPr id="20" name="テキスト ボックス 19"/>
          <p:cNvSpPr txBox="1"/>
          <p:nvPr/>
        </p:nvSpPr>
        <p:spPr>
          <a:xfrm>
            <a:off x="5718949" y="2521236"/>
            <a:ext cx="4583085" cy="461665"/>
          </a:xfrm>
          <a:prstGeom prst="rect">
            <a:avLst/>
          </a:prstGeom>
          <a:noFill/>
        </p:spPr>
        <p:txBody>
          <a:bodyPr wrap="square" rtlCol="0">
            <a:spAutoFit/>
          </a:bodyPr>
          <a:lstStyle/>
          <a:p>
            <a:r>
              <a:rPr kumimoji="1" lang="ja-JP" altLang="en-US" sz="1200" dirty="0" smtClean="0">
                <a:latin typeface="HGSｺﾞｼｯｸM" panose="020B0600000000000000" pitchFamily="50" charset="-128"/>
                <a:ea typeface="HGSｺﾞｼｯｸM" panose="020B0600000000000000" pitchFamily="50" charset="-128"/>
              </a:rPr>
              <a:t>（</a:t>
            </a:r>
            <a:r>
              <a:rPr kumimoji="1" lang="en-US" altLang="ja-JP" sz="1200" dirty="0" smtClean="0">
                <a:latin typeface="HGSｺﾞｼｯｸM" panose="020B0600000000000000" pitchFamily="50" charset="-128"/>
                <a:ea typeface="HGSｺﾞｼｯｸM" panose="020B0600000000000000" pitchFamily="50" charset="-128"/>
              </a:rPr>
              <a:t>2015</a:t>
            </a:r>
            <a:r>
              <a:rPr kumimoji="1" lang="ja-JP" altLang="en-US" sz="1200" dirty="0" smtClean="0">
                <a:latin typeface="HGSｺﾞｼｯｸM" panose="020B0600000000000000" pitchFamily="50" charset="-128"/>
                <a:ea typeface="HGSｺﾞｼｯｸM" panose="020B0600000000000000" pitchFamily="50" charset="-128"/>
              </a:rPr>
              <a:t>年～</a:t>
            </a:r>
            <a:r>
              <a:rPr kumimoji="1" lang="en-US" altLang="ja-JP" sz="1200" dirty="0" smtClean="0">
                <a:latin typeface="HGSｺﾞｼｯｸM" panose="020B0600000000000000" pitchFamily="50" charset="-128"/>
                <a:ea typeface="HGSｺﾞｼｯｸM" panose="020B0600000000000000" pitchFamily="50" charset="-128"/>
              </a:rPr>
              <a:t>2017</a:t>
            </a:r>
            <a:r>
              <a:rPr kumimoji="1" lang="ja-JP" altLang="en-US" sz="1200" dirty="0" smtClean="0">
                <a:latin typeface="HGSｺﾞｼｯｸM" panose="020B0600000000000000" pitchFamily="50" charset="-128"/>
                <a:ea typeface="HGSｺﾞｼｯｸM" panose="020B0600000000000000" pitchFamily="50" charset="-128"/>
              </a:rPr>
              <a:t>年人口動態統計</a:t>
            </a:r>
            <a:endParaRPr kumimoji="1" lang="en-US" altLang="ja-JP" sz="1200" dirty="0" smtClean="0">
              <a:latin typeface="HGSｺﾞｼｯｸM" panose="020B0600000000000000" pitchFamily="50" charset="-128"/>
              <a:ea typeface="HGSｺﾞｼｯｸM" panose="020B0600000000000000" pitchFamily="50" charset="-128"/>
            </a:endParaRPr>
          </a:p>
          <a:p>
            <a:r>
              <a:rPr kumimoji="1" lang="ja-JP" altLang="en-US" sz="1200" dirty="0">
                <a:latin typeface="HGSｺﾞｼｯｸM" panose="020B0600000000000000" pitchFamily="50" charset="-128"/>
                <a:ea typeface="HGSｺﾞｼｯｸM" panose="020B0600000000000000" pitchFamily="50" charset="-128"/>
              </a:rPr>
              <a:t>　</a:t>
            </a:r>
            <a:r>
              <a:rPr kumimoji="1" lang="ja-JP" altLang="en-US" sz="1200" dirty="0" smtClean="0">
                <a:latin typeface="HGSｺﾞｼｯｸM" panose="020B0600000000000000" pitchFamily="50" charset="-128"/>
                <a:ea typeface="HGSｺﾞｼｯｸM" panose="020B0600000000000000" pitchFamily="50" charset="-128"/>
              </a:rPr>
              <a:t>「都道府県別にみた熱中症による死亡数」データより作成）</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21" name="テキスト ボックス 20"/>
          <p:cNvSpPr txBox="1"/>
          <p:nvPr/>
        </p:nvSpPr>
        <p:spPr>
          <a:xfrm>
            <a:off x="5718949" y="1456824"/>
            <a:ext cx="4271059" cy="276999"/>
          </a:xfrm>
          <a:prstGeom prst="rect">
            <a:avLst/>
          </a:prstGeom>
          <a:noFill/>
        </p:spPr>
        <p:txBody>
          <a:bodyPr wrap="square" rtlCol="0">
            <a:spAutoFit/>
          </a:bodyPr>
          <a:lstStyle/>
          <a:p>
            <a:pPr algn="ctr"/>
            <a:r>
              <a:rPr kumimoji="1" lang="en-US" altLang="ja-JP" sz="1200" dirty="0" smtClean="0">
                <a:latin typeface="HGSｺﾞｼｯｸM" panose="020B0600000000000000" pitchFamily="50" charset="-128"/>
                <a:ea typeface="HGSｺﾞｼｯｸM" panose="020B0600000000000000" pitchFamily="50" charset="-128"/>
              </a:rPr>
              <a:t>【</a:t>
            </a:r>
            <a:r>
              <a:rPr kumimoji="1" lang="ja-JP" altLang="en-US" sz="1200" dirty="0" smtClean="0">
                <a:latin typeface="HGSｺﾞｼｯｸM" panose="020B0600000000000000" pitchFamily="50" charset="-128"/>
                <a:ea typeface="HGSｺﾞｼｯｸM" panose="020B0600000000000000" pitchFamily="50" charset="-128"/>
              </a:rPr>
              <a:t>大都市圏の熱中症が原因による死亡数／</a:t>
            </a:r>
            <a:r>
              <a:rPr kumimoji="1" lang="en-US" altLang="ja-JP" sz="1200" dirty="0" smtClean="0">
                <a:latin typeface="HGSｺﾞｼｯｸM" panose="020B0600000000000000" pitchFamily="50" charset="-128"/>
                <a:ea typeface="HGSｺﾞｼｯｸM" panose="020B0600000000000000" pitchFamily="50" charset="-128"/>
              </a:rPr>
              <a:t>1,000</a:t>
            </a:r>
            <a:r>
              <a:rPr kumimoji="1" lang="ja-JP" altLang="en-US" sz="1200" dirty="0" smtClean="0">
                <a:latin typeface="HGSｺﾞｼｯｸM" panose="020B0600000000000000" pitchFamily="50" charset="-128"/>
                <a:ea typeface="HGSｺﾞｼｯｸM" panose="020B0600000000000000" pitchFamily="50" charset="-128"/>
              </a:rPr>
              <a:t>人当たり</a:t>
            </a:r>
            <a:r>
              <a:rPr kumimoji="1" lang="en-US" altLang="ja-JP" sz="1200" dirty="0" smtClean="0">
                <a:latin typeface="HGSｺﾞｼｯｸM" panose="020B0600000000000000" pitchFamily="50" charset="-128"/>
                <a:ea typeface="HGSｺﾞｼｯｸM" panose="020B0600000000000000" pitchFamily="50" charset="-128"/>
              </a:rPr>
              <a:t>】</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22" name="テキスト ボックス 21"/>
          <p:cNvSpPr txBox="1"/>
          <p:nvPr/>
        </p:nvSpPr>
        <p:spPr>
          <a:xfrm>
            <a:off x="3787435" y="4227633"/>
            <a:ext cx="6068400" cy="276999"/>
          </a:xfrm>
          <a:prstGeom prst="rect">
            <a:avLst/>
          </a:prstGeom>
          <a:noFill/>
        </p:spPr>
        <p:txBody>
          <a:bodyPr wrap="square" rtlCol="0">
            <a:spAutoFit/>
          </a:bodyPr>
          <a:lstStyle/>
          <a:p>
            <a:pPr algn="r"/>
            <a:r>
              <a:rPr kumimoji="1" lang="en-US" altLang="ja-JP" sz="1200" dirty="0" smtClean="0">
                <a:latin typeface="HGSｺﾞｼｯｸM" panose="020B0600000000000000" pitchFamily="50" charset="-128"/>
                <a:ea typeface="HGSｺﾞｼｯｸM" panose="020B0600000000000000" pitchFamily="50" charset="-128"/>
              </a:rPr>
              <a:t>【</a:t>
            </a:r>
            <a:r>
              <a:rPr lang="ja-JP" altLang="ja-JP" sz="1200" b="1" dirty="0"/>
              <a:t>月別の熱中症救急搬送人員数（大阪府域）</a:t>
            </a:r>
            <a:r>
              <a:rPr lang="ja-JP" altLang="en-US" sz="1200" dirty="0" smtClean="0"/>
              <a:t> </a:t>
            </a:r>
            <a:r>
              <a:rPr kumimoji="1" lang="en-US" altLang="ja-JP" sz="1200" dirty="0" smtClean="0">
                <a:latin typeface="HGSｺﾞｼｯｸM" panose="020B0600000000000000" pitchFamily="50" charset="-128"/>
                <a:ea typeface="HGSｺﾞｼｯｸM" panose="020B0600000000000000" pitchFamily="50" charset="-128"/>
              </a:rPr>
              <a:t>】</a:t>
            </a:r>
            <a:r>
              <a:rPr kumimoji="1" lang="ja-JP" altLang="en-US" sz="1200" dirty="0" smtClean="0">
                <a:latin typeface="HGSｺﾞｼｯｸM" panose="020B0600000000000000" pitchFamily="50" charset="-128"/>
                <a:ea typeface="HGSｺﾞｼｯｸM" panose="020B0600000000000000" pitchFamily="50" charset="-128"/>
              </a:rPr>
              <a:t>　　　　　　　　　　　　　（人）</a:t>
            </a:r>
            <a:endParaRPr kumimoji="1" lang="ja-JP" altLang="en-US" sz="1200" dirty="0">
              <a:latin typeface="HGSｺﾞｼｯｸM" panose="020B0600000000000000" pitchFamily="50" charset="-128"/>
              <a:ea typeface="HGSｺﾞｼｯｸM" panose="020B0600000000000000" pitchFamily="50" charset="-128"/>
            </a:endParaRPr>
          </a:p>
        </p:txBody>
      </p:sp>
      <p:sp>
        <p:nvSpPr>
          <p:cNvPr id="25" name="テキスト ボックス 24"/>
          <p:cNvSpPr txBox="1"/>
          <p:nvPr/>
        </p:nvSpPr>
        <p:spPr>
          <a:xfrm>
            <a:off x="4788352" y="6701797"/>
            <a:ext cx="5325890" cy="276999"/>
          </a:xfrm>
          <a:prstGeom prst="rect">
            <a:avLst/>
          </a:prstGeom>
          <a:noFill/>
        </p:spPr>
        <p:txBody>
          <a:bodyPr wrap="square" rtlCol="0">
            <a:spAutoFit/>
          </a:bodyPr>
          <a:lstStyle/>
          <a:p>
            <a:r>
              <a:rPr lang="ja-JP" altLang="ja-JP" sz="1200" dirty="0"/>
              <a:t>（出典）消防庁　報道資料　都道府県別月別の救急搬送人員（年別推移）</a:t>
            </a:r>
            <a:endParaRPr kumimoji="1" lang="ja-JP" altLang="en-US" sz="1200" spc="-100"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9292896" y="5154926"/>
            <a:ext cx="409584" cy="169277"/>
          </a:xfrm>
          <a:prstGeom prst="rect">
            <a:avLst/>
          </a:prstGeom>
          <a:noFill/>
        </p:spPr>
        <p:txBody>
          <a:bodyPr wrap="square" rtlCol="0">
            <a:spAutoFit/>
          </a:bodyPr>
          <a:lstStyle/>
          <a:p>
            <a:r>
              <a:rPr kumimoji="1" lang="ja-JP" altLang="en-US" sz="500" dirty="0" smtClean="0"/>
              <a:t>東京都</a:t>
            </a:r>
            <a:endParaRPr kumimoji="1" lang="ja-JP" altLang="en-US" sz="500" dirty="0"/>
          </a:p>
        </p:txBody>
      </p:sp>
      <p:sp>
        <p:nvSpPr>
          <p:cNvPr id="39" name="テキスト ボックス 38"/>
          <p:cNvSpPr txBox="1"/>
          <p:nvPr/>
        </p:nvSpPr>
        <p:spPr>
          <a:xfrm>
            <a:off x="9299856" y="4684532"/>
            <a:ext cx="409584" cy="169277"/>
          </a:xfrm>
          <a:prstGeom prst="rect">
            <a:avLst/>
          </a:prstGeom>
          <a:noFill/>
        </p:spPr>
        <p:txBody>
          <a:bodyPr wrap="square" rtlCol="0">
            <a:spAutoFit/>
          </a:bodyPr>
          <a:lstStyle/>
          <a:p>
            <a:r>
              <a:rPr kumimoji="1" lang="ja-JP" altLang="en-US" sz="500" dirty="0" smtClean="0"/>
              <a:t>大阪府</a:t>
            </a:r>
            <a:endParaRPr kumimoji="1" lang="ja-JP" altLang="en-US" sz="500" dirty="0"/>
          </a:p>
        </p:txBody>
      </p:sp>
      <p:sp>
        <p:nvSpPr>
          <p:cNvPr id="40" name="テキスト ボックス 39"/>
          <p:cNvSpPr txBox="1"/>
          <p:nvPr/>
        </p:nvSpPr>
        <p:spPr>
          <a:xfrm>
            <a:off x="9292896" y="5848892"/>
            <a:ext cx="409584" cy="169277"/>
          </a:xfrm>
          <a:prstGeom prst="rect">
            <a:avLst/>
          </a:prstGeom>
          <a:noFill/>
        </p:spPr>
        <p:txBody>
          <a:bodyPr wrap="square" rtlCol="0">
            <a:spAutoFit/>
          </a:bodyPr>
          <a:lstStyle/>
          <a:p>
            <a:r>
              <a:rPr kumimoji="1" lang="ja-JP" altLang="en-US" sz="500" dirty="0" smtClean="0"/>
              <a:t>福岡県</a:t>
            </a:r>
            <a:endParaRPr kumimoji="1" lang="ja-JP" altLang="en-US" sz="1100" dirty="0"/>
          </a:p>
        </p:txBody>
      </p:sp>
      <p:sp>
        <p:nvSpPr>
          <p:cNvPr id="41" name="テキスト ボックス 40"/>
          <p:cNvSpPr txBox="1"/>
          <p:nvPr/>
        </p:nvSpPr>
        <p:spPr>
          <a:xfrm>
            <a:off x="9292896" y="5366042"/>
            <a:ext cx="409584" cy="169277"/>
          </a:xfrm>
          <a:prstGeom prst="rect">
            <a:avLst/>
          </a:prstGeom>
          <a:noFill/>
        </p:spPr>
        <p:txBody>
          <a:bodyPr wrap="square" rtlCol="0">
            <a:spAutoFit/>
          </a:bodyPr>
          <a:lstStyle/>
          <a:p>
            <a:r>
              <a:rPr kumimoji="1" lang="ja-JP" altLang="en-US" sz="500" dirty="0" smtClean="0"/>
              <a:t>愛知県</a:t>
            </a:r>
            <a:endParaRPr kumimoji="1" lang="ja-JP" altLang="en-US" sz="500" dirty="0"/>
          </a:p>
        </p:txBody>
      </p:sp>
      <p:sp>
        <p:nvSpPr>
          <p:cNvPr id="33" name="テキスト ボックス 32"/>
          <p:cNvSpPr txBox="1"/>
          <p:nvPr/>
        </p:nvSpPr>
        <p:spPr>
          <a:xfrm>
            <a:off x="332102" y="924734"/>
            <a:ext cx="9928004" cy="523220"/>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 また、環境省のガイドラインによると熱中症発生の相対リスクは、東京都と比べて</a:t>
            </a:r>
            <a:r>
              <a:rPr kumimoji="1" lang="ja-JP" altLang="en-US" sz="1400" u="sng" dirty="0" smtClean="0">
                <a:latin typeface="ＭＳ ゴシック" panose="020B0609070205080204" pitchFamily="49" charset="-128"/>
                <a:ea typeface="ＭＳ ゴシック" panose="020B0609070205080204" pitchFamily="49" charset="-128"/>
              </a:rPr>
              <a:t>大阪府は</a:t>
            </a:r>
            <a:r>
              <a:rPr kumimoji="1" lang="en-US" altLang="ja-JP" sz="1400" u="sng" dirty="0">
                <a:latin typeface="ＭＳ ゴシック" panose="020B0609070205080204" pitchFamily="49" charset="-128"/>
                <a:ea typeface="ＭＳ ゴシック" panose="020B0609070205080204" pitchFamily="49" charset="-128"/>
              </a:rPr>
              <a:t>1.41</a:t>
            </a:r>
            <a:r>
              <a:rPr kumimoji="1" lang="ja-JP" altLang="en-US" sz="1400" u="sng" dirty="0" smtClean="0">
                <a:latin typeface="ＭＳ ゴシック" panose="020B0609070205080204" pitchFamily="49" charset="-128"/>
                <a:ea typeface="ＭＳ ゴシック" panose="020B0609070205080204" pitchFamily="49" charset="-128"/>
              </a:rPr>
              <a:t>倍</a:t>
            </a:r>
            <a:r>
              <a:rPr kumimoji="1" lang="ja-JP" altLang="en-US" sz="1400" dirty="0" smtClean="0">
                <a:latin typeface="ＭＳ ゴシック" panose="020B0609070205080204" pitchFamily="49" charset="-128"/>
                <a:ea typeface="ＭＳ ゴシック" panose="020B0609070205080204" pitchFamily="49" charset="-128"/>
              </a:rPr>
              <a:t>、熱中症による</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死亡者数では、</a:t>
            </a:r>
            <a:r>
              <a:rPr kumimoji="1" lang="en-US" altLang="ja-JP" sz="1400" u="sng" dirty="0" smtClean="0">
                <a:latin typeface="ＭＳ ゴシック" panose="020B0609070205080204" pitchFamily="49" charset="-128"/>
                <a:ea typeface="ＭＳ ゴシック" panose="020B0609070205080204" pitchFamily="49" charset="-128"/>
              </a:rPr>
              <a:t>1.56</a:t>
            </a:r>
            <a:r>
              <a:rPr kumimoji="1" lang="ja-JP" altLang="en-US" sz="1400" u="sng" dirty="0" smtClean="0">
                <a:latin typeface="ＭＳ ゴシック" panose="020B0609070205080204" pitchFamily="49" charset="-128"/>
                <a:ea typeface="ＭＳ ゴシック" panose="020B0609070205080204" pitchFamily="49" charset="-128"/>
              </a:rPr>
              <a:t>倍</a:t>
            </a:r>
            <a:r>
              <a:rPr kumimoji="1" lang="ja-JP" altLang="en-US" sz="1400" dirty="0" smtClean="0">
                <a:latin typeface="ＭＳ ゴシック" panose="020B0609070205080204" pitchFamily="49" charset="-128"/>
                <a:ea typeface="ＭＳ ゴシック" panose="020B0609070205080204" pitchFamily="49" charset="-128"/>
              </a:rPr>
              <a:t>と高い水準。</a:t>
            </a:r>
            <a:endParaRPr kumimoji="1" lang="ja-JP" altLang="en-US" sz="1400" u="sng" dirty="0">
              <a:latin typeface="ＭＳ ゴシック" panose="020B0609070205080204" pitchFamily="49" charset="-128"/>
              <a:ea typeface="ＭＳ ゴシック" panose="020B0609070205080204" pitchFamily="49"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441713144"/>
              </p:ext>
            </p:extLst>
          </p:nvPr>
        </p:nvGraphicFramePr>
        <p:xfrm>
          <a:off x="1144293" y="4503158"/>
          <a:ext cx="8711542" cy="2131461"/>
        </p:xfrm>
        <a:graphic>
          <a:graphicData uri="http://schemas.openxmlformats.org/drawingml/2006/table">
            <a:tbl>
              <a:tblPr firstRow="1" firstCol="1" bandRow="1">
                <a:tableStyleId>{5C22544A-7EE6-4342-B048-85BDC9FD1C3A}</a:tableStyleId>
              </a:tblPr>
              <a:tblGrid>
                <a:gridCol w="1138876">
                  <a:extLst>
                    <a:ext uri="{9D8B030D-6E8A-4147-A177-3AD203B41FA5}">
                      <a16:colId xmlns:a16="http://schemas.microsoft.com/office/drawing/2014/main" val="1848503243"/>
                    </a:ext>
                  </a:extLst>
                </a:gridCol>
                <a:gridCol w="1072298">
                  <a:extLst>
                    <a:ext uri="{9D8B030D-6E8A-4147-A177-3AD203B41FA5}">
                      <a16:colId xmlns:a16="http://schemas.microsoft.com/office/drawing/2014/main" val="1081343938"/>
                    </a:ext>
                  </a:extLst>
                </a:gridCol>
                <a:gridCol w="1072298">
                  <a:extLst>
                    <a:ext uri="{9D8B030D-6E8A-4147-A177-3AD203B41FA5}">
                      <a16:colId xmlns:a16="http://schemas.microsoft.com/office/drawing/2014/main" val="3162712194"/>
                    </a:ext>
                  </a:extLst>
                </a:gridCol>
                <a:gridCol w="1072298">
                  <a:extLst>
                    <a:ext uri="{9D8B030D-6E8A-4147-A177-3AD203B41FA5}">
                      <a16:colId xmlns:a16="http://schemas.microsoft.com/office/drawing/2014/main" val="4053616534"/>
                    </a:ext>
                  </a:extLst>
                </a:gridCol>
                <a:gridCol w="1072298">
                  <a:extLst>
                    <a:ext uri="{9D8B030D-6E8A-4147-A177-3AD203B41FA5}">
                      <a16:colId xmlns:a16="http://schemas.microsoft.com/office/drawing/2014/main" val="2296181925"/>
                    </a:ext>
                  </a:extLst>
                </a:gridCol>
                <a:gridCol w="1072298">
                  <a:extLst>
                    <a:ext uri="{9D8B030D-6E8A-4147-A177-3AD203B41FA5}">
                      <a16:colId xmlns:a16="http://schemas.microsoft.com/office/drawing/2014/main" val="3912834501"/>
                    </a:ext>
                  </a:extLst>
                </a:gridCol>
                <a:gridCol w="2211176">
                  <a:extLst>
                    <a:ext uri="{9D8B030D-6E8A-4147-A177-3AD203B41FA5}">
                      <a16:colId xmlns:a16="http://schemas.microsoft.com/office/drawing/2014/main" val="1658695574"/>
                    </a:ext>
                  </a:extLst>
                </a:gridCol>
              </a:tblGrid>
              <a:tr h="324126">
                <a:tc>
                  <a:txBody>
                    <a:bodyPr/>
                    <a:lstStyle/>
                    <a:p>
                      <a:pPr algn="just">
                        <a:spcBef>
                          <a:spcPts val="600"/>
                        </a:spcBef>
                        <a:spcAft>
                          <a:spcPts val="0"/>
                        </a:spcAft>
                      </a:pPr>
                      <a:r>
                        <a:rPr lang="en-US" sz="1200" kern="100">
                          <a:effectLst/>
                        </a:rPr>
                        <a:t> </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ja-JP" sz="1200" kern="100">
                          <a:effectLst/>
                        </a:rPr>
                        <a:t>５月</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ja-JP" sz="1200" kern="100">
                          <a:effectLst/>
                        </a:rPr>
                        <a:t>６月</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ja-JP" sz="1200" kern="100">
                          <a:effectLst/>
                        </a:rPr>
                        <a:t>７月</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ja-JP" sz="1200" kern="100">
                          <a:effectLst/>
                        </a:rPr>
                        <a:t>８月</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ja-JP" sz="1200" kern="100">
                          <a:effectLst/>
                        </a:rPr>
                        <a:t>９月</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ja-JP" sz="1200" kern="100">
                          <a:effectLst/>
                        </a:rPr>
                        <a:t>合計（死亡人数）</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37675428"/>
                  </a:ext>
                </a:extLst>
              </a:tr>
              <a:tr h="341478">
                <a:tc>
                  <a:txBody>
                    <a:bodyPr/>
                    <a:lstStyle/>
                    <a:p>
                      <a:pPr algn="ctr">
                        <a:spcBef>
                          <a:spcPts val="600"/>
                        </a:spcBef>
                        <a:spcAft>
                          <a:spcPts val="0"/>
                        </a:spcAft>
                      </a:pPr>
                      <a:r>
                        <a:rPr lang="en-US" sz="1200" kern="100" dirty="0" smtClean="0">
                          <a:effectLst/>
                        </a:rPr>
                        <a:t>2019</a:t>
                      </a:r>
                      <a:r>
                        <a:rPr lang="ja-JP" sz="1200" kern="100" dirty="0" smtClean="0">
                          <a:effectLst/>
                        </a:rPr>
                        <a:t>年</a:t>
                      </a:r>
                      <a:r>
                        <a:rPr lang="en-US" altLang="ja-JP" sz="1200" kern="100" dirty="0" smtClean="0">
                          <a:effectLst/>
                        </a:rPr>
                        <a:t>(R.1)</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255</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283</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133350" algn="r">
                        <a:spcBef>
                          <a:spcPts val="600"/>
                        </a:spcBef>
                        <a:spcAft>
                          <a:spcPts val="0"/>
                        </a:spcAft>
                      </a:pPr>
                      <a:r>
                        <a:rPr lang="en-US" sz="1200" kern="100">
                          <a:effectLst/>
                        </a:rPr>
                        <a:t>1,172</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66675" algn="r">
                        <a:spcBef>
                          <a:spcPts val="600"/>
                        </a:spcBef>
                        <a:spcAft>
                          <a:spcPts val="0"/>
                        </a:spcAft>
                      </a:pPr>
                      <a:r>
                        <a:rPr lang="en-US" sz="1200" kern="100">
                          <a:effectLst/>
                        </a:rPr>
                        <a:t>2,724</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748</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5,182  (14)</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51936508"/>
                  </a:ext>
                </a:extLst>
              </a:tr>
              <a:tr h="341478">
                <a:tc>
                  <a:txBody>
                    <a:bodyPr/>
                    <a:lstStyle/>
                    <a:p>
                      <a:pPr algn="ctr">
                        <a:spcBef>
                          <a:spcPts val="600"/>
                        </a:spcBef>
                        <a:spcAft>
                          <a:spcPts val="0"/>
                        </a:spcAft>
                      </a:pPr>
                      <a:r>
                        <a:rPr lang="en-US" sz="1200" kern="100" dirty="0" smtClean="0">
                          <a:effectLst/>
                        </a:rPr>
                        <a:t>2018</a:t>
                      </a:r>
                      <a:r>
                        <a:rPr lang="ja-JP" sz="1200" kern="100" dirty="0" smtClean="0">
                          <a:effectLst/>
                        </a:rPr>
                        <a:t>年</a:t>
                      </a:r>
                      <a:r>
                        <a:rPr lang="en-US" altLang="ja-JP" sz="1200" kern="100" dirty="0" smtClean="0">
                          <a:effectLst/>
                        </a:rPr>
                        <a:t>(H.30)</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133</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323</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133350" algn="r">
                        <a:spcBef>
                          <a:spcPts val="600"/>
                        </a:spcBef>
                        <a:spcAft>
                          <a:spcPts val="0"/>
                        </a:spcAft>
                      </a:pPr>
                      <a:r>
                        <a:rPr lang="en-US" sz="1200" kern="100">
                          <a:effectLst/>
                        </a:rPr>
                        <a:t>4,432</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66675" algn="r">
                        <a:spcBef>
                          <a:spcPts val="600"/>
                        </a:spcBef>
                        <a:spcAft>
                          <a:spcPts val="0"/>
                        </a:spcAft>
                      </a:pPr>
                      <a:r>
                        <a:rPr lang="en-US" sz="1200" kern="100">
                          <a:effectLst/>
                        </a:rPr>
                        <a:t>1,960</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290</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7,138  (12)</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6403814"/>
                  </a:ext>
                </a:extLst>
              </a:tr>
              <a:tr h="374793">
                <a:tc>
                  <a:txBody>
                    <a:bodyPr/>
                    <a:lstStyle/>
                    <a:p>
                      <a:pPr algn="ctr">
                        <a:spcBef>
                          <a:spcPts val="600"/>
                        </a:spcBef>
                        <a:spcAft>
                          <a:spcPts val="0"/>
                        </a:spcAft>
                      </a:pPr>
                      <a:r>
                        <a:rPr lang="en-US" sz="1200" kern="100" dirty="0" smtClean="0">
                          <a:effectLst/>
                        </a:rPr>
                        <a:t>2017</a:t>
                      </a:r>
                      <a:r>
                        <a:rPr lang="ja-JP" sz="1200" kern="100" dirty="0" smtClean="0">
                          <a:effectLst/>
                        </a:rPr>
                        <a:t>年</a:t>
                      </a:r>
                      <a:r>
                        <a:rPr lang="en-US" altLang="ja-JP" sz="1200" kern="100" dirty="0" smtClean="0">
                          <a:effectLst/>
                        </a:rPr>
                        <a:t>(H.29)</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166</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224</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133350" algn="r">
                        <a:spcBef>
                          <a:spcPts val="600"/>
                        </a:spcBef>
                        <a:spcAft>
                          <a:spcPts val="0"/>
                        </a:spcAft>
                      </a:pPr>
                      <a:r>
                        <a:rPr lang="en-US" sz="1200" kern="100">
                          <a:effectLst/>
                        </a:rPr>
                        <a:t>1,774</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66675" algn="r">
                        <a:spcBef>
                          <a:spcPts val="600"/>
                        </a:spcBef>
                        <a:spcAft>
                          <a:spcPts val="0"/>
                        </a:spcAft>
                      </a:pPr>
                      <a:r>
                        <a:rPr lang="en-US" sz="1200" kern="100">
                          <a:effectLst/>
                        </a:rPr>
                        <a:t>1,311</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115</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3,590  ( 1)</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26718891"/>
                  </a:ext>
                </a:extLst>
              </a:tr>
              <a:tr h="374793">
                <a:tc>
                  <a:txBody>
                    <a:bodyPr/>
                    <a:lstStyle/>
                    <a:p>
                      <a:pPr algn="ctr">
                        <a:spcBef>
                          <a:spcPts val="600"/>
                        </a:spcBef>
                        <a:spcAft>
                          <a:spcPts val="0"/>
                        </a:spcAft>
                      </a:pPr>
                      <a:r>
                        <a:rPr lang="en-US" sz="1200" kern="100" dirty="0" smtClean="0">
                          <a:effectLst/>
                        </a:rPr>
                        <a:t>2016</a:t>
                      </a:r>
                      <a:r>
                        <a:rPr lang="ja-JP" sz="1200" kern="100" dirty="0" smtClean="0">
                          <a:effectLst/>
                        </a:rPr>
                        <a:t>年</a:t>
                      </a:r>
                      <a:r>
                        <a:rPr lang="en-US" altLang="ja-JP" sz="1200" kern="100" dirty="0" smtClean="0">
                          <a:effectLst/>
                        </a:rPr>
                        <a:t>(H.28)</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155</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209</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133350" algn="r">
                        <a:spcBef>
                          <a:spcPts val="600"/>
                        </a:spcBef>
                        <a:spcAft>
                          <a:spcPts val="0"/>
                        </a:spcAft>
                      </a:pPr>
                      <a:r>
                        <a:rPr lang="en-US" sz="1200" kern="100">
                          <a:effectLst/>
                        </a:rPr>
                        <a:t>1,516</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66675" algn="r">
                        <a:spcBef>
                          <a:spcPts val="600"/>
                        </a:spcBef>
                        <a:spcAft>
                          <a:spcPts val="0"/>
                        </a:spcAft>
                      </a:pPr>
                      <a:r>
                        <a:rPr lang="en-US" sz="1200" kern="100">
                          <a:effectLst/>
                        </a:rPr>
                        <a:t>1,509</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301</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3,690  ( 3)</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69789639"/>
                  </a:ext>
                </a:extLst>
              </a:tr>
              <a:tr h="374793">
                <a:tc>
                  <a:txBody>
                    <a:bodyPr/>
                    <a:lstStyle/>
                    <a:p>
                      <a:pPr algn="ctr">
                        <a:spcBef>
                          <a:spcPts val="600"/>
                        </a:spcBef>
                        <a:spcAft>
                          <a:spcPts val="0"/>
                        </a:spcAft>
                      </a:pPr>
                      <a:r>
                        <a:rPr lang="en-US" sz="1200" kern="100" dirty="0" smtClean="0">
                          <a:effectLst/>
                        </a:rPr>
                        <a:t>2015</a:t>
                      </a:r>
                      <a:r>
                        <a:rPr lang="ja-JP" sz="1200" kern="100" dirty="0" smtClean="0">
                          <a:effectLst/>
                        </a:rPr>
                        <a:t>年</a:t>
                      </a:r>
                      <a:r>
                        <a:rPr lang="en-US" altLang="ja-JP" sz="1200" kern="100" dirty="0" smtClean="0">
                          <a:effectLst/>
                        </a:rPr>
                        <a:t>(H.27)</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141</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a:effectLst/>
                        </a:rPr>
                        <a:t>173</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133350" algn="r">
                        <a:spcBef>
                          <a:spcPts val="600"/>
                        </a:spcBef>
                        <a:spcAft>
                          <a:spcPts val="0"/>
                        </a:spcAft>
                      </a:pPr>
                      <a:r>
                        <a:rPr lang="en-US" sz="1200" kern="100">
                          <a:effectLst/>
                        </a:rPr>
                        <a:t>1,422</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marR="66675" algn="r">
                        <a:spcBef>
                          <a:spcPts val="600"/>
                        </a:spcBef>
                        <a:spcAft>
                          <a:spcPts val="0"/>
                        </a:spcAft>
                      </a:pPr>
                      <a:r>
                        <a:rPr lang="en-US" sz="1200" kern="100">
                          <a:effectLst/>
                        </a:rPr>
                        <a:t>1,894</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dirty="0">
                          <a:effectLst/>
                        </a:rPr>
                        <a:t> 84</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Bef>
                          <a:spcPts val="600"/>
                        </a:spcBef>
                        <a:spcAft>
                          <a:spcPts val="0"/>
                        </a:spcAft>
                      </a:pPr>
                      <a:r>
                        <a:rPr lang="en-US" sz="1200" kern="100" dirty="0">
                          <a:effectLst/>
                        </a:rPr>
                        <a:t>3,714  ( 9)</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1132709"/>
                  </a:ext>
                </a:extLst>
              </a:tr>
            </a:tbl>
          </a:graphicData>
        </a:graphic>
      </p:graphicFrame>
      <p:sp>
        <p:nvSpPr>
          <p:cNvPr id="26" name="テキスト ボックス 25"/>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２</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61696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10">
            <a:extLst>
              <a:ext uri="{FF2B5EF4-FFF2-40B4-BE49-F238E27FC236}">
                <a16:creationId xmlns:a16="http://schemas.microsoft.com/office/drawing/2014/main" id="{53317BC3-A50F-400B-90DB-26DAD2C6D8E1}"/>
              </a:ext>
            </a:extLst>
          </p:cNvPr>
          <p:cNvSpPr/>
          <p:nvPr/>
        </p:nvSpPr>
        <p:spPr>
          <a:xfrm>
            <a:off x="139362" y="166730"/>
            <a:ext cx="9182534" cy="369332"/>
          </a:xfrm>
          <a:prstGeom prst="roundRect">
            <a:avLst>
              <a:gd name="adj"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b="1" dirty="0" smtClean="0">
                <a:solidFill>
                  <a:prstClr val="white"/>
                </a:solidFill>
                <a:latin typeface="ＭＳ Ｐゴシック" panose="020B0600070205080204" pitchFamily="50" charset="-128"/>
                <a:ea typeface="ＭＳ Ｐゴシック" panose="020B0600070205080204" pitchFamily="50" charset="-128"/>
              </a:rPr>
              <a:t>１．猛暑対策事業の必要性　（３／５）</a:t>
            </a:r>
            <a:r>
              <a:rPr lang="ja-JP" altLang="en-US" sz="2400" dirty="0" smtClean="0">
                <a:solidFill>
                  <a:prstClr val="white"/>
                </a:solidFill>
                <a:latin typeface="HGSｺﾞｼｯｸM" panose="020B0600000000000000" pitchFamily="50" charset="-128"/>
                <a:ea typeface="HGSｺﾞｼｯｸM" panose="020B0600000000000000" pitchFamily="50" charset="-128"/>
              </a:rPr>
              <a:t>　　</a:t>
            </a:r>
            <a:endParaRPr lang="ja-JP" altLang="en-US" sz="2400" dirty="0">
              <a:solidFill>
                <a:prstClr val="white"/>
              </a:solidFill>
              <a:latin typeface="HGSｺﾞｼｯｸM" panose="020B0600000000000000" pitchFamily="50" charset="-128"/>
              <a:ea typeface="HGSｺﾞｼｯｸM" panose="020B0600000000000000" pitchFamily="50" charset="-128"/>
            </a:endParaRPr>
          </a:p>
        </p:txBody>
      </p:sp>
      <p:grpSp>
        <p:nvGrpSpPr>
          <p:cNvPr id="9" name="グループ化 8"/>
          <p:cNvGrpSpPr/>
          <p:nvPr/>
        </p:nvGrpSpPr>
        <p:grpSpPr>
          <a:xfrm>
            <a:off x="332104" y="980142"/>
            <a:ext cx="10107296" cy="2082376"/>
            <a:chOff x="139361" y="3621763"/>
            <a:chExt cx="10107296" cy="2180555"/>
          </a:xfrm>
        </p:grpSpPr>
        <p:grpSp>
          <p:nvGrpSpPr>
            <p:cNvPr id="10" name="グループ化 9"/>
            <p:cNvGrpSpPr/>
            <p:nvPr/>
          </p:nvGrpSpPr>
          <p:grpSpPr>
            <a:xfrm>
              <a:off x="139361" y="3621763"/>
              <a:ext cx="10107296" cy="2180555"/>
              <a:chOff x="143844" y="837458"/>
              <a:chExt cx="10107296" cy="1433824"/>
            </a:xfrm>
          </p:grpSpPr>
          <p:sp>
            <p:nvSpPr>
              <p:cNvPr id="12" name="テキスト ボックス 11"/>
              <p:cNvSpPr txBox="1"/>
              <p:nvPr/>
            </p:nvSpPr>
            <p:spPr>
              <a:xfrm>
                <a:off x="336584" y="1020953"/>
                <a:ext cx="9914556" cy="1250329"/>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　①高温</a:t>
                </a:r>
                <a:r>
                  <a:rPr kumimoji="1" lang="ja-JP" altLang="en-US" sz="1400" dirty="0">
                    <a:latin typeface="ＭＳ ゴシック" panose="020B0609070205080204" pitchFamily="49" charset="-128"/>
                    <a:ea typeface="ＭＳ ゴシック" panose="020B0609070205080204" pitchFamily="49" charset="-128"/>
                  </a:rPr>
                  <a:t>多湿</a:t>
                </a:r>
                <a:r>
                  <a:rPr kumimoji="1" lang="ja-JP" altLang="en-US" sz="1400" dirty="0" smtClean="0">
                    <a:latin typeface="ＭＳ ゴシック" panose="020B0609070205080204" pitchFamily="49" charset="-128"/>
                    <a:ea typeface="ＭＳ ゴシック" panose="020B0609070205080204" pitchFamily="49" charset="-128"/>
                  </a:rPr>
                  <a:t>、日差しが強い、</a:t>
                </a:r>
                <a:r>
                  <a:rPr kumimoji="1" lang="ja-JP" altLang="en-US" sz="1400" dirty="0">
                    <a:latin typeface="ＭＳ ゴシック" panose="020B0609070205080204" pitchFamily="49" charset="-128"/>
                    <a:ea typeface="ＭＳ ゴシック" panose="020B0609070205080204" pitchFamily="49" charset="-128"/>
                  </a:rPr>
                  <a:t>エアコン未設置の屋内等の</a:t>
                </a:r>
                <a:r>
                  <a:rPr kumimoji="1" lang="ja-JP" altLang="en-US" sz="1400" u="sng" dirty="0">
                    <a:latin typeface="ＭＳ ゴシック" panose="020B0609070205080204" pitchFamily="49" charset="-128"/>
                    <a:ea typeface="ＭＳ ゴシック" panose="020B0609070205080204" pitchFamily="49" charset="-128"/>
                  </a:rPr>
                  <a:t>発症しやすい「環境</a:t>
                </a:r>
                <a:r>
                  <a:rPr kumimoji="1" lang="ja-JP" altLang="en-US" sz="1400" u="sng" dirty="0" smtClean="0">
                    <a:latin typeface="ＭＳ ゴシック" panose="020B0609070205080204" pitchFamily="49" charset="-128"/>
                    <a:ea typeface="ＭＳ ゴシック" panose="020B0609070205080204" pitchFamily="49" charset="-128"/>
                  </a:rPr>
                  <a:t>」</a:t>
                </a:r>
                <a:endParaRPr kumimoji="1" lang="en-US" altLang="ja-JP" sz="1400" u="sng" dirty="0" smtClean="0">
                  <a:latin typeface="ＭＳ ゴシック" panose="020B0609070205080204" pitchFamily="49" charset="-128"/>
                  <a:ea typeface="ＭＳ ゴシック" panose="020B0609070205080204" pitchFamily="49" charset="-128"/>
                </a:endParaRPr>
              </a:p>
              <a:p>
                <a:endParaRPr kumimoji="1" lang="en-US" altLang="ja-JP" sz="1400" u="sng" dirty="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②高齢者や乳幼児、体調不良者等の</a:t>
                </a:r>
                <a:r>
                  <a:rPr kumimoji="1" lang="ja-JP" altLang="en-US" sz="1400" u="sng" dirty="0" smtClean="0">
                    <a:latin typeface="ＭＳ ゴシック" panose="020B0609070205080204" pitchFamily="49" charset="-128"/>
                    <a:ea typeface="ＭＳ ゴシック" panose="020B0609070205080204" pitchFamily="49" charset="-128"/>
                  </a:rPr>
                  <a:t>発症しやすい「から</a:t>
                </a:r>
                <a:r>
                  <a:rPr kumimoji="1" lang="ja-JP" altLang="en-US" sz="1400" u="sng" dirty="0">
                    <a:latin typeface="ＭＳ ゴシック" panose="020B0609070205080204" pitchFamily="49" charset="-128"/>
                    <a:ea typeface="ＭＳ ゴシック" panose="020B0609070205080204" pitchFamily="49" charset="-128"/>
                  </a:rPr>
                  <a:t>だ</a:t>
                </a:r>
                <a:r>
                  <a:rPr kumimoji="1" lang="ja-JP" altLang="en-US" sz="1400" u="sng" dirty="0" smtClean="0">
                    <a:latin typeface="ＭＳ ゴシック" panose="020B0609070205080204" pitchFamily="49" charset="-128"/>
                    <a:ea typeface="ＭＳ ゴシック" panose="020B0609070205080204" pitchFamily="49" charset="-128"/>
                  </a:rPr>
                  <a:t>」</a:t>
                </a:r>
                <a:endParaRPr kumimoji="1" lang="en-US" altLang="ja-JP" sz="1400" u="sng" dirty="0" smtClean="0">
                  <a:latin typeface="ＭＳ ゴシック" panose="020B0609070205080204" pitchFamily="49" charset="-128"/>
                  <a:ea typeface="ＭＳ ゴシック" panose="020B0609070205080204" pitchFamily="49" charset="-128"/>
                </a:endParaRPr>
              </a:p>
              <a:p>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③激しい運動や、水分補給がしにくい等の</a:t>
                </a:r>
                <a:r>
                  <a:rPr kumimoji="1" lang="ja-JP" altLang="en-US" sz="1400" u="sng" dirty="0" smtClean="0">
                    <a:latin typeface="ＭＳ ゴシック" panose="020B0609070205080204" pitchFamily="49" charset="-128"/>
                    <a:ea typeface="ＭＳ ゴシック" panose="020B0609070205080204" pitchFamily="49" charset="-128"/>
                  </a:rPr>
                  <a:t>発症しやすい「行動」</a:t>
                </a:r>
                <a:endParaRPr kumimoji="1" lang="en-US" altLang="ja-JP" sz="1400" u="sng" dirty="0" smtClean="0">
                  <a:latin typeface="ＭＳ ゴシック" panose="020B0609070205080204" pitchFamily="49" charset="-128"/>
                  <a:ea typeface="ＭＳ ゴシック" panose="020B0609070205080204" pitchFamily="49" charset="-128"/>
                </a:endParaRPr>
              </a:p>
              <a:p>
                <a:endParaRPr kumimoji="1" lang="en-US" altLang="ja-JP" sz="1400" u="sng"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a:t>
                </a:r>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これらの条件が重なった場合に、</a:t>
                </a:r>
                <a:r>
                  <a:rPr kumimoji="1" lang="ja-JP" altLang="en-US" sz="1400" b="1" dirty="0" smtClean="0">
                    <a:latin typeface="ＭＳ ゴシック" panose="020B0609070205080204" pitchFamily="49" charset="-128"/>
                    <a:ea typeface="ＭＳ ゴシック" panose="020B0609070205080204" pitchFamily="49" charset="-128"/>
                  </a:rPr>
                  <a:t>熱中症の発症リスクが高まる</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143844" y="837458"/>
                <a:ext cx="5288768" cy="211920"/>
              </a:xfrm>
              <a:prstGeom prst="rect">
                <a:avLst/>
              </a:prstGeom>
              <a:noFill/>
            </p:spPr>
            <p:txBody>
              <a:bodyPr wrap="square" rtlCol="0">
                <a:spAutoFit/>
              </a:bodyPr>
              <a:lstStyle/>
              <a:p>
                <a:r>
                  <a:rPr kumimoji="1" lang="ja-JP" altLang="en-US" sz="1400" b="1" dirty="0" smtClean="0">
                    <a:latin typeface="ＭＳ ゴシック" panose="020B0609070205080204" pitchFamily="49" charset="-128"/>
                    <a:ea typeface="ＭＳ ゴシック" panose="020B0609070205080204" pitchFamily="49" charset="-128"/>
                  </a:rPr>
                  <a:t>　⑵　熱中症を引き起こす３つの条件</a:t>
                </a:r>
                <a:endParaRPr kumimoji="1" lang="ja-JP" altLang="en-US" sz="1400" b="1" dirty="0">
                  <a:latin typeface="ＭＳ ゴシック" panose="020B0609070205080204" pitchFamily="49" charset="-128"/>
                  <a:ea typeface="ＭＳ ゴシック" panose="020B0609070205080204" pitchFamily="49" charset="-128"/>
                </a:endParaRPr>
              </a:p>
            </p:txBody>
          </p:sp>
        </p:grpSp>
        <p:sp>
          <p:nvSpPr>
            <p:cNvPr id="11" name="右矢印 10"/>
            <p:cNvSpPr/>
            <p:nvPr/>
          </p:nvSpPr>
          <p:spPr>
            <a:xfrm>
              <a:off x="914955" y="5515141"/>
              <a:ext cx="295836" cy="2372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a:blip r:embed="rId2"/>
          <a:stretch>
            <a:fillRect/>
          </a:stretch>
        </p:blipFill>
        <p:spPr>
          <a:xfrm>
            <a:off x="1304893" y="3138511"/>
            <a:ext cx="7749424" cy="3752384"/>
          </a:xfrm>
          <a:prstGeom prst="rect">
            <a:avLst/>
          </a:prstGeom>
        </p:spPr>
      </p:pic>
      <p:pic>
        <p:nvPicPr>
          <p:cNvPr id="5" name="図 4"/>
          <p:cNvPicPr>
            <a:picLocks noChangeAspect="1"/>
          </p:cNvPicPr>
          <p:nvPr/>
        </p:nvPicPr>
        <p:blipFill>
          <a:blip r:embed="rId3"/>
          <a:stretch>
            <a:fillRect/>
          </a:stretch>
        </p:blipFill>
        <p:spPr>
          <a:xfrm>
            <a:off x="2039045" y="5580316"/>
            <a:ext cx="1258359" cy="196656"/>
          </a:xfrm>
          <a:prstGeom prst="rect">
            <a:avLst/>
          </a:prstGeom>
        </p:spPr>
      </p:pic>
      <p:sp>
        <p:nvSpPr>
          <p:cNvPr id="2" name="スライド番号プレースホルダー 1"/>
          <p:cNvSpPr>
            <a:spLocks noGrp="1"/>
          </p:cNvSpPr>
          <p:nvPr>
            <p:ph type="sldNum" sz="quarter" idx="12"/>
          </p:nvPr>
        </p:nvSpPr>
        <p:spPr>
          <a:xfrm>
            <a:off x="7939812" y="6755249"/>
            <a:ext cx="2348865" cy="383297"/>
          </a:xfrm>
        </p:spPr>
        <p:txBody>
          <a:bodyPr/>
          <a:lstStyle/>
          <a:p>
            <a:fld id="{1B211F8B-0E3A-4596-9C6D-954F5C2ABDD0}" type="slidenum">
              <a:rPr kumimoji="1" lang="ja-JP" altLang="en-US" smtClean="0"/>
              <a:t>4</a:t>
            </a:fld>
            <a:endParaRPr kumimoji="1" lang="ja-JP" altLang="en-US" dirty="0"/>
          </a:p>
        </p:txBody>
      </p:sp>
      <p:sp>
        <p:nvSpPr>
          <p:cNvPr id="4" name="正方形/長方形 3"/>
          <p:cNvSpPr/>
          <p:nvPr/>
        </p:nvSpPr>
        <p:spPr>
          <a:xfrm>
            <a:off x="2757489" y="6410331"/>
            <a:ext cx="4929188" cy="328612"/>
          </a:xfrm>
          <a:prstGeom prst="rect">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pc="200" dirty="0" smtClean="0">
                <a:latin typeface="ＭＳ ゴシック" panose="020B0609070205080204" pitchFamily="49" charset="-128"/>
                <a:ea typeface="ＭＳ ゴシック" panose="020B0609070205080204" pitchFamily="49" charset="-128"/>
              </a:rPr>
              <a:t>熱中症を引き起こす条件</a:t>
            </a:r>
            <a:endParaRPr kumimoji="1" lang="ja-JP" altLang="en-US" spc="200"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6418808" y="6889746"/>
            <a:ext cx="3107237" cy="215444"/>
          </a:xfrm>
          <a:prstGeom prst="rect">
            <a:avLst/>
          </a:prstGeom>
          <a:noFill/>
        </p:spPr>
        <p:txBody>
          <a:bodyPr wrap="square" rtlCol="0">
            <a:spAutoFit/>
          </a:bodyPr>
          <a:lstStyle/>
          <a:p>
            <a:pPr algn="ctr"/>
            <a:r>
              <a:rPr kumimoji="1" lang="ja-JP" altLang="en-US" sz="800" spc="-100" dirty="0" smtClean="0">
                <a:latin typeface="HGSｺﾞｼｯｸM" panose="020B0600000000000000" pitchFamily="50" charset="-128"/>
                <a:ea typeface="HGSｺﾞｼｯｸM" panose="020B0600000000000000" pitchFamily="50" charset="-128"/>
              </a:rPr>
              <a:t>（「熱中症環境保健マニュアル２０１８」</a:t>
            </a:r>
            <a:r>
              <a:rPr kumimoji="1" lang="en-US" altLang="ja-JP" sz="800" spc="-100" dirty="0" smtClean="0">
                <a:latin typeface="HGSｺﾞｼｯｸM" panose="020B0600000000000000" pitchFamily="50" charset="-128"/>
                <a:ea typeface="HGSｺﾞｼｯｸM" panose="020B0600000000000000" pitchFamily="50" charset="-128"/>
              </a:rPr>
              <a:t>(</a:t>
            </a:r>
            <a:r>
              <a:rPr kumimoji="1" lang="ja-JP" altLang="en-US" sz="800" spc="-100" dirty="0" smtClean="0">
                <a:latin typeface="HGSｺﾞｼｯｸM" panose="020B0600000000000000" pitchFamily="50" charset="-128"/>
                <a:ea typeface="HGSｺﾞｼｯｸM" panose="020B0600000000000000" pitchFamily="50" charset="-128"/>
              </a:rPr>
              <a:t>環境省</a:t>
            </a:r>
            <a:r>
              <a:rPr kumimoji="1" lang="en-US" altLang="ja-JP" sz="800" spc="-100" dirty="0" smtClean="0">
                <a:latin typeface="HGSｺﾞｼｯｸM" panose="020B0600000000000000" pitchFamily="50" charset="-128"/>
                <a:ea typeface="HGSｺﾞｼｯｸM" panose="020B0600000000000000" pitchFamily="50" charset="-128"/>
              </a:rPr>
              <a:t>)</a:t>
            </a:r>
            <a:r>
              <a:rPr kumimoji="1" lang="ja-JP" altLang="en-US" sz="800" spc="-100" dirty="0" smtClean="0">
                <a:latin typeface="HGSｺﾞｼｯｸM" panose="020B0600000000000000" pitchFamily="50" charset="-128"/>
                <a:ea typeface="HGSｺﾞｼｯｸM" panose="020B0600000000000000" pitchFamily="50" charset="-128"/>
              </a:rPr>
              <a:t>）</a:t>
            </a:r>
            <a:endParaRPr kumimoji="1" lang="ja-JP" altLang="en-US" sz="800" spc="-100" dirty="0">
              <a:latin typeface="HGSｺﾞｼｯｸM" panose="020B0600000000000000" pitchFamily="50" charset="-128"/>
              <a:ea typeface="HGSｺﾞｼｯｸM" panose="020B0600000000000000" pitchFamily="50" charset="-128"/>
            </a:endParaRPr>
          </a:p>
        </p:txBody>
      </p:sp>
      <p:sp>
        <p:nvSpPr>
          <p:cNvPr id="15" name="正方形/長方形 14"/>
          <p:cNvSpPr/>
          <p:nvPr/>
        </p:nvSpPr>
        <p:spPr>
          <a:xfrm>
            <a:off x="139361" y="666454"/>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３</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00213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10">
            <a:extLst>
              <a:ext uri="{FF2B5EF4-FFF2-40B4-BE49-F238E27FC236}">
                <a16:creationId xmlns:a16="http://schemas.microsoft.com/office/drawing/2014/main" id="{53317BC3-A50F-400B-90DB-26DAD2C6D8E1}"/>
              </a:ext>
            </a:extLst>
          </p:cNvPr>
          <p:cNvSpPr/>
          <p:nvPr/>
        </p:nvSpPr>
        <p:spPr>
          <a:xfrm>
            <a:off x="139361" y="166730"/>
            <a:ext cx="9190379" cy="369332"/>
          </a:xfrm>
          <a:prstGeom prst="roundRect">
            <a:avLst>
              <a:gd name="adj"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000" b="1" dirty="0" smtClean="0">
                <a:solidFill>
                  <a:prstClr val="white"/>
                </a:solidFill>
                <a:latin typeface="ＭＳ Ｐゴシック" panose="020B0600070205080204" pitchFamily="50" charset="-128"/>
                <a:ea typeface="ＭＳ Ｐゴシック" panose="020B0600070205080204" pitchFamily="50" charset="-128"/>
              </a:rPr>
              <a:t>１．</a:t>
            </a:r>
            <a:r>
              <a:rPr lang="ja-JP" altLang="en-US" sz="2000" b="1" dirty="0">
                <a:solidFill>
                  <a:prstClr val="white"/>
                </a:solidFill>
                <a:latin typeface="ＭＳ Ｐゴシック" panose="020B0600070205080204" pitchFamily="50" charset="-128"/>
                <a:ea typeface="ＭＳ Ｐゴシック" panose="020B0600070205080204" pitchFamily="50" charset="-128"/>
              </a:rPr>
              <a:t>猛暑対策事業の</a:t>
            </a:r>
            <a:r>
              <a:rPr lang="ja-JP" altLang="en-US" sz="2000" b="1" dirty="0" smtClean="0">
                <a:solidFill>
                  <a:prstClr val="white"/>
                </a:solidFill>
                <a:latin typeface="ＭＳ Ｐゴシック" panose="020B0600070205080204" pitchFamily="50" charset="-128"/>
                <a:ea typeface="ＭＳ Ｐゴシック" panose="020B0600070205080204" pitchFamily="50" charset="-128"/>
              </a:rPr>
              <a:t>必要性　（４／５）　</a:t>
            </a:r>
            <a:endParaRPr lang="ja-JP" altLang="en-US" sz="2000" b="1" dirty="0">
              <a:solidFill>
                <a:prstClr val="white"/>
              </a:solidFill>
              <a:latin typeface="ＭＳ Ｐゴシック" panose="020B0600070205080204" pitchFamily="50" charset="-128"/>
              <a:ea typeface="ＭＳ Ｐゴシック" panose="020B0600070205080204" pitchFamily="50" charset="-128"/>
            </a:endParaRPr>
          </a:p>
        </p:txBody>
      </p:sp>
      <p:grpSp>
        <p:nvGrpSpPr>
          <p:cNvPr id="21" name="グループ化 20"/>
          <p:cNvGrpSpPr/>
          <p:nvPr/>
        </p:nvGrpSpPr>
        <p:grpSpPr>
          <a:xfrm>
            <a:off x="428624" y="788145"/>
            <a:ext cx="10002931" cy="2883621"/>
            <a:chOff x="139361" y="2388788"/>
            <a:chExt cx="10120744" cy="1937405"/>
          </a:xfrm>
        </p:grpSpPr>
        <p:sp>
          <p:nvSpPr>
            <p:cNvPr id="22" name="テキスト ボックス 21"/>
            <p:cNvSpPr txBox="1"/>
            <p:nvPr/>
          </p:nvSpPr>
          <p:spPr>
            <a:xfrm>
              <a:off x="139361" y="2388788"/>
              <a:ext cx="5199120" cy="206785"/>
            </a:xfrm>
            <a:prstGeom prst="rect">
              <a:avLst/>
            </a:prstGeom>
            <a:noFill/>
          </p:spPr>
          <p:txBody>
            <a:bodyPr wrap="square" rtlCol="0">
              <a:spAutoFit/>
            </a:bodyPr>
            <a:lstStyle/>
            <a:p>
              <a:r>
                <a:rPr kumimoji="1" lang="ja-JP" altLang="en-US" sz="1400" b="1" dirty="0" smtClean="0">
                  <a:latin typeface="ＭＳ ゴシック" panose="020B0609070205080204" pitchFamily="49" charset="-128"/>
                  <a:ea typeface="ＭＳ ゴシック" panose="020B0609070205080204" pitchFamily="49" charset="-128"/>
                </a:rPr>
                <a:t>⑶　対策等</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242455" y="2599543"/>
              <a:ext cx="10017650" cy="1726650"/>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 屋内</a:t>
              </a:r>
              <a:r>
                <a:rPr kumimoji="1" lang="ja-JP" altLang="en-US" sz="1400" dirty="0">
                  <a:latin typeface="ＭＳ ゴシック" panose="020B0609070205080204" pitchFamily="49" charset="-128"/>
                  <a:ea typeface="ＭＳ ゴシック" panose="020B0609070205080204" pitchFamily="49" charset="-128"/>
                </a:rPr>
                <a:t>で発生する熱中症対策</a:t>
              </a:r>
              <a:r>
                <a:rPr kumimoji="1" lang="ja-JP" altLang="en-US" sz="1400" dirty="0" smtClean="0">
                  <a:latin typeface="ＭＳ ゴシック" panose="020B0609070205080204" pitchFamily="49" charset="-128"/>
                  <a:ea typeface="ＭＳ ゴシック" panose="020B0609070205080204" pitchFamily="49" charset="-128"/>
                </a:rPr>
                <a:t>は</a:t>
              </a:r>
              <a:r>
                <a:rPr kumimoji="1" lang="en-US" altLang="ja-JP" sz="1400" dirty="0" smtClean="0">
                  <a:latin typeface="ＭＳ ゴシック" panose="020B0609070205080204" pitchFamily="49" charset="-128"/>
                  <a:ea typeface="ＭＳ ゴシック" panose="020B0609070205080204" pitchFamily="49" charset="-128"/>
                </a:rPr>
                <a:t>…</a:t>
              </a: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⇒適切</a:t>
              </a:r>
              <a:r>
                <a:rPr kumimoji="1" lang="ja-JP" altLang="en-US" sz="1400" dirty="0">
                  <a:latin typeface="ＭＳ ゴシック" panose="020B0609070205080204" pitchFamily="49" charset="-128"/>
                  <a:ea typeface="ＭＳ ゴシック" panose="020B0609070205080204" pitchFamily="49" charset="-128"/>
                </a:rPr>
                <a:t>なエアコン利用をはじめ、こまめに水分補給</a:t>
              </a:r>
              <a:r>
                <a:rPr kumimoji="1" lang="ja-JP" altLang="en-US" sz="1400" dirty="0" smtClean="0">
                  <a:latin typeface="ＭＳ ゴシック" panose="020B0609070205080204" pitchFamily="49" charset="-128"/>
                  <a:ea typeface="ＭＳ ゴシック" panose="020B0609070205080204" pitchFamily="49" charset="-128"/>
                </a:rPr>
                <a:t>を行う等</a:t>
              </a:r>
              <a:r>
                <a:rPr kumimoji="1" lang="ja-JP" altLang="en-US" sz="1400" dirty="0">
                  <a:latin typeface="ＭＳ ゴシック" panose="020B0609070205080204" pitchFamily="49" charset="-128"/>
                  <a:ea typeface="ＭＳ ゴシック" panose="020B0609070205080204" pitchFamily="49" charset="-128"/>
                </a:rPr>
                <a:t>、自助・共助</a:t>
              </a:r>
              <a:r>
                <a:rPr kumimoji="1" lang="ja-JP" altLang="en-US" sz="1400" dirty="0" smtClean="0">
                  <a:latin typeface="ＭＳ ゴシック" panose="020B0609070205080204" pitchFamily="49" charset="-128"/>
                  <a:ea typeface="ＭＳ ゴシック" panose="020B0609070205080204" pitchFamily="49" charset="-128"/>
                </a:rPr>
                <a:t>を促すよう、従来</a:t>
              </a:r>
              <a:r>
                <a:rPr kumimoji="1" lang="ja-JP" altLang="en-US" sz="1400" dirty="0">
                  <a:latin typeface="ＭＳ ゴシック" panose="020B0609070205080204" pitchFamily="49" charset="-128"/>
                  <a:ea typeface="ＭＳ ゴシック" panose="020B0609070205080204" pitchFamily="49" charset="-128"/>
                </a:rPr>
                <a:t>の</a:t>
              </a:r>
              <a:r>
                <a:rPr kumimoji="1" lang="ja-JP" altLang="en-US" sz="1400" u="sng" dirty="0">
                  <a:latin typeface="ＭＳ ゴシック" panose="020B0609070205080204" pitchFamily="49" charset="-128"/>
                  <a:ea typeface="ＭＳ ゴシック" panose="020B0609070205080204" pitchFamily="49" charset="-128"/>
                </a:rPr>
                <a:t>普及啓発を徹底</a:t>
              </a:r>
              <a:r>
                <a:rPr kumimoji="1" lang="ja-JP" altLang="en-US" sz="1400" u="sng" dirty="0" smtClean="0">
                  <a:latin typeface="ＭＳ ゴシック" panose="020B0609070205080204" pitchFamily="49" charset="-128"/>
                  <a:ea typeface="ＭＳ ゴシック" panose="020B0609070205080204" pitchFamily="49" charset="-128"/>
                </a:rPr>
                <a:t>する</a:t>
              </a:r>
              <a:endParaRPr kumimoji="1" lang="en-US" altLang="ja-JP" sz="1400" u="sng"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a:t>
              </a:r>
              <a:r>
                <a:rPr kumimoji="1" lang="ja-JP" altLang="en-US" sz="1400" u="sng" dirty="0" smtClean="0">
                  <a:latin typeface="ＭＳ ゴシック" panose="020B0609070205080204" pitchFamily="49" charset="-128"/>
                  <a:ea typeface="ＭＳ ゴシック" panose="020B0609070205080204" pitchFamily="49" charset="-128"/>
                </a:rPr>
                <a:t>ことが重要である。</a:t>
              </a:r>
              <a:endParaRPr kumimoji="1" lang="en-US" altLang="ja-JP" sz="1400" u="sng" dirty="0" smtClean="0">
                <a:latin typeface="ＭＳ ゴシック" panose="020B0609070205080204" pitchFamily="49" charset="-128"/>
                <a:ea typeface="ＭＳ ゴシック" panose="020B0609070205080204" pitchFamily="49" charset="-128"/>
              </a:endParaRPr>
            </a:p>
            <a:p>
              <a:endParaRPr kumimoji="1" lang="en-US" altLang="ja-JP" sz="8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一方</a:t>
              </a:r>
              <a:r>
                <a:rPr kumimoji="1" lang="ja-JP" altLang="en-US"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空調での調整等が困難な屋外環境で</a:t>
              </a:r>
              <a:r>
                <a:rPr lang="ja-JP" altLang="en-US" sz="1400" dirty="0" smtClean="0">
                  <a:latin typeface="ＭＳ ゴシック" panose="020B0609070205080204" pitchFamily="49" charset="-128"/>
                  <a:ea typeface="ＭＳ ゴシック" panose="020B0609070205080204" pitchFamily="49" charset="-128"/>
                </a:rPr>
                <a:t>は</a:t>
              </a:r>
              <a:r>
                <a:rPr lang="en-US" altLang="ja-JP" sz="1400" dirty="0" smtClean="0">
                  <a:latin typeface="ＭＳ ゴシック" panose="020B0609070205080204" pitchFamily="49" charset="-128"/>
                  <a:ea typeface="ＭＳ ゴシック" panose="020B0609070205080204" pitchFamily="49" charset="-128"/>
                </a:rPr>
                <a:t>…</a:t>
              </a:r>
            </a:p>
            <a:p>
              <a:r>
                <a:rPr lang="ja-JP" altLang="en-US" sz="1400" dirty="0" smtClean="0">
                  <a:latin typeface="ＭＳ ゴシック" panose="020B0609070205080204" pitchFamily="49" charset="-128"/>
                  <a:ea typeface="ＭＳ ゴシック" panose="020B0609070205080204" pitchFamily="49" charset="-128"/>
                </a:rPr>
                <a:t>　　⇒従来からの</a:t>
              </a:r>
              <a:r>
                <a:rPr lang="ja-JP" altLang="en-US" sz="1400" dirty="0">
                  <a:latin typeface="ＭＳ ゴシック" panose="020B0609070205080204" pitchFamily="49" charset="-128"/>
                  <a:ea typeface="ＭＳ ゴシック" panose="020B0609070205080204" pitchFamily="49" charset="-128"/>
                </a:rPr>
                <a:t>普及啓発に加え</a:t>
              </a:r>
              <a:r>
                <a:rPr lang="ja-JP" altLang="en-US" sz="1400" dirty="0" smtClean="0">
                  <a:latin typeface="ＭＳ ゴシック" panose="020B0609070205080204" pitchFamily="49" charset="-128"/>
                  <a:ea typeface="ＭＳ ゴシック" panose="020B0609070205080204" pitchFamily="49" charset="-128"/>
                </a:rPr>
                <a:t>、</a:t>
              </a:r>
              <a:r>
                <a:rPr lang="ja-JP" altLang="en-US" sz="1400" u="sng" dirty="0" smtClean="0">
                  <a:latin typeface="ＭＳ ゴシック" panose="020B0609070205080204" pitchFamily="49" charset="-128"/>
                  <a:ea typeface="ＭＳ ゴシック" panose="020B0609070205080204" pitchFamily="49" charset="-128"/>
                </a:rPr>
                <a:t>これまで手薄となっていた屋外空間における暑熱環境整備を行うことで、</a:t>
              </a:r>
              <a:endParaRPr lang="en-US" altLang="ja-JP" sz="1400" u="sng" dirty="0" smtClean="0">
                <a:latin typeface="ＭＳ ゴシック" panose="020B0609070205080204" pitchFamily="49" charset="-128"/>
                <a:ea typeface="ＭＳ ゴシック" panose="020B0609070205080204" pitchFamily="49" charset="-128"/>
              </a:endParaRPr>
            </a:p>
            <a:p>
              <a:r>
                <a:rPr lang="ja-JP" altLang="en-US" sz="1400" b="1" dirty="0" smtClean="0">
                  <a:latin typeface="ＭＳ ゴシック" panose="020B0609070205080204" pitchFamily="49" charset="-128"/>
                  <a:ea typeface="ＭＳ ゴシック" panose="020B0609070205080204" pitchFamily="49" charset="-128"/>
                </a:rPr>
                <a:t>　　　</a:t>
              </a:r>
              <a:r>
                <a:rPr lang="ja-JP" altLang="en-US" sz="1400" b="1" u="sng" dirty="0" smtClean="0">
                  <a:latin typeface="ＭＳ ゴシック" panose="020B0609070205080204" pitchFamily="49" charset="-128"/>
                  <a:ea typeface="ＭＳ ゴシック" panose="020B0609070205080204" pitchFamily="49" charset="-128"/>
                </a:rPr>
                <a:t>熱中症発症</a:t>
              </a:r>
              <a:r>
                <a:rPr lang="ja-JP" altLang="en-US" sz="1400" b="1" u="sng" dirty="0">
                  <a:latin typeface="ＭＳ ゴシック" panose="020B0609070205080204" pitchFamily="49" charset="-128"/>
                  <a:ea typeface="ＭＳ ゴシック" panose="020B0609070205080204" pitchFamily="49" charset="-128"/>
                </a:rPr>
                <a:t>の</a:t>
              </a:r>
              <a:r>
                <a:rPr lang="ja-JP" altLang="en-US" sz="1400" b="1" u="sng" dirty="0" smtClean="0">
                  <a:latin typeface="ＭＳ ゴシック" panose="020B0609070205080204" pitchFamily="49" charset="-128"/>
                  <a:ea typeface="ＭＳ ゴシック" panose="020B0609070205080204" pitchFamily="49" charset="-128"/>
                </a:rPr>
                <a:t>リスク軽減が期待できる。</a:t>
              </a:r>
              <a:endParaRPr lang="en-US" altLang="ja-JP" sz="1400" b="1" u="sng" dirty="0" smtClean="0">
                <a:latin typeface="ＭＳ ゴシック" panose="020B0609070205080204" pitchFamily="49" charset="-128"/>
                <a:ea typeface="ＭＳ ゴシック" panose="020B0609070205080204" pitchFamily="49" charset="-128"/>
              </a:endParaRPr>
            </a:p>
            <a:p>
              <a:endParaRPr lang="en-US" altLang="ja-JP" sz="500" dirty="0" smtClean="0">
                <a:latin typeface="ＭＳ ゴシック" panose="020B0609070205080204" pitchFamily="49" charset="-128"/>
                <a:ea typeface="ＭＳ ゴシック" panose="020B0609070205080204" pitchFamily="49" charset="-128"/>
              </a:endParaRPr>
            </a:p>
            <a:p>
              <a:r>
                <a:rPr lang="ja-JP" altLang="en-US" sz="1400" dirty="0" smtClean="0">
                  <a:latin typeface="ＭＳ ゴシック" panose="020B0609070205080204" pitchFamily="49" charset="-128"/>
                  <a:ea typeface="ＭＳ ゴシック" panose="020B0609070205080204" pitchFamily="49" charset="-128"/>
                </a:rPr>
                <a:t>○　具体的には</a:t>
              </a:r>
              <a:r>
                <a:rPr lang="en-US" altLang="ja-JP" sz="1400" dirty="0" smtClean="0">
                  <a:latin typeface="ＭＳ ゴシック" panose="020B0609070205080204" pitchFamily="49" charset="-128"/>
                  <a:ea typeface="ＭＳ ゴシック" panose="020B0609070205080204" pitchFamily="49" charset="-128"/>
                </a:rPr>
                <a:t>…</a:t>
              </a:r>
            </a:p>
            <a:p>
              <a:r>
                <a:rPr lang="ja-JP" altLang="en-US" sz="1400" dirty="0">
                  <a:latin typeface="ＭＳ ゴシック" panose="020B0609070205080204" pitchFamily="49" charset="-128"/>
                  <a:ea typeface="ＭＳ ゴシック" panose="020B0609070205080204" pitchFamily="49" charset="-128"/>
                </a:rPr>
                <a:t>　</a:t>
              </a:r>
              <a:r>
                <a:rPr lang="ja-JP" altLang="en-US" sz="1400" dirty="0" smtClean="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屋外空間のうち、人が行きかい多く集まる場所、かつ強い日差し、高温多湿の中でもそこに留まらざるをえない</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状況にある駅や駅前広場、バス停留所等で対策を講じることで、</a:t>
              </a:r>
              <a:r>
                <a:rPr kumimoji="1" lang="en-US" altLang="ja-JP" sz="1400" dirty="0" smtClean="0">
                  <a:latin typeface="ＭＳ ゴシック" panose="020B0609070205080204" pitchFamily="49" charset="-128"/>
                  <a:ea typeface="ＭＳ ゴシック" panose="020B0609070205080204" pitchFamily="49" charset="-128"/>
                </a:rPr>
                <a:t>『</a:t>
              </a:r>
              <a:r>
                <a:rPr kumimoji="1" lang="ja-JP" altLang="en-US" sz="1400" dirty="0" smtClean="0">
                  <a:latin typeface="ＭＳ ゴシック" panose="020B0609070205080204" pitchFamily="49" charset="-128"/>
                  <a:ea typeface="ＭＳ ゴシック" panose="020B0609070205080204" pitchFamily="49" charset="-128"/>
                </a:rPr>
                <a:t>⑵</a:t>
              </a:r>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①発症しやすい「環境」</a:t>
              </a:r>
              <a:r>
                <a:rPr kumimoji="1" lang="en-US" altLang="ja-JP" sz="1400" dirty="0" smtClean="0">
                  <a:latin typeface="ＭＳ ゴシック" panose="020B0609070205080204" pitchFamily="49" charset="-128"/>
                  <a:ea typeface="ＭＳ ゴシック" panose="020B0609070205080204" pitchFamily="49" charset="-128"/>
                </a:rPr>
                <a:t>』</a:t>
              </a:r>
              <a:r>
                <a:rPr kumimoji="1" lang="ja-JP" altLang="en-US" sz="1400" dirty="0" smtClean="0">
                  <a:latin typeface="ＭＳ ゴシック" panose="020B0609070205080204" pitchFamily="49" charset="-128"/>
                  <a:ea typeface="ＭＳ ゴシック" panose="020B0609070205080204" pitchFamily="49" charset="-128"/>
                </a:rPr>
                <a:t>の状況改善に</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つなげられる。</a:t>
              </a:r>
              <a:endParaRPr kumimoji="1" lang="en-US" altLang="ja-JP" sz="1400" dirty="0" smtClean="0">
                <a:latin typeface="ＭＳ ゴシック" panose="020B0609070205080204" pitchFamily="49" charset="-128"/>
                <a:ea typeface="ＭＳ ゴシック" panose="020B0609070205080204" pitchFamily="49" charset="-128"/>
              </a:endParaRPr>
            </a:p>
            <a:p>
              <a:endParaRPr kumimoji="1" lang="en-US" altLang="ja-JP" sz="800" dirty="0" smtClean="0">
                <a:latin typeface="ＭＳ ゴシック" panose="020B0609070205080204" pitchFamily="49" charset="-128"/>
                <a:ea typeface="ＭＳ ゴシック" panose="020B0609070205080204" pitchFamily="49" charset="-128"/>
              </a:endParaRPr>
            </a:p>
          </p:txBody>
        </p:sp>
      </p:grpSp>
      <p:sp>
        <p:nvSpPr>
          <p:cNvPr id="8" name="テキスト ボックス 7"/>
          <p:cNvSpPr txBox="1"/>
          <p:nvPr/>
        </p:nvSpPr>
        <p:spPr>
          <a:xfrm>
            <a:off x="428624" y="3794773"/>
            <a:ext cx="5199120" cy="307777"/>
          </a:xfrm>
          <a:prstGeom prst="rect">
            <a:avLst/>
          </a:prstGeom>
          <a:noFill/>
        </p:spPr>
        <p:txBody>
          <a:bodyPr wrap="square" rtlCol="0">
            <a:spAutoFit/>
          </a:bodyPr>
          <a:lstStyle/>
          <a:p>
            <a:r>
              <a:rPr kumimoji="1" lang="ja-JP" altLang="en-US" sz="1400" b="1" dirty="0" smtClean="0">
                <a:latin typeface="ＭＳ ゴシック" panose="020B0609070205080204" pitchFamily="49" charset="-128"/>
                <a:ea typeface="ＭＳ ゴシック" panose="020B0609070205080204" pitchFamily="49" charset="-128"/>
              </a:rPr>
              <a:t>⑷　森林環境税条例の改正について</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558003" y="4107143"/>
            <a:ext cx="9837916" cy="2523768"/>
          </a:xfrm>
          <a:prstGeom prst="rect">
            <a:avLst/>
          </a:prstGeom>
          <a:noFill/>
        </p:spPr>
        <p:txBody>
          <a:bodyPr wrap="square" rtlCol="0">
            <a:spAutoFit/>
          </a:bodyPr>
          <a:lstStyle/>
          <a:p>
            <a:r>
              <a:rPr kumimoji="1" lang="ja-JP" altLang="en-US" sz="1400" dirty="0" smtClean="0">
                <a:latin typeface="ＭＳ ゴシック" panose="020B0609070205080204" pitchFamily="49" charset="-128"/>
                <a:ea typeface="ＭＳ ゴシック" panose="020B0609070205080204" pitchFamily="49" charset="-128"/>
              </a:rPr>
              <a:t>○</a:t>
            </a:r>
            <a:r>
              <a:rPr kumimoji="1" lang="ja-JP" altLang="en-US" sz="1400" spc="-300" dirty="0" smtClean="0">
                <a:latin typeface="ＭＳ ゴシック" panose="020B0609070205080204" pitchFamily="49" charset="-128"/>
                <a:ea typeface="ＭＳ ゴシック" panose="020B0609070205080204" pitchFamily="49" charset="-128"/>
              </a:rPr>
              <a:t>　</a:t>
            </a:r>
            <a:r>
              <a:rPr kumimoji="1" lang="ja-JP" altLang="en-US" sz="1400" dirty="0">
                <a:latin typeface="ＭＳ ゴシック" panose="020B0609070205080204" pitchFamily="49" charset="-128"/>
                <a:ea typeface="ＭＳ ゴシック" panose="020B0609070205080204" pitchFamily="49" charset="-128"/>
              </a:rPr>
              <a:t>災害並みの猛暑に対応するためには、</a:t>
            </a:r>
            <a:r>
              <a:rPr kumimoji="1" lang="ja-JP" altLang="en-US" sz="1400" b="1" u="sng" dirty="0" smtClean="0">
                <a:latin typeface="ＭＳ ゴシック" panose="020B0609070205080204" pitchFamily="49" charset="-128"/>
                <a:ea typeface="ＭＳ ゴシック" panose="020B0609070205080204" pitchFamily="49" charset="-128"/>
              </a:rPr>
              <a:t>緊急・</a:t>
            </a:r>
            <a:r>
              <a:rPr kumimoji="1" lang="ja-JP" altLang="en-US" sz="1400" b="1" u="sng" dirty="0">
                <a:latin typeface="ＭＳ ゴシック" panose="020B0609070205080204" pitchFamily="49" charset="-128"/>
                <a:ea typeface="ＭＳ ゴシック" panose="020B0609070205080204" pitchFamily="49" charset="-128"/>
              </a:rPr>
              <a:t>集中的に府民の生命を守るための猛暑対策を実施することが</a:t>
            </a:r>
            <a:r>
              <a:rPr kumimoji="1" lang="ja-JP" altLang="en-US" sz="1400" b="1" u="sng" dirty="0" smtClean="0">
                <a:latin typeface="ＭＳ ゴシック" panose="020B0609070205080204" pitchFamily="49" charset="-128"/>
                <a:ea typeface="ＭＳ ゴシック" panose="020B0609070205080204" pitchFamily="49" charset="-128"/>
              </a:rPr>
              <a:t>必要</a:t>
            </a:r>
            <a:r>
              <a:rPr kumimoji="1" lang="ja-JP" altLang="en-US" sz="1400" dirty="0" smtClean="0">
                <a:latin typeface="ＭＳ ゴシック" panose="020B0609070205080204" pitchFamily="49" charset="-128"/>
                <a:ea typeface="ＭＳ ゴシック" panose="020B0609070205080204" pitchFamily="49" charset="-128"/>
              </a:rPr>
              <a:t>で</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あり、緑</a:t>
            </a:r>
            <a:r>
              <a:rPr kumimoji="1" lang="ja-JP" altLang="en-US" sz="1400" dirty="0">
                <a:latin typeface="ＭＳ ゴシック" panose="020B0609070205080204" pitchFamily="49" charset="-128"/>
                <a:ea typeface="ＭＳ ゴシック" panose="020B0609070205080204" pitchFamily="49" charset="-128"/>
              </a:rPr>
              <a:t>の有する公益的機能を活用して猛暑対策を実施することが</a:t>
            </a:r>
            <a:r>
              <a:rPr kumimoji="1" lang="ja-JP" altLang="en-US" sz="1400" dirty="0" smtClean="0">
                <a:latin typeface="ＭＳ ゴシック" panose="020B0609070205080204" pitchFamily="49" charset="-128"/>
                <a:ea typeface="ＭＳ ゴシック" panose="020B0609070205080204" pitchFamily="49" charset="-128"/>
              </a:rPr>
              <a:t>効果的。</a:t>
            </a:r>
            <a:endParaRPr kumimoji="1" lang="en-US" altLang="ja-JP" sz="1400" dirty="0" smtClean="0">
              <a:latin typeface="ＭＳ ゴシック" panose="020B0609070205080204" pitchFamily="49" charset="-128"/>
              <a:ea typeface="ＭＳ ゴシック" panose="020B0609070205080204" pitchFamily="49" charset="-128"/>
            </a:endParaRPr>
          </a:p>
          <a:p>
            <a:endParaRPr kumimoji="1" lang="en-US" altLang="ja-JP" sz="8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　一般財源の収支不足が見込まれる中</a:t>
            </a:r>
            <a:r>
              <a:rPr kumimoji="1" lang="ja-JP" altLang="en-US" sz="1400" dirty="0" smtClean="0">
                <a:latin typeface="ＭＳ ゴシック" panose="020B0609070205080204" pitchFamily="49" charset="-128"/>
                <a:ea typeface="ＭＳ ゴシック" panose="020B0609070205080204" pitchFamily="49" charset="-128"/>
              </a:rPr>
              <a:t>、これまでの森林環境税の</a:t>
            </a:r>
            <a:r>
              <a:rPr kumimoji="1" lang="ja-JP" altLang="en-US" sz="1400" dirty="0">
                <a:latin typeface="ＭＳ ゴシック" panose="020B0609070205080204" pitchFamily="49" charset="-128"/>
                <a:ea typeface="ＭＳ ゴシック" panose="020B0609070205080204" pitchFamily="49" charset="-128"/>
              </a:rPr>
              <a:t>趣旨を踏襲した上で、</a:t>
            </a:r>
            <a:r>
              <a:rPr kumimoji="1" lang="ja-JP" altLang="en-US" sz="1400" b="1" u="sng" dirty="0" smtClean="0">
                <a:latin typeface="ＭＳ ゴシック" panose="020B0609070205080204" pitchFamily="49" charset="-128"/>
                <a:ea typeface="ＭＳ ゴシック" panose="020B0609070205080204" pitchFamily="49" charset="-128"/>
              </a:rPr>
              <a:t>使途に都市</a:t>
            </a:r>
            <a:r>
              <a:rPr kumimoji="1" lang="ja-JP" altLang="en-US" sz="1400" b="1" u="sng" dirty="0">
                <a:latin typeface="ＭＳ ゴシック" panose="020B0609070205080204" pitchFamily="49" charset="-128"/>
                <a:ea typeface="ＭＳ ゴシック" panose="020B0609070205080204" pitchFamily="49" charset="-128"/>
              </a:rPr>
              <a:t>緑化を活用</a:t>
            </a:r>
            <a:r>
              <a:rPr kumimoji="1" lang="ja-JP" altLang="en-US" sz="1400" b="1" u="sng" dirty="0" smtClean="0">
                <a:latin typeface="ＭＳ ゴシック" panose="020B0609070205080204" pitchFamily="49" charset="-128"/>
                <a:ea typeface="ＭＳ ゴシック" panose="020B0609070205080204" pitchFamily="49" charset="-128"/>
              </a:rPr>
              <a:t>した</a:t>
            </a:r>
            <a:endParaRPr kumimoji="1" lang="en-US" altLang="ja-JP" sz="1400" b="1" u="sng" dirty="0" smtClean="0">
              <a:latin typeface="ＭＳ ゴシック" panose="020B0609070205080204" pitchFamily="49" charset="-128"/>
              <a:ea typeface="ＭＳ ゴシック" panose="020B0609070205080204" pitchFamily="49" charset="-128"/>
            </a:endParaRPr>
          </a:p>
          <a:p>
            <a:r>
              <a:rPr kumimoji="1" lang="ja-JP" altLang="en-US" sz="1400" b="1" dirty="0">
                <a:latin typeface="ＭＳ ゴシック" panose="020B0609070205080204" pitchFamily="49" charset="-128"/>
                <a:ea typeface="ＭＳ ゴシック" panose="020B0609070205080204" pitchFamily="49" charset="-128"/>
              </a:rPr>
              <a:t>　</a:t>
            </a:r>
            <a:r>
              <a:rPr kumimoji="1" lang="ja-JP" altLang="en-US" sz="1400" b="1" dirty="0" smtClean="0">
                <a:latin typeface="ＭＳ ゴシック" panose="020B0609070205080204" pitchFamily="49" charset="-128"/>
                <a:ea typeface="ＭＳ ゴシック" panose="020B0609070205080204" pitchFamily="49" charset="-128"/>
              </a:rPr>
              <a:t>　</a:t>
            </a:r>
            <a:r>
              <a:rPr kumimoji="1" lang="ja-JP" altLang="en-US" sz="1400" b="1" u="sng" dirty="0" smtClean="0">
                <a:latin typeface="ＭＳ ゴシック" panose="020B0609070205080204" pitchFamily="49" charset="-128"/>
                <a:ea typeface="ＭＳ ゴシック" panose="020B0609070205080204" pitchFamily="49" charset="-128"/>
              </a:rPr>
              <a:t>猛暑対策を加え、安定的</a:t>
            </a:r>
            <a:r>
              <a:rPr kumimoji="1" lang="ja-JP" altLang="en-US" sz="1400" b="1" u="sng" dirty="0">
                <a:latin typeface="ＭＳ ゴシック" panose="020B0609070205080204" pitchFamily="49" charset="-128"/>
                <a:ea typeface="ＭＳ ゴシック" panose="020B0609070205080204" pitchFamily="49" charset="-128"/>
              </a:rPr>
              <a:t>な財源を</a:t>
            </a:r>
            <a:r>
              <a:rPr kumimoji="1" lang="ja-JP" altLang="en-US" sz="1400" b="1" u="sng" dirty="0" smtClean="0">
                <a:latin typeface="ＭＳ ゴシック" panose="020B0609070205080204" pitchFamily="49" charset="-128"/>
                <a:ea typeface="ＭＳ ゴシック" panose="020B0609070205080204" pitchFamily="49" charset="-128"/>
              </a:rPr>
              <a:t>確保</a:t>
            </a:r>
            <a:r>
              <a:rPr kumimoji="1" lang="ja-JP" altLang="en-US" sz="1400" dirty="0" smtClean="0">
                <a:latin typeface="ＭＳ ゴシック" panose="020B0609070205080204" pitchFamily="49" charset="-128"/>
                <a:ea typeface="ＭＳ ゴシック" panose="020B0609070205080204" pitchFamily="49" charset="-128"/>
              </a:rPr>
              <a:t>。</a:t>
            </a:r>
            <a:endParaRPr kumimoji="1" lang="en-US" altLang="ja-JP" sz="1400" dirty="0" smtClean="0">
              <a:latin typeface="ＭＳ ゴシック" panose="020B0609070205080204" pitchFamily="49" charset="-128"/>
              <a:ea typeface="ＭＳ ゴシック" panose="020B0609070205080204" pitchFamily="49" charset="-128"/>
            </a:endParaRPr>
          </a:p>
          <a:p>
            <a:endParaRPr kumimoji="1" lang="en-US" altLang="ja-JP" sz="800" dirty="0" smtClean="0">
              <a:latin typeface="ＭＳ ゴシック" panose="020B0609070205080204" pitchFamily="49" charset="-128"/>
              <a:ea typeface="ＭＳ ゴシック" panose="020B0609070205080204" pitchFamily="49" charset="-128"/>
            </a:endParaRPr>
          </a:p>
          <a:p>
            <a:endParaRPr kumimoji="1" lang="en-US" altLang="ja-JP" sz="800" dirty="0" smtClean="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＜根拠条例の改正概要＞</a:t>
            </a:r>
            <a:endParaRPr kumimoji="1" lang="ja-JP" altLang="en-US" sz="1400" dirty="0">
              <a:latin typeface="ＭＳ ゴシック" panose="020B0609070205080204" pitchFamily="49" charset="-128"/>
              <a:ea typeface="ＭＳ ゴシック" panose="020B0609070205080204" pitchFamily="49" charset="-128"/>
            </a:endParaRPr>
          </a:p>
          <a:p>
            <a:r>
              <a:rPr kumimoji="1" lang="ja-JP" altLang="en-US" sz="1400" dirty="0" smtClean="0">
                <a:latin typeface="ＭＳ ゴシック" panose="020B0609070205080204" pitchFamily="49" charset="-128"/>
                <a:ea typeface="ＭＳ ゴシック" panose="020B0609070205080204" pitchFamily="49" charset="-128"/>
              </a:rPr>
              <a:t>　　　</a:t>
            </a:r>
            <a:r>
              <a:rPr kumimoji="1" lang="ja-JP" altLang="en-US" sz="1400" dirty="0">
                <a:latin typeface="ＭＳ ゴシック" panose="020B0609070205080204" pitchFamily="49" charset="-128"/>
                <a:ea typeface="ＭＳ ゴシック" panose="020B0609070205080204" pitchFamily="49" charset="-128"/>
              </a:rPr>
              <a:t>　</a:t>
            </a:r>
            <a:r>
              <a:rPr kumimoji="1" lang="en-US" altLang="ja-JP" sz="1400" dirty="0">
                <a:latin typeface="ＭＳ ゴシック" panose="020B0609070205080204" pitchFamily="49" charset="-128"/>
                <a:ea typeface="ＭＳ ゴシック" panose="020B0609070205080204" pitchFamily="49" charset="-128"/>
              </a:rPr>
              <a:t>(1)</a:t>
            </a:r>
            <a:r>
              <a:rPr kumimoji="1" lang="ja-JP" altLang="en-US" sz="1400" dirty="0">
                <a:latin typeface="ＭＳ ゴシック" panose="020B0609070205080204" pitchFamily="49" charset="-128"/>
                <a:ea typeface="ＭＳ ゴシック" panose="020B0609070205080204" pitchFamily="49" charset="-128"/>
              </a:rPr>
              <a:t>令和元年度で課税期間が終了する森林環境税を令和５年度まで延長した上で、目的に記載する施策の内容</a:t>
            </a:r>
            <a:r>
              <a:rPr kumimoji="1" lang="ja-JP" altLang="en-US" sz="1400" dirty="0" smtClean="0">
                <a:latin typeface="ＭＳ ゴシック" panose="020B0609070205080204" pitchFamily="49" charset="-128"/>
                <a:ea typeface="ＭＳ ゴシック" panose="020B0609070205080204" pitchFamily="49" charset="-128"/>
              </a:rPr>
              <a:t>を</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「森林及び</a:t>
            </a:r>
            <a:r>
              <a:rPr kumimoji="1" lang="ja-JP" altLang="en-US" sz="1400" dirty="0">
                <a:latin typeface="ＭＳ ゴシック" panose="020B0609070205080204" pitchFamily="49" charset="-128"/>
                <a:ea typeface="ＭＳ ゴシック" panose="020B0609070205080204" pitchFamily="49" charset="-128"/>
              </a:rPr>
              <a:t>都市の緑の有する公益的機能を維持増進するための災害の防止及び暑熱環境の改善に係る施策</a:t>
            </a:r>
            <a:r>
              <a:rPr kumimoji="1" lang="ja-JP" altLang="en-US" sz="1400" dirty="0" smtClean="0">
                <a:latin typeface="ＭＳ ゴシック" panose="020B0609070205080204" pitchFamily="49" charset="-128"/>
                <a:ea typeface="ＭＳ ゴシック" panose="020B0609070205080204" pitchFamily="49" charset="-128"/>
              </a:rPr>
              <a:t>に</a:t>
            </a:r>
            <a:endParaRPr kumimoji="1" lang="en-US" altLang="ja-JP" sz="1400" dirty="0" smtClean="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必要</a:t>
            </a:r>
            <a:r>
              <a:rPr kumimoji="1" lang="ja-JP" altLang="en-US" sz="1400" dirty="0">
                <a:latin typeface="ＭＳ ゴシック" panose="020B0609070205080204" pitchFamily="49" charset="-128"/>
                <a:ea typeface="ＭＳ ゴシック" panose="020B0609070205080204" pitchFamily="49" charset="-128"/>
              </a:rPr>
              <a:t>な財源</a:t>
            </a:r>
            <a:r>
              <a:rPr kumimoji="1" lang="ja-JP" altLang="en-US" sz="1400" dirty="0" smtClean="0">
                <a:latin typeface="ＭＳ ゴシック" panose="020B0609070205080204" pitchFamily="49" charset="-128"/>
                <a:ea typeface="ＭＳ ゴシック" panose="020B0609070205080204" pitchFamily="49" charset="-128"/>
              </a:rPr>
              <a:t>を確保</a:t>
            </a:r>
            <a:r>
              <a:rPr kumimoji="1" lang="ja-JP" altLang="en-US" sz="1400" dirty="0">
                <a:latin typeface="ＭＳ ゴシック" panose="020B0609070205080204" pitchFamily="49" charset="-128"/>
                <a:ea typeface="ＭＳ ゴシック" panose="020B0609070205080204" pitchFamily="49" charset="-128"/>
              </a:rPr>
              <a:t>すること」</a:t>
            </a:r>
            <a:r>
              <a:rPr kumimoji="1" lang="ja-JP" altLang="en-US" sz="1400" dirty="0" smtClean="0">
                <a:latin typeface="ＭＳ ゴシック" panose="020B0609070205080204" pitchFamily="49" charset="-128"/>
                <a:ea typeface="ＭＳ ゴシック" panose="020B0609070205080204" pitchFamily="49" charset="-128"/>
              </a:rPr>
              <a:t>とし</a:t>
            </a:r>
            <a:r>
              <a:rPr kumimoji="1" lang="ja-JP" altLang="en-US" sz="1400" dirty="0">
                <a:latin typeface="ＭＳ ゴシック" panose="020B0609070205080204" pitchFamily="49" charset="-128"/>
                <a:ea typeface="ＭＳ ゴシック" panose="020B0609070205080204" pitchFamily="49" charset="-128"/>
              </a:rPr>
              <a:t>た</a:t>
            </a:r>
            <a:r>
              <a:rPr kumimoji="1" lang="ja-JP" altLang="en-US" sz="1400" dirty="0" smtClean="0">
                <a:latin typeface="ＭＳ ゴシック" panose="020B0609070205080204" pitchFamily="49" charset="-128"/>
                <a:ea typeface="ＭＳ ゴシック" panose="020B0609070205080204" pitchFamily="49" charset="-128"/>
              </a:rPr>
              <a:t>。</a:t>
            </a:r>
            <a:r>
              <a:rPr kumimoji="1" lang="ja-JP" altLang="en-US" sz="1400" dirty="0">
                <a:latin typeface="ＭＳ ゴシック" panose="020B0609070205080204" pitchFamily="49" charset="-128"/>
                <a:ea typeface="ＭＳ ゴシック" panose="020B0609070205080204" pitchFamily="49" charset="-128"/>
              </a:rPr>
              <a:t>（第１条及び第２条関係</a:t>
            </a:r>
            <a:r>
              <a:rPr kumimoji="1" lang="ja-JP" altLang="en-US" sz="1400" dirty="0" smtClean="0">
                <a:latin typeface="ＭＳ ゴシック" panose="020B0609070205080204" pitchFamily="49" charset="-128"/>
                <a:ea typeface="ＭＳ ゴシック" panose="020B0609070205080204" pitchFamily="49" charset="-128"/>
              </a:rPr>
              <a:t>）</a:t>
            </a:r>
            <a:endParaRPr kumimoji="1" lang="en-US" altLang="ja-JP" sz="1400" dirty="0" smtClean="0">
              <a:latin typeface="ＭＳ ゴシック" panose="020B0609070205080204" pitchFamily="49" charset="-128"/>
              <a:ea typeface="ＭＳ ゴシック" panose="020B0609070205080204" pitchFamily="49" charset="-128"/>
            </a:endParaRPr>
          </a:p>
          <a:p>
            <a:endParaRPr kumimoji="1" lang="ja-JP" altLang="en-US" sz="800" dirty="0">
              <a:latin typeface="ＭＳ ゴシック" panose="020B0609070205080204" pitchFamily="49" charset="-128"/>
              <a:ea typeface="ＭＳ ゴシック" panose="020B0609070205080204" pitchFamily="49" charset="-128"/>
            </a:endParaRPr>
          </a:p>
          <a:p>
            <a:r>
              <a:rPr kumimoji="1" lang="ja-JP" altLang="en-US" sz="1400" dirty="0">
                <a:latin typeface="ＭＳ ゴシック" panose="020B0609070205080204" pitchFamily="49" charset="-128"/>
                <a:ea typeface="ＭＳ ゴシック" panose="020B0609070205080204" pitchFamily="49" charset="-128"/>
              </a:rPr>
              <a:t>　</a:t>
            </a:r>
            <a:r>
              <a:rPr kumimoji="1" lang="ja-JP" altLang="en-US" sz="1400" dirty="0" smtClean="0">
                <a:latin typeface="ＭＳ ゴシック" panose="020B0609070205080204" pitchFamily="49" charset="-128"/>
                <a:ea typeface="ＭＳ ゴシック" panose="020B0609070205080204" pitchFamily="49" charset="-128"/>
              </a:rPr>
              <a:t>　　　</a:t>
            </a:r>
            <a:r>
              <a:rPr kumimoji="1" lang="en-US" altLang="ja-JP" sz="1400" dirty="0" smtClean="0">
                <a:latin typeface="ＭＳ ゴシック" panose="020B0609070205080204" pitchFamily="49" charset="-128"/>
                <a:ea typeface="ＭＳ ゴシック" panose="020B0609070205080204" pitchFamily="49" charset="-128"/>
              </a:rPr>
              <a:t>(</a:t>
            </a:r>
            <a:r>
              <a:rPr kumimoji="1" lang="en-US" altLang="ja-JP" sz="1400" dirty="0">
                <a:latin typeface="ＭＳ ゴシック" panose="020B0609070205080204" pitchFamily="49" charset="-128"/>
                <a:ea typeface="ＭＳ ゴシック" panose="020B0609070205080204" pitchFamily="49" charset="-128"/>
              </a:rPr>
              <a:t>2)</a:t>
            </a:r>
            <a:r>
              <a:rPr kumimoji="1" lang="ja-JP" altLang="en-US" sz="1400" dirty="0">
                <a:latin typeface="ＭＳ ゴシック" panose="020B0609070205080204" pitchFamily="49" charset="-128"/>
                <a:ea typeface="ＭＳ ゴシック" panose="020B0609070205080204" pitchFamily="49" charset="-128"/>
              </a:rPr>
              <a:t>大阪府森林環境整備事業評価審議会の名称及び担任する事務を</a:t>
            </a:r>
            <a:r>
              <a:rPr kumimoji="1" lang="ja-JP" altLang="en-US" sz="1400" dirty="0" smtClean="0">
                <a:latin typeface="ＭＳ ゴシック" panose="020B0609070205080204" pitchFamily="49" charset="-128"/>
                <a:ea typeface="ＭＳ ゴシック" panose="020B0609070205080204" pitchFamily="49" charset="-128"/>
              </a:rPr>
              <a:t>見直した。</a:t>
            </a:r>
            <a:r>
              <a:rPr kumimoji="1" lang="ja-JP" altLang="en-US" sz="1400" dirty="0">
                <a:latin typeface="ＭＳ ゴシック" panose="020B0609070205080204" pitchFamily="49" charset="-128"/>
                <a:ea typeface="ＭＳ ゴシック" panose="020B0609070205080204" pitchFamily="49" charset="-128"/>
              </a:rPr>
              <a:t>（附則第２項関係</a:t>
            </a:r>
            <a:r>
              <a:rPr kumimoji="1" lang="ja-JP" altLang="en-US" sz="1400" dirty="0" smtClean="0">
                <a:latin typeface="ＭＳ ゴシック" panose="020B0609070205080204" pitchFamily="49" charset="-128"/>
                <a:ea typeface="ＭＳ ゴシック" panose="020B0609070205080204" pitchFamily="49" charset="-128"/>
              </a:rPr>
              <a:t>）</a:t>
            </a:r>
            <a:endParaRPr kumimoji="1" lang="en-US" altLang="ja-JP" sz="1400" dirty="0" smtClean="0">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139361" y="666454"/>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４</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98355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10">
            <a:extLst>
              <a:ext uri="{FF2B5EF4-FFF2-40B4-BE49-F238E27FC236}">
                <a16:creationId xmlns:a16="http://schemas.microsoft.com/office/drawing/2014/main" id="{53317BC3-A50F-400B-90DB-26DAD2C6D8E1}"/>
              </a:ext>
            </a:extLst>
          </p:cNvPr>
          <p:cNvSpPr/>
          <p:nvPr/>
        </p:nvSpPr>
        <p:spPr>
          <a:xfrm>
            <a:off x="139361" y="166730"/>
            <a:ext cx="9190377" cy="369332"/>
          </a:xfrm>
          <a:prstGeom prst="roundRect">
            <a:avLst>
              <a:gd name="adj"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latin typeface="ＭＳ Ｐゴシック" panose="020B0600070205080204" pitchFamily="50" charset="-128"/>
                <a:ea typeface="ＭＳ Ｐゴシック" panose="020B0600070205080204" pitchFamily="50" charset="-128"/>
              </a:rPr>
              <a:t>１</a:t>
            </a:r>
            <a:r>
              <a:rPr lang="ja-JP" altLang="en-US" sz="2000" b="1" dirty="0" smtClean="0">
                <a:latin typeface="ＭＳ Ｐゴシック" panose="020B0600070205080204" pitchFamily="50" charset="-128"/>
                <a:ea typeface="ＭＳ Ｐゴシック" panose="020B0600070205080204" pitchFamily="50" charset="-128"/>
              </a:rPr>
              <a:t>．猛暑対策事業の必要性　（５／５）</a:t>
            </a:r>
            <a:endParaRPr lang="ja-JP" altLang="en-US" sz="3200" b="1" dirty="0">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2"/>
          <a:stretch>
            <a:fillRect/>
          </a:stretch>
        </p:blipFill>
        <p:spPr>
          <a:xfrm>
            <a:off x="498015" y="752471"/>
            <a:ext cx="9460375" cy="6219829"/>
          </a:xfrm>
          <a:prstGeom prst="rect">
            <a:avLst/>
          </a:prstGeom>
        </p:spPr>
      </p:pic>
      <p:sp>
        <p:nvSpPr>
          <p:cNvPr id="6" name="正方形/長方形 5"/>
          <p:cNvSpPr/>
          <p:nvPr/>
        </p:nvSpPr>
        <p:spPr>
          <a:xfrm>
            <a:off x="139361" y="666454"/>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５</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25835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0349" y="6149095"/>
            <a:ext cx="1210573" cy="988045"/>
          </a:xfrm>
          <a:prstGeom prst="rect">
            <a:avLst/>
          </a:prstGeom>
          <a:ln>
            <a:solidFill>
              <a:schemeClr val="tx1"/>
            </a:solidFill>
          </a:ln>
        </p:spPr>
      </p:pic>
      <p:sp>
        <p:nvSpPr>
          <p:cNvPr id="4" name="テキスト ボックス 3"/>
          <p:cNvSpPr txBox="1"/>
          <p:nvPr/>
        </p:nvSpPr>
        <p:spPr>
          <a:xfrm>
            <a:off x="20197" y="-17733"/>
            <a:ext cx="9544143" cy="383182"/>
          </a:xfrm>
          <a:prstGeom prst="rect">
            <a:avLst/>
          </a:prstGeom>
          <a:solidFill>
            <a:srgbClr val="002060"/>
          </a:solidFill>
        </p:spPr>
        <p:txBody>
          <a:bodyPr wrap="square" rtlCol="0" anchor="ctr" anchorCtr="0">
            <a:spAutoFit/>
          </a:bodyPr>
          <a:lstStyle/>
          <a:p>
            <a:r>
              <a:rPr lang="ja-JP" altLang="en-US" sz="1890" b="1" dirty="0" smtClean="0">
                <a:solidFill>
                  <a:schemeClr val="bg1"/>
                </a:solidFill>
                <a:latin typeface="ＭＳ Ｐゴシック" panose="020B0600070205080204" pitchFamily="50" charset="-128"/>
                <a:ea typeface="ＭＳ Ｐゴシック" panose="020B0600070205080204" pitchFamily="50" charset="-128"/>
              </a:rPr>
              <a:t>２．都市</a:t>
            </a:r>
            <a:r>
              <a:rPr lang="ja-JP" altLang="en-US" sz="1890" b="1" dirty="0">
                <a:solidFill>
                  <a:schemeClr val="bg1"/>
                </a:solidFill>
                <a:latin typeface="ＭＳ Ｐゴシック" panose="020B0600070205080204" pitchFamily="50" charset="-128"/>
                <a:ea typeface="ＭＳ Ｐゴシック" panose="020B0600070205080204" pitchFamily="50" charset="-128"/>
              </a:rPr>
              <a:t>緑化を活用した猛暑対策事業の</a:t>
            </a:r>
            <a:r>
              <a:rPr lang="ja-JP" altLang="en-US" sz="1890" b="1" dirty="0" smtClean="0">
                <a:solidFill>
                  <a:schemeClr val="bg1"/>
                </a:solidFill>
                <a:latin typeface="ＭＳ Ｐゴシック" panose="020B0600070205080204" pitchFamily="50" charset="-128"/>
                <a:ea typeface="ＭＳ Ｐゴシック" panose="020B0600070205080204" pitchFamily="50" charset="-128"/>
              </a:rPr>
              <a:t>概要</a:t>
            </a:r>
            <a:endParaRPr lang="ja-JP" altLang="en-US" sz="189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25289" y="387716"/>
            <a:ext cx="1585048" cy="3316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pPr algn="ctr"/>
            <a:r>
              <a:rPr lang="ja-JP" altLang="en-US" sz="1050" b="1" dirty="0">
                <a:solidFill>
                  <a:schemeClr val="tx1"/>
                </a:solidFill>
                <a:latin typeface="ＭＳ Ｐゴシック" panose="020B0600070205080204" pitchFamily="50" charset="-128"/>
                <a:ea typeface="ＭＳ Ｐゴシック" panose="020B0600070205080204" pitchFamily="50" charset="-128"/>
              </a:rPr>
              <a:t>緑陰</a:t>
            </a:r>
          </a:p>
        </p:txBody>
      </p:sp>
      <p:sp>
        <p:nvSpPr>
          <p:cNvPr id="6" name="正方形/長方形 5"/>
          <p:cNvSpPr/>
          <p:nvPr/>
        </p:nvSpPr>
        <p:spPr>
          <a:xfrm>
            <a:off x="28543" y="3747854"/>
            <a:ext cx="1585048" cy="3430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pPr algn="ctr"/>
            <a:r>
              <a:rPr lang="ja-JP" altLang="en-US" sz="1050" b="1" dirty="0">
                <a:solidFill>
                  <a:schemeClr val="tx1"/>
                </a:solidFill>
                <a:latin typeface="ＭＳ Ｐゴシック" panose="020B0600070205080204" pitchFamily="50" charset="-128"/>
                <a:ea typeface="ＭＳ Ｐゴシック" panose="020B0600070205080204" pitchFamily="50" charset="-128"/>
              </a:rPr>
              <a:t>微細ミスト</a:t>
            </a:r>
          </a:p>
        </p:txBody>
      </p:sp>
      <p:sp>
        <p:nvSpPr>
          <p:cNvPr id="7" name="正方形/長方形 6"/>
          <p:cNvSpPr/>
          <p:nvPr/>
        </p:nvSpPr>
        <p:spPr>
          <a:xfrm>
            <a:off x="1644656" y="387715"/>
            <a:ext cx="7138372" cy="9856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r>
              <a:rPr lang="ja-JP" altLang="en-US" sz="1050" b="1" dirty="0">
                <a:solidFill>
                  <a:schemeClr val="tx1"/>
                </a:solidFill>
                <a:latin typeface="ＭＳ Ｐゴシック" panose="020B0600070205080204" pitchFamily="50" charset="-128"/>
                <a:ea typeface="ＭＳ Ｐゴシック" panose="020B0600070205080204" pitchFamily="50" charset="-128"/>
              </a:rPr>
              <a:t>■</a:t>
            </a:r>
            <a:r>
              <a:rPr lang="ja-JP" altLang="en-US" sz="1050" b="1" spc="-315" dirty="0">
                <a:solidFill>
                  <a:schemeClr val="tx1"/>
                </a:solidFill>
                <a:latin typeface="ＭＳ Ｐゴシック" panose="020B0600070205080204" pitchFamily="50" charset="-128"/>
                <a:ea typeface="ＭＳ Ｐゴシック" panose="020B0600070205080204" pitchFamily="50" charset="-128"/>
              </a:rPr>
              <a:t>　</a:t>
            </a:r>
            <a:r>
              <a:rPr lang="ja-JP" altLang="en-US" sz="1050" b="1" dirty="0">
                <a:solidFill>
                  <a:schemeClr val="tx1"/>
                </a:solidFill>
                <a:latin typeface="ＭＳ Ｐゴシック" panose="020B0600070205080204" pitchFamily="50" charset="-128"/>
                <a:ea typeface="ＭＳ Ｐゴシック" panose="020B0600070205080204" pitchFamily="50" charset="-128"/>
              </a:rPr>
              <a:t>事業目的</a:t>
            </a:r>
            <a:endParaRPr lang="en-US" altLang="ja-JP" sz="105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a:t>
            </a:r>
            <a:r>
              <a:rPr lang="ja-JP" altLang="en-US" sz="840" b="1" spc="-157" dirty="0">
                <a:solidFill>
                  <a:schemeClr val="tx1"/>
                </a:solidFill>
                <a:latin typeface="ＭＳ Ｐゴシック" panose="020B0600070205080204" pitchFamily="50" charset="-128"/>
                <a:ea typeface="ＭＳ Ｐゴシック" panose="020B0600070205080204" pitchFamily="50" charset="-128"/>
              </a:rPr>
              <a:t>　</a:t>
            </a:r>
            <a:r>
              <a:rPr lang="ja-JP" altLang="en-US" sz="840" b="1" dirty="0">
                <a:solidFill>
                  <a:schemeClr val="tx1"/>
                </a:solidFill>
                <a:latin typeface="ＭＳ Ｐゴシック" panose="020B0600070205080204" pitchFamily="50" charset="-128"/>
                <a:ea typeface="ＭＳ Ｐゴシック" panose="020B0600070205080204" pitchFamily="50" charset="-128"/>
              </a:rPr>
              <a:t>災害並みの猛暑から府民の安全安心を守り、熱中症の発症リスクの軽減を図るため、多くの人々が暑くても屋外で待たざるを得ない駅前広場や単独</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のバス停等において、「都市緑化を活用した猛暑対策」を実施する。</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a:t>
            </a:r>
            <a:r>
              <a:rPr lang="ja-JP" altLang="en-US" sz="840" b="1" spc="-157" dirty="0">
                <a:solidFill>
                  <a:schemeClr val="tx1"/>
                </a:solidFill>
                <a:latin typeface="ＭＳ Ｐゴシック" panose="020B0600070205080204" pitchFamily="50" charset="-128"/>
                <a:ea typeface="ＭＳ Ｐゴシック" panose="020B0600070205080204" pitchFamily="50" charset="-128"/>
              </a:rPr>
              <a:t>　</a:t>
            </a:r>
            <a:r>
              <a:rPr lang="ja-JP" altLang="en-US" sz="840" b="1" dirty="0">
                <a:solidFill>
                  <a:schemeClr val="tx1"/>
                </a:solidFill>
                <a:latin typeface="ＭＳ Ｐゴシック" panose="020B0600070205080204" pitchFamily="50" charset="-128"/>
                <a:ea typeface="ＭＳ Ｐゴシック" panose="020B0600070205080204" pitchFamily="50" charset="-128"/>
              </a:rPr>
              <a:t>全国に先駆けて猛暑対策を推進することにより、万博開催やインバウンドの増加を見据えた「環境先進都市大阪」のアピールにつなげる。</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525" b="1" dirty="0">
              <a:solidFill>
                <a:schemeClr val="tx1"/>
              </a:solidFill>
              <a:latin typeface="ＭＳ Ｐゴシック" panose="020B0600070205080204" pitchFamily="50" charset="-128"/>
              <a:ea typeface="ＭＳ Ｐゴシック" panose="020B0600070205080204" pitchFamily="50" charset="-128"/>
            </a:endParaRPr>
          </a:p>
          <a:p>
            <a:r>
              <a:rPr lang="ja-JP" altLang="en-US" sz="1050" b="1" dirty="0">
                <a:solidFill>
                  <a:schemeClr val="tx1"/>
                </a:solidFill>
                <a:latin typeface="ＭＳ Ｐゴシック" panose="020B0600070205080204" pitchFamily="50" charset="-128"/>
                <a:ea typeface="ＭＳ Ｐゴシック" panose="020B0600070205080204" pitchFamily="50" charset="-128"/>
              </a:rPr>
              <a:t>■　対策内容</a:t>
            </a:r>
            <a:endParaRPr lang="en-US" altLang="ja-JP" sz="105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　緑化（必ず含めること）と微細ミスト発生器等の暑熱環境改善設備等とが一体となり、涼しさを感じる空間を形成するものであること。</a:t>
            </a:r>
          </a:p>
        </p:txBody>
      </p:sp>
      <p:sp>
        <p:nvSpPr>
          <p:cNvPr id="8" name="正方形/長方形 7"/>
          <p:cNvSpPr/>
          <p:nvPr/>
        </p:nvSpPr>
        <p:spPr>
          <a:xfrm>
            <a:off x="1647910" y="1408294"/>
            <a:ext cx="3929552" cy="35347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pPr algn="ctr"/>
            <a:r>
              <a:rPr lang="ja-JP" altLang="en-US" sz="1103" b="1" dirty="0">
                <a:solidFill>
                  <a:schemeClr val="tx1"/>
                </a:solidFill>
                <a:latin typeface="ＭＳ Ｐゴシック" panose="020B0600070205080204" pitchFamily="50" charset="-128"/>
                <a:ea typeface="ＭＳ Ｐゴシック" panose="020B0600070205080204" pitchFamily="50" charset="-128"/>
              </a:rPr>
              <a:t>＜駅前広場での猛暑対策イメージ＞</a:t>
            </a:r>
            <a:endParaRPr lang="en-US" altLang="ja-JP" sz="1103" b="1" dirty="0">
              <a:solidFill>
                <a:schemeClr val="tx1"/>
              </a:solidFill>
              <a:latin typeface="ＭＳ Ｐゴシック" panose="020B0600070205080204" pitchFamily="50" charset="-128"/>
              <a:ea typeface="ＭＳ Ｐゴシック" panose="020B0600070205080204" pitchFamily="50" charset="-128"/>
            </a:endParaRPr>
          </a:p>
          <a:p>
            <a:r>
              <a:rPr lang="ja-JP" altLang="en-US" sz="1260" b="1" dirty="0">
                <a:solidFill>
                  <a:schemeClr val="tx1"/>
                </a:solidFill>
                <a:latin typeface="ＭＳ Ｐゴシック" panose="020B0600070205080204" pitchFamily="50" charset="-128"/>
                <a:ea typeface="ＭＳ Ｐゴシック" panose="020B0600070205080204" pitchFamily="50" charset="-128"/>
              </a:rPr>
              <a:t>　</a:t>
            </a:r>
          </a:p>
        </p:txBody>
      </p:sp>
      <p:sp>
        <p:nvSpPr>
          <p:cNvPr id="9" name="正方形/長方形 8"/>
          <p:cNvSpPr/>
          <p:nvPr/>
        </p:nvSpPr>
        <p:spPr>
          <a:xfrm>
            <a:off x="5622572" y="1408294"/>
            <a:ext cx="3160456" cy="35347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pPr algn="ctr"/>
            <a:r>
              <a:rPr lang="ja-JP" altLang="en-US" sz="1103" b="1" dirty="0" smtClean="0">
                <a:solidFill>
                  <a:schemeClr val="tx1"/>
                </a:solidFill>
                <a:latin typeface="ＭＳ Ｐゴシック" panose="020B0600070205080204" pitchFamily="50" charset="-128"/>
                <a:ea typeface="ＭＳ Ｐゴシック" panose="020B0600070205080204" pitchFamily="50" charset="-128"/>
              </a:rPr>
              <a:t>＜バス</a:t>
            </a:r>
            <a:r>
              <a:rPr lang="ja-JP" altLang="en-US" sz="1103" b="1" dirty="0">
                <a:solidFill>
                  <a:schemeClr val="tx1"/>
                </a:solidFill>
                <a:latin typeface="ＭＳ Ｐゴシック" panose="020B0600070205080204" pitchFamily="50" charset="-128"/>
                <a:ea typeface="ＭＳ Ｐゴシック" panose="020B0600070205080204" pitchFamily="50" charset="-128"/>
              </a:rPr>
              <a:t>停での猛暑対策イメージ＞</a:t>
            </a:r>
            <a:endParaRPr lang="en-US" altLang="ja-JP" sz="1103" b="1" dirty="0">
              <a:solidFill>
                <a:schemeClr val="tx1"/>
              </a:solidFill>
              <a:latin typeface="ＭＳ Ｐゴシック" panose="020B0600070205080204" pitchFamily="50" charset="-128"/>
              <a:ea typeface="ＭＳ Ｐゴシック" panose="020B0600070205080204" pitchFamily="50" charset="-128"/>
            </a:endParaRPr>
          </a:p>
          <a:p>
            <a:r>
              <a:rPr lang="ja-JP" altLang="en-US" sz="1260" b="1" dirty="0">
                <a:solidFill>
                  <a:schemeClr val="tx1"/>
                </a:solidFill>
                <a:latin typeface="ＭＳ Ｐゴシック" panose="020B0600070205080204" pitchFamily="50" charset="-128"/>
                <a:ea typeface="ＭＳ Ｐゴシック" panose="020B0600070205080204" pitchFamily="50" charset="-128"/>
              </a:rPr>
              <a:t>　</a:t>
            </a:r>
          </a:p>
        </p:txBody>
      </p:sp>
      <p:sp>
        <p:nvSpPr>
          <p:cNvPr id="10" name="正方形/長方形 9"/>
          <p:cNvSpPr/>
          <p:nvPr/>
        </p:nvSpPr>
        <p:spPr>
          <a:xfrm>
            <a:off x="1644656" y="4966579"/>
            <a:ext cx="7141627" cy="2212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r>
              <a:rPr lang="ja-JP" altLang="en-US" sz="1050" b="1" dirty="0">
                <a:solidFill>
                  <a:schemeClr val="tx1"/>
                </a:solidFill>
                <a:latin typeface="ＭＳ Ｐゴシック" panose="020B0600070205080204" pitchFamily="50" charset="-128"/>
                <a:ea typeface="ＭＳ Ｐゴシック" panose="020B0600070205080204" pitchFamily="50" charset="-128"/>
              </a:rPr>
              <a:t>■</a:t>
            </a:r>
            <a:r>
              <a:rPr lang="ja-JP" altLang="en-US" sz="1050" b="1" spc="-315" dirty="0">
                <a:solidFill>
                  <a:schemeClr val="tx1"/>
                </a:solidFill>
                <a:latin typeface="ＭＳ Ｐゴシック" panose="020B0600070205080204" pitchFamily="50" charset="-128"/>
                <a:ea typeface="ＭＳ Ｐゴシック" panose="020B0600070205080204" pitchFamily="50" charset="-128"/>
              </a:rPr>
              <a:t>　</a:t>
            </a:r>
            <a:r>
              <a:rPr lang="ja-JP" altLang="en-US" sz="1050" b="1" dirty="0">
                <a:solidFill>
                  <a:schemeClr val="tx1"/>
                </a:solidFill>
                <a:latin typeface="ＭＳ Ｐゴシック" panose="020B0600070205080204" pitchFamily="50" charset="-128"/>
                <a:ea typeface="ＭＳ Ｐゴシック" panose="020B0600070205080204" pitchFamily="50" charset="-128"/>
              </a:rPr>
              <a:t>支援の仕組み</a:t>
            </a:r>
            <a:endParaRPr lang="en-US" altLang="ja-JP" sz="105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a:t>
            </a:r>
            <a:r>
              <a:rPr lang="ja-JP" altLang="en-US" sz="840" b="1" spc="-315" dirty="0">
                <a:solidFill>
                  <a:schemeClr val="tx1"/>
                </a:solidFill>
                <a:latin typeface="ＭＳ Ｐゴシック" panose="020B0600070205080204" pitchFamily="50" charset="-128"/>
                <a:ea typeface="ＭＳ Ｐゴシック" panose="020B0600070205080204" pitchFamily="50" charset="-128"/>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バス停やタクシー乗り場のある駅前広場</a:t>
            </a:r>
            <a:r>
              <a:rPr lang="ja-JP" altLang="en-US" sz="840" b="1" dirty="0">
                <a:solidFill>
                  <a:schemeClr val="tx1"/>
                </a:solidFill>
                <a:latin typeface="ＭＳ Ｐゴシック" panose="020B0600070205080204" pitchFamily="50" charset="-128"/>
                <a:ea typeface="ＭＳ Ｐゴシック" panose="020B0600070205080204" pitchFamily="50" charset="-128"/>
              </a:rPr>
              <a:t>等で、市町村やバス事業者、駅ビル所有者などが連携して、「都市緑化を活用した猛暑対策」に取り組めるよう　</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支援する。</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a:t>
            </a:r>
            <a:r>
              <a:rPr lang="en-US" altLang="ja-JP" sz="840" b="1" dirty="0">
                <a:solidFill>
                  <a:schemeClr val="tx1"/>
                </a:solidFill>
                <a:latin typeface="ＭＳ Ｐゴシック" panose="020B0600070205080204" pitchFamily="50" charset="-128"/>
                <a:ea typeface="ＭＳ Ｐゴシック" panose="020B0600070205080204" pitchFamily="50" charset="-128"/>
              </a:rPr>
              <a:t>[</a:t>
            </a:r>
            <a:r>
              <a:rPr lang="ja-JP" altLang="en-US" sz="840" b="1" dirty="0">
                <a:solidFill>
                  <a:schemeClr val="tx1"/>
                </a:solidFill>
                <a:latin typeface="ＭＳ Ｐゴシック" panose="020B0600070205080204" pitchFamily="50" charset="-128"/>
                <a:ea typeface="ＭＳ Ｐゴシック" panose="020B0600070205080204" pitchFamily="50" charset="-128"/>
              </a:rPr>
              <a:t>対策実施箇所</a:t>
            </a:r>
            <a:r>
              <a:rPr lang="en-US" altLang="ja-JP" sz="840" b="1" dirty="0">
                <a:solidFill>
                  <a:schemeClr val="tx1"/>
                </a:solidFill>
                <a:latin typeface="ＭＳ Ｐゴシック" panose="020B0600070205080204" pitchFamily="50" charset="-128"/>
                <a:ea typeface="ＭＳ Ｐゴシック" panose="020B0600070205080204" pitchFamily="50" charset="-128"/>
              </a:rPr>
              <a:t>]</a:t>
            </a:r>
            <a:r>
              <a:rPr lang="ja-JP" altLang="en-US" sz="840" b="1" dirty="0">
                <a:solidFill>
                  <a:schemeClr val="tx1"/>
                </a:solidFill>
                <a:latin typeface="ＭＳ Ｐゴシック" panose="020B0600070205080204" pitchFamily="50" charset="-128"/>
                <a:ea typeface="ＭＳ Ｐゴシック" panose="020B0600070205080204" pitchFamily="50" charset="-128"/>
              </a:rPr>
              <a:t>　約１５０～２００箇所</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バス停やタクシー乗り場のある駅前広場</a:t>
            </a:r>
            <a:r>
              <a:rPr lang="ja-JP" altLang="en-US" sz="840" b="1" dirty="0">
                <a:solidFill>
                  <a:schemeClr val="tx1"/>
                </a:solidFill>
                <a:latin typeface="ＭＳ Ｐゴシック" panose="020B0600070205080204" pitchFamily="50" charset="-128"/>
                <a:ea typeface="ＭＳ Ｐゴシック" panose="020B0600070205080204" pitchFamily="50" charset="-128"/>
              </a:rPr>
              <a:t>、単独のバス停、駅プラットホーム（駅前広場がない駅を含む））</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315"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a:t>
            </a:r>
            <a:r>
              <a:rPr lang="en-US" altLang="ja-JP" sz="840" b="1" dirty="0">
                <a:solidFill>
                  <a:schemeClr val="tx1"/>
                </a:solidFill>
                <a:latin typeface="ＭＳ Ｐゴシック" panose="020B0600070205080204" pitchFamily="50" charset="-128"/>
                <a:ea typeface="ＭＳ Ｐゴシック" panose="020B0600070205080204" pitchFamily="50" charset="-128"/>
              </a:rPr>
              <a:t>[</a:t>
            </a:r>
            <a:r>
              <a:rPr lang="ja-JP" altLang="en-US" sz="840" b="1" dirty="0">
                <a:solidFill>
                  <a:schemeClr val="tx1"/>
                </a:solidFill>
                <a:latin typeface="ＭＳ Ｐゴシック" panose="020B0600070205080204" pitchFamily="50" charset="-128"/>
                <a:ea typeface="ＭＳ Ｐゴシック" panose="020B0600070205080204" pitchFamily="50" charset="-128"/>
              </a:rPr>
              <a:t>助成の内容</a:t>
            </a:r>
            <a:r>
              <a:rPr lang="en-US" altLang="ja-JP" sz="840" b="1" dirty="0">
                <a:solidFill>
                  <a:schemeClr val="tx1"/>
                </a:solidFill>
                <a:latin typeface="ＭＳ Ｐゴシック" panose="020B0600070205080204" pitchFamily="50" charset="-128"/>
                <a:ea typeface="ＭＳ Ｐゴシック" panose="020B0600070205080204" pitchFamily="50" charset="-128"/>
              </a:rPr>
              <a:t>]</a:t>
            </a:r>
            <a:r>
              <a:rPr lang="ja-JP" altLang="en-US" sz="840" b="1" dirty="0">
                <a:solidFill>
                  <a:schemeClr val="tx1"/>
                </a:solidFill>
                <a:latin typeface="ＭＳ Ｐゴシック" panose="020B0600070205080204" pitchFamily="50" charset="-128"/>
                <a:ea typeface="ＭＳ Ｐゴシック" panose="020B0600070205080204" pitchFamily="50" charset="-128"/>
              </a:rPr>
              <a:t>　　対策実施事業者（市町村や公共交通事業者など）を公募の上選定し、以下の補助金を助成することにより支援</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840" b="1" kern="100" spc="-315"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バス停やタクシー乗り場のある駅前広場、駅前広場以外に設置されている単独のバス停</a:t>
            </a:r>
            <a:endParaRPr lang="ja-JP" altLang="ja-JP" sz="735"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１事業箇所あたりの１事業者への補助金は補助対象経費の１分の１（上限１，５００万円）</a:t>
            </a:r>
            <a:endParaRPr lang="ja-JP" altLang="ja-JP" sz="735"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293307" indent="-293307" algn="just"/>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但し、補助対象経費に国その他の団体からの補助金が充当される場合は、補助対象経費から当該補助金を控除した額の１分の１</a:t>
            </a:r>
            <a:endParaRPr lang="en-US"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293307" indent="-293307" algn="just"/>
            <a:endParaRPr lang="ja-JP" altLang="ja-JP" sz="21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840" b="1" kern="100" spc="-315"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駅のプラットホーム等（改札の内側）</a:t>
            </a:r>
            <a:endParaRPr lang="ja-JP" altLang="ja-JP" sz="735"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840"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１事業箇所あたりの１事業者への補助金は補助対象経費の２分の１（上限１，５００万円）</a:t>
            </a:r>
            <a:endParaRPr lang="ja-JP" altLang="ja-JP" sz="735" b="1" kern="100"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但し、補助対象経費に国その他の団体からの補助金が充当される場合は、補助対象経費から当該補助金を控除した額の２分の１</a:t>
            </a:r>
            <a:endPar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endParaRPr lang="en-US" altLang="ja-JP" sz="315"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助成の期間</a:t>
            </a:r>
            <a:r>
              <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令和２年度～令和５年度</a:t>
            </a:r>
            <a:endPar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endParaRPr lang="en-US" altLang="ja-JP" sz="315"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そ　</a:t>
            </a:r>
            <a:r>
              <a:rPr lang="ja-JP" altLang="en-US" sz="525"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の　</a:t>
            </a:r>
            <a:r>
              <a:rPr lang="ja-JP" altLang="en-US" sz="525"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他</a:t>
            </a:r>
            <a:r>
              <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猛暑対策事業により整備した設備等の利用促進に取り組むこと　　　　　　　　　　　　　　　　　　　　　　　　　</a:t>
            </a:r>
            <a:endParaRPr lang="en-US" altLang="ja-JP"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cs typeface="Times New Roman" panose="02020603050405020304" pitchFamily="18" charset="0"/>
              </a:rPr>
              <a:t>　　　　　　　　　　　　　その他、熱中症予防策の普及啓発など、熱中症の発症リスクの軽減策に独自に取り組むこと</a:t>
            </a:r>
            <a:endParaRPr lang="ja-JP" altLang="en-US" sz="840" b="1" dirty="0">
              <a:solidFill>
                <a:schemeClr val="tx1"/>
              </a:solidFill>
              <a:latin typeface="ＭＳ Ｐゴシック" panose="020B0600070205080204" pitchFamily="50" charset="-128"/>
              <a:ea typeface="ＭＳ Ｐゴシック" panose="020B0600070205080204" pitchFamily="50" charset="-128"/>
            </a:endParaRPr>
          </a:p>
        </p:txBody>
      </p:sp>
      <p:sp>
        <p:nvSpPr>
          <p:cNvPr id="14" name="正方形/長方形 13"/>
          <p:cNvSpPr/>
          <p:nvPr/>
        </p:nvSpPr>
        <p:spPr>
          <a:xfrm>
            <a:off x="8820353" y="400026"/>
            <a:ext cx="1585048" cy="18729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pPr algn="ctr"/>
            <a:r>
              <a:rPr lang="ja-JP" altLang="en-US" sz="1050" b="1" dirty="0">
                <a:solidFill>
                  <a:schemeClr val="tx1"/>
                </a:solidFill>
                <a:latin typeface="ＭＳ Ｐゴシック" panose="020B0600070205080204" pitchFamily="50" charset="-128"/>
                <a:ea typeface="ＭＳ Ｐゴシック" panose="020B0600070205080204" pitchFamily="50" charset="-128"/>
              </a:rPr>
              <a:t>保水性舗装</a:t>
            </a:r>
          </a:p>
        </p:txBody>
      </p:sp>
      <p:pic>
        <p:nvPicPr>
          <p:cNvPr id="17" name="図 16"/>
          <p:cNvPicPr>
            <a:picLocks noChangeAspect="1"/>
          </p:cNvPicPr>
          <p:nvPr/>
        </p:nvPicPr>
        <p:blipFill rotWithShape="1">
          <a:blip r:embed="rId3"/>
          <a:srcRect r="5408"/>
          <a:stretch/>
        </p:blipFill>
        <p:spPr>
          <a:xfrm>
            <a:off x="5691505" y="2409956"/>
            <a:ext cx="3046414" cy="1941724"/>
          </a:xfrm>
          <a:prstGeom prst="rect">
            <a:avLst/>
          </a:prstGeom>
        </p:spPr>
      </p:pic>
      <p:sp>
        <p:nvSpPr>
          <p:cNvPr id="20" name="線吹き出し 2 (枠付き) 19"/>
          <p:cNvSpPr/>
          <p:nvPr/>
        </p:nvSpPr>
        <p:spPr>
          <a:xfrm>
            <a:off x="6237350" y="1736242"/>
            <a:ext cx="977362" cy="218161"/>
          </a:xfrm>
          <a:prstGeom prst="borderCallout2">
            <a:avLst>
              <a:gd name="adj1" fmla="val 18750"/>
              <a:gd name="adj2" fmla="val -8333"/>
              <a:gd name="adj3" fmla="val 18750"/>
              <a:gd name="adj4" fmla="val -29167"/>
              <a:gd name="adj5" fmla="val 336500"/>
              <a:gd name="adj6" fmla="val -29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・緑陰（街路樹）</a:t>
            </a:r>
          </a:p>
        </p:txBody>
      </p:sp>
      <p:sp>
        <p:nvSpPr>
          <p:cNvPr id="22" name="線吹き出し 2 (枠付き) 21"/>
          <p:cNvSpPr/>
          <p:nvPr/>
        </p:nvSpPr>
        <p:spPr>
          <a:xfrm>
            <a:off x="7715032" y="1904204"/>
            <a:ext cx="1022886" cy="434487"/>
          </a:xfrm>
          <a:prstGeom prst="borderCallout2">
            <a:avLst>
              <a:gd name="adj1" fmla="val 18750"/>
              <a:gd name="adj2" fmla="val -8333"/>
              <a:gd name="adj3" fmla="val 18750"/>
              <a:gd name="adj4" fmla="val -29167"/>
              <a:gd name="adj5" fmla="val 264073"/>
              <a:gd name="adj6" fmla="val -29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・遮熱性の日除け</a:t>
            </a:r>
            <a:endParaRPr kumimoji="1" lang="en-US" altLang="ja-JP" sz="315"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・微細ミスト</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a:p>
            <a:pPr algn="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（バス停の上屋）</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p:txBody>
      </p:sp>
      <p:sp>
        <p:nvSpPr>
          <p:cNvPr id="23" name="線吹き出し 2 (枠付き) 22"/>
          <p:cNvSpPr/>
          <p:nvPr/>
        </p:nvSpPr>
        <p:spPr>
          <a:xfrm flipH="1">
            <a:off x="5692017" y="4284121"/>
            <a:ext cx="1034469" cy="433843"/>
          </a:xfrm>
          <a:prstGeom prst="borderCallout2">
            <a:avLst>
              <a:gd name="adj1" fmla="val 18750"/>
              <a:gd name="adj2" fmla="val -8333"/>
              <a:gd name="adj3" fmla="val 18750"/>
              <a:gd name="adj4" fmla="val -29167"/>
              <a:gd name="adj5" fmla="val -106761"/>
              <a:gd name="adj6" fmla="val -289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・保水性ブロック</a:t>
            </a:r>
            <a:endParaRPr kumimoji="1" lang="en-US" altLang="ja-JP" sz="315"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・散水設備</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a:p>
            <a:pPr algn="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（歩道部の舗装）</a:t>
            </a:r>
          </a:p>
        </p:txBody>
      </p:sp>
      <p:sp>
        <p:nvSpPr>
          <p:cNvPr id="24" name="テキスト ボックス 23"/>
          <p:cNvSpPr txBox="1"/>
          <p:nvPr/>
        </p:nvSpPr>
        <p:spPr>
          <a:xfrm>
            <a:off x="6342071" y="4716830"/>
            <a:ext cx="2500569" cy="221599"/>
          </a:xfrm>
          <a:prstGeom prst="rect">
            <a:avLst/>
          </a:prstGeom>
          <a:noFill/>
        </p:spPr>
        <p:txBody>
          <a:bodyPr wrap="square" rtlCol="0">
            <a:spAutoFit/>
          </a:bodyPr>
          <a:lstStyle/>
          <a:p>
            <a:pPr algn="r"/>
            <a:r>
              <a:rPr kumimoji="1" lang="ja-JP" altLang="en-US" sz="840" dirty="0">
                <a:latin typeface="ＭＳ Ｐゴシック" panose="020B0600070205080204" pitchFamily="50" charset="-128"/>
                <a:ea typeface="ＭＳ Ｐゴシック" panose="020B0600070205080204" pitchFamily="50" charset="-128"/>
              </a:rPr>
              <a:t>まちなかの暑さ対策ガイドライン　改訂（一部加工）</a:t>
            </a:r>
          </a:p>
        </p:txBody>
      </p:sp>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7863" y="1984952"/>
            <a:ext cx="3799637" cy="2686344"/>
          </a:xfrm>
          <a:prstGeom prst="rect">
            <a:avLst/>
          </a:prstGeom>
        </p:spPr>
      </p:pic>
      <p:sp>
        <p:nvSpPr>
          <p:cNvPr id="27" name="線吹き出し 2 (枠付き) 26"/>
          <p:cNvSpPr/>
          <p:nvPr/>
        </p:nvSpPr>
        <p:spPr>
          <a:xfrm>
            <a:off x="3460342" y="1963140"/>
            <a:ext cx="1995889" cy="375236"/>
          </a:xfrm>
          <a:prstGeom prst="borderCallout2">
            <a:avLst>
              <a:gd name="adj1" fmla="val 18750"/>
              <a:gd name="adj2" fmla="val -8333"/>
              <a:gd name="adj3" fmla="val 21077"/>
              <a:gd name="adj4" fmla="val -37153"/>
              <a:gd name="adj5" fmla="val 203858"/>
              <a:gd name="adj6" fmla="val -37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・緑陰（駅前ビルの壁面緑化）</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315" b="1"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・再帰性フィルム（駅前ビルの窓に貼付）</a:t>
            </a:r>
          </a:p>
        </p:txBody>
      </p:sp>
      <p:sp>
        <p:nvSpPr>
          <p:cNvPr id="28" name="線吹き出し 2 (枠付き) 27"/>
          <p:cNvSpPr/>
          <p:nvPr/>
        </p:nvSpPr>
        <p:spPr>
          <a:xfrm>
            <a:off x="2742506" y="4431508"/>
            <a:ext cx="1666712" cy="462002"/>
          </a:xfrm>
          <a:prstGeom prst="borderCallout2">
            <a:avLst>
              <a:gd name="adj1" fmla="val 18750"/>
              <a:gd name="adj2" fmla="val -8333"/>
              <a:gd name="adj3" fmla="val 16861"/>
              <a:gd name="adj4" fmla="val -23378"/>
              <a:gd name="adj5" fmla="val -226036"/>
              <a:gd name="adj6" fmla="val -242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・遮熱性の日除け</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・微細ミスト</a:t>
            </a:r>
          </a:p>
          <a:p>
            <a:pPr algn="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（バス停、タクシー乗り場の上屋）</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315" b="1" dirty="0">
              <a:solidFill>
                <a:schemeClr val="tx1"/>
              </a:solidFill>
              <a:latin typeface="ＭＳ Ｐゴシック" panose="020B0600070205080204" pitchFamily="50" charset="-128"/>
              <a:ea typeface="ＭＳ Ｐゴシック" panose="020B0600070205080204" pitchFamily="50" charset="-128"/>
            </a:endParaRPr>
          </a:p>
        </p:txBody>
      </p:sp>
      <p:sp>
        <p:nvSpPr>
          <p:cNvPr id="29" name="線吹き出し 2 (枠付き) 28"/>
          <p:cNvSpPr/>
          <p:nvPr/>
        </p:nvSpPr>
        <p:spPr>
          <a:xfrm>
            <a:off x="4510800" y="4133087"/>
            <a:ext cx="977362" cy="298420"/>
          </a:xfrm>
          <a:prstGeom prst="borderCallout2">
            <a:avLst>
              <a:gd name="adj1" fmla="val 18750"/>
              <a:gd name="adj2" fmla="val -8333"/>
              <a:gd name="adj3" fmla="val 18750"/>
              <a:gd name="adj4" fmla="val -29167"/>
              <a:gd name="adj5" fmla="val -57827"/>
              <a:gd name="adj6" fmla="val -297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・遮熱性舗装</a:t>
            </a:r>
            <a:endParaRPr kumimoji="1" lang="en-US" altLang="ja-JP" sz="840" b="1" dirty="0">
              <a:solidFill>
                <a:schemeClr val="tx1"/>
              </a:solidFill>
              <a:latin typeface="ＭＳ Ｐゴシック" panose="020B0600070205080204" pitchFamily="50" charset="-128"/>
              <a:ea typeface="ＭＳ Ｐゴシック" panose="020B0600070205080204" pitchFamily="50" charset="-128"/>
            </a:endParaRPr>
          </a:p>
          <a:p>
            <a:pPr algn="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（歩道部の舗装）</a:t>
            </a:r>
          </a:p>
        </p:txBody>
      </p:sp>
      <p:sp>
        <p:nvSpPr>
          <p:cNvPr id="30" name="線吹き出し 2 (枠付き) 29"/>
          <p:cNvSpPr/>
          <p:nvPr/>
        </p:nvSpPr>
        <p:spPr>
          <a:xfrm>
            <a:off x="2361281" y="1662069"/>
            <a:ext cx="1243574" cy="242135"/>
          </a:xfrm>
          <a:prstGeom prst="borderCallout2">
            <a:avLst>
              <a:gd name="adj1" fmla="val 18750"/>
              <a:gd name="adj2" fmla="val -8333"/>
              <a:gd name="adj3" fmla="val 18750"/>
              <a:gd name="adj4" fmla="val -25810"/>
              <a:gd name="adj5" fmla="val 581004"/>
              <a:gd name="adj6" fmla="val -269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・大型の緑化プランター</a:t>
            </a:r>
          </a:p>
        </p:txBody>
      </p:sp>
      <p:pic>
        <p:nvPicPr>
          <p:cNvPr id="31" name="図 3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034" y="632195"/>
            <a:ext cx="1500701" cy="1216277"/>
          </a:xfrm>
          <a:prstGeom prst="rect">
            <a:avLst/>
          </a:prstGeom>
        </p:spPr>
      </p:pic>
      <p:pic>
        <p:nvPicPr>
          <p:cNvPr id="32" name="図 31"/>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4116" y="2222937"/>
            <a:ext cx="1509298" cy="1150451"/>
          </a:xfrm>
          <a:prstGeom prst="rect">
            <a:avLst/>
          </a:prstGeom>
        </p:spPr>
      </p:pic>
      <p:pic>
        <p:nvPicPr>
          <p:cNvPr id="33" name="図 3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190" y="3992536"/>
            <a:ext cx="1529806" cy="1296949"/>
          </a:xfrm>
          <a:prstGeom prst="rect">
            <a:avLst/>
          </a:prstGeom>
        </p:spPr>
      </p:pic>
      <p:sp>
        <p:nvSpPr>
          <p:cNvPr id="34" name="テキスト ボックス 33"/>
          <p:cNvSpPr txBox="1"/>
          <p:nvPr/>
        </p:nvSpPr>
        <p:spPr>
          <a:xfrm>
            <a:off x="20197" y="6852468"/>
            <a:ext cx="1581793" cy="350865"/>
          </a:xfrm>
          <a:prstGeom prst="rect">
            <a:avLst/>
          </a:prstGeom>
          <a:noFill/>
        </p:spPr>
        <p:txBody>
          <a:bodyPr wrap="square" rtlCol="0">
            <a:spAutoFit/>
          </a:bodyPr>
          <a:lstStyle/>
          <a:p>
            <a:pPr algn="ctr"/>
            <a:r>
              <a:rPr kumimoji="1" lang="ja-JP" altLang="en-US" sz="840" dirty="0">
                <a:latin typeface="ＭＳ Ｐゴシック" panose="020B0600070205080204" pitchFamily="50" charset="-128"/>
                <a:ea typeface="ＭＳ Ｐゴシック" panose="020B0600070205080204" pitchFamily="50" charset="-128"/>
              </a:rPr>
              <a:t>駅のプラットホーム</a:t>
            </a:r>
            <a:endParaRPr kumimoji="1" lang="en-US" altLang="ja-JP" sz="840" dirty="0">
              <a:latin typeface="ＭＳ Ｐゴシック" panose="020B0600070205080204" pitchFamily="50" charset="-128"/>
              <a:ea typeface="ＭＳ Ｐゴシック" panose="020B0600070205080204" pitchFamily="50" charset="-128"/>
            </a:endParaRPr>
          </a:p>
          <a:p>
            <a:pPr algn="ctr"/>
            <a:r>
              <a:rPr kumimoji="1" lang="ja-JP" altLang="en-US" sz="840" dirty="0">
                <a:latin typeface="ＭＳ Ｐゴシック" panose="020B0600070205080204" pitchFamily="50" charset="-128"/>
                <a:ea typeface="ＭＳ Ｐゴシック" panose="020B0600070205080204" pitchFamily="50" charset="-128"/>
              </a:rPr>
              <a:t>（駅前広場と一体的に対策）</a:t>
            </a:r>
          </a:p>
        </p:txBody>
      </p:sp>
      <p:sp>
        <p:nvSpPr>
          <p:cNvPr id="35" name="テキスト ボックス 34"/>
          <p:cNvSpPr txBox="1"/>
          <p:nvPr/>
        </p:nvSpPr>
        <p:spPr>
          <a:xfrm>
            <a:off x="25870" y="5249179"/>
            <a:ext cx="1581793" cy="221599"/>
          </a:xfrm>
          <a:prstGeom prst="rect">
            <a:avLst/>
          </a:prstGeom>
          <a:noFill/>
        </p:spPr>
        <p:txBody>
          <a:bodyPr wrap="square" rtlCol="0">
            <a:spAutoFit/>
          </a:bodyPr>
          <a:lstStyle/>
          <a:p>
            <a:pPr algn="ctr"/>
            <a:r>
              <a:rPr kumimoji="1" lang="ja-JP" altLang="en-US" sz="840" dirty="0">
                <a:latin typeface="ＭＳ Ｐゴシック" panose="020B0600070205080204" pitchFamily="50" charset="-128"/>
                <a:ea typeface="ＭＳ Ｐゴシック" panose="020B0600070205080204" pitchFamily="50" charset="-128"/>
              </a:rPr>
              <a:t>バス停</a:t>
            </a:r>
          </a:p>
        </p:txBody>
      </p:sp>
      <p:sp>
        <p:nvSpPr>
          <p:cNvPr id="36" name="テキスト ボックス 35"/>
          <p:cNvSpPr txBox="1"/>
          <p:nvPr/>
        </p:nvSpPr>
        <p:spPr>
          <a:xfrm>
            <a:off x="16942" y="3349020"/>
            <a:ext cx="1581793" cy="350865"/>
          </a:xfrm>
          <a:prstGeom prst="rect">
            <a:avLst/>
          </a:prstGeom>
          <a:noFill/>
        </p:spPr>
        <p:txBody>
          <a:bodyPr wrap="square" rtlCol="0">
            <a:spAutoFit/>
          </a:bodyPr>
          <a:lstStyle/>
          <a:p>
            <a:pPr algn="ctr"/>
            <a:r>
              <a:rPr kumimoji="1" lang="ja-JP" altLang="en-US" sz="840" dirty="0">
                <a:latin typeface="ＭＳ Ｐゴシック" panose="020B0600070205080204" pitchFamily="50" charset="-128"/>
                <a:ea typeface="ＭＳ Ｐゴシック" panose="020B0600070205080204" pitchFamily="50" charset="-128"/>
              </a:rPr>
              <a:t>駅前ビルの壁面緑化</a:t>
            </a:r>
            <a:endParaRPr kumimoji="1" lang="en-US" altLang="ja-JP" sz="840" dirty="0">
              <a:latin typeface="ＭＳ Ｐゴシック" panose="020B0600070205080204" pitchFamily="50" charset="-128"/>
              <a:ea typeface="ＭＳ Ｐゴシック" panose="020B0600070205080204" pitchFamily="50" charset="-128"/>
            </a:endParaRPr>
          </a:p>
          <a:p>
            <a:pPr algn="ctr"/>
            <a:r>
              <a:rPr kumimoji="1" lang="ja-JP" altLang="en-US" sz="840" dirty="0">
                <a:latin typeface="ＭＳ Ｐゴシック" panose="020B0600070205080204" pitchFamily="50" charset="-128"/>
                <a:ea typeface="ＭＳ Ｐゴシック" panose="020B0600070205080204" pitchFamily="50" charset="-128"/>
              </a:rPr>
              <a:t>（バス停近傍等）</a:t>
            </a:r>
          </a:p>
        </p:txBody>
      </p:sp>
      <p:sp>
        <p:nvSpPr>
          <p:cNvPr id="38" name="テキスト ボックス 37"/>
          <p:cNvSpPr txBox="1"/>
          <p:nvPr/>
        </p:nvSpPr>
        <p:spPr>
          <a:xfrm>
            <a:off x="32162" y="1797988"/>
            <a:ext cx="1525994" cy="350865"/>
          </a:xfrm>
          <a:prstGeom prst="rect">
            <a:avLst/>
          </a:prstGeom>
          <a:noFill/>
        </p:spPr>
        <p:txBody>
          <a:bodyPr wrap="square" rtlCol="0">
            <a:spAutoFit/>
          </a:bodyPr>
          <a:lstStyle/>
          <a:p>
            <a:pPr algn="ctr"/>
            <a:r>
              <a:rPr kumimoji="1" lang="ja-JP" altLang="en-US" sz="840" dirty="0">
                <a:latin typeface="ＭＳ Ｐゴシック" panose="020B0600070205080204" pitchFamily="50" charset="-128"/>
                <a:ea typeface="ＭＳ Ｐゴシック" panose="020B0600070205080204" pitchFamily="50" charset="-128"/>
              </a:rPr>
              <a:t>植樹</a:t>
            </a:r>
            <a:endParaRPr kumimoji="1" lang="en-US" altLang="ja-JP" sz="840" dirty="0">
              <a:latin typeface="ＭＳ Ｐゴシック" panose="020B0600070205080204" pitchFamily="50" charset="-128"/>
              <a:ea typeface="ＭＳ Ｐゴシック" panose="020B0600070205080204" pitchFamily="50" charset="-128"/>
            </a:endParaRPr>
          </a:p>
          <a:p>
            <a:pPr algn="ctr"/>
            <a:r>
              <a:rPr kumimoji="1" lang="ja-JP" altLang="en-US" sz="840" dirty="0">
                <a:latin typeface="ＭＳ Ｐゴシック" panose="020B0600070205080204" pitchFamily="50" charset="-128"/>
                <a:ea typeface="ＭＳ Ｐゴシック" panose="020B0600070205080204" pitchFamily="50" charset="-128"/>
              </a:rPr>
              <a:t>（シンボルツリーなど）</a:t>
            </a:r>
          </a:p>
        </p:txBody>
      </p:sp>
      <p:pic>
        <p:nvPicPr>
          <p:cNvPr id="40" name="図 3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851366" y="1175776"/>
            <a:ext cx="1513216" cy="1054870"/>
          </a:xfrm>
          <a:prstGeom prst="rect">
            <a:avLst/>
          </a:prstGeom>
        </p:spPr>
      </p:pic>
      <p:sp>
        <p:nvSpPr>
          <p:cNvPr id="41" name="正方形/長方形 40"/>
          <p:cNvSpPr/>
          <p:nvPr/>
        </p:nvSpPr>
        <p:spPr>
          <a:xfrm>
            <a:off x="8825173" y="2285248"/>
            <a:ext cx="1585048" cy="48933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5991" tIns="47995" rIns="95991" bIns="47995" numCol="1" spcCol="0" rtlCol="0" fromWordArt="0" anchor="t" anchorCtr="0" forceAA="0" compatLnSpc="1">
            <a:prstTxWarp prst="textNoShape">
              <a:avLst/>
            </a:prstTxWarp>
            <a:noAutofit/>
          </a:bodyPr>
          <a:lstStyle/>
          <a:p>
            <a:pPr algn="ctr"/>
            <a:r>
              <a:rPr lang="ja-JP" altLang="en-US" sz="1050" b="1" dirty="0">
                <a:solidFill>
                  <a:schemeClr val="tx1"/>
                </a:solidFill>
                <a:latin typeface="ＭＳ Ｐゴシック" panose="020B0600070205080204" pitchFamily="50" charset="-128"/>
                <a:ea typeface="ＭＳ Ｐゴシック" panose="020B0600070205080204" pitchFamily="50" charset="-128"/>
              </a:rPr>
              <a:t>その他の対策</a:t>
            </a:r>
            <a:endParaRPr lang="en-US" altLang="ja-JP" sz="1050" b="1" dirty="0">
              <a:solidFill>
                <a:schemeClr val="tx1"/>
              </a:solidFill>
              <a:latin typeface="ＭＳ Ｐゴシック" panose="020B0600070205080204" pitchFamily="50" charset="-128"/>
              <a:ea typeface="ＭＳ Ｐゴシック" panose="020B0600070205080204" pitchFamily="50" charset="-128"/>
            </a:endParaRPr>
          </a:p>
          <a:p>
            <a:r>
              <a:rPr lang="ja-JP" altLang="en-US" sz="945" b="1" dirty="0">
                <a:solidFill>
                  <a:schemeClr val="tx1"/>
                </a:solidFill>
                <a:latin typeface="ＭＳ Ｐゴシック" panose="020B0600070205080204" pitchFamily="50" charset="-128"/>
                <a:ea typeface="ＭＳ Ｐゴシック" panose="020B0600070205080204" pitchFamily="50" charset="-128"/>
              </a:rPr>
              <a:t>○送風ファン</a:t>
            </a:r>
            <a:endParaRPr lang="en-US" altLang="ja-JP" sz="945"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・体に直接、風を当てて、</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皮膚表面からの放熱を</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促進</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315" b="1" dirty="0">
              <a:solidFill>
                <a:schemeClr val="tx1"/>
              </a:solidFill>
              <a:latin typeface="ＭＳ Ｐゴシック" panose="020B0600070205080204" pitchFamily="50" charset="-128"/>
              <a:ea typeface="ＭＳ Ｐゴシック" panose="020B0600070205080204" pitchFamily="50" charset="-128"/>
            </a:endParaRPr>
          </a:p>
          <a:p>
            <a:r>
              <a:rPr lang="ja-JP" altLang="en-US" sz="945" b="1" dirty="0">
                <a:solidFill>
                  <a:schemeClr val="tx1"/>
                </a:solidFill>
                <a:latin typeface="ＭＳ Ｐゴシック" panose="020B0600070205080204" pitchFamily="50" charset="-128"/>
                <a:ea typeface="ＭＳ Ｐゴシック" panose="020B0600070205080204" pitchFamily="50" charset="-128"/>
              </a:rPr>
              <a:t>○冷却ベンチ</a:t>
            </a:r>
            <a:endParaRPr lang="en-US" altLang="ja-JP" sz="945"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・ベンチに冷水等を導水し、　</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座面を皮膚温より冷やす</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ことで着座した人の放熱を</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促進</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315" b="1" dirty="0">
              <a:solidFill>
                <a:schemeClr val="tx1"/>
              </a:solidFill>
              <a:latin typeface="ＭＳ Ｐゴシック" panose="020B0600070205080204" pitchFamily="50" charset="-128"/>
              <a:ea typeface="ＭＳ Ｐゴシック" panose="020B0600070205080204" pitchFamily="50" charset="-128"/>
            </a:endParaRPr>
          </a:p>
          <a:p>
            <a:r>
              <a:rPr lang="ja-JP" altLang="en-US" sz="945" b="1" dirty="0">
                <a:solidFill>
                  <a:schemeClr val="tx1"/>
                </a:solidFill>
                <a:latin typeface="ＭＳ Ｐゴシック" panose="020B0600070205080204" pitchFamily="50" charset="-128"/>
                <a:ea typeface="ＭＳ Ｐゴシック" panose="020B0600070205080204" pitchFamily="50" charset="-128"/>
              </a:rPr>
              <a:t>○冷却ルーバー</a:t>
            </a:r>
            <a:endParaRPr lang="en-US" altLang="ja-JP" sz="945"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・ルーバーに保水性や潜水</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性の機能を持たせて水を</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供給し、気化熱により温度</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上昇を抑制・冷却</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en-US" altLang="ja-JP" sz="210" b="1" dirty="0">
              <a:solidFill>
                <a:schemeClr val="tx1"/>
              </a:solidFill>
              <a:latin typeface="ＭＳ Ｐゴシック" panose="020B0600070205080204" pitchFamily="50" charset="-128"/>
              <a:ea typeface="ＭＳ Ｐゴシック" panose="020B0600070205080204" pitchFamily="50" charset="-128"/>
            </a:endParaRPr>
          </a:p>
          <a:p>
            <a:r>
              <a:rPr lang="ja-JP" altLang="en-US" sz="945" b="1" dirty="0">
                <a:solidFill>
                  <a:schemeClr val="tx1"/>
                </a:solidFill>
                <a:latin typeface="ＭＳ Ｐゴシック" panose="020B0600070205080204" pitchFamily="50" charset="-128"/>
                <a:ea typeface="ＭＳ Ｐゴシック" panose="020B0600070205080204" pitchFamily="50" charset="-128"/>
              </a:rPr>
              <a:t>○再帰性フィルム</a:t>
            </a:r>
            <a:endParaRPr lang="en-US" altLang="ja-JP" sz="945"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・建物の窓等に当たる日射</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の一部を上空に反射させ、</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地上の歩行者への反射日　</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r>
              <a:rPr lang="ja-JP" altLang="en-US" sz="840" b="1" dirty="0">
                <a:solidFill>
                  <a:schemeClr val="tx1"/>
                </a:solidFill>
                <a:latin typeface="ＭＳ Ｐゴシック" panose="020B0600070205080204" pitchFamily="50" charset="-128"/>
                <a:ea typeface="ＭＳ Ｐゴシック" panose="020B0600070205080204" pitchFamily="50" charset="-128"/>
              </a:rPr>
              <a:t>　　　射を抑制</a:t>
            </a:r>
            <a:endParaRPr lang="en-US" altLang="ja-JP" sz="840" b="1" dirty="0">
              <a:solidFill>
                <a:schemeClr val="tx1"/>
              </a:solidFill>
              <a:latin typeface="ＭＳ Ｐゴシック" panose="020B0600070205080204" pitchFamily="50" charset="-128"/>
              <a:ea typeface="ＭＳ Ｐゴシック" panose="020B0600070205080204" pitchFamily="50" charset="-128"/>
            </a:endParaRPr>
          </a:p>
          <a:p>
            <a:endParaRPr lang="ja-JP" altLang="en-US" sz="840" b="1" dirty="0">
              <a:solidFill>
                <a:schemeClr val="tx1"/>
              </a:solidFill>
              <a:latin typeface="ＭＳ Ｐゴシック" panose="020B0600070205080204" pitchFamily="50" charset="-128"/>
              <a:ea typeface="ＭＳ Ｐゴシック" panose="020B0600070205080204" pitchFamily="50" charset="-128"/>
            </a:endParaRPr>
          </a:p>
        </p:txBody>
      </p:sp>
      <p:pic>
        <p:nvPicPr>
          <p:cNvPr id="39" name="図 38"/>
          <p:cNvPicPr>
            <a:picLocks noChangeAspect="1"/>
          </p:cNvPicPr>
          <p:nvPr/>
        </p:nvPicPr>
        <p:blipFill rotWithShape="1">
          <a:blip r:embed="rId9" cstate="hqprint">
            <a:extLst>
              <a:ext uri="{28A0092B-C50C-407E-A947-70E740481C1C}">
                <a14:useLocalDpi xmlns:a14="http://schemas.microsoft.com/office/drawing/2010/main"/>
              </a:ext>
            </a:extLst>
          </a:blip>
          <a:srcRect l="9589"/>
          <a:stretch/>
        </p:blipFill>
        <p:spPr>
          <a:xfrm>
            <a:off x="9564341" y="652194"/>
            <a:ext cx="787827" cy="697646"/>
          </a:xfrm>
          <a:prstGeom prst="rect">
            <a:avLst/>
          </a:prstGeom>
          <a:ln>
            <a:solidFill>
              <a:schemeClr val="tx1"/>
            </a:solidFill>
          </a:ln>
        </p:spPr>
      </p:pic>
      <p:sp>
        <p:nvSpPr>
          <p:cNvPr id="43" name="テキスト ボックス 42"/>
          <p:cNvSpPr txBox="1"/>
          <p:nvPr/>
        </p:nvSpPr>
        <p:spPr>
          <a:xfrm>
            <a:off x="8816434" y="573610"/>
            <a:ext cx="901229" cy="609398"/>
          </a:xfrm>
          <a:prstGeom prst="rect">
            <a:avLst/>
          </a:prstGeom>
          <a:noFill/>
        </p:spPr>
        <p:txBody>
          <a:bodyPr wrap="square" rtlCol="0">
            <a:spAutoFit/>
          </a:bodyPr>
          <a:lstStyle/>
          <a:p>
            <a:r>
              <a:rPr kumimoji="1" lang="ja-JP" altLang="en-US" sz="840" dirty="0">
                <a:latin typeface="ＭＳ Ｐゴシック" panose="020B0600070205080204" pitchFamily="50" charset="-128"/>
                <a:ea typeface="ＭＳ Ｐゴシック" panose="020B0600070205080204" pitchFamily="50" charset="-128"/>
              </a:rPr>
              <a:t>気化熱を利用</a:t>
            </a:r>
            <a:endParaRPr kumimoji="1" lang="en-US" altLang="ja-JP" sz="840" dirty="0">
              <a:latin typeface="ＭＳ Ｐゴシック" panose="020B0600070205080204" pitchFamily="50" charset="-128"/>
              <a:ea typeface="ＭＳ Ｐゴシック" panose="020B0600070205080204" pitchFamily="50" charset="-128"/>
            </a:endParaRPr>
          </a:p>
          <a:p>
            <a:r>
              <a:rPr kumimoji="1" lang="ja-JP" altLang="en-US" sz="840" dirty="0">
                <a:latin typeface="ＭＳ Ｐゴシック" panose="020B0600070205080204" pitchFamily="50" charset="-128"/>
                <a:ea typeface="ＭＳ Ｐゴシック" panose="020B0600070205080204" pitchFamily="50" charset="-128"/>
              </a:rPr>
              <a:t>して路面等の</a:t>
            </a:r>
            <a:endParaRPr kumimoji="1" lang="en-US" altLang="ja-JP" sz="840" dirty="0">
              <a:latin typeface="ＭＳ Ｐゴシック" panose="020B0600070205080204" pitchFamily="50" charset="-128"/>
              <a:ea typeface="ＭＳ Ｐゴシック" panose="020B0600070205080204" pitchFamily="50" charset="-128"/>
            </a:endParaRPr>
          </a:p>
          <a:p>
            <a:r>
              <a:rPr kumimoji="1" lang="ja-JP" altLang="en-US" sz="840" dirty="0">
                <a:latin typeface="ＭＳ Ｐゴシック" panose="020B0600070205080204" pitchFamily="50" charset="-128"/>
                <a:ea typeface="ＭＳ Ｐゴシック" panose="020B0600070205080204" pitchFamily="50" charset="-128"/>
              </a:rPr>
              <a:t>温度上昇を</a:t>
            </a:r>
            <a:endParaRPr kumimoji="1" lang="en-US" altLang="ja-JP" sz="840" dirty="0">
              <a:latin typeface="ＭＳ Ｐゴシック" panose="020B0600070205080204" pitchFamily="50" charset="-128"/>
              <a:ea typeface="ＭＳ Ｐゴシック" panose="020B0600070205080204" pitchFamily="50" charset="-128"/>
            </a:endParaRPr>
          </a:p>
          <a:p>
            <a:r>
              <a:rPr kumimoji="1" lang="ja-JP" altLang="en-US" sz="840" dirty="0">
                <a:latin typeface="ＭＳ Ｐゴシック" panose="020B0600070205080204" pitchFamily="50" charset="-128"/>
                <a:ea typeface="ＭＳ Ｐゴシック" panose="020B0600070205080204" pitchFamily="50" charset="-128"/>
              </a:rPr>
              <a:t>抑制・冷却</a:t>
            </a:r>
            <a:endParaRPr kumimoji="1" lang="en-US" altLang="ja-JP" sz="840" dirty="0">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17508" y="4436897"/>
            <a:ext cx="1233414" cy="985182"/>
          </a:xfrm>
          <a:prstGeom prst="rect">
            <a:avLst/>
          </a:prstGeom>
          <a:ln>
            <a:solidFill>
              <a:schemeClr val="tx1"/>
            </a:solidFill>
          </a:ln>
        </p:spPr>
      </p:pic>
      <p:sp>
        <p:nvSpPr>
          <p:cNvPr id="11" name="ホームベース 10"/>
          <p:cNvSpPr/>
          <p:nvPr/>
        </p:nvSpPr>
        <p:spPr>
          <a:xfrm flipH="1">
            <a:off x="6879541" y="6895736"/>
            <a:ext cx="1812853" cy="24140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40" b="1" dirty="0">
                <a:solidFill>
                  <a:schemeClr val="tx1"/>
                </a:solidFill>
                <a:latin typeface="ＭＳ Ｐゴシック" panose="020B0600070205080204" pitchFamily="50" charset="-128"/>
                <a:ea typeface="ＭＳ Ｐゴシック" panose="020B0600070205080204" pitchFamily="50" charset="-128"/>
              </a:rPr>
              <a:t>補助事業者（市町村等）の取組み</a:t>
            </a:r>
          </a:p>
        </p:txBody>
      </p:sp>
      <p:pic>
        <p:nvPicPr>
          <p:cNvPr id="12" name="図 11"/>
          <p:cNvPicPr>
            <a:picLocks noChangeAspect="1"/>
          </p:cNvPicPr>
          <p:nvPr/>
        </p:nvPicPr>
        <p:blipFill rotWithShape="1">
          <a:blip r:embed="rId11" cstate="print">
            <a:extLst>
              <a:ext uri="{28A0092B-C50C-407E-A947-70E740481C1C}">
                <a14:useLocalDpi xmlns:a14="http://schemas.microsoft.com/office/drawing/2010/main"/>
              </a:ext>
            </a:extLst>
          </a:blip>
          <a:srcRect l="12317" t="9922" r="-435" b="27029"/>
          <a:stretch/>
        </p:blipFill>
        <p:spPr>
          <a:xfrm>
            <a:off x="78538" y="5459479"/>
            <a:ext cx="1499857" cy="1437557"/>
          </a:xfrm>
          <a:prstGeom prst="rect">
            <a:avLst/>
          </a:prstGeom>
        </p:spPr>
      </p:pic>
      <p:cxnSp>
        <p:nvCxnSpPr>
          <p:cNvPr id="15" name="直線コネクタ 14"/>
          <p:cNvCxnSpPr/>
          <p:nvPr/>
        </p:nvCxnSpPr>
        <p:spPr>
          <a:xfrm flipV="1">
            <a:off x="1839452" y="2338691"/>
            <a:ext cx="9141" cy="733016"/>
          </a:xfrm>
          <a:prstGeom prst="line">
            <a:avLst/>
          </a:prstGeom>
          <a:ln w="63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flipV="1">
            <a:off x="2813082" y="2105565"/>
            <a:ext cx="9141" cy="733016"/>
          </a:xfrm>
          <a:prstGeom prst="line">
            <a:avLst/>
          </a:prstGeom>
          <a:ln w="63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V="1">
            <a:off x="1853930" y="2108941"/>
            <a:ext cx="959151" cy="237221"/>
          </a:xfrm>
          <a:prstGeom prst="line">
            <a:avLst/>
          </a:prstGeom>
          <a:ln w="63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flipV="1">
            <a:off x="1698930" y="2018931"/>
            <a:ext cx="959151" cy="237221"/>
          </a:xfrm>
          <a:prstGeom prst="line">
            <a:avLst/>
          </a:prstGeom>
          <a:ln w="63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0" name="直線コネクタ 49"/>
          <p:cNvCxnSpPr/>
          <p:nvPr/>
        </p:nvCxnSpPr>
        <p:spPr>
          <a:xfrm>
            <a:off x="2662240" y="2016789"/>
            <a:ext cx="157158" cy="83777"/>
          </a:xfrm>
          <a:prstGeom prst="line">
            <a:avLst/>
          </a:prstGeom>
          <a:ln w="63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1705370" y="2262986"/>
            <a:ext cx="142795" cy="79179"/>
          </a:xfrm>
          <a:prstGeom prst="line">
            <a:avLst/>
          </a:prstGeom>
          <a:ln w="6350">
            <a:solidFill>
              <a:schemeClr val="bg2">
                <a:lumMod val="90000"/>
              </a:schemeClr>
            </a:solidFill>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9644069" y="-4727"/>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６</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73441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39361" y="666454"/>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10">
            <a:extLst>
              <a:ext uri="{FF2B5EF4-FFF2-40B4-BE49-F238E27FC236}">
                <a16:creationId xmlns:a16="http://schemas.microsoft.com/office/drawing/2014/main" id="{53317BC3-A50F-400B-90DB-26DAD2C6D8E1}"/>
              </a:ext>
            </a:extLst>
          </p:cNvPr>
          <p:cNvSpPr/>
          <p:nvPr/>
        </p:nvSpPr>
        <p:spPr>
          <a:xfrm>
            <a:off x="139363" y="166729"/>
            <a:ext cx="9190378" cy="369332"/>
          </a:xfrm>
          <a:prstGeom prst="roundRect">
            <a:avLst>
              <a:gd name="adj" fmla="val 942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smtClean="0">
                <a:latin typeface="ＭＳ Ｐゴシック" panose="020B0600070205080204" pitchFamily="50" charset="-128"/>
                <a:ea typeface="ＭＳ Ｐゴシック" panose="020B0600070205080204" pitchFamily="50" charset="-128"/>
              </a:rPr>
              <a:t>３．猛暑対策事業の進め方　（１／２）</a:t>
            </a:r>
            <a:endParaRPr lang="ja-JP" altLang="en-US" sz="3200" b="1" dirty="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428624" y="730993"/>
            <a:ext cx="5300664" cy="307777"/>
          </a:xfrm>
          <a:prstGeom prst="rect">
            <a:avLst/>
          </a:prstGeom>
          <a:noFill/>
        </p:spPr>
        <p:txBody>
          <a:bodyPr wrap="square" rtlCol="0">
            <a:spAutoFit/>
          </a:bodyPr>
          <a:lstStyle/>
          <a:p>
            <a:r>
              <a:rPr kumimoji="1" lang="ja-JP" altLang="en-US" sz="1400" b="1" dirty="0">
                <a:latin typeface="ＭＳ ゴシック" panose="020B0609070205080204" pitchFamily="49" charset="-128"/>
                <a:ea typeface="ＭＳ ゴシック" panose="020B0609070205080204" pitchFamily="49" charset="-128"/>
              </a:rPr>
              <a:t>⑴</a:t>
            </a:r>
            <a:r>
              <a:rPr kumimoji="1" lang="ja-JP" altLang="en-US" sz="1400" b="1" dirty="0" smtClean="0">
                <a:latin typeface="ＭＳ ゴシック" panose="020B0609070205080204" pitchFamily="49" charset="-128"/>
                <a:ea typeface="ＭＳ ゴシック" panose="020B0609070205080204" pitchFamily="49" charset="-128"/>
              </a:rPr>
              <a:t>　補助申請の受付から</a:t>
            </a:r>
            <a:r>
              <a:rPr kumimoji="1" lang="ja-JP" altLang="en-US" sz="1400" b="1" dirty="0">
                <a:latin typeface="ＭＳ ゴシック" panose="020B0609070205080204" pitchFamily="49" charset="-128"/>
                <a:ea typeface="ＭＳ ゴシック" panose="020B0609070205080204" pitchFamily="49" charset="-128"/>
              </a:rPr>
              <a:t>補助</a:t>
            </a:r>
            <a:r>
              <a:rPr kumimoji="1" lang="ja-JP" altLang="en-US" sz="1400" b="1" dirty="0" smtClean="0">
                <a:latin typeface="ＭＳ ゴシック" panose="020B0609070205080204" pitchFamily="49" charset="-128"/>
                <a:ea typeface="ＭＳ ゴシック" panose="020B0609070205080204" pitchFamily="49" charset="-128"/>
              </a:rPr>
              <a:t>対象箇所の選定、評価までの流れ</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530518" y="1101831"/>
            <a:ext cx="9901037" cy="215444"/>
          </a:xfrm>
          <a:prstGeom prst="rect">
            <a:avLst/>
          </a:prstGeom>
          <a:noFill/>
        </p:spPr>
        <p:txBody>
          <a:bodyPr wrap="square" rtlCol="0">
            <a:spAutoFit/>
          </a:bodyPr>
          <a:lstStyle/>
          <a:p>
            <a:endParaRPr kumimoji="1" lang="en-US" altLang="ja-JP" sz="800" dirty="0" smtClean="0">
              <a:latin typeface="ＭＳ ゴシック" panose="020B0609070205080204" pitchFamily="49" charset="-128"/>
              <a:ea typeface="ＭＳ ゴシック" panose="020B0609070205080204" pitchFamily="49"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907758464"/>
              </p:ext>
            </p:extLst>
          </p:nvPr>
        </p:nvGraphicFramePr>
        <p:xfrm>
          <a:off x="816278" y="1044678"/>
          <a:ext cx="9299275" cy="5966687"/>
        </p:xfrm>
        <a:graphic>
          <a:graphicData uri="http://schemas.openxmlformats.org/drawingml/2006/table">
            <a:tbl>
              <a:tblPr firstRow="1" firstCol="1" bandRow="1">
                <a:tableStyleId>{5C22544A-7EE6-4342-B048-85BDC9FD1C3A}</a:tableStyleId>
              </a:tblPr>
              <a:tblGrid>
                <a:gridCol w="398965">
                  <a:extLst>
                    <a:ext uri="{9D8B030D-6E8A-4147-A177-3AD203B41FA5}">
                      <a16:colId xmlns:a16="http://schemas.microsoft.com/office/drawing/2014/main" val="1215087239"/>
                    </a:ext>
                  </a:extLst>
                </a:gridCol>
                <a:gridCol w="1327932">
                  <a:extLst>
                    <a:ext uri="{9D8B030D-6E8A-4147-A177-3AD203B41FA5}">
                      <a16:colId xmlns:a16="http://schemas.microsoft.com/office/drawing/2014/main" val="3034608850"/>
                    </a:ext>
                  </a:extLst>
                </a:gridCol>
                <a:gridCol w="7572378">
                  <a:extLst>
                    <a:ext uri="{9D8B030D-6E8A-4147-A177-3AD203B41FA5}">
                      <a16:colId xmlns:a16="http://schemas.microsoft.com/office/drawing/2014/main" val="131410953"/>
                    </a:ext>
                  </a:extLst>
                </a:gridCol>
              </a:tblGrid>
              <a:tr h="627179">
                <a:tc gridSpan="2">
                  <a:txBody>
                    <a:bodyPr/>
                    <a:lstStyle/>
                    <a:p>
                      <a:pPr algn="ctr">
                        <a:spcAft>
                          <a:spcPts val="0"/>
                        </a:spcAft>
                      </a:pPr>
                      <a:r>
                        <a:rPr lang="ja-JP" sz="1400" kern="100" dirty="0">
                          <a:solidFill>
                            <a:sysClr val="windowText" lastClr="000000"/>
                          </a:solidFill>
                          <a:effectLst/>
                          <a:latin typeface="ＭＳ Ｐゴシック" panose="020B0600070205080204" pitchFamily="50" charset="-128"/>
                          <a:ea typeface="ＭＳ Ｐゴシック" panose="020B0600070205080204" pitchFamily="50" charset="-128"/>
                        </a:rPr>
                        <a:t>スケジュール</a:t>
                      </a:r>
                      <a:endParaRPr lang="ja-JP" sz="1400" kern="100" dirty="0">
                        <a:solidFill>
                          <a:sysClr val="windowText" lastClr="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spcAft>
                          <a:spcPts val="0"/>
                        </a:spcAft>
                      </a:pPr>
                      <a:r>
                        <a:rPr lang="ja-JP" sz="1400" kern="100" dirty="0">
                          <a:solidFill>
                            <a:schemeClr val="tx1"/>
                          </a:solidFill>
                          <a:effectLst/>
                          <a:latin typeface="ＭＳ Ｐゴシック" panose="020B0600070205080204" pitchFamily="50" charset="-128"/>
                          <a:ea typeface="ＭＳ Ｐゴシック" panose="020B0600070205080204" pitchFamily="50" charset="-128"/>
                        </a:rPr>
                        <a:t>大阪府の取組み</a:t>
                      </a:r>
                      <a:endParaRPr lang="ja-JP" sz="14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971452"/>
                  </a:ext>
                </a:extLst>
              </a:tr>
              <a:tr h="1580078">
                <a:tc>
                  <a:txBody>
                    <a:bodyPr/>
                    <a:lstStyle/>
                    <a:p>
                      <a:pPr algn="ctr">
                        <a:spcAft>
                          <a:spcPts val="0"/>
                        </a:spcAft>
                      </a:pPr>
                      <a:r>
                        <a:rPr lang="ja-JP" sz="1400" kern="100" dirty="0">
                          <a:solidFill>
                            <a:schemeClr val="tx1"/>
                          </a:solidFill>
                          <a:effectLst/>
                          <a:latin typeface="ＭＳ Ｐゴシック" panose="020B0600070205080204" pitchFamily="50" charset="-128"/>
                          <a:ea typeface="ＭＳ Ｐゴシック" panose="020B0600070205080204" pitchFamily="50" charset="-128"/>
                        </a:rPr>
                        <a:t>令和元年度</a:t>
                      </a:r>
                      <a:endParaRPr lang="ja-JP" sz="14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vert="eaVert"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spcAft>
                          <a:spcPts val="0"/>
                        </a:spcAft>
                      </a:pP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～３</a:t>
                      </a: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月</a:t>
                      </a: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末</a:t>
                      </a:r>
                      <a:endPar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ctr">
                        <a:spcAft>
                          <a:spcPts val="0"/>
                        </a:spcAft>
                      </a:pPr>
                      <a:endParaRPr lang="ja-JP" sz="14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spcAft>
                          <a:spcPts val="0"/>
                        </a:spcAft>
                      </a:pPr>
                      <a:r>
                        <a:rPr lang="ja-JP" sz="1400" b="1"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sz="1400" b="1" kern="100" dirty="0">
                          <a:solidFill>
                            <a:schemeClr val="tx1"/>
                          </a:solidFill>
                          <a:effectLst/>
                          <a:latin typeface="ＭＳ Ｐゴシック" panose="020B0600070205080204" pitchFamily="50" charset="-128"/>
                          <a:ea typeface="ＭＳ Ｐゴシック" panose="020B0600070205080204" pitchFamily="50" charset="-128"/>
                        </a:rPr>
                        <a:t>「まちなかの暑さ対策ガイドライン</a:t>
                      </a:r>
                      <a:r>
                        <a:rPr lang="ja-JP" sz="1400" b="1"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rPr>
                        <a:t>を参考</a:t>
                      </a:r>
                      <a:r>
                        <a:rPr lang="ja-JP" sz="1400" b="1" kern="100" dirty="0" smtClean="0">
                          <a:solidFill>
                            <a:schemeClr val="tx1"/>
                          </a:solidFill>
                          <a:effectLst/>
                          <a:latin typeface="ＭＳ Ｐゴシック" panose="020B0600070205080204" pitchFamily="50" charset="-128"/>
                          <a:ea typeface="ＭＳ Ｐゴシック" panose="020B0600070205080204" pitchFamily="50" charset="-128"/>
                        </a:rPr>
                        <a:t>に、</a:t>
                      </a:r>
                      <a:r>
                        <a:rPr lang="ja-JP" sz="1400" b="1" kern="100" dirty="0">
                          <a:solidFill>
                            <a:schemeClr val="tx1"/>
                          </a:solidFill>
                          <a:effectLst/>
                          <a:latin typeface="ＭＳ Ｐゴシック" panose="020B0600070205080204" pitchFamily="50" charset="-128"/>
                          <a:ea typeface="ＭＳ Ｐゴシック" panose="020B0600070205080204" pitchFamily="50" charset="-128"/>
                        </a:rPr>
                        <a:t>制度設計の上</a:t>
                      </a:r>
                      <a:r>
                        <a:rPr lang="ja-JP" sz="1400" b="1"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rPr>
                        <a:t>補助</a:t>
                      </a:r>
                      <a:r>
                        <a:rPr lang="ja-JP" sz="1400" b="1" kern="100" dirty="0" smtClean="0">
                          <a:solidFill>
                            <a:schemeClr val="tx1"/>
                          </a:solidFill>
                          <a:effectLst/>
                          <a:latin typeface="ＭＳ Ｐゴシック" panose="020B0600070205080204" pitchFamily="50" charset="-128"/>
                          <a:ea typeface="ＭＳ Ｐゴシック" panose="020B0600070205080204" pitchFamily="50" charset="-128"/>
                        </a:rPr>
                        <a:t>要領</a:t>
                      </a:r>
                      <a:r>
                        <a:rPr lang="ja-JP" sz="1400" b="1" kern="100" dirty="0">
                          <a:solidFill>
                            <a:schemeClr val="tx1"/>
                          </a:solidFill>
                          <a:effectLst/>
                          <a:latin typeface="ＭＳ Ｐゴシック" panose="020B0600070205080204" pitchFamily="50" charset="-128"/>
                          <a:ea typeface="ＭＳ Ｐゴシック" panose="020B0600070205080204" pitchFamily="50" charset="-128"/>
                        </a:rPr>
                        <a:t>等を作成</a:t>
                      </a:r>
                    </a:p>
                    <a:p>
                      <a:pPr marL="419100" indent="-419100" algn="just">
                        <a:spcAft>
                          <a:spcPts val="0"/>
                        </a:spcAft>
                      </a:pPr>
                      <a:r>
                        <a:rPr lang="ja-JP" sz="1400" kern="100" dirty="0">
                          <a:solidFill>
                            <a:schemeClr val="tx1"/>
                          </a:solidFill>
                          <a:effectLst/>
                          <a:latin typeface="ＭＳ Ｐゴシック" panose="020B0600070205080204" pitchFamily="50" charset="-128"/>
                          <a:ea typeface="ＭＳ Ｐゴシック" panose="020B0600070205080204" pitchFamily="50" charset="-128"/>
                        </a:rPr>
                        <a:t>　　</a:t>
                      </a: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sz="13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sz="1300" kern="100" dirty="0">
                          <a:solidFill>
                            <a:schemeClr val="tx1"/>
                          </a:solidFill>
                          <a:effectLst/>
                          <a:latin typeface="ＭＳ Ｐゴシック" panose="020B0600070205080204" pitchFamily="50" charset="-128"/>
                          <a:ea typeface="ＭＳ Ｐゴシック" panose="020B0600070205080204" pitchFamily="50" charset="-128"/>
                        </a:rPr>
                        <a:t>十分な暑熱環境改善効果が見込める「猛暑対策事業」が実施されるよう</a:t>
                      </a:r>
                      <a:r>
                        <a:rPr lang="ja-JP" sz="1300" kern="100" dirty="0" smtClean="0">
                          <a:solidFill>
                            <a:schemeClr val="tx1"/>
                          </a:solidFill>
                          <a:effectLst/>
                          <a:latin typeface="ＭＳ Ｐゴシック" panose="020B0600070205080204" pitchFamily="50" charset="-128"/>
                          <a:ea typeface="ＭＳ Ｐゴシック" panose="020B0600070205080204" pitchFamily="50" charset="-128"/>
                        </a:rPr>
                        <a:t>に</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募集条件</a:t>
                      </a:r>
                      <a:r>
                        <a:rPr lang="ja-JP" sz="1300" kern="100" dirty="0" smtClean="0">
                          <a:solidFill>
                            <a:schemeClr val="tx1"/>
                          </a:solidFill>
                          <a:effectLst/>
                          <a:latin typeface="ＭＳ Ｐゴシック" panose="020B0600070205080204" pitchFamily="50" charset="-128"/>
                          <a:ea typeface="ＭＳ Ｐゴシック" panose="020B0600070205080204" pitchFamily="50" charset="-128"/>
                        </a:rPr>
                        <a:t>を設定</a:t>
                      </a:r>
                      <a:endParaRPr lang="en-US" altLang="ja-JP" sz="13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lnSpc>
                          <a:spcPts val="800"/>
                        </a:lnSpc>
                        <a:spcAft>
                          <a:spcPts val="0"/>
                        </a:spcAft>
                      </a:pPr>
                      <a:r>
                        <a:rPr lang="en-US" sz="1400" kern="100" dirty="0">
                          <a:solidFill>
                            <a:schemeClr val="tx1"/>
                          </a:solidFill>
                          <a:effectLst/>
                          <a:latin typeface="ＭＳ Ｐゴシック" panose="020B0600070205080204" pitchFamily="50" charset="-128"/>
                          <a:ea typeface="ＭＳ Ｐゴシック" panose="020B0600070205080204" pitchFamily="50" charset="-128"/>
                        </a:rPr>
                        <a:t> </a:t>
                      </a:r>
                      <a:endParaRPr lang="en-US" sz="14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spcAft>
                          <a:spcPts val="0"/>
                        </a:spcAft>
                      </a:pP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rPr>
                        <a:t>補助</a:t>
                      </a: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要領等に基づき、令和２年度の「猛暑対策事業」</a:t>
                      </a: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rPr>
                        <a:t>の補助申請を受付（年度毎）</a:t>
                      </a:r>
                      <a:endPar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spcAft>
                          <a:spcPts val="0"/>
                        </a:spcAft>
                      </a:pP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ja-JP" sz="1300" kern="100" spc="-3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募集条件に適合しているか</a:t>
                      </a:r>
                      <a:r>
                        <a:rPr lang="ja-JP"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、応募内容をチェック</a:t>
                      </a:r>
                      <a:endParaRPr lang="en-US" altLang="ja-JP" sz="13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lnSpc>
                          <a:spcPts val="500"/>
                        </a:lnSpc>
                        <a:spcAft>
                          <a:spcPts val="0"/>
                        </a:spcAft>
                      </a:pPr>
                      <a:r>
                        <a:rPr lang="en-US"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 </a:t>
                      </a:r>
                      <a:endPar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spcAft>
                          <a:spcPts val="0"/>
                        </a:spcAft>
                      </a:pP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募集条件に適合した申請について優先順位を設定</a:t>
                      </a:r>
                      <a:endParaRPr lang="en-US" altLang="ja-JP" sz="13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lnSpc>
                          <a:spcPts val="500"/>
                        </a:lnSpc>
                        <a:spcAft>
                          <a:spcPts val="0"/>
                        </a:spcAft>
                      </a:pPr>
                      <a:endParaRPr lang="en-US" altLang="ja-JP" sz="14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spcAft>
                          <a:spcPts val="0"/>
                        </a:spcAft>
                      </a:pP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en-US" sz="1300" kern="100" spc="-3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予算の範囲内で優先順位の上位から、</a:t>
                      </a:r>
                      <a:r>
                        <a:rPr lang="ja-JP"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補助対象</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箇所</a:t>
                      </a:r>
                      <a:r>
                        <a:rPr lang="ja-JP"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（令和２年度分）を</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選定</a:t>
                      </a:r>
                      <a:endParaRPr lang="en-US" altLang="ja-JP" sz="1300" kern="100" dirty="0" smtClean="0">
                        <a:solidFill>
                          <a:schemeClr val="tx1"/>
                        </a:solidFill>
                        <a:effectLst/>
                        <a:latin typeface="ＭＳ Ｐゴシック" panose="020B0600070205080204" pitchFamily="50" charset="-128"/>
                        <a:ea typeface="ＭＳ Ｐゴシック" panose="020B0600070205080204" pitchFamily="50" charset="-128"/>
                      </a:endParaRPr>
                    </a:p>
                    <a:p>
                      <a:pPr algn="just">
                        <a:spcAft>
                          <a:spcPts val="0"/>
                        </a:spcAft>
                      </a:pPr>
                      <a:endParaRPr lang="ja-JP" altLang="ja-JP" sz="1000" kern="100" dirty="0" smtClean="0">
                        <a:solidFill>
                          <a:schemeClr val="tx1"/>
                        </a:solidFill>
                        <a:effectLst/>
                        <a:latin typeface="ＭＳ Ｐゴシック" panose="020B0600070205080204" pitchFamily="50" charset="-128"/>
                        <a:ea typeface="ＭＳ Ｐゴシック" panose="020B0600070205080204" pitchFamily="50" charset="-128"/>
                      </a:endParaRPr>
                    </a:p>
                  </a:txBody>
                  <a:tcPr marL="38853" marR="38853"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665842"/>
                  </a:ext>
                </a:extLst>
              </a:tr>
              <a:tr h="347907">
                <a:tc rowSpan="5">
                  <a:txBody>
                    <a:bodyPr/>
                    <a:lstStyle/>
                    <a:p>
                      <a:pPr algn="ctr">
                        <a:spcAft>
                          <a:spcPts val="0"/>
                        </a:spcAft>
                      </a:pP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令和２年度</a:t>
                      </a:r>
                      <a:endParaRPr lang="ja-JP" sz="14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vert="eaVert" anchor="ctr">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r"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４月上旬～中旬</a:t>
                      </a:r>
                      <a:endPar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59937" rtl="0" eaLnBrk="1" fontAlgn="auto" latinLnBrk="0" hangingPunct="1">
                        <a:lnSpc>
                          <a:spcPct val="100000"/>
                        </a:lnSpc>
                        <a:spcBef>
                          <a:spcPts val="0"/>
                        </a:spcBef>
                        <a:spcAft>
                          <a:spcPts val="0"/>
                        </a:spcAft>
                        <a:buClrTx/>
                        <a:buSzTx/>
                        <a:buFontTx/>
                        <a:buNone/>
                        <a:tabLst/>
                        <a:defRPr/>
                      </a:pPr>
                      <a:r>
                        <a:rPr lang="ja-JP"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kumimoji="1" lang="ja-JP" altLang="en-US"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選定した補助事業者に交付決定</a:t>
                      </a:r>
                      <a:endParaRPr kumimoji="1" lang="en-US" altLang="ja-JP"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59937"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marL="38853" marR="38853" marT="0" marB="0">
                    <a:lnL w="28575"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031095"/>
                  </a:ext>
                </a:extLst>
              </a:tr>
              <a:tr h="550853">
                <a:tc vMerge="1">
                  <a:txBody>
                    <a:bodyPr/>
                    <a:lstStyle/>
                    <a:p>
                      <a:endParaRPr kumimoji="1" lang="ja-JP" altLang="en-US"/>
                    </a:p>
                  </a:txBody>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交付決定後</a:t>
                      </a:r>
                      <a:endPar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59937"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補助事業者への「猛暑対策事業」の指導</a:t>
                      </a:r>
                    </a:p>
                    <a:p>
                      <a:pPr marL="0" marR="0" lvl="0" indent="0" algn="just"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3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「まちなかの暑さ対策ガイドライン」を参考に対策事業を実施するよう指導</a:t>
                      </a:r>
                      <a:endParaRPr kumimoji="1" lang="en-US" altLang="ja-JP" sz="13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marL="38853" marR="38853" marT="0" marB="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714466"/>
                  </a:ext>
                </a:extLst>
              </a:tr>
              <a:tr h="318915">
                <a:tc vMerge="1">
                  <a:txBody>
                    <a:bodyPr/>
                    <a:lstStyle/>
                    <a:p>
                      <a:endParaRPr kumimoji="1" lang="ja-JP" altLang="en-US"/>
                    </a:p>
                  </a:txBody>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６月</a:t>
                      </a:r>
                      <a:endPar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59937"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「評価審議会」に令和２年度の「猛暑対策事業」の補助対象箇所を報告</a:t>
                      </a:r>
                      <a:endParaRPr kumimoji="1" lang="en-US" altLang="ja-JP"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59937" rtl="0" eaLnBrk="1" fontAlgn="auto" latinLnBrk="0" hangingPunct="1">
                        <a:lnSpc>
                          <a:spcPct val="100000"/>
                        </a:lnSpc>
                        <a:spcBef>
                          <a:spcPts val="0"/>
                        </a:spcBef>
                        <a:spcAft>
                          <a:spcPts val="0"/>
                        </a:spcAft>
                        <a:buClrTx/>
                        <a:buSzTx/>
                        <a:buFontTx/>
                        <a:buNone/>
                        <a:tabLst/>
                        <a:defRPr/>
                      </a:pPr>
                      <a:endParaRPr lang="en-US" altLang="ja-JP" sz="8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818288"/>
                  </a:ext>
                </a:extLst>
              </a:tr>
              <a:tr h="347907">
                <a:tc vMerge="1">
                  <a:txBody>
                    <a:bodyPr/>
                    <a:lstStyle/>
                    <a:p>
                      <a:endParaRPr kumimoji="1" lang="ja-JP" altLang="en-US"/>
                    </a:p>
                  </a:txBody>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１１月</a:t>
                      </a:r>
                      <a:endParaRPr lang="en-US" altLang="ja-JP" sz="1400" b="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kumimoji="1" lang="ja-JP" altLang="en-US"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「評価審議会」に令和２年度の「猛暑対策事業」の進捗状況を報告</a:t>
                      </a:r>
                      <a:endParaRPr kumimoji="1" lang="en-US" altLang="ja-JP"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just">
                        <a:spcAft>
                          <a:spcPts val="0"/>
                        </a:spcAft>
                      </a:pPr>
                      <a:endParaRPr lang="ja-JP" sz="10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528448"/>
                  </a:ext>
                </a:extLst>
              </a:tr>
              <a:tr h="405892">
                <a:tc vMerge="1">
                  <a:txBody>
                    <a:bodyPr/>
                    <a:lstStyle/>
                    <a:p>
                      <a:endParaRPr kumimoji="1" lang="ja-JP" altLang="en-US"/>
                    </a:p>
                  </a:txBody>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事業完了後</a:t>
                      </a: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３月下旬まで</a:t>
                      </a:r>
                      <a:r>
                        <a:rPr kumimoji="1" lang="en-US" altLang="ja-JP"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just" defTabSz="959937"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「猛暑対策事業」により整備した暑熱環境改善設備等の整備状況を確認し、補助金を確定・交付</a:t>
                      </a:r>
                      <a:endParaRPr kumimoji="1" lang="en-US" altLang="ja-JP" sz="1400" b="1"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59937"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marL="38853" marR="38853" marT="0" marB="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789369"/>
                  </a:ext>
                </a:extLst>
              </a:tr>
              <a:tr h="433617">
                <a:tc rowSpan="3">
                  <a:txBody>
                    <a:bodyPr/>
                    <a:lstStyle/>
                    <a:p>
                      <a:pPr algn="ctr">
                        <a:spcAft>
                          <a:spcPts val="0"/>
                        </a:spcAft>
                      </a:pP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令和３年度</a:t>
                      </a:r>
                      <a:endParaRPr lang="ja-JP" sz="1400" kern="100" dirty="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vert="eaVert" anchor="ctr">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６月</a:t>
                      </a:r>
                      <a:endPar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59937" rtl="0" eaLnBrk="1" fontAlgn="auto" latinLnBrk="0" hangingPunct="1">
                        <a:lnSpc>
                          <a:spcPct val="100000"/>
                        </a:lnSpc>
                        <a:spcBef>
                          <a:spcPts val="0"/>
                        </a:spcBef>
                        <a:spcAft>
                          <a:spcPts val="0"/>
                        </a:spcAft>
                        <a:buClrTx/>
                        <a:buSzTx/>
                        <a:buFontTx/>
                        <a:buNone/>
                        <a:tabLst/>
                        <a:defRPr/>
                      </a:pP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　「評価審議会」に令和２年度の「猛暑対策事業」の</a:t>
                      </a: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rPr>
                        <a:t>実施</a:t>
                      </a: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状況を報告</a:t>
                      </a:r>
                      <a:endParaRPr lang="en-US" altLang="ja-JP" sz="1400" b="1" kern="100" dirty="0" smtClean="0">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just" defTabSz="959937" rtl="0" eaLnBrk="1" fontAlgn="auto" latinLnBrk="0" hangingPunct="1">
                        <a:lnSpc>
                          <a:spcPts val="800"/>
                        </a:lnSpc>
                        <a:spcBef>
                          <a:spcPts val="0"/>
                        </a:spcBef>
                        <a:spcAft>
                          <a:spcPts val="0"/>
                        </a:spcAft>
                        <a:buClrTx/>
                        <a:buSzTx/>
                        <a:buFontTx/>
                        <a:buNone/>
                        <a:tabLst/>
                        <a:defRPr/>
                      </a:pPr>
                      <a:endParaRPr lang="en-US" altLang="ja-JP" sz="1400" kern="100" dirty="0" smtClean="0">
                        <a:solidFill>
                          <a:schemeClr val="tx1"/>
                        </a:solidFill>
                        <a:effectLst/>
                        <a:latin typeface="ＭＳ Ｐゴシック" panose="020B0600070205080204" pitchFamily="50" charset="-128"/>
                        <a:ea typeface="ＭＳ Ｐゴシック" panose="020B0600070205080204" pitchFamily="50" charset="-128"/>
                      </a:endParaRPr>
                    </a:p>
                  </a:txBody>
                  <a:tcPr marL="38853" marR="38853" marT="0" marB="0">
                    <a:lnL w="28575"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0425717"/>
                  </a:ext>
                </a:extLst>
              </a:tr>
              <a:tr h="550853">
                <a:tc vMerge="1">
                  <a:txBody>
                    <a:bodyPr/>
                    <a:lstStyle/>
                    <a:p>
                      <a:endParaRPr kumimoji="1" lang="ja-JP" altLang="en-US"/>
                    </a:p>
                  </a:txBody>
                  <a:tcPr/>
                </a:tc>
                <a:tc>
                  <a:txBody>
                    <a:bodyPr/>
                    <a:lstStyle/>
                    <a:p>
                      <a:pPr algn="ctr">
                        <a:spcAft>
                          <a:spcPts val="0"/>
                        </a:spcAft>
                      </a:pP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７月</a:t>
                      </a: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９月頃</a:t>
                      </a:r>
                      <a:endPar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　「猛暑対策事業」により整備した暑熱環境改善設備等の供用状況・効果を確認</a:t>
                      </a:r>
                    </a:p>
                    <a:p>
                      <a:pPr marL="381635" indent="-381635" algn="just">
                        <a:spcAft>
                          <a:spcPts val="0"/>
                        </a:spcAft>
                      </a:pP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400" kern="100" dirty="0" smtClean="0">
                          <a:solidFill>
                            <a:schemeClr val="tx1"/>
                          </a:solidFill>
                          <a:effectLst/>
                          <a:latin typeface="ＭＳ Ｐゴシック" panose="020B0600070205080204" pitchFamily="50" charset="-128"/>
                          <a:ea typeface="ＭＳ Ｐゴシック" panose="020B0600070205080204" pitchFamily="50" charset="-128"/>
                        </a:rPr>
                        <a:t>　</a:t>
                      </a:r>
                      <a:r>
                        <a:rPr lang="ja-JP" altLang="en-US" sz="1300" kern="100" dirty="0" smtClean="0">
                          <a:solidFill>
                            <a:schemeClr val="tx1"/>
                          </a:solidFill>
                          <a:effectLst/>
                          <a:latin typeface="ＭＳ Ｐゴシック" panose="020B0600070205080204" pitchFamily="50" charset="-128"/>
                          <a:ea typeface="ＭＳ Ｐゴシック" panose="020B0600070205080204" pitchFamily="50" charset="-128"/>
                        </a:rPr>
                        <a:t>・</a:t>
                      </a:r>
                      <a:r>
                        <a:rPr lang="ja-JP"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 対策実施地点と未実施地点で、暑さ指数（</a:t>
                      </a:r>
                      <a:r>
                        <a:rPr lang="en-US"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WBGT</a:t>
                      </a:r>
                      <a:r>
                        <a:rPr lang="ja-JP" altLang="ja-JP" sz="1300" kern="100" dirty="0" smtClean="0">
                          <a:solidFill>
                            <a:schemeClr val="tx1"/>
                          </a:solidFill>
                          <a:effectLst/>
                          <a:latin typeface="ＭＳ Ｐゴシック" panose="020B0600070205080204" pitchFamily="50" charset="-128"/>
                          <a:ea typeface="ＭＳ Ｐゴシック" panose="020B0600070205080204" pitchFamily="50" charset="-128"/>
                        </a:rPr>
                        <a:t>）を測定して暑熱環境の改善効果を確認</a:t>
                      </a:r>
                      <a:endParaRPr lang="en-US" altLang="ja-JP" sz="1300" kern="100" dirty="0" smtClean="0">
                        <a:solidFill>
                          <a:schemeClr val="tx1"/>
                        </a:solidFill>
                        <a:effectLst/>
                        <a:latin typeface="ＭＳ Ｐゴシック" panose="020B0600070205080204" pitchFamily="50" charset="-128"/>
                        <a:ea typeface="ＭＳ Ｐゴシック" panose="020B0600070205080204" pitchFamily="50" charset="-128"/>
                      </a:endParaRPr>
                    </a:p>
                    <a:p>
                      <a:pPr marL="381635" indent="-381635" algn="just">
                        <a:spcAft>
                          <a:spcPts val="0"/>
                        </a:spcAft>
                      </a:pPr>
                      <a:endParaRPr lang="ja-JP" altLang="ja-JP" sz="1000" kern="100" dirty="0" smtClean="0">
                        <a:solidFill>
                          <a:schemeClr val="tx1"/>
                        </a:solidFill>
                        <a:effectLst/>
                        <a:latin typeface="ＭＳ Ｐゴシック" panose="020B0600070205080204" pitchFamily="50" charset="-128"/>
                        <a:ea typeface="ＭＳ Ｐゴシック" panose="020B0600070205080204" pitchFamily="50" charset="-128"/>
                      </a:endParaRPr>
                    </a:p>
                  </a:txBody>
                  <a:tcPr marL="38853" marR="38853" marT="0" marB="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52781"/>
                  </a:ext>
                </a:extLst>
              </a:tr>
              <a:tr h="592971">
                <a:tc vMerge="1">
                  <a:txBody>
                    <a:bodyPr/>
                    <a:lstStyle/>
                    <a:p>
                      <a:endParaRPr kumimoji="1" lang="ja-JP" altLang="en-US"/>
                    </a:p>
                  </a:txBody>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rPr>
                        <a:t>１１月</a:t>
                      </a:r>
                      <a:endParaRPr lang="ja-JP" altLang="ja-JP" sz="1400" kern="100" dirty="0" smtClean="0">
                        <a:solidFill>
                          <a:schemeClr val="tx1"/>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38853" marR="38853"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just" defTabSz="959937" rtl="0" eaLnBrk="1" fontAlgn="auto" latinLnBrk="0" hangingPunct="1">
                        <a:lnSpc>
                          <a:spcPts val="800"/>
                        </a:lnSpc>
                        <a:spcBef>
                          <a:spcPts val="0"/>
                        </a:spcBef>
                        <a:spcAft>
                          <a:spcPts val="0"/>
                        </a:spcAft>
                        <a:buClrTx/>
                        <a:buSzTx/>
                        <a:buFontTx/>
                        <a:buNone/>
                        <a:tabLst/>
                        <a:defRPr/>
                      </a:pPr>
                      <a:endParaRPr lang="en-US" altLang="ja-JP" sz="1400" kern="100" dirty="0" smtClean="0">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just" defTabSz="959937" rtl="0" eaLnBrk="1" fontAlgn="auto" latinLnBrk="0" hangingPunct="1">
                        <a:lnSpc>
                          <a:spcPts val="800"/>
                        </a:lnSpc>
                        <a:spcBef>
                          <a:spcPts val="0"/>
                        </a:spcBef>
                        <a:spcAft>
                          <a:spcPts val="0"/>
                        </a:spcAft>
                        <a:buClrTx/>
                        <a:buSzTx/>
                        <a:buFontTx/>
                        <a:buNone/>
                        <a:tabLst/>
                        <a:defRPr/>
                      </a:pP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　「評価審議会」に令和２年度</a:t>
                      </a:r>
                      <a:r>
                        <a:rPr lang="ja-JP" altLang="en-US" sz="1400" b="1" kern="100" dirty="0" smtClean="0">
                          <a:solidFill>
                            <a:schemeClr val="tx1"/>
                          </a:solidFill>
                          <a:effectLst/>
                          <a:latin typeface="ＭＳ Ｐゴシック" panose="020B0600070205080204" pitchFamily="50" charset="-128"/>
                          <a:ea typeface="ＭＳ Ｐゴシック" panose="020B0600070205080204" pitchFamily="50" charset="-128"/>
                        </a:rPr>
                        <a:t>に実施した</a:t>
                      </a:r>
                      <a:r>
                        <a:rPr lang="ja-JP" altLang="ja-JP" sz="1400" b="1" kern="100" dirty="0" smtClean="0">
                          <a:solidFill>
                            <a:schemeClr val="tx1"/>
                          </a:solidFill>
                          <a:effectLst/>
                          <a:latin typeface="ＭＳ Ｐゴシック" panose="020B0600070205080204" pitchFamily="50" charset="-128"/>
                          <a:ea typeface="ＭＳ Ｐゴシック" panose="020B0600070205080204" pitchFamily="50" charset="-128"/>
                        </a:rPr>
                        <a:t>「猛暑対策事業」の実績と自己評価を報告し、評価を依頼</a:t>
                      </a:r>
                      <a:endParaRPr lang="en-US" altLang="ja-JP" sz="1400" b="1" kern="100" dirty="0" smtClean="0">
                        <a:solidFill>
                          <a:schemeClr val="tx1"/>
                        </a:solidFill>
                        <a:effectLst/>
                        <a:latin typeface="ＭＳ Ｐゴシック" panose="020B0600070205080204" pitchFamily="50" charset="-128"/>
                        <a:ea typeface="ＭＳ Ｐゴシック" panose="020B0600070205080204" pitchFamily="50" charset="-128"/>
                      </a:endParaRPr>
                    </a:p>
                  </a:txBody>
                  <a:tcPr marL="38853" marR="38853" marT="0" marB="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22219123"/>
                  </a:ext>
                </a:extLst>
              </a:tr>
            </a:tbl>
          </a:graphicData>
        </a:graphic>
      </p:graphicFrame>
      <p:sp>
        <p:nvSpPr>
          <p:cNvPr id="11" name="テキスト ボックス 10"/>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７</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816277" y="1038770"/>
            <a:ext cx="9299275" cy="59725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4059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39362" y="666455"/>
            <a:ext cx="10120745" cy="6420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10">
            <a:extLst>
              <a:ext uri="{FF2B5EF4-FFF2-40B4-BE49-F238E27FC236}">
                <a16:creationId xmlns:a16="http://schemas.microsoft.com/office/drawing/2014/main" id="{53317BC3-A50F-400B-90DB-26DAD2C6D8E1}"/>
              </a:ext>
            </a:extLst>
          </p:cNvPr>
          <p:cNvSpPr/>
          <p:nvPr/>
        </p:nvSpPr>
        <p:spPr>
          <a:xfrm>
            <a:off x="139362" y="166729"/>
            <a:ext cx="9204663" cy="385433"/>
          </a:xfrm>
          <a:prstGeom prst="roundRect">
            <a:avLst>
              <a:gd name="adj"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prstClr val="white"/>
                </a:solidFill>
                <a:latin typeface="ＭＳ Ｐゴシック" panose="020B0600070205080204" pitchFamily="50" charset="-128"/>
                <a:ea typeface="ＭＳ Ｐゴシック" panose="020B0600070205080204" pitchFamily="50" charset="-128"/>
              </a:rPr>
              <a:t>３．猛暑対策事業の進め方　</a:t>
            </a:r>
            <a:r>
              <a:rPr lang="ja-JP" altLang="en-US" sz="2000" b="1" dirty="0" smtClean="0">
                <a:solidFill>
                  <a:prstClr val="white"/>
                </a:solidFill>
                <a:latin typeface="ＭＳ Ｐゴシック" panose="020B0600070205080204" pitchFamily="50" charset="-128"/>
                <a:ea typeface="ＭＳ Ｐゴシック" panose="020B0600070205080204" pitchFamily="50" charset="-128"/>
              </a:rPr>
              <a:t>（</a:t>
            </a:r>
            <a:r>
              <a:rPr lang="ja-JP" altLang="en-US" sz="2000" b="1" dirty="0">
                <a:solidFill>
                  <a:prstClr val="white"/>
                </a:solidFill>
                <a:latin typeface="ＭＳ Ｐゴシック" panose="020B0600070205080204" pitchFamily="50" charset="-128"/>
                <a:ea typeface="ＭＳ Ｐゴシック" panose="020B0600070205080204" pitchFamily="50" charset="-128"/>
              </a:rPr>
              <a:t>２</a:t>
            </a:r>
            <a:r>
              <a:rPr lang="ja-JP" altLang="en-US" sz="2000" b="1" dirty="0" smtClean="0">
                <a:solidFill>
                  <a:prstClr val="white"/>
                </a:solidFill>
                <a:latin typeface="ＭＳ Ｐゴシック" panose="020B0600070205080204" pitchFamily="50" charset="-128"/>
                <a:ea typeface="ＭＳ Ｐゴシック" panose="020B0600070205080204" pitchFamily="50" charset="-128"/>
              </a:rPr>
              <a:t>／</a:t>
            </a:r>
            <a:r>
              <a:rPr lang="ja-JP" altLang="en-US" sz="2000" b="1" dirty="0">
                <a:solidFill>
                  <a:prstClr val="white"/>
                </a:solidFill>
                <a:latin typeface="ＭＳ Ｐゴシック" panose="020B0600070205080204" pitchFamily="50" charset="-128"/>
                <a:ea typeface="ＭＳ Ｐゴシック" panose="020B0600070205080204" pitchFamily="50" charset="-128"/>
              </a:rPr>
              <a:t>２</a:t>
            </a:r>
            <a:r>
              <a:rPr lang="ja-JP" altLang="en-US" sz="2000" b="1" dirty="0" smtClean="0">
                <a:solidFill>
                  <a:prstClr val="white"/>
                </a:solidFill>
                <a:latin typeface="ＭＳ Ｐゴシック" panose="020B0600070205080204" pitchFamily="50" charset="-128"/>
                <a:ea typeface="ＭＳ Ｐゴシック" panose="020B0600070205080204" pitchFamily="50" charset="-128"/>
              </a:rPr>
              <a:t>）</a:t>
            </a:r>
            <a:endParaRPr lang="ja-JP" altLang="en-US" sz="3200" b="1"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428623" y="730993"/>
            <a:ext cx="5429251" cy="307777"/>
          </a:xfrm>
          <a:prstGeom prst="rect">
            <a:avLst/>
          </a:prstGeom>
          <a:noFill/>
        </p:spPr>
        <p:txBody>
          <a:bodyPr wrap="square" rtlCol="0">
            <a:spAutoFit/>
          </a:bodyPr>
          <a:lstStyle/>
          <a:p>
            <a:r>
              <a:rPr kumimoji="1" lang="ja-JP" altLang="en-US" sz="1400" b="1" dirty="0" smtClean="0">
                <a:latin typeface="ＭＳ ゴシック" panose="020B0609070205080204" pitchFamily="49" charset="-128"/>
                <a:ea typeface="ＭＳ ゴシック" panose="020B0609070205080204" pitchFamily="49" charset="-128"/>
              </a:rPr>
              <a:t>⑵　補助採択選定の流れ</a:t>
            </a:r>
            <a:endParaRPr kumimoji="1" lang="ja-JP" altLang="en-US" sz="1400" b="1" dirty="0">
              <a:latin typeface="ＭＳ ゴシック" panose="020B0609070205080204" pitchFamily="49" charset="-128"/>
              <a:ea typeface="ＭＳ ゴシック" panose="020B0609070205080204" pitchFamily="49" charset="-128"/>
            </a:endParaRPr>
          </a:p>
        </p:txBody>
      </p:sp>
      <p:sp>
        <p:nvSpPr>
          <p:cNvPr id="10" name="テキスト ボックス 1"/>
          <p:cNvSpPr txBox="1"/>
          <p:nvPr/>
        </p:nvSpPr>
        <p:spPr>
          <a:xfrm>
            <a:off x="3607131" y="1038769"/>
            <a:ext cx="6521555" cy="543822"/>
          </a:xfrm>
          <a:prstGeom prst="rect">
            <a:avLst/>
          </a:prstGeom>
          <a:solidFill>
            <a:schemeClr val="accent5">
              <a:lumMod val="40000"/>
              <a:lumOff val="60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主な募集条件</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テキスト ボックス 2"/>
          <p:cNvSpPr txBox="1"/>
          <p:nvPr/>
        </p:nvSpPr>
        <p:spPr>
          <a:xfrm>
            <a:off x="3605251" y="1584496"/>
            <a:ext cx="6523435" cy="379613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1400" b="1"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１．実施場所</a:t>
            </a:r>
            <a:endParaRPr lang="en-US" altLang="ja-JP" sz="1400" b="1"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spcAft>
                <a:spcPts val="0"/>
              </a:spcAft>
            </a:pPr>
            <a:endParaRPr lang="ja-JP" sz="5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en-US"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暑くても屋外</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で</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バス等を</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待たざるを得ない</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場所で</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ある</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こと</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800"/>
              </a:lnSpc>
              <a:spcAft>
                <a:spcPts val="0"/>
              </a:spcAft>
            </a:pPr>
            <a:r>
              <a:rPr lang="en-US" sz="14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en-US" sz="1400" kern="100" dirty="0" smtClean="0">
              <a:effectLst/>
              <a:latin typeface="ＭＳ Ｐゴシック" panose="020B0600070205080204" pitchFamily="50" charset="-128"/>
              <a:ea typeface="游明朝" panose="02020400000000000000" pitchFamily="18" charset="-128"/>
              <a:cs typeface="Times New Roman" panose="02020603050405020304" pitchFamily="18" charset="0"/>
            </a:endParaRPr>
          </a:p>
          <a:p>
            <a:pPr algn="just">
              <a:lnSpc>
                <a:spcPts val="800"/>
              </a:lnSpc>
              <a:spcAft>
                <a:spcPts val="0"/>
              </a:spcAft>
            </a:pPr>
            <a:endParaRPr lang="en-US" altLang="ja-JP" sz="1400" kern="100" dirty="0" smtClean="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800"/>
              </a:lnSpc>
              <a:spcAft>
                <a:spcPts val="0"/>
              </a:spcAft>
            </a:pP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b="1" kern="100" dirty="0">
                <a:effectLst/>
                <a:latin typeface="游明朝" panose="02020400000000000000" pitchFamily="18" charset="-128"/>
                <a:ea typeface="ＭＳ Ｐゴシック" panose="020B0600070205080204" pitchFamily="50" charset="-128"/>
                <a:cs typeface="Times New Roman" panose="02020603050405020304" pitchFamily="18" charset="0"/>
              </a:rPr>
              <a:t>２．対策技術の選定</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en-US" altLang="ja-JP" sz="8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en-US"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①</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「日射を防ぐ対策」が講じられて</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いる</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こと</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500"/>
              </a:lnSpc>
              <a:spcAft>
                <a:spcPts val="0"/>
              </a:spcAft>
            </a:pPr>
            <a:endParaRPr lang="en-US" sz="1400" kern="100" dirty="0" smtClean="0">
              <a:effectLst/>
              <a:latin typeface="ＭＳ Ｐゴシック" panose="020B0600070205080204" pitchFamily="50" charset="-128"/>
              <a:ea typeface="游明朝" panose="02020400000000000000" pitchFamily="18" charset="-128"/>
              <a:cs typeface="Times New Roman" panose="02020603050405020304" pitchFamily="18" charset="0"/>
            </a:endParaRPr>
          </a:p>
          <a:p>
            <a:pPr algn="just">
              <a:lnSpc>
                <a:spcPts val="500"/>
              </a:lnSpc>
              <a:spcAft>
                <a:spcPts val="0"/>
              </a:spcAft>
            </a:pPr>
            <a:r>
              <a:rPr lang="en-US" sz="14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en-US"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②</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場所の</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特性</a:t>
            </a:r>
            <a:r>
              <a:rPr lang="ja-JP" altLang="en-US" sz="1400" kern="100" dirty="0">
                <a:latin typeface="游明朝" panose="02020400000000000000" pitchFamily="18" charset="-128"/>
                <a:ea typeface="ＭＳ Ｐゴシック" panose="020B0600070205080204" pitchFamily="50" charset="-128"/>
                <a:cs typeface="Times New Roman" panose="02020603050405020304" pitchFamily="18" charset="0"/>
              </a:rPr>
              <a:t>（日射環境、風環境など</a:t>
            </a:r>
            <a:r>
              <a:rPr lang="ja-JP" altLang="en-US" sz="1400" kern="100" dirty="0" smtClean="0">
                <a:latin typeface="游明朝" panose="02020400000000000000" pitchFamily="18" charset="-128"/>
                <a:ea typeface="ＭＳ Ｐゴシック" panose="020B0600070205080204" pitchFamily="50" charset="-128"/>
                <a:cs typeface="Times New Roman" panose="02020603050405020304" pitchFamily="18" charset="0"/>
              </a:rPr>
              <a:t>）</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に</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応じた対策技術が導入</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される</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こと</a:t>
            </a:r>
            <a:endParaRPr lang="en-US" alt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lnSpc>
                <a:spcPts val="500"/>
              </a:lnSpc>
            </a:pP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en-US" alt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③</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設置</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時・運用時の留意</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事項</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（設置場所・風向きなど）</a:t>
            </a:r>
            <a:r>
              <a:rPr lang="ja-JP" altLang="en-US" sz="1400" kern="100" dirty="0">
                <a:latin typeface="游明朝" panose="02020400000000000000" pitchFamily="18" charset="-128"/>
                <a:ea typeface="ＭＳ Ｐゴシック" panose="020B0600070205080204" pitchFamily="50" charset="-128"/>
                <a:cs typeface="Times New Roman" panose="02020603050405020304" pitchFamily="18" charset="0"/>
              </a:rPr>
              <a:t>に</a:t>
            </a:r>
            <a:r>
              <a:rPr lang="ja-JP" altLang="en-US" sz="1400" kern="100" dirty="0" smtClean="0">
                <a:latin typeface="游明朝" panose="02020400000000000000" pitchFamily="18" charset="-128"/>
                <a:ea typeface="ＭＳ Ｐゴシック" panose="020B0600070205080204" pitchFamily="50" charset="-128"/>
                <a:cs typeface="Times New Roman" panose="02020603050405020304" pitchFamily="18" charset="0"/>
              </a:rPr>
              <a:t>配慮</a:t>
            </a:r>
            <a:r>
              <a:rPr lang="ja-JP" altLang="ja-JP" sz="1400" kern="100" dirty="0" smtClean="0">
                <a:latin typeface="游明朝" panose="02020400000000000000" pitchFamily="18" charset="-128"/>
                <a:ea typeface="ＭＳ Ｐゴシック" panose="020B0600070205080204" pitchFamily="50" charset="-128"/>
                <a:cs typeface="Times New Roman" panose="02020603050405020304" pitchFamily="18" charset="0"/>
              </a:rPr>
              <a:t>されて</a:t>
            </a:r>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いる</a:t>
            </a:r>
            <a:r>
              <a:rPr lang="ja-JP" altLang="en-US" sz="1400" kern="100" dirty="0">
                <a:latin typeface="游明朝" panose="02020400000000000000" pitchFamily="18" charset="-128"/>
                <a:ea typeface="ＭＳ Ｐゴシック" panose="020B0600070205080204" pitchFamily="50" charset="-128"/>
                <a:cs typeface="Times New Roman" panose="02020603050405020304" pitchFamily="18" charset="0"/>
              </a:rPr>
              <a:t>こと</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500"/>
              </a:lnSpc>
              <a:spcAft>
                <a:spcPts val="0"/>
              </a:spcAft>
            </a:pPr>
            <a:r>
              <a:rPr lang="en-US" sz="1400" kern="100" dirty="0">
                <a:effectLst/>
                <a:latin typeface="ＭＳ Ｐゴシック" panose="020B0600070205080204" pitchFamily="50" charset="-128"/>
                <a:ea typeface="游明朝" panose="02020400000000000000" pitchFamily="18" charset="-128"/>
                <a:cs typeface="Times New Roman" panose="02020603050405020304" pitchFamily="18" charset="0"/>
              </a:rPr>
              <a:t> </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en-US" alt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ja-JP" altLang="en-US" sz="1400" kern="100" dirty="0" smtClean="0">
                <a:latin typeface="游明朝" panose="02020400000000000000" pitchFamily="18" charset="-128"/>
                <a:ea typeface="ＭＳ Ｐゴシック" panose="020B0600070205080204" pitchFamily="50" charset="-128"/>
                <a:cs typeface="Times New Roman" panose="02020603050405020304" pitchFamily="18" charset="0"/>
              </a:rPr>
              <a:t>④</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　</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暑熱</a:t>
            </a:r>
            <a:r>
              <a:rPr lang="ja-JP" sz="1400" kern="100" dirty="0">
                <a:effectLst/>
                <a:latin typeface="游明朝" panose="02020400000000000000" pitchFamily="18" charset="-128"/>
                <a:ea typeface="ＭＳ Ｐゴシック" panose="020B0600070205080204" pitchFamily="50" charset="-128"/>
                <a:cs typeface="Times New Roman" panose="02020603050405020304" pitchFamily="18" charset="0"/>
              </a:rPr>
              <a:t>環境改善効果のある緑化となって</a:t>
            </a:r>
            <a:r>
              <a:rPr 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いる</a:t>
            </a: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こと</a:t>
            </a:r>
            <a:endParaRPr lang="en-US" alt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just">
              <a:spcAft>
                <a:spcPts val="0"/>
              </a:spcAft>
            </a:pPr>
            <a:endParaRPr lang="en-US" altLang="ja-JP" sz="1400" kern="100" dirty="0">
              <a:latin typeface="游明朝" panose="02020400000000000000" pitchFamily="18" charset="-128"/>
              <a:ea typeface="ＭＳ Ｐゴシック" panose="020B0600070205080204" pitchFamily="50" charset="-128"/>
              <a:cs typeface="Times New Roman" panose="02020603050405020304" pitchFamily="18" charset="0"/>
            </a:endParaRPr>
          </a:p>
          <a:p>
            <a:pPr algn="just">
              <a:spcAft>
                <a:spcPts val="0"/>
              </a:spcAft>
            </a:pP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　⑤　府又は市町村が定める景観計画に適合していること</a:t>
            </a:r>
            <a:endParaRPr lang="en-US" altLang="ja-JP"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endParaRPr>
          </a:p>
          <a:p>
            <a:pPr algn="r">
              <a:spcAft>
                <a:spcPts val="0"/>
              </a:spcAft>
            </a:pPr>
            <a:r>
              <a:rPr lang="ja-JP" altLang="en-US" sz="1400" kern="100" dirty="0" smtClean="0">
                <a:effectLst/>
                <a:latin typeface="游明朝" panose="02020400000000000000" pitchFamily="18" charset="-128"/>
                <a:ea typeface="ＭＳ Ｐゴシック" panose="020B0600070205080204" pitchFamily="50" charset="-128"/>
                <a:cs typeface="Times New Roman" panose="02020603050405020304" pitchFamily="18" charset="0"/>
              </a:rPr>
              <a:t>　　　　　　　　　　　　　　　　　　など</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テキスト ボックス 2"/>
          <p:cNvSpPr txBox="1"/>
          <p:nvPr/>
        </p:nvSpPr>
        <p:spPr>
          <a:xfrm>
            <a:off x="844845" y="1554015"/>
            <a:ext cx="2255544" cy="3826619"/>
          </a:xfrm>
          <a:prstGeom prst="rect">
            <a:avLst/>
          </a:prstGeom>
          <a:solidFill>
            <a:schemeClr val="lt1"/>
          </a:solidFill>
          <a:ln w="190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lvl="0" algn="just"/>
            <a:r>
              <a:rPr lang="ja-JP" altLang="en-US" sz="1400" b="1" kern="100" dirty="0" smtClean="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rPr>
              <a:t>○　右記を主な補助要件</a:t>
            </a:r>
            <a:endParaRPr lang="en-US" altLang="ja-JP" sz="1400" b="1" kern="100" dirty="0" smtClean="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endParaRPr>
          </a:p>
          <a:p>
            <a:pPr lvl="0" algn="just"/>
            <a:r>
              <a:rPr lang="ja-JP" altLang="en-US" sz="1400" b="1" kern="100" dirty="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rPr>
              <a:t>　</a:t>
            </a:r>
            <a:r>
              <a:rPr lang="ja-JP" altLang="en-US" sz="1400" b="1" kern="100" dirty="0" smtClean="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rPr>
              <a:t>　として、事業者からの</a:t>
            </a:r>
            <a:endParaRPr lang="en-US" altLang="ja-JP" sz="1400" b="1" kern="100" dirty="0" smtClean="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endParaRPr>
          </a:p>
          <a:p>
            <a:pPr lvl="0" algn="just"/>
            <a:r>
              <a:rPr lang="ja-JP" altLang="en-US" sz="1400" b="1" kern="100" dirty="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rPr>
              <a:t>　</a:t>
            </a:r>
            <a:r>
              <a:rPr lang="ja-JP" altLang="en-US" sz="1400" b="1" kern="100" dirty="0" smtClean="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rPr>
              <a:t>　補助申請を受付</a:t>
            </a:r>
            <a:endParaRPr lang="en-US" altLang="ja-JP" sz="1400" b="1" kern="100" dirty="0" smtClean="0">
              <a:solidFill>
                <a:prstClr val="black"/>
              </a:solidFill>
              <a:latin typeface="游明朝" panose="02020400000000000000" pitchFamily="18" charset="-128"/>
              <a:ea typeface="ＭＳ Ｐゴシック" panose="020B0600070205080204" pitchFamily="50" charset="-128"/>
              <a:cs typeface="Times New Roman" panose="02020603050405020304" pitchFamily="18" charset="0"/>
            </a:endParaRPr>
          </a:p>
          <a:p>
            <a:pPr lvl="0" algn="just"/>
            <a:r>
              <a:rPr lang="ja-JP" altLang="en-US" sz="1400" kern="100" dirty="0" smtClean="0">
                <a:solidFill>
                  <a:prstClr val="black"/>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＜補助対象者＞</a:t>
            </a:r>
            <a:endParaRPr lang="en-US" altLang="ja-JP" sz="1400" kern="100" dirty="0" smtClean="0">
              <a:solidFill>
                <a:prstClr val="black"/>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r>
              <a:rPr lang="ja-JP" altLang="en-US" sz="14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・府内の市町村</a:t>
            </a:r>
            <a:endParaRPr lang="en-US" altLang="ja-JP"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r>
              <a:rPr lang="ja-JP" altLang="en-US" sz="14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・バス事業者</a:t>
            </a:r>
            <a:endParaRPr lang="en-US" altLang="ja-JP"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r>
              <a:rPr lang="ja-JP" altLang="en-US" sz="14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・鉄軌道事業者　</a:t>
            </a:r>
            <a:r>
              <a:rPr lang="ja-JP" altLang="en-US" sz="1400" kern="100" dirty="0" smtClean="0">
                <a:solidFill>
                  <a:prstClr val="black"/>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な</a:t>
            </a:r>
            <a:r>
              <a:rPr lang="ja-JP" altLang="en-US"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ど</a:t>
            </a:r>
            <a:endParaRPr lang="en-US" altLang="ja-JP" sz="1400"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endParaRPr lang="en-US" altLang="ja-JP" sz="500" kern="100" dirty="0" smtClean="0">
              <a:solidFill>
                <a:prstClr val="black"/>
              </a:solidFill>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ctr"/>
            <a:r>
              <a:rPr lang="ja-JP" altLang="en-US" sz="2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endParaRPr lang="en-US" altLang="ja-JP" sz="5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14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現地を</a:t>
            </a:r>
            <a:r>
              <a:rPr lang="ja-JP" altLang="en-US"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確認</a:t>
            </a:r>
            <a:endParaRPr lang="en-US" altLang="ja-JP"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endParaRPr lang="en-US" altLang="ja-JP" sz="8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r>
              <a:rPr lang="ja-JP" altLang="en-US"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申請書類の内容を確認</a:t>
            </a:r>
            <a:endParaRPr lang="en-US" altLang="ja-JP" sz="14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endParaRPr lang="en-US" altLang="ja-JP" sz="5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ctr"/>
            <a:r>
              <a:rPr lang="ja-JP" altLang="en-US" sz="24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4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endParaRPr lang="en-US" altLang="ja-JP" sz="5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r>
              <a:rPr lang="ja-JP" altLang="en-US"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募集条件に適合するか</a:t>
            </a:r>
            <a:endParaRPr lang="en-US" altLang="ja-JP"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just"/>
            <a:r>
              <a:rPr lang="ja-JP" altLang="en-US" sz="1400" b="1"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　否か判断</a:t>
            </a:r>
            <a:endParaRPr lang="en-US" altLang="ja-JP" sz="1400" b="1" kern="100" dirty="0" smtClean="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8" name="下矢印 17"/>
          <p:cNvSpPr/>
          <p:nvPr/>
        </p:nvSpPr>
        <p:spPr>
          <a:xfrm>
            <a:off x="1385888" y="5480639"/>
            <a:ext cx="1157281" cy="732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400" b="1" dirty="0" smtClean="0">
                <a:solidFill>
                  <a:schemeClr val="tx1"/>
                </a:solidFill>
                <a:latin typeface="ＭＳ Ｐゴシック" panose="020B0600070205080204" pitchFamily="50" charset="-128"/>
                <a:ea typeface="ＭＳ Ｐゴシック" panose="020B0600070205080204" pitchFamily="50" charset="-128"/>
              </a:rPr>
              <a:t>適合</a:t>
            </a:r>
            <a:endParaRPr kumimoji="1"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21" name="二等辺三角形 20"/>
          <p:cNvSpPr/>
          <p:nvPr/>
        </p:nvSpPr>
        <p:spPr>
          <a:xfrm rot="16200000">
            <a:off x="2215513" y="3351845"/>
            <a:ext cx="2281245" cy="4067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501189" y="166729"/>
            <a:ext cx="758918" cy="369332"/>
          </a:xfrm>
          <a:prstGeom prst="rect">
            <a:avLst/>
          </a:prstGeom>
          <a:noFill/>
          <a:ln>
            <a:solidFill>
              <a:schemeClr val="tx1"/>
            </a:solidFill>
          </a:ln>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⑵</a:t>
            </a: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８</a:t>
            </a:r>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22" name="テキスト ボックス 11"/>
          <p:cNvSpPr txBox="1"/>
          <p:nvPr/>
        </p:nvSpPr>
        <p:spPr>
          <a:xfrm>
            <a:off x="870253" y="6314713"/>
            <a:ext cx="9253665" cy="671875"/>
          </a:xfrm>
          <a:prstGeom prst="rect">
            <a:avLst/>
          </a:prstGeom>
          <a:solidFill>
            <a:schemeClr val="accent5">
              <a:lumMod val="40000"/>
              <a:lumOff val="60000"/>
            </a:schemeClr>
          </a:solidFill>
          <a:ln w="190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b="1" kern="100" dirty="0">
                <a:effectLst/>
                <a:latin typeface="游明朝" panose="02020400000000000000" pitchFamily="18" charset="-128"/>
                <a:ea typeface="ＭＳ ゴシック" panose="020B0609070205080204" pitchFamily="49" charset="-128"/>
                <a:cs typeface="Times New Roman" panose="02020603050405020304" pitchFamily="18" charset="0"/>
              </a:rPr>
              <a:t>各年度の予算の範囲内で、優先順位の上位から</a:t>
            </a:r>
            <a:r>
              <a:rPr lang="ja-JP" sz="14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順次採択</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テキスト ボックス 1"/>
          <p:cNvSpPr txBox="1"/>
          <p:nvPr/>
        </p:nvSpPr>
        <p:spPr>
          <a:xfrm>
            <a:off x="844844" y="1062578"/>
            <a:ext cx="2253664" cy="500796"/>
          </a:xfrm>
          <a:prstGeom prst="rect">
            <a:avLst/>
          </a:prstGeom>
          <a:solidFill>
            <a:schemeClr val="accent5">
              <a:lumMod val="40000"/>
              <a:lumOff val="60000"/>
            </a:schemeClr>
          </a:solidFill>
          <a:ln w="190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b="1" kern="100" dirty="0" smtClean="0">
                <a:latin typeface="游明朝" panose="02020400000000000000" pitchFamily="18" charset="-128"/>
                <a:ea typeface="ＭＳ ゴシック" panose="020B0609070205080204" pitchFamily="49" charset="-128"/>
                <a:cs typeface="Times New Roman" panose="02020603050405020304" pitchFamily="18" charset="0"/>
              </a:rPr>
              <a:t>大阪府の取組み</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907892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4025</TotalTime>
  <Words>743</Words>
  <Application>Microsoft Office PowerPoint</Application>
  <PresentationFormat>ユーザー設定</PresentationFormat>
  <Paragraphs>376</Paragraphs>
  <Slides>9</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9</vt:i4>
      </vt:variant>
    </vt:vector>
  </HeadingPairs>
  <TitlesOfParts>
    <vt:vector size="22" baseType="lpstr">
      <vt:lpstr>HGSｺﾞｼｯｸM</vt:lpstr>
      <vt:lpstr>ＭＳ Ｐゴシック</vt:lpstr>
      <vt:lpstr>ＭＳ ゴシック</vt:lpstr>
      <vt:lpstr>ＭＳ 明朝</vt:lpstr>
      <vt:lpstr>游ゴシック</vt:lpstr>
      <vt:lpstr>游ゴシック Light</vt:lpstr>
      <vt:lpstr>游明朝</vt:lpstr>
      <vt:lpstr>Arial</vt:lpstr>
      <vt:lpstr>Calibri</vt:lpstr>
      <vt:lpstr>Calibri Light</vt:lpstr>
      <vt:lpstr>Century</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kurokawa1008@outlook.jp</dc:creator>
  <cp:lastModifiedBy>髙橋　昇三</cp:lastModifiedBy>
  <cp:revision>350</cp:revision>
  <cp:lastPrinted>2020-02-03T05:27:13Z</cp:lastPrinted>
  <dcterms:created xsi:type="dcterms:W3CDTF">2019-05-01T05:10:39Z</dcterms:created>
  <dcterms:modified xsi:type="dcterms:W3CDTF">2020-02-05T03:00:09Z</dcterms:modified>
</cp:coreProperties>
</file>