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sldIdLst>
    <p:sldId id="268" r:id="rId2"/>
    <p:sldId id="269" r:id="rId3"/>
    <p:sldId id="270" r:id="rId4"/>
    <p:sldId id="265" r:id="rId5"/>
    <p:sldId id="262" r:id="rId6"/>
    <p:sldId id="266" r:id="rId7"/>
  </p:sldIdLst>
  <p:sldSz cx="10691813" cy="7559675"/>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BFF"/>
    <a:srgbClr val="FF3399"/>
    <a:srgbClr val="FFCCFF"/>
    <a:srgbClr val="FF9900"/>
    <a:srgbClr val="6600FF"/>
    <a:srgbClr val="339933"/>
    <a:srgbClr val="006699"/>
    <a:srgbClr val="CCFFCC"/>
    <a:srgbClr val="FFCCCC"/>
    <a:srgbClr val="318B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32" autoAdjust="0"/>
    <p:restoredTop sz="92051" autoAdjust="0"/>
  </p:normalViewPr>
  <p:slideViewPr>
    <p:cSldViewPr snapToGrid="0">
      <p:cViewPr varScale="1">
        <p:scale>
          <a:sx n="74" d="100"/>
          <a:sy n="74" d="100"/>
        </p:scale>
        <p:origin x="139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880308" cy="490569"/>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8" y="0"/>
            <a:ext cx="2880308" cy="490569"/>
          </a:xfrm>
          <a:prstGeom prst="rect">
            <a:avLst/>
          </a:prstGeom>
        </p:spPr>
        <p:txBody>
          <a:bodyPr vert="horz" lIns="89675" tIns="44838" rIns="89675" bIns="44838" rtlCol="0"/>
          <a:lstStyle>
            <a:lvl1pPr algn="r">
              <a:defRPr sz="1200"/>
            </a:lvl1pPr>
          </a:lstStyle>
          <a:p>
            <a:fld id="{283E8653-BFE5-4F0A-9D87-901849946879}"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990600" y="1222375"/>
            <a:ext cx="466566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08" cy="490568"/>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8" y="9286846"/>
            <a:ext cx="2880308" cy="490568"/>
          </a:xfrm>
          <a:prstGeom prst="rect">
            <a:avLst/>
          </a:prstGeom>
        </p:spPr>
        <p:txBody>
          <a:bodyPr vert="horz" lIns="89675" tIns="44838" rIns="89675" bIns="44838" rtlCol="0" anchor="b"/>
          <a:lstStyle>
            <a:lvl1pPr algn="r">
              <a:defRPr sz="1200"/>
            </a:lvl1pPr>
          </a:lstStyle>
          <a:p>
            <a:fld id="{D2BEC49A-5CE5-4E9D-9CAB-0C5F4C7647CA}" type="slidenum">
              <a:rPr kumimoji="1" lang="ja-JP" altLang="en-US" smtClean="0"/>
              <a:t>‹#›</a:t>
            </a:fld>
            <a:endParaRPr kumimoji="1" lang="ja-JP" altLang="en-US"/>
          </a:p>
        </p:txBody>
      </p:sp>
    </p:spTree>
    <p:extLst>
      <p:ext uri="{BB962C8B-B14F-4D97-AF65-F5344CB8AC3E}">
        <p14:creationId xmlns:p14="http://schemas.microsoft.com/office/powerpoint/2010/main" val="3304557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1</a:t>
            </a:fld>
            <a:endParaRPr kumimoji="1" lang="ja-JP" altLang="en-US"/>
          </a:p>
        </p:txBody>
      </p:sp>
    </p:spTree>
    <p:extLst>
      <p:ext uri="{BB962C8B-B14F-4D97-AF65-F5344CB8AC3E}">
        <p14:creationId xmlns:p14="http://schemas.microsoft.com/office/powerpoint/2010/main" val="2723533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2</a:t>
            </a:fld>
            <a:endParaRPr kumimoji="1" lang="ja-JP" altLang="en-US"/>
          </a:p>
        </p:txBody>
      </p:sp>
    </p:spTree>
    <p:extLst>
      <p:ext uri="{BB962C8B-B14F-4D97-AF65-F5344CB8AC3E}">
        <p14:creationId xmlns:p14="http://schemas.microsoft.com/office/powerpoint/2010/main" val="1179253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3</a:t>
            </a:fld>
            <a:endParaRPr kumimoji="1" lang="ja-JP" altLang="en-US"/>
          </a:p>
        </p:txBody>
      </p:sp>
    </p:spTree>
    <p:extLst>
      <p:ext uri="{BB962C8B-B14F-4D97-AF65-F5344CB8AC3E}">
        <p14:creationId xmlns:p14="http://schemas.microsoft.com/office/powerpoint/2010/main" val="3686498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4</a:t>
            </a:fld>
            <a:endParaRPr kumimoji="1" lang="ja-JP" altLang="en-US"/>
          </a:p>
        </p:txBody>
      </p:sp>
    </p:spTree>
    <p:extLst>
      <p:ext uri="{BB962C8B-B14F-4D97-AF65-F5344CB8AC3E}">
        <p14:creationId xmlns:p14="http://schemas.microsoft.com/office/powerpoint/2010/main" val="2592585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5</a:t>
            </a:fld>
            <a:endParaRPr kumimoji="1" lang="ja-JP" altLang="en-US"/>
          </a:p>
        </p:txBody>
      </p:sp>
    </p:spTree>
    <p:extLst>
      <p:ext uri="{BB962C8B-B14F-4D97-AF65-F5344CB8AC3E}">
        <p14:creationId xmlns:p14="http://schemas.microsoft.com/office/powerpoint/2010/main" val="2344835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6</a:t>
            </a:fld>
            <a:endParaRPr kumimoji="1" lang="ja-JP" altLang="en-US"/>
          </a:p>
        </p:txBody>
      </p:sp>
    </p:spTree>
    <p:extLst>
      <p:ext uri="{BB962C8B-B14F-4D97-AF65-F5344CB8AC3E}">
        <p14:creationId xmlns:p14="http://schemas.microsoft.com/office/powerpoint/2010/main" val="601208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08244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193420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23787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573125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1304579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31834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52867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277792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877316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992599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39173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E6949F9-41B6-46D9-99ED-906A864243B5}" type="datetimeFigureOut">
              <a:rPr kumimoji="1" lang="ja-JP" altLang="en-US" smtClean="0"/>
              <a:t>2026/2/18</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3708598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CE8324-0BEE-4194-BB27-68823786DAFE}"/>
              </a:ext>
            </a:extLst>
          </p:cNvPr>
          <p:cNvSpPr txBox="1"/>
          <p:nvPr/>
        </p:nvSpPr>
        <p:spPr>
          <a:xfrm>
            <a:off x="0" y="-18709"/>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国民健康保険料の決定のしくみ</a:t>
            </a:r>
          </a:p>
        </p:txBody>
      </p:sp>
      <p:sp>
        <p:nvSpPr>
          <p:cNvPr id="56" name="テキスト ボックス 55">
            <a:extLst>
              <a:ext uri="{FF2B5EF4-FFF2-40B4-BE49-F238E27FC236}">
                <a16:creationId xmlns:a16="http://schemas.microsoft.com/office/drawing/2014/main" id="{4B116206-AA6C-457A-83E1-7407007E374D}"/>
              </a:ext>
            </a:extLst>
          </p:cNvPr>
          <p:cNvSpPr txBox="1"/>
          <p:nvPr/>
        </p:nvSpPr>
        <p:spPr>
          <a:xfrm>
            <a:off x="106763" y="476450"/>
            <a:ext cx="10478279" cy="879217"/>
          </a:xfrm>
          <a:prstGeom prst="roundRect">
            <a:avLst>
              <a:gd name="adj" fmla="val 10480"/>
            </a:avLst>
          </a:prstGeom>
          <a:solidFill>
            <a:schemeClr val="accent4">
              <a:lumMod val="20000"/>
              <a:lumOff val="80000"/>
            </a:schemeClr>
          </a:solidFill>
          <a:ln w="50800" cmpd="thickThin">
            <a:solidFill>
              <a:srgbClr val="FFC000"/>
            </a:solidFill>
            <a:prstDash val="solid"/>
          </a:ln>
        </p:spPr>
        <p:txBody>
          <a:bodyPr wrap="square">
            <a:spAutoFit/>
          </a:bodyPr>
          <a:lstStyle/>
          <a:p>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　大阪府では、</a:t>
            </a:r>
            <a:r>
              <a:rPr lang="ja-JP" altLang="en-US" sz="1200" b="1" i="0" u="sng" strike="noStrike" baseline="0" dirty="0">
                <a:solidFill>
                  <a:srgbClr val="000000"/>
                </a:solidFill>
                <a:highlight>
                  <a:srgbClr val="FFFF00"/>
                </a:highlight>
                <a:latin typeface="BIZ UDゴシック" panose="020B0400000000000000" pitchFamily="49" charset="-128"/>
                <a:ea typeface="BIZ UDゴシック" panose="020B0400000000000000" pitchFamily="49" charset="-128"/>
              </a:rPr>
              <a:t>府内どこに住んでいても、同じ所得、同じ世帯構成であれば、同じ保険料額</a:t>
            </a:r>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になるよう、</a:t>
            </a:r>
            <a:endParaRPr lang="en-US" altLang="ja-JP" sz="1200" b="0" i="0" u="none" strike="noStrike" baseline="0" dirty="0">
              <a:solidFill>
                <a:srgbClr val="000000"/>
              </a:solidFill>
              <a:latin typeface="BIZ UDゴシック" panose="020B0400000000000000" pitchFamily="49" charset="-128"/>
              <a:ea typeface="BIZ UDゴシック" panose="020B0400000000000000" pitchFamily="49" charset="-128"/>
            </a:endParaRPr>
          </a:p>
          <a:p>
            <a:r>
              <a:rPr lang="ja-JP" altLang="en-US" sz="1200" dirty="0">
                <a:solidFill>
                  <a:srgbClr val="000000"/>
                </a:solidFill>
                <a:latin typeface="BIZ UDゴシック" panose="020B0400000000000000" pitchFamily="49" charset="-128"/>
                <a:ea typeface="BIZ UDゴシック" panose="020B0400000000000000" pitchFamily="49" charset="-128"/>
              </a:rPr>
              <a:t>　　</a:t>
            </a:r>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令和６年度から</a:t>
            </a:r>
            <a:r>
              <a:rPr lang="ja-JP" altLang="en-US" sz="1200" b="1" i="0" u="sng" strike="noStrike" baseline="0" dirty="0">
                <a:solidFill>
                  <a:srgbClr val="000000"/>
                </a:solidFill>
                <a:highlight>
                  <a:srgbClr val="FFFF00"/>
                </a:highlight>
                <a:latin typeface="BIZ UDゴシック" panose="020B0400000000000000" pitchFamily="49" charset="-128"/>
                <a:ea typeface="BIZ UDゴシック" panose="020B0400000000000000" pitchFamily="49" charset="-128"/>
              </a:rPr>
              <a:t>全ての市町村で保険料を統一</a:t>
            </a:r>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しています。</a:t>
            </a:r>
          </a:p>
          <a:p>
            <a:r>
              <a:rPr lang="ja-JP" altLang="en-US" sz="1200" dirty="0">
                <a:solidFill>
                  <a:srgbClr val="000000"/>
                </a:solidFill>
                <a:latin typeface="BIZ UDゴシック" panose="020B0400000000000000" pitchFamily="49" charset="-128"/>
                <a:ea typeface="BIZ UDゴシック" panose="020B0400000000000000" pitchFamily="49" charset="-128"/>
              </a:rPr>
              <a:t>○　</a:t>
            </a:r>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大阪府は、毎年度、市町村と協議を行い、統一の保険料率を決定し、市町村に示しています。</a:t>
            </a:r>
          </a:p>
          <a:p>
            <a:r>
              <a:rPr lang="ja-JP" altLang="en-US" sz="1200" b="0" i="0" u="none" strike="noStrike" baseline="0" dirty="0">
                <a:solidFill>
                  <a:srgbClr val="000000"/>
                </a:solidFill>
                <a:latin typeface="BIZ UDゴシック" panose="020B0400000000000000" pitchFamily="49" charset="-128"/>
                <a:ea typeface="BIZ UDゴシック" panose="020B0400000000000000" pitchFamily="49" charset="-128"/>
              </a:rPr>
              <a:t>　　市町村は、府が示す保険料率に基づき、府民の皆様の所得や世帯構成等に応じた保険料額を決定しています。</a:t>
            </a:r>
            <a:endParaRPr lang="ja-JP" altLang="en-US" sz="1600" dirty="0"/>
          </a:p>
        </p:txBody>
      </p:sp>
      <p:sp>
        <p:nvSpPr>
          <p:cNvPr id="77" name="正方形/長方形 76">
            <a:extLst>
              <a:ext uri="{FF2B5EF4-FFF2-40B4-BE49-F238E27FC236}">
                <a16:creationId xmlns:a16="http://schemas.microsoft.com/office/drawing/2014/main" id="{91085A90-B411-4999-9D86-EAD4460C318A}"/>
              </a:ext>
            </a:extLst>
          </p:cNvPr>
          <p:cNvSpPr/>
          <p:nvPr/>
        </p:nvSpPr>
        <p:spPr>
          <a:xfrm>
            <a:off x="0" y="1401151"/>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保険料の計算方法について（概要）</a:t>
            </a:r>
          </a:p>
        </p:txBody>
      </p:sp>
      <p:sp>
        <p:nvSpPr>
          <p:cNvPr id="66" name="テキスト ボックス 65">
            <a:extLst>
              <a:ext uri="{FF2B5EF4-FFF2-40B4-BE49-F238E27FC236}">
                <a16:creationId xmlns:a16="http://schemas.microsoft.com/office/drawing/2014/main" id="{BD368F6D-EB49-4CFF-92EF-7D2D5487FB73}"/>
              </a:ext>
            </a:extLst>
          </p:cNvPr>
          <p:cNvSpPr txBox="1"/>
          <p:nvPr/>
        </p:nvSpPr>
        <p:spPr>
          <a:xfrm>
            <a:off x="3856022" y="6223744"/>
            <a:ext cx="1890050" cy="230832"/>
          </a:xfrm>
          <a:prstGeom prst="rect">
            <a:avLst/>
          </a:prstGeom>
          <a:noFill/>
        </p:spPr>
        <p:txBody>
          <a:bodyPr wrap="square">
            <a:spAutoFit/>
          </a:bodyPr>
          <a:lstStyle/>
          <a:p>
            <a:r>
              <a:rPr kumimoji="1" lang="ja-JP" altLang="en-US" sz="900" dirty="0">
                <a:latin typeface="BIZ UDゴシック" panose="020B0400000000000000" pitchFamily="49" charset="-128"/>
                <a:ea typeface="BIZ UDゴシック" panose="020B0400000000000000" pitchFamily="49" charset="-128"/>
              </a:rPr>
              <a:t>◆　以下の合計</a:t>
            </a:r>
            <a:endParaRPr lang="ja-JP" altLang="en-US" sz="900" dirty="0"/>
          </a:p>
        </p:txBody>
      </p:sp>
      <p:sp>
        <p:nvSpPr>
          <p:cNvPr id="89" name="正方形/長方形 88">
            <a:extLst>
              <a:ext uri="{FF2B5EF4-FFF2-40B4-BE49-F238E27FC236}">
                <a16:creationId xmlns:a16="http://schemas.microsoft.com/office/drawing/2014/main" id="{5711B54D-EBAC-41C5-A8C9-240BF16D3BA4}"/>
              </a:ext>
            </a:extLst>
          </p:cNvPr>
          <p:cNvSpPr/>
          <p:nvPr/>
        </p:nvSpPr>
        <p:spPr>
          <a:xfrm>
            <a:off x="553905" y="1730076"/>
            <a:ext cx="10031136" cy="468000"/>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保険料は、医療分（医療費に充てる分）、後期高齢者支援金分（後期高齢者の医療費に充てる分）、介護納付金分（介護費に充てる分）、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子ども・子育て支援納付金分（少子化対策に充てる分）で構成されます。</a:t>
            </a:r>
          </a:p>
        </p:txBody>
      </p:sp>
      <p:sp>
        <p:nvSpPr>
          <p:cNvPr id="95" name="正方形/長方形 94">
            <a:extLst>
              <a:ext uri="{FF2B5EF4-FFF2-40B4-BE49-F238E27FC236}">
                <a16:creationId xmlns:a16="http://schemas.microsoft.com/office/drawing/2014/main" id="{B1F3FF59-EA11-404A-B495-403EBB20E54B}"/>
              </a:ext>
            </a:extLst>
          </p:cNvPr>
          <p:cNvSpPr/>
          <p:nvPr/>
        </p:nvSpPr>
        <p:spPr>
          <a:xfrm>
            <a:off x="544695" y="2322759"/>
            <a:ext cx="2772000" cy="150165"/>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１７歳以下</a:t>
            </a:r>
          </a:p>
        </p:txBody>
      </p:sp>
      <p:sp>
        <p:nvSpPr>
          <p:cNvPr id="96" name="正方形/長方形 95">
            <a:extLst>
              <a:ext uri="{FF2B5EF4-FFF2-40B4-BE49-F238E27FC236}">
                <a16:creationId xmlns:a16="http://schemas.microsoft.com/office/drawing/2014/main" id="{98F90C91-7500-4122-A6D9-637E49E0739C}"/>
              </a:ext>
            </a:extLst>
          </p:cNvPr>
          <p:cNvSpPr/>
          <p:nvPr/>
        </p:nvSpPr>
        <p:spPr>
          <a:xfrm>
            <a:off x="3689605" y="2322759"/>
            <a:ext cx="3708000" cy="154764"/>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４０歳～６４歳</a:t>
            </a:r>
          </a:p>
        </p:txBody>
      </p:sp>
      <p:sp>
        <p:nvSpPr>
          <p:cNvPr id="97" name="正方形/長方形 96">
            <a:extLst>
              <a:ext uri="{FF2B5EF4-FFF2-40B4-BE49-F238E27FC236}">
                <a16:creationId xmlns:a16="http://schemas.microsoft.com/office/drawing/2014/main" id="{205AFE68-981F-4168-86D8-D68811EAF839}"/>
              </a:ext>
            </a:extLst>
          </p:cNvPr>
          <p:cNvSpPr/>
          <p:nvPr/>
        </p:nvSpPr>
        <p:spPr>
          <a:xfrm>
            <a:off x="7802815" y="2322759"/>
            <a:ext cx="2772000" cy="154764"/>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１８歳～３９歳、６５歳～７４歳</a:t>
            </a:r>
          </a:p>
        </p:txBody>
      </p:sp>
      <p:sp>
        <p:nvSpPr>
          <p:cNvPr id="98" name="フローチャート: 結合子 97">
            <a:extLst>
              <a:ext uri="{FF2B5EF4-FFF2-40B4-BE49-F238E27FC236}">
                <a16:creationId xmlns:a16="http://schemas.microsoft.com/office/drawing/2014/main" id="{7F0EF745-F8A7-4B81-B0EC-36911A4CFB46}"/>
              </a:ext>
            </a:extLst>
          </p:cNvPr>
          <p:cNvSpPr/>
          <p:nvPr/>
        </p:nvSpPr>
        <p:spPr>
          <a:xfrm>
            <a:off x="553906" y="2528953"/>
            <a:ext cx="864000" cy="428957"/>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99" name="フローチャート: 結合子 98">
            <a:extLst>
              <a:ext uri="{FF2B5EF4-FFF2-40B4-BE49-F238E27FC236}">
                <a16:creationId xmlns:a16="http://schemas.microsoft.com/office/drawing/2014/main" id="{73096BBA-C575-4884-81E7-EA9A105A1624}"/>
              </a:ext>
            </a:extLst>
          </p:cNvPr>
          <p:cNvSpPr/>
          <p:nvPr/>
        </p:nvSpPr>
        <p:spPr>
          <a:xfrm>
            <a:off x="1478336" y="2528953"/>
            <a:ext cx="864000" cy="428957"/>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cxnSp>
        <p:nvCxnSpPr>
          <p:cNvPr id="100" name="直線コネクタ 99">
            <a:extLst>
              <a:ext uri="{FF2B5EF4-FFF2-40B4-BE49-F238E27FC236}">
                <a16:creationId xmlns:a16="http://schemas.microsoft.com/office/drawing/2014/main" id="{3346E509-60D9-4EE5-ACF1-67460F64DD15}"/>
              </a:ext>
            </a:extLst>
          </p:cNvPr>
          <p:cNvCxnSpPr>
            <a:cxnSpLocks/>
          </p:cNvCxnSpPr>
          <p:nvPr/>
        </p:nvCxnSpPr>
        <p:spPr>
          <a:xfrm flipV="1">
            <a:off x="3522274" y="2322759"/>
            <a:ext cx="0" cy="713263"/>
          </a:xfrm>
          <a:prstGeom prst="line">
            <a:avLst/>
          </a:prstGeom>
          <a:ln w="38100" cap="flat" cmpd="sng" algn="ctr">
            <a:solidFill>
              <a:schemeClr val="bg2">
                <a:lumMod val="50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1" name="直線コネクタ 100">
            <a:extLst>
              <a:ext uri="{FF2B5EF4-FFF2-40B4-BE49-F238E27FC236}">
                <a16:creationId xmlns:a16="http://schemas.microsoft.com/office/drawing/2014/main" id="{FFEF171C-882C-4CD4-9480-53CC09DCDEC8}"/>
              </a:ext>
            </a:extLst>
          </p:cNvPr>
          <p:cNvCxnSpPr>
            <a:cxnSpLocks/>
          </p:cNvCxnSpPr>
          <p:nvPr/>
        </p:nvCxnSpPr>
        <p:spPr>
          <a:xfrm flipV="1">
            <a:off x="7618493" y="2322759"/>
            <a:ext cx="0" cy="713263"/>
          </a:xfrm>
          <a:prstGeom prst="line">
            <a:avLst/>
          </a:prstGeom>
          <a:ln w="38100" cap="flat" cmpd="sng" algn="ctr">
            <a:solidFill>
              <a:schemeClr val="bg2">
                <a:lumMod val="50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2" name="フローチャート: 結合子 101">
            <a:extLst>
              <a:ext uri="{FF2B5EF4-FFF2-40B4-BE49-F238E27FC236}">
                <a16:creationId xmlns:a16="http://schemas.microsoft.com/office/drawing/2014/main" id="{B714F1E9-B66F-4459-8E2B-74C9FF532DD0}"/>
              </a:ext>
            </a:extLst>
          </p:cNvPr>
          <p:cNvSpPr/>
          <p:nvPr/>
        </p:nvSpPr>
        <p:spPr>
          <a:xfrm>
            <a:off x="3681595" y="2535500"/>
            <a:ext cx="864000" cy="428957"/>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103" name="フローチャート: 結合子 102">
            <a:extLst>
              <a:ext uri="{FF2B5EF4-FFF2-40B4-BE49-F238E27FC236}">
                <a16:creationId xmlns:a16="http://schemas.microsoft.com/office/drawing/2014/main" id="{7081B966-3818-4B86-B524-378B9C5D8B8E}"/>
              </a:ext>
            </a:extLst>
          </p:cNvPr>
          <p:cNvSpPr/>
          <p:nvPr/>
        </p:nvSpPr>
        <p:spPr>
          <a:xfrm>
            <a:off x="4611319" y="2528953"/>
            <a:ext cx="864000" cy="428957"/>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104" name="フローチャート: 結合子 103">
            <a:extLst>
              <a:ext uri="{FF2B5EF4-FFF2-40B4-BE49-F238E27FC236}">
                <a16:creationId xmlns:a16="http://schemas.microsoft.com/office/drawing/2014/main" id="{AC6F7DFF-AB21-4BD2-83CF-1CC831382BA0}"/>
              </a:ext>
            </a:extLst>
          </p:cNvPr>
          <p:cNvSpPr/>
          <p:nvPr/>
        </p:nvSpPr>
        <p:spPr>
          <a:xfrm>
            <a:off x="7803291" y="2528953"/>
            <a:ext cx="864000" cy="428957"/>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105" name="フローチャート: 結合子 104">
            <a:extLst>
              <a:ext uri="{FF2B5EF4-FFF2-40B4-BE49-F238E27FC236}">
                <a16:creationId xmlns:a16="http://schemas.microsoft.com/office/drawing/2014/main" id="{7D284401-4939-4B44-9003-A4A8516DE62D}"/>
              </a:ext>
            </a:extLst>
          </p:cNvPr>
          <p:cNvSpPr/>
          <p:nvPr/>
        </p:nvSpPr>
        <p:spPr>
          <a:xfrm>
            <a:off x="8745984" y="2535500"/>
            <a:ext cx="864000" cy="428957"/>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106" name="フローチャート: 結合子 105">
            <a:extLst>
              <a:ext uri="{FF2B5EF4-FFF2-40B4-BE49-F238E27FC236}">
                <a16:creationId xmlns:a16="http://schemas.microsoft.com/office/drawing/2014/main" id="{E5621CBB-5FD7-498C-95FF-FFCA55BB12B9}"/>
              </a:ext>
            </a:extLst>
          </p:cNvPr>
          <p:cNvSpPr/>
          <p:nvPr/>
        </p:nvSpPr>
        <p:spPr>
          <a:xfrm>
            <a:off x="5554488" y="2532835"/>
            <a:ext cx="864000" cy="428957"/>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2">
                    <a:lumMod val="50000"/>
                  </a:schemeClr>
                </a:solidFill>
                <a:latin typeface="BIZ UDゴシック" panose="020B0400000000000000" pitchFamily="49" charset="-128"/>
                <a:ea typeface="BIZ UDゴシック" panose="020B0400000000000000" pitchFamily="49" charset="-128"/>
              </a:rPr>
              <a:t>介護分</a:t>
            </a:r>
          </a:p>
        </p:txBody>
      </p:sp>
      <p:grpSp>
        <p:nvGrpSpPr>
          <p:cNvPr id="109" name="グループ化 108">
            <a:extLst>
              <a:ext uri="{FF2B5EF4-FFF2-40B4-BE49-F238E27FC236}">
                <a16:creationId xmlns:a16="http://schemas.microsoft.com/office/drawing/2014/main" id="{671406BD-2C9E-4696-BDDD-2AB004B88F19}"/>
              </a:ext>
            </a:extLst>
          </p:cNvPr>
          <p:cNvGrpSpPr/>
          <p:nvPr/>
        </p:nvGrpSpPr>
        <p:grpSpPr>
          <a:xfrm>
            <a:off x="579706" y="4028902"/>
            <a:ext cx="9360000" cy="642517"/>
            <a:chOff x="4967521" y="1211591"/>
            <a:chExt cx="4127109" cy="748231"/>
          </a:xfrm>
        </p:grpSpPr>
        <p:sp>
          <p:nvSpPr>
            <p:cNvPr id="111" name="正方形/長方形 110">
              <a:extLst>
                <a:ext uri="{FF2B5EF4-FFF2-40B4-BE49-F238E27FC236}">
                  <a16:creationId xmlns:a16="http://schemas.microsoft.com/office/drawing/2014/main" id="{B4C8DABB-57F2-48F2-866B-DFC70D46C53C}"/>
                </a:ext>
              </a:extLst>
            </p:cNvPr>
            <p:cNvSpPr/>
            <p:nvPr/>
          </p:nvSpPr>
          <p:spPr>
            <a:xfrm>
              <a:off x="4967523" y="1534207"/>
              <a:ext cx="1652825" cy="420760"/>
            </a:xfrm>
            <a:prstGeom prst="rect">
              <a:avLst/>
            </a:prstGeom>
            <a:solidFill>
              <a:schemeClr val="accent4">
                <a:lumMod val="20000"/>
                <a:lumOff val="8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年間保険料額の総額</a:t>
              </a:r>
              <a:endPar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endParaRPr>
            </a:p>
          </p:txBody>
        </p:sp>
        <p:sp>
          <p:nvSpPr>
            <p:cNvPr id="112" name="正方形/長方形 111">
              <a:extLst>
                <a:ext uri="{FF2B5EF4-FFF2-40B4-BE49-F238E27FC236}">
                  <a16:creationId xmlns:a16="http://schemas.microsoft.com/office/drawing/2014/main" id="{F45AAC85-EDC8-4712-A441-A817C3E7A3D9}"/>
                </a:ext>
              </a:extLst>
            </p:cNvPr>
            <p:cNvSpPr/>
            <p:nvPr/>
          </p:nvSpPr>
          <p:spPr>
            <a:xfrm>
              <a:off x="6620347" y="1540591"/>
              <a:ext cx="2474283" cy="419231"/>
            </a:xfrm>
            <a:prstGeom prst="rect">
              <a:avLst/>
            </a:prstGeom>
            <a:solidFill>
              <a:schemeClr val="bg2">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国・府・府内市町村が負担する金額</a:t>
              </a:r>
            </a:p>
          </p:txBody>
        </p:sp>
        <p:cxnSp>
          <p:nvCxnSpPr>
            <p:cNvPr id="113" name="直線矢印コネクタ 112">
              <a:extLst>
                <a:ext uri="{FF2B5EF4-FFF2-40B4-BE49-F238E27FC236}">
                  <a16:creationId xmlns:a16="http://schemas.microsoft.com/office/drawing/2014/main" id="{63CEAD32-1D98-4964-B79A-EB28CDACA535}"/>
                </a:ext>
              </a:extLst>
            </p:cNvPr>
            <p:cNvCxnSpPr>
              <a:cxnSpLocks/>
            </p:cNvCxnSpPr>
            <p:nvPr/>
          </p:nvCxnSpPr>
          <p:spPr>
            <a:xfrm>
              <a:off x="4967521" y="1349697"/>
              <a:ext cx="4127109" cy="0"/>
            </a:xfrm>
            <a:prstGeom prst="straightConnector1">
              <a:avLst/>
            </a:prstGeom>
            <a:ln w="28575">
              <a:solidFill>
                <a:schemeClr val="accent5">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114" name="テキスト ボックス 113">
              <a:extLst>
                <a:ext uri="{FF2B5EF4-FFF2-40B4-BE49-F238E27FC236}">
                  <a16:creationId xmlns:a16="http://schemas.microsoft.com/office/drawing/2014/main" id="{06B471CD-AA50-4C7C-A475-E4318BF66B9E}"/>
                </a:ext>
              </a:extLst>
            </p:cNvPr>
            <p:cNvSpPr txBox="1"/>
            <p:nvPr/>
          </p:nvSpPr>
          <p:spPr>
            <a:xfrm>
              <a:off x="6499544" y="1211591"/>
              <a:ext cx="727660" cy="273016"/>
            </a:xfrm>
            <a:prstGeom prst="rect">
              <a:avLst/>
            </a:prstGeom>
            <a:solidFill>
              <a:schemeClr val="bg1"/>
            </a:solidFill>
            <a:ln>
              <a:solidFill>
                <a:schemeClr val="accent5">
                  <a:lumMod val="50000"/>
                </a:schemeClr>
              </a:solidFill>
            </a:ln>
          </p:spPr>
          <p:txBody>
            <a:bodyPr wrap="none" rtlCol="0">
              <a:spAutoFit/>
            </a:bodyPr>
            <a:lstStyle/>
            <a:p>
              <a:pPr algn="ctr"/>
              <a:r>
                <a:rPr kumimoji="1" lang="ja-JP" altLang="en-US" sz="1000" dirty="0">
                  <a:latin typeface="BIZ UDゴシック" panose="020B0400000000000000" pitchFamily="49" charset="-128"/>
                  <a:ea typeface="BIZ UDゴシック" panose="020B0400000000000000" pitchFamily="49" charset="-128"/>
                </a:rPr>
                <a:t>医療費など</a:t>
              </a:r>
            </a:p>
          </p:txBody>
        </p:sp>
      </p:grpSp>
      <p:grpSp>
        <p:nvGrpSpPr>
          <p:cNvPr id="115" name="グループ化 114">
            <a:extLst>
              <a:ext uri="{FF2B5EF4-FFF2-40B4-BE49-F238E27FC236}">
                <a16:creationId xmlns:a16="http://schemas.microsoft.com/office/drawing/2014/main" id="{985C633E-4C31-4CEF-8CE2-ACEACE5221CF}"/>
              </a:ext>
            </a:extLst>
          </p:cNvPr>
          <p:cNvGrpSpPr/>
          <p:nvPr/>
        </p:nvGrpSpPr>
        <p:grpSpPr>
          <a:xfrm>
            <a:off x="579706" y="4822144"/>
            <a:ext cx="9360000" cy="374671"/>
            <a:chOff x="325475" y="9971804"/>
            <a:chExt cx="4695158" cy="1130360"/>
          </a:xfrm>
        </p:grpSpPr>
        <p:sp>
          <p:nvSpPr>
            <p:cNvPr id="116" name="正方形/長方形 115">
              <a:extLst>
                <a:ext uri="{FF2B5EF4-FFF2-40B4-BE49-F238E27FC236}">
                  <a16:creationId xmlns:a16="http://schemas.microsoft.com/office/drawing/2014/main" id="{93CC83FB-B732-4E7E-A537-C59108813895}"/>
                </a:ext>
              </a:extLst>
            </p:cNvPr>
            <p:cNvSpPr/>
            <p:nvPr/>
          </p:nvSpPr>
          <p:spPr>
            <a:xfrm>
              <a:off x="325475" y="10000244"/>
              <a:ext cx="1875895" cy="1073479"/>
            </a:xfrm>
            <a:prstGeom prst="rect">
              <a:avLst/>
            </a:prstGeom>
            <a:solidFill>
              <a:schemeClr val="accent4">
                <a:lumMod val="20000"/>
                <a:lumOff val="8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年間保険料額の総額</a:t>
              </a:r>
              <a:endPar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endParaRPr>
            </a:p>
          </p:txBody>
        </p:sp>
        <p:sp>
          <p:nvSpPr>
            <p:cNvPr id="117" name="テキスト ボックス 116">
              <a:extLst>
                <a:ext uri="{FF2B5EF4-FFF2-40B4-BE49-F238E27FC236}">
                  <a16:creationId xmlns:a16="http://schemas.microsoft.com/office/drawing/2014/main" id="{FAA3137C-6A61-4EF0-A9B7-34B67B535536}"/>
                </a:ext>
              </a:extLst>
            </p:cNvPr>
            <p:cNvSpPr txBox="1"/>
            <p:nvPr/>
          </p:nvSpPr>
          <p:spPr>
            <a:xfrm>
              <a:off x="2248501" y="9993933"/>
              <a:ext cx="201331" cy="1086098"/>
            </a:xfrm>
            <a:prstGeom prst="rect">
              <a:avLst/>
            </a:prstGeom>
            <a:noFill/>
          </p:spPr>
          <p:txBody>
            <a:bodyPr wrap="square" rtlCol="0">
              <a:noAutofit/>
            </a:bodyPr>
            <a:lstStyle/>
            <a:p>
              <a:r>
                <a:rPr kumimoji="1" lang="en-US" altLang="ja-JP" dirty="0">
                  <a:latin typeface="BIZ UDゴシック" panose="020B0400000000000000" pitchFamily="49" charset="-128"/>
                  <a:ea typeface="BIZ UDゴシック" panose="020B0400000000000000" pitchFamily="49" charset="-128"/>
                </a:rPr>
                <a:t>÷</a:t>
              </a:r>
              <a:endParaRPr kumimoji="1" lang="ja-JP" altLang="en-US" dirty="0">
                <a:latin typeface="BIZ UDゴシック" panose="020B0400000000000000" pitchFamily="49" charset="-128"/>
                <a:ea typeface="BIZ UDゴシック" panose="020B0400000000000000" pitchFamily="49" charset="-128"/>
              </a:endParaRPr>
            </a:p>
          </p:txBody>
        </p:sp>
        <p:sp>
          <p:nvSpPr>
            <p:cNvPr id="118" name="正方形/長方形 117">
              <a:extLst>
                <a:ext uri="{FF2B5EF4-FFF2-40B4-BE49-F238E27FC236}">
                  <a16:creationId xmlns:a16="http://schemas.microsoft.com/office/drawing/2014/main" id="{B6D0005F-48CB-4EC6-B608-1A2733AE1315}"/>
                </a:ext>
              </a:extLst>
            </p:cNvPr>
            <p:cNvSpPr/>
            <p:nvPr/>
          </p:nvSpPr>
          <p:spPr>
            <a:xfrm>
              <a:off x="2496963" y="10000244"/>
              <a:ext cx="1360640" cy="10734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府全体の所得、被保険者数、世帯数</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19" name="テキスト ボックス 118">
              <a:extLst>
                <a:ext uri="{FF2B5EF4-FFF2-40B4-BE49-F238E27FC236}">
                  <a16:creationId xmlns:a16="http://schemas.microsoft.com/office/drawing/2014/main" id="{854BD965-C0CB-439D-94F7-C44D183223C3}"/>
                </a:ext>
              </a:extLst>
            </p:cNvPr>
            <p:cNvSpPr txBox="1"/>
            <p:nvPr/>
          </p:nvSpPr>
          <p:spPr>
            <a:xfrm>
              <a:off x="3904733" y="9971804"/>
              <a:ext cx="195942" cy="1130360"/>
            </a:xfrm>
            <a:prstGeom prst="rect">
              <a:avLst/>
            </a:prstGeom>
            <a:noFill/>
          </p:spPr>
          <p:txBody>
            <a:bodyPr wrap="square" rtlCol="0">
              <a:no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20" name="正方形/長方形 119">
              <a:extLst>
                <a:ext uri="{FF2B5EF4-FFF2-40B4-BE49-F238E27FC236}">
                  <a16:creationId xmlns:a16="http://schemas.microsoft.com/office/drawing/2014/main" id="{06680A50-1912-40A5-86F7-7AC4F196EE9B}"/>
                </a:ext>
              </a:extLst>
            </p:cNvPr>
            <p:cNvSpPr/>
            <p:nvPr/>
          </p:nvSpPr>
          <p:spPr>
            <a:xfrm>
              <a:off x="4147806" y="10007410"/>
              <a:ext cx="872827" cy="1073479"/>
            </a:xfrm>
            <a:prstGeom prst="rect">
              <a:avLst/>
            </a:prstGeom>
            <a:solidFill>
              <a:srgbClr val="FFCCCC"/>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rgbClr val="C00000"/>
                  </a:solidFill>
                  <a:latin typeface="BIZ UDゴシック" panose="020B0400000000000000" pitchFamily="49" charset="-128"/>
                  <a:ea typeface="BIZ UDゴシック" panose="020B0400000000000000" pitchFamily="49" charset="-128"/>
                </a:rPr>
                <a:t>保険料率</a:t>
              </a:r>
              <a:endParaRPr kumimoji="1" lang="en-US" altLang="ja-JP" sz="1000" dirty="0">
                <a:solidFill>
                  <a:srgbClr val="C00000"/>
                </a:solidFill>
                <a:latin typeface="BIZ UDゴシック" panose="020B0400000000000000" pitchFamily="49" charset="-128"/>
                <a:ea typeface="BIZ UDゴシック" panose="020B0400000000000000" pitchFamily="49" charset="-128"/>
              </a:endParaRPr>
            </a:p>
          </p:txBody>
        </p:sp>
      </p:grpSp>
      <p:sp>
        <p:nvSpPr>
          <p:cNvPr id="121" name="正方形/長方形 120">
            <a:extLst>
              <a:ext uri="{FF2B5EF4-FFF2-40B4-BE49-F238E27FC236}">
                <a16:creationId xmlns:a16="http://schemas.microsoft.com/office/drawing/2014/main" id="{94BD6A03-EEB6-4B1D-BBE9-D9A03F132F53}"/>
              </a:ext>
            </a:extLst>
          </p:cNvPr>
          <p:cNvSpPr/>
          <p:nvPr/>
        </p:nvSpPr>
        <p:spPr>
          <a:xfrm>
            <a:off x="553904" y="3438278"/>
            <a:ext cx="10031133" cy="468000"/>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大阪府は、医療費などから、国・府・市町村が負担する金額を差し引いて、年間保険料額の総額を算出したうえで、</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府全体の所得や被保険者数等により、保険料率を算定し、市町村に示します。</a:t>
            </a:r>
          </a:p>
        </p:txBody>
      </p:sp>
      <p:sp>
        <p:nvSpPr>
          <p:cNvPr id="122" name="正方形/長方形 121">
            <a:extLst>
              <a:ext uri="{FF2B5EF4-FFF2-40B4-BE49-F238E27FC236}">
                <a16:creationId xmlns:a16="http://schemas.microsoft.com/office/drawing/2014/main" id="{70CC71E7-98A6-489A-B470-B3090CCFFF3F}"/>
              </a:ext>
            </a:extLst>
          </p:cNvPr>
          <p:cNvSpPr/>
          <p:nvPr/>
        </p:nvSpPr>
        <p:spPr>
          <a:xfrm>
            <a:off x="548446" y="5415822"/>
            <a:ext cx="10031133" cy="288000"/>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次に、市町村は、府から示された保険料率を用いて、世帯の前年度所得や世帯構成等に応じた保険料額を決定します。</a:t>
            </a:r>
          </a:p>
        </p:txBody>
      </p:sp>
      <p:sp>
        <p:nvSpPr>
          <p:cNvPr id="124" name="四角形: 角を丸くする 123">
            <a:extLst>
              <a:ext uri="{FF2B5EF4-FFF2-40B4-BE49-F238E27FC236}">
                <a16:creationId xmlns:a16="http://schemas.microsoft.com/office/drawing/2014/main" id="{5D6E2A60-06CD-466D-83E0-3EAB9F4580AA}"/>
              </a:ext>
            </a:extLst>
          </p:cNvPr>
          <p:cNvSpPr/>
          <p:nvPr/>
        </p:nvSpPr>
        <p:spPr>
          <a:xfrm>
            <a:off x="543499" y="5850552"/>
            <a:ext cx="817781" cy="333742"/>
          </a:xfrm>
          <a:prstGeom prst="roundRect">
            <a:avLst>
              <a:gd name="adj" fmla="val 50000"/>
            </a:avLst>
          </a:prstGeom>
          <a:solidFill>
            <a:schemeClr val="bg2">
              <a:lumMod val="90000"/>
            </a:schemeClr>
          </a:solidFill>
          <a:ln w="190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保険料額 </a:t>
            </a:r>
          </a:p>
        </p:txBody>
      </p:sp>
      <p:sp>
        <p:nvSpPr>
          <p:cNvPr id="125" name="テキスト ボックス 124">
            <a:extLst>
              <a:ext uri="{FF2B5EF4-FFF2-40B4-BE49-F238E27FC236}">
                <a16:creationId xmlns:a16="http://schemas.microsoft.com/office/drawing/2014/main" id="{BAB66893-3A06-482D-AA1F-4246A8282DE6}"/>
              </a:ext>
            </a:extLst>
          </p:cNvPr>
          <p:cNvSpPr txBox="1"/>
          <p:nvPr/>
        </p:nvSpPr>
        <p:spPr>
          <a:xfrm>
            <a:off x="1317843" y="5832757"/>
            <a:ext cx="388248"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26" name="フローチャート: 結合子 125">
            <a:extLst>
              <a:ext uri="{FF2B5EF4-FFF2-40B4-BE49-F238E27FC236}">
                <a16:creationId xmlns:a16="http://schemas.microsoft.com/office/drawing/2014/main" id="{AF4F1C2C-2252-41A6-8A8B-2CB2AA088E05}"/>
              </a:ext>
            </a:extLst>
          </p:cNvPr>
          <p:cNvSpPr/>
          <p:nvPr/>
        </p:nvSpPr>
        <p:spPr>
          <a:xfrm>
            <a:off x="1776954" y="5855423"/>
            <a:ext cx="1800000" cy="324000"/>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002060"/>
                </a:solidFill>
                <a:latin typeface="BIZ UDゴシック" panose="020B0400000000000000" pitchFamily="49" charset="-128"/>
                <a:ea typeface="BIZ UDゴシック" panose="020B0400000000000000" pitchFamily="49" charset="-128"/>
              </a:rPr>
              <a:t>医療分保険料　</a:t>
            </a:r>
            <a:endParaRPr kumimoji="1" lang="en-US" altLang="ja-JP" sz="1000" b="1" dirty="0">
              <a:solidFill>
                <a:srgbClr val="002060"/>
              </a:solidFill>
              <a:latin typeface="BIZ UDゴシック" panose="020B0400000000000000" pitchFamily="49" charset="-128"/>
              <a:ea typeface="BIZ UDゴシック" panose="020B0400000000000000" pitchFamily="49" charset="-128"/>
            </a:endParaRPr>
          </a:p>
        </p:txBody>
      </p:sp>
      <p:sp>
        <p:nvSpPr>
          <p:cNvPr id="11" name="左中かっこ 10">
            <a:extLst>
              <a:ext uri="{FF2B5EF4-FFF2-40B4-BE49-F238E27FC236}">
                <a16:creationId xmlns:a16="http://schemas.microsoft.com/office/drawing/2014/main" id="{C8C9B3E0-8F26-4075-A87B-1F37500E26BC}"/>
              </a:ext>
            </a:extLst>
          </p:cNvPr>
          <p:cNvSpPr/>
          <p:nvPr/>
        </p:nvSpPr>
        <p:spPr>
          <a:xfrm>
            <a:off x="9393447" y="4713352"/>
            <a:ext cx="265853" cy="617787"/>
          </a:xfrm>
          <a:prstGeom prst="leftBrace">
            <a:avLst>
              <a:gd name="adj1" fmla="val 5067"/>
              <a:gd name="adj2" fmla="val 47276"/>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27" name="正方形/長方形 126">
            <a:extLst>
              <a:ext uri="{FF2B5EF4-FFF2-40B4-BE49-F238E27FC236}">
                <a16:creationId xmlns:a16="http://schemas.microsoft.com/office/drawing/2014/main" id="{D4A22944-6278-4512-B044-352AEF6F70E9}"/>
              </a:ext>
            </a:extLst>
          </p:cNvPr>
          <p:cNvSpPr/>
          <p:nvPr/>
        </p:nvSpPr>
        <p:spPr>
          <a:xfrm>
            <a:off x="9649656" y="4723067"/>
            <a:ext cx="784127" cy="164504"/>
          </a:xfrm>
          <a:prstGeom prst="rect">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所得割</a:t>
            </a:r>
          </a:p>
        </p:txBody>
      </p:sp>
      <p:sp>
        <p:nvSpPr>
          <p:cNvPr id="128" name="正方形/長方形 127">
            <a:extLst>
              <a:ext uri="{FF2B5EF4-FFF2-40B4-BE49-F238E27FC236}">
                <a16:creationId xmlns:a16="http://schemas.microsoft.com/office/drawing/2014/main" id="{54338851-0C06-4BBE-98AE-F463821F880A}"/>
              </a:ext>
            </a:extLst>
          </p:cNvPr>
          <p:cNvSpPr/>
          <p:nvPr/>
        </p:nvSpPr>
        <p:spPr>
          <a:xfrm>
            <a:off x="9649655" y="4929602"/>
            <a:ext cx="784127" cy="164504"/>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均等割</a:t>
            </a:r>
          </a:p>
        </p:txBody>
      </p:sp>
      <p:sp>
        <p:nvSpPr>
          <p:cNvPr id="129" name="正方形/長方形 128">
            <a:extLst>
              <a:ext uri="{FF2B5EF4-FFF2-40B4-BE49-F238E27FC236}">
                <a16:creationId xmlns:a16="http://schemas.microsoft.com/office/drawing/2014/main" id="{FE625544-9A53-4E4D-BCE2-01D1DB8EE337}"/>
              </a:ext>
            </a:extLst>
          </p:cNvPr>
          <p:cNvSpPr/>
          <p:nvPr/>
        </p:nvSpPr>
        <p:spPr>
          <a:xfrm>
            <a:off x="9649654" y="5156244"/>
            <a:ext cx="784127" cy="164504"/>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平等割</a:t>
            </a:r>
          </a:p>
        </p:txBody>
      </p:sp>
      <p:sp>
        <p:nvSpPr>
          <p:cNvPr id="130" name="正方形/長方形 129">
            <a:extLst>
              <a:ext uri="{FF2B5EF4-FFF2-40B4-BE49-F238E27FC236}">
                <a16:creationId xmlns:a16="http://schemas.microsoft.com/office/drawing/2014/main" id="{5EE971C4-DB86-4997-A02A-A7654E8D0A7E}"/>
              </a:ext>
            </a:extLst>
          </p:cNvPr>
          <p:cNvSpPr/>
          <p:nvPr/>
        </p:nvSpPr>
        <p:spPr>
          <a:xfrm>
            <a:off x="1606800" y="6906499"/>
            <a:ext cx="2088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9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sp>
        <p:nvSpPr>
          <p:cNvPr id="131" name="正方形/長方形 130">
            <a:extLst>
              <a:ext uri="{FF2B5EF4-FFF2-40B4-BE49-F238E27FC236}">
                <a16:creationId xmlns:a16="http://schemas.microsoft.com/office/drawing/2014/main" id="{2408975B-65BD-4445-B514-F18E3A757E3D}"/>
              </a:ext>
            </a:extLst>
          </p:cNvPr>
          <p:cNvSpPr/>
          <p:nvPr/>
        </p:nvSpPr>
        <p:spPr>
          <a:xfrm>
            <a:off x="1606800" y="7163613"/>
            <a:ext cx="2088000" cy="216000"/>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6">
                    <a:lumMod val="50000"/>
                  </a:schemeClr>
                </a:solidFill>
                <a:latin typeface="BIZ UDゴシック" panose="020B0400000000000000" pitchFamily="49" charset="-128"/>
                <a:ea typeface="BIZ UDゴシック" panose="020B0400000000000000" pitchFamily="49" charset="-128"/>
              </a:rPr>
              <a:t>一世帯あたり           </a:t>
            </a:r>
            <a:r>
              <a:rPr kumimoji="1" lang="en-US" altLang="ja-JP" sz="9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6">
                    <a:lumMod val="50000"/>
                  </a:schemeClr>
                </a:solidFill>
                <a:latin typeface="BIZ UDゴシック" panose="020B0400000000000000" pitchFamily="49" charset="-128"/>
                <a:ea typeface="BIZ UDゴシック" panose="020B0400000000000000" pitchFamily="49" charset="-128"/>
              </a:rPr>
              <a:t>平等割額</a:t>
            </a:r>
          </a:p>
        </p:txBody>
      </p:sp>
      <p:sp>
        <p:nvSpPr>
          <p:cNvPr id="132" name="テキスト ボックス 131">
            <a:extLst>
              <a:ext uri="{FF2B5EF4-FFF2-40B4-BE49-F238E27FC236}">
                <a16:creationId xmlns:a16="http://schemas.microsoft.com/office/drawing/2014/main" id="{B7814C00-8E34-4EC7-B4FD-FADB8B115E44}"/>
              </a:ext>
            </a:extLst>
          </p:cNvPr>
          <p:cNvSpPr txBox="1"/>
          <p:nvPr/>
        </p:nvSpPr>
        <p:spPr>
          <a:xfrm>
            <a:off x="3580517" y="5832757"/>
            <a:ext cx="410685"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46" name="正方形/長方形 145">
            <a:extLst>
              <a:ext uri="{FF2B5EF4-FFF2-40B4-BE49-F238E27FC236}">
                <a16:creationId xmlns:a16="http://schemas.microsoft.com/office/drawing/2014/main" id="{DF907F27-8692-4DD8-8712-57DC3F4323BA}"/>
              </a:ext>
            </a:extLst>
          </p:cNvPr>
          <p:cNvSpPr/>
          <p:nvPr/>
        </p:nvSpPr>
        <p:spPr>
          <a:xfrm>
            <a:off x="8694992" y="6260018"/>
            <a:ext cx="1890050" cy="1567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p:txBody>
      </p:sp>
      <p:sp>
        <p:nvSpPr>
          <p:cNvPr id="147" name="テキスト ボックス 146">
            <a:extLst>
              <a:ext uri="{FF2B5EF4-FFF2-40B4-BE49-F238E27FC236}">
                <a16:creationId xmlns:a16="http://schemas.microsoft.com/office/drawing/2014/main" id="{38648F24-E380-45BA-8E8B-FBABF2D1A421}"/>
              </a:ext>
            </a:extLst>
          </p:cNvPr>
          <p:cNvSpPr txBox="1"/>
          <p:nvPr/>
        </p:nvSpPr>
        <p:spPr>
          <a:xfrm>
            <a:off x="1617431" y="6223744"/>
            <a:ext cx="1890050" cy="230832"/>
          </a:xfrm>
          <a:prstGeom prst="rect">
            <a:avLst/>
          </a:prstGeom>
          <a:noFill/>
        </p:spPr>
        <p:txBody>
          <a:bodyPr wrap="square">
            <a:spAutoFit/>
          </a:bodyPr>
          <a:lstStyle/>
          <a:p>
            <a:r>
              <a:rPr kumimoji="1" lang="ja-JP" altLang="en-US" sz="900" dirty="0">
                <a:latin typeface="BIZ UDゴシック" panose="020B0400000000000000" pitchFamily="49" charset="-128"/>
                <a:ea typeface="BIZ UDゴシック" panose="020B0400000000000000" pitchFamily="49" charset="-128"/>
              </a:rPr>
              <a:t>◆　以下の合計</a:t>
            </a:r>
            <a:endParaRPr lang="ja-JP" altLang="en-US" sz="900" dirty="0"/>
          </a:p>
        </p:txBody>
      </p:sp>
      <p:sp>
        <p:nvSpPr>
          <p:cNvPr id="149" name="フローチャート: 結合子 148">
            <a:extLst>
              <a:ext uri="{FF2B5EF4-FFF2-40B4-BE49-F238E27FC236}">
                <a16:creationId xmlns:a16="http://schemas.microsoft.com/office/drawing/2014/main" id="{EE967D36-848E-41C6-994E-D9A5C36015B1}"/>
              </a:ext>
            </a:extLst>
          </p:cNvPr>
          <p:cNvSpPr/>
          <p:nvPr/>
        </p:nvSpPr>
        <p:spPr>
          <a:xfrm>
            <a:off x="4011265" y="5855423"/>
            <a:ext cx="1800000" cy="324000"/>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accent6">
                    <a:lumMod val="50000"/>
                  </a:schemeClr>
                </a:solidFill>
                <a:latin typeface="BIZ UDゴシック" panose="020B0400000000000000" pitchFamily="49" charset="-128"/>
                <a:ea typeface="BIZ UDゴシック" panose="020B0400000000000000" pitchFamily="49" charset="-128"/>
              </a:rPr>
              <a:t>後期分保険料　</a:t>
            </a:r>
            <a:endParaRPr kumimoji="1" lang="en-US" altLang="ja-JP" sz="1000" b="1"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155" name="フローチャート: 結合子 154">
            <a:extLst>
              <a:ext uri="{FF2B5EF4-FFF2-40B4-BE49-F238E27FC236}">
                <a16:creationId xmlns:a16="http://schemas.microsoft.com/office/drawing/2014/main" id="{296FCFE0-6C68-4499-A0C6-E6F0859D8845}"/>
              </a:ext>
            </a:extLst>
          </p:cNvPr>
          <p:cNvSpPr/>
          <p:nvPr/>
        </p:nvSpPr>
        <p:spPr>
          <a:xfrm>
            <a:off x="8417277" y="5855423"/>
            <a:ext cx="1800000" cy="324000"/>
          </a:xfrm>
          <a:prstGeom prst="flowChartConnector">
            <a:avLst/>
          </a:prstGeom>
          <a:solidFill>
            <a:srgbClr val="FFEBFF"/>
          </a:solidFill>
          <a:ln>
            <a:solidFill>
              <a:srgbClr val="FF3399"/>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FF3399"/>
                </a:solidFill>
                <a:latin typeface="BIZ UDゴシック" panose="020B0400000000000000" pitchFamily="49" charset="-128"/>
                <a:ea typeface="BIZ UDゴシック" panose="020B0400000000000000" pitchFamily="49" charset="-128"/>
              </a:rPr>
              <a:t>子ども分保険料　</a:t>
            </a:r>
            <a:endParaRPr kumimoji="1" lang="en-US" altLang="ja-JP" sz="1000" b="1" dirty="0">
              <a:solidFill>
                <a:srgbClr val="FF3399"/>
              </a:solidFill>
              <a:latin typeface="BIZ UDゴシック" panose="020B0400000000000000" pitchFamily="49" charset="-128"/>
              <a:ea typeface="BIZ UDゴシック" panose="020B0400000000000000" pitchFamily="49" charset="-128"/>
            </a:endParaRPr>
          </a:p>
        </p:txBody>
      </p:sp>
      <p:sp>
        <p:nvSpPr>
          <p:cNvPr id="173" name="テキスト ボックス 172">
            <a:extLst>
              <a:ext uri="{FF2B5EF4-FFF2-40B4-BE49-F238E27FC236}">
                <a16:creationId xmlns:a16="http://schemas.microsoft.com/office/drawing/2014/main" id="{300C0CC5-1623-4608-A42A-C66F2627B791}"/>
              </a:ext>
            </a:extLst>
          </p:cNvPr>
          <p:cNvSpPr txBox="1"/>
          <p:nvPr/>
        </p:nvSpPr>
        <p:spPr>
          <a:xfrm>
            <a:off x="52991" y="1695548"/>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①</a:t>
            </a:r>
          </a:p>
        </p:txBody>
      </p:sp>
      <p:sp>
        <p:nvSpPr>
          <p:cNvPr id="174" name="テキスト ボックス 173">
            <a:extLst>
              <a:ext uri="{FF2B5EF4-FFF2-40B4-BE49-F238E27FC236}">
                <a16:creationId xmlns:a16="http://schemas.microsoft.com/office/drawing/2014/main" id="{E55FF2F5-8DAB-43FF-A2C9-4E784FFF6B06}"/>
              </a:ext>
            </a:extLst>
          </p:cNvPr>
          <p:cNvSpPr txBox="1"/>
          <p:nvPr/>
        </p:nvSpPr>
        <p:spPr>
          <a:xfrm>
            <a:off x="52991" y="3422799"/>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②</a:t>
            </a:r>
          </a:p>
        </p:txBody>
      </p:sp>
      <p:sp>
        <p:nvSpPr>
          <p:cNvPr id="175" name="テキスト ボックス 174">
            <a:extLst>
              <a:ext uri="{FF2B5EF4-FFF2-40B4-BE49-F238E27FC236}">
                <a16:creationId xmlns:a16="http://schemas.microsoft.com/office/drawing/2014/main" id="{2B4FEA1F-D4AF-4AE8-AB45-EF4487708294}"/>
              </a:ext>
            </a:extLst>
          </p:cNvPr>
          <p:cNvSpPr txBox="1"/>
          <p:nvPr/>
        </p:nvSpPr>
        <p:spPr>
          <a:xfrm>
            <a:off x="47533" y="5304236"/>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③</a:t>
            </a:r>
          </a:p>
        </p:txBody>
      </p:sp>
      <p:sp>
        <p:nvSpPr>
          <p:cNvPr id="177" name="テキスト ボックス 176">
            <a:extLst>
              <a:ext uri="{FF2B5EF4-FFF2-40B4-BE49-F238E27FC236}">
                <a16:creationId xmlns:a16="http://schemas.microsoft.com/office/drawing/2014/main" id="{AD1769BF-824C-4D28-B682-6916DC5D6D30}"/>
              </a:ext>
            </a:extLst>
          </p:cNvPr>
          <p:cNvSpPr txBox="1"/>
          <p:nvPr/>
        </p:nvSpPr>
        <p:spPr>
          <a:xfrm>
            <a:off x="6045224" y="7122962"/>
            <a:ext cx="4658943" cy="459741"/>
          </a:xfrm>
          <a:prstGeom prst="rect">
            <a:avLst/>
          </a:prstGeom>
          <a:noFill/>
        </p:spPr>
        <p:txBody>
          <a:bodyPr wrap="square">
            <a:spAutoFit/>
          </a:bodyPr>
          <a:lstStyle/>
          <a:p>
            <a:pPr>
              <a:lnSpc>
                <a:spcPts val="1000"/>
              </a:lnSpc>
            </a:pPr>
            <a:r>
              <a:rPr lang="en-US" altLang="ja-JP" sz="800" dirty="0">
                <a:highlight>
                  <a:srgbClr val="FFFF00"/>
                </a:highlight>
                <a:latin typeface="BIZ UDP明朝 Medium" panose="02020500000000000000" pitchFamily="18" charset="-128"/>
                <a:ea typeface="BIZ UDP明朝 Medium" panose="02020500000000000000" pitchFamily="18" charset="-128"/>
              </a:rPr>
              <a:t>※</a:t>
            </a:r>
            <a:r>
              <a:rPr lang="ja-JP" altLang="en-US" sz="800" dirty="0">
                <a:highlight>
                  <a:srgbClr val="FFFF00"/>
                </a:highlight>
                <a:latin typeface="BIZ UDP明朝 Medium" panose="02020500000000000000" pitchFamily="18" charset="-128"/>
                <a:ea typeface="BIZ UDP明朝 Medium" panose="02020500000000000000" pitchFamily="18" charset="-128"/>
              </a:rPr>
              <a:t>３</a:t>
            </a:r>
            <a:r>
              <a:rPr lang="ja-JP" altLang="en-US" sz="800" dirty="0">
                <a:latin typeface="BIZ UDP明朝 Medium" panose="02020500000000000000" pitchFamily="18" charset="-128"/>
                <a:ea typeface="BIZ UDP明朝 Medium" panose="02020500000000000000" pitchFamily="18" charset="-128"/>
              </a:rPr>
              <a:t>：</a:t>
            </a:r>
            <a:r>
              <a:rPr lang="en-US" altLang="ja-JP" sz="800" b="1" u="sng" dirty="0">
                <a:solidFill>
                  <a:srgbClr val="FF0000"/>
                </a:solidFill>
                <a:latin typeface="BIZ UDP明朝 Medium" panose="02020500000000000000" pitchFamily="18" charset="-128"/>
                <a:ea typeface="BIZ UDP明朝 Medium" panose="02020500000000000000" pitchFamily="18" charset="-128"/>
              </a:rPr>
              <a:t>17</a:t>
            </a:r>
            <a:r>
              <a:rPr lang="ja-JP" altLang="en-US" sz="800" b="1" u="sng" dirty="0">
                <a:solidFill>
                  <a:srgbClr val="FF0000"/>
                </a:solidFill>
                <a:latin typeface="BIZ UDP明朝 Medium" panose="02020500000000000000" pitchFamily="18" charset="-128"/>
                <a:ea typeface="BIZ UDP明朝 Medium" panose="02020500000000000000" pitchFamily="18" charset="-128"/>
              </a:rPr>
              <a:t>歳以下の場合、</a:t>
            </a:r>
            <a:r>
              <a:rPr lang="ja-JP" altLang="en-US" sz="800" dirty="0">
                <a:latin typeface="BIZ UDP明朝 Medium" panose="02020500000000000000" pitchFamily="18" charset="-128"/>
                <a:ea typeface="BIZ UDP明朝 Medium" panose="02020500000000000000" pitchFamily="18" charset="-128"/>
              </a:rPr>
              <a:t>子育て世帯の負担が増えないよう、</a:t>
            </a:r>
            <a:r>
              <a:rPr lang="ja-JP" altLang="en-US" sz="800" b="1" u="sng" dirty="0">
                <a:solidFill>
                  <a:srgbClr val="FF0000"/>
                </a:solidFill>
                <a:latin typeface="BIZ UDP明朝 Medium" panose="02020500000000000000" pitchFamily="18" charset="-128"/>
                <a:ea typeface="BIZ UDP明朝 Medium" panose="02020500000000000000" pitchFamily="18" charset="-128"/>
              </a:rPr>
              <a:t>被保険者数に応じて課される分（均等割）</a:t>
            </a:r>
            <a:endParaRPr lang="en-US" altLang="ja-JP" sz="800" b="1" u="sng" dirty="0">
              <a:solidFill>
                <a:srgbClr val="FF0000"/>
              </a:solidFill>
              <a:latin typeface="BIZ UDP明朝 Medium" panose="02020500000000000000" pitchFamily="18" charset="-128"/>
              <a:ea typeface="BIZ UDP明朝 Medium" panose="02020500000000000000" pitchFamily="18" charset="-128"/>
            </a:endParaRPr>
          </a:p>
          <a:p>
            <a:pPr>
              <a:lnSpc>
                <a:spcPts val="1000"/>
              </a:lnSpc>
            </a:pPr>
            <a:r>
              <a:rPr lang="ja-JP" altLang="en-US" sz="800" dirty="0">
                <a:latin typeface="BIZ UDP明朝 Medium" panose="02020500000000000000" pitchFamily="18" charset="-128"/>
                <a:ea typeface="BIZ UDP明朝 Medium" panose="02020500000000000000" pitchFamily="18" charset="-128"/>
              </a:rPr>
              <a:t>　　　 については</a:t>
            </a:r>
            <a:r>
              <a:rPr lang="en-US" altLang="ja-JP" sz="800" b="1" u="sng" dirty="0">
                <a:solidFill>
                  <a:srgbClr val="FF0000"/>
                </a:solidFill>
                <a:latin typeface="BIZ UDP明朝 Medium" panose="02020500000000000000" pitchFamily="18" charset="-128"/>
                <a:ea typeface="BIZ UDP明朝 Medium" panose="02020500000000000000" pitchFamily="18" charset="-128"/>
              </a:rPr>
              <a:t>10</a:t>
            </a:r>
            <a:r>
              <a:rPr lang="ja-JP" altLang="en-US" sz="800" b="1" u="sng" dirty="0">
                <a:solidFill>
                  <a:srgbClr val="FF0000"/>
                </a:solidFill>
                <a:latin typeface="BIZ UDP明朝 Medium" panose="02020500000000000000" pitchFamily="18" charset="-128"/>
                <a:ea typeface="BIZ UDP明朝 Medium" panose="02020500000000000000" pitchFamily="18" charset="-128"/>
              </a:rPr>
              <a:t>割軽減</a:t>
            </a:r>
            <a:r>
              <a:rPr lang="ja-JP" altLang="en-US" sz="800" dirty="0">
                <a:latin typeface="BIZ UDP明朝 Medium" panose="02020500000000000000" pitchFamily="18" charset="-128"/>
                <a:ea typeface="BIZ UDP明朝 Medium" panose="02020500000000000000" pitchFamily="18" charset="-128"/>
              </a:rPr>
              <a:t>が適用されます。一方で、アルバイト等による所得が一定の水準を超える場合</a:t>
            </a:r>
            <a:endParaRPr lang="en-US" altLang="ja-JP" sz="800" dirty="0">
              <a:latin typeface="BIZ UDP明朝 Medium" panose="02020500000000000000" pitchFamily="18" charset="-128"/>
              <a:ea typeface="BIZ UDP明朝 Medium" panose="02020500000000000000" pitchFamily="18" charset="-128"/>
            </a:endParaRPr>
          </a:p>
          <a:p>
            <a:pPr>
              <a:lnSpc>
                <a:spcPts val="1000"/>
              </a:lnSpc>
            </a:pPr>
            <a:r>
              <a:rPr lang="ja-JP" altLang="en-US" sz="800" dirty="0">
                <a:latin typeface="BIZ UDP明朝 Medium" panose="02020500000000000000" pitchFamily="18" charset="-128"/>
                <a:ea typeface="BIZ UDP明朝 Medium" panose="02020500000000000000" pitchFamily="18" charset="-128"/>
              </a:rPr>
              <a:t>　　　 は、その所得に応じた賦課が生じます。</a:t>
            </a:r>
          </a:p>
        </p:txBody>
      </p:sp>
      <p:sp>
        <p:nvSpPr>
          <p:cNvPr id="68" name="テキスト ボックス 67">
            <a:extLst>
              <a:ext uri="{FF2B5EF4-FFF2-40B4-BE49-F238E27FC236}">
                <a16:creationId xmlns:a16="http://schemas.microsoft.com/office/drawing/2014/main" id="{08761C12-DC3F-4FF4-A874-04C6DBB894D3}"/>
              </a:ext>
            </a:extLst>
          </p:cNvPr>
          <p:cNvSpPr txBox="1"/>
          <p:nvPr/>
        </p:nvSpPr>
        <p:spPr>
          <a:xfrm>
            <a:off x="5827528" y="5832757"/>
            <a:ext cx="410685"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74" name="テキスト ボックス 73">
            <a:extLst>
              <a:ext uri="{FF2B5EF4-FFF2-40B4-BE49-F238E27FC236}">
                <a16:creationId xmlns:a16="http://schemas.microsoft.com/office/drawing/2014/main" id="{50E4D8B7-2B1E-4C6B-8FC4-B8084C5A9905}"/>
              </a:ext>
            </a:extLst>
          </p:cNvPr>
          <p:cNvSpPr txBox="1"/>
          <p:nvPr/>
        </p:nvSpPr>
        <p:spPr>
          <a:xfrm>
            <a:off x="6045224" y="6224100"/>
            <a:ext cx="2372053" cy="230832"/>
          </a:xfrm>
          <a:prstGeom prst="rect">
            <a:avLst/>
          </a:prstGeom>
          <a:noFill/>
        </p:spPr>
        <p:txBody>
          <a:bodyPr wrap="square">
            <a:spAutoFit/>
          </a:bodyPr>
          <a:lstStyle/>
          <a:p>
            <a:r>
              <a:rPr kumimoji="1" lang="ja-JP" altLang="en-US" sz="900" dirty="0">
                <a:latin typeface="BIZ UDゴシック" panose="020B0400000000000000" pitchFamily="49" charset="-128"/>
                <a:ea typeface="BIZ UDゴシック" panose="020B0400000000000000" pitchFamily="49" charset="-128"/>
              </a:rPr>
              <a:t>◆　以下の合計（</a:t>
            </a:r>
            <a:r>
              <a:rPr kumimoji="1" lang="en-US" altLang="ja-JP" sz="900" dirty="0">
                <a:latin typeface="BIZ UDゴシック" panose="020B0400000000000000" pitchFamily="49" charset="-128"/>
                <a:ea typeface="BIZ UDゴシック" panose="020B0400000000000000" pitchFamily="49" charset="-128"/>
              </a:rPr>
              <a:t>40</a:t>
            </a:r>
            <a:r>
              <a:rPr kumimoji="1" lang="ja-JP" altLang="en-US" sz="900" dirty="0">
                <a:latin typeface="BIZ UDゴシック" panose="020B0400000000000000" pitchFamily="49" charset="-128"/>
                <a:ea typeface="BIZ UDゴシック" panose="020B0400000000000000" pitchFamily="49" charset="-128"/>
              </a:rPr>
              <a:t>歳～</a:t>
            </a:r>
            <a:r>
              <a:rPr kumimoji="1" lang="en-US" altLang="ja-JP" sz="900" dirty="0">
                <a:latin typeface="BIZ UDゴシック" panose="020B0400000000000000" pitchFamily="49" charset="-128"/>
                <a:ea typeface="BIZ UDゴシック" panose="020B0400000000000000" pitchFamily="49" charset="-128"/>
              </a:rPr>
              <a:t>64</a:t>
            </a:r>
            <a:r>
              <a:rPr kumimoji="1" lang="ja-JP" altLang="en-US" sz="900" dirty="0">
                <a:latin typeface="BIZ UDゴシック" panose="020B0400000000000000" pitchFamily="49" charset="-128"/>
                <a:ea typeface="BIZ UDゴシック" panose="020B0400000000000000" pitchFamily="49" charset="-128"/>
              </a:rPr>
              <a:t>歳のみ対象。）</a:t>
            </a:r>
          </a:p>
        </p:txBody>
      </p:sp>
      <p:sp>
        <p:nvSpPr>
          <p:cNvPr id="69" name="フローチャート: 結合子 68">
            <a:extLst>
              <a:ext uri="{FF2B5EF4-FFF2-40B4-BE49-F238E27FC236}">
                <a16:creationId xmlns:a16="http://schemas.microsoft.com/office/drawing/2014/main" id="{82895A4C-E67E-470D-BB2F-B357F02B7326}"/>
              </a:ext>
            </a:extLst>
          </p:cNvPr>
          <p:cNvSpPr/>
          <p:nvPr/>
        </p:nvSpPr>
        <p:spPr>
          <a:xfrm>
            <a:off x="2418335" y="2533096"/>
            <a:ext cx="864000" cy="428957"/>
          </a:xfrm>
          <a:prstGeom prst="flowChartConnector">
            <a:avLst/>
          </a:prstGeom>
          <a:noFill/>
          <a:ln>
            <a:solidFill>
              <a:srgbClr val="FF3399"/>
            </a:solidFill>
            <a:prstDash val="sys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rgbClr val="FF3399"/>
                </a:solidFill>
                <a:latin typeface="BIZ UDゴシック" panose="020B0400000000000000" pitchFamily="49" charset="-128"/>
                <a:ea typeface="BIZ UDゴシック" panose="020B0400000000000000" pitchFamily="49" charset="-128"/>
              </a:rPr>
              <a:t>子ども分</a:t>
            </a:r>
          </a:p>
        </p:txBody>
      </p:sp>
      <p:sp>
        <p:nvSpPr>
          <p:cNvPr id="70" name="フローチャート: 結合子 69">
            <a:extLst>
              <a:ext uri="{FF2B5EF4-FFF2-40B4-BE49-F238E27FC236}">
                <a16:creationId xmlns:a16="http://schemas.microsoft.com/office/drawing/2014/main" id="{FB2A9824-5E1C-457E-AC75-7CEB713F5DF7}"/>
              </a:ext>
            </a:extLst>
          </p:cNvPr>
          <p:cNvSpPr/>
          <p:nvPr/>
        </p:nvSpPr>
        <p:spPr>
          <a:xfrm>
            <a:off x="6497657" y="2532680"/>
            <a:ext cx="864000" cy="428957"/>
          </a:xfrm>
          <a:prstGeom prst="flowChartConnector">
            <a:avLst/>
          </a:prstGeom>
          <a:solidFill>
            <a:srgbClr val="FFEBFF"/>
          </a:solidFill>
          <a:ln>
            <a:solidFill>
              <a:srgbClr val="FF3399"/>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rgbClr val="FF3399"/>
                </a:solidFill>
                <a:latin typeface="BIZ UDゴシック" panose="020B0400000000000000" pitchFamily="49" charset="-128"/>
                <a:ea typeface="BIZ UDゴシック" panose="020B0400000000000000" pitchFamily="49" charset="-128"/>
              </a:rPr>
              <a:t>子ども分</a:t>
            </a:r>
          </a:p>
        </p:txBody>
      </p:sp>
      <p:sp>
        <p:nvSpPr>
          <p:cNvPr id="73" name="フローチャート: 結合子 72">
            <a:extLst>
              <a:ext uri="{FF2B5EF4-FFF2-40B4-BE49-F238E27FC236}">
                <a16:creationId xmlns:a16="http://schemas.microsoft.com/office/drawing/2014/main" id="{7D605155-BA6C-437C-B5F4-BEBE55E910BA}"/>
              </a:ext>
            </a:extLst>
          </p:cNvPr>
          <p:cNvSpPr/>
          <p:nvPr/>
        </p:nvSpPr>
        <p:spPr>
          <a:xfrm>
            <a:off x="9698254" y="2547311"/>
            <a:ext cx="864000" cy="428957"/>
          </a:xfrm>
          <a:prstGeom prst="flowChartConnector">
            <a:avLst/>
          </a:prstGeom>
          <a:solidFill>
            <a:srgbClr val="FFEBFF"/>
          </a:solidFill>
          <a:ln>
            <a:solidFill>
              <a:srgbClr val="FF3399"/>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rgbClr val="FF3399"/>
                </a:solidFill>
                <a:latin typeface="BIZ UDゴシック" panose="020B0400000000000000" pitchFamily="49" charset="-128"/>
                <a:ea typeface="BIZ UDゴシック" panose="020B0400000000000000" pitchFamily="49" charset="-128"/>
              </a:rPr>
              <a:t>子ども分</a:t>
            </a:r>
          </a:p>
        </p:txBody>
      </p:sp>
      <p:sp>
        <p:nvSpPr>
          <p:cNvPr id="75" name="正方形/長方形 74">
            <a:extLst>
              <a:ext uri="{FF2B5EF4-FFF2-40B4-BE49-F238E27FC236}">
                <a16:creationId xmlns:a16="http://schemas.microsoft.com/office/drawing/2014/main" id="{CD7ADCF2-9AD2-49E7-BB1E-5BC49B9687ED}"/>
              </a:ext>
            </a:extLst>
          </p:cNvPr>
          <p:cNvSpPr/>
          <p:nvPr/>
        </p:nvSpPr>
        <p:spPr>
          <a:xfrm>
            <a:off x="2634654" y="2895145"/>
            <a:ext cx="396000" cy="203047"/>
          </a:xfrm>
          <a:prstGeom prst="rect">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latin typeface="BIZ UDゴシック" panose="020B0400000000000000" pitchFamily="49" charset="-128"/>
                <a:ea typeface="BIZ UDゴシック" panose="020B0400000000000000" pitchFamily="49" charset="-128"/>
              </a:rPr>
              <a:t>追加</a:t>
            </a:r>
          </a:p>
        </p:txBody>
      </p:sp>
      <p:sp>
        <p:nvSpPr>
          <p:cNvPr id="76" name="正方形/長方形 75">
            <a:extLst>
              <a:ext uri="{FF2B5EF4-FFF2-40B4-BE49-F238E27FC236}">
                <a16:creationId xmlns:a16="http://schemas.microsoft.com/office/drawing/2014/main" id="{E52D9714-C6F8-4B83-9747-63403B2A2823}"/>
              </a:ext>
            </a:extLst>
          </p:cNvPr>
          <p:cNvSpPr/>
          <p:nvPr/>
        </p:nvSpPr>
        <p:spPr>
          <a:xfrm>
            <a:off x="6730872" y="2895145"/>
            <a:ext cx="396000" cy="203047"/>
          </a:xfrm>
          <a:prstGeom prst="rect">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latin typeface="BIZ UDゴシック" panose="020B0400000000000000" pitchFamily="49" charset="-128"/>
                <a:ea typeface="BIZ UDゴシック" panose="020B0400000000000000" pitchFamily="49" charset="-128"/>
              </a:rPr>
              <a:t>追加</a:t>
            </a:r>
          </a:p>
        </p:txBody>
      </p:sp>
      <p:sp>
        <p:nvSpPr>
          <p:cNvPr id="78" name="正方形/長方形 77">
            <a:extLst>
              <a:ext uri="{FF2B5EF4-FFF2-40B4-BE49-F238E27FC236}">
                <a16:creationId xmlns:a16="http://schemas.microsoft.com/office/drawing/2014/main" id="{8DD52646-A1B4-4763-8ABE-E10A56AF6DE8}"/>
              </a:ext>
            </a:extLst>
          </p:cNvPr>
          <p:cNvSpPr/>
          <p:nvPr/>
        </p:nvSpPr>
        <p:spPr>
          <a:xfrm>
            <a:off x="9939907" y="2895145"/>
            <a:ext cx="396000" cy="203047"/>
          </a:xfrm>
          <a:prstGeom prst="rect">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latin typeface="BIZ UDゴシック" panose="020B0400000000000000" pitchFamily="49" charset="-128"/>
                <a:ea typeface="BIZ UDゴシック" panose="020B0400000000000000" pitchFamily="49" charset="-128"/>
              </a:rPr>
              <a:t>追加</a:t>
            </a:r>
          </a:p>
        </p:txBody>
      </p:sp>
      <p:graphicFrame>
        <p:nvGraphicFramePr>
          <p:cNvPr id="6" name="表 6">
            <a:extLst>
              <a:ext uri="{FF2B5EF4-FFF2-40B4-BE49-F238E27FC236}">
                <a16:creationId xmlns:a16="http://schemas.microsoft.com/office/drawing/2014/main" id="{96742C1A-47FE-41F5-A698-7B794FBB0DA3}"/>
              </a:ext>
            </a:extLst>
          </p:cNvPr>
          <p:cNvGraphicFramePr>
            <a:graphicFrameLocks noGrp="1"/>
          </p:cNvGraphicFramePr>
          <p:nvPr>
            <p:extLst>
              <p:ext uri="{D42A27DB-BD31-4B8C-83A1-F6EECF244321}">
                <p14:modId xmlns:p14="http://schemas.microsoft.com/office/powerpoint/2010/main" val="2834028135"/>
              </p:ext>
            </p:extLst>
          </p:nvPr>
        </p:nvGraphicFramePr>
        <p:xfrm>
          <a:off x="1609983" y="6458772"/>
          <a:ext cx="2088000" cy="411480"/>
        </p:xfrm>
        <a:graphic>
          <a:graphicData uri="http://schemas.openxmlformats.org/drawingml/2006/table">
            <a:tbl>
              <a:tblPr firstRow="1" bandRow="1">
                <a:tableStyleId>{5C22544A-7EE6-4342-B048-85BDC9FD1C3A}</a:tableStyleId>
              </a:tblPr>
              <a:tblGrid>
                <a:gridCol w="1328634">
                  <a:extLst>
                    <a:ext uri="{9D8B030D-6E8A-4147-A177-3AD203B41FA5}">
                      <a16:colId xmlns:a16="http://schemas.microsoft.com/office/drawing/2014/main" val="558486882"/>
                    </a:ext>
                  </a:extLst>
                </a:gridCol>
                <a:gridCol w="759366">
                  <a:extLst>
                    <a:ext uri="{9D8B030D-6E8A-4147-A177-3AD203B41FA5}">
                      <a16:colId xmlns:a16="http://schemas.microsoft.com/office/drawing/2014/main" val="3421944133"/>
                    </a:ext>
                  </a:extLst>
                </a:gridCol>
              </a:tblGrid>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solidFill>
                      <a:schemeClr val="accent5">
                        <a:lumMod val="20000"/>
                        <a:lumOff val="80000"/>
                      </a:schemeClr>
                    </a:solidFill>
                  </a:tcPr>
                </a:tc>
                <a:tc rowSpan="2">
                  <a:txBody>
                    <a:bodyPr/>
                    <a:lstStyle/>
                    <a:p>
                      <a:pPr>
                        <a:lnSpc>
                          <a:spcPts val="900"/>
                        </a:lnSpc>
                      </a:pPr>
                      <a:r>
                        <a:rPr kumimoji="1" lang="en-US" altLang="ja-JP" sz="900" b="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所得割率</a:t>
                      </a:r>
                    </a:p>
                  </a:txBody>
                  <a:tcPr anchor="ctr">
                    <a:lnL w="12700" cap="flat" cmpd="sng" algn="ctr">
                      <a:solidFill>
                        <a:schemeClr val="accent5">
                          <a:lumMod val="20000"/>
                          <a:lumOff val="8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19623466"/>
                  </a:ext>
                </a:extLst>
              </a:tr>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の前年度の所得</a:t>
                      </a:r>
                      <a:r>
                        <a:rPr kumimoji="1" lang="en-US" altLang="ja-JP"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２</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dirty="0"/>
                    </a:p>
                  </a:txBody>
                  <a:tcP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04311418"/>
                  </a:ext>
                </a:extLst>
              </a:tr>
            </a:tbl>
          </a:graphicData>
        </a:graphic>
      </p:graphicFrame>
      <p:sp>
        <p:nvSpPr>
          <p:cNvPr id="85" name="正方形/長方形 84">
            <a:extLst>
              <a:ext uri="{FF2B5EF4-FFF2-40B4-BE49-F238E27FC236}">
                <a16:creationId xmlns:a16="http://schemas.microsoft.com/office/drawing/2014/main" id="{FC643FE7-8EF0-4369-AC3F-29916B263300}"/>
              </a:ext>
            </a:extLst>
          </p:cNvPr>
          <p:cNvSpPr/>
          <p:nvPr/>
        </p:nvSpPr>
        <p:spPr>
          <a:xfrm>
            <a:off x="3851645" y="6906499"/>
            <a:ext cx="2088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9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sp>
        <p:nvSpPr>
          <p:cNvPr id="86" name="正方形/長方形 85">
            <a:extLst>
              <a:ext uri="{FF2B5EF4-FFF2-40B4-BE49-F238E27FC236}">
                <a16:creationId xmlns:a16="http://schemas.microsoft.com/office/drawing/2014/main" id="{5367302F-AEC3-4782-87A4-F5176F968721}"/>
              </a:ext>
            </a:extLst>
          </p:cNvPr>
          <p:cNvSpPr/>
          <p:nvPr/>
        </p:nvSpPr>
        <p:spPr>
          <a:xfrm>
            <a:off x="3851645" y="7163613"/>
            <a:ext cx="2088000" cy="216000"/>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6">
                    <a:lumMod val="50000"/>
                  </a:schemeClr>
                </a:solidFill>
                <a:latin typeface="BIZ UDゴシック" panose="020B0400000000000000" pitchFamily="49" charset="-128"/>
                <a:ea typeface="BIZ UDゴシック" panose="020B0400000000000000" pitchFamily="49" charset="-128"/>
              </a:rPr>
              <a:t>一世帯あたり           </a:t>
            </a:r>
            <a:r>
              <a:rPr kumimoji="1" lang="en-US" altLang="ja-JP" sz="9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6">
                    <a:lumMod val="50000"/>
                  </a:schemeClr>
                </a:solidFill>
                <a:latin typeface="BIZ UDゴシック" panose="020B0400000000000000" pitchFamily="49" charset="-128"/>
                <a:ea typeface="BIZ UDゴシック" panose="020B0400000000000000" pitchFamily="49" charset="-128"/>
              </a:rPr>
              <a:t>平等割額</a:t>
            </a:r>
          </a:p>
        </p:txBody>
      </p:sp>
      <p:graphicFrame>
        <p:nvGraphicFramePr>
          <p:cNvPr id="87" name="表 6">
            <a:extLst>
              <a:ext uri="{FF2B5EF4-FFF2-40B4-BE49-F238E27FC236}">
                <a16:creationId xmlns:a16="http://schemas.microsoft.com/office/drawing/2014/main" id="{D9503E00-29A7-4522-A8B0-AAE2B9317745}"/>
              </a:ext>
            </a:extLst>
          </p:cNvPr>
          <p:cNvGraphicFramePr>
            <a:graphicFrameLocks noGrp="1"/>
          </p:cNvGraphicFramePr>
          <p:nvPr>
            <p:extLst>
              <p:ext uri="{D42A27DB-BD31-4B8C-83A1-F6EECF244321}">
                <p14:modId xmlns:p14="http://schemas.microsoft.com/office/powerpoint/2010/main" val="3441683905"/>
              </p:ext>
            </p:extLst>
          </p:nvPr>
        </p:nvGraphicFramePr>
        <p:xfrm>
          <a:off x="3854828" y="6458772"/>
          <a:ext cx="2088000" cy="411480"/>
        </p:xfrm>
        <a:graphic>
          <a:graphicData uri="http://schemas.openxmlformats.org/drawingml/2006/table">
            <a:tbl>
              <a:tblPr firstRow="1" bandRow="1">
                <a:tableStyleId>{5C22544A-7EE6-4342-B048-85BDC9FD1C3A}</a:tableStyleId>
              </a:tblPr>
              <a:tblGrid>
                <a:gridCol w="1328634">
                  <a:extLst>
                    <a:ext uri="{9D8B030D-6E8A-4147-A177-3AD203B41FA5}">
                      <a16:colId xmlns:a16="http://schemas.microsoft.com/office/drawing/2014/main" val="558486882"/>
                    </a:ext>
                  </a:extLst>
                </a:gridCol>
                <a:gridCol w="759366">
                  <a:extLst>
                    <a:ext uri="{9D8B030D-6E8A-4147-A177-3AD203B41FA5}">
                      <a16:colId xmlns:a16="http://schemas.microsoft.com/office/drawing/2014/main" val="3421944133"/>
                    </a:ext>
                  </a:extLst>
                </a:gridCol>
              </a:tblGrid>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solidFill>
                      <a:schemeClr val="accent5">
                        <a:lumMod val="20000"/>
                        <a:lumOff val="80000"/>
                      </a:schemeClr>
                    </a:solidFill>
                  </a:tcPr>
                </a:tc>
                <a:tc rowSpan="2">
                  <a:txBody>
                    <a:bodyPr/>
                    <a:lstStyle/>
                    <a:p>
                      <a:pPr>
                        <a:lnSpc>
                          <a:spcPts val="900"/>
                        </a:lnSpc>
                      </a:pPr>
                      <a:r>
                        <a:rPr kumimoji="1" lang="en-US" altLang="ja-JP" sz="900" b="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所得割率</a:t>
                      </a:r>
                    </a:p>
                  </a:txBody>
                  <a:tcPr anchor="ctr">
                    <a:lnL w="12700" cap="flat" cmpd="sng" algn="ctr">
                      <a:solidFill>
                        <a:schemeClr val="accent5">
                          <a:lumMod val="20000"/>
                          <a:lumOff val="8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19623466"/>
                  </a:ext>
                </a:extLst>
              </a:tr>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の前年度の所得</a:t>
                      </a:r>
                      <a:r>
                        <a:rPr kumimoji="1" lang="en-US" altLang="ja-JP"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２</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dirty="0"/>
                    </a:p>
                  </a:txBody>
                  <a:tcP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04311418"/>
                  </a:ext>
                </a:extLst>
              </a:tr>
            </a:tbl>
          </a:graphicData>
        </a:graphic>
      </p:graphicFrame>
      <p:sp>
        <p:nvSpPr>
          <p:cNvPr id="88" name="正方形/長方形 87">
            <a:extLst>
              <a:ext uri="{FF2B5EF4-FFF2-40B4-BE49-F238E27FC236}">
                <a16:creationId xmlns:a16="http://schemas.microsoft.com/office/drawing/2014/main" id="{F1903763-7BDC-401C-9DFB-FD830AA1E243}"/>
              </a:ext>
            </a:extLst>
          </p:cNvPr>
          <p:cNvSpPr/>
          <p:nvPr/>
        </p:nvSpPr>
        <p:spPr>
          <a:xfrm>
            <a:off x="6118462" y="6906499"/>
            <a:ext cx="2088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9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graphicFrame>
        <p:nvGraphicFramePr>
          <p:cNvPr id="91" name="表 6">
            <a:extLst>
              <a:ext uri="{FF2B5EF4-FFF2-40B4-BE49-F238E27FC236}">
                <a16:creationId xmlns:a16="http://schemas.microsoft.com/office/drawing/2014/main" id="{D178CDB1-0354-4CF3-A1DF-41D8275D887E}"/>
              </a:ext>
            </a:extLst>
          </p:cNvPr>
          <p:cNvGraphicFramePr>
            <a:graphicFrameLocks noGrp="1"/>
          </p:cNvGraphicFramePr>
          <p:nvPr>
            <p:extLst>
              <p:ext uri="{D42A27DB-BD31-4B8C-83A1-F6EECF244321}">
                <p14:modId xmlns:p14="http://schemas.microsoft.com/office/powerpoint/2010/main" val="714746174"/>
              </p:ext>
            </p:extLst>
          </p:nvPr>
        </p:nvGraphicFramePr>
        <p:xfrm>
          <a:off x="6121645" y="6458772"/>
          <a:ext cx="2088000" cy="411480"/>
        </p:xfrm>
        <a:graphic>
          <a:graphicData uri="http://schemas.openxmlformats.org/drawingml/2006/table">
            <a:tbl>
              <a:tblPr firstRow="1" bandRow="1">
                <a:tableStyleId>{5C22544A-7EE6-4342-B048-85BDC9FD1C3A}</a:tableStyleId>
              </a:tblPr>
              <a:tblGrid>
                <a:gridCol w="1328634">
                  <a:extLst>
                    <a:ext uri="{9D8B030D-6E8A-4147-A177-3AD203B41FA5}">
                      <a16:colId xmlns:a16="http://schemas.microsoft.com/office/drawing/2014/main" val="558486882"/>
                    </a:ext>
                  </a:extLst>
                </a:gridCol>
                <a:gridCol w="759366">
                  <a:extLst>
                    <a:ext uri="{9D8B030D-6E8A-4147-A177-3AD203B41FA5}">
                      <a16:colId xmlns:a16="http://schemas.microsoft.com/office/drawing/2014/main" val="3421944133"/>
                    </a:ext>
                  </a:extLst>
                </a:gridCol>
              </a:tblGrid>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solidFill>
                      <a:schemeClr val="accent5">
                        <a:lumMod val="20000"/>
                        <a:lumOff val="80000"/>
                      </a:schemeClr>
                    </a:solidFill>
                  </a:tcPr>
                </a:tc>
                <a:tc rowSpan="2">
                  <a:txBody>
                    <a:bodyPr/>
                    <a:lstStyle/>
                    <a:p>
                      <a:pPr>
                        <a:lnSpc>
                          <a:spcPts val="900"/>
                        </a:lnSpc>
                      </a:pPr>
                      <a:r>
                        <a:rPr kumimoji="1" lang="en-US" altLang="ja-JP" sz="900" b="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所得割率</a:t>
                      </a:r>
                    </a:p>
                  </a:txBody>
                  <a:tcPr anchor="ctr">
                    <a:lnL w="12700" cap="flat" cmpd="sng" algn="ctr">
                      <a:solidFill>
                        <a:schemeClr val="accent5">
                          <a:lumMod val="20000"/>
                          <a:lumOff val="8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19623466"/>
                  </a:ext>
                </a:extLst>
              </a:tr>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の前年度の所得</a:t>
                      </a:r>
                      <a:r>
                        <a:rPr kumimoji="1" lang="en-US" altLang="ja-JP"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２</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dirty="0"/>
                    </a:p>
                  </a:txBody>
                  <a:tcP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04311418"/>
                  </a:ext>
                </a:extLst>
              </a:tr>
            </a:tbl>
          </a:graphicData>
        </a:graphic>
      </p:graphicFrame>
      <p:sp>
        <p:nvSpPr>
          <p:cNvPr id="92" name="正方形/長方形 91">
            <a:extLst>
              <a:ext uri="{FF2B5EF4-FFF2-40B4-BE49-F238E27FC236}">
                <a16:creationId xmlns:a16="http://schemas.microsoft.com/office/drawing/2014/main" id="{BB3B5BE0-CCC3-4B7C-9896-AF80C778B651}"/>
              </a:ext>
            </a:extLst>
          </p:cNvPr>
          <p:cNvSpPr/>
          <p:nvPr/>
        </p:nvSpPr>
        <p:spPr>
          <a:xfrm>
            <a:off x="8382096" y="6906499"/>
            <a:ext cx="2088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9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9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graphicFrame>
        <p:nvGraphicFramePr>
          <p:cNvPr id="93" name="表 6">
            <a:extLst>
              <a:ext uri="{FF2B5EF4-FFF2-40B4-BE49-F238E27FC236}">
                <a16:creationId xmlns:a16="http://schemas.microsoft.com/office/drawing/2014/main" id="{2F806FB7-7907-4BC1-A8C7-5DD33A197FA2}"/>
              </a:ext>
            </a:extLst>
          </p:cNvPr>
          <p:cNvGraphicFramePr>
            <a:graphicFrameLocks noGrp="1"/>
          </p:cNvGraphicFramePr>
          <p:nvPr>
            <p:extLst>
              <p:ext uri="{D42A27DB-BD31-4B8C-83A1-F6EECF244321}">
                <p14:modId xmlns:p14="http://schemas.microsoft.com/office/powerpoint/2010/main" val="724170113"/>
              </p:ext>
            </p:extLst>
          </p:nvPr>
        </p:nvGraphicFramePr>
        <p:xfrm>
          <a:off x="8385279" y="6458772"/>
          <a:ext cx="2088000" cy="411480"/>
        </p:xfrm>
        <a:graphic>
          <a:graphicData uri="http://schemas.openxmlformats.org/drawingml/2006/table">
            <a:tbl>
              <a:tblPr firstRow="1" bandRow="1">
                <a:tableStyleId>{5C22544A-7EE6-4342-B048-85BDC9FD1C3A}</a:tableStyleId>
              </a:tblPr>
              <a:tblGrid>
                <a:gridCol w="1328634">
                  <a:extLst>
                    <a:ext uri="{9D8B030D-6E8A-4147-A177-3AD203B41FA5}">
                      <a16:colId xmlns:a16="http://schemas.microsoft.com/office/drawing/2014/main" val="558486882"/>
                    </a:ext>
                  </a:extLst>
                </a:gridCol>
                <a:gridCol w="759366">
                  <a:extLst>
                    <a:ext uri="{9D8B030D-6E8A-4147-A177-3AD203B41FA5}">
                      <a16:colId xmlns:a16="http://schemas.microsoft.com/office/drawing/2014/main" val="3421944133"/>
                    </a:ext>
                  </a:extLst>
                </a:gridCol>
              </a:tblGrid>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5">
                          <a:lumMod val="20000"/>
                          <a:lumOff val="80000"/>
                        </a:schemeClr>
                      </a:solidFill>
                      <a:prstDash val="solid"/>
                      <a:round/>
                      <a:headEnd type="none" w="med" len="med"/>
                      <a:tailEnd type="none" w="med" len="med"/>
                    </a:lnB>
                    <a:solidFill>
                      <a:schemeClr val="accent5">
                        <a:lumMod val="20000"/>
                        <a:lumOff val="80000"/>
                      </a:schemeClr>
                    </a:solidFill>
                  </a:tcPr>
                </a:tc>
                <a:tc rowSpan="2">
                  <a:txBody>
                    <a:bodyPr/>
                    <a:lstStyle/>
                    <a:p>
                      <a:pPr>
                        <a:lnSpc>
                          <a:spcPts val="900"/>
                        </a:lnSpc>
                      </a:pPr>
                      <a:r>
                        <a:rPr kumimoji="1" lang="en-US" altLang="ja-JP" sz="900" b="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所得割率</a:t>
                      </a:r>
                    </a:p>
                  </a:txBody>
                  <a:tcPr anchor="ctr">
                    <a:lnL w="12700" cap="flat" cmpd="sng" algn="ctr">
                      <a:solidFill>
                        <a:schemeClr val="accent5">
                          <a:lumMod val="20000"/>
                          <a:lumOff val="8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19623466"/>
                  </a:ext>
                </a:extLst>
              </a:tr>
              <a:tr h="0">
                <a:tc>
                  <a:txBody>
                    <a:bodyPr/>
                    <a:lstStyle/>
                    <a:p>
                      <a:pPr>
                        <a:lnSpc>
                          <a:spcPts val="900"/>
                        </a:lnSpc>
                      </a:pPr>
                      <a:r>
                        <a:rPr kumimoji="1" lang="ja-JP" altLang="en-US" sz="900" b="0" dirty="0">
                          <a:solidFill>
                            <a:schemeClr val="accent5">
                              <a:lumMod val="50000"/>
                            </a:schemeClr>
                          </a:solidFill>
                          <a:latin typeface="BIZ UDゴシック" panose="020B0400000000000000" pitchFamily="49" charset="-128"/>
                          <a:ea typeface="BIZ UDゴシック" panose="020B0400000000000000" pitchFamily="49" charset="-128"/>
                        </a:rPr>
                        <a:t>の前年度の所得</a:t>
                      </a:r>
                      <a:r>
                        <a:rPr kumimoji="1" lang="en-US" altLang="ja-JP"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a:t>
                      </a:r>
                      <a:r>
                        <a:rPr kumimoji="1" lang="ja-JP" altLang="en-US" sz="900" b="0" dirty="0">
                          <a:solidFill>
                            <a:schemeClr val="accent5">
                              <a:lumMod val="50000"/>
                            </a:schemeClr>
                          </a:solidFill>
                          <a:highlight>
                            <a:srgbClr val="FFFF00"/>
                          </a:highlight>
                          <a:latin typeface="BIZ UDゴシック" panose="020B0400000000000000" pitchFamily="49" charset="-128"/>
                          <a:ea typeface="BIZ UDゴシック" panose="020B0400000000000000" pitchFamily="49" charset="-128"/>
                        </a:rPr>
                        <a:t>２</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5">
                          <a:lumMod val="20000"/>
                          <a:lumOff val="80000"/>
                        </a:schemeClr>
                      </a:solidFill>
                      <a:prstDash val="solid"/>
                      <a:round/>
                      <a:headEnd type="none" w="med" len="med"/>
                      <a:tailEnd type="none" w="med" len="med"/>
                    </a:lnR>
                    <a:lnT w="12700" cap="flat" cmpd="sng" algn="ctr">
                      <a:solidFill>
                        <a:schemeClr val="accent5">
                          <a:lumMod val="20000"/>
                          <a:lumOff val="8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dirty="0"/>
                    </a:p>
                  </a:txBody>
                  <a:tcP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04311418"/>
                  </a:ext>
                </a:extLst>
              </a:tr>
            </a:tbl>
          </a:graphicData>
        </a:graphic>
      </p:graphicFrame>
      <p:sp>
        <p:nvSpPr>
          <p:cNvPr id="107" name="フローチャート: 結合子 106">
            <a:extLst>
              <a:ext uri="{FF2B5EF4-FFF2-40B4-BE49-F238E27FC236}">
                <a16:creationId xmlns:a16="http://schemas.microsoft.com/office/drawing/2014/main" id="{32D653D2-C42C-447C-AE19-170841B99ADA}"/>
              </a:ext>
            </a:extLst>
          </p:cNvPr>
          <p:cNvSpPr/>
          <p:nvPr/>
        </p:nvSpPr>
        <p:spPr>
          <a:xfrm>
            <a:off x="6238213" y="5855423"/>
            <a:ext cx="1800000" cy="324000"/>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accent2">
                    <a:lumMod val="50000"/>
                  </a:schemeClr>
                </a:solidFill>
                <a:latin typeface="BIZ UDゴシック" panose="020B0400000000000000" pitchFamily="49" charset="-128"/>
                <a:ea typeface="BIZ UDゴシック" panose="020B0400000000000000" pitchFamily="49" charset="-128"/>
              </a:rPr>
              <a:t>介護分保険料　</a:t>
            </a:r>
            <a:endParaRPr kumimoji="1" lang="en-US" altLang="ja-JP" sz="1000" b="1" dirty="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108" name="テキスト ボックス 107">
            <a:extLst>
              <a:ext uri="{FF2B5EF4-FFF2-40B4-BE49-F238E27FC236}">
                <a16:creationId xmlns:a16="http://schemas.microsoft.com/office/drawing/2014/main" id="{B4B4A611-D6E4-4F47-A5F9-23281DF701B1}"/>
              </a:ext>
            </a:extLst>
          </p:cNvPr>
          <p:cNvSpPr txBox="1"/>
          <p:nvPr/>
        </p:nvSpPr>
        <p:spPr>
          <a:xfrm>
            <a:off x="8255195" y="6216337"/>
            <a:ext cx="2509323" cy="230832"/>
          </a:xfrm>
          <a:prstGeom prst="rect">
            <a:avLst/>
          </a:prstGeom>
          <a:noFill/>
        </p:spPr>
        <p:txBody>
          <a:bodyPr wrap="square">
            <a:spAutoFit/>
          </a:bodyPr>
          <a:lstStyle/>
          <a:p>
            <a:r>
              <a:rPr kumimoji="1" lang="ja-JP" altLang="en-US" sz="900" dirty="0">
                <a:latin typeface="BIZ UDゴシック" panose="020B0400000000000000" pitchFamily="49" charset="-128"/>
                <a:ea typeface="BIZ UDゴシック" panose="020B0400000000000000" pitchFamily="49" charset="-128"/>
              </a:rPr>
              <a:t>◆　以下の合計</a:t>
            </a:r>
            <a:r>
              <a:rPr kumimoji="1" lang="en-US" altLang="ja-JP" sz="900" dirty="0">
                <a:highlight>
                  <a:srgbClr val="FFFF00"/>
                </a:highlight>
                <a:latin typeface="BIZ UDゴシック" panose="020B0400000000000000" pitchFamily="49" charset="-128"/>
                <a:ea typeface="BIZ UDゴシック" panose="020B0400000000000000" pitchFamily="49" charset="-128"/>
              </a:rPr>
              <a:t>※</a:t>
            </a:r>
            <a:r>
              <a:rPr kumimoji="1" lang="ja-JP" altLang="en-US" sz="900" dirty="0">
                <a:highlight>
                  <a:srgbClr val="FFFF00"/>
                </a:highlight>
                <a:latin typeface="BIZ UDゴシック" panose="020B0400000000000000" pitchFamily="49" charset="-128"/>
                <a:ea typeface="BIZ UDゴシック" panose="020B0400000000000000" pitchFamily="49" charset="-128"/>
              </a:rPr>
              <a:t>３</a:t>
            </a:r>
          </a:p>
        </p:txBody>
      </p:sp>
      <p:sp>
        <p:nvSpPr>
          <p:cNvPr id="110" name="テキスト ボックス 109">
            <a:extLst>
              <a:ext uri="{FF2B5EF4-FFF2-40B4-BE49-F238E27FC236}">
                <a16:creationId xmlns:a16="http://schemas.microsoft.com/office/drawing/2014/main" id="{E54C22B7-C0ED-41C2-9B33-820F44462509}"/>
              </a:ext>
            </a:extLst>
          </p:cNvPr>
          <p:cNvSpPr txBox="1"/>
          <p:nvPr/>
        </p:nvSpPr>
        <p:spPr>
          <a:xfrm>
            <a:off x="553900" y="3079188"/>
            <a:ext cx="10031136" cy="338554"/>
          </a:xfrm>
          <a:prstGeom prst="rect">
            <a:avLst/>
          </a:prstGeom>
          <a:noFill/>
        </p:spPr>
        <p:txBody>
          <a:bodyPr wrap="square">
            <a:spAutoFit/>
          </a:bodyPr>
          <a:lstStyle/>
          <a:p>
            <a:pPr>
              <a:tabLst>
                <a:tab pos="176213" algn="l"/>
              </a:tabLst>
            </a:pPr>
            <a:r>
              <a:rPr lang="en-US" altLang="ja-JP" sz="800" b="1" dirty="0">
                <a:highlight>
                  <a:srgbClr val="FFFF00"/>
                </a:highlight>
                <a:latin typeface="BIZ UDP明朝 Medium" panose="02020500000000000000" pitchFamily="18" charset="-128"/>
                <a:ea typeface="BIZ UDP明朝 Medium" panose="02020500000000000000" pitchFamily="18" charset="-128"/>
              </a:rPr>
              <a:t>※</a:t>
            </a:r>
            <a:r>
              <a:rPr lang="ja-JP" altLang="en-US" sz="800" b="1" dirty="0">
                <a:highlight>
                  <a:srgbClr val="FFFF00"/>
                </a:highlight>
                <a:latin typeface="BIZ UDP明朝 Medium" panose="02020500000000000000" pitchFamily="18" charset="-128"/>
                <a:ea typeface="BIZ UDP明朝 Medium" panose="02020500000000000000" pitchFamily="18" charset="-128"/>
              </a:rPr>
              <a:t>１</a:t>
            </a:r>
            <a:r>
              <a:rPr lang="ja-JP" altLang="en-US" sz="800" b="1" dirty="0">
                <a:latin typeface="BIZ UDP明朝 Medium" panose="02020500000000000000" pitchFamily="18" charset="-128"/>
                <a:ea typeface="BIZ UDP明朝 Medium" panose="02020500000000000000" pitchFamily="18" charset="-128"/>
              </a:rPr>
              <a:t>：</a:t>
            </a:r>
            <a:r>
              <a:rPr lang="en-US" altLang="ja-JP" sz="800" b="1" u="sng" dirty="0">
                <a:solidFill>
                  <a:srgbClr val="FF0000"/>
                </a:solidFill>
                <a:latin typeface="BIZ UDP明朝 Medium" panose="02020500000000000000" pitchFamily="18" charset="-128"/>
                <a:ea typeface="BIZ UDP明朝 Medium" panose="02020500000000000000" pitchFamily="18" charset="-128"/>
              </a:rPr>
              <a:t>17</a:t>
            </a:r>
            <a:r>
              <a:rPr lang="ja-JP" altLang="en-US" sz="800" b="1" u="sng" dirty="0">
                <a:solidFill>
                  <a:srgbClr val="FF0000"/>
                </a:solidFill>
                <a:latin typeface="BIZ UDP明朝 Medium" panose="02020500000000000000" pitchFamily="18" charset="-128"/>
                <a:ea typeface="BIZ UDP明朝 Medium" panose="02020500000000000000" pitchFamily="18" charset="-128"/>
              </a:rPr>
              <a:t>歳以下の場合、</a:t>
            </a:r>
            <a:r>
              <a:rPr lang="ja-JP" altLang="en-US" sz="800" u="sng" dirty="0">
                <a:latin typeface="BIZ UDP明朝 Medium" panose="02020500000000000000" pitchFamily="18" charset="-128"/>
                <a:ea typeface="BIZ UDP明朝 Medium" panose="02020500000000000000" pitchFamily="18" charset="-128"/>
              </a:rPr>
              <a:t>子育て世帯の負担が増えないよう、</a:t>
            </a:r>
            <a:r>
              <a:rPr lang="ja-JP" altLang="en-US" sz="800" b="1" u="sng" dirty="0">
                <a:solidFill>
                  <a:srgbClr val="FF0000"/>
                </a:solidFill>
                <a:latin typeface="BIZ UDP明朝 Medium" panose="02020500000000000000" pitchFamily="18" charset="-128"/>
                <a:ea typeface="BIZ UDP明朝 Medium" panose="02020500000000000000" pitchFamily="18" charset="-128"/>
              </a:rPr>
              <a:t>被保険者数に応じて課される分（均等割）</a:t>
            </a:r>
            <a:r>
              <a:rPr lang="ja-JP" altLang="en-US" sz="800" u="sng" dirty="0">
                <a:latin typeface="BIZ UDP明朝 Medium" panose="02020500000000000000" pitchFamily="18" charset="-128"/>
                <a:ea typeface="BIZ UDP明朝 Medium" panose="02020500000000000000" pitchFamily="18" charset="-128"/>
              </a:rPr>
              <a:t>については</a:t>
            </a:r>
            <a:r>
              <a:rPr lang="en-US" altLang="ja-JP" sz="800" b="1" u="sng" dirty="0">
                <a:solidFill>
                  <a:srgbClr val="FF0000"/>
                </a:solidFill>
                <a:latin typeface="BIZ UDP明朝 Medium" panose="02020500000000000000" pitchFamily="18" charset="-128"/>
                <a:ea typeface="BIZ UDP明朝 Medium" panose="02020500000000000000" pitchFamily="18" charset="-128"/>
              </a:rPr>
              <a:t>10</a:t>
            </a:r>
            <a:r>
              <a:rPr lang="ja-JP" altLang="en-US" sz="800" b="1" u="sng" dirty="0">
                <a:solidFill>
                  <a:srgbClr val="FF0000"/>
                </a:solidFill>
                <a:latin typeface="BIZ UDP明朝 Medium" panose="02020500000000000000" pitchFamily="18" charset="-128"/>
                <a:ea typeface="BIZ UDP明朝 Medium" panose="02020500000000000000" pitchFamily="18" charset="-128"/>
              </a:rPr>
              <a:t>割軽減が適用</a:t>
            </a:r>
            <a:r>
              <a:rPr lang="ja-JP" altLang="en-US" sz="800" u="sng" dirty="0">
                <a:latin typeface="BIZ UDP明朝 Medium" panose="02020500000000000000" pitchFamily="18" charset="-128"/>
                <a:ea typeface="BIZ UDP明朝 Medium" panose="02020500000000000000" pitchFamily="18" charset="-128"/>
              </a:rPr>
              <a:t>されます。一方で、アルバイト等による所得が一定の水準を超える場合は、</a:t>
            </a:r>
            <a:endParaRPr lang="en-US" altLang="ja-JP" sz="800" u="sng" dirty="0">
              <a:latin typeface="BIZ UDP明朝 Medium" panose="02020500000000000000" pitchFamily="18" charset="-128"/>
              <a:ea typeface="BIZ UDP明朝 Medium" panose="02020500000000000000" pitchFamily="18" charset="-128"/>
            </a:endParaRPr>
          </a:p>
          <a:p>
            <a:pPr>
              <a:tabLst>
                <a:tab pos="176213" algn="l"/>
              </a:tabLst>
            </a:pPr>
            <a:r>
              <a:rPr lang="ja-JP" altLang="en-US" sz="800" dirty="0">
                <a:latin typeface="BIZ UDP明朝 Medium" panose="02020500000000000000" pitchFamily="18" charset="-128"/>
                <a:ea typeface="BIZ UDP明朝 Medium" panose="02020500000000000000" pitchFamily="18" charset="-128"/>
              </a:rPr>
              <a:t>　　　</a:t>
            </a:r>
            <a:r>
              <a:rPr lang="ja-JP" altLang="en-US" sz="800" u="sng" dirty="0">
                <a:latin typeface="BIZ UDP明朝 Medium" panose="02020500000000000000" pitchFamily="18" charset="-128"/>
                <a:ea typeface="BIZ UDP明朝 Medium" panose="02020500000000000000" pitchFamily="18" charset="-128"/>
              </a:rPr>
              <a:t>その所得に応じた賦課が生じるため、点線囲いで表示しています。</a:t>
            </a:r>
            <a:endParaRPr lang="en-US" altLang="ja-JP" sz="800" u="sng" dirty="0">
              <a:latin typeface="BIZ UDP明朝 Medium" panose="02020500000000000000" pitchFamily="18" charset="-128"/>
              <a:ea typeface="BIZ UDP明朝 Medium" panose="02020500000000000000" pitchFamily="18" charset="-128"/>
            </a:endParaRPr>
          </a:p>
        </p:txBody>
      </p:sp>
      <p:sp>
        <p:nvSpPr>
          <p:cNvPr id="123" name="テキスト ボックス 122">
            <a:extLst>
              <a:ext uri="{FF2B5EF4-FFF2-40B4-BE49-F238E27FC236}">
                <a16:creationId xmlns:a16="http://schemas.microsoft.com/office/drawing/2014/main" id="{15AB6119-9F92-4386-B7FA-3952C818509C}"/>
              </a:ext>
            </a:extLst>
          </p:cNvPr>
          <p:cNvSpPr txBox="1"/>
          <p:nvPr/>
        </p:nvSpPr>
        <p:spPr>
          <a:xfrm>
            <a:off x="2971491" y="2892930"/>
            <a:ext cx="396000" cy="338554"/>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800" i="0" strike="noStrike" kern="0" cap="none" spc="0" normalizeH="0" baseline="0" noProof="0" dirty="0">
                <a:ln>
                  <a:noFill/>
                </a:ln>
                <a:effectLst/>
                <a:highlight>
                  <a:srgbClr val="FFFF00"/>
                </a:highlight>
                <a:uLnTx/>
                <a:uFillTx/>
                <a:latin typeface="BIZ UDゴシック" panose="020B0400000000000000" pitchFamily="49" charset="-128"/>
                <a:ea typeface="BIZ UDゴシック" panose="020B0400000000000000" pitchFamily="49" charset="-128"/>
                <a:cs typeface="+mn-cs"/>
              </a:rPr>
              <a:t>※1</a:t>
            </a:r>
            <a:endParaRPr kumimoji="1" lang="ja-JP" altLang="en-US" sz="800" i="0" strike="noStrike" kern="0" cap="none" spc="0" normalizeH="0" baseline="0" noProof="0" dirty="0">
              <a:ln>
                <a:noFill/>
              </a:ln>
              <a:effectLst/>
              <a:highlight>
                <a:srgbClr val="FFFF00"/>
              </a:highlight>
              <a:uLnTx/>
              <a:uFillTx/>
              <a:latin typeface="BIZ UDゴシック" panose="020B0400000000000000" pitchFamily="49" charset="-128"/>
              <a:ea typeface="BIZ UDゴシック" panose="020B0400000000000000" pitchFamily="49" charset="-128"/>
              <a:cs typeface="+mn-cs"/>
            </a:endParaRPr>
          </a:p>
        </p:txBody>
      </p:sp>
      <p:sp>
        <p:nvSpPr>
          <p:cNvPr id="133" name="テキスト ボックス 132">
            <a:extLst>
              <a:ext uri="{FF2B5EF4-FFF2-40B4-BE49-F238E27FC236}">
                <a16:creationId xmlns:a16="http://schemas.microsoft.com/office/drawing/2014/main" id="{EAD55D23-42E9-4F8F-97C8-C85A21E46CDE}"/>
              </a:ext>
            </a:extLst>
          </p:cNvPr>
          <p:cNvSpPr txBox="1"/>
          <p:nvPr/>
        </p:nvSpPr>
        <p:spPr>
          <a:xfrm>
            <a:off x="1562689" y="7380365"/>
            <a:ext cx="2817603" cy="203261"/>
          </a:xfrm>
          <a:prstGeom prst="rect">
            <a:avLst/>
          </a:prstGeom>
          <a:noFill/>
        </p:spPr>
        <p:txBody>
          <a:bodyPr wrap="square">
            <a:spAutoFit/>
          </a:bodyPr>
          <a:lstStyle/>
          <a:p>
            <a:pPr>
              <a:lnSpc>
                <a:spcPts val="1000"/>
              </a:lnSpc>
            </a:pPr>
            <a:r>
              <a:rPr lang="en-US" altLang="ja-JP" sz="800" dirty="0">
                <a:highlight>
                  <a:srgbClr val="FFFF00"/>
                </a:highlight>
                <a:latin typeface="BIZ UDP明朝 Medium" panose="02020500000000000000" pitchFamily="18" charset="-128"/>
                <a:ea typeface="BIZ UDP明朝 Medium" panose="02020500000000000000" pitchFamily="18" charset="-128"/>
              </a:rPr>
              <a:t>※</a:t>
            </a:r>
            <a:r>
              <a:rPr lang="ja-JP" altLang="en-US" sz="800" dirty="0">
                <a:highlight>
                  <a:srgbClr val="FFFF00"/>
                </a:highlight>
                <a:latin typeface="BIZ UDP明朝 Medium" panose="02020500000000000000" pitchFamily="18" charset="-128"/>
                <a:ea typeface="BIZ UDP明朝 Medium" panose="02020500000000000000" pitchFamily="18" charset="-128"/>
              </a:rPr>
              <a:t>２</a:t>
            </a:r>
            <a:r>
              <a:rPr lang="ja-JP" altLang="en-US" sz="800" dirty="0">
                <a:latin typeface="BIZ UDP明朝 Medium" panose="02020500000000000000" pitchFamily="18" charset="-128"/>
                <a:ea typeface="BIZ UDP明朝 Medium" panose="02020500000000000000" pitchFamily="18" charset="-128"/>
              </a:rPr>
              <a:t>：基礎控除後所得。</a:t>
            </a:r>
            <a:endParaRPr lang="en-US" altLang="ja-JP" sz="8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4166852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CE8324-0BEE-4194-BB27-68823786DAFE}"/>
              </a:ext>
            </a:extLst>
          </p:cNvPr>
          <p:cNvSpPr txBox="1"/>
          <p:nvPr/>
        </p:nvSpPr>
        <p:spPr>
          <a:xfrm>
            <a:off x="0" y="-5824"/>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国民健康保険の保険料率の決定のしくみ（令和８年度）</a:t>
            </a:r>
          </a:p>
        </p:txBody>
      </p:sp>
      <p:sp>
        <p:nvSpPr>
          <p:cNvPr id="53" name="テキスト ボックス 52">
            <a:extLst>
              <a:ext uri="{FF2B5EF4-FFF2-40B4-BE49-F238E27FC236}">
                <a16:creationId xmlns:a16="http://schemas.microsoft.com/office/drawing/2014/main" id="{699EFB0B-3CBA-4EFD-80AA-C618D2805167}"/>
              </a:ext>
            </a:extLst>
          </p:cNvPr>
          <p:cNvSpPr txBox="1"/>
          <p:nvPr/>
        </p:nvSpPr>
        <p:spPr>
          <a:xfrm>
            <a:off x="5309606" y="7007976"/>
            <a:ext cx="5382207" cy="507831"/>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（注記）</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グラフの幅は実際の割合とは異なります。</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端数処理により、記載のとおり計算しても記載されている結果とならない場合があります。</a:t>
            </a:r>
            <a:endParaRPr kumimoji="1" lang="en-US" altLang="ja-JP" sz="900" dirty="0">
              <a:latin typeface="BIZ UD明朝 Medium" panose="02020500000000000000" pitchFamily="17" charset="-128"/>
              <a:ea typeface="BIZ UD明朝 Medium" panose="02020500000000000000" pitchFamily="17" charset="-128"/>
            </a:endParaRPr>
          </a:p>
        </p:txBody>
      </p:sp>
      <p:cxnSp>
        <p:nvCxnSpPr>
          <p:cNvPr id="84" name="直線矢印コネクタ 83">
            <a:extLst>
              <a:ext uri="{FF2B5EF4-FFF2-40B4-BE49-F238E27FC236}">
                <a16:creationId xmlns:a16="http://schemas.microsoft.com/office/drawing/2014/main" id="{ECEF5DA0-B364-4EA8-BD48-38AE5DD666D7}"/>
              </a:ext>
            </a:extLst>
          </p:cNvPr>
          <p:cNvCxnSpPr>
            <a:cxnSpLocks/>
          </p:cNvCxnSpPr>
          <p:nvPr/>
        </p:nvCxnSpPr>
        <p:spPr>
          <a:xfrm>
            <a:off x="4138453" y="4969142"/>
            <a:ext cx="1152000" cy="0"/>
          </a:xfrm>
          <a:prstGeom prst="straightConnector1">
            <a:avLst/>
          </a:prstGeom>
          <a:ln w="50800">
            <a:solidFill>
              <a:srgbClr val="00B05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83" name="直線矢印コネクタ 82">
            <a:extLst>
              <a:ext uri="{FF2B5EF4-FFF2-40B4-BE49-F238E27FC236}">
                <a16:creationId xmlns:a16="http://schemas.microsoft.com/office/drawing/2014/main" id="{9F7EA936-6A46-4D30-876E-E01422FA101F}"/>
              </a:ext>
            </a:extLst>
          </p:cNvPr>
          <p:cNvCxnSpPr>
            <a:cxnSpLocks/>
          </p:cNvCxnSpPr>
          <p:nvPr/>
        </p:nvCxnSpPr>
        <p:spPr>
          <a:xfrm>
            <a:off x="2783155" y="4969142"/>
            <a:ext cx="13680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8" name="直線矢印コネクタ 7">
            <a:extLst>
              <a:ext uri="{FF2B5EF4-FFF2-40B4-BE49-F238E27FC236}">
                <a16:creationId xmlns:a16="http://schemas.microsoft.com/office/drawing/2014/main" id="{27F5B1F9-6A60-4B54-A45E-76970C70CFB8}"/>
              </a:ext>
            </a:extLst>
          </p:cNvPr>
          <p:cNvCxnSpPr>
            <a:cxnSpLocks/>
          </p:cNvCxnSpPr>
          <p:nvPr/>
        </p:nvCxnSpPr>
        <p:spPr>
          <a:xfrm>
            <a:off x="1918215" y="5513722"/>
            <a:ext cx="0" cy="1404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67" name="フローチャート: 組合せ 66">
            <a:extLst>
              <a:ext uri="{FF2B5EF4-FFF2-40B4-BE49-F238E27FC236}">
                <a16:creationId xmlns:a16="http://schemas.microsoft.com/office/drawing/2014/main" id="{02CF95CC-16CB-4F09-9C8C-DA4A9E60DD44}"/>
              </a:ext>
            </a:extLst>
          </p:cNvPr>
          <p:cNvSpPr/>
          <p:nvPr/>
        </p:nvSpPr>
        <p:spPr>
          <a:xfrm>
            <a:off x="2319054" y="329805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フローチャート: 組合せ 67">
            <a:extLst>
              <a:ext uri="{FF2B5EF4-FFF2-40B4-BE49-F238E27FC236}">
                <a16:creationId xmlns:a16="http://schemas.microsoft.com/office/drawing/2014/main" id="{4A7DA24E-9AC6-4EFA-88DB-32C9029844F0}"/>
              </a:ext>
            </a:extLst>
          </p:cNvPr>
          <p:cNvSpPr/>
          <p:nvPr/>
        </p:nvSpPr>
        <p:spPr>
          <a:xfrm>
            <a:off x="2319052" y="445112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5" name="テキスト ボックス 74">
            <a:extLst>
              <a:ext uri="{FF2B5EF4-FFF2-40B4-BE49-F238E27FC236}">
                <a16:creationId xmlns:a16="http://schemas.microsoft.com/office/drawing/2014/main" id="{E90385F8-4258-42D5-BE24-A76283BC668A}"/>
              </a:ext>
            </a:extLst>
          </p:cNvPr>
          <p:cNvSpPr txBox="1"/>
          <p:nvPr/>
        </p:nvSpPr>
        <p:spPr>
          <a:xfrm>
            <a:off x="208232" y="5061191"/>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④</a:t>
            </a:r>
          </a:p>
        </p:txBody>
      </p:sp>
      <p:cxnSp>
        <p:nvCxnSpPr>
          <p:cNvPr id="81" name="直線矢印コネクタ 80">
            <a:extLst>
              <a:ext uri="{FF2B5EF4-FFF2-40B4-BE49-F238E27FC236}">
                <a16:creationId xmlns:a16="http://schemas.microsoft.com/office/drawing/2014/main" id="{5CBDE3B5-DC6E-4463-9D91-7F162219B0E3}"/>
              </a:ext>
            </a:extLst>
          </p:cNvPr>
          <p:cNvCxnSpPr>
            <a:cxnSpLocks/>
          </p:cNvCxnSpPr>
          <p:nvPr/>
        </p:nvCxnSpPr>
        <p:spPr>
          <a:xfrm>
            <a:off x="943896" y="4969142"/>
            <a:ext cx="1851961"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85" name="テキスト ボックス 84">
            <a:extLst>
              <a:ext uri="{FF2B5EF4-FFF2-40B4-BE49-F238E27FC236}">
                <a16:creationId xmlns:a16="http://schemas.microsoft.com/office/drawing/2014/main" id="{56D399FD-6210-460E-B984-5CB43BAC247C}"/>
              </a:ext>
            </a:extLst>
          </p:cNvPr>
          <p:cNvSpPr txBox="1"/>
          <p:nvPr/>
        </p:nvSpPr>
        <p:spPr>
          <a:xfrm>
            <a:off x="3143990" y="4598701"/>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32.8</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86" name="テキスト ボックス 85">
            <a:extLst>
              <a:ext uri="{FF2B5EF4-FFF2-40B4-BE49-F238E27FC236}">
                <a16:creationId xmlns:a16="http://schemas.microsoft.com/office/drawing/2014/main" id="{BCE04DFB-9A14-4407-A82C-FFA275965943}"/>
              </a:ext>
            </a:extLst>
          </p:cNvPr>
          <p:cNvSpPr txBox="1"/>
          <p:nvPr/>
        </p:nvSpPr>
        <p:spPr>
          <a:xfrm>
            <a:off x="4391288" y="4598701"/>
            <a:ext cx="646331" cy="276999"/>
          </a:xfrm>
          <a:prstGeom prst="rect">
            <a:avLst/>
          </a:prstGeom>
          <a:solidFill>
            <a:schemeClr val="bg1"/>
          </a:solidFill>
          <a:ln w="19050">
            <a:solidFill>
              <a:srgbClr val="00B05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21.9</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87" name="テキスト ボックス 86">
            <a:extLst>
              <a:ext uri="{FF2B5EF4-FFF2-40B4-BE49-F238E27FC236}">
                <a16:creationId xmlns:a16="http://schemas.microsoft.com/office/drawing/2014/main" id="{94E6FCF6-DEA9-4837-BBD3-075D54B4A38F}"/>
              </a:ext>
            </a:extLst>
          </p:cNvPr>
          <p:cNvSpPr txBox="1"/>
          <p:nvPr/>
        </p:nvSpPr>
        <p:spPr>
          <a:xfrm>
            <a:off x="1546711" y="4598701"/>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45.3</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58" name="直線矢印コネクタ 57">
            <a:extLst>
              <a:ext uri="{FF2B5EF4-FFF2-40B4-BE49-F238E27FC236}">
                <a16:creationId xmlns:a16="http://schemas.microsoft.com/office/drawing/2014/main" id="{ED232E54-B53E-43CD-82F8-648532191CCF}"/>
              </a:ext>
            </a:extLst>
          </p:cNvPr>
          <p:cNvCxnSpPr>
            <a:cxnSpLocks/>
          </p:cNvCxnSpPr>
          <p:nvPr/>
        </p:nvCxnSpPr>
        <p:spPr>
          <a:xfrm>
            <a:off x="3470819" y="5502613"/>
            <a:ext cx="0" cy="1404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73" name="直線矢印コネクタ 72">
            <a:extLst>
              <a:ext uri="{FF2B5EF4-FFF2-40B4-BE49-F238E27FC236}">
                <a16:creationId xmlns:a16="http://schemas.microsoft.com/office/drawing/2014/main" id="{9F6D9BC6-0889-455B-9981-D1A7CA8317A7}"/>
              </a:ext>
            </a:extLst>
          </p:cNvPr>
          <p:cNvCxnSpPr>
            <a:cxnSpLocks/>
          </p:cNvCxnSpPr>
          <p:nvPr/>
        </p:nvCxnSpPr>
        <p:spPr>
          <a:xfrm>
            <a:off x="4714453" y="5513722"/>
            <a:ext cx="0" cy="1404000"/>
          </a:xfrm>
          <a:prstGeom prst="straightConnector1">
            <a:avLst/>
          </a:prstGeom>
          <a:ln w="50800">
            <a:solidFill>
              <a:srgbClr val="00B05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C7341B95-5331-4B44-ACD4-9BD69DBCDF13}"/>
              </a:ext>
            </a:extLst>
          </p:cNvPr>
          <p:cNvSpPr/>
          <p:nvPr/>
        </p:nvSpPr>
        <p:spPr>
          <a:xfrm>
            <a:off x="965023" y="5995744"/>
            <a:ext cx="1825644"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7,673</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60" name="正方形/長方形 59">
            <a:extLst>
              <a:ext uri="{FF2B5EF4-FFF2-40B4-BE49-F238E27FC236}">
                <a16:creationId xmlns:a16="http://schemas.microsoft.com/office/drawing/2014/main" id="{68EDD20F-BBBB-4B38-8644-1449C851CE80}"/>
              </a:ext>
            </a:extLst>
          </p:cNvPr>
          <p:cNvSpPr/>
          <p:nvPr/>
        </p:nvSpPr>
        <p:spPr>
          <a:xfrm>
            <a:off x="965024" y="6928694"/>
            <a:ext cx="1795704"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9.50</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62" name="正方形/長方形 61">
            <a:extLst>
              <a:ext uri="{FF2B5EF4-FFF2-40B4-BE49-F238E27FC236}">
                <a16:creationId xmlns:a16="http://schemas.microsoft.com/office/drawing/2014/main" id="{B5898173-47BD-4DEA-8997-422BA71A767F}"/>
              </a:ext>
            </a:extLst>
          </p:cNvPr>
          <p:cNvSpPr/>
          <p:nvPr/>
        </p:nvSpPr>
        <p:spPr>
          <a:xfrm>
            <a:off x="2786819" y="5995744"/>
            <a:ext cx="1351634"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150.7</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63" name="正方形/長方形 62">
            <a:extLst>
              <a:ext uri="{FF2B5EF4-FFF2-40B4-BE49-F238E27FC236}">
                <a16:creationId xmlns:a16="http://schemas.microsoft.com/office/drawing/2014/main" id="{28B85A86-34DA-4CED-8CD0-139C80171B77}"/>
              </a:ext>
            </a:extLst>
          </p:cNvPr>
          <p:cNvSpPr/>
          <p:nvPr/>
        </p:nvSpPr>
        <p:spPr>
          <a:xfrm>
            <a:off x="2795857" y="6928695"/>
            <a:ext cx="1320919"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34,990</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65" name="正方形/長方形 64">
            <a:extLst>
              <a:ext uri="{FF2B5EF4-FFF2-40B4-BE49-F238E27FC236}">
                <a16:creationId xmlns:a16="http://schemas.microsoft.com/office/drawing/2014/main" id="{F2A115D1-8691-4B2D-AA90-9D4E6F74386C}"/>
              </a:ext>
            </a:extLst>
          </p:cNvPr>
          <p:cNvSpPr/>
          <p:nvPr/>
        </p:nvSpPr>
        <p:spPr>
          <a:xfrm>
            <a:off x="4138453" y="5995744"/>
            <a:ext cx="1152000"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世 帯 数</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   の見込み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a:t>
            </a: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103.7</a:t>
            </a:r>
            <a:r>
              <a:rPr kumimoji="1" lang="ja-JP" altLang="en-US" sz="1000" dirty="0">
                <a:solidFill>
                  <a:schemeClr val="tx1"/>
                </a:solidFill>
                <a:latin typeface="BIZ UDゴシック" panose="020B0400000000000000" pitchFamily="49" charset="-128"/>
                <a:ea typeface="BIZ UDゴシック" panose="020B0400000000000000" pitchFamily="49" charset="-128"/>
              </a:rPr>
              <a:t>万世帯</a:t>
            </a:r>
            <a:r>
              <a:rPr kumimoji="1" lang="en-US" altLang="ja-JP" sz="1000" dirty="0">
                <a:solidFill>
                  <a:schemeClr val="tx1"/>
                </a:solidFill>
                <a:latin typeface="BIZ UDゴシック" panose="020B0400000000000000" pitchFamily="49" charset="-128"/>
                <a:ea typeface="BIZ UDゴシック" panose="020B0400000000000000" pitchFamily="49" charset="-128"/>
              </a:rPr>
              <a:t>)</a:t>
            </a:r>
          </a:p>
        </p:txBody>
      </p:sp>
      <p:sp>
        <p:nvSpPr>
          <p:cNvPr id="66" name="正方形/長方形 65">
            <a:extLst>
              <a:ext uri="{FF2B5EF4-FFF2-40B4-BE49-F238E27FC236}">
                <a16:creationId xmlns:a16="http://schemas.microsoft.com/office/drawing/2014/main" id="{E43CD3CA-A1E7-48A8-9A90-677E38B75BBC}"/>
              </a:ext>
            </a:extLst>
          </p:cNvPr>
          <p:cNvSpPr/>
          <p:nvPr/>
        </p:nvSpPr>
        <p:spPr>
          <a:xfrm>
            <a:off x="4151905" y="6928695"/>
            <a:ext cx="1138547" cy="576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平等割額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33,908</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40" name="正方形/長方形 39">
            <a:extLst>
              <a:ext uri="{FF2B5EF4-FFF2-40B4-BE49-F238E27FC236}">
                <a16:creationId xmlns:a16="http://schemas.microsoft.com/office/drawing/2014/main" id="{766C5421-C293-45C8-BC8B-D5D41EFFA63F}"/>
              </a:ext>
            </a:extLst>
          </p:cNvPr>
          <p:cNvSpPr/>
          <p:nvPr/>
        </p:nvSpPr>
        <p:spPr>
          <a:xfrm>
            <a:off x="965023" y="4993962"/>
            <a:ext cx="1851961" cy="719233"/>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729</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1" name="正方形/長方形 40">
            <a:extLst>
              <a:ext uri="{FF2B5EF4-FFF2-40B4-BE49-F238E27FC236}">
                <a16:creationId xmlns:a16="http://schemas.microsoft.com/office/drawing/2014/main" id="{F8C56CCD-8EC1-4A75-A2F1-28F75250373A}"/>
              </a:ext>
            </a:extLst>
          </p:cNvPr>
          <p:cNvSpPr/>
          <p:nvPr/>
        </p:nvSpPr>
        <p:spPr>
          <a:xfrm>
            <a:off x="2786819" y="4993961"/>
            <a:ext cx="1368000" cy="719233"/>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527</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6" name="正方形/長方形 45">
            <a:extLst>
              <a:ext uri="{FF2B5EF4-FFF2-40B4-BE49-F238E27FC236}">
                <a16:creationId xmlns:a16="http://schemas.microsoft.com/office/drawing/2014/main" id="{5BEBB019-F337-450D-91C2-9CD8043A303B}"/>
              </a:ext>
            </a:extLst>
          </p:cNvPr>
          <p:cNvSpPr/>
          <p:nvPr/>
        </p:nvSpPr>
        <p:spPr>
          <a:xfrm>
            <a:off x="4138453" y="4992002"/>
            <a:ext cx="1152000" cy="721192"/>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平等割総額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352</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7" name="フローチャート: 組合せ 46">
            <a:extLst>
              <a:ext uri="{FF2B5EF4-FFF2-40B4-BE49-F238E27FC236}">
                <a16:creationId xmlns:a16="http://schemas.microsoft.com/office/drawing/2014/main" id="{26A30B51-9A2F-4798-8316-602158D1ECD3}"/>
              </a:ext>
            </a:extLst>
          </p:cNvPr>
          <p:cNvSpPr/>
          <p:nvPr/>
        </p:nvSpPr>
        <p:spPr>
          <a:xfrm>
            <a:off x="2319053" y="215059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a:extLst>
              <a:ext uri="{FF2B5EF4-FFF2-40B4-BE49-F238E27FC236}">
                <a16:creationId xmlns:a16="http://schemas.microsoft.com/office/drawing/2014/main" id="{67B151A1-3C6F-400F-9B2B-485B3CBCF090}"/>
              </a:ext>
            </a:extLst>
          </p:cNvPr>
          <p:cNvCxnSpPr>
            <a:cxnSpLocks/>
          </p:cNvCxnSpPr>
          <p:nvPr/>
        </p:nvCxnSpPr>
        <p:spPr>
          <a:xfrm>
            <a:off x="993846" y="1064399"/>
            <a:ext cx="6796891" cy="0"/>
          </a:xfrm>
          <a:prstGeom prst="straightConnector1">
            <a:avLst/>
          </a:prstGeom>
          <a:ln w="76200">
            <a:solidFill>
              <a:schemeClr val="accent5">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70" name="テキスト ボックス 69">
            <a:extLst>
              <a:ext uri="{FF2B5EF4-FFF2-40B4-BE49-F238E27FC236}">
                <a16:creationId xmlns:a16="http://schemas.microsoft.com/office/drawing/2014/main" id="{777E296F-7EB8-40B0-9147-01C423B877E1}"/>
              </a:ext>
            </a:extLst>
          </p:cNvPr>
          <p:cNvSpPr txBox="1"/>
          <p:nvPr/>
        </p:nvSpPr>
        <p:spPr>
          <a:xfrm>
            <a:off x="208232" y="1366592"/>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①</a:t>
            </a:r>
          </a:p>
        </p:txBody>
      </p:sp>
      <p:sp>
        <p:nvSpPr>
          <p:cNvPr id="45" name="正方形/長方形 44">
            <a:extLst>
              <a:ext uri="{FF2B5EF4-FFF2-40B4-BE49-F238E27FC236}">
                <a16:creationId xmlns:a16="http://schemas.microsoft.com/office/drawing/2014/main" id="{22CD5758-EE08-4581-A9E8-DF2B9A86E6A1}"/>
              </a:ext>
            </a:extLst>
          </p:cNvPr>
          <p:cNvSpPr/>
          <p:nvPr/>
        </p:nvSpPr>
        <p:spPr>
          <a:xfrm>
            <a:off x="965023" y="1306864"/>
            <a:ext cx="5671122" cy="720000"/>
          </a:xfrm>
          <a:prstGeom prst="rect">
            <a:avLst/>
          </a:prstGeom>
          <a:gradFill flip="none" rotWithShape="1">
            <a:gsLst>
              <a:gs pos="0">
                <a:schemeClr val="accent1">
                  <a:lumMod val="5000"/>
                  <a:lumOff val="95000"/>
                </a:schemeClr>
              </a:gs>
              <a:gs pos="74000">
                <a:schemeClr val="accent5">
                  <a:lumMod val="20000"/>
                  <a:lumOff val="80000"/>
                </a:schemeClr>
              </a:gs>
              <a:gs pos="100000">
                <a:schemeClr val="accent5">
                  <a:lumMod val="60000"/>
                  <a:lumOff val="4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府内市町村が医療機関に支払う</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被保険者の窓口負担分以外の費用見込</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5,699</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5F915B81-F3D2-4457-A6D9-07C2DB453015}"/>
              </a:ext>
            </a:extLst>
          </p:cNvPr>
          <p:cNvSpPr txBox="1"/>
          <p:nvPr/>
        </p:nvSpPr>
        <p:spPr>
          <a:xfrm>
            <a:off x="1710051" y="938399"/>
            <a:ext cx="5364480" cy="276999"/>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令和８年度における府全体の医療分の費用見込（約</a:t>
            </a:r>
            <a:r>
              <a:rPr kumimoji="1" lang="en-US" altLang="ja-JP" sz="1200" dirty="0">
                <a:latin typeface="BIZ UDゴシック" panose="020B0400000000000000" pitchFamily="49" charset="-128"/>
                <a:ea typeface="BIZ UDゴシック" panose="020B0400000000000000" pitchFamily="49" charset="-128"/>
              </a:rPr>
              <a:t>5,956</a:t>
            </a:r>
            <a:r>
              <a:rPr kumimoji="1" lang="ja-JP" altLang="en-US" sz="1200" dirty="0">
                <a:latin typeface="BIZ UDゴシック" panose="020B0400000000000000" pitchFamily="49" charset="-128"/>
                <a:ea typeface="BIZ UDゴシック" panose="020B0400000000000000" pitchFamily="49" charset="-128"/>
              </a:rPr>
              <a:t>億円）</a:t>
            </a:r>
          </a:p>
        </p:txBody>
      </p:sp>
      <p:sp>
        <p:nvSpPr>
          <p:cNvPr id="64" name="正方形/長方形 63">
            <a:extLst>
              <a:ext uri="{FF2B5EF4-FFF2-40B4-BE49-F238E27FC236}">
                <a16:creationId xmlns:a16="http://schemas.microsoft.com/office/drawing/2014/main" id="{DBB6039F-1384-487E-BCE2-B47A88DD30DE}"/>
              </a:ext>
            </a:extLst>
          </p:cNvPr>
          <p:cNvSpPr/>
          <p:nvPr/>
        </p:nvSpPr>
        <p:spPr>
          <a:xfrm>
            <a:off x="6644316" y="1306864"/>
            <a:ext cx="1127759" cy="720000"/>
          </a:xfrm>
          <a:prstGeom prst="rect">
            <a:avLst/>
          </a:prstGeom>
          <a:gradFill flip="none" rotWithShape="1">
            <a:gsLst>
              <a:gs pos="0">
                <a:schemeClr val="bg1">
                  <a:lumMod val="95000"/>
                </a:schemeClr>
              </a:gs>
              <a:gs pos="74000">
                <a:schemeClr val="bg1">
                  <a:lumMod val="85000"/>
                </a:schemeClr>
              </a:gs>
              <a:gs pos="100000">
                <a:schemeClr val="bg1">
                  <a:lumMod val="75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保険料減免・保険事業等に係る費用見込</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ts val="1100"/>
              </a:lnSpc>
            </a:pP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257</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p>
        </p:txBody>
      </p:sp>
      <p:sp>
        <p:nvSpPr>
          <p:cNvPr id="37" name="正方形/長方形 36">
            <a:extLst>
              <a:ext uri="{FF2B5EF4-FFF2-40B4-BE49-F238E27FC236}">
                <a16:creationId xmlns:a16="http://schemas.microsoft.com/office/drawing/2014/main" id="{F6B2BAB7-4079-4E65-8E28-6040CFEA9DAD}"/>
              </a:ext>
            </a:extLst>
          </p:cNvPr>
          <p:cNvSpPr/>
          <p:nvPr/>
        </p:nvSpPr>
        <p:spPr>
          <a:xfrm>
            <a:off x="965023" y="3604588"/>
            <a:ext cx="4320000" cy="720000"/>
          </a:xfrm>
          <a:prstGeom prst="rect">
            <a:avLst/>
          </a:prstGeom>
          <a:gradFill flip="none" rotWithShape="1">
            <a:gsLst>
              <a:gs pos="0">
                <a:schemeClr val="accent5">
                  <a:lumMod val="50000"/>
                </a:schemeClr>
              </a:gs>
              <a:gs pos="48000">
                <a:schemeClr val="accent5">
                  <a:lumMod val="75000"/>
                </a:schemeClr>
              </a:gs>
              <a:gs pos="100000">
                <a:schemeClr val="accent5">
                  <a:lumMod val="60000"/>
                  <a:lumOff val="4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1,6</a:t>
            </a:r>
            <a:r>
              <a:rPr kumimoji="1" lang="en-US" altLang="ja-JP" sz="1100" dirty="0">
                <a:solidFill>
                  <a:schemeClr val="bg1"/>
                </a:solidFill>
                <a:latin typeface="BIZ UDゴシック" panose="020B0400000000000000" pitchFamily="49" charset="-128"/>
                <a:ea typeface="BIZ UDゴシック" panose="020B0400000000000000" pitchFamily="49" charset="-128"/>
              </a:rPr>
              <a:t>08</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sp>
        <p:nvSpPr>
          <p:cNvPr id="72" name="テキスト ボックス 71">
            <a:extLst>
              <a:ext uri="{FF2B5EF4-FFF2-40B4-BE49-F238E27FC236}">
                <a16:creationId xmlns:a16="http://schemas.microsoft.com/office/drawing/2014/main" id="{D22835BB-7EE0-45BC-AB8B-EFF7C5D73BAF}"/>
              </a:ext>
            </a:extLst>
          </p:cNvPr>
          <p:cNvSpPr txBox="1"/>
          <p:nvPr/>
        </p:nvSpPr>
        <p:spPr>
          <a:xfrm>
            <a:off x="208232" y="3672201"/>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③</a:t>
            </a:r>
          </a:p>
        </p:txBody>
      </p:sp>
      <p:sp>
        <p:nvSpPr>
          <p:cNvPr id="79" name="吹き出し: 四角形 78">
            <a:extLst>
              <a:ext uri="{FF2B5EF4-FFF2-40B4-BE49-F238E27FC236}">
                <a16:creationId xmlns:a16="http://schemas.microsoft.com/office/drawing/2014/main" id="{2783127E-BB33-494F-9A11-D99F84BE3C2D}"/>
              </a:ext>
            </a:extLst>
          </p:cNvPr>
          <p:cNvSpPr/>
          <p:nvPr/>
        </p:nvSpPr>
        <p:spPr>
          <a:xfrm>
            <a:off x="5353839" y="3601781"/>
            <a:ext cx="5282904" cy="720000"/>
          </a:xfrm>
          <a:prstGeom prst="wedgeRectCallout">
            <a:avLst>
              <a:gd name="adj1" fmla="val -54321"/>
              <a:gd name="adj2" fmla="val -19649"/>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上記②の「保険料収納必要総額」は収納率が</a:t>
            </a:r>
            <a:r>
              <a:rPr kumimoji="1" lang="en-US" altLang="ja-JP" sz="1100" dirty="0">
                <a:solidFill>
                  <a:schemeClr val="tx1"/>
                </a:solidFill>
                <a:latin typeface="BIZ UDゴシック" panose="020B0400000000000000" pitchFamily="49" charset="-128"/>
                <a:ea typeface="BIZ UDゴシック" panose="020B0400000000000000" pitchFamily="49" charset="-128"/>
              </a:rPr>
              <a:t>100</a:t>
            </a:r>
            <a:r>
              <a:rPr kumimoji="1" lang="ja-JP" altLang="en-US" sz="1100" dirty="0">
                <a:solidFill>
                  <a:schemeClr val="tx1"/>
                </a:solidFill>
                <a:latin typeface="BIZ UDゴシック" panose="020B0400000000000000" pitchFamily="49" charset="-128"/>
                <a:ea typeface="BIZ UDゴシック" panose="020B0400000000000000" pitchFamily="49" charset="-128"/>
              </a:rPr>
              <a:t>％の場合の金額となるため、直近の収納率実績等に基づき算出した各市町村の標準収納率で割り戻し、収納率を考慮した保険料の総額（賦課総額）を算出します。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80" name="テキスト ボックス 79">
            <a:extLst>
              <a:ext uri="{FF2B5EF4-FFF2-40B4-BE49-F238E27FC236}">
                <a16:creationId xmlns:a16="http://schemas.microsoft.com/office/drawing/2014/main" id="{6BAC61F7-D4E9-4E47-BD0D-72A52EEC31E4}"/>
              </a:ext>
            </a:extLst>
          </p:cNvPr>
          <p:cNvSpPr txBox="1"/>
          <p:nvPr/>
        </p:nvSpPr>
        <p:spPr>
          <a:xfrm>
            <a:off x="208232" y="6924307"/>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⑤</a:t>
            </a:r>
          </a:p>
        </p:txBody>
      </p:sp>
      <p:sp>
        <p:nvSpPr>
          <p:cNvPr id="90" name="吹き出し: 四角形 89">
            <a:extLst>
              <a:ext uri="{FF2B5EF4-FFF2-40B4-BE49-F238E27FC236}">
                <a16:creationId xmlns:a16="http://schemas.microsoft.com/office/drawing/2014/main" id="{C77817D4-BA9B-4669-AD23-C7ED68518E08}"/>
              </a:ext>
            </a:extLst>
          </p:cNvPr>
          <p:cNvSpPr/>
          <p:nvPr/>
        </p:nvSpPr>
        <p:spPr>
          <a:xfrm>
            <a:off x="5360409" y="5778838"/>
            <a:ext cx="5276586" cy="1224000"/>
          </a:xfrm>
          <a:prstGeom prst="wedgeRectCallout">
            <a:avLst>
              <a:gd name="adj1" fmla="val -52925"/>
              <a:gd name="adj2" fmla="val -4360"/>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所得割・均等割・平等割の総額を、それぞれを負担する所得総額・被保険者数・世帯数で按分することにより、必要な保険料を確保するための所得割率・均等割額・平等割額を算出します。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所得割と均等割・平等割は国が示す割合、均等割と平等割は府と市町村で決めた割合により按分するよう、国の制度上定められています。制度上、都道府県の国保加入者の所得水準が全国平均より低いと国が示す所得割の割合が小さくなり、均等割・平等割の割合が大きくなる仕組みとなってい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1" name="吹き出し: 四角形 90">
            <a:extLst>
              <a:ext uri="{FF2B5EF4-FFF2-40B4-BE49-F238E27FC236}">
                <a16:creationId xmlns:a16="http://schemas.microsoft.com/office/drawing/2014/main" id="{72757942-6372-465A-9C26-99DDD3955CCE}"/>
              </a:ext>
            </a:extLst>
          </p:cNvPr>
          <p:cNvSpPr/>
          <p:nvPr/>
        </p:nvSpPr>
        <p:spPr>
          <a:xfrm>
            <a:off x="5353839" y="4897404"/>
            <a:ext cx="5282904" cy="719233"/>
          </a:xfrm>
          <a:prstGeom prst="wedgeRectCallout">
            <a:avLst>
              <a:gd name="adj1" fmla="val -52837"/>
              <a:gd name="adj2" fmla="val -6820"/>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保険料の総額を、国が定める方法により、所得割・均等割・平等割のそれぞれで集める金額に振り分けます。（割合は、各都道府県の国保加入者の所得水準と全国の国保加入者の平均所得水準との比較（高低）によって毎年度変動し、低いほど所得割の割合が小さくなります。）</a:t>
            </a:r>
          </a:p>
        </p:txBody>
      </p:sp>
      <p:grpSp>
        <p:nvGrpSpPr>
          <p:cNvPr id="17" name="グループ化 16">
            <a:extLst>
              <a:ext uri="{FF2B5EF4-FFF2-40B4-BE49-F238E27FC236}">
                <a16:creationId xmlns:a16="http://schemas.microsoft.com/office/drawing/2014/main" id="{41D82DCA-A81F-413C-BDB0-AC3BBD2C550F}"/>
              </a:ext>
            </a:extLst>
          </p:cNvPr>
          <p:cNvGrpSpPr/>
          <p:nvPr/>
        </p:nvGrpSpPr>
        <p:grpSpPr>
          <a:xfrm>
            <a:off x="965023" y="2454323"/>
            <a:ext cx="6807052" cy="720001"/>
            <a:chOff x="1076498" y="1796143"/>
            <a:chExt cx="3354159" cy="1199103"/>
          </a:xfrm>
        </p:grpSpPr>
        <p:sp>
          <p:nvSpPr>
            <p:cNvPr id="7" name="正方形/長方形 6">
              <a:extLst>
                <a:ext uri="{FF2B5EF4-FFF2-40B4-BE49-F238E27FC236}">
                  <a16:creationId xmlns:a16="http://schemas.microsoft.com/office/drawing/2014/main" id="{32AA88DA-0651-40A5-B811-7D9CF7399AAD}"/>
                </a:ext>
              </a:extLst>
            </p:cNvPr>
            <p:cNvSpPr/>
            <p:nvPr/>
          </p:nvSpPr>
          <p:spPr>
            <a:xfrm>
              <a:off x="2490167" y="1796143"/>
              <a:ext cx="1940490" cy="1199100"/>
            </a:xfrm>
            <a:prstGeom prst="rect">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国・府・市町村等の負担分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4,476</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 name="正方形/長方形 8">
              <a:extLst>
                <a:ext uri="{FF2B5EF4-FFF2-40B4-BE49-F238E27FC236}">
                  <a16:creationId xmlns:a16="http://schemas.microsoft.com/office/drawing/2014/main" id="{E4095B3C-3BDE-4A32-B070-FE6850DF5A4F}"/>
                </a:ext>
              </a:extLst>
            </p:cNvPr>
            <p:cNvSpPr/>
            <p:nvPr/>
          </p:nvSpPr>
          <p:spPr>
            <a:xfrm>
              <a:off x="1076498" y="1796145"/>
              <a:ext cx="1413669" cy="1199101"/>
            </a:xfrm>
            <a:prstGeom prst="rect">
              <a:avLst/>
            </a:prstGeom>
            <a:gradFill flip="none" rotWithShape="1">
              <a:gsLst>
                <a:gs pos="0">
                  <a:schemeClr val="accent5">
                    <a:lumMod val="50000"/>
                  </a:schemeClr>
                </a:gs>
                <a:gs pos="48000">
                  <a:schemeClr val="accent5">
                    <a:lumMod val="75000"/>
                  </a:schemeClr>
                </a:gs>
                <a:gs pos="100000">
                  <a:schemeClr val="accent5">
                    <a:lumMod val="40000"/>
                    <a:lumOff val="6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保険料収納必要総額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1,480</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grpSp>
      <p:sp>
        <p:nvSpPr>
          <p:cNvPr id="71" name="テキスト ボックス 70">
            <a:extLst>
              <a:ext uri="{FF2B5EF4-FFF2-40B4-BE49-F238E27FC236}">
                <a16:creationId xmlns:a16="http://schemas.microsoft.com/office/drawing/2014/main" id="{28948021-90C8-4CD6-9AB9-862A23F8D92A}"/>
              </a:ext>
            </a:extLst>
          </p:cNvPr>
          <p:cNvSpPr txBox="1"/>
          <p:nvPr/>
        </p:nvSpPr>
        <p:spPr>
          <a:xfrm>
            <a:off x="208232" y="2519995"/>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②</a:t>
            </a:r>
          </a:p>
        </p:txBody>
      </p:sp>
      <p:sp>
        <p:nvSpPr>
          <p:cNvPr id="92" name="吹き出し: 四角形 91">
            <a:extLst>
              <a:ext uri="{FF2B5EF4-FFF2-40B4-BE49-F238E27FC236}">
                <a16:creationId xmlns:a16="http://schemas.microsoft.com/office/drawing/2014/main" id="{EAC2F2B9-04BF-4DA3-92BE-20387C5918BC}"/>
              </a:ext>
            </a:extLst>
          </p:cNvPr>
          <p:cNvSpPr/>
          <p:nvPr/>
        </p:nvSpPr>
        <p:spPr>
          <a:xfrm>
            <a:off x="7856555" y="2454322"/>
            <a:ext cx="2780188" cy="720000"/>
          </a:xfrm>
          <a:prstGeom prst="wedgeRectCallout">
            <a:avLst>
              <a:gd name="adj1" fmla="val -58785"/>
              <a:gd name="adj2" fmla="val -15045"/>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府全体の費用から国・府・市町村等が負担する公費等を差し引いた金額が、「保険料収納必要総額</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保険料負担分</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」となります。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2" name="直線コネクタ 11">
            <a:extLst>
              <a:ext uri="{FF2B5EF4-FFF2-40B4-BE49-F238E27FC236}">
                <a16:creationId xmlns:a16="http://schemas.microsoft.com/office/drawing/2014/main" id="{6B070915-C98F-45F7-BB6F-652E0C2C00EA}"/>
              </a:ext>
            </a:extLst>
          </p:cNvPr>
          <p:cNvCxnSpPr>
            <a:cxnSpLocks/>
          </p:cNvCxnSpPr>
          <p:nvPr/>
        </p:nvCxnSpPr>
        <p:spPr>
          <a:xfrm>
            <a:off x="3839853" y="3179781"/>
            <a:ext cx="1480805" cy="421999"/>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1" name="直線コネクタ 60">
            <a:extLst>
              <a:ext uri="{FF2B5EF4-FFF2-40B4-BE49-F238E27FC236}">
                <a16:creationId xmlns:a16="http://schemas.microsoft.com/office/drawing/2014/main" id="{8B1C4E77-717B-4CFD-8C27-D35FA0BF72A8}"/>
              </a:ext>
            </a:extLst>
          </p:cNvPr>
          <p:cNvCxnSpPr>
            <a:cxnSpLocks/>
          </p:cNvCxnSpPr>
          <p:nvPr/>
        </p:nvCxnSpPr>
        <p:spPr>
          <a:xfrm>
            <a:off x="5290453" y="4273043"/>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9" name="直線コネクタ 68">
            <a:extLst>
              <a:ext uri="{FF2B5EF4-FFF2-40B4-BE49-F238E27FC236}">
                <a16:creationId xmlns:a16="http://schemas.microsoft.com/office/drawing/2014/main" id="{9AF667A2-BDAF-4C10-8A3D-32282097F748}"/>
              </a:ext>
            </a:extLst>
          </p:cNvPr>
          <p:cNvCxnSpPr>
            <a:cxnSpLocks/>
          </p:cNvCxnSpPr>
          <p:nvPr/>
        </p:nvCxnSpPr>
        <p:spPr>
          <a:xfrm>
            <a:off x="5290453" y="571123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4" name="直線コネクタ 73">
            <a:extLst>
              <a:ext uri="{FF2B5EF4-FFF2-40B4-BE49-F238E27FC236}">
                <a16:creationId xmlns:a16="http://schemas.microsoft.com/office/drawing/2014/main" id="{72D59332-06A4-4C3A-B04D-F3D1C3A3302B}"/>
              </a:ext>
            </a:extLst>
          </p:cNvPr>
          <p:cNvCxnSpPr>
            <a:cxnSpLocks/>
          </p:cNvCxnSpPr>
          <p:nvPr/>
        </p:nvCxnSpPr>
        <p:spPr>
          <a:xfrm>
            <a:off x="5290453" y="660774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6" name="直線コネクタ 75">
            <a:extLst>
              <a:ext uri="{FF2B5EF4-FFF2-40B4-BE49-F238E27FC236}">
                <a16:creationId xmlns:a16="http://schemas.microsoft.com/office/drawing/2014/main" id="{12D82FFC-CC8F-46C7-B603-86C4332E1E4A}"/>
              </a:ext>
            </a:extLst>
          </p:cNvPr>
          <p:cNvCxnSpPr>
            <a:cxnSpLocks/>
          </p:cNvCxnSpPr>
          <p:nvPr/>
        </p:nvCxnSpPr>
        <p:spPr>
          <a:xfrm>
            <a:off x="965023" y="6563548"/>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8" name="直線コネクタ 77">
            <a:extLst>
              <a:ext uri="{FF2B5EF4-FFF2-40B4-BE49-F238E27FC236}">
                <a16:creationId xmlns:a16="http://schemas.microsoft.com/office/drawing/2014/main" id="{DCEA5D12-AD2C-4CD3-AAB4-C519A9778535}"/>
              </a:ext>
            </a:extLst>
          </p:cNvPr>
          <p:cNvCxnSpPr>
            <a:cxnSpLocks/>
          </p:cNvCxnSpPr>
          <p:nvPr/>
        </p:nvCxnSpPr>
        <p:spPr>
          <a:xfrm>
            <a:off x="965023" y="571631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2" name="直線コネクタ 81">
            <a:extLst>
              <a:ext uri="{FF2B5EF4-FFF2-40B4-BE49-F238E27FC236}">
                <a16:creationId xmlns:a16="http://schemas.microsoft.com/office/drawing/2014/main" id="{258A4900-5591-4AF6-AF5E-3F40319EC6CB}"/>
              </a:ext>
            </a:extLst>
          </p:cNvPr>
          <p:cNvCxnSpPr>
            <a:cxnSpLocks/>
          </p:cNvCxnSpPr>
          <p:nvPr/>
        </p:nvCxnSpPr>
        <p:spPr>
          <a:xfrm>
            <a:off x="965023" y="4263981"/>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8" name="直線コネクタ 87">
            <a:extLst>
              <a:ext uri="{FF2B5EF4-FFF2-40B4-BE49-F238E27FC236}">
                <a16:creationId xmlns:a16="http://schemas.microsoft.com/office/drawing/2014/main" id="{85E4275F-BA40-4344-86B6-6A7F21C88198}"/>
              </a:ext>
            </a:extLst>
          </p:cNvPr>
          <p:cNvCxnSpPr>
            <a:cxnSpLocks/>
          </p:cNvCxnSpPr>
          <p:nvPr/>
        </p:nvCxnSpPr>
        <p:spPr>
          <a:xfrm>
            <a:off x="965023" y="3102380"/>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6" name="正方形/長方形 25">
            <a:extLst>
              <a:ext uri="{FF2B5EF4-FFF2-40B4-BE49-F238E27FC236}">
                <a16:creationId xmlns:a16="http://schemas.microsoft.com/office/drawing/2014/main" id="{7C405081-76EE-476F-A635-E4F04DF31895}"/>
              </a:ext>
            </a:extLst>
          </p:cNvPr>
          <p:cNvSpPr/>
          <p:nvPr/>
        </p:nvSpPr>
        <p:spPr>
          <a:xfrm>
            <a:off x="0" y="347302"/>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保険料率の算定方法について</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p:txBody>
      </p:sp>
      <p:sp>
        <p:nvSpPr>
          <p:cNvPr id="52" name="テキスト ボックス 51">
            <a:extLst>
              <a:ext uri="{FF2B5EF4-FFF2-40B4-BE49-F238E27FC236}">
                <a16:creationId xmlns:a16="http://schemas.microsoft.com/office/drawing/2014/main" id="{7E087D79-75EC-4F06-87AD-86301337BEBB}"/>
              </a:ext>
            </a:extLst>
          </p:cNvPr>
          <p:cNvSpPr txBox="1"/>
          <p:nvPr/>
        </p:nvSpPr>
        <p:spPr>
          <a:xfrm>
            <a:off x="2" y="585370"/>
            <a:ext cx="10691811" cy="307777"/>
          </a:xfrm>
          <a:prstGeom prst="rect">
            <a:avLst/>
          </a:prstGeom>
          <a:noFill/>
        </p:spPr>
        <p:txBody>
          <a:bodyPr wrap="square">
            <a:spAutoFit/>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　○　大阪府が決定する保険料率について、医療分、後期分、介護分を令和８年度は以下のとおり算定</a:t>
            </a:r>
            <a:r>
              <a:rPr kumimoji="1" lang="ja-JP" altLang="en-US" sz="1400" dirty="0">
                <a:latin typeface="BIZ UDゴシック" panose="020B0400000000000000" pitchFamily="49" charset="-128"/>
                <a:ea typeface="BIZ UDゴシック" panose="020B0400000000000000" pitchFamily="49" charset="-128"/>
              </a:rPr>
              <a:t>して</a:t>
            </a:r>
            <a:r>
              <a:rPr kumimoji="1" lang="ja-JP" altLang="en-US" sz="1400" dirty="0">
                <a:solidFill>
                  <a:schemeClr val="tx1"/>
                </a:solidFill>
                <a:latin typeface="BIZ UDゴシック" panose="020B0400000000000000" pitchFamily="49" charset="-128"/>
                <a:ea typeface="BIZ UDゴシック" panose="020B0400000000000000" pitchFamily="49" charset="-128"/>
              </a:rPr>
              <a:t>います。</a:t>
            </a:r>
            <a:endParaRPr kumimoji="1" lang="ja-JP" altLang="en-US" sz="1400" b="1" dirty="0">
              <a:solidFill>
                <a:schemeClr val="tx1"/>
              </a:solidFill>
              <a:latin typeface="BIZ UDゴシック" panose="020B0400000000000000" pitchFamily="49" charset="-128"/>
              <a:ea typeface="BIZ UDゴシック" panose="020B0400000000000000" pitchFamily="49" charset="-128"/>
            </a:endParaRPr>
          </a:p>
        </p:txBody>
      </p:sp>
      <p:sp>
        <p:nvSpPr>
          <p:cNvPr id="54" name="フローチャート: 結合子 53">
            <a:extLst>
              <a:ext uri="{FF2B5EF4-FFF2-40B4-BE49-F238E27FC236}">
                <a16:creationId xmlns:a16="http://schemas.microsoft.com/office/drawing/2014/main" id="{E7B0AC27-10FF-4A5A-9B0B-93D6EECBB2F1}"/>
              </a:ext>
            </a:extLst>
          </p:cNvPr>
          <p:cNvSpPr/>
          <p:nvPr/>
        </p:nvSpPr>
        <p:spPr>
          <a:xfrm>
            <a:off x="27990" y="871475"/>
            <a:ext cx="918000" cy="396000"/>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2060"/>
                </a:solidFill>
                <a:latin typeface="BIZ UDゴシック" panose="020B0400000000000000" pitchFamily="49" charset="-128"/>
                <a:ea typeface="BIZ UDゴシック" panose="020B0400000000000000" pitchFamily="49" charset="-128"/>
              </a:rPr>
              <a:t>医療分</a:t>
            </a:r>
          </a:p>
        </p:txBody>
      </p:sp>
      <p:cxnSp>
        <p:nvCxnSpPr>
          <p:cNvPr id="55" name="直線コネクタ 54">
            <a:extLst>
              <a:ext uri="{FF2B5EF4-FFF2-40B4-BE49-F238E27FC236}">
                <a16:creationId xmlns:a16="http://schemas.microsoft.com/office/drawing/2014/main" id="{4E10AEF5-0756-4B8E-9352-1CD3B078D508}"/>
              </a:ext>
            </a:extLst>
          </p:cNvPr>
          <p:cNvCxnSpPr>
            <a:cxnSpLocks/>
          </p:cNvCxnSpPr>
          <p:nvPr/>
        </p:nvCxnSpPr>
        <p:spPr>
          <a:xfrm>
            <a:off x="965023" y="1833865"/>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6" name="直線コネクタ 55">
            <a:extLst>
              <a:ext uri="{FF2B5EF4-FFF2-40B4-BE49-F238E27FC236}">
                <a16:creationId xmlns:a16="http://schemas.microsoft.com/office/drawing/2014/main" id="{1FAFF46E-ECB0-4B94-BAAF-04734B744678}"/>
              </a:ext>
            </a:extLst>
          </p:cNvPr>
          <p:cNvCxnSpPr>
            <a:cxnSpLocks/>
          </p:cNvCxnSpPr>
          <p:nvPr/>
        </p:nvCxnSpPr>
        <p:spPr>
          <a:xfrm>
            <a:off x="7772075" y="1768192"/>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7117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テキスト ボックス 84">
            <a:extLst>
              <a:ext uri="{FF2B5EF4-FFF2-40B4-BE49-F238E27FC236}">
                <a16:creationId xmlns:a16="http://schemas.microsoft.com/office/drawing/2014/main" id="{D768D4FD-6DB4-4127-86DC-ED6918838F9B}"/>
              </a:ext>
            </a:extLst>
          </p:cNvPr>
          <p:cNvSpPr txBox="1"/>
          <p:nvPr/>
        </p:nvSpPr>
        <p:spPr>
          <a:xfrm>
            <a:off x="6765591" y="249550"/>
            <a:ext cx="1658813" cy="261610"/>
          </a:xfrm>
          <a:prstGeom prst="rect">
            <a:avLst/>
          </a:prstGeom>
          <a:noFill/>
        </p:spPr>
        <p:txBody>
          <a:bodyPr wrap="square">
            <a:spAutoFit/>
          </a:bodyPr>
          <a:lstStyle/>
          <a:p>
            <a:pPr algn="ctr"/>
            <a:r>
              <a:rPr kumimoji="1" lang="en-US" altLang="ja-JP" sz="1100" dirty="0">
                <a:latin typeface="BIZ UDゴシック" panose="020B0400000000000000" pitchFamily="49" charset="-128"/>
                <a:ea typeface="BIZ UDゴシック" panose="020B0400000000000000" pitchFamily="49" charset="-128"/>
              </a:rPr>
              <a:t>※40</a:t>
            </a:r>
            <a:r>
              <a:rPr kumimoji="1" lang="ja-JP" altLang="en-US" sz="1100" dirty="0">
                <a:latin typeface="BIZ UDゴシック" panose="020B0400000000000000" pitchFamily="49" charset="-128"/>
                <a:ea typeface="BIZ UDゴシック" panose="020B0400000000000000" pitchFamily="49" charset="-128"/>
              </a:rPr>
              <a:t>歳～</a:t>
            </a:r>
            <a:r>
              <a:rPr kumimoji="1" lang="en-US" altLang="ja-JP" sz="1100" dirty="0">
                <a:latin typeface="BIZ UDゴシック" panose="020B0400000000000000" pitchFamily="49" charset="-128"/>
                <a:ea typeface="BIZ UDゴシック" panose="020B0400000000000000" pitchFamily="49" charset="-128"/>
              </a:rPr>
              <a:t>64</a:t>
            </a:r>
            <a:r>
              <a:rPr kumimoji="1" lang="ja-JP" altLang="en-US" sz="1100" dirty="0">
                <a:latin typeface="BIZ UDゴシック" panose="020B0400000000000000" pitchFamily="49" charset="-128"/>
                <a:ea typeface="BIZ UDゴシック" panose="020B0400000000000000" pitchFamily="49" charset="-128"/>
              </a:rPr>
              <a:t>歳のみ対象。</a:t>
            </a:r>
            <a:endParaRPr kumimoji="1" lang="en-US" altLang="ja-JP" sz="1100" dirty="0">
              <a:latin typeface="BIZ UDゴシック" panose="020B0400000000000000" pitchFamily="49" charset="-128"/>
              <a:ea typeface="BIZ UDゴシック" panose="020B0400000000000000" pitchFamily="49" charset="-128"/>
            </a:endParaRPr>
          </a:p>
        </p:txBody>
      </p:sp>
      <p:cxnSp>
        <p:nvCxnSpPr>
          <p:cNvPr id="86" name="直線コネクタ 85">
            <a:extLst>
              <a:ext uri="{FF2B5EF4-FFF2-40B4-BE49-F238E27FC236}">
                <a16:creationId xmlns:a16="http://schemas.microsoft.com/office/drawing/2014/main" id="{713B5401-78C0-477C-ABD1-C23E4FC8F982}"/>
              </a:ext>
            </a:extLst>
          </p:cNvPr>
          <p:cNvCxnSpPr>
            <a:cxnSpLocks/>
          </p:cNvCxnSpPr>
          <p:nvPr/>
        </p:nvCxnSpPr>
        <p:spPr>
          <a:xfrm>
            <a:off x="891706" y="1737888"/>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7" name="直線コネクタ 86">
            <a:extLst>
              <a:ext uri="{FF2B5EF4-FFF2-40B4-BE49-F238E27FC236}">
                <a16:creationId xmlns:a16="http://schemas.microsoft.com/office/drawing/2014/main" id="{2194212A-BABC-47F5-89B1-1ACD6F83AABE}"/>
              </a:ext>
            </a:extLst>
          </p:cNvPr>
          <p:cNvCxnSpPr>
            <a:cxnSpLocks/>
          </p:cNvCxnSpPr>
          <p:nvPr/>
        </p:nvCxnSpPr>
        <p:spPr>
          <a:xfrm>
            <a:off x="5498861" y="1675970"/>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3" name="グループ化 2">
            <a:extLst>
              <a:ext uri="{FF2B5EF4-FFF2-40B4-BE49-F238E27FC236}">
                <a16:creationId xmlns:a16="http://schemas.microsoft.com/office/drawing/2014/main" id="{541B0926-15EE-48D5-8E0F-D8C37019B33F}"/>
              </a:ext>
            </a:extLst>
          </p:cNvPr>
          <p:cNvGrpSpPr/>
          <p:nvPr/>
        </p:nvGrpSpPr>
        <p:grpSpPr>
          <a:xfrm>
            <a:off x="113909" y="35837"/>
            <a:ext cx="10339436" cy="7488000"/>
            <a:chOff x="113909" y="35837"/>
            <a:chExt cx="10339436" cy="7488000"/>
          </a:xfrm>
        </p:grpSpPr>
        <p:grpSp>
          <p:nvGrpSpPr>
            <p:cNvPr id="2" name="グループ化 1">
              <a:extLst>
                <a:ext uri="{FF2B5EF4-FFF2-40B4-BE49-F238E27FC236}">
                  <a16:creationId xmlns:a16="http://schemas.microsoft.com/office/drawing/2014/main" id="{D1326B1D-1B05-4C97-8205-8DAF061251E6}"/>
                </a:ext>
              </a:extLst>
            </p:cNvPr>
            <p:cNvGrpSpPr/>
            <p:nvPr/>
          </p:nvGrpSpPr>
          <p:grpSpPr>
            <a:xfrm>
              <a:off x="113909" y="35837"/>
              <a:ext cx="10339436" cy="7488000"/>
              <a:chOff x="266309" y="124737"/>
              <a:chExt cx="10339436" cy="7488000"/>
            </a:xfrm>
          </p:grpSpPr>
          <p:cxnSp>
            <p:nvCxnSpPr>
              <p:cNvPr id="28" name="直線コネクタ 27">
                <a:extLst>
                  <a:ext uri="{FF2B5EF4-FFF2-40B4-BE49-F238E27FC236}">
                    <a16:creationId xmlns:a16="http://schemas.microsoft.com/office/drawing/2014/main" id="{15167384-AABC-4E76-AD3D-413059054A7E}"/>
                  </a:ext>
                </a:extLst>
              </p:cNvPr>
              <p:cNvCxnSpPr>
                <a:cxnSpLocks/>
              </p:cNvCxnSpPr>
              <p:nvPr/>
            </p:nvCxnSpPr>
            <p:spPr>
              <a:xfrm>
                <a:off x="5824503" y="124737"/>
                <a:ext cx="0" cy="7488000"/>
              </a:xfrm>
              <a:prstGeom prst="line">
                <a:avLst/>
              </a:prstGeom>
              <a:ln w="57150">
                <a:solidFill>
                  <a:schemeClr val="tx1"/>
                </a:solidFill>
                <a:prstDash val="sysDot"/>
              </a:ln>
            </p:spPr>
            <p:style>
              <a:lnRef idx="3">
                <a:schemeClr val="accent1"/>
              </a:lnRef>
              <a:fillRef idx="0">
                <a:schemeClr val="accent1"/>
              </a:fillRef>
              <a:effectRef idx="2">
                <a:schemeClr val="accent1"/>
              </a:effectRef>
              <a:fontRef idx="minor">
                <a:schemeClr val="tx1"/>
              </a:fontRef>
            </p:style>
          </p:cxnSp>
          <p:grpSp>
            <p:nvGrpSpPr>
              <p:cNvPr id="8" name="グループ化 7">
                <a:extLst>
                  <a:ext uri="{FF2B5EF4-FFF2-40B4-BE49-F238E27FC236}">
                    <a16:creationId xmlns:a16="http://schemas.microsoft.com/office/drawing/2014/main" id="{E6547905-F350-41D1-A5AB-5EB1D19E9E23}"/>
                  </a:ext>
                </a:extLst>
              </p:cNvPr>
              <p:cNvGrpSpPr/>
              <p:nvPr/>
            </p:nvGrpSpPr>
            <p:grpSpPr>
              <a:xfrm>
                <a:off x="266309" y="200068"/>
                <a:ext cx="10339436" cy="6947152"/>
                <a:chOff x="240250" y="509003"/>
                <a:chExt cx="10339436" cy="6947152"/>
              </a:xfrm>
            </p:grpSpPr>
            <p:sp>
              <p:nvSpPr>
                <p:cNvPr id="52" name="テキスト ボックス 51">
                  <a:extLst>
                    <a:ext uri="{FF2B5EF4-FFF2-40B4-BE49-F238E27FC236}">
                      <a16:creationId xmlns:a16="http://schemas.microsoft.com/office/drawing/2014/main" id="{0A59A2D8-FC4E-4581-9180-10964B0E8096}"/>
                    </a:ext>
                  </a:extLst>
                </p:cNvPr>
                <p:cNvSpPr txBox="1"/>
                <p:nvPr/>
              </p:nvSpPr>
              <p:spPr>
                <a:xfrm>
                  <a:off x="240250" y="1550948"/>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①</a:t>
                  </a:r>
                </a:p>
              </p:txBody>
            </p:sp>
            <p:sp>
              <p:nvSpPr>
                <p:cNvPr id="98" name="テキスト ボックス 97">
                  <a:extLst>
                    <a:ext uri="{FF2B5EF4-FFF2-40B4-BE49-F238E27FC236}">
                      <a16:creationId xmlns:a16="http://schemas.microsoft.com/office/drawing/2014/main" id="{B7A1A0AA-FD0A-4035-91D0-DA606DF72F28}"/>
                    </a:ext>
                  </a:extLst>
                </p:cNvPr>
                <p:cNvSpPr txBox="1"/>
                <p:nvPr/>
              </p:nvSpPr>
              <p:spPr>
                <a:xfrm>
                  <a:off x="240250" y="2689252"/>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②</a:t>
                  </a:r>
                </a:p>
              </p:txBody>
            </p:sp>
            <p:sp>
              <p:nvSpPr>
                <p:cNvPr id="106" name="テキスト ボックス 105">
                  <a:extLst>
                    <a:ext uri="{FF2B5EF4-FFF2-40B4-BE49-F238E27FC236}">
                      <a16:creationId xmlns:a16="http://schemas.microsoft.com/office/drawing/2014/main" id="{C7F3CAA5-573C-48DB-BEFC-E91E2A51E4EA}"/>
                    </a:ext>
                  </a:extLst>
                </p:cNvPr>
                <p:cNvSpPr txBox="1"/>
                <p:nvPr/>
              </p:nvSpPr>
              <p:spPr>
                <a:xfrm>
                  <a:off x="240250" y="3818790"/>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③</a:t>
                  </a:r>
                </a:p>
              </p:txBody>
            </p:sp>
            <p:sp>
              <p:nvSpPr>
                <p:cNvPr id="138" name="テキスト ボックス 137">
                  <a:extLst>
                    <a:ext uri="{FF2B5EF4-FFF2-40B4-BE49-F238E27FC236}">
                      <a16:creationId xmlns:a16="http://schemas.microsoft.com/office/drawing/2014/main" id="{6407D3D0-9ED3-4D66-8E85-DE27F1ECE8C4}"/>
                    </a:ext>
                  </a:extLst>
                </p:cNvPr>
                <p:cNvSpPr txBox="1"/>
                <p:nvPr/>
              </p:nvSpPr>
              <p:spPr>
                <a:xfrm>
                  <a:off x="240250" y="5323735"/>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④</a:t>
                  </a:r>
                </a:p>
              </p:txBody>
            </p:sp>
            <p:sp>
              <p:nvSpPr>
                <p:cNvPr id="139" name="テキスト ボックス 138">
                  <a:extLst>
                    <a:ext uri="{FF2B5EF4-FFF2-40B4-BE49-F238E27FC236}">
                      <a16:creationId xmlns:a16="http://schemas.microsoft.com/office/drawing/2014/main" id="{646F2D72-33AB-4E24-9A06-4DB3C14CF3A1}"/>
                    </a:ext>
                  </a:extLst>
                </p:cNvPr>
                <p:cNvSpPr txBox="1"/>
                <p:nvPr/>
              </p:nvSpPr>
              <p:spPr>
                <a:xfrm>
                  <a:off x="240250" y="6871380"/>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⑤</a:t>
                  </a:r>
                </a:p>
              </p:txBody>
            </p:sp>
            <p:cxnSp>
              <p:nvCxnSpPr>
                <p:cNvPr id="134" name="直線矢印コネクタ 133">
                  <a:extLst>
                    <a:ext uri="{FF2B5EF4-FFF2-40B4-BE49-F238E27FC236}">
                      <a16:creationId xmlns:a16="http://schemas.microsoft.com/office/drawing/2014/main" id="{E4887A24-CF6B-44B6-BFB6-9C92250663B2}"/>
                    </a:ext>
                  </a:extLst>
                </p:cNvPr>
                <p:cNvCxnSpPr>
                  <a:cxnSpLocks/>
                </p:cNvCxnSpPr>
                <p:nvPr/>
              </p:nvCxnSpPr>
              <p:spPr>
                <a:xfrm>
                  <a:off x="2476396" y="5305151"/>
                  <a:ext cx="12240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1" name="直線矢印コネクタ 50">
                  <a:extLst>
                    <a:ext uri="{FF2B5EF4-FFF2-40B4-BE49-F238E27FC236}">
                      <a16:creationId xmlns:a16="http://schemas.microsoft.com/office/drawing/2014/main" id="{A2895367-2DFB-43CD-B213-8A3EE6C89F6E}"/>
                    </a:ext>
                  </a:extLst>
                </p:cNvPr>
                <p:cNvCxnSpPr>
                  <a:cxnSpLocks/>
                </p:cNvCxnSpPr>
                <p:nvPr/>
              </p:nvCxnSpPr>
              <p:spPr>
                <a:xfrm>
                  <a:off x="1017202" y="1282050"/>
                  <a:ext cx="4608000" cy="0"/>
                </a:xfrm>
                <a:prstGeom prst="straightConnector1">
                  <a:avLst/>
                </a:prstGeom>
                <a:ln w="76200">
                  <a:solidFill>
                    <a:schemeClr val="accent6">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54" name="正方形/長方形 53">
                  <a:extLst>
                    <a:ext uri="{FF2B5EF4-FFF2-40B4-BE49-F238E27FC236}">
                      <a16:creationId xmlns:a16="http://schemas.microsoft.com/office/drawing/2014/main" id="{019E0117-C264-41CE-9EAA-03AE610BDA8D}"/>
                    </a:ext>
                  </a:extLst>
                </p:cNvPr>
                <p:cNvSpPr/>
                <p:nvPr/>
              </p:nvSpPr>
              <p:spPr>
                <a:xfrm>
                  <a:off x="1017202" y="1483335"/>
                  <a:ext cx="4608000" cy="720000"/>
                </a:xfrm>
                <a:prstGeom prst="rect">
                  <a:avLst/>
                </a:prstGeom>
                <a:gradFill flip="none" rotWithShape="1">
                  <a:gsLst>
                    <a:gs pos="0">
                      <a:schemeClr val="accent1">
                        <a:lumMod val="5000"/>
                        <a:lumOff val="95000"/>
                      </a:schemeClr>
                    </a:gs>
                    <a:gs pos="74000">
                      <a:schemeClr val="accent6">
                        <a:lumMod val="20000"/>
                        <a:lumOff val="80000"/>
                      </a:schemeClr>
                    </a:gs>
                    <a:gs pos="83000">
                      <a:schemeClr val="accent6">
                        <a:lumMod val="40000"/>
                        <a:lumOff val="60000"/>
                      </a:schemeClr>
                    </a:gs>
                    <a:gs pos="100000">
                      <a:schemeClr val="accent6">
                        <a:lumMod val="20000"/>
                        <a:lumOff val="8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後期高齢者医療制度の被保険者の</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医療給付費を支援するための費用</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（約</a:t>
                  </a:r>
                  <a:r>
                    <a:rPr kumimoji="1" lang="en-US" altLang="ja-JP" sz="1200" dirty="0">
                      <a:solidFill>
                        <a:schemeClr val="tx1"/>
                      </a:solidFill>
                      <a:latin typeface="BIZ UDゴシック" panose="020B0400000000000000" pitchFamily="49" charset="-128"/>
                      <a:ea typeface="BIZ UDゴシック" panose="020B0400000000000000" pitchFamily="49" charset="-128"/>
                    </a:rPr>
                    <a:t>1,090</a:t>
                  </a:r>
                  <a:r>
                    <a:rPr kumimoji="1" lang="ja-JP" altLang="en-US" sz="12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55" name="テキスト ボックス 54">
                  <a:extLst>
                    <a:ext uri="{FF2B5EF4-FFF2-40B4-BE49-F238E27FC236}">
                      <a16:creationId xmlns:a16="http://schemas.microsoft.com/office/drawing/2014/main" id="{CB7049F1-346E-47DF-B84E-DCFFE102E56F}"/>
                    </a:ext>
                  </a:extLst>
                </p:cNvPr>
                <p:cNvSpPr txBox="1"/>
                <p:nvPr/>
              </p:nvSpPr>
              <p:spPr>
                <a:xfrm>
                  <a:off x="1322134" y="1155092"/>
                  <a:ext cx="3998136" cy="253916"/>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050" dirty="0">
                      <a:latin typeface="BIZ UDゴシック" panose="020B0400000000000000" pitchFamily="49" charset="-128"/>
                      <a:ea typeface="BIZ UDゴシック" panose="020B0400000000000000" pitchFamily="49" charset="-128"/>
                    </a:rPr>
                    <a:t>令和８年度における府全体の後期分の費用見込（約</a:t>
                  </a:r>
                  <a:r>
                    <a:rPr kumimoji="1" lang="en-US" altLang="ja-JP" sz="1050" dirty="0">
                      <a:latin typeface="BIZ UDゴシック" panose="020B0400000000000000" pitchFamily="49" charset="-128"/>
                      <a:ea typeface="BIZ UDゴシック" panose="020B0400000000000000" pitchFamily="49" charset="-128"/>
                    </a:rPr>
                    <a:t>1,090</a:t>
                  </a:r>
                  <a:r>
                    <a:rPr kumimoji="1" lang="ja-JP" altLang="en-US" sz="1050" dirty="0">
                      <a:latin typeface="BIZ UDゴシック" panose="020B0400000000000000" pitchFamily="49" charset="-128"/>
                      <a:ea typeface="BIZ UDゴシック" panose="020B0400000000000000" pitchFamily="49" charset="-128"/>
                    </a:rPr>
                    <a:t>億円）</a:t>
                  </a:r>
                </a:p>
              </p:txBody>
            </p:sp>
            <p:cxnSp>
              <p:nvCxnSpPr>
                <p:cNvPr id="89" name="直線矢印コネクタ 88">
                  <a:extLst>
                    <a:ext uri="{FF2B5EF4-FFF2-40B4-BE49-F238E27FC236}">
                      <a16:creationId xmlns:a16="http://schemas.microsoft.com/office/drawing/2014/main" id="{944B9562-2A89-44A2-99DE-151DCD2B9C50}"/>
                    </a:ext>
                  </a:extLst>
                </p:cNvPr>
                <p:cNvCxnSpPr>
                  <a:cxnSpLocks/>
                </p:cNvCxnSpPr>
                <p:nvPr/>
              </p:nvCxnSpPr>
              <p:spPr>
                <a:xfrm>
                  <a:off x="5971686" y="1282050"/>
                  <a:ext cx="4608000" cy="0"/>
                </a:xfrm>
                <a:prstGeom prst="straightConnector1">
                  <a:avLst/>
                </a:prstGeom>
                <a:ln w="76200">
                  <a:solidFill>
                    <a:schemeClr val="accent2">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93" name="正方形/長方形 92">
                  <a:extLst>
                    <a:ext uri="{FF2B5EF4-FFF2-40B4-BE49-F238E27FC236}">
                      <a16:creationId xmlns:a16="http://schemas.microsoft.com/office/drawing/2014/main" id="{BCF469D7-B3EC-4C00-857B-240C6D0F5DCF}"/>
                    </a:ext>
                  </a:extLst>
                </p:cNvPr>
                <p:cNvSpPr/>
                <p:nvPr/>
              </p:nvSpPr>
              <p:spPr>
                <a:xfrm>
                  <a:off x="5971686" y="1483335"/>
                  <a:ext cx="4608000" cy="720000"/>
                </a:xfrm>
                <a:prstGeom prst="rect">
                  <a:avLst/>
                </a:prstGeom>
                <a:gradFill flip="none" rotWithShape="1">
                  <a:gsLst>
                    <a:gs pos="0">
                      <a:schemeClr val="accent1">
                        <a:lumMod val="5000"/>
                        <a:lumOff val="95000"/>
                      </a:schemeClr>
                    </a:gs>
                    <a:gs pos="74000">
                      <a:schemeClr val="accent2">
                        <a:lumMod val="20000"/>
                        <a:lumOff val="80000"/>
                      </a:schemeClr>
                    </a:gs>
                    <a:gs pos="83000">
                      <a:schemeClr val="accent2">
                        <a:lumMod val="40000"/>
                        <a:lumOff val="60000"/>
                      </a:schemeClr>
                    </a:gs>
                    <a:gs pos="100000">
                      <a:schemeClr val="accent2">
                        <a:lumMod val="20000"/>
                        <a:lumOff val="8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介護保険の給付のための費用</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（約</a:t>
                  </a:r>
                  <a:r>
                    <a:rPr kumimoji="1" lang="en-US" altLang="ja-JP" sz="1200" dirty="0">
                      <a:solidFill>
                        <a:schemeClr val="tx1"/>
                      </a:solidFill>
                      <a:latin typeface="BIZ UDゴシック" panose="020B0400000000000000" pitchFamily="49" charset="-128"/>
                      <a:ea typeface="BIZ UDゴシック" panose="020B0400000000000000" pitchFamily="49" charset="-128"/>
                    </a:rPr>
                    <a:t>400</a:t>
                  </a:r>
                  <a:r>
                    <a:rPr kumimoji="1" lang="ja-JP" altLang="en-US" sz="1200" dirty="0">
                      <a:solidFill>
                        <a:schemeClr val="tx1"/>
                      </a:solidFill>
                      <a:latin typeface="BIZ UDゴシック" panose="020B0400000000000000" pitchFamily="49" charset="-128"/>
                      <a:ea typeface="BIZ UDゴシック" panose="020B0400000000000000" pitchFamily="49" charset="-128"/>
                    </a:rPr>
                    <a:t>億円）</a:t>
                  </a:r>
                </a:p>
              </p:txBody>
            </p:sp>
            <p:sp>
              <p:nvSpPr>
                <p:cNvPr id="94" name="テキスト ボックス 93">
                  <a:extLst>
                    <a:ext uri="{FF2B5EF4-FFF2-40B4-BE49-F238E27FC236}">
                      <a16:creationId xmlns:a16="http://schemas.microsoft.com/office/drawing/2014/main" id="{23448A4B-3E2C-41C7-BDAC-3718ECF514C2}"/>
                    </a:ext>
                  </a:extLst>
                </p:cNvPr>
                <p:cNvSpPr txBox="1"/>
                <p:nvPr/>
              </p:nvSpPr>
              <p:spPr>
                <a:xfrm>
                  <a:off x="6276618" y="1155092"/>
                  <a:ext cx="3998136" cy="253916"/>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050" dirty="0">
                      <a:latin typeface="BIZ UDゴシック" panose="020B0400000000000000" pitchFamily="49" charset="-128"/>
                      <a:ea typeface="BIZ UDゴシック" panose="020B0400000000000000" pitchFamily="49" charset="-128"/>
                    </a:rPr>
                    <a:t>令和８年度における府全体の介護分の費用見込（約</a:t>
                  </a:r>
                  <a:r>
                    <a:rPr kumimoji="1" lang="en-US" altLang="ja-JP" sz="1050" dirty="0">
                      <a:latin typeface="BIZ UDゴシック" panose="020B0400000000000000" pitchFamily="49" charset="-128"/>
                      <a:ea typeface="BIZ UDゴシック" panose="020B0400000000000000" pitchFamily="49" charset="-128"/>
                    </a:rPr>
                    <a:t>400</a:t>
                  </a:r>
                  <a:r>
                    <a:rPr kumimoji="1" lang="ja-JP" altLang="en-US" sz="1050" dirty="0">
                      <a:latin typeface="BIZ UDゴシック" panose="020B0400000000000000" pitchFamily="49" charset="-128"/>
                      <a:ea typeface="BIZ UDゴシック" panose="020B0400000000000000" pitchFamily="49" charset="-128"/>
                    </a:rPr>
                    <a:t>億円）</a:t>
                  </a:r>
                </a:p>
              </p:txBody>
            </p:sp>
            <p:sp>
              <p:nvSpPr>
                <p:cNvPr id="96" name="正方形/長方形 95">
                  <a:extLst>
                    <a:ext uri="{FF2B5EF4-FFF2-40B4-BE49-F238E27FC236}">
                      <a16:creationId xmlns:a16="http://schemas.microsoft.com/office/drawing/2014/main" id="{B1784E53-CB5C-48EE-9DB8-93A344C0B639}"/>
                    </a:ext>
                  </a:extLst>
                </p:cNvPr>
                <p:cNvSpPr/>
                <p:nvPr/>
              </p:nvSpPr>
              <p:spPr>
                <a:xfrm>
                  <a:off x="2959324" y="2623206"/>
                  <a:ext cx="2665878" cy="719999"/>
                </a:xfrm>
                <a:prstGeom prst="rec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国・府・市町村等の負担分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614</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7" name="正方形/長方形 96">
                  <a:extLst>
                    <a:ext uri="{FF2B5EF4-FFF2-40B4-BE49-F238E27FC236}">
                      <a16:creationId xmlns:a16="http://schemas.microsoft.com/office/drawing/2014/main" id="{2B17F4EB-58B2-43E6-8B0C-F8A502BC73EC}"/>
                    </a:ext>
                  </a:extLst>
                </p:cNvPr>
                <p:cNvSpPr/>
                <p:nvPr/>
              </p:nvSpPr>
              <p:spPr>
                <a:xfrm>
                  <a:off x="1017202" y="2623205"/>
                  <a:ext cx="1942122" cy="720000"/>
                </a:xfrm>
                <a:prstGeom prst="rect">
                  <a:avLst/>
                </a:prstGeom>
                <a:gradFill flip="none" rotWithShape="1">
                  <a:gsLst>
                    <a:gs pos="0">
                      <a:schemeClr val="accent6">
                        <a:lumMod val="50000"/>
                      </a:schemeClr>
                    </a:gs>
                    <a:gs pos="48000">
                      <a:schemeClr val="accent6">
                        <a:lumMod val="75000"/>
                      </a:schemeClr>
                    </a:gs>
                    <a:gs pos="100000">
                      <a:schemeClr val="accent6">
                        <a:lumMod val="60000"/>
                        <a:lumOff val="4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476</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sp>
              <p:nvSpPr>
                <p:cNvPr id="100" name="正方形/長方形 99">
                  <a:extLst>
                    <a:ext uri="{FF2B5EF4-FFF2-40B4-BE49-F238E27FC236}">
                      <a16:creationId xmlns:a16="http://schemas.microsoft.com/office/drawing/2014/main" id="{ED2172DD-C2A0-4DE2-87BB-D6AB58224EEE}"/>
                    </a:ext>
                  </a:extLst>
                </p:cNvPr>
                <p:cNvSpPr/>
                <p:nvPr/>
              </p:nvSpPr>
              <p:spPr>
                <a:xfrm>
                  <a:off x="7913808" y="2623206"/>
                  <a:ext cx="2665878" cy="719999"/>
                </a:xfrm>
                <a:prstGeom prst="rect">
                  <a:avLst/>
                </a:pr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国・府・市町村が負担する分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234</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01" name="正方形/長方形 100">
                  <a:extLst>
                    <a:ext uri="{FF2B5EF4-FFF2-40B4-BE49-F238E27FC236}">
                      <a16:creationId xmlns:a16="http://schemas.microsoft.com/office/drawing/2014/main" id="{D2716BC9-9D8B-40B5-AA23-DBC91E0B2BDF}"/>
                    </a:ext>
                  </a:extLst>
                </p:cNvPr>
                <p:cNvSpPr/>
                <p:nvPr/>
              </p:nvSpPr>
              <p:spPr>
                <a:xfrm>
                  <a:off x="5971686" y="2623205"/>
                  <a:ext cx="1942122" cy="720000"/>
                </a:xfrm>
                <a:prstGeom prst="rect">
                  <a:avLst/>
                </a:prstGeom>
                <a:gradFill flip="none" rotWithShape="1">
                  <a:gsLst>
                    <a:gs pos="0">
                      <a:schemeClr val="accent2">
                        <a:lumMod val="50000"/>
                      </a:schemeClr>
                    </a:gs>
                    <a:gs pos="48000">
                      <a:schemeClr val="accent2">
                        <a:lumMod val="75000"/>
                      </a:schemeClr>
                    </a:gs>
                    <a:gs pos="100000">
                      <a:schemeClr val="accent2">
                        <a:lumMod val="60000"/>
                        <a:lumOff val="4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166</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sp>
              <p:nvSpPr>
                <p:cNvPr id="102" name="フローチャート: 組合せ 101">
                  <a:extLst>
                    <a:ext uri="{FF2B5EF4-FFF2-40B4-BE49-F238E27FC236}">
                      <a16:creationId xmlns:a16="http://schemas.microsoft.com/office/drawing/2014/main" id="{62E038C0-C539-4EB9-AB28-CF64D0DA0717}"/>
                    </a:ext>
                  </a:extLst>
                </p:cNvPr>
                <p:cNvSpPr/>
                <p:nvPr/>
              </p:nvSpPr>
              <p:spPr>
                <a:xfrm>
                  <a:off x="1610200" y="2327653"/>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フローチャート: 組合せ 102">
                  <a:extLst>
                    <a:ext uri="{FF2B5EF4-FFF2-40B4-BE49-F238E27FC236}">
                      <a16:creationId xmlns:a16="http://schemas.microsoft.com/office/drawing/2014/main" id="{68D42536-5E6C-45BD-9242-9202CA77C75F}"/>
                    </a:ext>
                  </a:extLst>
                </p:cNvPr>
                <p:cNvSpPr/>
                <p:nvPr/>
              </p:nvSpPr>
              <p:spPr>
                <a:xfrm>
                  <a:off x="6564687" y="2327653"/>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フローチャート: 組合せ 103">
                  <a:extLst>
                    <a:ext uri="{FF2B5EF4-FFF2-40B4-BE49-F238E27FC236}">
                      <a16:creationId xmlns:a16="http://schemas.microsoft.com/office/drawing/2014/main" id="{203CDB4F-9D5F-4574-9B77-D4591D3059EE}"/>
                    </a:ext>
                  </a:extLst>
                </p:cNvPr>
                <p:cNvSpPr/>
                <p:nvPr/>
              </p:nvSpPr>
              <p:spPr>
                <a:xfrm>
                  <a:off x="1610201" y="3456408"/>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5EC8C44E-0E97-42AD-8826-B4A820A3A44F}"/>
                    </a:ext>
                  </a:extLst>
                </p:cNvPr>
                <p:cNvSpPr/>
                <p:nvPr/>
              </p:nvSpPr>
              <p:spPr>
                <a:xfrm>
                  <a:off x="1017202" y="3751177"/>
                  <a:ext cx="3802156" cy="720000"/>
                </a:xfrm>
                <a:prstGeom prst="rect">
                  <a:avLst/>
                </a:prstGeom>
                <a:gradFill flip="none" rotWithShape="1">
                  <a:gsLst>
                    <a:gs pos="0">
                      <a:schemeClr val="accent6">
                        <a:lumMod val="50000"/>
                      </a:schemeClr>
                    </a:gs>
                    <a:gs pos="48000">
                      <a:schemeClr val="accent6">
                        <a:lumMod val="75000"/>
                      </a:schemeClr>
                    </a:gs>
                    <a:gs pos="100000">
                      <a:schemeClr val="accent6">
                        <a:lumMod val="60000"/>
                        <a:lumOff val="4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517</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cxnSp>
              <p:nvCxnSpPr>
                <p:cNvPr id="107" name="直線コネクタ 106">
                  <a:extLst>
                    <a:ext uri="{FF2B5EF4-FFF2-40B4-BE49-F238E27FC236}">
                      <a16:creationId xmlns:a16="http://schemas.microsoft.com/office/drawing/2014/main" id="{1537DF66-9FC8-413E-9C19-22794A98145A}"/>
                    </a:ext>
                  </a:extLst>
                </p:cNvPr>
                <p:cNvCxnSpPr>
                  <a:cxnSpLocks/>
                </p:cNvCxnSpPr>
                <p:nvPr/>
              </p:nvCxnSpPr>
              <p:spPr>
                <a:xfrm>
                  <a:off x="2959317" y="3365285"/>
                  <a:ext cx="1837885" cy="326128"/>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8" name="直線コネクタ 107">
                  <a:extLst>
                    <a:ext uri="{FF2B5EF4-FFF2-40B4-BE49-F238E27FC236}">
                      <a16:creationId xmlns:a16="http://schemas.microsoft.com/office/drawing/2014/main" id="{6983F21B-62C9-43D1-A30B-D4DC784C1EEF}"/>
                    </a:ext>
                  </a:extLst>
                </p:cNvPr>
                <p:cNvCxnSpPr>
                  <a:cxnSpLocks/>
                </p:cNvCxnSpPr>
                <p:nvPr/>
              </p:nvCxnSpPr>
              <p:spPr>
                <a:xfrm>
                  <a:off x="1017202" y="3348981"/>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9" name="フローチャート: 組合せ 108">
                  <a:extLst>
                    <a:ext uri="{FF2B5EF4-FFF2-40B4-BE49-F238E27FC236}">
                      <a16:creationId xmlns:a16="http://schemas.microsoft.com/office/drawing/2014/main" id="{548AC9F2-5C5E-49DA-AB1C-16370FB95ADE}"/>
                    </a:ext>
                  </a:extLst>
                </p:cNvPr>
                <p:cNvSpPr/>
                <p:nvPr/>
              </p:nvSpPr>
              <p:spPr>
                <a:xfrm>
                  <a:off x="6564684" y="3456408"/>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正方形/長方形 109">
                  <a:extLst>
                    <a:ext uri="{FF2B5EF4-FFF2-40B4-BE49-F238E27FC236}">
                      <a16:creationId xmlns:a16="http://schemas.microsoft.com/office/drawing/2014/main" id="{857CEB1B-4784-4000-A760-F8A43D4D35E6}"/>
                    </a:ext>
                  </a:extLst>
                </p:cNvPr>
                <p:cNvSpPr/>
                <p:nvPr/>
              </p:nvSpPr>
              <p:spPr>
                <a:xfrm>
                  <a:off x="5971685" y="3751177"/>
                  <a:ext cx="3802155" cy="720000"/>
                </a:xfrm>
                <a:prstGeom prst="rect">
                  <a:avLst/>
                </a:prstGeom>
                <a:gradFill flip="none" rotWithShape="1">
                  <a:gsLst>
                    <a:gs pos="0">
                      <a:schemeClr val="accent2">
                        <a:lumMod val="50000"/>
                      </a:schemeClr>
                    </a:gs>
                    <a:gs pos="48000">
                      <a:schemeClr val="accent2">
                        <a:lumMod val="75000"/>
                      </a:schemeClr>
                    </a:gs>
                    <a:gs pos="100000">
                      <a:schemeClr val="accent2">
                        <a:lumMod val="60000"/>
                        <a:lumOff val="4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181</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cxnSp>
              <p:nvCxnSpPr>
                <p:cNvPr id="111" name="直線コネクタ 110">
                  <a:extLst>
                    <a:ext uri="{FF2B5EF4-FFF2-40B4-BE49-F238E27FC236}">
                      <a16:creationId xmlns:a16="http://schemas.microsoft.com/office/drawing/2014/main" id="{4AC38423-003F-43D2-8EB8-BCE00FB6EFE5}"/>
                    </a:ext>
                  </a:extLst>
                </p:cNvPr>
                <p:cNvCxnSpPr>
                  <a:cxnSpLocks/>
                </p:cNvCxnSpPr>
                <p:nvPr/>
              </p:nvCxnSpPr>
              <p:spPr>
                <a:xfrm>
                  <a:off x="7915855" y="3357728"/>
                  <a:ext cx="1835830" cy="33431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 name="直線コネクタ 111">
                  <a:extLst>
                    <a:ext uri="{FF2B5EF4-FFF2-40B4-BE49-F238E27FC236}">
                      <a16:creationId xmlns:a16="http://schemas.microsoft.com/office/drawing/2014/main" id="{564560F3-ACA6-4479-90E5-95EE70D85DB3}"/>
                    </a:ext>
                  </a:extLst>
                </p:cNvPr>
                <p:cNvCxnSpPr>
                  <a:cxnSpLocks/>
                </p:cNvCxnSpPr>
                <p:nvPr/>
              </p:nvCxnSpPr>
              <p:spPr>
                <a:xfrm>
                  <a:off x="5971686" y="3353251"/>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3" name="直線矢印コネクタ 112">
                  <a:extLst>
                    <a:ext uri="{FF2B5EF4-FFF2-40B4-BE49-F238E27FC236}">
                      <a16:creationId xmlns:a16="http://schemas.microsoft.com/office/drawing/2014/main" id="{B314AFAC-FAAE-46F2-AEB2-2A4017C867B3}"/>
                    </a:ext>
                  </a:extLst>
                </p:cNvPr>
                <p:cNvCxnSpPr>
                  <a:cxnSpLocks/>
                </p:cNvCxnSpPr>
                <p:nvPr/>
              </p:nvCxnSpPr>
              <p:spPr>
                <a:xfrm>
                  <a:off x="3703359" y="5305151"/>
                  <a:ext cx="1116000" cy="0"/>
                </a:xfrm>
                <a:prstGeom prst="straightConnector1">
                  <a:avLst/>
                </a:prstGeom>
                <a:ln w="50800">
                  <a:solidFill>
                    <a:srgbClr val="00B05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14" name="直線矢印コネクタ 113">
                  <a:extLst>
                    <a:ext uri="{FF2B5EF4-FFF2-40B4-BE49-F238E27FC236}">
                      <a16:creationId xmlns:a16="http://schemas.microsoft.com/office/drawing/2014/main" id="{29CD25A6-08DE-495B-8240-064AC4BFC733}"/>
                    </a:ext>
                  </a:extLst>
                </p:cNvPr>
                <p:cNvCxnSpPr>
                  <a:cxnSpLocks/>
                </p:cNvCxnSpPr>
                <p:nvPr/>
              </p:nvCxnSpPr>
              <p:spPr>
                <a:xfrm>
                  <a:off x="1737202" y="5582669"/>
                  <a:ext cx="0" cy="1296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7C551FEB-7739-4905-BFBC-2A1BC1DAB391}"/>
                    </a:ext>
                  </a:extLst>
                </p:cNvPr>
                <p:cNvCxnSpPr>
                  <a:cxnSpLocks/>
                </p:cNvCxnSpPr>
                <p:nvPr/>
              </p:nvCxnSpPr>
              <p:spPr>
                <a:xfrm>
                  <a:off x="1017202" y="5298646"/>
                  <a:ext cx="1440000"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116" name="テキスト ボックス 115">
                  <a:extLst>
                    <a:ext uri="{FF2B5EF4-FFF2-40B4-BE49-F238E27FC236}">
                      <a16:creationId xmlns:a16="http://schemas.microsoft.com/office/drawing/2014/main" id="{2A321D2D-4CAD-4B64-B90E-1F70ED317119}"/>
                    </a:ext>
                  </a:extLst>
                </p:cNvPr>
                <p:cNvSpPr txBox="1"/>
                <p:nvPr/>
              </p:nvSpPr>
              <p:spPr>
                <a:xfrm>
                  <a:off x="2765231" y="4909928"/>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32.7</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17" name="テキスト ボックス 116">
                  <a:extLst>
                    <a:ext uri="{FF2B5EF4-FFF2-40B4-BE49-F238E27FC236}">
                      <a16:creationId xmlns:a16="http://schemas.microsoft.com/office/drawing/2014/main" id="{8B6A56C7-F189-4C10-8EC7-19D6D8E43876}"/>
                    </a:ext>
                  </a:extLst>
                </p:cNvPr>
                <p:cNvSpPr txBox="1"/>
                <p:nvPr/>
              </p:nvSpPr>
              <p:spPr>
                <a:xfrm>
                  <a:off x="3938194" y="4909928"/>
                  <a:ext cx="646331" cy="276999"/>
                </a:xfrm>
                <a:prstGeom prst="rect">
                  <a:avLst/>
                </a:prstGeom>
                <a:solidFill>
                  <a:schemeClr val="bg1"/>
                </a:solidFill>
                <a:ln w="19050">
                  <a:solidFill>
                    <a:srgbClr val="00B05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21.7</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18" name="テキスト ボックス 117">
                  <a:extLst>
                    <a:ext uri="{FF2B5EF4-FFF2-40B4-BE49-F238E27FC236}">
                      <a16:creationId xmlns:a16="http://schemas.microsoft.com/office/drawing/2014/main" id="{8D1D3DCC-58A4-4124-9D5E-0E9E1B5AE385}"/>
                    </a:ext>
                  </a:extLst>
                </p:cNvPr>
                <p:cNvSpPr txBox="1"/>
                <p:nvPr/>
              </p:nvSpPr>
              <p:spPr>
                <a:xfrm>
                  <a:off x="1414037" y="4909928"/>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45.6</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119" name="直線矢印コネクタ 118">
                  <a:extLst>
                    <a:ext uri="{FF2B5EF4-FFF2-40B4-BE49-F238E27FC236}">
                      <a16:creationId xmlns:a16="http://schemas.microsoft.com/office/drawing/2014/main" id="{61D2A199-A42D-4AAB-B3BB-4561683D0C70}"/>
                    </a:ext>
                  </a:extLst>
                </p:cNvPr>
                <p:cNvCxnSpPr>
                  <a:cxnSpLocks/>
                </p:cNvCxnSpPr>
                <p:nvPr/>
              </p:nvCxnSpPr>
              <p:spPr>
                <a:xfrm>
                  <a:off x="3061964" y="5618669"/>
                  <a:ext cx="0" cy="1260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2CD69355-D6A9-486A-ACA1-07782053876B}"/>
                    </a:ext>
                  </a:extLst>
                </p:cNvPr>
                <p:cNvCxnSpPr>
                  <a:cxnSpLocks/>
                </p:cNvCxnSpPr>
                <p:nvPr/>
              </p:nvCxnSpPr>
              <p:spPr>
                <a:xfrm>
                  <a:off x="4232701" y="5618669"/>
                  <a:ext cx="0" cy="1260000"/>
                </a:xfrm>
                <a:prstGeom prst="straightConnector1">
                  <a:avLst/>
                </a:prstGeom>
                <a:ln w="50800">
                  <a:solidFill>
                    <a:srgbClr val="00B05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121" name="正方形/長方形 120">
                  <a:extLst>
                    <a:ext uri="{FF2B5EF4-FFF2-40B4-BE49-F238E27FC236}">
                      <a16:creationId xmlns:a16="http://schemas.microsoft.com/office/drawing/2014/main" id="{E872B143-EA85-49EE-AD9C-9DBE04F0A9DE}"/>
                    </a:ext>
                  </a:extLst>
                </p:cNvPr>
                <p:cNvSpPr/>
                <p:nvPr/>
              </p:nvSpPr>
              <p:spPr>
                <a:xfrm>
                  <a:off x="1017202" y="6043120"/>
                  <a:ext cx="1426305"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7,718</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22" name="正方形/長方形 121">
                  <a:extLst>
                    <a:ext uri="{FF2B5EF4-FFF2-40B4-BE49-F238E27FC236}">
                      <a16:creationId xmlns:a16="http://schemas.microsoft.com/office/drawing/2014/main" id="{86F338DB-1320-4751-936D-1E4E4F3990A3}"/>
                    </a:ext>
                  </a:extLst>
                </p:cNvPr>
                <p:cNvSpPr/>
                <p:nvPr/>
              </p:nvSpPr>
              <p:spPr>
                <a:xfrm>
                  <a:off x="1017203" y="6875767"/>
                  <a:ext cx="1426306"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3.06</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3" name="正方形/長方形 122">
                  <a:extLst>
                    <a:ext uri="{FF2B5EF4-FFF2-40B4-BE49-F238E27FC236}">
                      <a16:creationId xmlns:a16="http://schemas.microsoft.com/office/drawing/2014/main" id="{F1721585-75BD-4261-9113-A099AF44C7CA}"/>
                    </a:ext>
                  </a:extLst>
                </p:cNvPr>
                <p:cNvSpPr/>
                <p:nvPr/>
              </p:nvSpPr>
              <p:spPr>
                <a:xfrm>
                  <a:off x="2443504" y="6043120"/>
                  <a:ext cx="1256889"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150.7</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24" name="正方形/長方形 123">
                  <a:extLst>
                    <a:ext uri="{FF2B5EF4-FFF2-40B4-BE49-F238E27FC236}">
                      <a16:creationId xmlns:a16="http://schemas.microsoft.com/office/drawing/2014/main" id="{1014179A-17EF-4DE9-A772-5A92C058D5D1}"/>
                    </a:ext>
                  </a:extLst>
                </p:cNvPr>
                <p:cNvSpPr/>
                <p:nvPr/>
              </p:nvSpPr>
              <p:spPr>
                <a:xfrm>
                  <a:off x="2480893" y="6875767"/>
                  <a:ext cx="1219499"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11,191</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5" name="正方形/長方形 124">
                  <a:extLst>
                    <a:ext uri="{FF2B5EF4-FFF2-40B4-BE49-F238E27FC236}">
                      <a16:creationId xmlns:a16="http://schemas.microsoft.com/office/drawing/2014/main" id="{A6A65263-B252-4EF2-8100-254D22EBA6CF}"/>
                    </a:ext>
                  </a:extLst>
                </p:cNvPr>
                <p:cNvSpPr/>
                <p:nvPr/>
              </p:nvSpPr>
              <p:spPr>
                <a:xfrm>
                  <a:off x="3700393" y="6043120"/>
                  <a:ext cx="1118964"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世 帯 数</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   の見込み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約</a:t>
                  </a:r>
                  <a:r>
                    <a:rPr kumimoji="1" lang="en-US" altLang="ja-JP" sz="900" dirty="0">
                      <a:solidFill>
                        <a:schemeClr val="tx1"/>
                      </a:solidFill>
                      <a:latin typeface="BIZ UDゴシック" panose="020B0400000000000000" pitchFamily="49" charset="-128"/>
                      <a:ea typeface="BIZ UDゴシック" panose="020B0400000000000000" pitchFamily="49" charset="-128"/>
                    </a:rPr>
                    <a:t>103.7</a:t>
                  </a:r>
                  <a:r>
                    <a:rPr kumimoji="1" lang="ja-JP" altLang="en-US" sz="900" dirty="0">
                      <a:solidFill>
                        <a:schemeClr val="tx1"/>
                      </a:solidFill>
                      <a:latin typeface="BIZ UDゴシック" panose="020B0400000000000000" pitchFamily="49" charset="-128"/>
                      <a:ea typeface="BIZ UDゴシック" panose="020B0400000000000000" pitchFamily="49" charset="-128"/>
                    </a:rPr>
                    <a:t>万世帯</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p>
              </p:txBody>
            </p:sp>
            <p:sp>
              <p:nvSpPr>
                <p:cNvPr id="126" name="正方形/長方形 125">
                  <a:extLst>
                    <a:ext uri="{FF2B5EF4-FFF2-40B4-BE49-F238E27FC236}">
                      <a16:creationId xmlns:a16="http://schemas.microsoft.com/office/drawing/2014/main" id="{B685BB73-07A8-4B49-B16E-0938BBAD2B41}"/>
                    </a:ext>
                  </a:extLst>
                </p:cNvPr>
                <p:cNvSpPr/>
                <p:nvPr/>
              </p:nvSpPr>
              <p:spPr>
                <a:xfrm>
                  <a:off x="3737776" y="6875767"/>
                  <a:ext cx="1081580" cy="576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平等割額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10,845</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7" name="正方形/長方形 126">
                  <a:extLst>
                    <a:ext uri="{FF2B5EF4-FFF2-40B4-BE49-F238E27FC236}">
                      <a16:creationId xmlns:a16="http://schemas.microsoft.com/office/drawing/2014/main" id="{EF7E8953-91DA-45FE-B848-67884556335E}"/>
                    </a:ext>
                  </a:extLst>
                </p:cNvPr>
                <p:cNvSpPr/>
                <p:nvPr/>
              </p:nvSpPr>
              <p:spPr>
                <a:xfrm>
                  <a:off x="1017202" y="5329962"/>
                  <a:ext cx="1431307" cy="612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236</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28" name="正方形/長方形 127">
                  <a:extLst>
                    <a:ext uri="{FF2B5EF4-FFF2-40B4-BE49-F238E27FC236}">
                      <a16:creationId xmlns:a16="http://schemas.microsoft.com/office/drawing/2014/main" id="{7A36D598-4DE2-49C1-B308-E46C3EBBF47B}"/>
                    </a:ext>
                  </a:extLst>
                </p:cNvPr>
                <p:cNvSpPr/>
                <p:nvPr/>
              </p:nvSpPr>
              <p:spPr>
                <a:xfrm>
                  <a:off x="2443507" y="5329963"/>
                  <a:ext cx="1256889" cy="612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169</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29" name="正方形/長方形 128">
                  <a:extLst>
                    <a:ext uri="{FF2B5EF4-FFF2-40B4-BE49-F238E27FC236}">
                      <a16:creationId xmlns:a16="http://schemas.microsoft.com/office/drawing/2014/main" id="{A9A92D28-FC45-4D7D-947A-8BFA537666D7}"/>
                    </a:ext>
                  </a:extLst>
                </p:cNvPr>
                <p:cNvSpPr/>
                <p:nvPr/>
              </p:nvSpPr>
              <p:spPr>
                <a:xfrm>
                  <a:off x="3700392" y="5329963"/>
                  <a:ext cx="1118967" cy="612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平等割総額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112</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30" name="直線コネクタ 129">
                  <a:extLst>
                    <a:ext uri="{FF2B5EF4-FFF2-40B4-BE49-F238E27FC236}">
                      <a16:creationId xmlns:a16="http://schemas.microsoft.com/office/drawing/2014/main" id="{B7DD34C7-92CC-48FF-8C39-6F4F08E40233}"/>
                    </a:ext>
                  </a:extLst>
                </p:cNvPr>
                <p:cNvCxnSpPr>
                  <a:cxnSpLocks/>
                </p:cNvCxnSpPr>
                <p:nvPr/>
              </p:nvCxnSpPr>
              <p:spPr>
                <a:xfrm>
                  <a:off x="4819359" y="4471177"/>
                  <a:ext cx="0" cy="833209"/>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2" name="直線コネクタ 131">
                  <a:extLst>
                    <a:ext uri="{FF2B5EF4-FFF2-40B4-BE49-F238E27FC236}">
                      <a16:creationId xmlns:a16="http://schemas.microsoft.com/office/drawing/2014/main" id="{B02E30C9-1590-473B-984B-C91A7389F561}"/>
                    </a:ext>
                  </a:extLst>
                </p:cNvPr>
                <p:cNvCxnSpPr>
                  <a:cxnSpLocks/>
                </p:cNvCxnSpPr>
                <p:nvPr/>
              </p:nvCxnSpPr>
              <p:spPr>
                <a:xfrm>
                  <a:off x="1017202" y="5922369"/>
                  <a:ext cx="0" cy="97200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3" name="直線コネクタ 132">
                  <a:extLst>
                    <a:ext uri="{FF2B5EF4-FFF2-40B4-BE49-F238E27FC236}">
                      <a16:creationId xmlns:a16="http://schemas.microsoft.com/office/drawing/2014/main" id="{7CF1B93E-EA6C-4D18-A340-6A383898A98D}"/>
                    </a:ext>
                  </a:extLst>
                </p:cNvPr>
                <p:cNvCxnSpPr>
                  <a:cxnSpLocks/>
                </p:cNvCxnSpPr>
                <p:nvPr/>
              </p:nvCxnSpPr>
              <p:spPr>
                <a:xfrm>
                  <a:off x="1017202" y="5785260"/>
                  <a:ext cx="0" cy="343065"/>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5" name="直線コネクタ 134">
                  <a:extLst>
                    <a:ext uri="{FF2B5EF4-FFF2-40B4-BE49-F238E27FC236}">
                      <a16:creationId xmlns:a16="http://schemas.microsoft.com/office/drawing/2014/main" id="{8387AF49-7CF5-4190-8106-1F52EDB46B6B}"/>
                    </a:ext>
                  </a:extLst>
                </p:cNvPr>
                <p:cNvCxnSpPr>
                  <a:cxnSpLocks/>
                </p:cNvCxnSpPr>
                <p:nvPr/>
              </p:nvCxnSpPr>
              <p:spPr>
                <a:xfrm>
                  <a:off x="1017202" y="4456569"/>
                  <a:ext cx="0" cy="906638"/>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6" name="フローチャート: 組合せ 135">
                  <a:extLst>
                    <a:ext uri="{FF2B5EF4-FFF2-40B4-BE49-F238E27FC236}">
                      <a16:creationId xmlns:a16="http://schemas.microsoft.com/office/drawing/2014/main" id="{13ED1B60-D057-444B-99F8-F120FB10E0E5}"/>
                    </a:ext>
                  </a:extLst>
                </p:cNvPr>
                <p:cNvSpPr/>
                <p:nvPr/>
              </p:nvSpPr>
              <p:spPr>
                <a:xfrm>
                  <a:off x="1614770" y="4605539"/>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2DA2F4B4-36A3-4A25-B0C0-C17E8C39EBAD}"/>
                    </a:ext>
                  </a:extLst>
                </p:cNvPr>
                <p:cNvCxnSpPr>
                  <a:cxnSpLocks/>
                </p:cNvCxnSpPr>
                <p:nvPr/>
              </p:nvCxnSpPr>
              <p:spPr>
                <a:xfrm>
                  <a:off x="4819356" y="5920388"/>
                  <a:ext cx="0" cy="97200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0" name="直線矢印コネクタ 139">
                  <a:extLst>
                    <a:ext uri="{FF2B5EF4-FFF2-40B4-BE49-F238E27FC236}">
                      <a16:creationId xmlns:a16="http://schemas.microsoft.com/office/drawing/2014/main" id="{B18638AD-6835-41DF-96B3-74822DFDE008}"/>
                    </a:ext>
                  </a:extLst>
                </p:cNvPr>
                <p:cNvCxnSpPr>
                  <a:cxnSpLocks/>
                </p:cNvCxnSpPr>
                <p:nvPr/>
              </p:nvCxnSpPr>
              <p:spPr>
                <a:xfrm>
                  <a:off x="7432238" y="5305151"/>
                  <a:ext cx="23436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42" name="直線矢印コネクタ 141">
                  <a:extLst>
                    <a:ext uri="{FF2B5EF4-FFF2-40B4-BE49-F238E27FC236}">
                      <a16:creationId xmlns:a16="http://schemas.microsoft.com/office/drawing/2014/main" id="{BD00DD67-69F1-4F2C-8110-6BD0E8872DD0}"/>
                    </a:ext>
                  </a:extLst>
                </p:cNvPr>
                <p:cNvCxnSpPr>
                  <a:cxnSpLocks/>
                </p:cNvCxnSpPr>
                <p:nvPr/>
              </p:nvCxnSpPr>
              <p:spPr>
                <a:xfrm>
                  <a:off x="6691965" y="5602263"/>
                  <a:ext cx="0" cy="1296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43" name="直線矢印コネクタ 142">
                  <a:extLst>
                    <a:ext uri="{FF2B5EF4-FFF2-40B4-BE49-F238E27FC236}">
                      <a16:creationId xmlns:a16="http://schemas.microsoft.com/office/drawing/2014/main" id="{BE07B39A-711C-4E63-927E-C21CD56E4EFE}"/>
                    </a:ext>
                  </a:extLst>
                </p:cNvPr>
                <p:cNvCxnSpPr>
                  <a:cxnSpLocks/>
                </p:cNvCxnSpPr>
                <p:nvPr/>
              </p:nvCxnSpPr>
              <p:spPr>
                <a:xfrm>
                  <a:off x="5962634" y="5298646"/>
                  <a:ext cx="1440000"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144" name="テキスト ボックス 143">
                  <a:extLst>
                    <a:ext uri="{FF2B5EF4-FFF2-40B4-BE49-F238E27FC236}">
                      <a16:creationId xmlns:a16="http://schemas.microsoft.com/office/drawing/2014/main" id="{E835F00C-343A-417E-852A-942B0063D3C2}"/>
                    </a:ext>
                  </a:extLst>
                </p:cNvPr>
                <p:cNvSpPr txBox="1"/>
                <p:nvPr/>
              </p:nvSpPr>
              <p:spPr>
                <a:xfrm>
                  <a:off x="8280873" y="4909928"/>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55.8</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46" name="テキスト ボックス 145">
                  <a:extLst>
                    <a:ext uri="{FF2B5EF4-FFF2-40B4-BE49-F238E27FC236}">
                      <a16:creationId xmlns:a16="http://schemas.microsoft.com/office/drawing/2014/main" id="{664C09E6-3FA5-4ABD-9BB0-39E139AE66D5}"/>
                    </a:ext>
                  </a:extLst>
                </p:cNvPr>
                <p:cNvSpPr txBox="1"/>
                <p:nvPr/>
              </p:nvSpPr>
              <p:spPr>
                <a:xfrm>
                  <a:off x="6368800" y="4909928"/>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44.2</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147" name="直線矢印コネクタ 146">
                  <a:extLst>
                    <a:ext uri="{FF2B5EF4-FFF2-40B4-BE49-F238E27FC236}">
                      <a16:creationId xmlns:a16="http://schemas.microsoft.com/office/drawing/2014/main" id="{C90AC588-5F79-4704-865E-23082E10376C}"/>
                    </a:ext>
                  </a:extLst>
                </p:cNvPr>
                <p:cNvCxnSpPr>
                  <a:cxnSpLocks/>
                </p:cNvCxnSpPr>
                <p:nvPr/>
              </p:nvCxnSpPr>
              <p:spPr>
                <a:xfrm>
                  <a:off x="8604038" y="5638263"/>
                  <a:ext cx="0" cy="1260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149" name="正方形/長方形 148">
                  <a:extLst>
                    <a:ext uri="{FF2B5EF4-FFF2-40B4-BE49-F238E27FC236}">
                      <a16:creationId xmlns:a16="http://schemas.microsoft.com/office/drawing/2014/main" id="{E2672BEF-6827-456D-BB48-DE0BB5756AC3}"/>
                    </a:ext>
                  </a:extLst>
                </p:cNvPr>
                <p:cNvSpPr/>
                <p:nvPr/>
              </p:nvSpPr>
              <p:spPr>
                <a:xfrm>
                  <a:off x="5966981" y="6043120"/>
                  <a:ext cx="1440000" cy="612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3,084</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0" name="正方形/長方形 149">
                  <a:extLst>
                    <a:ext uri="{FF2B5EF4-FFF2-40B4-BE49-F238E27FC236}">
                      <a16:creationId xmlns:a16="http://schemas.microsoft.com/office/drawing/2014/main" id="{87E673E8-6D7C-42B9-92ED-C50E6D15E559}"/>
                    </a:ext>
                  </a:extLst>
                </p:cNvPr>
                <p:cNvSpPr/>
                <p:nvPr/>
              </p:nvSpPr>
              <p:spPr>
                <a:xfrm>
                  <a:off x="7395934" y="6043120"/>
                  <a:ext cx="2376274" cy="612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介護２号被保険者数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53.9</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2" name="正方形/長方形 151">
                  <a:extLst>
                    <a:ext uri="{FF2B5EF4-FFF2-40B4-BE49-F238E27FC236}">
                      <a16:creationId xmlns:a16="http://schemas.microsoft.com/office/drawing/2014/main" id="{5A623EA8-69A1-49EA-93C9-1AFF23E82593}"/>
                    </a:ext>
                  </a:extLst>
                </p:cNvPr>
                <p:cNvSpPr/>
                <p:nvPr/>
              </p:nvSpPr>
              <p:spPr>
                <a:xfrm>
                  <a:off x="5966981" y="5329962"/>
                  <a:ext cx="1435653" cy="612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80</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53" name="正方形/長方形 152">
                  <a:extLst>
                    <a:ext uri="{FF2B5EF4-FFF2-40B4-BE49-F238E27FC236}">
                      <a16:creationId xmlns:a16="http://schemas.microsoft.com/office/drawing/2014/main" id="{87C5B142-212D-4D7B-958C-7E9B3D70A278}"/>
                    </a:ext>
                  </a:extLst>
                </p:cNvPr>
                <p:cNvSpPr/>
                <p:nvPr/>
              </p:nvSpPr>
              <p:spPr>
                <a:xfrm>
                  <a:off x="7395934" y="5329963"/>
                  <a:ext cx="2376274" cy="612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101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55" name="直線コネクタ 154">
                  <a:extLst>
                    <a:ext uri="{FF2B5EF4-FFF2-40B4-BE49-F238E27FC236}">
                      <a16:creationId xmlns:a16="http://schemas.microsoft.com/office/drawing/2014/main" id="{EC7FD0B3-2600-4A85-9B2F-827BE1A78A8B}"/>
                    </a:ext>
                  </a:extLst>
                </p:cNvPr>
                <p:cNvCxnSpPr>
                  <a:cxnSpLocks/>
                </p:cNvCxnSpPr>
                <p:nvPr/>
              </p:nvCxnSpPr>
              <p:spPr>
                <a:xfrm>
                  <a:off x="9774122" y="4490771"/>
                  <a:ext cx="0" cy="833209"/>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6" name="直線コネクタ 155">
                  <a:extLst>
                    <a:ext uri="{FF2B5EF4-FFF2-40B4-BE49-F238E27FC236}">
                      <a16:creationId xmlns:a16="http://schemas.microsoft.com/office/drawing/2014/main" id="{7354525C-8A63-4256-9064-739F79AF2DBC}"/>
                    </a:ext>
                  </a:extLst>
                </p:cNvPr>
                <p:cNvCxnSpPr>
                  <a:cxnSpLocks/>
                </p:cNvCxnSpPr>
                <p:nvPr/>
              </p:nvCxnSpPr>
              <p:spPr>
                <a:xfrm>
                  <a:off x="5966981" y="5941963"/>
                  <a:ext cx="0" cy="97200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7" name="直線コネクタ 156">
                  <a:extLst>
                    <a:ext uri="{FF2B5EF4-FFF2-40B4-BE49-F238E27FC236}">
                      <a16:creationId xmlns:a16="http://schemas.microsoft.com/office/drawing/2014/main" id="{3CDC5B8F-B93A-4CB8-BAA0-9ECCC8EDF0E0}"/>
                    </a:ext>
                  </a:extLst>
                </p:cNvPr>
                <p:cNvCxnSpPr>
                  <a:cxnSpLocks/>
                </p:cNvCxnSpPr>
                <p:nvPr/>
              </p:nvCxnSpPr>
              <p:spPr>
                <a:xfrm>
                  <a:off x="5968730" y="5785260"/>
                  <a:ext cx="0" cy="343065"/>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8" name="直線コネクタ 157">
                  <a:extLst>
                    <a:ext uri="{FF2B5EF4-FFF2-40B4-BE49-F238E27FC236}">
                      <a16:creationId xmlns:a16="http://schemas.microsoft.com/office/drawing/2014/main" id="{D3682272-8A27-4AB8-95EB-56341541683F}"/>
                    </a:ext>
                  </a:extLst>
                </p:cNvPr>
                <p:cNvCxnSpPr>
                  <a:cxnSpLocks/>
                </p:cNvCxnSpPr>
                <p:nvPr/>
              </p:nvCxnSpPr>
              <p:spPr>
                <a:xfrm>
                  <a:off x="5970791" y="4476163"/>
                  <a:ext cx="0" cy="90663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9" name="フローチャート: 組合せ 158">
                  <a:extLst>
                    <a:ext uri="{FF2B5EF4-FFF2-40B4-BE49-F238E27FC236}">
                      <a16:creationId xmlns:a16="http://schemas.microsoft.com/office/drawing/2014/main" id="{91130336-D6D2-4145-8573-3B28535B1E7D}"/>
                    </a:ext>
                  </a:extLst>
                </p:cNvPr>
                <p:cNvSpPr/>
                <p:nvPr/>
              </p:nvSpPr>
              <p:spPr>
                <a:xfrm>
                  <a:off x="6569533" y="4605539"/>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 name="直線コネクタ 159">
                  <a:extLst>
                    <a:ext uri="{FF2B5EF4-FFF2-40B4-BE49-F238E27FC236}">
                      <a16:creationId xmlns:a16="http://schemas.microsoft.com/office/drawing/2014/main" id="{56B2E1BB-01A9-4A33-8155-5A40097FC379}"/>
                    </a:ext>
                  </a:extLst>
                </p:cNvPr>
                <p:cNvCxnSpPr>
                  <a:cxnSpLocks/>
                </p:cNvCxnSpPr>
                <p:nvPr/>
              </p:nvCxnSpPr>
              <p:spPr>
                <a:xfrm>
                  <a:off x="9770347" y="5941963"/>
                  <a:ext cx="0" cy="97200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1" name="正方形/長方形 160">
                  <a:extLst>
                    <a:ext uri="{FF2B5EF4-FFF2-40B4-BE49-F238E27FC236}">
                      <a16:creationId xmlns:a16="http://schemas.microsoft.com/office/drawing/2014/main" id="{2A8AE808-0BA6-4DD6-B3D6-6A9ABAF5BC6F}"/>
                    </a:ext>
                  </a:extLst>
                </p:cNvPr>
                <p:cNvSpPr/>
                <p:nvPr/>
              </p:nvSpPr>
              <p:spPr>
                <a:xfrm>
                  <a:off x="5969628" y="6875767"/>
                  <a:ext cx="1426306"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2.60</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62" name="正方形/長方形 161">
                  <a:extLst>
                    <a:ext uri="{FF2B5EF4-FFF2-40B4-BE49-F238E27FC236}">
                      <a16:creationId xmlns:a16="http://schemas.microsoft.com/office/drawing/2014/main" id="{35DC5842-3EE4-4F9E-A463-E8C214CF0442}"/>
                    </a:ext>
                  </a:extLst>
                </p:cNvPr>
                <p:cNvSpPr/>
                <p:nvPr/>
              </p:nvSpPr>
              <p:spPr>
                <a:xfrm>
                  <a:off x="7432238" y="6875767"/>
                  <a:ext cx="2343600"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18,682</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79" name="フローチャート: 結合子 78">
                  <a:extLst>
                    <a:ext uri="{FF2B5EF4-FFF2-40B4-BE49-F238E27FC236}">
                      <a16:creationId xmlns:a16="http://schemas.microsoft.com/office/drawing/2014/main" id="{8FEF21EF-F654-422B-B773-EC114CF098A7}"/>
                    </a:ext>
                  </a:extLst>
                </p:cNvPr>
                <p:cNvSpPr/>
                <p:nvPr/>
              </p:nvSpPr>
              <p:spPr>
                <a:xfrm>
                  <a:off x="1017202" y="509003"/>
                  <a:ext cx="918000" cy="396000"/>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81" name="フローチャート: 結合子 80">
                  <a:extLst>
                    <a:ext uri="{FF2B5EF4-FFF2-40B4-BE49-F238E27FC236}">
                      <a16:creationId xmlns:a16="http://schemas.microsoft.com/office/drawing/2014/main" id="{379C0FEA-B651-4C0F-A088-7D68CFCC1061}"/>
                    </a:ext>
                  </a:extLst>
                </p:cNvPr>
                <p:cNvSpPr/>
                <p:nvPr/>
              </p:nvSpPr>
              <p:spPr>
                <a:xfrm>
                  <a:off x="5969628" y="509003"/>
                  <a:ext cx="918000" cy="396000"/>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accent2">
                          <a:lumMod val="50000"/>
                        </a:schemeClr>
                      </a:solidFill>
                      <a:latin typeface="BIZ UDゴシック" panose="020B0400000000000000" pitchFamily="49" charset="-128"/>
                      <a:ea typeface="BIZ UDゴシック" panose="020B0400000000000000" pitchFamily="49" charset="-128"/>
                    </a:rPr>
                    <a:t>介護分</a:t>
                  </a:r>
                </a:p>
              </p:txBody>
            </p:sp>
          </p:grpSp>
        </p:grpSp>
        <p:cxnSp>
          <p:nvCxnSpPr>
            <p:cNvPr id="88" name="直線コネクタ 87">
              <a:extLst>
                <a:ext uri="{FF2B5EF4-FFF2-40B4-BE49-F238E27FC236}">
                  <a16:creationId xmlns:a16="http://schemas.microsoft.com/office/drawing/2014/main" id="{5FC8D572-1D99-46F8-ACDE-3EEB25CA7932}"/>
                </a:ext>
              </a:extLst>
            </p:cNvPr>
            <p:cNvCxnSpPr>
              <a:cxnSpLocks/>
            </p:cNvCxnSpPr>
            <p:nvPr/>
          </p:nvCxnSpPr>
          <p:spPr>
            <a:xfrm>
              <a:off x="5845345" y="1614373"/>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cxnSp>
        <p:nvCxnSpPr>
          <p:cNvPr id="90" name="直線コネクタ 89">
            <a:extLst>
              <a:ext uri="{FF2B5EF4-FFF2-40B4-BE49-F238E27FC236}">
                <a16:creationId xmlns:a16="http://schemas.microsoft.com/office/drawing/2014/main" id="{9F0595E5-5EEF-4009-B146-71A21E2EBA88}"/>
              </a:ext>
            </a:extLst>
          </p:cNvPr>
          <p:cNvCxnSpPr>
            <a:cxnSpLocks/>
          </p:cNvCxnSpPr>
          <p:nvPr/>
        </p:nvCxnSpPr>
        <p:spPr>
          <a:xfrm>
            <a:off x="10453345" y="1614373"/>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0" name="テキスト ボックス 79">
            <a:extLst>
              <a:ext uri="{FF2B5EF4-FFF2-40B4-BE49-F238E27FC236}">
                <a16:creationId xmlns:a16="http://schemas.microsoft.com/office/drawing/2014/main" id="{2AC0A816-5D0B-41AC-960D-E6B21087BF34}"/>
              </a:ext>
            </a:extLst>
          </p:cNvPr>
          <p:cNvSpPr txBox="1"/>
          <p:nvPr/>
        </p:nvSpPr>
        <p:spPr>
          <a:xfrm>
            <a:off x="5733300" y="7047189"/>
            <a:ext cx="5382207" cy="507831"/>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（注記）</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グラフの幅は実際の割合とは異なります。</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端数処理により、記載のとおり計算しても記載されている結果とならない場合があります。</a:t>
            </a:r>
            <a:endParaRPr kumimoji="1" lang="en-US" altLang="ja-JP" sz="900" dirty="0">
              <a:latin typeface="BIZ UD明朝 Medium" panose="02020500000000000000" pitchFamily="17" charset="-128"/>
              <a:ea typeface="BIZ UD明朝 Medium" panose="02020500000000000000" pitchFamily="17" charset="-128"/>
            </a:endParaRPr>
          </a:p>
        </p:txBody>
      </p:sp>
    </p:spTree>
    <p:extLst>
      <p:ext uri="{BB962C8B-B14F-4D97-AF65-F5344CB8AC3E}">
        <p14:creationId xmlns:p14="http://schemas.microsoft.com/office/powerpoint/2010/main" val="363561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テキスト ボックス 51">
            <a:extLst>
              <a:ext uri="{FF2B5EF4-FFF2-40B4-BE49-F238E27FC236}">
                <a16:creationId xmlns:a16="http://schemas.microsoft.com/office/drawing/2014/main" id="{0A59A2D8-FC4E-4581-9180-10964B0E8096}"/>
              </a:ext>
            </a:extLst>
          </p:cNvPr>
          <p:cNvSpPr txBox="1"/>
          <p:nvPr/>
        </p:nvSpPr>
        <p:spPr>
          <a:xfrm>
            <a:off x="790565" y="724361"/>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①</a:t>
            </a:r>
          </a:p>
        </p:txBody>
      </p:sp>
      <p:sp>
        <p:nvSpPr>
          <p:cNvPr id="98" name="テキスト ボックス 97">
            <a:extLst>
              <a:ext uri="{FF2B5EF4-FFF2-40B4-BE49-F238E27FC236}">
                <a16:creationId xmlns:a16="http://schemas.microsoft.com/office/drawing/2014/main" id="{B7A1A0AA-FD0A-4035-91D0-DA606DF72F28}"/>
              </a:ext>
            </a:extLst>
          </p:cNvPr>
          <p:cNvSpPr txBox="1"/>
          <p:nvPr/>
        </p:nvSpPr>
        <p:spPr>
          <a:xfrm>
            <a:off x="790565" y="1862665"/>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②</a:t>
            </a:r>
          </a:p>
        </p:txBody>
      </p:sp>
      <p:sp>
        <p:nvSpPr>
          <p:cNvPr id="106" name="テキスト ボックス 105">
            <a:extLst>
              <a:ext uri="{FF2B5EF4-FFF2-40B4-BE49-F238E27FC236}">
                <a16:creationId xmlns:a16="http://schemas.microsoft.com/office/drawing/2014/main" id="{C7F3CAA5-573C-48DB-BEFC-E91E2A51E4EA}"/>
              </a:ext>
            </a:extLst>
          </p:cNvPr>
          <p:cNvSpPr txBox="1"/>
          <p:nvPr/>
        </p:nvSpPr>
        <p:spPr>
          <a:xfrm>
            <a:off x="790565" y="2992203"/>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③</a:t>
            </a:r>
          </a:p>
        </p:txBody>
      </p:sp>
      <p:sp>
        <p:nvSpPr>
          <p:cNvPr id="138" name="テキスト ボックス 137">
            <a:extLst>
              <a:ext uri="{FF2B5EF4-FFF2-40B4-BE49-F238E27FC236}">
                <a16:creationId xmlns:a16="http://schemas.microsoft.com/office/drawing/2014/main" id="{6407D3D0-9ED3-4D66-8E85-DE27F1ECE8C4}"/>
              </a:ext>
            </a:extLst>
          </p:cNvPr>
          <p:cNvSpPr txBox="1"/>
          <p:nvPr/>
        </p:nvSpPr>
        <p:spPr>
          <a:xfrm>
            <a:off x="790565" y="4585567"/>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④</a:t>
            </a:r>
          </a:p>
        </p:txBody>
      </p:sp>
      <p:sp>
        <p:nvSpPr>
          <p:cNvPr id="139" name="テキスト ボックス 138">
            <a:extLst>
              <a:ext uri="{FF2B5EF4-FFF2-40B4-BE49-F238E27FC236}">
                <a16:creationId xmlns:a16="http://schemas.microsoft.com/office/drawing/2014/main" id="{646F2D72-33AB-4E24-9A06-4DB3C14CF3A1}"/>
              </a:ext>
            </a:extLst>
          </p:cNvPr>
          <p:cNvSpPr txBox="1"/>
          <p:nvPr/>
        </p:nvSpPr>
        <p:spPr>
          <a:xfrm>
            <a:off x="790565" y="6471513"/>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⑤</a:t>
            </a:r>
          </a:p>
        </p:txBody>
      </p:sp>
      <p:cxnSp>
        <p:nvCxnSpPr>
          <p:cNvPr id="89" name="直線矢印コネクタ 88">
            <a:extLst>
              <a:ext uri="{FF2B5EF4-FFF2-40B4-BE49-F238E27FC236}">
                <a16:creationId xmlns:a16="http://schemas.microsoft.com/office/drawing/2014/main" id="{944B9562-2A89-44A2-99DE-151DCD2B9C50}"/>
              </a:ext>
            </a:extLst>
          </p:cNvPr>
          <p:cNvCxnSpPr>
            <a:cxnSpLocks/>
          </p:cNvCxnSpPr>
          <p:nvPr/>
        </p:nvCxnSpPr>
        <p:spPr>
          <a:xfrm>
            <a:off x="1498897" y="406695"/>
            <a:ext cx="4716000" cy="0"/>
          </a:xfrm>
          <a:prstGeom prst="straightConnector1">
            <a:avLst/>
          </a:prstGeom>
          <a:ln w="76200">
            <a:solidFill>
              <a:schemeClr val="accent2">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93" name="正方形/長方形 92">
            <a:extLst>
              <a:ext uri="{FF2B5EF4-FFF2-40B4-BE49-F238E27FC236}">
                <a16:creationId xmlns:a16="http://schemas.microsoft.com/office/drawing/2014/main" id="{BCF469D7-B3EC-4C00-857B-240C6D0F5DCF}"/>
              </a:ext>
            </a:extLst>
          </p:cNvPr>
          <p:cNvSpPr/>
          <p:nvPr/>
        </p:nvSpPr>
        <p:spPr>
          <a:xfrm>
            <a:off x="1547665" y="656748"/>
            <a:ext cx="4608000" cy="720000"/>
          </a:xfrm>
          <a:prstGeom prst="rect">
            <a:avLst/>
          </a:prstGeom>
          <a:gradFill flip="none" rotWithShape="1">
            <a:gsLst>
              <a:gs pos="0">
                <a:schemeClr val="bg1"/>
              </a:gs>
              <a:gs pos="74000">
                <a:srgbClr val="FFCCCC"/>
              </a:gs>
              <a:gs pos="83000">
                <a:srgbClr val="FFCCCC"/>
              </a:gs>
              <a:gs pos="99000">
                <a:srgbClr val="FF9999"/>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子ども・子育て支援施策を支援するための費用</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（約</a:t>
            </a:r>
            <a:r>
              <a:rPr kumimoji="1" lang="en-US" altLang="ja-JP" sz="1200" dirty="0">
                <a:solidFill>
                  <a:schemeClr val="tx1"/>
                </a:solidFill>
                <a:latin typeface="BIZ UDゴシック" panose="020B0400000000000000" pitchFamily="49" charset="-128"/>
                <a:ea typeface="BIZ UDゴシック" panose="020B0400000000000000" pitchFamily="49" charset="-128"/>
              </a:rPr>
              <a:t>105</a:t>
            </a:r>
            <a:r>
              <a:rPr kumimoji="1" lang="ja-JP" altLang="en-US" sz="1200" dirty="0">
                <a:solidFill>
                  <a:schemeClr val="tx1"/>
                </a:solidFill>
                <a:latin typeface="BIZ UDゴシック" panose="020B0400000000000000" pitchFamily="49" charset="-128"/>
                <a:ea typeface="BIZ UDゴシック" panose="020B0400000000000000" pitchFamily="49" charset="-128"/>
              </a:rPr>
              <a:t>億円）</a:t>
            </a:r>
          </a:p>
        </p:txBody>
      </p:sp>
      <p:sp>
        <p:nvSpPr>
          <p:cNvPr id="94" name="テキスト ボックス 93">
            <a:extLst>
              <a:ext uri="{FF2B5EF4-FFF2-40B4-BE49-F238E27FC236}">
                <a16:creationId xmlns:a16="http://schemas.microsoft.com/office/drawing/2014/main" id="{23448A4B-3E2C-41C7-BDAC-3718ECF514C2}"/>
              </a:ext>
            </a:extLst>
          </p:cNvPr>
          <p:cNvSpPr txBox="1"/>
          <p:nvPr/>
        </p:nvSpPr>
        <p:spPr>
          <a:xfrm>
            <a:off x="1852597" y="279737"/>
            <a:ext cx="3998136" cy="253916"/>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050" dirty="0">
                <a:latin typeface="BIZ UDゴシック" panose="020B0400000000000000" pitchFamily="49" charset="-128"/>
                <a:ea typeface="BIZ UDゴシック" panose="020B0400000000000000" pitchFamily="49" charset="-128"/>
              </a:rPr>
              <a:t>令和８年度における府全体の子ども分の費用見込（約</a:t>
            </a:r>
            <a:r>
              <a:rPr kumimoji="1" lang="en-US" altLang="ja-JP" sz="1050" dirty="0">
                <a:latin typeface="BIZ UDゴシック" panose="020B0400000000000000" pitchFamily="49" charset="-128"/>
                <a:ea typeface="BIZ UDゴシック" panose="020B0400000000000000" pitchFamily="49" charset="-128"/>
              </a:rPr>
              <a:t>105</a:t>
            </a:r>
            <a:r>
              <a:rPr kumimoji="1" lang="ja-JP" altLang="en-US" sz="1050" dirty="0">
                <a:latin typeface="BIZ UDゴシック" panose="020B0400000000000000" pitchFamily="49" charset="-128"/>
                <a:ea typeface="BIZ UDゴシック" panose="020B0400000000000000" pitchFamily="49" charset="-128"/>
              </a:rPr>
              <a:t>億円）</a:t>
            </a:r>
          </a:p>
        </p:txBody>
      </p:sp>
      <p:sp>
        <p:nvSpPr>
          <p:cNvPr id="100" name="正方形/長方形 99">
            <a:extLst>
              <a:ext uri="{FF2B5EF4-FFF2-40B4-BE49-F238E27FC236}">
                <a16:creationId xmlns:a16="http://schemas.microsoft.com/office/drawing/2014/main" id="{ED2172DD-C2A0-4DE2-87BB-D6AB58224EEE}"/>
              </a:ext>
            </a:extLst>
          </p:cNvPr>
          <p:cNvSpPr/>
          <p:nvPr/>
        </p:nvSpPr>
        <p:spPr>
          <a:xfrm>
            <a:off x="3489787" y="1796619"/>
            <a:ext cx="2665878" cy="719999"/>
          </a:xfrm>
          <a:prstGeom prst="rect">
            <a:avLst/>
          </a:pr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国・府・市町村が負担する分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61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01" name="正方形/長方形 100">
            <a:extLst>
              <a:ext uri="{FF2B5EF4-FFF2-40B4-BE49-F238E27FC236}">
                <a16:creationId xmlns:a16="http://schemas.microsoft.com/office/drawing/2014/main" id="{D2716BC9-9D8B-40B5-AA23-DBC91E0B2BDF}"/>
              </a:ext>
            </a:extLst>
          </p:cNvPr>
          <p:cNvSpPr/>
          <p:nvPr/>
        </p:nvSpPr>
        <p:spPr>
          <a:xfrm>
            <a:off x="1547665" y="1796618"/>
            <a:ext cx="1942122" cy="720000"/>
          </a:xfrm>
          <a:prstGeom prst="rect">
            <a:avLst/>
          </a:prstGeom>
          <a:gradFill flip="none" rotWithShape="1">
            <a:gsLst>
              <a:gs pos="0">
                <a:srgbClr val="FF9999"/>
              </a:gs>
              <a:gs pos="48000">
                <a:srgbClr val="FFCCCC"/>
              </a:gs>
              <a:gs pos="100000">
                <a:srgbClr val="FFCCCC"/>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保険料収納必要額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44</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03" name="フローチャート: 組合せ 102">
            <a:extLst>
              <a:ext uri="{FF2B5EF4-FFF2-40B4-BE49-F238E27FC236}">
                <a16:creationId xmlns:a16="http://schemas.microsoft.com/office/drawing/2014/main" id="{68D42536-5E6C-45BD-9242-9202CA77C75F}"/>
              </a:ext>
            </a:extLst>
          </p:cNvPr>
          <p:cNvSpPr/>
          <p:nvPr/>
        </p:nvSpPr>
        <p:spPr>
          <a:xfrm>
            <a:off x="2140666" y="1501066"/>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フローチャート: 組合せ 108">
            <a:extLst>
              <a:ext uri="{FF2B5EF4-FFF2-40B4-BE49-F238E27FC236}">
                <a16:creationId xmlns:a16="http://schemas.microsoft.com/office/drawing/2014/main" id="{548AC9F2-5C5E-49DA-AB1C-16370FB95ADE}"/>
              </a:ext>
            </a:extLst>
          </p:cNvPr>
          <p:cNvSpPr/>
          <p:nvPr/>
        </p:nvSpPr>
        <p:spPr>
          <a:xfrm>
            <a:off x="2140663" y="2629821"/>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正方形/長方形 109">
            <a:extLst>
              <a:ext uri="{FF2B5EF4-FFF2-40B4-BE49-F238E27FC236}">
                <a16:creationId xmlns:a16="http://schemas.microsoft.com/office/drawing/2014/main" id="{857CEB1B-4784-4000-A760-F8A43D4D35E6}"/>
              </a:ext>
            </a:extLst>
          </p:cNvPr>
          <p:cNvSpPr/>
          <p:nvPr/>
        </p:nvSpPr>
        <p:spPr>
          <a:xfrm>
            <a:off x="1548040" y="2924590"/>
            <a:ext cx="3802155" cy="720000"/>
          </a:xfrm>
          <a:prstGeom prst="rect">
            <a:avLst/>
          </a:prstGeom>
          <a:gradFill flip="none" rotWithShape="1">
            <a:gsLst>
              <a:gs pos="0">
                <a:srgbClr val="FF9999"/>
              </a:gs>
              <a:gs pos="55000">
                <a:srgbClr val="FFCCCC"/>
              </a:gs>
              <a:gs pos="100000">
                <a:srgbClr val="FF9999"/>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zh-TW" sz="1100" dirty="0">
                <a:solidFill>
                  <a:schemeClr val="tx1"/>
                </a:solidFill>
                <a:latin typeface="BIZ UDゴシック" panose="020B0400000000000000" pitchFamily="49" charset="-128"/>
                <a:ea typeface="BIZ UDゴシック" panose="020B0400000000000000" pitchFamily="49" charset="-128"/>
              </a:rPr>
              <a:t>48</a:t>
            </a:r>
            <a:r>
              <a:rPr kumimoji="1" lang="zh-TW" altLang="en-US" sz="1100" dirty="0">
                <a:solidFill>
                  <a:schemeClr val="tx1"/>
                </a:solidFill>
                <a:latin typeface="BIZ UDゴシック" panose="020B0400000000000000" pitchFamily="49" charset="-128"/>
                <a:ea typeface="BIZ UDゴシック" panose="020B0400000000000000" pitchFamily="49" charset="-128"/>
              </a:rPr>
              <a:t>億</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r>
              <a:rPr kumimoji="1" lang="zh-TW" altLang="en-US" sz="1100" dirty="0">
                <a:solidFill>
                  <a:schemeClr val="tx1"/>
                </a:solidFill>
                <a:latin typeface="BIZ UDゴシック" panose="020B0400000000000000" pitchFamily="49" charset="-128"/>
                <a:ea typeface="BIZ UDゴシック" panose="020B0400000000000000" pitchFamily="49" charset="-128"/>
              </a:rPr>
              <a:t>）</a:t>
            </a:r>
          </a:p>
        </p:txBody>
      </p:sp>
      <p:cxnSp>
        <p:nvCxnSpPr>
          <p:cNvPr id="111" name="直線コネクタ 110">
            <a:extLst>
              <a:ext uri="{FF2B5EF4-FFF2-40B4-BE49-F238E27FC236}">
                <a16:creationId xmlns:a16="http://schemas.microsoft.com/office/drawing/2014/main" id="{4AC38423-003F-43D2-8EB8-BCE00FB6EFE5}"/>
              </a:ext>
            </a:extLst>
          </p:cNvPr>
          <p:cNvCxnSpPr>
            <a:cxnSpLocks/>
          </p:cNvCxnSpPr>
          <p:nvPr/>
        </p:nvCxnSpPr>
        <p:spPr>
          <a:xfrm>
            <a:off x="3491834" y="2531141"/>
            <a:ext cx="1835830" cy="33431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 name="直線コネクタ 111">
            <a:extLst>
              <a:ext uri="{FF2B5EF4-FFF2-40B4-BE49-F238E27FC236}">
                <a16:creationId xmlns:a16="http://schemas.microsoft.com/office/drawing/2014/main" id="{564560F3-ACA6-4479-90E5-95EE70D85DB3}"/>
              </a:ext>
            </a:extLst>
          </p:cNvPr>
          <p:cNvCxnSpPr>
            <a:cxnSpLocks/>
          </p:cNvCxnSpPr>
          <p:nvPr/>
        </p:nvCxnSpPr>
        <p:spPr>
          <a:xfrm>
            <a:off x="1547665" y="2526664"/>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0" name="直線矢印コネクタ 139">
            <a:extLst>
              <a:ext uri="{FF2B5EF4-FFF2-40B4-BE49-F238E27FC236}">
                <a16:creationId xmlns:a16="http://schemas.microsoft.com/office/drawing/2014/main" id="{B18638AD-6835-41DF-96B3-74822DFDE008}"/>
              </a:ext>
            </a:extLst>
          </p:cNvPr>
          <p:cNvCxnSpPr>
            <a:cxnSpLocks/>
          </p:cNvCxnSpPr>
          <p:nvPr/>
        </p:nvCxnSpPr>
        <p:spPr>
          <a:xfrm>
            <a:off x="3008217" y="4478564"/>
            <a:ext cx="23436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42" name="直線矢印コネクタ 141">
            <a:extLst>
              <a:ext uri="{FF2B5EF4-FFF2-40B4-BE49-F238E27FC236}">
                <a16:creationId xmlns:a16="http://schemas.microsoft.com/office/drawing/2014/main" id="{BD00DD67-69F1-4F2C-8110-6BD0E8872DD0}"/>
              </a:ext>
            </a:extLst>
          </p:cNvPr>
          <p:cNvCxnSpPr>
            <a:cxnSpLocks/>
          </p:cNvCxnSpPr>
          <p:nvPr/>
        </p:nvCxnSpPr>
        <p:spPr>
          <a:xfrm>
            <a:off x="2267944" y="4775676"/>
            <a:ext cx="0" cy="1692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43" name="直線矢印コネクタ 142">
            <a:extLst>
              <a:ext uri="{FF2B5EF4-FFF2-40B4-BE49-F238E27FC236}">
                <a16:creationId xmlns:a16="http://schemas.microsoft.com/office/drawing/2014/main" id="{BE07B39A-711C-4E63-927E-C21CD56E4EFE}"/>
              </a:ext>
            </a:extLst>
          </p:cNvPr>
          <p:cNvCxnSpPr>
            <a:cxnSpLocks/>
          </p:cNvCxnSpPr>
          <p:nvPr/>
        </p:nvCxnSpPr>
        <p:spPr>
          <a:xfrm>
            <a:off x="1538613" y="4472059"/>
            <a:ext cx="1440000"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144" name="テキスト ボックス 143">
            <a:extLst>
              <a:ext uri="{FF2B5EF4-FFF2-40B4-BE49-F238E27FC236}">
                <a16:creationId xmlns:a16="http://schemas.microsoft.com/office/drawing/2014/main" id="{E835F00C-343A-417E-852A-942B0063D3C2}"/>
              </a:ext>
            </a:extLst>
          </p:cNvPr>
          <p:cNvSpPr txBox="1"/>
          <p:nvPr/>
        </p:nvSpPr>
        <p:spPr>
          <a:xfrm>
            <a:off x="3856852" y="4083341"/>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54.2</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46" name="テキスト ボックス 145">
            <a:extLst>
              <a:ext uri="{FF2B5EF4-FFF2-40B4-BE49-F238E27FC236}">
                <a16:creationId xmlns:a16="http://schemas.microsoft.com/office/drawing/2014/main" id="{664C09E6-3FA5-4ABD-9BB0-39E139AE66D5}"/>
              </a:ext>
            </a:extLst>
          </p:cNvPr>
          <p:cNvSpPr txBox="1"/>
          <p:nvPr/>
        </p:nvSpPr>
        <p:spPr>
          <a:xfrm>
            <a:off x="1944779" y="4083341"/>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45.8</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147" name="直線矢印コネクタ 146">
            <a:extLst>
              <a:ext uri="{FF2B5EF4-FFF2-40B4-BE49-F238E27FC236}">
                <a16:creationId xmlns:a16="http://schemas.microsoft.com/office/drawing/2014/main" id="{C90AC588-5F79-4704-865E-23082E10376C}"/>
              </a:ext>
            </a:extLst>
          </p:cNvPr>
          <p:cNvCxnSpPr>
            <a:cxnSpLocks/>
          </p:cNvCxnSpPr>
          <p:nvPr/>
        </p:nvCxnSpPr>
        <p:spPr>
          <a:xfrm>
            <a:off x="4180017" y="4787292"/>
            <a:ext cx="0" cy="1692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149" name="正方形/長方形 148">
            <a:extLst>
              <a:ext uri="{FF2B5EF4-FFF2-40B4-BE49-F238E27FC236}">
                <a16:creationId xmlns:a16="http://schemas.microsoft.com/office/drawing/2014/main" id="{E2672BEF-6827-456D-BB48-DE0BB5756AC3}"/>
              </a:ext>
            </a:extLst>
          </p:cNvPr>
          <p:cNvSpPr/>
          <p:nvPr/>
        </p:nvSpPr>
        <p:spPr>
          <a:xfrm>
            <a:off x="1548040" y="5482946"/>
            <a:ext cx="1440000" cy="756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7,673</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0" name="正方形/長方形 149">
            <a:extLst>
              <a:ext uri="{FF2B5EF4-FFF2-40B4-BE49-F238E27FC236}">
                <a16:creationId xmlns:a16="http://schemas.microsoft.com/office/drawing/2014/main" id="{87E673E8-6D7C-42B9-92ED-C50E6D15E559}"/>
              </a:ext>
            </a:extLst>
          </p:cNvPr>
          <p:cNvSpPr/>
          <p:nvPr/>
        </p:nvSpPr>
        <p:spPr>
          <a:xfrm>
            <a:off x="2967585" y="5482946"/>
            <a:ext cx="2368858" cy="756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18</a:t>
            </a:r>
            <a:r>
              <a:rPr kumimoji="1" lang="ja-JP" altLang="en-US" sz="1050" dirty="0">
                <a:solidFill>
                  <a:schemeClr val="tx1"/>
                </a:solidFill>
                <a:latin typeface="BIZ UDゴシック" panose="020B0400000000000000" pitchFamily="49" charset="-128"/>
                <a:ea typeface="BIZ UDゴシック" panose="020B0400000000000000" pitchFamily="49" charset="-128"/>
              </a:rPr>
              <a:t>歳以上被保険者数の見込み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137.6</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2" name="正方形/長方形 151">
            <a:extLst>
              <a:ext uri="{FF2B5EF4-FFF2-40B4-BE49-F238E27FC236}">
                <a16:creationId xmlns:a16="http://schemas.microsoft.com/office/drawing/2014/main" id="{5A623EA8-69A1-49EA-93C9-1AFF23E82593}"/>
              </a:ext>
            </a:extLst>
          </p:cNvPr>
          <p:cNvSpPr/>
          <p:nvPr/>
        </p:nvSpPr>
        <p:spPr>
          <a:xfrm>
            <a:off x="1548040" y="4503375"/>
            <a:ext cx="1435653" cy="756000"/>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22</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53" name="正方形/長方形 152">
            <a:extLst>
              <a:ext uri="{FF2B5EF4-FFF2-40B4-BE49-F238E27FC236}">
                <a16:creationId xmlns:a16="http://schemas.microsoft.com/office/drawing/2014/main" id="{87C5B142-212D-4D7B-958C-7E9B3D70A278}"/>
              </a:ext>
            </a:extLst>
          </p:cNvPr>
          <p:cNvSpPr/>
          <p:nvPr/>
        </p:nvSpPr>
        <p:spPr>
          <a:xfrm>
            <a:off x="2975271" y="4503375"/>
            <a:ext cx="2025367" cy="75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26</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55" name="直線コネクタ 154">
            <a:extLst>
              <a:ext uri="{FF2B5EF4-FFF2-40B4-BE49-F238E27FC236}">
                <a16:creationId xmlns:a16="http://schemas.microsoft.com/office/drawing/2014/main" id="{EC7FD0B3-2600-4A85-9B2F-827BE1A78A8B}"/>
              </a:ext>
            </a:extLst>
          </p:cNvPr>
          <p:cNvCxnSpPr>
            <a:cxnSpLocks/>
          </p:cNvCxnSpPr>
          <p:nvPr/>
        </p:nvCxnSpPr>
        <p:spPr>
          <a:xfrm>
            <a:off x="5350195" y="3723005"/>
            <a:ext cx="0" cy="833209"/>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6" name="直線コネクタ 155">
            <a:extLst>
              <a:ext uri="{FF2B5EF4-FFF2-40B4-BE49-F238E27FC236}">
                <a16:creationId xmlns:a16="http://schemas.microsoft.com/office/drawing/2014/main" id="{7354525C-8A63-4256-9064-739F79AF2DBC}"/>
              </a:ext>
            </a:extLst>
          </p:cNvPr>
          <p:cNvCxnSpPr>
            <a:cxnSpLocks/>
          </p:cNvCxnSpPr>
          <p:nvPr/>
        </p:nvCxnSpPr>
        <p:spPr>
          <a:xfrm>
            <a:off x="1548040" y="5225104"/>
            <a:ext cx="0" cy="210496"/>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8" name="直線コネクタ 157">
            <a:extLst>
              <a:ext uri="{FF2B5EF4-FFF2-40B4-BE49-F238E27FC236}">
                <a16:creationId xmlns:a16="http://schemas.microsoft.com/office/drawing/2014/main" id="{D3682272-8A27-4AB8-95EB-56341541683F}"/>
              </a:ext>
            </a:extLst>
          </p:cNvPr>
          <p:cNvCxnSpPr>
            <a:cxnSpLocks/>
          </p:cNvCxnSpPr>
          <p:nvPr/>
        </p:nvCxnSpPr>
        <p:spPr>
          <a:xfrm>
            <a:off x="1548040" y="3649576"/>
            <a:ext cx="0" cy="90663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9" name="フローチャート: 組合せ 158">
            <a:extLst>
              <a:ext uri="{FF2B5EF4-FFF2-40B4-BE49-F238E27FC236}">
                <a16:creationId xmlns:a16="http://schemas.microsoft.com/office/drawing/2014/main" id="{91130336-D6D2-4145-8573-3B28535B1E7D}"/>
              </a:ext>
            </a:extLst>
          </p:cNvPr>
          <p:cNvSpPr/>
          <p:nvPr/>
        </p:nvSpPr>
        <p:spPr>
          <a:xfrm>
            <a:off x="2145512" y="3778952"/>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 name="直線コネクタ 159">
            <a:extLst>
              <a:ext uri="{FF2B5EF4-FFF2-40B4-BE49-F238E27FC236}">
                <a16:creationId xmlns:a16="http://schemas.microsoft.com/office/drawing/2014/main" id="{56B2E1BB-01A9-4A33-8155-5A40097FC379}"/>
              </a:ext>
            </a:extLst>
          </p:cNvPr>
          <p:cNvCxnSpPr>
            <a:cxnSpLocks/>
          </p:cNvCxnSpPr>
          <p:nvPr/>
        </p:nvCxnSpPr>
        <p:spPr>
          <a:xfrm>
            <a:off x="5327664" y="6238946"/>
            <a:ext cx="0" cy="199772"/>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2" name="正方形/長方形 161">
            <a:extLst>
              <a:ext uri="{FF2B5EF4-FFF2-40B4-BE49-F238E27FC236}">
                <a16:creationId xmlns:a16="http://schemas.microsoft.com/office/drawing/2014/main" id="{35DC5842-3EE4-4F9E-A463-E8C214CF0442}"/>
              </a:ext>
            </a:extLst>
          </p:cNvPr>
          <p:cNvSpPr/>
          <p:nvPr/>
        </p:nvSpPr>
        <p:spPr>
          <a:xfrm>
            <a:off x="2990283" y="6438718"/>
            <a:ext cx="2346160" cy="75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（全被保険者分＋</a:t>
            </a:r>
            <a:r>
              <a:rPr kumimoji="1" lang="en-US" altLang="ja-JP" sz="1100" dirty="0">
                <a:solidFill>
                  <a:schemeClr val="tx1"/>
                </a:solidFill>
                <a:latin typeface="BIZ UDゴシック" panose="020B0400000000000000" pitchFamily="49" charset="-128"/>
                <a:ea typeface="BIZ UDゴシック" panose="020B0400000000000000" pitchFamily="49" charset="-128"/>
              </a:rPr>
              <a:t>18</a:t>
            </a:r>
            <a:r>
              <a:rPr kumimoji="1" lang="ja-JP" altLang="en-US" sz="1100" dirty="0">
                <a:solidFill>
                  <a:schemeClr val="tx1"/>
                </a:solidFill>
                <a:latin typeface="BIZ UDゴシック" panose="020B0400000000000000" pitchFamily="49" charset="-128"/>
                <a:ea typeface="BIZ UDゴシック" panose="020B0400000000000000" pitchFamily="49" charset="-128"/>
              </a:rPr>
              <a:t>歳以上分）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1,841</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81" name="フローチャート: 結合子 80">
            <a:extLst>
              <a:ext uri="{FF2B5EF4-FFF2-40B4-BE49-F238E27FC236}">
                <a16:creationId xmlns:a16="http://schemas.microsoft.com/office/drawing/2014/main" id="{379C0FEA-B651-4C0F-A088-7D68CFCC1061}"/>
              </a:ext>
            </a:extLst>
          </p:cNvPr>
          <p:cNvSpPr/>
          <p:nvPr/>
        </p:nvSpPr>
        <p:spPr>
          <a:xfrm>
            <a:off x="176341" y="133540"/>
            <a:ext cx="1152000" cy="396000"/>
          </a:xfrm>
          <a:prstGeom prst="flowChartConnector">
            <a:avLst/>
          </a:prstGeom>
          <a:solidFill>
            <a:srgbClr val="FFCCCC"/>
          </a:solidFill>
          <a:ln>
            <a:solidFill>
              <a:srgbClr val="660066"/>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BIZ UDゴシック" panose="020B0400000000000000" pitchFamily="49" charset="-128"/>
                <a:ea typeface="BIZ UDゴシック" panose="020B0400000000000000" pitchFamily="49" charset="-128"/>
              </a:rPr>
              <a:t>子ども分</a:t>
            </a:r>
          </a:p>
        </p:txBody>
      </p:sp>
      <p:cxnSp>
        <p:nvCxnSpPr>
          <p:cNvPr id="88" name="直線コネクタ 87">
            <a:extLst>
              <a:ext uri="{FF2B5EF4-FFF2-40B4-BE49-F238E27FC236}">
                <a16:creationId xmlns:a16="http://schemas.microsoft.com/office/drawing/2014/main" id="{5FC8D572-1D99-46F8-ACDE-3EEB25CA7932}"/>
              </a:ext>
            </a:extLst>
          </p:cNvPr>
          <p:cNvCxnSpPr>
            <a:cxnSpLocks/>
          </p:cNvCxnSpPr>
          <p:nvPr/>
        </p:nvCxnSpPr>
        <p:spPr>
          <a:xfrm>
            <a:off x="1547665" y="1185621"/>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0" name="直線コネクタ 89">
            <a:extLst>
              <a:ext uri="{FF2B5EF4-FFF2-40B4-BE49-F238E27FC236}">
                <a16:creationId xmlns:a16="http://schemas.microsoft.com/office/drawing/2014/main" id="{9F0595E5-5EEF-4009-B146-71A21E2EBA88}"/>
              </a:ext>
            </a:extLst>
          </p:cNvPr>
          <p:cNvCxnSpPr>
            <a:cxnSpLocks/>
          </p:cNvCxnSpPr>
          <p:nvPr/>
        </p:nvCxnSpPr>
        <p:spPr>
          <a:xfrm>
            <a:off x="6155665" y="1185621"/>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5" name="正方形/長方形 74">
            <a:extLst>
              <a:ext uri="{FF2B5EF4-FFF2-40B4-BE49-F238E27FC236}">
                <a16:creationId xmlns:a16="http://schemas.microsoft.com/office/drawing/2014/main" id="{A5829E1B-A433-4B9F-831A-9C54172EDACD}"/>
              </a:ext>
            </a:extLst>
          </p:cNvPr>
          <p:cNvSpPr/>
          <p:nvPr/>
        </p:nvSpPr>
        <p:spPr>
          <a:xfrm>
            <a:off x="5004551" y="4503375"/>
            <a:ext cx="345268" cy="756000"/>
          </a:xfrm>
          <a:prstGeom prst="rect">
            <a:avLst/>
          </a:prstGeom>
          <a:solidFill>
            <a:schemeClr val="tx2">
              <a:lumMod val="20000"/>
              <a:lumOff val="80000"/>
            </a:schemeClr>
          </a:solidFill>
          <a:ln w="381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00" dirty="0">
                <a:solidFill>
                  <a:schemeClr val="tx1"/>
                </a:solidFill>
                <a:latin typeface="Arial Rounded MT Bold" panose="020F0704030504030204" pitchFamily="34" charset="0"/>
                <a:ea typeface="BIZ UDゴシック" panose="020B0400000000000000" pitchFamily="49" charset="-128"/>
              </a:rPr>
              <a:t>公費軽減額</a:t>
            </a:r>
          </a:p>
        </p:txBody>
      </p:sp>
      <p:sp>
        <p:nvSpPr>
          <p:cNvPr id="40" name="吹き出し: 四角形 39">
            <a:extLst>
              <a:ext uri="{FF2B5EF4-FFF2-40B4-BE49-F238E27FC236}">
                <a16:creationId xmlns:a16="http://schemas.microsoft.com/office/drawing/2014/main" id="{493F57D3-F02B-424F-9F8F-31A4DCF02D9A}"/>
              </a:ext>
            </a:extLst>
          </p:cNvPr>
          <p:cNvSpPr/>
          <p:nvPr/>
        </p:nvSpPr>
        <p:spPr>
          <a:xfrm>
            <a:off x="5775240" y="2650676"/>
            <a:ext cx="4626206" cy="1243826"/>
          </a:xfrm>
          <a:prstGeom prst="wedgeRectCallout">
            <a:avLst>
              <a:gd name="adj1" fmla="val -60403"/>
              <a:gd name="adj2" fmla="val 101096"/>
            </a:avLst>
          </a:prstGeom>
          <a:solidFill>
            <a:schemeClr val="tx2">
              <a:lumMod val="20000"/>
              <a:lumOff val="80000"/>
            </a:schemeClr>
          </a:solidFill>
          <a:ln w="19050">
            <a:solidFill>
              <a:schemeClr val="tx2">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5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18</a:t>
            </a:r>
            <a:r>
              <a:rPr kumimoji="1" lang="ja-JP" altLang="en-US" sz="1000" dirty="0">
                <a:solidFill>
                  <a:schemeClr val="tx1"/>
                </a:solidFill>
                <a:latin typeface="BIZ UDゴシック" panose="020B0400000000000000" pitchFamily="49" charset="-128"/>
                <a:ea typeface="BIZ UDゴシック" panose="020B0400000000000000" pitchFamily="49" charset="-128"/>
              </a:rPr>
              <a:t>歳未満被保険者の均等割に対する</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ts val="15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低所得軽減・未就学児均等割軽減・産前産後保険料軽減の見込額：約</a:t>
            </a:r>
            <a:r>
              <a:rPr kumimoji="1" lang="en-US" altLang="ja-JP" sz="1000" dirty="0">
                <a:solidFill>
                  <a:schemeClr val="tx1"/>
                </a:solidFill>
                <a:latin typeface="BIZ UDゴシック" panose="020B0400000000000000" pitchFamily="49" charset="-128"/>
                <a:ea typeface="BIZ UDゴシック" panose="020B0400000000000000" pitchFamily="49" charset="-128"/>
              </a:rPr>
              <a:t>1.4</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ts val="1500"/>
              </a:lnSpc>
            </a:pP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ts val="1000"/>
              </a:lnSpc>
              <a:tabLst>
                <a:tab pos="182563" algn="l"/>
              </a:tabLst>
            </a:pPr>
            <a:r>
              <a:rPr kumimoji="1" lang="en-US" altLang="ja-JP" sz="900" dirty="0">
                <a:solidFill>
                  <a:schemeClr val="tx1"/>
                </a:solidFill>
                <a:latin typeface="BIZ UDゴシック" panose="020B0400000000000000" pitchFamily="49" charset="-128"/>
                <a:ea typeface="BIZ UDゴシック" panose="020B0400000000000000" pitchFamily="49" charset="-128"/>
              </a:rPr>
              <a:t> ※	</a:t>
            </a:r>
            <a:r>
              <a:rPr kumimoji="1" lang="ja-JP" altLang="en-US" sz="900" dirty="0">
                <a:solidFill>
                  <a:schemeClr val="tx1"/>
                </a:solidFill>
                <a:latin typeface="BIZ UDゴシック" panose="020B0400000000000000" pitchFamily="49" charset="-128"/>
                <a:ea typeface="BIZ UDゴシック" panose="020B0400000000000000" pitchFamily="49" charset="-128"/>
              </a:rPr>
              <a:t>保険料の軽減については保険料額が決定してから行われるため、保険料率の計算過</a:t>
            </a:r>
            <a:r>
              <a:rPr kumimoji="1" lang="en-US" altLang="ja-JP" sz="900" dirty="0">
                <a:solidFill>
                  <a:schemeClr val="tx1"/>
                </a:solidFill>
                <a:latin typeface="BIZ UDゴシック" panose="020B0400000000000000" pitchFamily="49" charset="-128"/>
                <a:ea typeface="BIZ UDゴシック" panose="020B0400000000000000" pitchFamily="49" charset="-128"/>
              </a:rPr>
              <a:t>	</a:t>
            </a:r>
            <a:r>
              <a:rPr kumimoji="1" lang="ja-JP" altLang="en-US" sz="900" dirty="0">
                <a:solidFill>
                  <a:schemeClr val="tx1"/>
                </a:solidFill>
                <a:latin typeface="BIZ UDゴシック" panose="020B0400000000000000" pitchFamily="49" charset="-128"/>
                <a:ea typeface="BIZ UDゴシック" panose="020B0400000000000000" pitchFamily="49" charset="-128"/>
              </a:rPr>
              <a:t>程では考慮しませんが、子ども分については、</a:t>
            </a:r>
            <a:r>
              <a:rPr kumimoji="1" lang="en-US" altLang="ja-JP" sz="900" dirty="0">
                <a:solidFill>
                  <a:schemeClr val="tx1"/>
                </a:solidFill>
                <a:latin typeface="BIZ UDゴシック" panose="020B0400000000000000" pitchFamily="49" charset="-128"/>
                <a:ea typeface="BIZ UDゴシック" panose="020B0400000000000000" pitchFamily="49" charset="-128"/>
              </a:rPr>
              <a:t>18</a:t>
            </a:r>
            <a:r>
              <a:rPr kumimoji="1" lang="ja-JP" altLang="en-US" sz="900" dirty="0">
                <a:solidFill>
                  <a:schemeClr val="tx1"/>
                </a:solidFill>
                <a:latin typeface="BIZ UDゴシック" panose="020B0400000000000000" pitchFamily="49" charset="-128"/>
                <a:ea typeface="BIZ UDゴシック" panose="020B0400000000000000" pitchFamily="49" charset="-128"/>
              </a:rPr>
              <a:t>歳未満被保険者の均等割を、</a:t>
            </a:r>
            <a:r>
              <a:rPr kumimoji="1" lang="en-US" altLang="ja-JP" sz="900" dirty="0">
                <a:solidFill>
                  <a:schemeClr val="tx1"/>
                </a:solidFill>
                <a:latin typeface="BIZ UDゴシック" panose="020B0400000000000000" pitchFamily="49" charset="-128"/>
                <a:ea typeface="BIZ UDゴシック" panose="020B0400000000000000" pitchFamily="49" charset="-128"/>
              </a:rPr>
              <a:t>18</a:t>
            </a:r>
            <a:r>
              <a:rPr kumimoji="1" lang="ja-JP" altLang="en-US" sz="900" dirty="0">
                <a:solidFill>
                  <a:schemeClr val="tx1"/>
                </a:solidFill>
                <a:latin typeface="BIZ UDゴシック" panose="020B0400000000000000" pitchFamily="49" charset="-128"/>
                <a:ea typeface="BIZ UDゴシック" panose="020B0400000000000000" pitchFamily="49" charset="-128"/>
              </a:rPr>
              <a:t>歳</a:t>
            </a:r>
            <a:r>
              <a:rPr kumimoji="1" lang="en-US" altLang="ja-JP" sz="900" dirty="0">
                <a:solidFill>
                  <a:schemeClr val="tx1"/>
                </a:solidFill>
                <a:latin typeface="BIZ UDゴシック" panose="020B0400000000000000" pitchFamily="49" charset="-128"/>
                <a:ea typeface="BIZ UDゴシック" panose="020B0400000000000000" pitchFamily="49" charset="-128"/>
              </a:rPr>
              <a:t>	</a:t>
            </a:r>
            <a:r>
              <a:rPr kumimoji="1" lang="ja-JP" altLang="en-US" sz="900" dirty="0">
                <a:solidFill>
                  <a:schemeClr val="tx1"/>
                </a:solidFill>
                <a:latin typeface="BIZ UDゴシック" panose="020B0400000000000000" pitchFamily="49" charset="-128"/>
                <a:ea typeface="BIZ UDゴシック" panose="020B0400000000000000" pitchFamily="49" charset="-128"/>
              </a:rPr>
              <a:t>以上被保険者が負担するため、保険料率の計算過程で考慮する必要があることから、　</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p>
            <a:pPr>
              <a:lnSpc>
                <a:spcPts val="1000"/>
              </a:lnSpc>
              <a:tabLst>
                <a:tab pos="182563" algn="l"/>
              </a:tabLst>
            </a:pPr>
            <a:r>
              <a:rPr kumimoji="1" lang="ja-JP" altLang="en-US" sz="900" dirty="0">
                <a:solidFill>
                  <a:schemeClr val="tx1"/>
                </a:solidFill>
                <a:latin typeface="BIZ UDゴシック" panose="020B0400000000000000" pitchFamily="49" charset="-128"/>
                <a:ea typeface="BIZ UDゴシック" panose="020B0400000000000000" pitchFamily="49" charset="-128"/>
              </a:rPr>
              <a:t>　 </a:t>
            </a:r>
            <a:r>
              <a:rPr kumimoji="1" lang="en-US" altLang="ja-JP" sz="900" dirty="0">
                <a:solidFill>
                  <a:schemeClr val="tx1"/>
                </a:solidFill>
                <a:latin typeface="BIZ UDゴシック" panose="020B0400000000000000" pitchFamily="49" charset="-128"/>
                <a:ea typeface="BIZ UDゴシック" panose="020B0400000000000000" pitchFamily="49" charset="-128"/>
              </a:rPr>
              <a:t>18</a:t>
            </a:r>
            <a:r>
              <a:rPr kumimoji="1" lang="ja-JP" altLang="en-US" sz="900" dirty="0">
                <a:solidFill>
                  <a:schemeClr val="tx1"/>
                </a:solidFill>
                <a:latin typeface="BIZ UDゴシック" panose="020B0400000000000000" pitchFamily="49" charset="-128"/>
                <a:ea typeface="BIZ UDゴシック" panose="020B0400000000000000" pitchFamily="49" charset="-128"/>
              </a:rPr>
              <a:t>歳未満被保険者の均等割にかかる軽減分を見込んでいます。</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p>
            <a:pPr>
              <a:lnSpc>
                <a:spcPts val="15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61" name="正方形/長方形 160">
            <a:extLst>
              <a:ext uri="{FF2B5EF4-FFF2-40B4-BE49-F238E27FC236}">
                <a16:creationId xmlns:a16="http://schemas.microsoft.com/office/drawing/2014/main" id="{2A8AE808-0BA6-4DD6-B3D6-6A9ABAF5BC6F}"/>
              </a:ext>
            </a:extLst>
          </p:cNvPr>
          <p:cNvSpPr/>
          <p:nvPr/>
        </p:nvSpPr>
        <p:spPr>
          <a:xfrm>
            <a:off x="1545607" y="6440944"/>
            <a:ext cx="1412024" cy="756000"/>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0.28</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2" name="右中かっこ 1">
            <a:extLst>
              <a:ext uri="{FF2B5EF4-FFF2-40B4-BE49-F238E27FC236}">
                <a16:creationId xmlns:a16="http://schemas.microsoft.com/office/drawing/2014/main" id="{0EAC2036-814F-4C21-95B0-8AF2B90651FA}"/>
              </a:ext>
            </a:extLst>
          </p:cNvPr>
          <p:cNvSpPr/>
          <p:nvPr/>
        </p:nvSpPr>
        <p:spPr>
          <a:xfrm>
            <a:off x="5442085" y="4478564"/>
            <a:ext cx="265880" cy="2716154"/>
          </a:xfrm>
          <a:prstGeom prst="rightBrace">
            <a:avLst>
              <a:gd name="adj1" fmla="val 29296"/>
              <a:gd name="adj2" fmla="val 22372"/>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8883D46D-2822-4C54-8214-F4F81D519D8E}"/>
              </a:ext>
            </a:extLst>
          </p:cNvPr>
          <p:cNvSpPr txBox="1"/>
          <p:nvPr/>
        </p:nvSpPr>
        <p:spPr>
          <a:xfrm>
            <a:off x="5804144" y="4497345"/>
            <a:ext cx="4626206" cy="2543764"/>
          </a:xfrm>
          <a:prstGeom prst="rect">
            <a:avLst/>
          </a:prstGeom>
          <a:solidFill>
            <a:schemeClr val="bg1">
              <a:lumMod val="85000"/>
            </a:schemeClr>
          </a:solidFill>
        </p:spPr>
        <p:txBody>
          <a:bodyPr wrap="square" lIns="36000" tIns="36000" rIns="36000" bIns="36000" rtlCol="0">
            <a:spAutoFit/>
          </a:bodyPr>
          <a:lstStyle/>
          <a:p>
            <a:pPr>
              <a:lnSpc>
                <a:spcPts val="1500"/>
              </a:lnSpc>
            </a:pPr>
            <a:r>
              <a:rPr kumimoji="1" lang="en-US" altLang="ja-JP" sz="1000" dirty="0">
                <a:latin typeface="BIZ UDゴシック" panose="020B0400000000000000" pitchFamily="49" charset="-128"/>
                <a:ea typeface="BIZ UDゴシック" panose="020B0400000000000000" pitchFamily="49" charset="-128"/>
              </a:rPr>
              <a:t>※ 18</a:t>
            </a:r>
            <a:r>
              <a:rPr kumimoji="1" lang="ja-JP" altLang="en-US" sz="1000" dirty="0">
                <a:latin typeface="BIZ UDゴシック" panose="020B0400000000000000" pitchFamily="49" charset="-128"/>
                <a:ea typeface="BIZ UDゴシック" panose="020B0400000000000000" pitchFamily="49" charset="-128"/>
              </a:rPr>
              <a:t>歳未満被保険者の均等割を、</a:t>
            </a:r>
            <a:r>
              <a:rPr kumimoji="1" lang="en-US" altLang="ja-JP" sz="1000" dirty="0">
                <a:latin typeface="BIZ UDゴシック" panose="020B0400000000000000" pitchFamily="49" charset="-128"/>
                <a:ea typeface="BIZ UDゴシック" panose="020B0400000000000000" pitchFamily="49" charset="-128"/>
              </a:rPr>
              <a:t>18</a:t>
            </a:r>
            <a:r>
              <a:rPr kumimoji="1" lang="ja-JP" altLang="en-US" sz="1000" dirty="0">
                <a:latin typeface="BIZ UDゴシック" panose="020B0400000000000000" pitchFamily="49" charset="-128"/>
                <a:ea typeface="BIZ UDゴシック" panose="020B0400000000000000" pitchFamily="49" charset="-128"/>
              </a:rPr>
              <a:t>歳以上被保険者が負担することで、</a:t>
            </a:r>
            <a:endParaRPr kumimoji="1" lang="en-US" altLang="ja-JP" sz="1000" dirty="0">
              <a:latin typeface="BIZ UDゴシック" panose="020B0400000000000000" pitchFamily="49" charset="-128"/>
              <a:ea typeface="BIZ UDゴシック" panose="020B0400000000000000" pitchFamily="49" charset="-128"/>
            </a:endParaRPr>
          </a:p>
          <a:p>
            <a:pPr>
              <a:lnSpc>
                <a:spcPts val="1500"/>
              </a:lnSpc>
            </a:pPr>
            <a:r>
              <a:rPr kumimoji="1" lang="ja-JP" altLang="en-US" sz="1000" dirty="0">
                <a:latin typeface="BIZ UDゴシック" panose="020B0400000000000000" pitchFamily="49" charset="-128"/>
                <a:ea typeface="BIZ UDゴシック" panose="020B0400000000000000" pitchFamily="49" charset="-128"/>
              </a:rPr>
              <a:t>　 </a:t>
            </a:r>
            <a:r>
              <a:rPr kumimoji="1" lang="en-US" altLang="ja-JP" sz="1000" dirty="0">
                <a:latin typeface="BIZ UDゴシック" panose="020B0400000000000000" pitchFamily="49" charset="-128"/>
                <a:ea typeface="BIZ UDゴシック" panose="020B0400000000000000" pitchFamily="49" charset="-128"/>
              </a:rPr>
              <a:t>18</a:t>
            </a:r>
            <a:r>
              <a:rPr kumimoji="1" lang="ja-JP" altLang="en-US" sz="1000" dirty="0">
                <a:latin typeface="BIZ UDゴシック" panose="020B0400000000000000" pitchFamily="49" charset="-128"/>
                <a:ea typeface="BIZ UDゴシック" panose="020B0400000000000000" pitchFamily="49" charset="-128"/>
              </a:rPr>
              <a:t>歳未満被保険者の均等割が</a:t>
            </a:r>
            <a:r>
              <a:rPr kumimoji="1" lang="en-US" altLang="ja-JP" sz="1000" dirty="0">
                <a:latin typeface="BIZ UDゴシック" panose="020B0400000000000000" pitchFamily="49" charset="-128"/>
                <a:ea typeface="BIZ UDゴシック" panose="020B0400000000000000" pitchFamily="49" charset="-128"/>
              </a:rPr>
              <a:t>10</a:t>
            </a:r>
            <a:r>
              <a:rPr kumimoji="1" lang="ja-JP" altLang="en-US" sz="1000" dirty="0">
                <a:latin typeface="BIZ UDゴシック" panose="020B0400000000000000" pitchFamily="49" charset="-128"/>
                <a:ea typeface="BIZ UDゴシック" panose="020B0400000000000000" pitchFamily="49" charset="-128"/>
              </a:rPr>
              <a:t>割軽減される仕組みになっています。</a:t>
            </a: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endParaRPr kumimoji="1" lang="en-US" altLang="ja-JP" sz="1000" dirty="0">
              <a:latin typeface="BIZ UDゴシック" panose="020B0400000000000000" pitchFamily="49" charset="-128"/>
              <a:ea typeface="BIZ UDゴシック" panose="020B0400000000000000" pitchFamily="49" charset="-128"/>
            </a:endParaRPr>
          </a:p>
          <a:p>
            <a:pPr>
              <a:lnSpc>
                <a:spcPts val="1500"/>
              </a:lnSpc>
            </a:pP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算出過程</a:t>
            </a:r>
            <a:r>
              <a:rPr kumimoji="1" lang="en-US" altLang="ja-JP" sz="1000" dirty="0">
                <a:latin typeface="BIZ UDゴシック" panose="020B0400000000000000" pitchFamily="49" charset="-128"/>
                <a:ea typeface="BIZ UDゴシック" panose="020B0400000000000000" pitchFamily="49" charset="-128"/>
              </a:rPr>
              <a:t>】</a:t>
            </a:r>
          </a:p>
          <a:p>
            <a:pPr>
              <a:lnSpc>
                <a:spcPts val="1500"/>
              </a:lnSpc>
            </a:pPr>
            <a:r>
              <a:rPr kumimoji="1" lang="ja-JP" altLang="en-US" sz="1000" u="sng" dirty="0">
                <a:latin typeface="BIZ UDゴシック" panose="020B0400000000000000" pitchFamily="49" charset="-128"/>
                <a:ea typeface="BIZ UDゴシック" panose="020B0400000000000000" pitchFamily="49" charset="-128"/>
              </a:rPr>
              <a:t>❶ 全被保険者（</a:t>
            </a:r>
            <a:r>
              <a:rPr kumimoji="1" lang="en-US" altLang="ja-JP" sz="1000" u="sng" dirty="0">
                <a:latin typeface="BIZ UDゴシック" panose="020B0400000000000000" pitchFamily="49" charset="-128"/>
                <a:ea typeface="BIZ UDゴシック" panose="020B0400000000000000" pitchFamily="49" charset="-128"/>
              </a:rPr>
              <a:t>0</a:t>
            </a:r>
            <a:r>
              <a:rPr kumimoji="1" lang="ja-JP" altLang="en-US" sz="1000" u="sng" dirty="0">
                <a:latin typeface="BIZ UDゴシック" panose="020B0400000000000000" pitchFamily="49" charset="-128"/>
                <a:ea typeface="BIZ UDゴシック" panose="020B0400000000000000" pitchFamily="49" charset="-128"/>
              </a:rPr>
              <a:t>～</a:t>
            </a:r>
            <a:r>
              <a:rPr kumimoji="1" lang="en-US" altLang="ja-JP" sz="1000" u="sng" dirty="0">
                <a:latin typeface="BIZ UDゴシック" panose="020B0400000000000000" pitchFamily="49" charset="-128"/>
                <a:ea typeface="BIZ UDゴシック" panose="020B0400000000000000" pitchFamily="49" charset="-128"/>
              </a:rPr>
              <a:t>74</a:t>
            </a:r>
            <a:r>
              <a:rPr kumimoji="1" lang="ja-JP" altLang="en-US" sz="1000" u="sng" dirty="0">
                <a:latin typeface="BIZ UDゴシック" panose="020B0400000000000000" pitchFamily="49" charset="-128"/>
                <a:ea typeface="BIZ UDゴシック" panose="020B0400000000000000" pitchFamily="49" charset="-128"/>
              </a:rPr>
              <a:t>歳）にかかる均等割額を算出：</a:t>
            </a:r>
            <a:endParaRPr kumimoji="1" lang="en-US" altLang="ja-JP" sz="1000" u="sng" dirty="0">
              <a:latin typeface="BIZ UDゴシック" panose="020B0400000000000000" pitchFamily="49" charset="-128"/>
              <a:ea typeface="BIZ UDゴシック" panose="020B0400000000000000" pitchFamily="49" charset="-128"/>
            </a:endParaRPr>
          </a:p>
          <a:p>
            <a:pPr>
              <a:lnSpc>
                <a:spcPts val="1500"/>
              </a:lnSpc>
            </a:pPr>
            <a:r>
              <a:rPr kumimoji="1" lang="ja-JP" altLang="en-US" sz="1000" dirty="0">
                <a:latin typeface="BIZ UDゴシック" panose="020B0400000000000000" pitchFamily="49" charset="-128"/>
                <a:ea typeface="BIZ UDゴシック" panose="020B0400000000000000" pitchFamily="49" charset="-128"/>
              </a:rPr>
              <a:t>　 均等割総額約</a:t>
            </a:r>
            <a:r>
              <a:rPr kumimoji="1" lang="en-US" altLang="ja-JP" sz="1000" dirty="0">
                <a:latin typeface="BIZ UDゴシック" panose="020B0400000000000000" pitchFamily="49" charset="-128"/>
                <a:ea typeface="BIZ UDゴシック" panose="020B0400000000000000" pitchFamily="49" charset="-128"/>
              </a:rPr>
              <a:t>26</a:t>
            </a:r>
            <a:r>
              <a:rPr kumimoji="1" lang="ja-JP" altLang="en-US" sz="1000" dirty="0">
                <a:latin typeface="BIZ UDゴシック" panose="020B0400000000000000" pitchFamily="49" charset="-128"/>
                <a:ea typeface="BIZ UDゴシック" panose="020B0400000000000000" pitchFamily="49" charset="-128"/>
              </a:rPr>
              <a:t>億円</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全被保険者数約</a:t>
            </a:r>
            <a:r>
              <a:rPr kumimoji="1" lang="en-US" altLang="ja-JP" sz="1000" dirty="0">
                <a:latin typeface="BIZ UDゴシック" panose="020B0400000000000000" pitchFamily="49" charset="-128"/>
                <a:ea typeface="BIZ UDゴシック" panose="020B0400000000000000" pitchFamily="49" charset="-128"/>
              </a:rPr>
              <a:t>150.7</a:t>
            </a:r>
            <a:r>
              <a:rPr kumimoji="1" lang="ja-JP" altLang="en-US" sz="1000" dirty="0">
                <a:latin typeface="BIZ UDゴシック" panose="020B0400000000000000" pitchFamily="49" charset="-128"/>
                <a:ea typeface="BIZ UDゴシック" panose="020B0400000000000000" pitchFamily="49" charset="-128"/>
              </a:rPr>
              <a:t>万人≒</a:t>
            </a: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1,744</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円</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ts val="1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ts val="1500"/>
              </a:lnSpc>
            </a:pPr>
            <a:r>
              <a:rPr kumimoji="1" lang="ja-JP" altLang="en-US" sz="1000" u="sng" dirty="0">
                <a:latin typeface="BIZ UDゴシック" panose="020B0400000000000000" pitchFamily="49" charset="-128"/>
                <a:ea typeface="BIZ UDゴシック" panose="020B0400000000000000" pitchFamily="49" charset="-128"/>
              </a:rPr>
              <a:t>❷ </a:t>
            </a:r>
            <a:r>
              <a:rPr kumimoji="1" lang="en-US" altLang="ja-JP" sz="1000" u="sng" dirty="0">
                <a:latin typeface="BIZ UDゴシック" panose="020B0400000000000000" pitchFamily="49" charset="-128"/>
                <a:ea typeface="BIZ UDゴシック" panose="020B0400000000000000" pitchFamily="49" charset="-128"/>
              </a:rPr>
              <a:t>18</a:t>
            </a:r>
            <a:r>
              <a:rPr kumimoji="1" lang="ja-JP" altLang="en-US" sz="1000" u="sng" dirty="0">
                <a:latin typeface="BIZ UDゴシック" panose="020B0400000000000000" pitchFamily="49" charset="-128"/>
                <a:ea typeface="BIZ UDゴシック" panose="020B0400000000000000" pitchFamily="49" charset="-128"/>
              </a:rPr>
              <a:t>歳未満被保険者が負担する均等割総額を算出：</a:t>
            </a:r>
            <a:endParaRPr kumimoji="1" lang="en-US" altLang="ja-JP" sz="1000" u="sng" dirty="0">
              <a:latin typeface="BIZ UDゴシック" panose="020B0400000000000000" pitchFamily="49" charset="-128"/>
              <a:ea typeface="BIZ UDゴシック" panose="020B0400000000000000" pitchFamily="49" charset="-128"/>
            </a:endParaRPr>
          </a:p>
          <a:p>
            <a:pPr>
              <a:lnSpc>
                <a:spcPts val="1500"/>
              </a:lnSpc>
            </a:pPr>
            <a:r>
              <a:rPr kumimoji="1" lang="ja-JP" altLang="en-US" sz="1000" dirty="0">
                <a:latin typeface="BIZ UDゴシック" panose="020B0400000000000000" pitchFamily="49" charset="-128"/>
                <a:ea typeface="BIZ UDゴシック" panose="020B0400000000000000" pitchFamily="49" charset="-128"/>
              </a:rPr>
              <a:t>　 </a:t>
            </a:r>
            <a:r>
              <a:rPr kumimoji="1" lang="en-US" altLang="ja-JP" sz="1000" dirty="0">
                <a:latin typeface="BIZ UDゴシック" panose="020B0400000000000000" pitchFamily="49" charset="-128"/>
                <a:ea typeface="BIZ UDゴシック" panose="020B0400000000000000" pitchFamily="49" charset="-128"/>
              </a:rPr>
              <a:t>1,744</a:t>
            </a:r>
            <a:r>
              <a:rPr kumimoji="1" lang="ja-JP" altLang="en-US" sz="1000" dirty="0">
                <a:latin typeface="BIZ UDゴシック" panose="020B0400000000000000" pitchFamily="49" charset="-128"/>
                <a:ea typeface="BIZ UDゴシック" panose="020B0400000000000000" pitchFamily="49" charset="-128"/>
              </a:rPr>
              <a:t>円</a:t>
            </a:r>
            <a:r>
              <a:rPr kumimoji="1" lang="en-US" altLang="ja-JP" sz="1000" dirty="0">
                <a:latin typeface="BIZ UDゴシック" panose="020B0400000000000000" pitchFamily="49" charset="-128"/>
                <a:ea typeface="BIZ UDゴシック" panose="020B0400000000000000" pitchFamily="49" charset="-128"/>
              </a:rPr>
              <a:t>×18</a:t>
            </a:r>
            <a:r>
              <a:rPr kumimoji="1" lang="ja-JP" altLang="en-US" sz="1000" dirty="0">
                <a:latin typeface="BIZ UDゴシック" panose="020B0400000000000000" pitchFamily="49" charset="-128"/>
                <a:ea typeface="BIZ UDゴシック" panose="020B0400000000000000" pitchFamily="49" charset="-128"/>
              </a:rPr>
              <a:t>歳未満被保険者数約</a:t>
            </a:r>
            <a:r>
              <a:rPr kumimoji="1" lang="en-US" altLang="ja-JP" sz="1000" dirty="0">
                <a:latin typeface="BIZ UDゴシック" panose="020B0400000000000000" pitchFamily="49" charset="-128"/>
                <a:ea typeface="BIZ UDゴシック" panose="020B0400000000000000" pitchFamily="49" charset="-128"/>
              </a:rPr>
              <a:t>13.1</a:t>
            </a:r>
            <a:r>
              <a:rPr kumimoji="1" lang="ja-JP" altLang="en-US" sz="1000" dirty="0">
                <a:latin typeface="BIZ UDゴシック" panose="020B0400000000000000" pitchFamily="49" charset="-128"/>
                <a:ea typeface="BIZ UDゴシック" panose="020B0400000000000000" pitchFamily="49" charset="-128"/>
              </a:rPr>
              <a:t>万人－公費軽減額約</a:t>
            </a:r>
            <a:r>
              <a:rPr kumimoji="1" lang="en-US" altLang="ja-JP" sz="1000" dirty="0">
                <a:latin typeface="BIZ UDゴシック" panose="020B0400000000000000" pitchFamily="49" charset="-128"/>
                <a:ea typeface="BIZ UDゴシック" panose="020B0400000000000000" pitchFamily="49" charset="-128"/>
              </a:rPr>
              <a:t>1.0</a:t>
            </a:r>
            <a:r>
              <a:rPr kumimoji="1" lang="ja-JP" altLang="en-US" sz="1000">
                <a:latin typeface="BIZ UDゴシック" panose="020B0400000000000000" pitchFamily="49" charset="-128"/>
                <a:ea typeface="BIZ UDゴシック" panose="020B0400000000000000" pitchFamily="49" charset="-128"/>
              </a:rPr>
              <a:t>億円　　</a:t>
            </a:r>
            <a:endParaRPr kumimoji="1" lang="en-US" altLang="ja-JP" sz="1000" dirty="0">
              <a:latin typeface="BIZ UDゴシック" panose="020B0400000000000000" pitchFamily="49" charset="-128"/>
              <a:ea typeface="BIZ UDゴシック" panose="020B0400000000000000" pitchFamily="49" charset="-128"/>
            </a:endParaRPr>
          </a:p>
          <a:p>
            <a:pPr>
              <a:lnSpc>
                <a:spcPts val="1000"/>
              </a:lnSpc>
            </a:pPr>
            <a:r>
              <a:rPr kumimoji="1" lang="ja-JP" altLang="en-US" sz="1000" dirty="0">
                <a:latin typeface="BIZ UDゴシック" panose="020B0400000000000000" pitchFamily="49" charset="-128"/>
                <a:ea typeface="BIZ UDゴシック" panose="020B0400000000000000" pitchFamily="49" charset="-128"/>
              </a:rPr>
              <a:t>　　　　　　　　　　　　　　　　　　　　　　　　　　　　　　　　　　　　　　　　　　　　　　　　　　　　　　　　　　　　　　　　　　　　　　　　　　　　　　　　　　　　　　　　　　　　　　　　　　　　　　　　　　　　　　　　　　　　　　　　　　　　　　　　　　　　　　　　　　　　　　　　　　　　　　　　　　　　　　　　　　　　　　　　　　　　　　　　　　　　　　　　　　　　　　　　　　　　　　　　　　　　　　　　　　　　　　　　　　　　　　　　　　　　　　　　　　　　　　　　　　　　　　　　　　　　　　　　　　　　　　　　　　　　　　　　　　　　　</a:t>
            </a:r>
            <a:endParaRPr kumimoji="1" lang="en-US" altLang="ja-JP" sz="1000" dirty="0">
              <a:latin typeface="BIZ UDゴシック" panose="020B0400000000000000" pitchFamily="49" charset="-128"/>
              <a:ea typeface="BIZ UDゴシック" panose="020B0400000000000000" pitchFamily="49" charset="-128"/>
            </a:endParaRPr>
          </a:p>
          <a:p>
            <a:pPr>
              <a:lnSpc>
                <a:spcPts val="1500"/>
              </a:lnSpc>
            </a:pPr>
            <a:r>
              <a:rPr kumimoji="1" lang="ja-JP" altLang="en-US" sz="1000" u="sng" dirty="0">
                <a:latin typeface="BIZ UDゴシック" panose="020B0400000000000000" pitchFamily="49" charset="-128"/>
                <a:ea typeface="BIZ UDゴシック" panose="020B0400000000000000" pitchFamily="49" charset="-128"/>
              </a:rPr>
              <a:t>❸ ❷を負担する</a:t>
            </a:r>
            <a:r>
              <a:rPr kumimoji="1" lang="en-US" altLang="ja-JP" sz="1000" u="sng" dirty="0">
                <a:latin typeface="BIZ UDゴシック" panose="020B0400000000000000" pitchFamily="49" charset="-128"/>
                <a:ea typeface="BIZ UDゴシック" panose="020B0400000000000000" pitchFamily="49" charset="-128"/>
              </a:rPr>
              <a:t>18</a:t>
            </a:r>
            <a:r>
              <a:rPr kumimoji="1" lang="ja-JP" altLang="en-US" sz="1000" u="sng" dirty="0">
                <a:latin typeface="BIZ UDゴシック" panose="020B0400000000000000" pitchFamily="49" charset="-128"/>
                <a:ea typeface="BIZ UDゴシック" panose="020B0400000000000000" pitchFamily="49" charset="-128"/>
              </a:rPr>
              <a:t>歳以上被保険者数で除す：</a:t>
            </a:r>
            <a:endParaRPr kumimoji="1" lang="en-US" altLang="ja-JP" sz="1000" u="sng" dirty="0">
              <a:latin typeface="BIZ UDゴシック" panose="020B0400000000000000" pitchFamily="49" charset="-128"/>
              <a:ea typeface="BIZ UDゴシック" panose="020B0400000000000000" pitchFamily="49" charset="-128"/>
            </a:endParaRPr>
          </a:p>
          <a:p>
            <a:pPr>
              <a:lnSpc>
                <a:spcPts val="1500"/>
              </a:lnSpc>
            </a:pPr>
            <a:r>
              <a:rPr kumimoji="1" lang="ja-JP" altLang="en-US" sz="1000" dirty="0">
                <a:latin typeface="BIZ UDゴシック" panose="020B0400000000000000" pitchFamily="49" charset="-128"/>
                <a:ea typeface="BIZ UDゴシック" panose="020B0400000000000000" pitchFamily="49" charset="-128"/>
              </a:rPr>
              <a:t>　 ❷</a:t>
            </a:r>
            <a:r>
              <a:rPr kumimoji="1" lang="en-US" altLang="ja-JP" sz="1000" dirty="0">
                <a:latin typeface="BIZ UDゴシック" panose="020B0400000000000000" pitchFamily="49" charset="-128"/>
                <a:ea typeface="BIZ UDゴシック" panose="020B0400000000000000" pitchFamily="49" charset="-128"/>
              </a:rPr>
              <a:t>÷</a:t>
            </a:r>
            <a:r>
              <a:rPr kumimoji="1" lang="ja-JP" altLang="en-US" sz="1000" dirty="0">
                <a:latin typeface="BIZ UDゴシック" panose="020B0400000000000000" pitchFamily="49" charset="-128"/>
                <a:ea typeface="BIZ UDゴシック" panose="020B0400000000000000" pitchFamily="49" charset="-128"/>
              </a:rPr>
              <a:t>約</a:t>
            </a:r>
            <a:r>
              <a:rPr kumimoji="1" lang="en-US" altLang="ja-JP" sz="1000" dirty="0">
                <a:latin typeface="BIZ UDゴシック" panose="020B0400000000000000" pitchFamily="49" charset="-128"/>
                <a:ea typeface="BIZ UDゴシック" panose="020B0400000000000000" pitchFamily="49" charset="-128"/>
              </a:rPr>
              <a:t>137.6</a:t>
            </a:r>
            <a:r>
              <a:rPr kumimoji="1" lang="ja-JP" altLang="en-US" sz="1000" dirty="0">
                <a:latin typeface="BIZ UDゴシック" panose="020B0400000000000000" pitchFamily="49" charset="-128"/>
                <a:ea typeface="BIZ UDゴシック" panose="020B0400000000000000" pitchFamily="49" charset="-128"/>
              </a:rPr>
              <a:t>万人≒</a:t>
            </a: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97</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円</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ts val="1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ts val="1500"/>
              </a:lnSpc>
            </a:pP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❹ 府内統一の均等割額（全被保険者分＋</a:t>
            </a: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18</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歳以上分）＝❶＋❸＝</a:t>
            </a: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1,841</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円</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p:txBody>
      </p:sp>
      <p:sp>
        <p:nvSpPr>
          <p:cNvPr id="43" name="テキスト ボックス 42">
            <a:extLst>
              <a:ext uri="{FF2B5EF4-FFF2-40B4-BE49-F238E27FC236}">
                <a16:creationId xmlns:a16="http://schemas.microsoft.com/office/drawing/2014/main" id="{DFF6AEFC-DC11-499F-8BB5-BBE32758E6CB}"/>
              </a:ext>
            </a:extLst>
          </p:cNvPr>
          <p:cNvSpPr txBox="1"/>
          <p:nvPr/>
        </p:nvSpPr>
        <p:spPr>
          <a:xfrm>
            <a:off x="5733300" y="7047189"/>
            <a:ext cx="4958513" cy="507831"/>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（注記）</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グラフの幅は実際の割合とは異なります。</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端数処理により、記載のとおり計算しても記載されている結果とならない場合があります。</a:t>
            </a:r>
            <a:endParaRPr kumimoji="1" lang="en-US" altLang="ja-JP" sz="900" dirty="0">
              <a:latin typeface="BIZ UD明朝 Medium" panose="02020500000000000000" pitchFamily="17" charset="-128"/>
              <a:ea typeface="BIZ UD明朝 Medium" panose="02020500000000000000" pitchFamily="17" charset="-128"/>
            </a:endParaRPr>
          </a:p>
        </p:txBody>
      </p:sp>
      <p:cxnSp>
        <p:nvCxnSpPr>
          <p:cNvPr id="44" name="直線コネクタ 43">
            <a:extLst>
              <a:ext uri="{FF2B5EF4-FFF2-40B4-BE49-F238E27FC236}">
                <a16:creationId xmlns:a16="http://schemas.microsoft.com/office/drawing/2014/main" id="{24AD4A69-2BFD-4E14-BDA6-36C12DC38182}"/>
              </a:ext>
            </a:extLst>
          </p:cNvPr>
          <p:cNvCxnSpPr>
            <a:cxnSpLocks/>
          </p:cNvCxnSpPr>
          <p:nvPr/>
        </p:nvCxnSpPr>
        <p:spPr>
          <a:xfrm>
            <a:off x="1548040" y="6238946"/>
            <a:ext cx="0" cy="2287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直線コネクタ 49">
            <a:extLst>
              <a:ext uri="{FF2B5EF4-FFF2-40B4-BE49-F238E27FC236}">
                <a16:creationId xmlns:a16="http://schemas.microsoft.com/office/drawing/2014/main" id="{5DDCBB8E-29A2-4C16-A913-5F2E5B87AE0E}"/>
              </a:ext>
            </a:extLst>
          </p:cNvPr>
          <p:cNvCxnSpPr>
            <a:cxnSpLocks/>
          </p:cNvCxnSpPr>
          <p:nvPr/>
        </p:nvCxnSpPr>
        <p:spPr>
          <a:xfrm flipH="1">
            <a:off x="5349819" y="5259375"/>
            <a:ext cx="0" cy="276111"/>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365742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C0E511E3-6350-4DAC-BBA4-C110F5D42069}"/>
              </a:ext>
            </a:extLst>
          </p:cNvPr>
          <p:cNvSpPr txBox="1"/>
          <p:nvPr/>
        </p:nvSpPr>
        <p:spPr>
          <a:xfrm>
            <a:off x="1" y="-8054"/>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令和８年度保険料率に係る算定結果の分析について</a:t>
            </a:r>
          </a:p>
        </p:txBody>
      </p:sp>
      <p:grpSp>
        <p:nvGrpSpPr>
          <p:cNvPr id="24" name="グループ化 23">
            <a:extLst>
              <a:ext uri="{FF2B5EF4-FFF2-40B4-BE49-F238E27FC236}">
                <a16:creationId xmlns:a16="http://schemas.microsoft.com/office/drawing/2014/main" id="{7B18E5F3-C3B7-45A1-858D-41FF6E979044}"/>
              </a:ext>
            </a:extLst>
          </p:cNvPr>
          <p:cNvGrpSpPr/>
          <p:nvPr/>
        </p:nvGrpSpPr>
        <p:grpSpPr>
          <a:xfrm>
            <a:off x="100483" y="534794"/>
            <a:ext cx="3326007" cy="295250"/>
            <a:chOff x="78658" y="1838030"/>
            <a:chExt cx="1479010" cy="277000"/>
          </a:xfrm>
        </p:grpSpPr>
        <p:sp>
          <p:nvSpPr>
            <p:cNvPr id="25" name="正方形/長方形 24">
              <a:extLst>
                <a:ext uri="{FF2B5EF4-FFF2-40B4-BE49-F238E27FC236}">
                  <a16:creationId xmlns:a16="http://schemas.microsoft.com/office/drawing/2014/main" id="{12A9D6DB-523F-4ABB-AC28-B22A28058E07}"/>
                </a:ext>
              </a:extLst>
            </p:cNvPr>
            <p:cNvSpPr/>
            <p:nvPr/>
          </p:nvSpPr>
          <p:spPr>
            <a:xfrm>
              <a:off x="456868" y="1838030"/>
              <a:ext cx="1100800"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医療費の動向</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26" name="正方形/長方形 25">
              <a:extLst>
                <a:ext uri="{FF2B5EF4-FFF2-40B4-BE49-F238E27FC236}">
                  <a16:creationId xmlns:a16="http://schemas.microsoft.com/office/drawing/2014/main" id="{6E57074E-2B54-4264-B72D-5E2358F5C502}"/>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要因１</a:t>
              </a:r>
            </a:p>
          </p:txBody>
        </p:sp>
      </p:grpSp>
      <p:sp>
        <p:nvSpPr>
          <p:cNvPr id="27" name="テキスト ボックス 26">
            <a:extLst>
              <a:ext uri="{FF2B5EF4-FFF2-40B4-BE49-F238E27FC236}">
                <a16:creationId xmlns:a16="http://schemas.microsoft.com/office/drawing/2014/main" id="{1C7A87CA-6987-4A4B-95E7-25A116FCFB34}"/>
              </a:ext>
            </a:extLst>
          </p:cNvPr>
          <p:cNvSpPr txBox="1"/>
          <p:nvPr/>
        </p:nvSpPr>
        <p:spPr>
          <a:xfrm>
            <a:off x="100483" y="972783"/>
            <a:ext cx="10490480" cy="1330044"/>
          </a:xfrm>
          <a:prstGeom prst="rect">
            <a:avLst/>
          </a:prstGeom>
          <a:solidFill>
            <a:schemeClr val="accent4">
              <a:lumMod val="20000"/>
              <a:lumOff val="80000"/>
            </a:schemeClr>
          </a:solidFill>
          <a:ln w="28575">
            <a:solidFill>
              <a:srgbClr val="FFC000"/>
            </a:solidFill>
            <a:prstDash val="sysDash"/>
          </a:ln>
        </p:spPr>
        <p:txBody>
          <a:bodyPr wrap="square" anchor="ctr">
            <a:spAutoFit/>
          </a:bodyPr>
          <a:lstStyle/>
          <a:p>
            <a:pPr>
              <a:lnSpc>
                <a:spcPct val="150000"/>
              </a:lnSpc>
              <a:tabLst>
                <a:tab pos="269875" algn="l"/>
              </a:tabLst>
            </a:pPr>
            <a:r>
              <a:rPr lang="ja-JP" altLang="en-US" sz="1400" i="0" u="none" strike="noStrike" baseline="0" dirty="0">
                <a:latin typeface="BIZ UDゴシック" panose="020B0400000000000000" pitchFamily="49" charset="-128"/>
                <a:ea typeface="BIZ UDゴシック" panose="020B0400000000000000" pitchFamily="49" charset="-128"/>
              </a:rPr>
              <a:t>○</a:t>
            </a:r>
            <a:r>
              <a:rPr lang="en-US" altLang="ja-JP" sz="1400" i="0" u="none" strike="noStrike" baseline="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国民健康保険制度は、医療保険制度であることから、</a:t>
            </a:r>
            <a:r>
              <a:rPr lang="ja-JP" altLang="en-US" sz="1400" b="1" i="0" u="sng" strike="noStrike" baseline="0" dirty="0">
                <a:latin typeface="BIZ UDゴシック" panose="020B0400000000000000" pitchFamily="49" charset="-128"/>
                <a:ea typeface="BIZ UDゴシック" panose="020B0400000000000000" pitchFamily="49" charset="-128"/>
              </a:rPr>
              <a:t>高齢化の進展</a:t>
            </a:r>
            <a:r>
              <a:rPr lang="ja-JP" altLang="en-US" sz="1400" i="0" u="none" strike="noStrike" baseline="0" dirty="0">
                <a:latin typeface="BIZ UDゴシック" panose="020B0400000000000000" pitchFamily="49" charset="-128"/>
                <a:ea typeface="BIZ UDゴシック" panose="020B0400000000000000" pitchFamily="49" charset="-128"/>
              </a:rPr>
              <a:t>や</a:t>
            </a:r>
            <a:r>
              <a:rPr lang="ja-JP" altLang="en-US" sz="1400" b="1" i="0" u="sng" strike="noStrike" baseline="0" dirty="0">
                <a:latin typeface="BIZ UDゴシック" panose="020B0400000000000000" pitchFamily="49" charset="-128"/>
                <a:ea typeface="BIZ UDゴシック" panose="020B0400000000000000" pitchFamily="49" charset="-128"/>
              </a:rPr>
              <a:t>医療の高度化に伴う医療費の増加</a:t>
            </a:r>
            <a:r>
              <a:rPr lang="ja-JP" altLang="en-US" sz="1400" i="0" u="none" strike="noStrike" baseline="0" dirty="0">
                <a:latin typeface="BIZ UDゴシック" panose="020B0400000000000000" pitchFamily="49" charset="-128"/>
                <a:ea typeface="BIZ UDゴシック" panose="020B0400000000000000" pitchFamily="49" charset="-128"/>
              </a:rPr>
              <a:t>に伴い、</a:t>
            </a:r>
            <a:r>
              <a:rPr lang="ja-JP" altLang="en-US" sz="1400" b="1" i="0" u="sng" strike="noStrike" baseline="0" dirty="0">
                <a:latin typeface="BIZ UDゴシック" panose="020B0400000000000000" pitchFamily="49" charset="-128"/>
                <a:ea typeface="BIZ UDゴシック" panose="020B0400000000000000" pitchFamily="49" charset="-128"/>
              </a:rPr>
              <a:t>保険料も上昇</a:t>
            </a:r>
            <a:r>
              <a:rPr lang="en-US" altLang="ja-JP" sz="1400" i="0" strike="noStrike" baseline="0" dirty="0">
                <a:latin typeface="BIZ UDゴシック" panose="020B0400000000000000" pitchFamily="49" charset="-128"/>
                <a:ea typeface="BIZ UDゴシック" panose="020B0400000000000000" pitchFamily="49" charset="-128"/>
              </a:rPr>
              <a:t>	</a:t>
            </a:r>
            <a:r>
              <a:rPr lang="ja-JP" altLang="en-US" sz="1400" b="1" i="0" u="sng" strike="noStrike" baseline="0" dirty="0">
                <a:latin typeface="BIZ UDゴシック" panose="020B0400000000000000" pitchFamily="49" charset="-128"/>
                <a:ea typeface="BIZ UDゴシック" panose="020B0400000000000000" pitchFamily="49" charset="-128"/>
              </a:rPr>
              <a:t>する</a:t>
            </a:r>
            <a:r>
              <a:rPr lang="ja-JP" altLang="en-US" sz="1400" i="0" u="none" strike="noStrike" baseline="0" dirty="0">
                <a:latin typeface="BIZ UDゴシック" panose="020B0400000000000000" pitchFamily="49" charset="-128"/>
                <a:ea typeface="BIZ UDゴシック" panose="020B0400000000000000" pitchFamily="49" charset="-128"/>
              </a:rPr>
              <a:t>仕組みとなって</a:t>
            </a:r>
            <a:r>
              <a:rPr lang="ja-JP" altLang="en-US" sz="1400" dirty="0">
                <a:latin typeface="BIZ UDゴシック" panose="020B0400000000000000" pitchFamily="49" charset="-128"/>
                <a:ea typeface="BIZ UDゴシック" panose="020B0400000000000000" pitchFamily="49" charset="-128"/>
              </a:rPr>
              <a:t>います。</a:t>
            </a:r>
            <a:endParaRPr lang="en-US" altLang="ja-JP" sz="1400" dirty="0">
              <a:latin typeface="BIZ UDゴシック" panose="020B0400000000000000" pitchFamily="49" charset="-128"/>
              <a:ea typeface="BIZ UDゴシック" panose="020B0400000000000000" pitchFamily="49" charset="-128"/>
            </a:endParaRPr>
          </a:p>
          <a:p>
            <a:pPr>
              <a:lnSpc>
                <a:spcPct val="150000"/>
              </a:lnSpc>
              <a:tabLst>
                <a:tab pos="269875" algn="l"/>
              </a:tabLst>
            </a:pP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令和</a:t>
            </a:r>
            <a:r>
              <a:rPr lang="ja-JP" altLang="en-US" sz="1400" dirty="0">
                <a:latin typeface="BIZ UDゴシック" panose="020B0400000000000000" pitchFamily="49" charset="-128"/>
                <a:ea typeface="BIZ UDゴシック" panose="020B0400000000000000" pitchFamily="49" charset="-128"/>
              </a:rPr>
              <a:t>８</a:t>
            </a:r>
            <a:r>
              <a:rPr lang="ja-JP" altLang="en-US" sz="1400" i="0" strike="noStrike" baseline="0" dirty="0">
                <a:latin typeface="BIZ UDゴシック" panose="020B0400000000000000" pitchFamily="49" charset="-128"/>
                <a:ea typeface="BIZ UDゴシック" panose="020B0400000000000000" pitchFamily="49" charset="-128"/>
              </a:rPr>
              <a:t>年度については、</a:t>
            </a:r>
            <a:r>
              <a:rPr lang="ja-JP" altLang="en-US" sz="1400" b="1" i="0" u="sng" strike="noStrike" baseline="0" dirty="0">
                <a:latin typeface="BIZ UDゴシック" panose="020B0400000000000000" pitchFamily="49" charset="-128"/>
                <a:ea typeface="BIZ UDゴシック" panose="020B0400000000000000" pitchFamily="49" charset="-128"/>
              </a:rPr>
              <a:t>診療報酬が</a:t>
            </a:r>
            <a:r>
              <a:rPr lang="en-US" altLang="ja-JP" sz="1400" b="1" i="0" u="sng" strike="noStrike" baseline="0" dirty="0">
                <a:latin typeface="BIZ UDゴシック" panose="020B0400000000000000" pitchFamily="49" charset="-128"/>
                <a:ea typeface="BIZ UDゴシック" panose="020B0400000000000000" pitchFamily="49" charset="-128"/>
              </a:rPr>
              <a:t>12</a:t>
            </a:r>
            <a:r>
              <a:rPr lang="ja-JP" altLang="en-US" sz="1400" b="1" i="0" u="sng" strike="noStrike" baseline="0" dirty="0">
                <a:latin typeface="BIZ UDゴシック" panose="020B0400000000000000" pitchFamily="49" charset="-128"/>
                <a:ea typeface="BIZ UDゴシック" panose="020B0400000000000000" pitchFamily="49" charset="-128"/>
              </a:rPr>
              <a:t>年ぶりのプラス改定（＋</a:t>
            </a:r>
            <a:r>
              <a:rPr lang="en-US" altLang="ja-JP" sz="1400" b="1" i="0" u="sng" strike="noStrike" baseline="0" dirty="0">
                <a:latin typeface="BIZ UDゴシック" panose="020B0400000000000000" pitchFamily="49" charset="-128"/>
                <a:ea typeface="BIZ UDゴシック" panose="020B0400000000000000" pitchFamily="49" charset="-128"/>
              </a:rPr>
              <a:t>2.02</a:t>
            </a:r>
            <a:r>
              <a:rPr lang="ja-JP" altLang="en-US" sz="1400" b="1" i="0" u="sng" strike="noStrike" baseline="0" dirty="0">
                <a:latin typeface="BIZ UDゴシック" panose="020B0400000000000000" pitchFamily="49" charset="-128"/>
                <a:ea typeface="BIZ UDゴシック" panose="020B0400000000000000" pitchFamily="49" charset="-128"/>
              </a:rPr>
              <a:t>％）となった影響を受け、令和７年度の一人当たり保険</a:t>
            </a:r>
            <a:r>
              <a:rPr lang="en-US" altLang="ja-JP" sz="1400" b="1" i="0" u="sng" strike="noStrike" baseline="0" dirty="0">
                <a:latin typeface="BIZ UDゴシック" panose="020B0400000000000000" pitchFamily="49" charset="-128"/>
                <a:ea typeface="BIZ UDゴシック" panose="020B0400000000000000" pitchFamily="49" charset="-128"/>
              </a:rPr>
              <a:t>	</a:t>
            </a:r>
            <a:r>
              <a:rPr lang="ja-JP" altLang="en-US" sz="1400" b="1" i="0" u="sng" strike="noStrike" baseline="0" dirty="0">
                <a:latin typeface="BIZ UDゴシック" panose="020B0400000000000000" pitchFamily="49" charset="-128"/>
                <a:ea typeface="BIZ UDゴシック" panose="020B0400000000000000" pitchFamily="49" charset="-128"/>
              </a:rPr>
              <a:t>給</a:t>
            </a:r>
            <a:r>
              <a:rPr lang="en-US" altLang="ja-JP" sz="1400" i="0" strike="noStrike" baseline="0" dirty="0">
                <a:latin typeface="BIZ UDゴシック" panose="020B0400000000000000" pitchFamily="49" charset="-128"/>
                <a:ea typeface="BIZ UDゴシック" panose="020B0400000000000000" pitchFamily="49" charset="-128"/>
              </a:rPr>
              <a:t>	</a:t>
            </a:r>
            <a:r>
              <a:rPr lang="ja-JP" altLang="en-US" sz="1400" b="1" i="0" u="sng" strike="noStrike" baseline="0" dirty="0">
                <a:latin typeface="BIZ UDゴシック" panose="020B0400000000000000" pitchFamily="49" charset="-128"/>
                <a:ea typeface="BIZ UDゴシック" panose="020B0400000000000000" pitchFamily="49" charset="-128"/>
              </a:rPr>
              <a:t>付費（見込）から、約＋</a:t>
            </a:r>
            <a:r>
              <a:rPr lang="en-US" altLang="ja-JP" sz="1400" b="1" i="0" u="sng" strike="noStrike" baseline="0" dirty="0">
                <a:latin typeface="BIZ UDゴシック" panose="020B0400000000000000" pitchFamily="49" charset="-128"/>
                <a:ea typeface="BIZ UDゴシック" panose="020B0400000000000000" pitchFamily="49" charset="-128"/>
              </a:rPr>
              <a:t>3,8</a:t>
            </a:r>
            <a:r>
              <a:rPr lang="ja-JP" altLang="en-US" sz="1400" b="1" i="0" u="sng" strike="noStrike" baseline="0" dirty="0">
                <a:latin typeface="BIZ UDゴシック" panose="020B0400000000000000" pitchFamily="49" charset="-128"/>
                <a:ea typeface="BIZ UDゴシック" panose="020B0400000000000000" pitchFamily="49" charset="-128"/>
              </a:rPr>
              <a:t>％と大幅に増加することを見込み、保険料を算定しました。</a:t>
            </a:r>
            <a:endParaRPr lang="en-US" altLang="ja-JP" sz="1400" b="1" i="0" u="sng" strike="noStrike" baseline="0" dirty="0">
              <a:latin typeface="BIZ UDゴシック" panose="020B0400000000000000" pitchFamily="49" charset="-128"/>
              <a:ea typeface="BIZ UDゴシック" panose="020B0400000000000000" pitchFamily="49" charset="-128"/>
            </a:endParaRPr>
          </a:p>
        </p:txBody>
      </p:sp>
      <p:grpSp>
        <p:nvGrpSpPr>
          <p:cNvPr id="28" name="グループ化 27">
            <a:extLst>
              <a:ext uri="{FF2B5EF4-FFF2-40B4-BE49-F238E27FC236}">
                <a16:creationId xmlns:a16="http://schemas.microsoft.com/office/drawing/2014/main" id="{70325950-B2B3-4673-AD4A-40512F3704C9}"/>
              </a:ext>
            </a:extLst>
          </p:cNvPr>
          <p:cNvGrpSpPr/>
          <p:nvPr/>
        </p:nvGrpSpPr>
        <p:grpSpPr>
          <a:xfrm>
            <a:off x="100483" y="2445566"/>
            <a:ext cx="3325822" cy="295250"/>
            <a:chOff x="78658" y="1838030"/>
            <a:chExt cx="1478928" cy="277000"/>
          </a:xfrm>
        </p:grpSpPr>
        <p:sp>
          <p:nvSpPr>
            <p:cNvPr id="29" name="正方形/長方形 28">
              <a:extLst>
                <a:ext uri="{FF2B5EF4-FFF2-40B4-BE49-F238E27FC236}">
                  <a16:creationId xmlns:a16="http://schemas.microsoft.com/office/drawing/2014/main" id="{12BB308F-A8DF-4C62-9D5F-BC4B2E8D4038}"/>
                </a:ext>
              </a:extLst>
            </p:cNvPr>
            <p:cNvSpPr/>
            <p:nvPr/>
          </p:nvSpPr>
          <p:spPr>
            <a:xfrm>
              <a:off x="456867" y="1838030"/>
              <a:ext cx="1100719"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保険料抑制のための取組</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0" name="正方形/長方形 29">
              <a:extLst>
                <a:ext uri="{FF2B5EF4-FFF2-40B4-BE49-F238E27FC236}">
                  <a16:creationId xmlns:a16="http://schemas.microsoft.com/office/drawing/2014/main" id="{3E1128B6-1DFB-4EE2-A77A-CB4A5C458A12}"/>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要因２</a:t>
              </a:r>
            </a:p>
          </p:txBody>
        </p:sp>
      </p:grpSp>
      <p:sp>
        <p:nvSpPr>
          <p:cNvPr id="31" name="テキスト ボックス 30">
            <a:extLst>
              <a:ext uri="{FF2B5EF4-FFF2-40B4-BE49-F238E27FC236}">
                <a16:creationId xmlns:a16="http://schemas.microsoft.com/office/drawing/2014/main" id="{633206A2-4E1F-4724-9C7E-AB6CA532AA88}"/>
              </a:ext>
            </a:extLst>
          </p:cNvPr>
          <p:cNvSpPr txBox="1"/>
          <p:nvPr/>
        </p:nvSpPr>
        <p:spPr>
          <a:xfrm>
            <a:off x="100483" y="2883555"/>
            <a:ext cx="10490480" cy="1653209"/>
          </a:xfrm>
          <a:prstGeom prst="rect">
            <a:avLst/>
          </a:prstGeom>
          <a:solidFill>
            <a:schemeClr val="accent4">
              <a:lumMod val="20000"/>
              <a:lumOff val="80000"/>
            </a:schemeClr>
          </a:solidFill>
          <a:ln w="28575">
            <a:solidFill>
              <a:srgbClr val="FF9900"/>
            </a:solidFill>
            <a:prstDash val="sysDash"/>
          </a:ln>
        </p:spPr>
        <p:txBody>
          <a:bodyPr wrap="square" anchor="ctr">
            <a:spAutoFit/>
          </a:bodyPr>
          <a:lstStyle/>
          <a:p>
            <a:pPr>
              <a:lnSpc>
                <a:spcPct val="150000"/>
              </a:lnSpc>
              <a:tabLst>
                <a:tab pos="269875" algn="l"/>
              </a:tabLst>
            </a:pPr>
            <a:r>
              <a:rPr lang="ja-JP" altLang="en-US" sz="1400" i="0" u="none" strike="noStrike" baseline="0" dirty="0">
                <a:latin typeface="BIZ UDゴシック" panose="020B0400000000000000" pitchFamily="49" charset="-128"/>
                <a:ea typeface="BIZ UDゴシック" panose="020B0400000000000000" pitchFamily="49" charset="-128"/>
              </a:rPr>
              <a:t>○</a:t>
            </a:r>
            <a:r>
              <a:rPr lang="en-US" altLang="ja-JP" sz="1400" i="0" u="none" strike="noStrike" baseline="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大阪府では、令和６年度からの保険料水準完全統一を踏まえ、府内市町村との連携・協力のもと、府独自の財政調整事業を</a:t>
            </a:r>
            <a:r>
              <a:rPr lang="en-US" altLang="ja-JP" sz="1400" i="0" u="none" strike="noStrike" baseline="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構築し、保険者としてできる限りの統一保険料率の抑制・平準化に取り組んでいます。</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tabLst>
                <a:tab pos="269875" algn="l"/>
              </a:tabLst>
            </a:pP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令和８年度については、令和５年度まで各市町村で保険料の抑制等に使われていた財源の一部や、</a:t>
            </a:r>
            <a:r>
              <a:rPr lang="ja-JP" altLang="en-US" sz="1400" b="1" i="0" u="sng" strike="noStrike" baseline="0" dirty="0">
                <a:latin typeface="BIZ UDゴシック" panose="020B0400000000000000" pitchFamily="49" charset="-128"/>
                <a:ea typeface="BIZ UDゴシック" panose="020B0400000000000000" pitchFamily="49" charset="-128"/>
              </a:rPr>
              <a:t>国への要望の結果、実現</a:t>
            </a:r>
            <a:r>
              <a:rPr lang="en-US" altLang="ja-JP" sz="1400" b="1" u="sng" dirty="0">
                <a:latin typeface="BIZ UDゴシック" panose="020B0400000000000000" pitchFamily="49" charset="-128"/>
                <a:ea typeface="BIZ UDゴシック" panose="020B0400000000000000" pitchFamily="49" charset="-128"/>
              </a:rPr>
              <a:t>	</a:t>
            </a:r>
            <a:r>
              <a:rPr lang="en-US" altLang="ja-JP" sz="1400" b="1"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した</a:t>
            </a:r>
            <a:r>
              <a:rPr lang="ja-JP" altLang="en-US" sz="1400" b="1" i="0" u="sng" strike="noStrike" baseline="0" dirty="0">
                <a:latin typeface="BIZ UDゴシック" panose="020B0400000000000000" pitchFamily="49" charset="-128"/>
                <a:ea typeface="BIZ UDゴシック" panose="020B0400000000000000" pitchFamily="49" charset="-128"/>
              </a:rPr>
              <a:t>保険料水準の完全統一達成団体への財政支援</a:t>
            </a:r>
            <a:r>
              <a:rPr lang="ja-JP" altLang="en-US" sz="1400" i="0" strike="noStrike" baseline="0" dirty="0">
                <a:latin typeface="BIZ UDゴシック" panose="020B0400000000000000" pitchFamily="49" charset="-128"/>
                <a:ea typeface="BIZ UDゴシック" panose="020B0400000000000000" pitchFamily="49" charset="-128"/>
              </a:rPr>
              <a:t>、</a:t>
            </a:r>
            <a:r>
              <a:rPr lang="ja-JP" altLang="en-US" sz="1400" b="1" i="0" u="sng" strike="noStrike" baseline="0" dirty="0">
                <a:latin typeface="BIZ UDゴシック" panose="020B0400000000000000" pitchFamily="49" charset="-128"/>
                <a:ea typeface="BIZ UDゴシック" panose="020B0400000000000000" pitchFamily="49" charset="-128"/>
              </a:rPr>
              <a:t>府国保特会の剰余金の活用</a:t>
            </a:r>
            <a:r>
              <a:rPr lang="ja-JP" altLang="en-US" sz="1400" i="0" strike="noStrike" baseline="0" dirty="0">
                <a:latin typeface="BIZ UDゴシック" panose="020B0400000000000000" pitchFamily="49" charset="-128"/>
                <a:ea typeface="BIZ UDゴシック" panose="020B0400000000000000" pitchFamily="49" charset="-128"/>
              </a:rPr>
              <a:t>などにより</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約</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278</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億円の財源を確保</a:t>
            </a:r>
            <a:r>
              <a:rPr lang="ja-JP" altLang="en-US" sz="1400" i="0" strike="noStrike" baseline="0" dirty="0">
                <a:latin typeface="BIZ UDゴシック" panose="020B0400000000000000" pitchFamily="49" charset="-128"/>
                <a:ea typeface="BIZ UDゴシック" panose="020B0400000000000000" pitchFamily="49" charset="-128"/>
              </a:rPr>
              <a:t>し、</a:t>
            </a:r>
            <a:r>
              <a:rPr lang="en-US" altLang="ja-JP" sz="1400" dirty="0">
                <a:latin typeface="BIZ UDゴシック" panose="020B0400000000000000" pitchFamily="49" charset="-128"/>
                <a:ea typeface="BIZ UDゴシック" panose="020B0400000000000000" pitchFamily="49" charset="-128"/>
              </a:rPr>
              <a:t>		</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一人当たり約</a:t>
            </a:r>
            <a:r>
              <a:rPr lang="en-US" altLang="ja-JP" sz="1400" b="1" u="sng" dirty="0">
                <a:highlight>
                  <a:srgbClr val="FFFF00"/>
                </a:highlight>
                <a:latin typeface="BIZ UDゴシック" panose="020B0400000000000000" pitchFamily="49" charset="-128"/>
                <a:ea typeface="BIZ UDゴシック" panose="020B0400000000000000" pitchFamily="49" charset="-128"/>
              </a:rPr>
              <a:t>19</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,559</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円の保険料の抑制</a:t>
            </a:r>
            <a:r>
              <a:rPr lang="ja-JP" altLang="en-US" sz="1400" i="0" strike="noStrike" baseline="0" dirty="0">
                <a:latin typeface="BIZ UDゴシック" panose="020B0400000000000000" pitchFamily="49" charset="-128"/>
                <a:ea typeface="BIZ UDゴシック" panose="020B0400000000000000" pitchFamily="49" charset="-128"/>
              </a:rPr>
              <a:t>を図りました。</a:t>
            </a:r>
            <a:endParaRPr lang="en-US" altLang="ja-JP" sz="1400" i="0" strike="noStrike" baseline="0" dirty="0">
              <a:latin typeface="BIZ UDゴシック" panose="020B0400000000000000" pitchFamily="49" charset="-128"/>
              <a:ea typeface="BIZ UDゴシック" panose="020B0400000000000000" pitchFamily="49" charset="-128"/>
            </a:endParaRPr>
          </a:p>
        </p:txBody>
      </p:sp>
      <p:grpSp>
        <p:nvGrpSpPr>
          <p:cNvPr id="14" name="グループ化 13">
            <a:extLst>
              <a:ext uri="{FF2B5EF4-FFF2-40B4-BE49-F238E27FC236}">
                <a16:creationId xmlns:a16="http://schemas.microsoft.com/office/drawing/2014/main" id="{7ED93E21-7C96-4B1B-9B08-1721ADF80F77}"/>
              </a:ext>
            </a:extLst>
          </p:cNvPr>
          <p:cNvGrpSpPr/>
          <p:nvPr/>
        </p:nvGrpSpPr>
        <p:grpSpPr>
          <a:xfrm>
            <a:off x="100483" y="4679503"/>
            <a:ext cx="3325822" cy="295250"/>
            <a:chOff x="78658" y="1838030"/>
            <a:chExt cx="1478928" cy="277000"/>
          </a:xfrm>
        </p:grpSpPr>
        <p:sp>
          <p:nvSpPr>
            <p:cNvPr id="15" name="正方形/長方形 14">
              <a:extLst>
                <a:ext uri="{FF2B5EF4-FFF2-40B4-BE49-F238E27FC236}">
                  <a16:creationId xmlns:a16="http://schemas.microsoft.com/office/drawing/2014/main" id="{B344B6F8-DD88-4C00-857C-027A287471AF}"/>
                </a:ext>
              </a:extLst>
            </p:cNvPr>
            <p:cNvSpPr/>
            <p:nvPr/>
          </p:nvSpPr>
          <p:spPr>
            <a:xfrm>
              <a:off x="456867" y="1838030"/>
              <a:ext cx="1100719"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まとめ</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25499BF1-E226-42AB-8893-793CBA2B0C93}"/>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総　括</a:t>
              </a:r>
            </a:p>
          </p:txBody>
        </p:sp>
      </p:grpSp>
      <p:sp>
        <p:nvSpPr>
          <p:cNvPr id="17" name="テキスト ボックス 16">
            <a:extLst>
              <a:ext uri="{FF2B5EF4-FFF2-40B4-BE49-F238E27FC236}">
                <a16:creationId xmlns:a16="http://schemas.microsoft.com/office/drawing/2014/main" id="{B346582F-D564-4D1F-AE49-64A110FE4D96}"/>
              </a:ext>
            </a:extLst>
          </p:cNvPr>
          <p:cNvSpPr txBox="1"/>
          <p:nvPr/>
        </p:nvSpPr>
        <p:spPr>
          <a:xfrm>
            <a:off x="100483" y="5117490"/>
            <a:ext cx="10490480" cy="2299540"/>
          </a:xfrm>
          <a:prstGeom prst="rect">
            <a:avLst/>
          </a:prstGeom>
          <a:solidFill>
            <a:schemeClr val="accent5">
              <a:lumMod val="20000"/>
              <a:lumOff val="80000"/>
            </a:schemeClr>
          </a:solidFill>
          <a:ln w="28575">
            <a:solidFill>
              <a:srgbClr val="30878A"/>
            </a:solidFill>
            <a:prstDash val="sysDash"/>
          </a:ln>
        </p:spPr>
        <p:txBody>
          <a:bodyPr wrap="square" anchor="ctr">
            <a:spAutoFit/>
          </a:bodyPr>
          <a:lstStyle/>
          <a:p>
            <a:pPr>
              <a:lnSpc>
                <a:spcPct val="150000"/>
              </a:lnSpc>
              <a:tabLst>
                <a:tab pos="269875" algn="l"/>
              </a:tabLst>
            </a:pPr>
            <a:r>
              <a:rPr lang="ja-JP" altLang="en-US" sz="1400" i="0" u="none" strike="noStrike" baseline="0" dirty="0">
                <a:latin typeface="BIZ UDゴシック" panose="020B0400000000000000" pitchFamily="49" charset="-128"/>
                <a:ea typeface="BIZ UDゴシック" panose="020B0400000000000000" pitchFamily="49" charset="-128"/>
              </a:rPr>
              <a:t>○</a:t>
            </a:r>
            <a:r>
              <a:rPr lang="en-US" altLang="ja-JP" sz="1400" i="0" u="none" strike="noStrike" baseline="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保険料の算定にあたっては、</a:t>
            </a:r>
            <a:r>
              <a:rPr lang="ja-JP" altLang="en-US" sz="1400" b="1" u="sng" dirty="0">
                <a:latin typeface="BIZ UDゴシック" panose="020B0400000000000000" pitchFamily="49" charset="-128"/>
                <a:ea typeface="BIZ UDゴシック" panose="020B0400000000000000" pitchFamily="49" charset="-128"/>
              </a:rPr>
              <a:t>上記以外の</a:t>
            </a:r>
            <a:r>
              <a:rPr lang="ja-JP" altLang="en-US" sz="1400" dirty="0">
                <a:latin typeface="BIZ UDゴシック" panose="020B0400000000000000" pitchFamily="49" charset="-128"/>
                <a:ea typeface="BIZ UDゴシック" panose="020B0400000000000000" pitchFamily="49" charset="-128"/>
              </a:rPr>
              <a:t>要素も加味しています。主なものとして、</a:t>
            </a:r>
            <a:r>
              <a:rPr lang="ja-JP" altLang="en-US" sz="1400" b="1" u="sng" dirty="0">
                <a:latin typeface="BIZ UDゴシック" panose="020B0400000000000000" pitchFamily="49" charset="-128"/>
                <a:ea typeface="BIZ UDゴシック" panose="020B0400000000000000" pitchFamily="49" charset="-128"/>
              </a:rPr>
              <a:t>保険料の増加要因</a:t>
            </a:r>
            <a:r>
              <a:rPr lang="ja-JP" altLang="en-US" sz="1400" dirty="0">
                <a:latin typeface="BIZ UDゴシック" panose="020B0400000000000000" pitchFamily="49" charset="-128"/>
                <a:ea typeface="BIZ UDゴシック" panose="020B0400000000000000" pitchFamily="49" charset="-128"/>
              </a:rPr>
              <a:t>については、上記</a:t>
            </a:r>
            <a:r>
              <a:rPr lang="ja-JP" altLang="en-US" sz="1400" i="0" u="none" strike="noStrike" baseline="0" dirty="0">
                <a:latin typeface="BIZ UDゴシック" panose="020B0400000000000000" pitchFamily="49" charset="-128"/>
                <a:ea typeface="BIZ UDゴシック" panose="020B0400000000000000" pitchFamily="49" charset="-128"/>
              </a:rPr>
              <a:t>の診療</a:t>
            </a:r>
            <a:r>
              <a:rPr lang="en-US" altLang="ja-JP" sz="1400" i="0" u="none" strike="noStrike" baseline="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報酬改定に伴う大幅な保険給付費の増加</a:t>
            </a:r>
            <a:r>
              <a:rPr lang="ja-JP" altLang="en-US" sz="1400" dirty="0">
                <a:latin typeface="BIZ UDゴシック" panose="020B0400000000000000" pitchFamily="49" charset="-128"/>
                <a:ea typeface="BIZ UDゴシック" panose="020B0400000000000000" pitchFamily="49" charset="-128"/>
              </a:rPr>
              <a:t>に加え</a:t>
            </a:r>
            <a:r>
              <a:rPr lang="ja-JP" altLang="en-US" sz="1400" i="0" u="none" strike="noStrike" baseline="0" dirty="0">
                <a:latin typeface="BIZ UDゴシック" panose="020B0400000000000000" pitchFamily="49" charset="-128"/>
                <a:ea typeface="BIZ UDゴシック" panose="020B0400000000000000" pitchFamily="49" charset="-128"/>
              </a:rPr>
              <a:t>、</a:t>
            </a:r>
            <a:r>
              <a:rPr lang="ja-JP" altLang="en-US" sz="1400" b="1" i="0" u="sng" strike="noStrike" baseline="0" dirty="0">
                <a:latin typeface="BIZ UDゴシック" panose="020B0400000000000000" pitchFamily="49" charset="-128"/>
                <a:ea typeface="BIZ UDゴシック" panose="020B0400000000000000" pitchFamily="49" charset="-128"/>
              </a:rPr>
              <a:t>令和８年度から保険料に新たに加わる子ども・子育て支援納付金分の増加、</a:t>
            </a:r>
            <a:r>
              <a:rPr lang="en-US" altLang="ja-JP" sz="1400" b="1"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国から示される前期高齢者交付金の減少などが挙げられます。また、</a:t>
            </a:r>
            <a:r>
              <a:rPr lang="ja-JP" altLang="en-US" sz="1400" b="1" u="sng" dirty="0">
                <a:latin typeface="BIZ UDゴシック" panose="020B0400000000000000" pitchFamily="49" charset="-128"/>
                <a:ea typeface="BIZ UDゴシック" panose="020B0400000000000000" pitchFamily="49" charset="-128"/>
              </a:rPr>
              <a:t>保険料の減少要因</a:t>
            </a:r>
            <a:r>
              <a:rPr lang="ja-JP" altLang="en-US" sz="1400" dirty="0">
                <a:latin typeface="BIZ UDゴシック" panose="020B0400000000000000" pitchFamily="49" charset="-128"/>
                <a:ea typeface="BIZ UDゴシック" panose="020B0400000000000000" pitchFamily="49" charset="-128"/>
              </a:rPr>
              <a:t>については</a:t>
            </a:r>
            <a:r>
              <a:rPr lang="ja-JP" altLang="en-US" sz="1400" i="0" u="none" strike="noStrike" baseline="0" dirty="0">
                <a:latin typeface="BIZ UDゴシック" panose="020B0400000000000000" pitchFamily="49" charset="-128"/>
                <a:ea typeface="BIZ UDゴシック" panose="020B0400000000000000" pitchFamily="49" charset="-128"/>
              </a:rPr>
              <a:t>、上記の保険料抑制の</a:t>
            </a:r>
            <a:r>
              <a:rPr lang="ja-JP" altLang="en-US" sz="1400" dirty="0">
                <a:latin typeface="BIZ UDゴシック" panose="020B0400000000000000" pitchFamily="49" charset="-128"/>
                <a:ea typeface="BIZ UDゴシック" panose="020B0400000000000000" pitchFamily="49" charset="-128"/>
              </a:rPr>
              <a:t>ため</a:t>
            </a:r>
            <a:r>
              <a:rPr lang="en-US" altLang="ja-JP"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の取組のほか、所得水準の低下等に伴う</a:t>
            </a:r>
            <a:r>
              <a:rPr lang="ja-JP" altLang="en-US" sz="1400" i="0" u="none" strike="noStrike" baseline="0" dirty="0">
                <a:latin typeface="BIZ UDゴシック" panose="020B0400000000000000" pitchFamily="49" charset="-128"/>
                <a:ea typeface="BIZ UDゴシック" panose="020B0400000000000000" pitchFamily="49" charset="-128"/>
              </a:rPr>
              <a:t>普通調整交付金の増加といった</a:t>
            </a:r>
            <a:r>
              <a:rPr lang="ja-JP" altLang="en-US" sz="1400" b="1" i="0" u="sng" strike="noStrike" baseline="0" dirty="0">
                <a:latin typeface="BIZ UDゴシック" panose="020B0400000000000000" pitchFamily="49" charset="-128"/>
                <a:ea typeface="BIZ UDゴシック" panose="020B0400000000000000" pitchFamily="49" charset="-128"/>
              </a:rPr>
              <a:t>公費の</a:t>
            </a:r>
            <a:r>
              <a:rPr lang="ja-JP" altLang="en-US" sz="1400" b="1" u="sng" dirty="0">
                <a:latin typeface="BIZ UDゴシック" panose="020B0400000000000000" pitchFamily="49" charset="-128"/>
                <a:ea typeface="BIZ UDゴシック" panose="020B0400000000000000" pitchFamily="49" charset="-128"/>
              </a:rPr>
              <a:t>増加など</a:t>
            </a:r>
            <a:r>
              <a:rPr lang="ja-JP" altLang="en-US" sz="1400" i="0" u="none" strike="noStrike" baseline="0" dirty="0">
                <a:latin typeface="BIZ UDゴシック" panose="020B0400000000000000" pitchFamily="49" charset="-128"/>
                <a:ea typeface="BIZ UDゴシック" panose="020B0400000000000000" pitchFamily="49" charset="-128"/>
              </a:rPr>
              <a:t>が挙げられます。</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tabLst>
                <a:tab pos="269875" algn="l"/>
              </a:tabLst>
            </a:pP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令和８年度大阪府市町村統一保険料率については、これらの増減要因等を加味した結果となりますが、最終的には、新たに</a:t>
            </a:r>
            <a:r>
              <a:rPr lang="en-US" altLang="ja-JP"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加わる子ども・子育て支援納付金分が新たに加わる（一人当たり</a:t>
            </a:r>
            <a:r>
              <a:rPr lang="en-US" altLang="ja-JP" sz="1400" dirty="0">
                <a:latin typeface="BIZ UDゴシック" panose="020B0400000000000000" pitchFamily="49" charset="-128"/>
                <a:ea typeface="BIZ UDゴシック" panose="020B0400000000000000" pitchFamily="49" charset="-128"/>
              </a:rPr>
              <a:t>3,219</a:t>
            </a:r>
            <a:r>
              <a:rPr lang="ja-JP" altLang="en-US" sz="1400" dirty="0">
                <a:latin typeface="BIZ UDゴシック" panose="020B0400000000000000" pitchFamily="49" charset="-128"/>
                <a:ea typeface="BIZ UDゴシック" panose="020B0400000000000000" pitchFamily="49" charset="-128"/>
              </a:rPr>
              <a:t>円）とともに、診療報酬が</a:t>
            </a:r>
            <a:r>
              <a:rPr lang="en-US" altLang="ja-JP" sz="1400" dirty="0">
                <a:latin typeface="BIZ UDゴシック" panose="020B0400000000000000" pitchFamily="49" charset="-128"/>
                <a:ea typeface="BIZ UDゴシック" panose="020B0400000000000000" pitchFamily="49" charset="-128"/>
              </a:rPr>
              <a:t>12</a:t>
            </a:r>
            <a:r>
              <a:rPr lang="ja-JP" altLang="en-US" sz="1400" dirty="0">
                <a:latin typeface="BIZ UDゴシック" panose="020B0400000000000000" pitchFamily="49" charset="-128"/>
                <a:ea typeface="BIZ UDゴシック" panose="020B0400000000000000" pitchFamily="49" charset="-128"/>
              </a:rPr>
              <a:t>年ぶりのプラス改定と</a:t>
            </a:r>
            <a:r>
              <a:rPr lang="en-US" altLang="ja-JP" sz="140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なった影響を受け、</a:t>
            </a:r>
            <a:r>
              <a:rPr lang="ja-JP" altLang="en-US" sz="1400" i="0" strike="noStrike" baseline="0" dirty="0">
                <a:latin typeface="BIZ UDゴシック" panose="020B0400000000000000" pitchFamily="49" charset="-128"/>
                <a:ea typeface="BIZ UDゴシック" panose="020B0400000000000000" pitchFamily="49" charset="-128"/>
              </a:rPr>
              <a:t>一人当たり平均保険料額では、</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令和</a:t>
            </a:r>
            <a:r>
              <a:rPr lang="ja-JP" altLang="en-US" sz="1400" b="1" u="sng" dirty="0">
                <a:highlight>
                  <a:srgbClr val="FFFF00"/>
                </a:highlight>
                <a:latin typeface="BIZ UDゴシック" panose="020B0400000000000000" pitchFamily="49" charset="-128"/>
                <a:ea typeface="BIZ UDゴシック" panose="020B0400000000000000" pitchFamily="49" charset="-128"/>
              </a:rPr>
              <a:t>７</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年度より</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1,747</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円（</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1.1</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％）の</a:t>
            </a:r>
            <a:r>
              <a:rPr lang="ja-JP" altLang="en-US" sz="1400" b="1" u="sng" dirty="0">
                <a:highlight>
                  <a:srgbClr val="FFFF00"/>
                </a:highlight>
                <a:latin typeface="BIZ UDゴシック" panose="020B0400000000000000" pitchFamily="49" charset="-128"/>
                <a:ea typeface="BIZ UDゴシック" panose="020B0400000000000000" pitchFamily="49" charset="-128"/>
              </a:rPr>
              <a:t>増加</a:t>
            </a:r>
            <a:r>
              <a:rPr lang="ja-JP" altLang="en-US" sz="1400" i="0" strike="noStrike" baseline="0" dirty="0">
                <a:latin typeface="BIZ UDゴシック" panose="020B0400000000000000" pitchFamily="49" charset="-128"/>
                <a:ea typeface="BIZ UDゴシック" panose="020B0400000000000000" pitchFamily="49" charset="-128"/>
              </a:rPr>
              <a:t>となりました。</a:t>
            </a:r>
            <a:endParaRPr lang="en-US" altLang="ja-JP" sz="1400" i="0" strike="noStrike" baseline="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65525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C0E511E3-6350-4DAC-BBA4-C110F5D42069}"/>
              </a:ext>
            </a:extLst>
          </p:cNvPr>
          <p:cNvSpPr txBox="1"/>
          <p:nvPr/>
        </p:nvSpPr>
        <p:spPr>
          <a:xfrm>
            <a:off x="-4" y="-5049"/>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solidFill>
                  <a:schemeClr val="tx1"/>
                </a:solidFill>
                <a:latin typeface="BIZ UDゴシック" panose="020B0400000000000000" pitchFamily="49" charset="-128"/>
                <a:ea typeface="BIZ UDゴシック" panose="020B0400000000000000" pitchFamily="49" charset="-128"/>
              </a:rPr>
              <a:t>令和８年度の保険料額について</a:t>
            </a:r>
            <a:endParaRPr kumimoji="1" lang="ja-JP" altLang="en-US" sz="2000" b="1" dirty="0">
              <a:latin typeface="BIZ UDゴシック" panose="020B0400000000000000" pitchFamily="49" charset="-128"/>
              <a:ea typeface="BIZ UDゴシック" panose="020B0400000000000000" pitchFamily="49" charset="-128"/>
            </a:endParaRPr>
          </a:p>
        </p:txBody>
      </p:sp>
      <p:sp>
        <p:nvSpPr>
          <p:cNvPr id="57" name="正方形/長方形 56">
            <a:extLst>
              <a:ext uri="{FF2B5EF4-FFF2-40B4-BE49-F238E27FC236}">
                <a16:creationId xmlns:a16="http://schemas.microsoft.com/office/drawing/2014/main" id="{81AC6C12-36C4-402C-9313-A37B94F0DF57}"/>
              </a:ext>
            </a:extLst>
          </p:cNvPr>
          <p:cNvSpPr/>
          <p:nvPr/>
        </p:nvSpPr>
        <p:spPr>
          <a:xfrm>
            <a:off x="167952" y="767509"/>
            <a:ext cx="10523861" cy="698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　保険料額は市町村において決定されますが、その計算方法は以下のとおりとなります。</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　ご自身の保険料額は、市町村において、前年度の所得や世帯構成等に応じて決定されます。</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　　詳しくは、お住いの市町村へお問い合わせください。</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58" name="正方形/長方形 57">
            <a:extLst>
              <a:ext uri="{FF2B5EF4-FFF2-40B4-BE49-F238E27FC236}">
                <a16:creationId xmlns:a16="http://schemas.microsoft.com/office/drawing/2014/main" id="{4204C244-582F-4C5B-BCDD-75FDB9A10F24}"/>
              </a:ext>
            </a:extLst>
          </p:cNvPr>
          <p:cNvSpPr/>
          <p:nvPr/>
        </p:nvSpPr>
        <p:spPr>
          <a:xfrm>
            <a:off x="0" y="421169"/>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保険料額の計算方法について</a:t>
            </a:r>
          </a:p>
        </p:txBody>
      </p:sp>
      <p:sp>
        <p:nvSpPr>
          <p:cNvPr id="27" name="四角形: 角を丸くする 26">
            <a:extLst>
              <a:ext uri="{FF2B5EF4-FFF2-40B4-BE49-F238E27FC236}">
                <a16:creationId xmlns:a16="http://schemas.microsoft.com/office/drawing/2014/main" id="{996EF777-E21D-46DD-8D98-B793070D5F69}"/>
              </a:ext>
            </a:extLst>
          </p:cNvPr>
          <p:cNvSpPr/>
          <p:nvPr/>
        </p:nvSpPr>
        <p:spPr>
          <a:xfrm>
            <a:off x="284481" y="1860409"/>
            <a:ext cx="1913028" cy="471211"/>
          </a:xfrm>
          <a:prstGeom prst="roundRect">
            <a:avLst>
              <a:gd name="adj" fmla="val 50000"/>
            </a:avLst>
          </a:prstGeom>
          <a:solidFill>
            <a:schemeClr val="bg2">
              <a:lumMod val="90000"/>
            </a:schemeClr>
          </a:solidFill>
          <a:ln w="190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BIZ UDゴシック" panose="020B0400000000000000" pitchFamily="49" charset="-128"/>
                <a:ea typeface="BIZ UDゴシック" panose="020B0400000000000000" pitchFamily="49" charset="-128"/>
              </a:rPr>
              <a:t>保険料額 </a:t>
            </a:r>
          </a:p>
        </p:txBody>
      </p:sp>
      <p:sp>
        <p:nvSpPr>
          <p:cNvPr id="37" name="四角形: 角を丸くする 36">
            <a:extLst>
              <a:ext uri="{FF2B5EF4-FFF2-40B4-BE49-F238E27FC236}">
                <a16:creationId xmlns:a16="http://schemas.microsoft.com/office/drawing/2014/main" id="{4265949D-E53F-4B31-8AD8-5B9A701F43FB}"/>
              </a:ext>
            </a:extLst>
          </p:cNvPr>
          <p:cNvSpPr/>
          <p:nvPr/>
        </p:nvSpPr>
        <p:spPr>
          <a:xfrm>
            <a:off x="282898" y="2732543"/>
            <a:ext cx="1913028" cy="677710"/>
          </a:xfrm>
          <a:prstGeom prst="roundRect">
            <a:avLst>
              <a:gd name="adj" fmla="val 11812"/>
            </a:avLst>
          </a:prstGeom>
          <a:solidFill>
            <a:schemeClr val="accent5">
              <a:lumMod val="20000"/>
              <a:lumOff val="80000"/>
            </a:schemeClr>
          </a:solidFill>
          <a:ln w="38100">
            <a:solidFill>
              <a:schemeClr val="accent5">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5">
                    <a:lumMod val="50000"/>
                  </a:schemeClr>
                </a:solidFill>
                <a:latin typeface="BIZ UDゴシック" panose="020B0400000000000000" pitchFamily="49" charset="-128"/>
                <a:ea typeface="BIZ UDゴシック" panose="020B0400000000000000" pitchFamily="49" charset="-128"/>
              </a:rPr>
              <a:t> </a:t>
            </a:r>
            <a:r>
              <a:rPr kumimoji="1" lang="ja-JP" altLang="en-US" sz="1200" b="1" dirty="0">
                <a:solidFill>
                  <a:schemeClr val="accent5">
                    <a:lumMod val="50000"/>
                  </a:schemeClr>
                </a:solidFill>
                <a:latin typeface="BIZ UDゴシック" panose="020B0400000000000000" pitchFamily="49" charset="-128"/>
                <a:ea typeface="BIZ UDゴシック" panose="020B0400000000000000" pitchFamily="49" charset="-128"/>
              </a:rPr>
              <a:t>医療分保険料</a:t>
            </a:r>
            <a:endParaRPr kumimoji="1" lang="en-US" altLang="ja-JP" sz="1200" b="1" dirty="0">
              <a:solidFill>
                <a:schemeClr val="accent5">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5">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5">
                    <a:lumMod val="50000"/>
                  </a:schemeClr>
                </a:solidFill>
                <a:latin typeface="BIZ UDゴシック" panose="020B0400000000000000" pitchFamily="49" charset="-128"/>
                <a:ea typeface="BIZ UDゴシック" panose="020B0400000000000000" pitchFamily="49" charset="-128"/>
              </a:rPr>
              <a:t>66</a:t>
            </a:r>
            <a:r>
              <a:rPr kumimoji="1" lang="ja-JP" altLang="en-US" sz="1200" b="1" u="sng" dirty="0">
                <a:solidFill>
                  <a:schemeClr val="accent5">
                    <a:lumMod val="50000"/>
                  </a:schemeClr>
                </a:solidFill>
                <a:latin typeface="BIZ UDゴシック" panose="020B0400000000000000" pitchFamily="49" charset="-128"/>
                <a:ea typeface="BIZ UDゴシック" panose="020B0400000000000000" pitchFamily="49" charset="-128"/>
              </a:rPr>
              <a:t>万円</a:t>
            </a:r>
          </a:p>
        </p:txBody>
      </p:sp>
      <p:sp>
        <p:nvSpPr>
          <p:cNvPr id="54" name="次の値と等しい 53">
            <a:extLst>
              <a:ext uri="{FF2B5EF4-FFF2-40B4-BE49-F238E27FC236}">
                <a16:creationId xmlns:a16="http://schemas.microsoft.com/office/drawing/2014/main" id="{ED6A47D6-9F66-4AD7-9A23-790E893E901F}"/>
              </a:ext>
            </a:extLst>
          </p:cNvPr>
          <p:cNvSpPr/>
          <p:nvPr/>
        </p:nvSpPr>
        <p:spPr>
          <a:xfrm rot="5400000">
            <a:off x="1070924" y="2415158"/>
            <a:ext cx="340143" cy="233848"/>
          </a:xfrm>
          <a:prstGeom prst="mathEqual">
            <a:avLst>
              <a:gd name="adj1" fmla="val 23520"/>
              <a:gd name="adj2" fmla="val 11760"/>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55" name="大かっこ 54">
            <a:extLst>
              <a:ext uri="{FF2B5EF4-FFF2-40B4-BE49-F238E27FC236}">
                <a16:creationId xmlns:a16="http://schemas.microsoft.com/office/drawing/2014/main" id="{A966F8E5-288A-4B26-884F-E8E977842214}"/>
              </a:ext>
            </a:extLst>
          </p:cNvPr>
          <p:cNvSpPr/>
          <p:nvPr/>
        </p:nvSpPr>
        <p:spPr>
          <a:xfrm>
            <a:off x="672816" y="3069031"/>
            <a:ext cx="1130972" cy="180758"/>
          </a:xfrm>
          <a:prstGeom prst="bracketPair">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latin typeface="BIZ UDゴシック" panose="020B0400000000000000" pitchFamily="49" charset="-128"/>
              <a:ea typeface="BIZ UDゴシック" panose="020B0400000000000000" pitchFamily="49" charset="-128"/>
            </a:endParaRPr>
          </a:p>
        </p:txBody>
      </p:sp>
      <p:sp>
        <p:nvSpPr>
          <p:cNvPr id="56" name="テキスト ボックス 55">
            <a:extLst>
              <a:ext uri="{FF2B5EF4-FFF2-40B4-BE49-F238E27FC236}">
                <a16:creationId xmlns:a16="http://schemas.microsoft.com/office/drawing/2014/main" id="{4EFDB904-411A-4713-8922-518699251734}"/>
              </a:ext>
            </a:extLst>
          </p:cNvPr>
          <p:cNvSpPr txBox="1"/>
          <p:nvPr/>
        </p:nvSpPr>
        <p:spPr>
          <a:xfrm>
            <a:off x="8246369" y="6421355"/>
            <a:ext cx="1411157" cy="266548"/>
          </a:xfrm>
          <a:prstGeom prst="rect">
            <a:avLst/>
          </a:prstGeom>
          <a:noFill/>
        </p:spPr>
        <p:txBody>
          <a:bodyPr wrap="square">
            <a:spAutoFit/>
          </a:bodyPr>
          <a:lstStyle/>
          <a:p>
            <a:pPr>
              <a:lnSpc>
                <a:spcPts val="1600"/>
              </a:lnSpc>
            </a:pPr>
            <a:r>
              <a:rPr lang="en-US" altLang="ja-JP" sz="1100" dirty="0">
                <a:highlight>
                  <a:srgbClr val="FFFF00"/>
                </a:highlight>
                <a:latin typeface="BIZ UDP明朝 Medium" panose="02020500000000000000" pitchFamily="18" charset="-128"/>
                <a:ea typeface="BIZ UDP明朝 Medium" panose="02020500000000000000" pitchFamily="18" charset="-128"/>
              </a:rPr>
              <a:t>※</a:t>
            </a:r>
            <a:r>
              <a:rPr lang="en-US" altLang="ja-JP" sz="1100" dirty="0">
                <a:latin typeface="BIZ UDP明朝 Medium" panose="02020500000000000000" pitchFamily="18" charset="-128"/>
                <a:ea typeface="BIZ UDP明朝 Medium" panose="02020500000000000000" pitchFamily="18" charset="-128"/>
              </a:rPr>
              <a:t> </a:t>
            </a:r>
            <a:r>
              <a:rPr lang="ja-JP" altLang="en-US" sz="1100" dirty="0">
                <a:latin typeface="BIZ UDP明朝 Medium" panose="02020500000000000000" pitchFamily="18" charset="-128"/>
                <a:ea typeface="BIZ UDP明朝 Medium" panose="02020500000000000000" pitchFamily="18" charset="-128"/>
              </a:rPr>
              <a:t>基礎控除後所得</a:t>
            </a:r>
          </a:p>
        </p:txBody>
      </p:sp>
      <p:grpSp>
        <p:nvGrpSpPr>
          <p:cNvPr id="4" name="グループ化 3">
            <a:extLst>
              <a:ext uri="{FF2B5EF4-FFF2-40B4-BE49-F238E27FC236}">
                <a16:creationId xmlns:a16="http://schemas.microsoft.com/office/drawing/2014/main" id="{2A506AB5-2DCF-471F-BDC5-3B672F1AE92D}"/>
              </a:ext>
            </a:extLst>
          </p:cNvPr>
          <p:cNvGrpSpPr/>
          <p:nvPr/>
        </p:nvGrpSpPr>
        <p:grpSpPr>
          <a:xfrm>
            <a:off x="2221307" y="2729131"/>
            <a:ext cx="8171222" cy="677710"/>
            <a:chOff x="2241627" y="2251611"/>
            <a:chExt cx="8171222" cy="677710"/>
          </a:xfrm>
          <a:effectLst>
            <a:outerShdw blurRad="50800" dist="38100" dir="2700000" algn="tl" rotWithShape="0">
              <a:prstClr val="black">
                <a:alpha val="40000"/>
              </a:prstClr>
            </a:outerShdw>
          </a:effectLst>
        </p:grpSpPr>
        <p:sp>
          <p:nvSpPr>
            <p:cNvPr id="29" name="正方形/長方形 28">
              <a:extLst>
                <a:ext uri="{FF2B5EF4-FFF2-40B4-BE49-F238E27FC236}">
                  <a16:creationId xmlns:a16="http://schemas.microsoft.com/office/drawing/2014/main" id="{3D87A982-1EAC-4C55-A105-1B21DE1576E1}"/>
                </a:ext>
              </a:extLst>
            </p:cNvPr>
            <p:cNvSpPr/>
            <p:nvPr/>
          </p:nvSpPr>
          <p:spPr>
            <a:xfrm>
              <a:off x="2679429" y="2251611"/>
              <a:ext cx="2791474" cy="677710"/>
            </a:xfrm>
            <a:prstGeom prst="rect">
              <a:avLst/>
            </a:prstGeom>
            <a:solidFill>
              <a:schemeClr val="accent5">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700" dirty="0">
                  <a:solidFill>
                    <a:srgbClr val="002060"/>
                  </a:solidFill>
                  <a:highlight>
                    <a:srgbClr val="FFFF00"/>
                  </a:highlight>
                  <a:latin typeface="BIZ UDゴシック" panose="020B0400000000000000" pitchFamily="49" charset="-128"/>
                  <a:ea typeface="BIZ UDゴシック" panose="020B0400000000000000" pitchFamily="49" charset="-128"/>
                </a:rPr>
                <a:t>※</a:t>
              </a:r>
            </a:p>
            <a:p>
              <a:r>
                <a:rPr kumimoji="1" lang="ja-JP" altLang="en-US" sz="1200" dirty="0">
                  <a:solidFill>
                    <a:srgbClr val="002060"/>
                  </a:solidFill>
                  <a:latin typeface="BIZ UDゴシック" panose="020B0400000000000000" pitchFamily="49" charset="-128"/>
                  <a:ea typeface="BIZ UDゴシック" panose="020B0400000000000000" pitchFamily="49" charset="-128"/>
                </a:rPr>
                <a:t>　　</a:t>
              </a:r>
              <a:r>
                <a:rPr kumimoji="1" lang="en-US" altLang="ja-JP" sz="1200"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所得割（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9.50</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sp>
          <p:nvSpPr>
            <p:cNvPr id="31" name="テキスト ボックス 30">
              <a:extLst>
                <a:ext uri="{FF2B5EF4-FFF2-40B4-BE49-F238E27FC236}">
                  <a16:creationId xmlns:a16="http://schemas.microsoft.com/office/drawing/2014/main" id="{CFE95586-ADBE-4792-B498-2ACF442E7F98}"/>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34" name="テキスト ボックス 33">
              <a:extLst>
                <a:ext uri="{FF2B5EF4-FFF2-40B4-BE49-F238E27FC236}">
                  <a16:creationId xmlns:a16="http://schemas.microsoft.com/office/drawing/2014/main" id="{5272C7D9-EF10-40BA-A4A0-DE76DA7B72BD}"/>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69" name="正方形/長方形 68">
              <a:extLst>
                <a:ext uri="{FF2B5EF4-FFF2-40B4-BE49-F238E27FC236}">
                  <a16:creationId xmlns:a16="http://schemas.microsoft.com/office/drawing/2014/main" id="{B423F2C6-C21B-4678-8BAC-516B7496FB88}"/>
                </a:ext>
              </a:extLst>
            </p:cNvPr>
            <p:cNvSpPr/>
            <p:nvPr/>
          </p:nvSpPr>
          <p:spPr>
            <a:xfrm>
              <a:off x="5937163" y="2251611"/>
              <a:ext cx="2096396" cy="677710"/>
            </a:xfrm>
            <a:prstGeom prst="rect">
              <a:avLst/>
            </a:prstGeom>
            <a:solidFill>
              <a:schemeClr val="accent4">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a:p>
              <a:r>
                <a:rPr kumimoji="1" lang="ja-JP" altLang="en-US" sz="1200" dirty="0">
                  <a:solidFill>
                    <a:srgbClr val="002060"/>
                  </a:solidFill>
                  <a:latin typeface="BIZ UDゴシック" panose="020B0400000000000000" pitchFamily="49" charset="-128"/>
                  <a:ea typeface="BIZ UDゴシック" panose="020B0400000000000000" pitchFamily="49" charset="-128"/>
                </a:rPr>
                <a:t>　　</a:t>
              </a:r>
              <a:r>
                <a:rPr kumimoji="1" lang="en-US" altLang="ja-JP" sz="1200"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均等割（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34,990</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円</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sp>
          <p:nvSpPr>
            <p:cNvPr id="70" name="テキスト ボックス 69">
              <a:extLst>
                <a:ext uri="{FF2B5EF4-FFF2-40B4-BE49-F238E27FC236}">
                  <a16:creationId xmlns:a16="http://schemas.microsoft.com/office/drawing/2014/main" id="{24003F25-76F3-4B44-AF48-4C100FF4FB26}"/>
                </a:ext>
              </a:extLst>
            </p:cNvPr>
            <p:cNvSpPr txBox="1"/>
            <p:nvPr/>
          </p:nvSpPr>
          <p:spPr>
            <a:xfrm>
              <a:off x="8058940" y="2405800"/>
              <a:ext cx="415498" cy="369332"/>
            </a:xfrm>
            <a:prstGeom prst="rect">
              <a:avLst/>
            </a:prstGeom>
            <a:noFill/>
          </p:spPr>
          <p:txBody>
            <a:bodyPr wrap="non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71" name="正方形/長方形 70">
              <a:extLst>
                <a:ext uri="{FF2B5EF4-FFF2-40B4-BE49-F238E27FC236}">
                  <a16:creationId xmlns:a16="http://schemas.microsoft.com/office/drawing/2014/main" id="{E7E20A10-DD18-4C7D-8836-0691E2EBC0FE}"/>
                </a:ext>
              </a:extLst>
            </p:cNvPr>
            <p:cNvSpPr/>
            <p:nvPr/>
          </p:nvSpPr>
          <p:spPr>
            <a:xfrm>
              <a:off x="8474439" y="2251611"/>
              <a:ext cx="1938410" cy="677710"/>
            </a:xfrm>
            <a:prstGeom prst="rect">
              <a:avLst/>
            </a:prstGeom>
            <a:solidFill>
              <a:schemeClr val="accent6">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　世帯あたり</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a:p>
              <a:r>
                <a:rPr kumimoji="1" lang="ja-JP" altLang="en-US" sz="1200" dirty="0">
                  <a:solidFill>
                    <a:srgbClr val="002060"/>
                  </a:solidFill>
                  <a:latin typeface="BIZ UDゴシック" panose="020B0400000000000000" pitchFamily="49" charset="-128"/>
                  <a:ea typeface="BIZ UDゴシック" panose="020B0400000000000000" pitchFamily="49" charset="-128"/>
                </a:rPr>
                <a:t>　　平等割（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33,908</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円</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grpSp>
      <p:sp>
        <p:nvSpPr>
          <p:cNvPr id="72" name="加算記号 71">
            <a:extLst>
              <a:ext uri="{FF2B5EF4-FFF2-40B4-BE49-F238E27FC236}">
                <a16:creationId xmlns:a16="http://schemas.microsoft.com/office/drawing/2014/main" id="{D923EC4E-E049-47F7-AF7C-75861B8A8A8C}"/>
              </a:ext>
            </a:extLst>
          </p:cNvPr>
          <p:cNvSpPr/>
          <p:nvPr/>
        </p:nvSpPr>
        <p:spPr>
          <a:xfrm rot="5400000">
            <a:off x="1055229" y="3442690"/>
            <a:ext cx="340143" cy="336051"/>
          </a:xfrm>
          <a:prstGeom prst="mathPlus">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73" name="四角形: 角を丸くする 72">
            <a:extLst>
              <a:ext uri="{FF2B5EF4-FFF2-40B4-BE49-F238E27FC236}">
                <a16:creationId xmlns:a16="http://schemas.microsoft.com/office/drawing/2014/main" id="{A04B7233-D9EA-4B48-97B8-A521AD9B14EF}"/>
              </a:ext>
            </a:extLst>
          </p:cNvPr>
          <p:cNvSpPr/>
          <p:nvPr/>
        </p:nvSpPr>
        <p:spPr>
          <a:xfrm>
            <a:off x="282898" y="3811175"/>
            <a:ext cx="1913028" cy="677710"/>
          </a:xfrm>
          <a:prstGeom prst="roundRect">
            <a:avLst>
              <a:gd name="adj" fmla="val 11812"/>
            </a:avLst>
          </a:prstGeom>
          <a:solidFill>
            <a:schemeClr val="accent6">
              <a:lumMod val="20000"/>
              <a:lumOff val="80000"/>
            </a:schemeClr>
          </a:solidFill>
          <a:ln w="38100">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6">
                    <a:lumMod val="50000"/>
                  </a:schemeClr>
                </a:solidFill>
                <a:latin typeface="BIZ UDゴシック" panose="020B0400000000000000" pitchFamily="49" charset="-128"/>
                <a:ea typeface="BIZ UDゴシック" panose="020B0400000000000000" pitchFamily="49" charset="-128"/>
              </a:rPr>
              <a:t>後期高齢者支援金分保険料</a:t>
            </a:r>
            <a:endParaRPr kumimoji="1" lang="en-US" altLang="ja-JP" sz="1200" b="1" dirty="0">
              <a:solidFill>
                <a:schemeClr val="accent6">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6">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26</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万円</a:t>
            </a:r>
          </a:p>
        </p:txBody>
      </p:sp>
      <p:sp>
        <p:nvSpPr>
          <p:cNvPr id="75" name="大かっこ 74">
            <a:extLst>
              <a:ext uri="{FF2B5EF4-FFF2-40B4-BE49-F238E27FC236}">
                <a16:creationId xmlns:a16="http://schemas.microsoft.com/office/drawing/2014/main" id="{A2501339-624A-4B0C-80F4-238E6A7A6E72}"/>
              </a:ext>
            </a:extLst>
          </p:cNvPr>
          <p:cNvSpPr/>
          <p:nvPr/>
        </p:nvSpPr>
        <p:spPr>
          <a:xfrm>
            <a:off x="672815" y="4160724"/>
            <a:ext cx="1130972" cy="180758"/>
          </a:xfrm>
          <a:prstGeom prst="bracketPair">
            <a:avLst/>
          </a:prstGeom>
          <a:ln>
            <a:solidFill>
              <a:schemeClr val="accent6">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latin typeface="BIZ UDゴシック" panose="020B0400000000000000" pitchFamily="49" charset="-128"/>
              <a:ea typeface="BIZ UDゴシック" panose="020B0400000000000000" pitchFamily="49" charset="-128"/>
            </a:endParaRPr>
          </a:p>
        </p:txBody>
      </p:sp>
      <p:grpSp>
        <p:nvGrpSpPr>
          <p:cNvPr id="81" name="グループ化 80">
            <a:extLst>
              <a:ext uri="{FF2B5EF4-FFF2-40B4-BE49-F238E27FC236}">
                <a16:creationId xmlns:a16="http://schemas.microsoft.com/office/drawing/2014/main" id="{D71AE5A5-1CEA-45EC-B93F-33CE8D2A6838}"/>
              </a:ext>
            </a:extLst>
          </p:cNvPr>
          <p:cNvGrpSpPr/>
          <p:nvPr/>
        </p:nvGrpSpPr>
        <p:grpSpPr>
          <a:xfrm>
            <a:off x="2221307" y="3874940"/>
            <a:ext cx="8171222" cy="677710"/>
            <a:chOff x="2241627" y="2251611"/>
            <a:chExt cx="8171222" cy="677710"/>
          </a:xfrm>
          <a:effectLst>
            <a:outerShdw blurRad="50800" dist="38100" dir="2700000" algn="tl" rotWithShape="0">
              <a:prstClr val="black">
                <a:alpha val="40000"/>
              </a:prstClr>
            </a:outerShdw>
          </a:effectLst>
        </p:grpSpPr>
        <p:sp>
          <p:nvSpPr>
            <p:cNvPr id="82" name="正方形/長方形 81">
              <a:extLst>
                <a:ext uri="{FF2B5EF4-FFF2-40B4-BE49-F238E27FC236}">
                  <a16:creationId xmlns:a16="http://schemas.microsoft.com/office/drawing/2014/main" id="{840096F3-8B41-486D-ABD1-45C4CFFD6671}"/>
                </a:ext>
              </a:extLst>
            </p:cNvPr>
            <p:cNvSpPr/>
            <p:nvPr/>
          </p:nvSpPr>
          <p:spPr>
            <a:xfrm>
              <a:off x="2679429" y="2251611"/>
              <a:ext cx="2791474" cy="677710"/>
            </a:xfrm>
            <a:prstGeom prst="rect">
              <a:avLst/>
            </a:prstGeom>
            <a:solidFill>
              <a:schemeClr val="accent5">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800" dirty="0">
                  <a:solidFill>
                    <a:schemeClr val="accent6">
                      <a:lumMod val="50000"/>
                    </a:schemeClr>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highlight>
                  <a:srgbClr val="FFFF00"/>
                </a:highlight>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所得割（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3.06</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83" name="テキスト ボックス 82">
              <a:extLst>
                <a:ext uri="{FF2B5EF4-FFF2-40B4-BE49-F238E27FC236}">
                  <a16:creationId xmlns:a16="http://schemas.microsoft.com/office/drawing/2014/main" id="{C7AFF6A3-3C54-429D-81D2-DDD364262E96}"/>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4" name="テキスト ボックス 83">
              <a:extLst>
                <a:ext uri="{FF2B5EF4-FFF2-40B4-BE49-F238E27FC236}">
                  <a16:creationId xmlns:a16="http://schemas.microsoft.com/office/drawing/2014/main" id="{90ED515C-836C-4771-8938-CBF8D6588267}"/>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5" name="正方形/長方形 84">
              <a:extLst>
                <a:ext uri="{FF2B5EF4-FFF2-40B4-BE49-F238E27FC236}">
                  <a16:creationId xmlns:a16="http://schemas.microsoft.com/office/drawing/2014/main" id="{569F995E-FE14-4544-8B69-4659C5659F2B}"/>
                </a:ext>
              </a:extLst>
            </p:cNvPr>
            <p:cNvSpPr/>
            <p:nvPr/>
          </p:nvSpPr>
          <p:spPr>
            <a:xfrm>
              <a:off x="5957581" y="2251611"/>
              <a:ext cx="2096396" cy="677710"/>
            </a:xfrm>
            <a:prstGeom prst="rect">
              <a:avLst/>
            </a:prstGeom>
            <a:solidFill>
              <a:schemeClr val="accent4">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均等割（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11,191</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86" name="テキスト ボックス 85">
              <a:extLst>
                <a:ext uri="{FF2B5EF4-FFF2-40B4-BE49-F238E27FC236}">
                  <a16:creationId xmlns:a16="http://schemas.microsoft.com/office/drawing/2014/main" id="{DA187715-B921-494A-9412-F67DA46FA7E6}"/>
                </a:ext>
              </a:extLst>
            </p:cNvPr>
            <p:cNvSpPr txBox="1"/>
            <p:nvPr/>
          </p:nvSpPr>
          <p:spPr>
            <a:xfrm>
              <a:off x="8058940" y="2405800"/>
              <a:ext cx="415498" cy="369332"/>
            </a:xfrm>
            <a:prstGeom prst="rect">
              <a:avLst/>
            </a:prstGeom>
            <a:noFill/>
          </p:spPr>
          <p:txBody>
            <a:bodyPr wrap="non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7" name="正方形/長方形 86">
              <a:extLst>
                <a:ext uri="{FF2B5EF4-FFF2-40B4-BE49-F238E27FC236}">
                  <a16:creationId xmlns:a16="http://schemas.microsoft.com/office/drawing/2014/main" id="{0593552C-31E3-4177-AFC0-4E999D6072E8}"/>
                </a:ext>
              </a:extLst>
            </p:cNvPr>
            <p:cNvSpPr/>
            <p:nvPr/>
          </p:nvSpPr>
          <p:spPr>
            <a:xfrm>
              <a:off x="8474439" y="2251611"/>
              <a:ext cx="1938410" cy="677710"/>
            </a:xfrm>
            <a:prstGeom prst="rect">
              <a:avLst/>
            </a:prstGeom>
            <a:solidFill>
              <a:schemeClr val="accent6">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世帯あたり</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平等割（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10,845</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grpSp>
      <p:sp>
        <p:nvSpPr>
          <p:cNvPr id="89" name="四角形: 角を丸くする 88">
            <a:extLst>
              <a:ext uri="{FF2B5EF4-FFF2-40B4-BE49-F238E27FC236}">
                <a16:creationId xmlns:a16="http://schemas.microsoft.com/office/drawing/2014/main" id="{A658B27C-D42E-4E80-BCCE-FFA4213AFFFF}"/>
              </a:ext>
            </a:extLst>
          </p:cNvPr>
          <p:cNvSpPr/>
          <p:nvPr/>
        </p:nvSpPr>
        <p:spPr>
          <a:xfrm>
            <a:off x="288763" y="4893895"/>
            <a:ext cx="1913028" cy="677710"/>
          </a:xfrm>
          <a:prstGeom prst="roundRect">
            <a:avLst>
              <a:gd name="adj" fmla="val 11812"/>
            </a:avLst>
          </a:prstGeom>
          <a:solidFill>
            <a:schemeClr val="accent2">
              <a:lumMod val="20000"/>
              <a:lumOff val="80000"/>
            </a:schemeClr>
          </a:solidFill>
          <a:ln w="38100">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2">
                    <a:lumMod val="50000"/>
                  </a:schemeClr>
                </a:solidFill>
                <a:latin typeface="BIZ UDゴシック" panose="020B0400000000000000" pitchFamily="49" charset="-128"/>
                <a:ea typeface="BIZ UDゴシック" panose="020B0400000000000000" pitchFamily="49" charset="-128"/>
              </a:rPr>
              <a:t>介護納付金分保険料</a:t>
            </a:r>
            <a:endParaRPr kumimoji="1" lang="en-US" altLang="ja-JP" sz="1200" b="1" dirty="0">
              <a:solidFill>
                <a:schemeClr val="accent2">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2">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17</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万円</a:t>
            </a:r>
          </a:p>
        </p:txBody>
      </p:sp>
      <p:grpSp>
        <p:nvGrpSpPr>
          <p:cNvPr id="90" name="グループ化 89">
            <a:extLst>
              <a:ext uri="{FF2B5EF4-FFF2-40B4-BE49-F238E27FC236}">
                <a16:creationId xmlns:a16="http://schemas.microsoft.com/office/drawing/2014/main" id="{3F3AB98C-8CFE-43D0-A9F2-2DDAA4DDB5B4}"/>
              </a:ext>
            </a:extLst>
          </p:cNvPr>
          <p:cNvGrpSpPr/>
          <p:nvPr/>
        </p:nvGrpSpPr>
        <p:grpSpPr>
          <a:xfrm>
            <a:off x="2221307" y="4889406"/>
            <a:ext cx="5811396" cy="677710"/>
            <a:chOff x="2241627" y="2251611"/>
            <a:chExt cx="5811396" cy="677710"/>
          </a:xfrm>
          <a:effectLst>
            <a:outerShdw blurRad="50800" dist="38100" dir="2700000" algn="tl" rotWithShape="0">
              <a:prstClr val="black">
                <a:alpha val="40000"/>
              </a:prstClr>
            </a:outerShdw>
          </a:effectLst>
        </p:grpSpPr>
        <p:sp>
          <p:nvSpPr>
            <p:cNvPr id="91" name="正方形/長方形 90">
              <a:extLst>
                <a:ext uri="{FF2B5EF4-FFF2-40B4-BE49-F238E27FC236}">
                  <a16:creationId xmlns:a16="http://schemas.microsoft.com/office/drawing/2014/main" id="{6CD34E56-4613-49EC-89DF-CCBCD0DA5BB2}"/>
                </a:ext>
              </a:extLst>
            </p:cNvPr>
            <p:cNvSpPr/>
            <p:nvPr/>
          </p:nvSpPr>
          <p:spPr>
            <a:xfrm>
              <a:off x="2679429" y="2251611"/>
              <a:ext cx="2791474" cy="677710"/>
            </a:xfrm>
            <a:prstGeom prst="rect">
              <a:avLst/>
            </a:prstGeom>
            <a:solidFill>
              <a:schemeClr val="accent5">
                <a:lumMod val="20000"/>
                <a:lumOff val="80000"/>
              </a:schemeClr>
            </a:solidFill>
            <a:ln w="57150">
              <a:solidFill>
                <a:schemeClr val="accent2">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800" dirty="0">
                  <a:solidFill>
                    <a:schemeClr val="accent2">
                      <a:lumMod val="50000"/>
                    </a:schemeClr>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highlight>
                  <a:srgbClr val="FFFF00"/>
                </a:highlight>
                <a:latin typeface="BIZ UDゴシック" panose="020B0400000000000000" pitchFamily="49" charset="-128"/>
                <a:ea typeface="BIZ UDゴシック" panose="020B0400000000000000" pitchFamily="49" charset="-128"/>
              </a:endParaRPr>
            </a:p>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所得割（</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2.60</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92" name="テキスト ボックス 91">
              <a:extLst>
                <a:ext uri="{FF2B5EF4-FFF2-40B4-BE49-F238E27FC236}">
                  <a16:creationId xmlns:a16="http://schemas.microsoft.com/office/drawing/2014/main" id="{0D40E901-9BD3-475F-B52D-9776DF420A33}"/>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chemeClr val="accent2">
                      <a:lumMod val="50000"/>
                    </a:schemeClr>
                  </a:solidFill>
                  <a:latin typeface="BIZ UDゴシック" panose="020B0400000000000000" pitchFamily="49" charset="-128"/>
                  <a:ea typeface="BIZ UDゴシック" panose="020B0400000000000000" pitchFamily="49" charset="-128"/>
                </a:rPr>
                <a:t>＝</a:t>
              </a:r>
            </a:p>
          </p:txBody>
        </p:sp>
        <p:sp>
          <p:nvSpPr>
            <p:cNvPr id="93" name="テキスト ボックス 92">
              <a:extLst>
                <a:ext uri="{FF2B5EF4-FFF2-40B4-BE49-F238E27FC236}">
                  <a16:creationId xmlns:a16="http://schemas.microsoft.com/office/drawing/2014/main" id="{425EFAEB-67BF-4009-A93B-526378D6AA1A}"/>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chemeClr val="accent2">
                      <a:lumMod val="50000"/>
                    </a:schemeClr>
                  </a:solidFill>
                  <a:latin typeface="BIZ UDゴシック" panose="020B0400000000000000" pitchFamily="49" charset="-128"/>
                  <a:ea typeface="BIZ UDゴシック" panose="020B0400000000000000" pitchFamily="49" charset="-128"/>
                </a:rPr>
                <a:t>＋</a:t>
              </a:r>
            </a:p>
          </p:txBody>
        </p:sp>
        <p:sp>
          <p:nvSpPr>
            <p:cNvPr id="94" name="正方形/長方形 93">
              <a:extLst>
                <a:ext uri="{FF2B5EF4-FFF2-40B4-BE49-F238E27FC236}">
                  <a16:creationId xmlns:a16="http://schemas.microsoft.com/office/drawing/2014/main" id="{B4BD8FAB-0551-4B67-9A7B-8A767B4F31CF}"/>
                </a:ext>
              </a:extLst>
            </p:cNvPr>
            <p:cNvSpPr/>
            <p:nvPr/>
          </p:nvSpPr>
          <p:spPr>
            <a:xfrm>
              <a:off x="5956627" y="2251611"/>
              <a:ext cx="2096396" cy="677710"/>
            </a:xfrm>
            <a:prstGeom prst="rect">
              <a:avLst/>
            </a:prstGeom>
            <a:solidFill>
              <a:schemeClr val="accent4">
                <a:lumMod val="20000"/>
                <a:lumOff val="80000"/>
              </a:schemeClr>
            </a:solidFill>
            <a:ln w="57150">
              <a:solidFill>
                <a:schemeClr val="accent2">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均等割（</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18,682</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p:txBody>
        </p:sp>
      </p:grpSp>
      <p:sp>
        <p:nvSpPr>
          <p:cNvPr id="97" name="大かっこ 96">
            <a:extLst>
              <a:ext uri="{FF2B5EF4-FFF2-40B4-BE49-F238E27FC236}">
                <a16:creationId xmlns:a16="http://schemas.microsoft.com/office/drawing/2014/main" id="{4AFC1F8F-3CDB-43B4-9738-DD8757FC23F0}"/>
              </a:ext>
            </a:extLst>
          </p:cNvPr>
          <p:cNvSpPr/>
          <p:nvPr/>
        </p:nvSpPr>
        <p:spPr>
          <a:xfrm>
            <a:off x="672815" y="5249555"/>
            <a:ext cx="1130972" cy="144000"/>
          </a:xfrm>
          <a:prstGeom prst="bracketPair">
            <a:avLst/>
          </a:prstGeom>
          <a:ln>
            <a:solidFill>
              <a:schemeClr val="accent2">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98" name="テキスト ボックス 97">
            <a:extLst>
              <a:ext uri="{FF2B5EF4-FFF2-40B4-BE49-F238E27FC236}">
                <a16:creationId xmlns:a16="http://schemas.microsoft.com/office/drawing/2014/main" id="{96955059-9ACA-4D2A-B190-416F6D6CC3A9}"/>
              </a:ext>
            </a:extLst>
          </p:cNvPr>
          <p:cNvSpPr txBox="1"/>
          <p:nvPr/>
        </p:nvSpPr>
        <p:spPr>
          <a:xfrm>
            <a:off x="282899" y="5361019"/>
            <a:ext cx="1938408" cy="215444"/>
          </a:xfrm>
          <a:prstGeom prst="rect">
            <a:avLst/>
          </a:prstGeom>
          <a:noFill/>
        </p:spPr>
        <p:txBody>
          <a:bodyPr wrap="square">
            <a:spAutoFit/>
          </a:bodyPr>
          <a:lstStyle/>
          <a:p>
            <a:pPr algn="ctr"/>
            <a:r>
              <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rPr>
              <a:t>※40</a:t>
            </a:r>
            <a:r>
              <a:rPr kumimoji="1" lang="ja-JP" altLang="en-US" sz="800" dirty="0">
                <a:solidFill>
                  <a:schemeClr val="accent2">
                    <a:lumMod val="50000"/>
                  </a:schemeClr>
                </a:solidFill>
                <a:latin typeface="BIZ UDゴシック" panose="020B0400000000000000" pitchFamily="49" charset="-128"/>
                <a:ea typeface="BIZ UDゴシック" panose="020B0400000000000000" pitchFamily="49" charset="-128"/>
              </a:rPr>
              <a:t>歳～</a:t>
            </a:r>
            <a:r>
              <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rPr>
              <a:t>64</a:t>
            </a:r>
            <a:r>
              <a:rPr kumimoji="1" lang="ja-JP" altLang="en-US" sz="800" dirty="0">
                <a:solidFill>
                  <a:schemeClr val="accent2">
                    <a:lumMod val="50000"/>
                  </a:schemeClr>
                </a:solidFill>
                <a:latin typeface="BIZ UDゴシック" panose="020B0400000000000000" pitchFamily="49" charset="-128"/>
                <a:ea typeface="BIZ UDゴシック" panose="020B0400000000000000" pitchFamily="49" charset="-128"/>
              </a:rPr>
              <a:t>歳のみ対象。</a:t>
            </a:r>
            <a:endPar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36" name="加算記号 35">
            <a:extLst>
              <a:ext uri="{FF2B5EF4-FFF2-40B4-BE49-F238E27FC236}">
                <a16:creationId xmlns:a16="http://schemas.microsoft.com/office/drawing/2014/main" id="{4412B964-5B1E-4F04-9858-0409E4C54ECE}"/>
              </a:ext>
            </a:extLst>
          </p:cNvPr>
          <p:cNvSpPr/>
          <p:nvPr/>
        </p:nvSpPr>
        <p:spPr>
          <a:xfrm rot="5400000">
            <a:off x="1055229" y="4528540"/>
            <a:ext cx="340143" cy="336051"/>
          </a:xfrm>
          <a:prstGeom prst="mathPlus">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38" name="四角形: 角を丸くする 37">
            <a:extLst>
              <a:ext uri="{FF2B5EF4-FFF2-40B4-BE49-F238E27FC236}">
                <a16:creationId xmlns:a16="http://schemas.microsoft.com/office/drawing/2014/main" id="{AF28FE15-0693-4659-B435-39660DF0127D}"/>
              </a:ext>
            </a:extLst>
          </p:cNvPr>
          <p:cNvSpPr/>
          <p:nvPr/>
        </p:nvSpPr>
        <p:spPr>
          <a:xfrm>
            <a:off x="288763" y="6004264"/>
            <a:ext cx="1913028" cy="677710"/>
          </a:xfrm>
          <a:prstGeom prst="roundRect">
            <a:avLst>
              <a:gd name="adj" fmla="val 11812"/>
            </a:avLst>
          </a:prstGeom>
          <a:solidFill>
            <a:srgbClr val="FFEBFF"/>
          </a:solidFill>
          <a:ln w="38100">
            <a:solidFill>
              <a:srgbClr val="FF3399"/>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rgbClr val="FF3399"/>
                </a:solidFill>
                <a:latin typeface="BIZ UDゴシック" panose="020B0400000000000000" pitchFamily="49" charset="-128"/>
                <a:ea typeface="BIZ UDゴシック" panose="020B0400000000000000" pitchFamily="49" charset="-128"/>
              </a:rPr>
              <a:t>子ども・子育て</a:t>
            </a:r>
            <a:endParaRPr kumimoji="1" lang="en-US" altLang="ja-JP" sz="1200" b="1" spc="-177" dirty="0">
              <a:solidFill>
                <a:srgbClr val="FF3399"/>
              </a:solidFill>
              <a:latin typeface="BIZ UDゴシック" panose="020B0400000000000000" pitchFamily="49" charset="-128"/>
              <a:ea typeface="BIZ UDゴシック" panose="020B0400000000000000" pitchFamily="49" charset="-128"/>
            </a:endParaRPr>
          </a:p>
          <a:p>
            <a:pPr algn="ctr"/>
            <a:r>
              <a:rPr kumimoji="1" lang="ja-JP" altLang="en-US" sz="1200" b="1" spc="-177" dirty="0">
                <a:solidFill>
                  <a:srgbClr val="FF3399"/>
                </a:solidFill>
                <a:latin typeface="BIZ UDゴシック" panose="020B0400000000000000" pitchFamily="49" charset="-128"/>
                <a:ea typeface="BIZ UDゴシック" panose="020B0400000000000000" pitchFamily="49" charset="-128"/>
              </a:rPr>
              <a:t>支援納付金分保険料</a:t>
            </a:r>
            <a:endParaRPr kumimoji="1" lang="en-US" altLang="ja-JP" sz="1200" b="1" dirty="0">
              <a:solidFill>
                <a:srgbClr val="FF3399"/>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rgbClr val="FF3399"/>
                </a:solidFill>
                <a:latin typeface="BIZ UDゴシック" panose="020B0400000000000000" pitchFamily="49" charset="-128"/>
                <a:ea typeface="BIZ UDゴシック" panose="020B0400000000000000" pitchFamily="49" charset="-128"/>
              </a:rPr>
              <a:t>限度額</a:t>
            </a:r>
            <a:r>
              <a:rPr kumimoji="1" lang="ja-JP" altLang="en-US" sz="1200" b="1" u="sng" dirty="0">
                <a:solidFill>
                  <a:srgbClr val="FF3399"/>
                </a:solidFill>
                <a:latin typeface="BIZ UDゴシック" panose="020B0400000000000000" pitchFamily="49" charset="-128"/>
                <a:ea typeface="BIZ UDゴシック" panose="020B0400000000000000" pitchFamily="49" charset="-128"/>
              </a:rPr>
              <a:t>３万円</a:t>
            </a:r>
          </a:p>
        </p:txBody>
      </p:sp>
      <p:grpSp>
        <p:nvGrpSpPr>
          <p:cNvPr id="39" name="グループ化 38">
            <a:extLst>
              <a:ext uri="{FF2B5EF4-FFF2-40B4-BE49-F238E27FC236}">
                <a16:creationId xmlns:a16="http://schemas.microsoft.com/office/drawing/2014/main" id="{FE7EF622-AA26-4210-BF03-C79C9A8AB742}"/>
              </a:ext>
            </a:extLst>
          </p:cNvPr>
          <p:cNvGrpSpPr/>
          <p:nvPr/>
        </p:nvGrpSpPr>
        <p:grpSpPr>
          <a:xfrm>
            <a:off x="2221307" y="5999775"/>
            <a:ext cx="5811396" cy="677710"/>
            <a:chOff x="2241627" y="2251611"/>
            <a:chExt cx="5811396" cy="677710"/>
          </a:xfrm>
          <a:effectLst>
            <a:outerShdw blurRad="50800" dist="38100" dir="2700000" algn="tl" rotWithShape="0">
              <a:prstClr val="black">
                <a:alpha val="40000"/>
              </a:prstClr>
            </a:outerShdw>
          </a:effectLst>
        </p:grpSpPr>
        <p:sp>
          <p:nvSpPr>
            <p:cNvPr id="40" name="正方形/長方形 39">
              <a:extLst>
                <a:ext uri="{FF2B5EF4-FFF2-40B4-BE49-F238E27FC236}">
                  <a16:creationId xmlns:a16="http://schemas.microsoft.com/office/drawing/2014/main" id="{72A34717-09D6-4F9F-92E6-1422C00EE444}"/>
                </a:ext>
              </a:extLst>
            </p:cNvPr>
            <p:cNvSpPr/>
            <p:nvPr/>
          </p:nvSpPr>
          <p:spPr>
            <a:xfrm>
              <a:off x="2679429" y="2251611"/>
              <a:ext cx="2791474" cy="677710"/>
            </a:xfrm>
            <a:prstGeom prst="rect">
              <a:avLst/>
            </a:prstGeom>
            <a:solidFill>
              <a:schemeClr val="accent5">
                <a:lumMod val="20000"/>
                <a:lumOff val="80000"/>
              </a:schemeClr>
            </a:solidFill>
            <a:ln w="57150">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3399"/>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800" dirty="0">
                  <a:solidFill>
                    <a:srgbClr val="FF3399"/>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200" dirty="0">
                <a:solidFill>
                  <a:srgbClr val="FF3399"/>
                </a:solidFill>
                <a:highlight>
                  <a:srgbClr val="FFFF00"/>
                </a:highlight>
                <a:latin typeface="BIZ UDゴシック" panose="020B0400000000000000" pitchFamily="49" charset="-128"/>
                <a:ea typeface="BIZ UDゴシック" panose="020B0400000000000000" pitchFamily="49" charset="-128"/>
              </a:endParaRPr>
            </a:p>
            <a:p>
              <a:r>
                <a:rPr kumimoji="1" lang="ja-JP" altLang="en-US" sz="1200" dirty="0">
                  <a:solidFill>
                    <a:srgbClr val="FF3399"/>
                  </a:solidFill>
                  <a:latin typeface="BIZ UDゴシック" panose="020B0400000000000000" pitchFamily="49" charset="-128"/>
                  <a:ea typeface="BIZ UDゴシック" panose="020B0400000000000000" pitchFamily="49" charset="-128"/>
                </a:rPr>
                <a:t>　　</a:t>
              </a:r>
              <a:r>
                <a:rPr kumimoji="1" lang="en-US" altLang="ja-JP" sz="1200" dirty="0">
                  <a:solidFill>
                    <a:srgbClr val="FF3399"/>
                  </a:solidFill>
                  <a:latin typeface="BIZ UDゴシック" panose="020B0400000000000000" pitchFamily="49" charset="-128"/>
                  <a:ea typeface="BIZ UDゴシック" panose="020B0400000000000000" pitchFamily="49" charset="-128"/>
                </a:rPr>
                <a:t>×</a:t>
              </a:r>
              <a:r>
                <a:rPr kumimoji="1" lang="ja-JP" altLang="en-US" sz="1200" dirty="0">
                  <a:solidFill>
                    <a:srgbClr val="FF3399"/>
                  </a:solidFill>
                  <a:latin typeface="BIZ UDゴシック" panose="020B0400000000000000" pitchFamily="49" charset="-128"/>
                  <a:ea typeface="BIZ UDゴシック" panose="020B0400000000000000" pitchFamily="49" charset="-128"/>
                </a:rPr>
                <a:t>所得割（</a:t>
              </a:r>
              <a:r>
                <a:rPr kumimoji="1" lang="en-US" altLang="ja-JP" sz="1200" b="1" u="sng" dirty="0">
                  <a:solidFill>
                    <a:srgbClr val="FF3399"/>
                  </a:solidFill>
                  <a:latin typeface="BIZ UDゴシック" panose="020B0400000000000000" pitchFamily="49" charset="-128"/>
                  <a:ea typeface="BIZ UDゴシック" panose="020B0400000000000000" pitchFamily="49" charset="-128"/>
                </a:rPr>
                <a:t>0.28</a:t>
              </a:r>
              <a:r>
                <a:rPr kumimoji="1" lang="ja-JP" altLang="en-US" sz="1200" b="1" u="sng" dirty="0">
                  <a:solidFill>
                    <a:srgbClr val="FF3399"/>
                  </a:solidFill>
                  <a:latin typeface="BIZ UDゴシック" panose="020B0400000000000000" pitchFamily="49" charset="-128"/>
                  <a:ea typeface="BIZ UDゴシック" panose="020B0400000000000000" pitchFamily="49" charset="-128"/>
                </a:rPr>
                <a:t>％</a:t>
              </a:r>
              <a:r>
                <a:rPr kumimoji="1" lang="ja-JP" altLang="en-US" sz="1200" dirty="0">
                  <a:solidFill>
                    <a:srgbClr val="FF3399"/>
                  </a:solidFill>
                  <a:latin typeface="BIZ UDゴシック" panose="020B0400000000000000" pitchFamily="49" charset="-128"/>
                  <a:ea typeface="BIZ UDゴシック" panose="020B0400000000000000" pitchFamily="49" charset="-128"/>
                </a:rPr>
                <a:t>）</a:t>
              </a:r>
              <a:endParaRPr kumimoji="1" lang="en-US" altLang="ja-JP" sz="1200" dirty="0">
                <a:solidFill>
                  <a:srgbClr val="FF3399"/>
                </a:solidFill>
                <a:latin typeface="BIZ UDゴシック" panose="020B0400000000000000" pitchFamily="49" charset="-128"/>
                <a:ea typeface="BIZ UDゴシック" panose="020B0400000000000000" pitchFamily="49" charset="-128"/>
              </a:endParaRPr>
            </a:p>
          </p:txBody>
        </p:sp>
        <p:sp>
          <p:nvSpPr>
            <p:cNvPr id="41" name="テキスト ボックス 40">
              <a:extLst>
                <a:ext uri="{FF2B5EF4-FFF2-40B4-BE49-F238E27FC236}">
                  <a16:creationId xmlns:a16="http://schemas.microsoft.com/office/drawing/2014/main" id="{F01670DD-3E1C-4C9F-94B9-180A1137B2A4}"/>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rgbClr val="FF3399"/>
                  </a:solidFill>
                  <a:latin typeface="BIZ UDゴシック" panose="020B0400000000000000" pitchFamily="49" charset="-128"/>
                  <a:ea typeface="BIZ UDゴシック" panose="020B0400000000000000" pitchFamily="49" charset="-128"/>
                </a:rPr>
                <a:t>＝</a:t>
              </a:r>
            </a:p>
          </p:txBody>
        </p:sp>
        <p:sp>
          <p:nvSpPr>
            <p:cNvPr id="42" name="テキスト ボックス 41">
              <a:extLst>
                <a:ext uri="{FF2B5EF4-FFF2-40B4-BE49-F238E27FC236}">
                  <a16:creationId xmlns:a16="http://schemas.microsoft.com/office/drawing/2014/main" id="{91442D10-86D8-4767-9890-2E7F61CCCA38}"/>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rgbClr val="FF3399"/>
                  </a:solidFill>
                  <a:latin typeface="BIZ UDゴシック" panose="020B0400000000000000" pitchFamily="49" charset="-128"/>
                  <a:ea typeface="BIZ UDゴシック" panose="020B0400000000000000" pitchFamily="49" charset="-128"/>
                </a:rPr>
                <a:t>＋</a:t>
              </a:r>
            </a:p>
          </p:txBody>
        </p:sp>
        <p:sp>
          <p:nvSpPr>
            <p:cNvPr id="43" name="正方形/長方形 42">
              <a:extLst>
                <a:ext uri="{FF2B5EF4-FFF2-40B4-BE49-F238E27FC236}">
                  <a16:creationId xmlns:a16="http://schemas.microsoft.com/office/drawing/2014/main" id="{37DF8693-870F-4170-8D27-8CB0455B37D4}"/>
                </a:ext>
              </a:extLst>
            </p:cNvPr>
            <p:cNvSpPr/>
            <p:nvPr/>
          </p:nvSpPr>
          <p:spPr>
            <a:xfrm>
              <a:off x="5956627" y="2251611"/>
              <a:ext cx="2096396" cy="677710"/>
            </a:xfrm>
            <a:prstGeom prst="rect">
              <a:avLst/>
            </a:prstGeom>
            <a:solidFill>
              <a:schemeClr val="accent4">
                <a:lumMod val="20000"/>
                <a:lumOff val="80000"/>
              </a:schemeClr>
            </a:solidFill>
            <a:ln w="57150">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3399"/>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rgbClr val="FF3399"/>
                </a:solidFill>
                <a:latin typeface="BIZ UDゴシック" panose="020B0400000000000000" pitchFamily="49" charset="-128"/>
                <a:ea typeface="BIZ UDゴシック" panose="020B0400000000000000" pitchFamily="49" charset="-128"/>
              </a:endParaRPr>
            </a:p>
            <a:p>
              <a:r>
                <a:rPr kumimoji="1" lang="ja-JP" altLang="en-US" sz="1200" dirty="0">
                  <a:solidFill>
                    <a:srgbClr val="FF3399"/>
                  </a:solidFill>
                  <a:latin typeface="BIZ UDゴシック" panose="020B0400000000000000" pitchFamily="49" charset="-128"/>
                  <a:ea typeface="BIZ UDゴシック" panose="020B0400000000000000" pitchFamily="49" charset="-128"/>
                </a:rPr>
                <a:t>　　</a:t>
              </a:r>
              <a:r>
                <a:rPr kumimoji="1" lang="en-US" altLang="ja-JP" sz="1200" dirty="0">
                  <a:solidFill>
                    <a:srgbClr val="FF3399"/>
                  </a:solidFill>
                  <a:latin typeface="BIZ UDゴシック" panose="020B0400000000000000" pitchFamily="49" charset="-128"/>
                  <a:ea typeface="BIZ UDゴシック" panose="020B0400000000000000" pitchFamily="49" charset="-128"/>
                </a:rPr>
                <a:t>×</a:t>
              </a:r>
              <a:r>
                <a:rPr kumimoji="1" lang="ja-JP" altLang="en-US" sz="1200" dirty="0">
                  <a:solidFill>
                    <a:srgbClr val="FF3399"/>
                  </a:solidFill>
                  <a:latin typeface="BIZ UDゴシック" panose="020B0400000000000000" pitchFamily="49" charset="-128"/>
                  <a:ea typeface="BIZ UDゴシック" panose="020B0400000000000000" pitchFamily="49" charset="-128"/>
                </a:rPr>
                <a:t>均等割（</a:t>
              </a:r>
              <a:r>
                <a:rPr kumimoji="1" lang="en-US" altLang="ja-JP" sz="1200" b="1" u="sng" dirty="0">
                  <a:solidFill>
                    <a:srgbClr val="FF3399"/>
                  </a:solidFill>
                  <a:latin typeface="BIZ UDゴシック" panose="020B0400000000000000" pitchFamily="49" charset="-128"/>
                  <a:ea typeface="BIZ UDゴシック" panose="020B0400000000000000" pitchFamily="49" charset="-128"/>
                </a:rPr>
                <a:t>1,841</a:t>
              </a:r>
              <a:r>
                <a:rPr kumimoji="1" lang="ja-JP" altLang="en-US" sz="1200" b="1" u="sng" dirty="0">
                  <a:solidFill>
                    <a:srgbClr val="FF3399"/>
                  </a:solidFill>
                  <a:latin typeface="BIZ UDゴシック" panose="020B0400000000000000" pitchFamily="49" charset="-128"/>
                  <a:ea typeface="BIZ UDゴシック" panose="020B0400000000000000" pitchFamily="49" charset="-128"/>
                </a:rPr>
                <a:t>円</a:t>
              </a:r>
              <a:r>
                <a:rPr kumimoji="1" lang="ja-JP" altLang="en-US" sz="1200" dirty="0">
                  <a:solidFill>
                    <a:srgbClr val="FF3399"/>
                  </a:solidFill>
                  <a:latin typeface="BIZ UDゴシック" panose="020B0400000000000000" pitchFamily="49" charset="-128"/>
                  <a:ea typeface="BIZ UDゴシック" panose="020B0400000000000000" pitchFamily="49" charset="-128"/>
                </a:rPr>
                <a:t>）</a:t>
              </a:r>
              <a:endParaRPr kumimoji="1" lang="en-US" altLang="ja-JP" sz="1200" dirty="0">
                <a:solidFill>
                  <a:srgbClr val="FF3399"/>
                </a:solidFill>
                <a:latin typeface="BIZ UDゴシック" panose="020B0400000000000000" pitchFamily="49" charset="-128"/>
                <a:ea typeface="BIZ UDゴシック" panose="020B0400000000000000" pitchFamily="49" charset="-128"/>
              </a:endParaRPr>
            </a:p>
          </p:txBody>
        </p:sp>
      </p:grpSp>
      <p:sp>
        <p:nvSpPr>
          <p:cNvPr id="44" name="大かっこ 43">
            <a:extLst>
              <a:ext uri="{FF2B5EF4-FFF2-40B4-BE49-F238E27FC236}">
                <a16:creationId xmlns:a16="http://schemas.microsoft.com/office/drawing/2014/main" id="{EED7AE05-4C5D-4956-9B6C-4A3F6D74EF35}"/>
              </a:ext>
            </a:extLst>
          </p:cNvPr>
          <p:cNvSpPr/>
          <p:nvPr/>
        </p:nvSpPr>
        <p:spPr>
          <a:xfrm>
            <a:off x="672815" y="6455174"/>
            <a:ext cx="1130972" cy="144000"/>
          </a:xfrm>
          <a:prstGeom prst="bracketPair">
            <a:avLst/>
          </a:prstGeom>
          <a:ln>
            <a:solidFill>
              <a:schemeClr val="accent2">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46" name="加算記号 45">
            <a:extLst>
              <a:ext uri="{FF2B5EF4-FFF2-40B4-BE49-F238E27FC236}">
                <a16:creationId xmlns:a16="http://schemas.microsoft.com/office/drawing/2014/main" id="{1D570FED-2881-4A98-85F1-9F33AB0324D0}"/>
              </a:ext>
            </a:extLst>
          </p:cNvPr>
          <p:cNvSpPr/>
          <p:nvPr/>
        </p:nvSpPr>
        <p:spPr>
          <a:xfrm rot="5400000">
            <a:off x="1055229" y="5638909"/>
            <a:ext cx="340143" cy="336051"/>
          </a:xfrm>
          <a:prstGeom prst="mathPlus">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785139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3012</Words>
  <Application>Microsoft Office PowerPoint</Application>
  <PresentationFormat>ユーザー設定</PresentationFormat>
  <Paragraphs>329</Paragraphs>
  <Slides>6</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BIZ UDP明朝 Medium</vt:lpstr>
      <vt:lpstr>BIZ UDゴシック</vt:lpstr>
      <vt:lpstr>BIZ UD明朝 Medium</vt:lpstr>
      <vt:lpstr>游ゴシック</vt:lpstr>
      <vt:lpstr>Arial</vt:lpstr>
      <vt:lpstr>Arial Rounded MT Bold</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2025-04-09T06:31:51Z</dcterms:created>
  <dcterms:modified xsi:type="dcterms:W3CDTF">2026-02-18T07:33:05Z</dcterms:modified>
</cp:coreProperties>
</file>