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7" r:id="rId2"/>
  </p:sldIdLst>
  <p:sldSz cx="9144000" cy="6858000" type="screen4x3"/>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0D8E8"/>
    <a:srgbClr val="4F81BD"/>
    <a:srgbClr val="E9ED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79" autoAdjust="0"/>
    <p:restoredTop sz="98022" autoAdjust="0"/>
  </p:normalViewPr>
  <p:slideViewPr>
    <p:cSldViewPr>
      <p:cViewPr varScale="1">
        <p:scale>
          <a:sx n="86" d="100"/>
          <a:sy n="86" d="100"/>
        </p:scale>
        <p:origin x="-930"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5659" cy="496332"/>
          </a:xfrm>
          <a:prstGeom prst="rect">
            <a:avLst/>
          </a:prstGeom>
        </p:spPr>
        <p:txBody>
          <a:bodyPr vert="horz" lIns="91312" tIns="45656" rIns="91312" bIns="4565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3" y="0"/>
            <a:ext cx="2945659" cy="496332"/>
          </a:xfrm>
          <a:prstGeom prst="rect">
            <a:avLst/>
          </a:prstGeom>
        </p:spPr>
        <p:txBody>
          <a:bodyPr vert="horz" lIns="91312" tIns="45656" rIns="91312" bIns="45656" rtlCol="0"/>
          <a:lstStyle>
            <a:lvl1pPr algn="r">
              <a:defRPr sz="1200"/>
            </a:lvl1pPr>
          </a:lstStyle>
          <a:p>
            <a:fld id="{BDB46B8C-BFFC-4C31-B876-35804184BE33}" type="datetimeFigureOut">
              <a:rPr kumimoji="1" lang="ja-JP" altLang="en-US" smtClean="0"/>
              <a:t>2016/2/23</a:t>
            </a:fld>
            <a:endParaRPr kumimoji="1" lang="ja-JP" altLang="en-US"/>
          </a:p>
        </p:txBody>
      </p:sp>
      <p:sp>
        <p:nvSpPr>
          <p:cNvPr id="4" name="スライド イメージ プレースホルダー 3"/>
          <p:cNvSpPr>
            <a:spLocks noGrp="1" noRot="1" noChangeAspect="1"/>
          </p:cNvSpPr>
          <p:nvPr>
            <p:ph type="sldImg" idx="2"/>
          </p:nvPr>
        </p:nvSpPr>
        <p:spPr>
          <a:xfrm>
            <a:off x="919163" y="744538"/>
            <a:ext cx="4959350" cy="3721100"/>
          </a:xfrm>
          <a:prstGeom prst="rect">
            <a:avLst/>
          </a:prstGeom>
          <a:noFill/>
          <a:ln w="12700">
            <a:solidFill>
              <a:prstClr val="black"/>
            </a:solidFill>
          </a:ln>
        </p:spPr>
        <p:txBody>
          <a:bodyPr vert="horz" lIns="91312" tIns="45656" rIns="91312" bIns="45656" rtlCol="0" anchor="ctr"/>
          <a:lstStyle/>
          <a:p>
            <a:endParaRPr lang="ja-JP" altLang="en-US"/>
          </a:p>
        </p:txBody>
      </p:sp>
      <p:sp>
        <p:nvSpPr>
          <p:cNvPr id="5" name="ノート プレースホルダー 4"/>
          <p:cNvSpPr>
            <a:spLocks noGrp="1"/>
          </p:cNvSpPr>
          <p:nvPr>
            <p:ph type="body" sz="quarter" idx="3"/>
          </p:nvPr>
        </p:nvSpPr>
        <p:spPr>
          <a:xfrm>
            <a:off x="679768" y="4715153"/>
            <a:ext cx="5438140" cy="4466987"/>
          </a:xfrm>
          <a:prstGeom prst="rect">
            <a:avLst/>
          </a:prstGeom>
        </p:spPr>
        <p:txBody>
          <a:bodyPr vert="horz" lIns="91312" tIns="45656" rIns="91312" bIns="45656"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28584"/>
            <a:ext cx="2945659" cy="496332"/>
          </a:xfrm>
          <a:prstGeom prst="rect">
            <a:avLst/>
          </a:prstGeom>
        </p:spPr>
        <p:txBody>
          <a:bodyPr vert="horz" lIns="91312" tIns="45656" rIns="91312" bIns="4565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3" y="9428584"/>
            <a:ext cx="2945659" cy="496332"/>
          </a:xfrm>
          <a:prstGeom prst="rect">
            <a:avLst/>
          </a:prstGeom>
        </p:spPr>
        <p:txBody>
          <a:bodyPr vert="horz" lIns="91312" tIns="45656" rIns="91312" bIns="45656" rtlCol="0" anchor="b"/>
          <a:lstStyle>
            <a:lvl1pPr algn="r">
              <a:defRPr sz="1200"/>
            </a:lvl1pPr>
          </a:lstStyle>
          <a:p>
            <a:fld id="{84068A08-2BA6-4BD7-BA78-4CA4CAC45438}" type="slidenum">
              <a:rPr kumimoji="1" lang="ja-JP" altLang="en-US" smtClean="0"/>
              <a:t>‹#›</a:t>
            </a:fld>
            <a:endParaRPr kumimoji="1" lang="ja-JP" altLang="en-US"/>
          </a:p>
        </p:txBody>
      </p:sp>
    </p:spTree>
    <p:extLst>
      <p:ext uri="{BB962C8B-B14F-4D97-AF65-F5344CB8AC3E}">
        <p14:creationId xmlns:p14="http://schemas.microsoft.com/office/powerpoint/2010/main" val="207688741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33"/>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85474FE-9F32-4DBF-9CE3-C77676C62A97}" type="datetime1">
              <a:rPr kumimoji="1" lang="ja-JP" altLang="en-US" smtClean="0"/>
              <a:t>2016/2/23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31C1E1-E49D-4352-955D-1362986A97F1}" type="slidenum">
              <a:rPr kumimoji="1" lang="ja-JP" altLang="en-US" smtClean="0"/>
              <a:t>‹#›</a:t>
            </a:fld>
            <a:endParaRPr kumimoji="1" lang="ja-JP" altLang="en-US"/>
          </a:p>
        </p:txBody>
      </p:sp>
    </p:spTree>
    <p:extLst>
      <p:ext uri="{BB962C8B-B14F-4D97-AF65-F5344CB8AC3E}">
        <p14:creationId xmlns:p14="http://schemas.microsoft.com/office/powerpoint/2010/main" val="1299686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7CADA5A-3AB0-438E-A51A-F483C7E97896}" type="datetime1">
              <a:rPr kumimoji="1" lang="ja-JP" altLang="en-US" smtClean="0"/>
              <a:t>2016/2/23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31C1E1-E49D-4352-955D-1362986A97F1}" type="slidenum">
              <a:rPr kumimoji="1" lang="ja-JP" altLang="en-US" smtClean="0"/>
              <a:t>‹#›</a:t>
            </a:fld>
            <a:endParaRPr kumimoji="1" lang="ja-JP" altLang="en-US"/>
          </a:p>
        </p:txBody>
      </p:sp>
    </p:spTree>
    <p:extLst>
      <p:ext uri="{BB962C8B-B14F-4D97-AF65-F5344CB8AC3E}">
        <p14:creationId xmlns:p14="http://schemas.microsoft.com/office/powerpoint/2010/main" val="1635947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6"/>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46"/>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A5F36D4-FE85-4AA9-A0A9-FAF90D48FD58}" type="datetime1">
              <a:rPr kumimoji="1" lang="ja-JP" altLang="en-US" smtClean="0"/>
              <a:t>2016/2/23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31C1E1-E49D-4352-955D-1362986A97F1}" type="slidenum">
              <a:rPr kumimoji="1" lang="ja-JP" altLang="en-US" smtClean="0"/>
              <a:t>‹#›</a:t>
            </a:fld>
            <a:endParaRPr kumimoji="1" lang="ja-JP" altLang="en-US"/>
          </a:p>
        </p:txBody>
      </p:sp>
    </p:spTree>
    <p:extLst>
      <p:ext uri="{BB962C8B-B14F-4D97-AF65-F5344CB8AC3E}">
        <p14:creationId xmlns:p14="http://schemas.microsoft.com/office/powerpoint/2010/main" val="30679532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EBC0BA1-5838-466A-8982-B35D6B9FAA51}" type="datetime1">
              <a:rPr kumimoji="1" lang="ja-JP" altLang="en-US" smtClean="0"/>
              <a:t>2016/2/23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31C1E1-E49D-4352-955D-1362986A97F1}" type="slidenum">
              <a:rPr kumimoji="1" lang="ja-JP" altLang="en-US" smtClean="0"/>
              <a:t>‹#›</a:t>
            </a:fld>
            <a:endParaRPr kumimoji="1" lang="ja-JP" altLang="en-US"/>
          </a:p>
        </p:txBody>
      </p:sp>
    </p:spTree>
    <p:extLst>
      <p:ext uri="{BB962C8B-B14F-4D97-AF65-F5344CB8AC3E}">
        <p14:creationId xmlns:p14="http://schemas.microsoft.com/office/powerpoint/2010/main" val="16982432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1"/>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21"/>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F26FE222-4B08-4822-B6C1-7427B0B39D60}" type="datetime1">
              <a:rPr kumimoji="1" lang="ja-JP" altLang="en-US" smtClean="0"/>
              <a:t>2016/2/23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31C1E1-E49D-4352-955D-1362986A97F1}" type="slidenum">
              <a:rPr kumimoji="1" lang="ja-JP" altLang="en-US" smtClean="0"/>
              <a:t>‹#›</a:t>
            </a:fld>
            <a:endParaRPr kumimoji="1" lang="ja-JP" altLang="en-US"/>
          </a:p>
        </p:txBody>
      </p:sp>
    </p:spTree>
    <p:extLst>
      <p:ext uri="{BB962C8B-B14F-4D97-AF65-F5344CB8AC3E}">
        <p14:creationId xmlns:p14="http://schemas.microsoft.com/office/powerpoint/2010/main" val="17118727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3A09E37C-D707-4E09-A7FA-63F1ECEFA536}" type="datetime1">
              <a:rPr kumimoji="1" lang="ja-JP" altLang="en-US" smtClean="0"/>
              <a:t>2016/2/23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A31C1E1-E49D-4352-955D-1362986A97F1}" type="slidenum">
              <a:rPr kumimoji="1" lang="ja-JP" altLang="en-US" smtClean="0"/>
              <a:t>‹#›</a:t>
            </a:fld>
            <a:endParaRPr kumimoji="1" lang="ja-JP" altLang="en-US"/>
          </a:p>
        </p:txBody>
      </p:sp>
    </p:spTree>
    <p:extLst>
      <p:ext uri="{BB962C8B-B14F-4D97-AF65-F5344CB8AC3E}">
        <p14:creationId xmlns:p14="http://schemas.microsoft.com/office/powerpoint/2010/main" val="34534474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3"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3"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3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3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8DE3DC4F-0353-4EB9-90CE-C347CF6F65C9}" type="datetime1">
              <a:rPr kumimoji="1" lang="ja-JP" altLang="en-US" smtClean="0"/>
              <a:t>2016/2/23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A31C1E1-E49D-4352-955D-1362986A97F1}" type="slidenum">
              <a:rPr kumimoji="1" lang="ja-JP" altLang="en-US" smtClean="0"/>
              <a:t>‹#›</a:t>
            </a:fld>
            <a:endParaRPr kumimoji="1" lang="ja-JP" altLang="en-US"/>
          </a:p>
        </p:txBody>
      </p:sp>
    </p:spTree>
    <p:extLst>
      <p:ext uri="{BB962C8B-B14F-4D97-AF65-F5344CB8AC3E}">
        <p14:creationId xmlns:p14="http://schemas.microsoft.com/office/powerpoint/2010/main" val="28021200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A13EF8B0-1892-4854-828E-6A1BF2ABA7F9}" type="datetime1">
              <a:rPr kumimoji="1" lang="ja-JP" altLang="en-US" smtClean="0"/>
              <a:t>2016/2/23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A31C1E1-E49D-4352-955D-1362986A97F1}" type="slidenum">
              <a:rPr kumimoji="1" lang="ja-JP" altLang="en-US" smtClean="0"/>
              <a:t>‹#›</a:t>
            </a:fld>
            <a:endParaRPr kumimoji="1" lang="ja-JP" altLang="en-US"/>
          </a:p>
        </p:txBody>
      </p:sp>
    </p:spTree>
    <p:extLst>
      <p:ext uri="{BB962C8B-B14F-4D97-AF65-F5344CB8AC3E}">
        <p14:creationId xmlns:p14="http://schemas.microsoft.com/office/powerpoint/2010/main" val="42350518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580258E-BCF1-4FCA-ACC6-C851B16B93D3}" type="datetime1">
              <a:rPr kumimoji="1" lang="ja-JP" altLang="en-US" smtClean="0"/>
              <a:t>2016/2/23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A31C1E1-E49D-4352-955D-1362986A97F1}" type="slidenum">
              <a:rPr kumimoji="1" lang="ja-JP" altLang="en-US" smtClean="0"/>
              <a:t>‹#›</a:t>
            </a:fld>
            <a:endParaRPr kumimoji="1" lang="ja-JP" altLang="en-US"/>
          </a:p>
        </p:txBody>
      </p:sp>
    </p:spTree>
    <p:extLst>
      <p:ext uri="{BB962C8B-B14F-4D97-AF65-F5344CB8AC3E}">
        <p14:creationId xmlns:p14="http://schemas.microsoft.com/office/powerpoint/2010/main" val="36343977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1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9" y="273058"/>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10"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3556956-6896-46AA-9D94-5F262ABFDF63}" type="datetime1">
              <a:rPr kumimoji="1" lang="ja-JP" altLang="en-US" smtClean="0"/>
              <a:t>2016/2/23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A31C1E1-E49D-4352-955D-1362986A97F1}" type="slidenum">
              <a:rPr kumimoji="1" lang="ja-JP" altLang="en-US" smtClean="0"/>
              <a:t>‹#›</a:t>
            </a:fld>
            <a:endParaRPr kumimoji="1" lang="ja-JP" altLang="en-US"/>
          </a:p>
        </p:txBody>
      </p:sp>
    </p:spTree>
    <p:extLst>
      <p:ext uri="{BB962C8B-B14F-4D97-AF65-F5344CB8AC3E}">
        <p14:creationId xmlns:p14="http://schemas.microsoft.com/office/powerpoint/2010/main" val="24653231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599F172-C7D0-41A7-AFC1-B65A2AA7C38F}" type="datetime1">
              <a:rPr kumimoji="1" lang="ja-JP" altLang="en-US" smtClean="0"/>
              <a:t>2016/2/23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A31C1E1-E49D-4352-955D-1362986A97F1}" type="slidenum">
              <a:rPr kumimoji="1" lang="ja-JP" altLang="en-US" smtClean="0"/>
              <a:t>‹#›</a:t>
            </a:fld>
            <a:endParaRPr kumimoji="1" lang="ja-JP" altLang="en-US"/>
          </a:p>
        </p:txBody>
      </p:sp>
    </p:spTree>
    <p:extLst>
      <p:ext uri="{BB962C8B-B14F-4D97-AF65-F5344CB8AC3E}">
        <p14:creationId xmlns:p14="http://schemas.microsoft.com/office/powerpoint/2010/main" val="25516795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8"/>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4A24D9-8DC8-49B5-BC27-67F3009EF20F}" type="datetime1">
              <a:rPr kumimoji="1" lang="ja-JP" altLang="en-US" smtClean="0"/>
              <a:t>2016/2/23</a:t>
            </a:fld>
            <a:endParaRPr kumimoji="1" lang="ja-JP" altLang="en-US"/>
          </a:p>
        </p:txBody>
      </p:sp>
      <p:sp>
        <p:nvSpPr>
          <p:cNvPr id="5" name="フッター プレースホルダー 4"/>
          <p:cNvSpPr>
            <a:spLocks noGrp="1"/>
          </p:cNvSpPr>
          <p:nvPr>
            <p:ph type="ftr" sz="quarter" idx="3"/>
          </p:nvPr>
        </p:nvSpPr>
        <p:spPr>
          <a:xfrm>
            <a:off x="3124200" y="6356358"/>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8"/>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31C1E1-E49D-4352-955D-1362986A97F1}" type="slidenum">
              <a:rPr kumimoji="1" lang="ja-JP" altLang="en-US" smtClean="0"/>
              <a:t>‹#›</a:t>
            </a:fld>
            <a:endParaRPr kumimoji="1" lang="ja-JP" altLang="en-US"/>
          </a:p>
        </p:txBody>
      </p:sp>
    </p:spTree>
    <p:extLst>
      <p:ext uri="{BB962C8B-B14F-4D97-AF65-F5344CB8AC3E}">
        <p14:creationId xmlns:p14="http://schemas.microsoft.com/office/powerpoint/2010/main" val="28493549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6512" y="188640"/>
            <a:ext cx="2448272" cy="334144"/>
          </a:xfrm>
        </p:spPr>
        <p:txBody>
          <a:bodyPr>
            <a:normAutofit/>
          </a:bodyPr>
          <a:lstStyle/>
          <a:p>
            <a:r>
              <a:rPr kumimoji="1" lang="ja-JP" altLang="en-US" sz="1500" b="1" dirty="0" smtClean="0">
                <a:latin typeface="HG丸ｺﾞｼｯｸM-PRO" panose="020F0600000000000000" pitchFamily="50" charset="-128"/>
                <a:ea typeface="HG丸ｺﾞｼｯｸM-PRO" panose="020F0600000000000000" pitchFamily="50" charset="-128"/>
              </a:rPr>
              <a:t>■ </a:t>
            </a:r>
            <a:r>
              <a:rPr lang="ja-JP" altLang="en-US" sz="1500" b="1" dirty="0">
                <a:latin typeface="HG丸ｺﾞｼｯｸM-PRO" panose="020F0600000000000000" pitchFamily="50" charset="-128"/>
                <a:ea typeface="HG丸ｺﾞｼｯｸM-PRO" panose="020F0600000000000000" pitchFamily="50" charset="-128"/>
              </a:rPr>
              <a:t>これまでの</a:t>
            </a:r>
            <a:r>
              <a:rPr lang="ja-JP" altLang="en-US" sz="1500" b="1" dirty="0" smtClean="0">
                <a:latin typeface="HG丸ｺﾞｼｯｸM-PRO" panose="020F0600000000000000" pitchFamily="50" charset="-128"/>
                <a:ea typeface="HG丸ｺﾞｼｯｸM-PRO" panose="020F0600000000000000" pitchFamily="50" charset="-128"/>
              </a:rPr>
              <a:t>取組</a:t>
            </a:r>
            <a:r>
              <a:rPr kumimoji="1" lang="ja-JP" altLang="en-US" sz="1500" b="1" dirty="0" smtClean="0">
                <a:latin typeface="HG丸ｺﾞｼｯｸM-PRO" panose="020F0600000000000000" pitchFamily="50" charset="-128"/>
                <a:ea typeface="HG丸ｺﾞｼｯｸM-PRO" panose="020F0600000000000000" pitchFamily="50" charset="-128"/>
              </a:rPr>
              <a:t>経過</a:t>
            </a:r>
            <a:endParaRPr kumimoji="1" lang="ja-JP" altLang="en-US" sz="1500" b="1" dirty="0">
              <a:latin typeface="HG丸ｺﾞｼｯｸM-PRO" panose="020F0600000000000000" pitchFamily="50" charset="-128"/>
              <a:ea typeface="HG丸ｺﾞｼｯｸM-PRO" panose="020F0600000000000000"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3240006801"/>
              </p:ext>
            </p:extLst>
          </p:nvPr>
        </p:nvGraphicFramePr>
        <p:xfrm>
          <a:off x="717073" y="674958"/>
          <a:ext cx="7815367" cy="5691720"/>
        </p:xfrm>
        <a:graphic>
          <a:graphicData uri="http://schemas.openxmlformats.org/drawingml/2006/table">
            <a:tbl>
              <a:tblPr firstRow="1" bandRow="1">
                <a:tableStyleId>{5940675A-B579-460E-94D1-54222C63F5DA}</a:tableStyleId>
              </a:tblPr>
              <a:tblGrid>
                <a:gridCol w="1193338"/>
                <a:gridCol w="6622029"/>
              </a:tblGrid>
              <a:tr h="10824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平成</a:t>
                      </a:r>
                      <a:r>
                        <a:rPr kumimoji="1" lang="en-US" altLang="ja-JP"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24</a:t>
                      </a: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年</a:t>
                      </a:r>
                      <a:r>
                        <a:rPr kumimoji="1" lang="en-US" altLang="ja-JP"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5</a:t>
                      </a: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月</a:t>
                      </a:r>
                      <a:endParaRPr kumimoji="1" lang="en-US" altLang="ja-JP"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HG丸ｺﾞｼｯｸM-PRO" panose="020F0600000000000000" pitchFamily="50" charset="-128"/>
                          <a:ea typeface="HG丸ｺﾞｼｯｸM-PRO" panose="020F0600000000000000" pitchFamily="50" charset="-128"/>
                        </a:rPr>
                        <a:t>平成</a:t>
                      </a:r>
                      <a:r>
                        <a:rPr kumimoji="1" lang="en-US" altLang="ja-JP" sz="1200" dirty="0" smtClean="0">
                          <a:latin typeface="HG丸ｺﾞｼｯｸM-PRO" panose="020F0600000000000000" pitchFamily="50" charset="-128"/>
                          <a:ea typeface="HG丸ｺﾞｼｯｸM-PRO" panose="020F0600000000000000" pitchFamily="50" charset="-128"/>
                        </a:rPr>
                        <a:t>25</a:t>
                      </a:r>
                      <a:r>
                        <a:rPr kumimoji="1" lang="ja-JP" altLang="en-US" sz="1200" dirty="0" smtClean="0">
                          <a:latin typeface="HG丸ｺﾞｼｯｸM-PRO" panose="020F0600000000000000" pitchFamily="50" charset="-128"/>
                          <a:ea typeface="HG丸ｺﾞｼｯｸM-PRO" panose="020F0600000000000000" pitchFamily="50" charset="-128"/>
                        </a:rPr>
                        <a:t>年 </a:t>
                      </a:r>
                      <a:r>
                        <a:rPr kumimoji="1" lang="en-US" altLang="ja-JP" sz="1200" dirty="0" smtClean="0">
                          <a:latin typeface="HG丸ｺﾞｼｯｸM-PRO" panose="020F0600000000000000" pitchFamily="50" charset="-128"/>
                          <a:ea typeface="HG丸ｺﾞｼｯｸM-PRO" panose="020F0600000000000000" pitchFamily="50" charset="-128"/>
                        </a:rPr>
                        <a:t>1</a:t>
                      </a:r>
                      <a:r>
                        <a:rPr kumimoji="1" lang="ja-JP" altLang="en-US" sz="1200" dirty="0" smtClean="0">
                          <a:latin typeface="HG丸ｺﾞｼｯｸM-PRO" panose="020F0600000000000000" pitchFamily="50" charset="-128"/>
                          <a:ea typeface="HG丸ｺﾞｼｯｸM-PRO" panose="020F0600000000000000" pitchFamily="50" charset="-128"/>
                        </a:rPr>
                        <a:t>月</a:t>
                      </a:r>
                      <a:endParaRPr kumimoji="1" lang="en-US" altLang="ja-JP" sz="1200" dirty="0" smtClean="0">
                        <a:latin typeface="HG丸ｺﾞｼｯｸM-PRO" panose="020F0600000000000000" pitchFamily="50" charset="-128"/>
                        <a:ea typeface="HG丸ｺﾞｼｯｸM-PRO" panose="020F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txBody>
                  <a:tcPr marL="72000" marR="72000" marT="108000" marB="48006">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dash"/>
                      <a:round/>
                      <a:headEnd type="none" w="med" len="med"/>
                      <a:tailEnd type="none" w="med" len="med"/>
                    </a:lnB>
                    <a:solidFill>
                      <a:srgbClr val="FFC000"/>
                    </a:solidFill>
                  </a:tcPr>
                </a:tc>
                <a:tc>
                  <a:txBody>
                    <a:bodyPr/>
                    <a:lstStyle/>
                    <a:p>
                      <a:r>
                        <a:rPr kumimoji="1" lang="ja-JP" altLang="en-US" sz="1200" b="0" dirty="0" smtClean="0">
                          <a:solidFill>
                            <a:schemeClr val="tx1"/>
                          </a:solidFill>
                          <a:latin typeface="HG丸ｺﾞｼｯｸM-PRO" panose="020F0600000000000000" pitchFamily="50" charset="-128"/>
                          <a:ea typeface="HG丸ｺﾞｼｯｸM-PRO" panose="020F0600000000000000" pitchFamily="50" charset="-128"/>
                        </a:rPr>
                        <a:t>外部有識者による「新大学構想会議」の設置決定（府市統合本部）</a:t>
                      </a:r>
                      <a:endParaRPr kumimoji="1" lang="en-US" altLang="ja-JP" sz="1200" b="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000" b="0" dirty="0" smtClean="0">
                          <a:solidFill>
                            <a:schemeClr val="tx1"/>
                          </a:solidFill>
                          <a:latin typeface="HG丸ｺﾞｼｯｸM-PRO" panose="020F0600000000000000" pitchFamily="50" charset="-128"/>
                          <a:ea typeface="HG丸ｺﾞｼｯｸM-PRO" panose="020F0600000000000000" pitchFamily="50" charset="-128"/>
                        </a:rPr>
                        <a:t>・大阪における公立大学の将来ビジョンをとりまとめるため、府市で共同設置</a:t>
                      </a:r>
                      <a:endParaRPr kumimoji="1" lang="en-US" altLang="ja-JP" sz="1000" b="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00" b="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dirty="0" smtClean="0">
                          <a:latin typeface="HG丸ｺﾞｼｯｸM-PRO" panose="020F0600000000000000" pitchFamily="50" charset="-128"/>
                          <a:ea typeface="HG丸ｺﾞｼｯｸM-PRO" panose="020F0600000000000000" pitchFamily="50" charset="-128"/>
                        </a:rPr>
                        <a:t>新大学構想会議から府市に「新大学構想</a:t>
                      </a:r>
                      <a:r>
                        <a:rPr kumimoji="1" lang="en-US" altLang="ja-JP" sz="1200" dirty="0" smtClean="0">
                          <a:latin typeface="HG丸ｺﾞｼｯｸM-PRO" panose="020F0600000000000000" pitchFamily="50" charset="-128"/>
                          <a:ea typeface="HG丸ｺﾞｼｯｸM-PRO" panose="020F0600000000000000" pitchFamily="50" charset="-128"/>
                        </a:rPr>
                        <a:t>〈</a:t>
                      </a:r>
                      <a:r>
                        <a:rPr kumimoji="1" lang="ja-JP" altLang="en-US" sz="1200" dirty="0" smtClean="0">
                          <a:latin typeface="HG丸ｺﾞｼｯｸM-PRO" panose="020F0600000000000000" pitchFamily="50" charset="-128"/>
                          <a:ea typeface="HG丸ｺﾞｼｯｸM-PRO" panose="020F0600000000000000" pitchFamily="50" charset="-128"/>
                        </a:rPr>
                        <a:t>提言</a:t>
                      </a:r>
                      <a:r>
                        <a:rPr kumimoji="1" lang="en-US" altLang="ja-JP" sz="1200" dirty="0" smtClean="0">
                          <a:latin typeface="HG丸ｺﾞｼｯｸM-PRO" panose="020F0600000000000000" pitchFamily="50" charset="-128"/>
                          <a:ea typeface="HG丸ｺﾞｼｯｸM-PRO" panose="020F0600000000000000" pitchFamily="50" charset="-128"/>
                        </a:rPr>
                        <a:t>〉</a:t>
                      </a:r>
                      <a:r>
                        <a:rPr kumimoji="1" lang="ja-JP" altLang="en-US" sz="1200" dirty="0" smtClean="0">
                          <a:latin typeface="HG丸ｺﾞｼｯｸM-PRO" panose="020F0600000000000000" pitchFamily="50" charset="-128"/>
                          <a:ea typeface="HG丸ｺﾞｼｯｸM-PRO" panose="020F0600000000000000" pitchFamily="50" charset="-128"/>
                        </a:rPr>
                        <a:t>」を提出</a:t>
                      </a:r>
                      <a:endParaRPr kumimoji="1" lang="en-US" altLang="ja-JP" sz="1200" dirty="0" smtClean="0">
                        <a:latin typeface="HG丸ｺﾞｼｯｸM-PRO" panose="020F0600000000000000" pitchFamily="50" charset="-128"/>
                        <a:ea typeface="HG丸ｺﾞｼｯｸM-PRO" panose="020F0600000000000000" pitchFamily="50" charset="-128"/>
                      </a:endParaRPr>
                    </a:p>
                    <a:p>
                      <a:r>
                        <a:rPr kumimoji="1" lang="ja-JP" altLang="en-US" sz="1000" dirty="0" smtClean="0">
                          <a:latin typeface="HG丸ｺﾞｼｯｸM-PRO" panose="020F0600000000000000" pitchFamily="50" charset="-128"/>
                          <a:ea typeface="HG丸ｺﾞｼｯｸM-PRO" panose="020F0600000000000000" pitchFamily="50" charset="-128"/>
                        </a:rPr>
                        <a:t>・両大学の現状と課題、統合後の新大学の姿、運営体制等を提言</a:t>
                      </a:r>
                      <a:endParaRPr kumimoji="1" lang="ja-JP" altLang="en-US" sz="1000" b="0" dirty="0" smtClean="0">
                        <a:solidFill>
                          <a:schemeClr val="tx1"/>
                        </a:solidFill>
                        <a:latin typeface="HG丸ｺﾞｼｯｸM-PRO" panose="020F0600000000000000" pitchFamily="50" charset="-128"/>
                        <a:ea typeface="HG丸ｺﾞｼｯｸM-PRO" panose="020F0600000000000000" pitchFamily="50" charset="-128"/>
                      </a:endParaRPr>
                    </a:p>
                  </a:txBody>
                  <a:tcPr marL="108000" marR="72000" marT="108000" marB="48006">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dash"/>
                      <a:round/>
                      <a:headEnd type="none" w="med" len="med"/>
                      <a:tailEnd type="none" w="med" len="med"/>
                    </a:lnB>
                  </a:tcPr>
                </a:tc>
              </a:tr>
              <a:tr h="1512168">
                <a:tc>
                  <a:txBody>
                    <a:bodyPr/>
                    <a:lstStyle/>
                    <a:p>
                      <a:r>
                        <a:rPr kumimoji="1" lang="ja-JP" altLang="en-US" sz="1200" dirty="0" smtClean="0">
                          <a:latin typeface="HG丸ｺﾞｼｯｸM-PRO" panose="020F0600000000000000" pitchFamily="50" charset="-128"/>
                          <a:ea typeface="HG丸ｺﾞｼｯｸM-PRO" panose="020F0600000000000000" pitchFamily="50" charset="-128"/>
                        </a:rPr>
                        <a:t>   　　     </a:t>
                      </a:r>
                      <a:r>
                        <a:rPr kumimoji="1" lang="en-US" altLang="ja-JP" sz="1200" dirty="0" smtClean="0">
                          <a:latin typeface="HG丸ｺﾞｼｯｸM-PRO" panose="020F0600000000000000" pitchFamily="50" charset="-128"/>
                          <a:ea typeface="HG丸ｺﾞｼｯｸM-PRO" panose="020F0600000000000000" pitchFamily="50" charset="-128"/>
                        </a:rPr>
                        <a:t>9</a:t>
                      </a:r>
                      <a:r>
                        <a:rPr kumimoji="1" lang="ja-JP" altLang="en-US" sz="1200" dirty="0" smtClean="0">
                          <a:latin typeface="HG丸ｺﾞｼｯｸM-PRO" panose="020F0600000000000000" pitchFamily="50" charset="-128"/>
                          <a:ea typeface="HG丸ｺﾞｼｯｸM-PRO" panose="020F0600000000000000" pitchFamily="50" charset="-128"/>
                        </a:rPr>
                        <a:t>月</a:t>
                      </a:r>
                      <a:endParaRPr kumimoji="1" lang="en-US" altLang="ja-JP" sz="1000" baseline="0" dirty="0" smtClean="0">
                        <a:latin typeface="HG丸ｺﾞｼｯｸM-PRO" panose="020F0600000000000000" pitchFamily="50" charset="-128"/>
                        <a:ea typeface="HG丸ｺﾞｼｯｸM-PRO" panose="020F0600000000000000" pitchFamily="50" charset="-128"/>
                      </a:endParaRPr>
                    </a:p>
                    <a:p>
                      <a:endParaRPr kumimoji="1" lang="en-US" altLang="ja-JP" sz="1000" baseline="0" dirty="0" smtClean="0">
                        <a:latin typeface="HG丸ｺﾞｼｯｸM-PRO" panose="020F0600000000000000" pitchFamily="50" charset="-128"/>
                        <a:ea typeface="HG丸ｺﾞｼｯｸM-PRO" panose="020F0600000000000000" pitchFamily="50" charset="-128"/>
                      </a:endParaRPr>
                    </a:p>
                    <a:p>
                      <a:endParaRPr kumimoji="1" lang="en-US" altLang="ja-JP" sz="1000" baseline="0" dirty="0" smtClean="0">
                        <a:latin typeface="HG丸ｺﾞｼｯｸM-PRO" panose="020F0600000000000000" pitchFamily="50" charset="-128"/>
                        <a:ea typeface="HG丸ｺﾞｼｯｸM-PRO" panose="020F0600000000000000" pitchFamily="50" charset="-128"/>
                      </a:endParaRPr>
                    </a:p>
                    <a:p>
                      <a:endParaRPr kumimoji="1" lang="en-US" altLang="ja-JP" sz="1200" baseline="0" dirty="0" smtClean="0">
                        <a:latin typeface="HG丸ｺﾞｼｯｸM-PRO" panose="020F0600000000000000" pitchFamily="50" charset="-128"/>
                        <a:ea typeface="HG丸ｺﾞｼｯｸM-PRO" panose="020F0600000000000000" pitchFamily="50" charset="-128"/>
                      </a:endParaRPr>
                    </a:p>
                    <a:p>
                      <a:r>
                        <a:rPr kumimoji="1" lang="ja-JP" altLang="en-US" sz="1200" baseline="0" dirty="0" smtClean="0">
                          <a:latin typeface="HG丸ｺﾞｼｯｸM-PRO" panose="020F0600000000000000" pitchFamily="50" charset="-128"/>
                          <a:ea typeface="HG丸ｺﾞｼｯｸM-PRO" panose="020F0600000000000000" pitchFamily="50" charset="-128"/>
                        </a:rPr>
                        <a:t>            </a:t>
                      </a:r>
                      <a:r>
                        <a:rPr kumimoji="1" lang="en-US" altLang="ja-JP" sz="1200" baseline="0" dirty="0" smtClean="0">
                          <a:latin typeface="HG丸ｺﾞｼｯｸM-PRO" panose="020F0600000000000000" pitchFamily="50" charset="-128"/>
                          <a:ea typeface="HG丸ｺﾞｼｯｸM-PRO" panose="020F0600000000000000" pitchFamily="50" charset="-128"/>
                        </a:rPr>
                        <a:t>10</a:t>
                      </a:r>
                      <a:r>
                        <a:rPr kumimoji="1" lang="ja-JP" altLang="en-US" sz="1200" baseline="0" dirty="0" smtClean="0">
                          <a:latin typeface="HG丸ｺﾞｼｯｸM-PRO" panose="020F0600000000000000" pitchFamily="50" charset="-128"/>
                          <a:ea typeface="HG丸ｺﾞｼｯｸM-PRO" panose="020F0600000000000000" pitchFamily="50" charset="-128"/>
                        </a:rPr>
                        <a:t>月</a:t>
                      </a:r>
                      <a:endParaRPr kumimoji="1" lang="en-US" altLang="ja-JP" sz="1200" dirty="0" smtClean="0">
                        <a:latin typeface="HG丸ｺﾞｼｯｸM-PRO" panose="020F0600000000000000" pitchFamily="50" charset="-128"/>
                        <a:ea typeface="HG丸ｺﾞｼｯｸM-PRO" panose="020F0600000000000000" pitchFamily="50" charset="-128"/>
                      </a:endParaRPr>
                    </a:p>
                    <a:p>
                      <a:endParaRPr kumimoji="1" lang="en-US" altLang="ja-JP" sz="1000" dirty="0" smtClean="0">
                        <a:latin typeface="HG丸ｺﾞｼｯｸM-PRO" panose="020F0600000000000000" pitchFamily="50" charset="-128"/>
                        <a:ea typeface="HG丸ｺﾞｼｯｸM-PRO" panose="020F0600000000000000" pitchFamily="50" charset="-128"/>
                      </a:endParaRPr>
                    </a:p>
                    <a:p>
                      <a:endParaRPr kumimoji="1" lang="en-US" altLang="ja-JP" sz="1200" dirty="0" smtClean="0">
                        <a:latin typeface="HG丸ｺﾞｼｯｸM-PRO" panose="020F0600000000000000" pitchFamily="50" charset="-128"/>
                        <a:ea typeface="HG丸ｺﾞｼｯｸM-PRO" panose="020F0600000000000000" pitchFamily="50" charset="-128"/>
                      </a:endParaRPr>
                    </a:p>
                    <a:p>
                      <a:r>
                        <a:rPr kumimoji="1" lang="ja-JP" altLang="en-US" sz="1200" dirty="0" smtClean="0">
                          <a:latin typeface="HG丸ｺﾞｼｯｸM-PRO" panose="020F0600000000000000" pitchFamily="50" charset="-128"/>
                          <a:ea typeface="HG丸ｺﾞｼｯｸM-PRO" panose="020F0600000000000000" pitchFamily="50" charset="-128"/>
                        </a:rPr>
                        <a:t>　　      </a:t>
                      </a:r>
                      <a:r>
                        <a:rPr kumimoji="1" lang="en-US" altLang="ja-JP" sz="1200" dirty="0" smtClean="0">
                          <a:latin typeface="HG丸ｺﾞｼｯｸM-PRO" panose="020F0600000000000000" pitchFamily="50" charset="-128"/>
                          <a:ea typeface="HG丸ｺﾞｼｯｸM-PRO" panose="020F0600000000000000" pitchFamily="50" charset="-128"/>
                        </a:rPr>
                        <a:t>11</a:t>
                      </a:r>
                      <a:r>
                        <a:rPr kumimoji="1" lang="ja-JP" altLang="en-US" sz="1200" dirty="0" smtClean="0">
                          <a:latin typeface="HG丸ｺﾞｼｯｸM-PRO" panose="020F0600000000000000" pitchFamily="50" charset="-128"/>
                          <a:ea typeface="HG丸ｺﾞｼｯｸM-PRO" panose="020F0600000000000000" pitchFamily="50" charset="-128"/>
                        </a:rPr>
                        <a:t>月</a:t>
                      </a:r>
                      <a:endParaRPr kumimoji="1" lang="ja-JP" altLang="en-US" sz="1200" dirty="0">
                        <a:latin typeface="HG丸ｺﾞｼｯｸM-PRO" panose="020F0600000000000000" pitchFamily="50" charset="-128"/>
                        <a:ea typeface="HG丸ｺﾞｼｯｸM-PRO" panose="020F0600000000000000" pitchFamily="50" charset="-128"/>
                      </a:endParaRPr>
                    </a:p>
                  </a:txBody>
                  <a:tcPr marL="72000" marR="72000" marT="108000" marB="48006">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solidFill>
                      <a:srgbClr val="FFC000"/>
                    </a:solidFill>
                  </a:tcPr>
                </a:tc>
                <a:tc>
                  <a:txBody>
                    <a:bodyPr/>
                    <a:lstStyle/>
                    <a:p>
                      <a:r>
                        <a:rPr kumimoji="1" lang="ja-JP" altLang="en-US" sz="1200" dirty="0" smtClean="0">
                          <a:latin typeface="HG丸ｺﾞｼｯｸM-PRO" panose="020F0600000000000000" pitchFamily="50" charset="-128"/>
                          <a:ea typeface="HG丸ｺﾞｼｯｸM-PRO" panose="020F0600000000000000" pitchFamily="50" charset="-128"/>
                        </a:rPr>
                        <a:t>新大学構想会議の提言を踏まえ、府市で「新大学ビジョン」を策定</a:t>
                      </a:r>
                      <a:endParaRPr kumimoji="1" lang="en-US" altLang="ja-JP" sz="1200" dirty="0" smtClean="0">
                        <a:latin typeface="HG丸ｺﾞｼｯｸM-PRO" panose="020F0600000000000000" pitchFamily="50" charset="-128"/>
                        <a:ea typeface="HG丸ｺﾞｼｯｸM-PRO" panose="020F0600000000000000" pitchFamily="50" charset="-128"/>
                      </a:endParaRPr>
                    </a:p>
                    <a:p>
                      <a:r>
                        <a:rPr kumimoji="1" lang="ja-JP" altLang="en-US" sz="1000" dirty="0" smtClean="0">
                          <a:latin typeface="HG丸ｺﾞｼｯｸM-PRO" panose="020F0600000000000000" pitchFamily="50" charset="-128"/>
                          <a:ea typeface="HG丸ｺﾞｼｯｸM-PRO" panose="020F0600000000000000" pitchFamily="50" charset="-128"/>
                        </a:rPr>
                        <a:t>・新大学のあり方とその骨格などを示す</a:t>
                      </a:r>
                      <a:endParaRPr kumimoji="1" lang="en-US" altLang="ja-JP" sz="1000" dirty="0" smtClean="0">
                        <a:latin typeface="HG丸ｺﾞｼｯｸM-PRO" panose="020F0600000000000000" pitchFamily="50" charset="-128"/>
                        <a:ea typeface="HG丸ｺﾞｼｯｸM-PRO" panose="020F0600000000000000" pitchFamily="50" charset="-128"/>
                      </a:endParaRPr>
                    </a:p>
                    <a:p>
                      <a:r>
                        <a:rPr kumimoji="1" lang="ja-JP" altLang="en-US" sz="1000" dirty="0" smtClean="0">
                          <a:latin typeface="HG丸ｺﾞｼｯｸM-PRO" panose="020F0600000000000000" pitchFamily="50" charset="-128"/>
                          <a:ea typeface="HG丸ｺﾞｼｯｸM-PRO" panose="020F0600000000000000" pitchFamily="50" charset="-128"/>
                        </a:rPr>
                        <a:t>・新大学ビジョン（案）の公表（４月）後、パブリックコメント（５～</a:t>
                      </a:r>
                      <a:r>
                        <a:rPr kumimoji="1" lang="en-US" altLang="ja-JP" sz="1000" dirty="0" smtClean="0">
                          <a:latin typeface="HG丸ｺﾞｼｯｸM-PRO" panose="020F0600000000000000" pitchFamily="50" charset="-128"/>
                          <a:ea typeface="HG丸ｺﾞｼｯｸM-PRO" panose="020F0600000000000000" pitchFamily="50" charset="-128"/>
                        </a:rPr>
                        <a:t>7</a:t>
                      </a:r>
                      <a:r>
                        <a:rPr kumimoji="1" lang="ja-JP" altLang="en-US" sz="1000" dirty="0" smtClean="0">
                          <a:latin typeface="HG丸ｺﾞｼｯｸM-PRO" panose="020F0600000000000000" pitchFamily="50" charset="-128"/>
                          <a:ea typeface="HG丸ｺﾞｼｯｸM-PRO" panose="020F0600000000000000" pitchFamily="50" charset="-128"/>
                        </a:rPr>
                        <a:t>月）を経て策定</a:t>
                      </a:r>
                      <a:endParaRPr kumimoji="1" lang="en-US" altLang="ja-JP" sz="1000" dirty="0" smtClean="0">
                        <a:latin typeface="HG丸ｺﾞｼｯｸM-PRO" panose="020F0600000000000000" pitchFamily="50" charset="-128"/>
                        <a:ea typeface="HG丸ｺﾞｼｯｸM-PRO" panose="020F0600000000000000" pitchFamily="50" charset="-128"/>
                      </a:endParaRPr>
                    </a:p>
                    <a:p>
                      <a:endParaRPr kumimoji="1" lang="en-US" altLang="ja-JP" sz="1200" dirty="0" smtClean="0">
                        <a:latin typeface="HG丸ｺﾞｼｯｸM-PRO" panose="020F0600000000000000" pitchFamily="50" charset="-128"/>
                        <a:ea typeface="HG丸ｺﾞｼｯｸM-PRO" panose="020F0600000000000000" pitchFamily="50" charset="-128"/>
                      </a:endParaRPr>
                    </a:p>
                    <a:p>
                      <a:r>
                        <a:rPr kumimoji="1" lang="ja-JP" altLang="en-US" sz="1200" dirty="0" smtClean="0">
                          <a:latin typeface="HG丸ｺﾞｼｯｸM-PRO" panose="020F0600000000000000" pitchFamily="50" charset="-128"/>
                          <a:ea typeface="HG丸ｺﾞｼｯｸM-PRO" panose="020F0600000000000000" pitchFamily="50" charset="-128"/>
                        </a:rPr>
                        <a:t>府市及び両大学で「新大学案（平成</a:t>
                      </a:r>
                      <a:r>
                        <a:rPr kumimoji="1" lang="en-US" altLang="ja-JP" sz="1200" dirty="0" smtClean="0">
                          <a:latin typeface="HG丸ｺﾞｼｯｸM-PRO" panose="020F0600000000000000" pitchFamily="50" charset="-128"/>
                          <a:ea typeface="HG丸ｺﾞｼｯｸM-PRO" panose="020F0600000000000000" pitchFamily="50" charset="-128"/>
                        </a:rPr>
                        <a:t>25</a:t>
                      </a:r>
                      <a:r>
                        <a:rPr kumimoji="1" lang="ja-JP" altLang="en-US" sz="1200" dirty="0" smtClean="0">
                          <a:latin typeface="HG丸ｺﾞｼｯｸM-PRO" panose="020F0600000000000000" pitchFamily="50" charset="-128"/>
                          <a:ea typeface="HG丸ｺﾞｼｯｸM-PRO" panose="020F0600000000000000" pitchFamily="50" charset="-128"/>
                        </a:rPr>
                        <a:t>年</a:t>
                      </a:r>
                      <a:r>
                        <a:rPr kumimoji="1" lang="en-US" altLang="ja-JP" sz="1200" dirty="0" smtClean="0">
                          <a:latin typeface="HG丸ｺﾞｼｯｸM-PRO" panose="020F0600000000000000" pitchFamily="50" charset="-128"/>
                          <a:ea typeface="HG丸ｺﾞｼｯｸM-PRO" panose="020F0600000000000000" pitchFamily="50" charset="-128"/>
                        </a:rPr>
                        <a:t>10</a:t>
                      </a:r>
                      <a:r>
                        <a:rPr kumimoji="1" lang="ja-JP" altLang="en-US" sz="1200" dirty="0" smtClean="0">
                          <a:latin typeface="HG丸ｺﾞｼｯｸM-PRO" panose="020F0600000000000000" pitchFamily="50" charset="-128"/>
                          <a:ea typeface="HG丸ｺﾞｼｯｸM-PRO" panose="020F0600000000000000" pitchFamily="50" charset="-128"/>
                        </a:rPr>
                        <a:t>月版）」を策定</a:t>
                      </a:r>
                      <a:endParaRPr kumimoji="1" lang="en-US" altLang="ja-JP" sz="1200" dirty="0" smtClean="0">
                        <a:latin typeface="HG丸ｺﾞｼｯｸM-PRO" panose="020F0600000000000000" pitchFamily="50" charset="-128"/>
                        <a:ea typeface="HG丸ｺﾞｼｯｸM-PRO" panose="020F0600000000000000" pitchFamily="50" charset="-128"/>
                      </a:endParaRPr>
                    </a:p>
                    <a:p>
                      <a:r>
                        <a:rPr kumimoji="1" lang="ja-JP" altLang="en-US" sz="1000" dirty="0" smtClean="0">
                          <a:latin typeface="HG丸ｺﾞｼｯｸM-PRO" panose="020F0600000000000000" pitchFamily="50" charset="-128"/>
                          <a:ea typeface="HG丸ｺﾞｼｯｸM-PRO" panose="020F0600000000000000" pitchFamily="50" charset="-128"/>
                        </a:rPr>
                        <a:t>・文部科学省への設置認可申請に向け、必要な基本事項等を示す</a:t>
                      </a:r>
                      <a:endParaRPr kumimoji="1" lang="en-US" altLang="ja-JP" sz="1000" dirty="0" smtClean="0">
                        <a:latin typeface="HG丸ｺﾞｼｯｸM-PRO" panose="020F0600000000000000" pitchFamily="50" charset="-128"/>
                        <a:ea typeface="HG丸ｺﾞｼｯｸM-PRO" panose="020F0600000000000000" pitchFamily="50" charset="-128"/>
                      </a:endParaRPr>
                    </a:p>
                    <a:p>
                      <a:endParaRPr kumimoji="1" lang="en-US" altLang="ja-JP" sz="1200" dirty="0" smtClean="0">
                        <a:latin typeface="HG丸ｺﾞｼｯｸM-PRO" panose="020F0600000000000000" pitchFamily="50" charset="-128"/>
                        <a:ea typeface="HG丸ｺﾞｼｯｸM-PRO" panose="020F0600000000000000" pitchFamily="50" charset="-128"/>
                      </a:endParaRPr>
                    </a:p>
                    <a:p>
                      <a:r>
                        <a:rPr kumimoji="1" lang="ja-JP" altLang="en-US" sz="1200" dirty="0" smtClean="0">
                          <a:latin typeface="HG丸ｺﾞｼｯｸM-PRO" panose="020F0600000000000000" pitchFamily="50" charset="-128"/>
                          <a:ea typeface="HG丸ｺﾞｼｯｸM-PRO" panose="020F0600000000000000" pitchFamily="50" charset="-128"/>
                        </a:rPr>
                        <a:t>大阪市会で大学統合関連議案（中期目標変更等）否決、府は議案提出を見送り</a:t>
                      </a:r>
                      <a:endParaRPr kumimoji="1" lang="ja-JP" altLang="en-US" sz="1200" dirty="0">
                        <a:latin typeface="HG丸ｺﾞｼｯｸM-PRO" panose="020F0600000000000000" pitchFamily="50" charset="-128"/>
                        <a:ea typeface="HG丸ｺﾞｼｯｸM-PRO" panose="020F0600000000000000" pitchFamily="50" charset="-128"/>
                      </a:endParaRPr>
                    </a:p>
                  </a:txBody>
                  <a:tcPr marL="108000" marR="72000" marT="108000" marB="48006">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r>
              <a:tr h="2160240">
                <a:tc>
                  <a:txBody>
                    <a:bodyPr/>
                    <a:lstStyle/>
                    <a:p>
                      <a:r>
                        <a:rPr kumimoji="1" lang="ja-JP" altLang="en-US" sz="1200" dirty="0" smtClean="0">
                          <a:latin typeface="HG丸ｺﾞｼｯｸM-PRO" panose="020F0600000000000000" pitchFamily="50" charset="-128"/>
                          <a:ea typeface="HG丸ｺﾞｼｯｸM-PRO" panose="020F0600000000000000" pitchFamily="50" charset="-128"/>
                        </a:rPr>
                        <a:t>平成</a:t>
                      </a:r>
                      <a:r>
                        <a:rPr kumimoji="1" lang="en-US" altLang="ja-JP" sz="1200" dirty="0" smtClean="0">
                          <a:latin typeface="HG丸ｺﾞｼｯｸM-PRO" panose="020F0600000000000000" pitchFamily="50" charset="-128"/>
                          <a:ea typeface="HG丸ｺﾞｼｯｸM-PRO" panose="020F0600000000000000" pitchFamily="50" charset="-128"/>
                        </a:rPr>
                        <a:t>26</a:t>
                      </a:r>
                      <a:r>
                        <a:rPr kumimoji="1" lang="ja-JP" altLang="en-US" sz="1200" dirty="0" smtClean="0">
                          <a:latin typeface="HG丸ｺﾞｼｯｸM-PRO" panose="020F0600000000000000" pitchFamily="50" charset="-128"/>
                          <a:ea typeface="HG丸ｺﾞｼｯｸM-PRO" panose="020F0600000000000000" pitchFamily="50" charset="-128"/>
                        </a:rPr>
                        <a:t>年 </a:t>
                      </a:r>
                      <a:r>
                        <a:rPr kumimoji="1" lang="en-US" altLang="ja-JP" sz="1200" dirty="0" smtClean="0">
                          <a:latin typeface="HG丸ｺﾞｼｯｸM-PRO" panose="020F0600000000000000" pitchFamily="50" charset="-128"/>
                          <a:ea typeface="HG丸ｺﾞｼｯｸM-PRO" panose="020F0600000000000000" pitchFamily="50" charset="-128"/>
                        </a:rPr>
                        <a:t>4</a:t>
                      </a:r>
                      <a:r>
                        <a:rPr kumimoji="1" lang="ja-JP" altLang="en-US" sz="1200" dirty="0" smtClean="0">
                          <a:latin typeface="HG丸ｺﾞｼｯｸM-PRO" panose="020F0600000000000000" pitchFamily="50" charset="-128"/>
                          <a:ea typeface="HG丸ｺﾞｼｯｸM-PRO" panose="020F0600000000000000" pitchFamily="50" charset="-128"/>
                        </a:rPr>
                        <a:t>月</a:t>
                      </a:r>
                      <a:endParaRPr kumimoji="1" lang="en-US" altLang="ja-JP" sz="1200" dirty="0" smtClean="0">
                        <a:latin typeface="HG丸ｺﾞｼｯｸM-PRO" panose="020F0600000000000000" pitchFamily="50" charset="-128"/>
                        <a:ea typeface="HG丸ｺﾞｼｯｸM-PRO" panose="020F0600000000000000" pitchFamily="50" charset="-128"/>
                      </a:endParaRPr>
                    </a:p>
                    <a:p>
                      <a:endParaRPr kumimoji="1" lang="en-US" altLang="ja-JP" sz="1000" dirty="0" smtClean="0">
                        <a:latin typeface="HG丸ｺﾞｼｯｸM-PRO" panose="020F0600000000000000" pitchFamily="50" charset="-128"/>
                        <a:ea typeface="HG丸ｺﾞｼｯｸM-PRO" panose="020F0600000000000000" pitchFamily="50" charset="-128"/>
                      </a:endParaRPr>
                    </a:p>
                    <a:p>
                      <a:endParaRPr kumimoji="1" lang="en-US" altLang="ja-JP" sz="1000" dirty="0" smtClean="0">
                        <a:latin typeface="HG丸ｺﾞｼｯｸM-PRO" panose="020F0600000000000000" pitchFamily="50" charset="-128"/>
                        <a:ea typeface="HG丸ｺﾞｼｯｸM-PRO" panose="020F0600000000000000" pitchFamily="50" charset="-128"/>
                      </a:endParaRPr>
                    </a:p>
                    <a:p>
                      <a:endParaRPr kumimoji="1" lang="en-US" altLang="ja-JP" sz="1200" dirty="0" smtClean="0">
                        <a:latin typeface="HG丸ｺﾞｼｯｸM-PRO" panose="020F0600000000000000" pitchFamily="50" charset="-128"/>
                        <a:ea typeface="HG丸ｺﾞｼｯｸM-PRO" panose="020F0600000000000000" pitchFamily="50" charset="-128"/>
                      </a:endParaRPr>
                    </a:p>
                    <a:p>
                      <a:r>
                        <a:rPr kumimoji="1" lang="ja-JP" altLang="en-US" sz="1200" dirty="0" smtClean="0">
                          <a:latin typeface="HG丸ｺﾞｼｯｸM-PRO" panose="020F0600000000000000" pitchFamily="50" charset="-128"/>
                          <a:ea typeface="HG丸ｺﾞｼｯｸM-PRO" panose="020F0600000000000000" pitchFamily="50" charset="-128"/>
                        </a:rPr>
                        <a:t>　　      </a:t>
                      </a:r>
                      <a:r>
                        <a:rPr kumimoji="1" lang="en-US" altLang="ja-JP" sz="1200" dirty="0" smtClean="0">
                          <a:latin typeface="HG丸ｺﾞｼｯｸM-PRO" panose="020F0600000000000000" pitchFamily="50" charset="-128"/>
                          <a:ea typeface="HG丸ｺﾞｼｯｸM-PRO" panose="020F0600000000000000" pitchFamily="50" charset="-128"/>
                        </a:rPr>
                        <a:t>10</a:t>
                      </a:r>
                      <a:r>
                        <a:rPr kumimoji="1" lang="ja-JP" altLang="en-US" sz="1200" dirty="0" smtClean="0">
                          <a:latin typeface="HG丸ｺﾞｼｯｸM-PRO" panose="020F0600000000000000" pitchFamily="50" charset="-128"/>
                          <a:ea typeface="HG丸ｺﾞｼｯｸM-PRO" panose="020F0600000000000000" pitchFamily="50" charset="-128"/>
                        </a:rPr>
                        <a:t>月</a:t>
                      </a:r>
                      <a:endParaRPr kumimoji="1" lang="en-US" altLang="ja-JP" sz="1200" dirty="0" smtClean="0">
                        <a:latin typeface="HG丸ｺﾞｼｯｸM-PRO" panose="020F0600000000000000" pitchFamily="50" charset="-128"/>
                        <a:ea typeface="HG丸ｺﾞｼｯｸM-PRO" panose="020F0600000000000000" pitchFamily="50" charset="-128"/>
                      </a:endParaRPr>
                    </a:p>
                    <a:p>
                      <a:endParaRPr kumimoji="1" lang="en-US" altLang="ja-JP" sz="1200" dirty="0" smtClean="0">
                        <a:latin typeface="HG丸ｺﾞｼｯｸM-PRO" panose="020F0600000000000000" pitchFamily="50" charset="-128"/>
                        <a:ea typeface="HG丸ｺﾞｼｯｸM-PRO" panose="020F0600000000000000" pitchFamily="50" charset="-128"/>
                      </a:endParaRPr>
                    </a:p>
                    <a:p>
                      <a:r>
                        <a:rPr kumimoji="1" lang="ja-JP" altLang="en-US" sz="1200" dirty="0" smtClean="0">
                          <a:latin typeface="HG丸ｺﾞｼｯｸM-PRO" panose="020F0600000000000000" pitchFamily="50" charset="-128"/>
                          <a:ea typeface="HG丸ｺﾞｼｯｸM-PRO" panose="020F0600000000000000" pitchFamily="50" charset="-128"/>
                        </a:rPr>
                        <a:t>平成</a:t>
                      </a:r>
                      <a:r>
                        <a:rPr kumimoji="1" lang="en-US" altLang="ja-JP" sz="1200" dirty="0" smtClean="0">
                          <a:latin typeface="HG丸ｺﾞｼｯｸM-PRO" panose="020F0600000000000000" pitchFamily="50" charset="-128"/>
                          <a:ea typeface="HG丸ｺﾞｼｯｸM-PRO" panose="020F0600000000000000" pitchFamily="50" charset="-128"/>
                        </a:rPr>
                        <a:t>27</a:t>
                      </a:r>
                      <a:r>
                        <a:rPr kumimoji="1" lang="ja-JP" altLang="en-US" sz="1200" dirty="0" smtClean="0">
                          <a:latin typeface="HG丸ｺﾞｼｯｸM-PRO" panose="020F0600000000000000" pitchFamily="50" charset="-128"/>
                          <a:ea typeface="HG丸ｺﾞｼｯｸM-PRO" panose="020F0600000000000000" pitchFamily="50" charset="-128"/>
                        </a:rPr>
                        <a:t>年</a:t>
                      </a:r>
                      <a:r>
                        <a:rPr kumimoji="1" lang="ja-JP" altLang="en-US" sz="1200" baseline="0" dirty="0" smtClean="0">
                          <a:latin typeface="HG丸ｺﾞｼｯｸM-PRO" panose="020F0600000000000000" pitchFamily="50" charset="-128"/>
                          <a:ea typeface="HG丸ｺﾞｼｯｸM-PRO" panose="020F0600000000000000" pitchFamily="50" charset="-128"/>
                        </a:rPr>
                        <a:t> </a:t>
                      </a:r>
                      <a:r>
                        <a:rPr kumimoji="1" lang="en-US" altLang="ja-JP" sz="1200" baseline="0" dirty="0" smtClean="0">
                          <a:latin typeface="HG丸ｺﾞｼｯｸM-PRO" panose="020F0600000000000000" pitchFamily="50" charset="-128"/>
                          <a:ea typeface="HG丸ｺﾞｼｯｸM-PRO" panose="020F0600000000000000" pitchFamily="50" charset="-128"/>
                        </a:rPr>
                        <a:t>2</a:t>
                      </a:r>
                      <a:r>
                        <a:rPr kumimoji="1" lang="ja-JP" altLang="en-US" sz="1200" baseline="0" dirty="0" smtClean="0">
                          <a:latin typeface="HG丸ｺﾞｼｯｸM-PRO" panose="020F0600000000000000" pitchFamily="50" charset="-128"/>
                          <a:ea typeface="HG丸ｺﾞｼｯｸM-PRO" panose="020F0600000000000000" pitchFamily="50" charset="-128"/>
                        </a:rPr>
                        <a:t>月</a:t>
                      </a:r>
                      <a:endParaRPr kumimoji="1" lang="en-US" altLang="ja-JP" sz="1200" dirty="0" smtClean="0">
                        <a:latin typeface="HG丸ｺﾞｼｯｸM-PRO" panose="020F0600000000000000" pitchFamily="50" charset="-128"/>
                        <a:ea typeface="HG丸ｺﾞｼｯｸM-PRO" panose="020F0600000000000000" pitchFamily="50" charset="-128"/>
                      </a:endParaRPr>
                    </a:p>
                    <a:p>
                      <a:endParaRPr kumimoji="1" lang="en-US" altLang="ja-JP" sz="1200" dirty="0" smtClean="0">
                        <a:latin typeface="HG丸ｺﾞｼｯｸM-PRO" panose="020F0600000000000000" pitchFamily="50" charset="-128"/>
                        <a:ea typeface="HG丸ｺﾞｼｯｸM-PRO" panose="020F0600000000000000" pitchFamily="50" charset="-128"/>
                      </a:endParaRPr>
                    </a:p>
                    <a:p>
                      <a:endParaRPr kumimoji="1" lang="en-US" altLang="ja-JP" sz="1200" dirty="0" smtClean="0">
                        <a:latin typeface="HG丸ｺﾞｼｯｸM-PRO" panose="020F0600000000000000" pitchFamily="50" charset="-128"/>
                        <a:ea typeface="HG丸ｺﾞｼｯｸM-PRO" panose="020F0600000000000000" pitchFamily="50" charset="-128"/>
                      </a:endParaRPr>
                    </a:p>
                    <a:p>
                      <a:endParaRPr kumimoji="1" lang="en-US" altLang="ja-JP" sz="1200" dirty="0" smtClean="0">
                        <a:latin typeface="HG丸ｺﾞｼｯｸM-PRO" panose="020F0600000000000000" pitchFamily="50" charset="-128"/>
                        <a:ea typeface="HG丸ｺﾞｼｯｸM-PRO" panose="020F0600000000000000" pitchFamily="50" charset="-128"/>
                      </a:endParaRPr>
                    </a:p>
                  </a:txBody>
                  <a:tcPr marL="72000" marR="72000" marT="108000" marB="48006">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solidFill>
                      <a:srgbClr val="FFC000"/>
                    </a:solidFill>
                  </a:tcPr>
                </a:tc>
                <a:tc>
                  <a:txBody>
                    <a:bodyPr/>
                    <a:lstStyle/>
                    <a:p>
                      <a:r>
                        <a:rPr kumimoji="1" lang="ja-JP" altLang="en-US" sz="1200" strike="noStrike" dirty="0" smtClean="0">
                          <a:solidFill>
                            <a:schemeClr val="tx1"/>
                          </a:solidFill>
                          <a:latin typeface="HG丸ｺﾞｼｯｸM-PRO" panose="020F0600000000000000" pitchFamily="50" charset="-128"/>
                          <a:ea typeface="HG丸ｺﾞｼｯｸM-PRO" panose="020F0600000000000000" pitchFamily="50" charset="-128"/>
                        </a:rPr>
                        <a:t>府</a:t>
                      </a:r>
                      <a:r>
                        <a:rPr kumimoji="1" lang="ja-JP" altLang="en-US" sz="1200" strike="noStrike" dirty="0" smtClean="0">
                          <a:solidFill>
                            <a:schemeClr val="tx1"/>
                          </a:solidFill>
                          <a:latin typeface="HG丸ｺﾞｼｯｸM-PRO" panose="020F0600000000000000" pitchFamily="50" charset="-128"/>
                          <a:ea typeface="HG丸ｺﾞｼｯｸM-PRO" panose="020F0600000000000000" pitchFamily="50" charset="-128"/>
                        </a:rPr>
                        <a:t>市において</a:t>
                      </a:r>
                      <a:r>
                        <a:rPr kumimoji="1" lang="ja-JP" altLang="en-US" sz="1200" dirty="0" smtClean="0">
                          <a:latin typeface="HG丸ｺﾞｼｯｸM-PRO" panose="020F0600000000000000" pitchFamily="50" charset="-128"/>
                          <a:ea typeface="HG丸ｺﾞｼｯｸM-PRO" panose="020F0600000000000000" pitchFamily="50" charset="-128"/>
                        </a:rPr>
                        <a:t>統合スケジュールの延期等を決定</a:t>
                      </a:r>
                      <a:endParaRPr kumimoji="1" lang="en-US" altLang="ja-JP" sz="1200" dirty="0" smtClean="0">
                        <a:latin typeface="HG丸ｺﾞｼｯｸM-PRO" panose="020F0600000000000000" pitchFamily="50" charset="-128"/>
                        <a:ea typeface="HG丸ｺﾞｼｯｸM-PRO" panose="020F0600000000000000" pitchFamily="50" charset="-128"/>
                      </a:endParaRPr>
                    </a:p>
                    <a:p>
                      <a:r>
                        <a:rPr kumimoji="1" lang="ja-JP" altLang="en-US" sz="1000" dirty="0" smtClean="0">
                          <a:latin typeface="HG丸ｺﾞｼｯｸM-PRO" panose="020F0600000000000000" pitchFamily="50" charset="-128"/>
                          <a:ea typeface="HG丸ｺﾞｼｯｸM-PRO" panose="020F0600000000000000" pitchFamily="50" charset="-128"/>
                        </a:rPr>
                        <a:t>・当初の統合スケジュール（Ｈ２７法人統合・Ｈ２８大学統合）は延期</a:t>
                      </a:r>
                      <a:endParaRPr kumimoji="1" lang="en-US" altLang="ja-JP" sz="1000" dirty="0" smtClean="0">
                        <a:latin typeface="HG丸ｺﾞｼｯｸM-PRO" panose="020F0600000000000000" pitchFamily="50" charset="-128"/>
                        <a:ea typeface="HG丸ｺﾞｼｯｸM-PRO" panose="020F0600000000000000" pitchFamily="50" charset="-128"/>
                      </a:endParaRPr>
                    </a:p>
                    <a:p>
                      <a:r>
                        <a:rPr kumimoji="1" lang="ja-JP" altLang="en-US" sz="1000" dirty="0" smtClean="0">
                          <a:latin typeface="HG丸ｺﾞｼｯｸM-PRO" panose="020F0600000000000000" pitchFamily="50" charset="-128"/>
                          <a:ea typeface="HG丸ｺﾞｼｯｸM-PRO" panose="020F0600000000000000" pitchFamily="50" charset="-128"/>
                        </a:rPr>
                        <a:t>・両大学で主体的に、大阪における公立大学のあり方の検討を行う</a:t>
                      </a:r>
                      <a:endParaRPr kumimoji="1" lang="en-US" altLang="ja-JP" sz="1000" dirty="0" smtClean="0">
                        <a:latin typeface="HG丸ｺﾞｼｯｸM-PRO" panose="020F0600000000000000" pitchFamily="50" charset="-128"/>
                        <a:ea typeface="HG丸ｺﾞｼｯｸM-PRO" panose="020F0600000000000000" pitchFamily="50" charset="-128"/>
                      </a:endParaRPr>
                    </a:p>
                    <a:p>
                      <a:endParaRPr kumimoji="1" lang="en-US" altLang="ja-JP" sz="1200" dirty="0" smtClean="0">
                        <a:latin typeface="HG丸ｺﾞｼｯｸM-PRO" panose="020F0600000000000000" pitchFamily="50" charset="-128"/>
                        <a:ea typeface="HG丸ｺﾞｼｯｸM-PRO" panose="020F0600000000000000" pitchFamily="50" charset="-128"/>
                      </a:endParaRPr>
                    </a:p>
                    <a:p>
                      <a:r>
                        <a:rPr kumimoji="1" lang="ja-JP" altLang="en-US" sz="1200" dirty="0" smtClean="0">
                          <a:latin typeface="HG丸ｺﾞｼｯｸM-PRO" panose="020F0600000000000000" pitchFamily="50" charset="-128"/>
                          <a:ea typeface="HG丸ｺﾞｼｯｸM-PRO" panose="020F0600000000000000" pitchFamily="50" charset="-128"/>
                        </a:rPr>
                        <a:t>両大学が「</a:t>
                      </a:r>
                      <a:r>
                        <a:rPr kumimoji="1" lang="en-US" altLang="ja-JP" sz="1200" dirty="0" smtClean="0">
                          <a:latin typeface="HG丸ｺﾞｼｯｸM-PRO" panose="020F0600000000000000" pitchFamily="50" charset="-128"/>
                          <a:ea typeface="HG丸ｺﾞｼｯｸM-PRO" panose="020F0600000000000000" pitchFamily="50" charset="-128"/>
                        </a:rPr>
                        <a:t>『</a:t>
                      </a:r>
                      <a:r>
                        <a:rPr kumimoji="1" lang="ja-JP" altLang="en-US" sz="1200" dirty="0" smtClean="0">
                          <a:latin typeface="HG丸ｺﾞｼｯｸM-PRO" panose="020F0600000000000000" pitchFamily="50" charset="-128"/>
                          <a:ea typeface="HG丸ｺﾞｼｯｸM-PRO" panose="020F0600000000000000" pitchFamily="50" charset="-128"/>
                        </a:rPr>
                        <a:t>新・公立大学</a:t>
                      </a:r>
                      <a:r>
                        <a:rPr kumimoji="1" lang="en-US" altLang="ja-JP" sz="1200" dirty="0" smtClean="0">
                          <a:latin typeface="HG丸ｺﾞｼｯｸM-PRO" panose="020F0600000000000000" pitchFamily="50" charset="-128"/>
                          <a:ea typeface="HG丸ｺﾞｼｯｸM-PRO" panose="020F0600000000000000" pitchFamily="50" charset="-128"/>
                        </a:rPr>
                        <a:t>』</a:t>
                      </a:r>
                      <a:r>
                        <a:rPr kumimoji="1" lang="ja-JP" altLang="en-US" sz="1200" dirty="0" smtClean="0">
                          <a:latin typeface="HG丸ｺﾞｼｯｸM-PRO" panose="020F0600000000000000" pitchFamily="50" charset="-128"/>
                          <a:ea typeface="HG丸ｺﾞｼｯｸM-PRO" panose="020F0600000000000000" pitchFamily="50" charset="-128"/>
                        </a:rPr>
                        <a:t>大阪モデル（基本的な考え方）」を公表</a:t>
                      </a:r>
                      <a:endParaRPr kumimoji="1" lang="en-US" altLang="ja-JP" sz="1200" dirty="0" smtClean="0">
                        <a:latin typeface="HG丸ｺﾞｼｯｸM-PRO" panose="020F0600000000000000" pitchFamily="50" charset="-128"/>
                        <a:ea typeface="HG丸ｺﾞｼｯｸM-PRO" panose="020F0600000000000000" pitchFamily="50" charset="-128"/>
                      </a:endParaRPr>
                    </a:p>
                    <a:p>
                      <a:endParaRPr kumimoji="1" lang="en-US" altLang="ja-JP" sz="1200" dirty="0" smtClean="0">
                        <a:latin typeface="HG丸ｺﾞｼｯｸM-PRO" panose="020F0600000000000000" pitchFamily="50" charset="-128"/>
                        <a:ea typeface="HG丸ｺﾞｼｯｸM-PRO" panose="020F0600000000000000" pitchFamily="50" charset="-128"/>
                      </a:endParaRPr>
                    </a:p>
                    <a:p>
                      <a:r>
                        <a:rPr kumimoji="1" lang="ja-JP" altLang="en-US" sz="1200" dirty="0" smtClean="0">
                          <a:latin typeface="HG丸ｺﾞｼｯｸM-PRO" panose="020F0600000000000000" pitchFamily="50" charset="-128"/>
                          <a:ea typeface="HG丸ｺﾞｼｯｸM-PRO" panose="020F0600000000000000" pitchFamily="50" charset="-128"/>
                        </a:rPr>
                        <a:t>両大学が「</a:t>
                      </a:r>
                      <a:r>
                        <a:rPr kumimoji="1" lang="en-US" altLang="ja-JP" sz="1200" dirty="0" smtClean="0">
                          <a:latin typeface="HG丸ｺﾞｼｯｸM-PRO" panose="020F0600000000000000" pitchFamily="50" charset="-128"/>
                          <a:ea typeface="HG丸ｺﾞｼｯｸM-PRO" panose="020F0600000000000000" pitchFamily="50" charset="-128"/>
                        </a:rPr>
                        <a:t>『</a:t>
                      </a:r>
                      <a:r>
                        <a:rPr kumimoji="1" lang="ja-JP" altLang="en-US" sz="1200" dirty="0" smtClean="0">
                          <a:latin typeface="HG丸ｺﾞｼｯｸM-PRO" panose="020F0600000000000000" pitchFamily="50" charset="-128"/>
                          <a:ea typeface="HG丸ｺﾞｼｯｸM-PRO" panose="020F0600000000000000" pitchFamily="50" charset="-128"/>
                        </a:rPr>
                        <a:t>新・公立大学</a:t>
                      </a:r>
                      <a:r>
                        <a:rPr kumimoji="1" lang="en-US" altLang="ja-JP" sz="1200" dirty="0" smtClean="0">
                          <a:latin typeface="HG丸ｺﾞｼｯｸM-PRO" panose="020F0600000000000000" pitchFamily="50" charset="-128"/>
                          <a:ea typeface="HG丸ｺﾞｼｯｸM-PRO" panose="020F0600000000000000" pitchFamily="50" charset="-128"/>
                        </a:rPr>
                        <a:t>』</a:t>
                      </a:r>
                      <a:r>
                        <a:rPr kumimoji="1" lang="ja-JP" altLang="en-US" sz="1200" dirty="0" smtClean="0">
                          <a:latin typeface="HG丸ｺﾞｼｯｸM-PRO" panose="020F0600000000000000" pitchFamily="50" charset="-128"/>
                          <a:ea typeface="HG丸ｺﾞｼｯｸM-PRO" panose="020F0600000000000000" pitchFamily="50" charset="-128"/>
                        </a:rPr>
                        <a:t>大阪モデル（基本構想）」を公表</a:t>
                      </a:r>
                      <a:endParaRPr kumimoji="1" lang="en-US" altLang="ja-JP" sz="1200" dirty="0" smtClean="0">
                        <a:latin typeface="HG丸ｺﾞｼｯｸM-PRO" panose="020F0600000000000000" pitchFamily="50" charset="-128"/>
                        <a:ea typeface="HG丸ｺﾞｼｯｸM-PRO" panose="020F0600000000000000" pitchFamily="50" charset="-128"/>
                      </a:endParaRPr>
                    </a:p>
                    <a:p>
                      <a:r>
                        <a:rPr kumimoji="1" lang="ja-JP" altLang="en-US" sz="1000" dirty="0" smtClean="0">
                          <a:latin typeface="HG丸ｺﾞｼｯｸM-PRO" panose="020F0600000000000000" pitchFamily="50" charset="-128"/>
                          <a:ea typeface="HG丸ｺﾞｼｯｸM-PRO" panose="020F0600000000000000" pitchFamily="50" charset="-128"/>
                        </a:rPr>
                        <a:t>・地域から世界を展望する視点を重視した国際通用性のある教育研究を推進し、</a:t>
                      </a:r>
                      <a:endParaRPr kumimoji="1" lang="en-US" altLang="ja-JP" sz="1000" dirty="0" smtClean="0">
                        <a:latin typeface="HG丸ｺﾞｼｯｸM-PRO" panose="020F0600000000000000" pitchFamily="50" charset="-128"/>
                        <a:ea typeface="HG丸ｺﾞｼｯｸM-PRO" panose="020F0600000000000000" pitchFamily="50" charset="-128"/>
                      </a:endParaRPr>
                    </a:p>
                    <a:p>
                      <a:r>
                        <a:rPr kumimoji="1" lang="ja-JP" altLang="en-US" sz="1000" dirty="0" smtClean="0">
                          <a:latin typeface="HG丸ｺﾞｼｯｸM-PRO" panose="020F0600000000000000" pitchFamily="50" charset="-128"/>
                          <a:ea typeface="HG丸ｺﾞｼｯｸM-PRO" panose="020F0600000000000000" pitchFamily="50" charset="-128"/>
                        </a:rPr>
                        <a:t>　「世界に展開する高度研究型大学」を目指す</a:t>
                      </a:r>
                      <a:endParaRPr kumimoji="1" lang="en-US" altLang="ja-JP" sz="1000" dirty="0" smtClean="0">
                        <a:latin typeface="HG丸ｺﾞｼｯｸM-PRO" panose="020F0600000000000000" pitchFamily="50" charset="-128"/>
                        <a:ea typeface="HG丸ｺﾞｼｯｸM-PRO" panose="020F0600000000000000" pitchFamily="50" charset="-128"/>
                      </a:endParaRPr>
                    </a:p>
                    <a:p>
                      <a:pPr marL="0" marR="0" indent="0" algn="l" defTabSz="1268547" rtl="0" eaLnBrk="1" fontAlgn="auto" latinLnBrk="0" hangingPunct="1">
                        <a:lnSpc>
                          <a:spcPct val="100000"/>
                        </a:lnSpc>
                        <a:spcBef>
                          <a:spcPts val="0"/>
                        </a:spcBef>
                        <a:spcAft>
                          <a:spcPts val="0"/>
                        </a:spcAft>
                        <a:buClrTx/>
                        <a:buSzTx/>
                        <a:buFontTx/>
                        <a:buNone/>
                        <a:tabLst/>
                        <a:defRPr/>
                      </a:pPr>
                      <a:r>
                        <a:rPr kumimoji="1" lang="ja-JP" altLang="en-US" sz="1000" dirty="0" smtClean="0">
                          <a:latin typeface="HG丸ｺﾞｼｯｸM-PRO" panose="020F0600000000000000" pitchFamily="50" charset="-128"/>
                          <a:ea typeface="HG丸ｺﾞｼｯｸM-PRO" panose="020F0600000000000000" pitchFamily="50" charset="-128"/>
                        </a:rPr>
                        <a:t>　＊理　　　念 ･･･大阪の発展を牽引する「知の拠点」</a:t>
                      </a:r>
                      <a:endParaRPr kumimoji="1" lang="en-US" altLang="ja-JP" sz="1000" dirty="0" smtClean="0">
                        <a:latin typeface="HG丸ｺﾞｼｯｸM-PRO" panose="020F0600000000000000" pitchFamily="50" charset="-128"/>
                        <a:ea typeface="HG丸ｺﾞｼｯｸM-PRO" panose="020F0600000000000000" pitchFamily="50" charset="-128"/>
                      </a:endParaRPr>
                    </a:p>
                    <a:p>
                      <a:r>
                        <a:rPr kumimoji="1" lang="ja-JP" altLang="en-US" sz="1000" dirty="0" smtClean="0">
                          <a:latin typeface="HG丸ｺﾞｼｯｸM-PRO" panose="020F0600000000000000" pitchFamily="50" charset="-128"/>
                          <a:ea typeface="HG丸ｺﾞｼｯｸM-PRO" panose="020F0600000000000000" pitchFamily="50" charset="-128"/>
                        </a:rPr>
                        <a:t>　＊教　　　育 ･･･大阪を牽引するグローバル人材の育成</a:t>
                      </a:r>
                      <a:endParaRPr kumimoji="1" lang="en-US" altLang="ja-JP" sz="1000" dirty="0" smtClean="0">
                        <a:latin typeface="HG丸ｺﾞｼｯｸM-PRO" panose="020F0600000000000000" pitchFamily="50" charset="-128"/>
                        <a:ea typeface="HG丸ｺﾞｼｯｸM-PRO" panose="020F0600000000000000" pitchFamily="50" charset="-128"/>
                      </a:endParaRPr>
                    </a:p>
                    <a:p>
                      <a:r>
                        <a:rPr kumimoji="1" lang="ja-JP" altLang="en-US" sz="1000" dirty="0" smtClean="0">
                          <a:latin typeface="HG丸ｺﾞｼｯｸM-PRO" panose="020F0600000000000000" pitchFamily="50" charset="-128"/>
                          <a:ea typeface="HG丸ｺﾞｼｯｸM-PRO" panose="020F0600000000000000" pitchFamily="50" charset="-128"/>
                        </a:rPr>
                        <a:t>　＊研　　　究 ･･･先端研究・異分野融合研究に重点的に取り組む</a:t>
                      </a:r>
                      <a:endParaRPr kumimoji="1" lang="en-US" altLang="ja-JP" sz="1000" dirty="0" smtClean="0">
                        <a:latin typeface="HG丸ｺﾞｼｯｸM-PRO" panose="020F0600000000000000" pitchFamily="50" charset="-128"/>
                        <a:ea typeface="HG丸ｺﾞｼｯｸM-PRO" panose="020F0600000000000000" pitchFamily="50" charset="-128"/>
                      </a:endParaRPr>
                    </a:p>
                    <a:p>
                      <a:r>
                        <a:rPr kumimoji="1" lang="ja-JP" altLang="en-US" sz="1000" dirty="0" smtClean="0">
                          <a:latin typeface="HG丸ｺﾞｼｯｸM-PRO" panose="020F0600000000000000" pitchFamily="50" charset="-128"/>
                          <a:ea typeface="HG丸ｺﾞｼｯｸM-PRO" panose="020F0600000000000000" pitchFamily="50" charset="-128"/>
                        </a:rPr>
                        <a:t>　＊地</a:t>
                      </a:r>
                      <a:r>
                        <a:rPr kumimoji="1" lang="ja-JP" altLang="en-US" sz="1000" baseline="0" dirty="0" smtClean="0">
                          <a:latin typeface="HG丸ｺﾞｼｯｸM-PRO" panose="020F0600000000000000" pitchFamily="50" charset="-128"/>
                          <a:ea typeface="HG丸ｺﾞｼｯｸM-PRO" panose="020F0600000000000000" pitchFamily="50" charset="-128"/>
                        </a:rPr>
                        <a:t> </a:t>
                      </a:r>
                      <a:r>
                        <a:rPr kumimoji="1" lang="ja-JP" altLang="en-US" sz="1000" dirty="0" smtClean="0">
                          <a:latin typeface="HG丸ｺﾞｼｯｸM-PRO" panose="020F0600000000000000" pitchFamily="50" charset="-128"/>
                          <a:ea typeface="HG丸ｺﾞｼｯｸM-PRO" panose="020F0600000000000000" pitchFamily="50" charset="-128"/>
                        </a:rPr>
                        <a:t>域 貢 献 ･･･大阪の課題に積極的に取り組む</a:t>
                      </a:r>
                      <a:endParaRPr kumimoji="1" lang="en-US" altLang="ja-JP" sz="1000" dirty="0" smtClean="0">
                        <a:latin typeface="HG丸ｺﾞｼｯｸM-PRO" panose="020F0600000000000000" pitchFamily="50" charset="-128"/>
                        <a:ea typeface="HG丸ｺﾞｼｯｸM-PRO" panose="020F0600000000000000" pitchFamily="50" charset="-128"/>
                      </a:endParaRPr>
                    </a:p>
                  </a:txBody>
                  <a:tcPr marL="108000" marR="72000" marT="108000" marB="48006">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r>
              <a:tr h="792088">
                <a:tc>
                  <a:txBody>
                    <a:bodyPr/>
                    <a:lstStyle/>
                    <a:p>
                      <a:r>
                        <a:rPr kumimoji="1" lang="ja-JP" altLang="en-US" sz="1200" baseline="0" dirty="0" smtClean="0">
                          <a:latin typeface="HG丸ｺﾞｼｯｸM-PRO" panose="020F0600000000000000" pitchFamily="50" charset="-128"/>
                          <a:ea typeface="HG丸ｺﾞｼｯｸM-PRO" panose="020F0600000000000000" pitchFamily="50" charset="-128"/>
                        </a:rPr>
                        <a:t>            </a:t>
                      </a:r>
                      <a:r>
                        <a:rPr kumimoji="1" lang="en-US" altLang="ja-JP" sz="1200" dirty="0" smtClean="0">
                          <a:latin typeface="HG丸ｺﾞｼｯｸM-PRO" panose="020F0600000000000000" pitchFamily="50" charset="-128"/>
                          <a:ea typeface="HG丸ｺﾞｼｯｸM-PRO" panose="020F0600000000000000" pitchFamily="50" charset="-128"/>
                        </a:rPr>
                        <a:t>12</a:t>
                      </a:r>
                      <a:r>
                        <a:rPr kumimoji="1" lang="ja-JP" altLang="en-US" sz="1200" dirty="0" smtClean="0">
                          <a:latin typeface="HG丸ｺﾞｼｯｸM-PRO" panose="020F0600000000000000" pitchFamily="50" charset="-128"/>
                          <a:ea typeface="HG丸ｺﾞｼｯｸM-PRO" panose="020F0600000000000000" pitchFamily="50" charset="-128"/>
                        </a:rPr>
                        <a:t>月</a:t>
                      </a:r>
                      <a:endParaRPr kumimoji="1" lang="en-US" altLang="ja-JP" sz="1200" dirty="0" smtClean="0">
                        <a:latin typeface="HG丸ｺﾞｼｯｸM-PRO" panose="020F0600000000000000" pitchFamily="50" charset="-128"/>
                        <a:ea typeface="HG丸ｺﾞｼｯｸM-PRO" panose="020F0600000000000000" pitchFamily="50" charset="-128"/>
                      </a:endParaRPr>
                    </a:p>
                    <a:p>
                      <a:endParaRPr kumimoji="1" lang="en-US" altLang="ja-JP" sz="1200" dirty="0" smtClean="0">
                        <a:latin typeface="HG丸ｺﾞｼｯｸM-PRO" panose="020F0600000000000000" pitchFamily="50" charset="-128"/>
                        <a:ea typeface="HG丸ｺﾞｼｯｸM-PRO" panose="020F0600000000000000" pitchFamily="50" charset="-128"/>
                      </a:endParaRPr>
                    </a:p>
                    <a:p>
                      <a:r>
                        <a:rPr kumimoji="1" lang="ja-JP" altLang="en-US" sz="1200" dirty="0" smtClean="0">
                          <a:latin typeface="HG丸ｺﾞｼｯｸM-PRO" panose="020F0600000000000000" pitchFamily="50" charset="-128"/>
                          <a:ea typeface="HG丸ｺﾞｼｯｸM-PRO" panose="020F0600000000000000" pitchFamily="50" charset="-128"/>
                        </a:rPr>
                        <a:t>平成</a:t>
                      </a:r>
                      <a:r>
                        <a:rPr kumimoji="1" lang="en-US" altLang="ja-JP" sz="1200" dirty="0" smtClean="0">
                          <a:latin typeface="HG丸ｺﾞｼｯｸM-PRO" panose="020F0600000000000000" pitchFamily="50" charset="-128"/>
                          <a:ea typeface="HG丸ｺﾞｼｯｸM-PRO" panose="020F0600000000000000" pitchFamily="50" charset="-128"/>
                        </a:rPr>
                        <a:t>28</a:t>
                      </a:r>
                      <a:r>
                        <a:rPr kumimoji="1" lang="ja-JP" altLang="en-US" sz="1200" dirty="0" smtClean="0">
                          <a:latin typeface="HG丸ｺﾞｼｯｸM-PRO" panose="020F0600000000000000" pitchFamily="50" charset="-128"/>
                          <a:ea typeface="HG丸ｺﾞｼｯｸM-PRO" panose="020F0600000000000000" pitchFamily="50" charset="-128"/>
                        </a:rPr>
                        <a:t>年</a:t>
                      </a:r>
                      <a:r>
                        <a:rPr kumimoji="1" lang="en-US" altLang="ja-JP" sz="1200" dirty="0" smtClean="0">
                          <a:latin typeface="HG丸ｺﾞｼｯｸM-PRO" panose="020F0600000000000000" pitchFamily="50" charset="-128"/>
                          <a:ea typeface="HG丸ｺﾞｼｯｸM-PRO" panose="020F0600000000000000" pitchFamily="50" charset="-128"/>
                        </a:rPr>
                        <a:t> 1</a:t>
                      </a:r>
                      <a:r>
                        <a:rPr kumimoji="1" lang="ja-JP" altLang="en-US" sz="1200" dirty="0" smtClean="0">
                          <a:latin typeface="HG丸ｺﾞｼｯｸM-PRO" panose="020F0600000000000000" pitchFamily="50" charset="-128"/>
                          <a:ea typeface="HG丸ｺﾞｼｯｸM-PRO" panose="020F0600000000000000" pitchFamily="50" charset="-128"/>
                        </a:rPr>
                        <a:t>月</a:t>
                      </a:r>
                      <a:endParaRPr kumimoji="1" lang="en-US" altLang="ja-JP" sz="1200" dirty="0" smtClean="0">
                        <a:latin typeface="HG丸ｺﾞｼｯｸM-PRO" panose="020F0600000000000000" pitchFamily="50" charset="-128"/>
                        <a:ea typeface="HG丸ｺﾞｼｯｸM-PRO" panose="020F0600000000000000" pitchFamily="50" charset="-128"/>
                      </a:endParaRPr>
                    </a:p>
                  </a:txBody>
                  <a:tcPr marL="72000" marR="72000" marT="108000" marB="48006">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19050" cap="flat" cmpd="sng" algn="ctr">
                      <a:solidFill>
                        <a:schemeClr val="tx1"/>
                      </a:solidFill>
                      <a:prstDash val="solid"/>
                      <a:round/>
                      <a:headEnd type="none" w="med" len="med"/>
                      <a:tailEnd type="none" w="med" len="med"/>
                    </a:lnB>
                    <a:solidFill>
                      <a:srgbClr val="FFC000"/>
                    </a:solidFill>
                  </a:tcPr>
                </a:tc>
                <a:tc>
                  <a:txBody>
                    <a:bodyPr/>
                    <a:lstStyle/>
                    <a:p>
                      <a:r>
                        <a:rPr kumimoji="1" lang="ja-JP" altLang="en-US" sz="1200" dirty="0" smtClean="0">
                          <a:latin typeface="HG丸ｺﾞｼｯｸM-PRO" panose="020F0600000000000000" pitchFamily="50" charset="-128"/>
                          <a:ea typeface="HG丸ｺﾞｼｯｸM-PRO" panose="020F0600000000000000" pitchFamily="50" charset="-128"/>
                        </a:rPr>
                        <a:t>大阪府議会で大学統合関連議案（中期目標変更）可決</a:t>
                      </a:r>
                      <a:endParaRPr kumimoji="1" lang="en-US" altLang="ja-JP" sz="1200" dirty="0" smtClean="0">
                        <a:latin typeface="HG丸ｺﾞｼｯｸM-PRO" panose="020F0600000000000000" pitchFamily="50" charset="-128"/>
                        <a:ea typeface="HG丸ｺﾞｼｯｸM-PRO" panose="020F0600000000000000" pitchFamily="50" charset="-128"/>
                      </a:endParaRPr>
                    </a:p>
                    <a:p>
                      <a:endParaRPr kumimoji="1" lang="en-US" altLang="ja-JP" sz="1200" dirty="0" smtClean="0">
                        <a:latin typeface="HG丸ｺﾞｼｯｸM-PRO" panose="020F0600000000000000" pitchFamily="50" charset="-128"/>
                        <a:ea typeface="HG丸ｺﾞｼｯｸM-PRO" panose="020F0600000000000000" pitchFamily="50" charset="-128"/>
                      </a:endParaRPr>
                    </a:p>
                    <a:p>
                      <a:r>
                        <a:rPr kumimoji="1" lang="ja-JP" altLang="en-US" sz="1200" dirty="0" smtClean="0">
                          <a:latin typeface="HG丸ｺﾞｼｯｸM-PRO" panose="020F0600000000000000" pitchFamily="50" charset="-128"/>
                          <a:ea typeface="HG丸ｺﾞｼｯｸM-PRO" panose="020F0600000000000000" pitchFamily="50" charset="-128"/>
                        </a:rPr>
                        <a:t>大阪市会で大学統合関連議案（中期目標変更）可決</a:t>
                      </a:r>
                      <a:endParaRPr kumimoji="1" lang="en-US" altLang="ja-JP" sz="1200" dirty="0" smtClean="0">
                        <a:latin typeface="HG丸ｺﾞｼｯｸM-PRO" panose="020F0600000000000000" pitchFamily="50" charset="-128"/>
                        <a:ea typeface="HG丸ｺﾞｼｯｸM-PRO" panose="020F0600000000000000" pitchFamily="50" charset="-128"/>
                      </a:endParaRPr>
                    </a:p>
                  </a:txBody>
                  <a:tcPr marL="108000" marR="72000" marT="108000" marB="48006">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1905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28437281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4197</TotalTime>
  <Words>344</Words>
  <Application>Microsoft Office PowerPoint</Application>
  <PresentationFormat>画面に合わせる (4:3)</PresentationFormat>
  <Paragraphs>53</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 これまでの取組経過</vt:lpstr>
    </vt:vector>
  </TitlesOfParts>
  <Company>大阪府</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大学統合に係る基本事項について（検討資料）</dc:title>
  <dc:creator>大門　孝治</dc:creator>
  <cp:lastModifiedBy>前田　真治</cp:lastModifiedBy>
  <cp:revision>332</cp:revision>
  <cp:lastPrinted>2016-02-23T04:14:48Z</cp:lastPrinted>
  <dcterms:created xsi:type="dcterms:W3CDTF">2016-01-25T02:00:48Z</dcterms:created>
  <dcterms:modified xsi:type="dcterms:W3CDTF">2016-02-23T08:12:29Z</dcterms:modified>
</cp:coreProperties>
</file>