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4F81BD"/>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9" autoAdjust="0"/>
    <p:restoredTop sz="98022" autoAdjust="0"/>
  </p:normalViewPr>
  <p:slideViewPr>
    <p:cSldViewPr>
      <p:cViewPr>
        <p:scale>
          <a:sx n="79" d="100"/>
          <a:sy n="79" d="100"/>
        </p:scale>
        <p:origin x="-1140"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DB46B8C-BFFC-4C31-B876-35804184BE33}" type="datetimeFigureOut">
              <a:rPr kumimoji="1" lang="ja-JP" altLang="en-US" smtClean="0"/>
              <a:t>2016/2/23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4068A08-2BA6-4BD7-BA78-4CA4CAC45438}" type="slidenum">
              <a:rPr kumimoji="1" lang="ja-JP" altLang="en-US" smtClean="0"/>
              <a:t>‹#›</a:t>
            </a:fld>
            <a:endParaRPr kumimoji="1" lang="ja-JP" altLang="en-US"/>
          </a:p>
        </p:txBody>
      </p:sp>
    </p:spTree>
    <p:extLst>
      <p:ext uri="{BB962C8B-B14F-4D97-AF65-F5344CB8AC3E}">
        <p14:creationId xmlns:p14="http://schemas.microsoft.com/office/powerpoint/2010/main" val="20768874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5474FE-9F32-4DBF-9CE3-C77676C62A97}"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2996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CADA5A-3AB0-438E-A51A-F483C7E97896}"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3594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5F36D4-FE85-4AA9-A0A9-FAF90D48FD58}"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067953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BC0BA1-5838-466A-8982-B35D6B9FAA51}"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69824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2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26FE222-4B08-4822-B6C1-7427B0B39D60}" type="datetime1">
              <a:rPr kumimoji="1" lang="ja-JP" altLang="en-US" smtClean="0"/>
              <a:t>2016/2/23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171187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09E37C-D707-4E09-A7FA-63F1ECEFA536}"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45344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DE3DC4F-0353-4EB9-90CE-C347CF6F65C9}" type="datetime1">
              <a:rPr kumimoji="1" lang="ja-JP" altLang="en-US" smtClean="0"/>
              <a:t>2016/2/23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02120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3EF8B0-1892-4854-828E-6A1BF2ABA7F9}" type="datetime1">
              <a:rPr kumimoji="1" lang="ja-JP" altLang="en-US" smtClean="0"/>
              <a:t>2016/2/23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423505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580258E-BCF1-4FCA-ACC6-C851B16B93D3}" type="datetime1">
              <a:rPr kumimoji="1" lang="ja-JP" altLang="en-US" smtClean="0"/>
              <a:t>2016/2/23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363439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9" y="273058"/>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0"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3556956-6896-46AA-9D94-5F262ABFDF63}"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465323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599F172-C7D0-41A7-AFC1-B65A2AA7C38F}" type="datetime1">
              <a:rPr kumimoji="1" lang="ja-JP" altLang="en-US" smtClean="0"/>
              <a:t>2016/2/23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551679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A24D9-8DC8-49B5-BC27-67F3009EF20F}" type="datetime1">
              <a:rPr kumimoji="1" lang="ja-JP" altLang="en-US" smtClean="0"/>
              <a:t>2016/2/23</a:t>
            </a:fld>
            <a:endParaRPr kumimoji="1" lang="ja-JP" altLang="en-US"/>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C1E1-E49D-4352-955D-1362986A97F1}" type="slidenum">
              <a:rPr kumimoji="1" lang="ja-JP" altLang="en-US" smtClean="0"/>
              <a:t>‹#›</a:t>
            </a:fld>
            <a:endParaRPr kumimoji="1" lang="ja-JP" altLang="en-US"/>
          </a:p>
        </p:txBody>
      </p:sp>
    </p:spTree>
    <p:extLst>
      <p:ext uri="{BB962C8B-B14F-4D97-AF65-F5344CB8AC3E}">
        <p14:creationId xmlns:p14="http://schemas.microsoft.com/office/powerpoint/2010/main" val="2849354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520" y="116632"/>
            <a:ext cx="3744416" cy="288032"/>
          </a:xfrm>
        </p:spPr>
        <p:txBody>
          <a:bodyPr lIns="36000" tIns="36000" rIns="36000" bIns="36000">
            <a:noAutofit/>
          </a:bodyPr>
          <a:lstStyle/>
          <a:p>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参考</a:t>
            </a:r>
            <a:r>
              <a:rPr lang="en-US" altLang="ja-JP" sz="1500" b="1" dirty="0" smtClean="0">
                <a:latin typeface="HG丸ｺﾞｼｯｸM-PRO" panose="020F0600000000000000" pitchFamily="50" charset="-128"/>
                <a:ea typeface="HG丸ｺﾞｼｯｸM-PRO" panose="020F0600000000000000" pitchFamily="50" charset="-128"/>
              </a:rPr>
              <a:t>】</a:t>
            </a:r>
            <a:r>
              <a:rPr lang="ja-JP" altLang="en-US" sz="1500" b="1" dirty="0" smtClean="0">
                <a:latin typeface="HG丸ｺﾞｼｯｸM-PRO" panose="020F0600000000000000" pitchFamily="50" charset="-128"/>
                <a:ea typeface="HG丸ｺﾞｼｯｸM-PRO" panose="020F0600000000000000" pitchFamily="50" charset="-128"/>
              </a:rPr>
              <a:t>　両大学の中期目標（変更後）</a:t>
            </a:r>
            <a:endParaRPr kumimoji="1" lang="ja-JP" altLang="en-US" sz="1500" b="1" dirty="0">
              <a:latin typeface="HG丸ｺﾞｼｯｸM-PRO" panose="020F0600000000000000" pitchFamily="50" charset="-128"/>
              <a:ea typeface="HG丸ｺﾞｼｯｸM-PRO" panose="020F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75837985"/>
              </p:ext>
            </p:extLst>
          </p:nvPr>
        </p:nvGraphicFramePr>
        <p:xfrm>
          <a:off x="107504" y="480248"/>
          <a:ext cx="8856984" cy="6327490"/>
        </p:xfrm>
        <a:graphic>
          <a:graphicData uri="http://schemas.openxmlformats.org/drawingml/2006/table">
            <a:tbl>
              <a:tblPr firstRow="1" bandRow="1">
                <a:tableStyleId>{5C22544A-7EE6-4342-B048-85BDC9FD1C3A}</a:tableStyleId>
              </a:tblPr>
              <a:tblGrid>
                <a:gridCol w="676838"/>
                <a:gridCol w="4090073"/>
                <a:gridCol w="4090073"/>
              </a:tblGrid>
              <a:tr h="288032">
                <a:tc>
                  <a:txBody>
                    <a:bodyPr/>
                    <a:lstStyle/>
                    <a:p>
                      <a:endParaRPr kumimoji="1" lang="ja-JP" altLang="en-US" sz="1400" dirty="0"/>
                    </a:p>
                  </a:txBody>
                  <a:tcPr marL="36000" marR="36000" marT="36000" marB="36000">
                    <a:lnL w="28575"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大阪府立大学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r>
                        <a:rPr kumimoji="1" lang="ja-JP" altLang="en-US" sz="1300" dirty="0" smtClean="0">
                          <a:latin typeface="HG丸ｺﾞｼｯｸM-PRO" panose="020F0600000000000000" pitchFamily="50" charset="-128"/>
                          <a:ea typeface="HG丸ｺﾞｼｯｸM-PRO" panose="020F0600000000000000" pitchFamily="50" charset="-128"/>
                        </a:rPr>
                        <a:t>大阪市立大学</a:t>
                      </a:r>
                      <a:endParaRPr kumimoji="1" lang="ja-JP" altLang="en-US" sz="13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bg1"/>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28575"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370840">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中期目標</a:t>
                      </a:r>
                      <a:r>
                        <a:rPr kumimoji="1" lang="en-US" altLang="ja-JP" sz="1100" dirty="0" smtClean="0">
                          <a:latin typeface="HG丸ｺﾞｼｯｸM-PRO" panose="020F0600000000000000" pitchFamily="50" charset="-128"/>
                          <a:ea typeface="HG丸ｺﾞｼｯｸM-PRO" panose="020F0600000000000000" pitchFamily="50" charset="-128"/>
                        </a:rPr>
                        <a:t/>
                      </a:r>
                      <a:br>
                        <a:rPr kumimoji="1" lang="en-US" altLang="ja-JP" sz="1100" dirty="0" smtClean="0">
                          <a:latin typeface="HG丸ｺﾞｼｯｸM-PRO" panose="020F0600000000000000" pitchFamily="50" charset="-128"/>
                          <a:ea typeface="HG丸ｺﾞｼｯｸM-PRO" panose="020F0600000000000000" pitchFamily="50" charset="-128"/>
                        </a:rPr>
                      </a:br>
                      <a:r>
                        <a:rPr kumimoji="1" lang="en-US" altLang="ja-JP" sz="1000" spc="0" dirty="0" smtClean="0">
                          <a:latin typeface="HG丸ｺﾞｼｯｸM-PRO" panose="020F0600000000000000" pitchFamily="50" charset="-128"/>
                          <a:ea typeface="HG丸ｺﾞｼｯｸM-PRO" panose="020F0600000000000000" pitchFamily="50" charset="-128"/>
                        </a:rPr>
                        <a:t>(</a:t>
                      </a:r>
                      <a:r>
                        <a:rPr kumimoji="1" lang="ja-JP" altLang="en-US" sz="1000" spc="0" dirty="0" smtClean="0">
                          <a:latin typeface="HG丸ｺﾞｼｯｸM-PRO" panose="020F0600000000000000" pitchFamily="50" charset="-128"/>
                          <a:ea typeface="HG丸ｺﾞｼｯｸM-PRO" panose="020F0600000000000000" pitchFamily="50" charset="-128"/>
                        </a:rPr>
                        <a:t>変更箇所</a:t>
                      </a:r>
                      <a:r>
                        <a:rPr kumimoji="1" lang="en-US" altLang="ja-JP" sz="1000" spc="0" dirty="0" smtClean="0">
                          <a:latin typeface="HG丸ｺﾞｼｯｸM-PRO" panose="020F0600000000000000" pitchFamily="50" charset="-128"/>
                          <a:ea typeface="HG丸ｺﾞｼｯｸM-PRO" panose="020F0600000000000000" pitchFamily="50" charset="-128"/>
                        </a:rPr>
                        <a:t>)</a:t>
                      </a:r>
                      <a:endParaRPr kumimoji="1" lang="ja-JP" altLang="en-US" sz="1000" spc="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Ⅵ</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4</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大阪市立大学との統合による新大学実現へ向けた取組の推進</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r>
                      <a:br>
                        <a:rPr lang="en-US" altLang="ja-JP" sz="1050" dirty="0" smtClean="0">
                          <a:latin typeface="HG丸ｺﾞｼｯｸM-PRO" panose="020F0600000000000000" pitchFamily="50" charset="-128"/>
                          <a:ea typeface="HG丸ｺﾞｼｯｸM-PRO" panose="020F0600000000000000" pitchFamily="50" charset="-128"/>
                        </a:rPr>
                      </a:br>
                      <a:endParaRPr lang="en-US" altLang="ja-JP" sz="800"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新・公立大学</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大阪モデル（基本構想）を踏まえ、</a:t>
                      </a:r>
                      <a:r>
                        <a:rPr lang="ja-JP" altLang="en-US" sz="1050" dirty="0" smtClean="0">
                          <a:latin typeface="HG丸ｺﾞｼｯｸM-PRO" panose="020F0600000000000000" pitchFamily="50" charset="-128"/>
                          <a:ea typeface="HG丸ｺﾞｼｯｸM-PRO" panose="020F0600000000000000" pitchFamily="50" charset="-128"/>
                        </a:rPr>
                        <a:t>世界に展開する高度な研究型の</a:t>
                      </a:r>
                      <a:r>
                        <a:rPr lang="ja-JP" altLang="ja-JP" sz="1050" dirty="0" smtClean="0">
                          <a:latin typeface="HG丸ｺﾞｼｯｸM-PRO" panose="020F0600000000000000" pitchFamily="50" charset="-128"/>
                          <a:ea typeface="HG丸ｺﾞｼｯｸM-PRO" panose="020F0600000000000000" pitchFamily="50" charset="-128"/>
                        </a:rPr>
                        <a:t>公立大学</a:t>
                      </a:r>
                      <a:r>
                        <a:rPr lang="ja-JP" altLang="en-US" sz="1050" dirty="0" smtClean="0">
                          <a:latin typeface="HG丸ｺﾞｼｯｸM-PRO" panose="020F0600000000000000" pitchFamily="50" charset="-128"/>
                          <a:ea typeface="HG丸ｺﾞｼｯｸM-PRO" panose="020F0600000000000000" pitchFamily="50" charset="-128"/>
                        </a:rPr>
                        <a:t>を目指し、</a:t>
                      </a:r>
                      <a:r>
                        <a:rPr lang="ja-JP" altLang="ja-JP" sz="1050" dirty="0" smtClean="0">
                          <a:latin typeface="HG丸ｺﾞｼｯｸM-PRO" panose="020F0600000000000000" pitchFamily="50" charset="-128"/>
                          <a:ea typeface="HG丸ｺﾞｼｯｸM-PRO" panose="020F0600000000000000" pitchFamily="50" charset="-128"/>
                        </a:rPr>
                        <a:t>大阪府、大阪市及び公立大学法人大阪市立大学と緊密に連携を図りながら、</a:t>
                      </a:r>
                      <a:r>
                        <a:rPr lang="ja-JP" altLang="en-US" sz="1050" dirty="0" smtClean="0">
                          <a:latin typeface="HG丸ｺﾞｼｯｸM-PRO" panose="020F0600000000000000" pitchFamily="50" charset="-128"/>
                          <a:ea typeface="HG丸ｺﾞｼｯｸM-PRO" panose="020F0600000000000000" pitchFamily="50" charset="-128"/>
                        </a:rPr>
                        <a:t>次期中期目標期間中における</a:t>
                      </a:r>
                      <a:r>
                        <a:rPr lang="ja-JP" altLang="ja-JP" sz="1050" dirty="0" smtClean="0">
                          <a:latin typeface="HG丸ｺﾞｼｯｸM-PRO" panose="020F0600000000000000" pitchFamily="50" charset="-128"/>
                          <a:ea typeface="HG丸ｺﾞｼｯｸM-PRO" panose="020F0600000000000000" pitchFamily="50" charset="-128"/>
                        </a:rPr>
                        <a:t>大阪市立大学との統合</a:t>
                      </a:r>
                      <a:r>
                        <a:rPr lang="ja-JP" altLang="en-US" sz="1050" dirty="0" smtClean="0">
                          <a:latin typeface="HG丸ｺﾞｼｯｸM-PRO" panose="020F0600000000000000" pitchFamily="50" charset="-128"/>
                          <a:ea typeface="HG丸ｺﾞｼｯｸM-PRO" panose="020F0600000000000000" pitchFamily="50" charset="-128"/>
                        </a:rPr>
                        <a:t>による新大学の実現に向け、</a:t>
                      </a:r>
                      <a:r>
                        <a:rPr lang="ja-JP" altLang="ja-JP" sz="1050" dirty="0" smtClean="0">
                          <a:latin typeface="HG丸ｺﾞｼｯｸM-PRO" panose="020F0600000000000000" pitchFamily="50" charset="-128"/>
                          <a:ea typeface="HG丸ｺﾞｼｯｸM-PRO" panose="020F0600000000000000" pitchFamily="50" charset="-128"/>
                        </a:rPr>
                        <a:t>準備を進める</a:t>
                      </a:r>
                      <a:r>
                        <a:rPr lang="ja-JP" altLang="ja-JP" sz="1100" dirty="0" smtClean="0">
                          <a:latin typeface="HG丸ｺﾞｼｯｸM-PRO" panose="020F0600000000000000" pitchFamily="50" charset="-128"/>
                          <a:ea typeface="HG丸ｺﾞｼｯｸM-PRO" panose="020F0600000000000000" pitchFamily="50" charset="-128"/>
                        </a:rPr>
                        <a:t>。</a:t>
                      </a:r>
                      <a:endParaRPr lang="ja-JP" altLang="ja-JP" sz="110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lang="ja-JP" altLang="ja-JP" sz="1050" b="1" spc="-60" baseline="0" dirty="0" smtClean="0">
                          <a:latin typeface="HG丸ｺﾞｼｯｸM-PRO" panose="020F0600000000000000" pitchFamily="50" charset="-128"/>
                          <a:ea typeface="HG丸ｺﾞｼｯｸM-PRO" panose="020F0600000000000000" pitchFamily="50" charset="-128"/>
                        </a:rPr>
                        <a:t>第</a:t>
                      </a:r>
                      <a:r>
                        <a:rPr lang="en-US" altLang="ja-JP" sz="1050" b="1" spc="-60" baseline="0" dirty="0" smtClean="0">
                          <a:latin typeface="HG丸ｺﾞｼｯｸM-PRO" panose="020F0600000000000000" pitchFamily="50" charset="-128"/>
                          <a:ea typeface="HG丸ｺﾞｼｯｸM-PRO" panose="020F0600000000000000" pitchFamily="50" charset="-128"/>
                        </a:rPr>
                        <a:t>6</a:t>
                      </a:r>
                      <a:r>
                        <a:rPr lang="ja-JP" altLang="en-US" sz="1050" b="1" spc="-60" baseline="0" dirty="0" smtClean="0">
                          <a:latin typeface="HG丸ｺﾞｼｯｸM-PRO" panose="020F0600000000000000" pitchFamily="50" charset="-128"/>
                          <a:ea typeface="HG丸ｺﾞｼｯｸM-PRO" panose="020F0600000000000000" pitchFamily="50" charset="-128"/>
                        </a:rPr>
                        <a:t>－</a:t>
                      </a:r>
                      <a:r>
                        <a:rPr lang="en-US" altLang="ja-JP" sz="1050" b="1" spc="-60" baseline="0" dirty="0" smtClean="0">
                          <a:latin typeface="HG丸ｺﾞｼｯｸM-PRO" panose="020F0600000000000000" pitchFamily="50" charset="-128"/>
                          <a:ea typeface="HG丸ｺﾞｼｯｸM-PRO" panose="020F0600000000000000" pitchFamily="50" charset="-128"/>
                        </a:rPr>
                        <a:t>5</a:t>
                      </a:r>
                      <a:r>
                        <a:rPr lang="ja-JP" altLang="en-US" sz="1050" b="1" spc="-60" baseline="0" dirty="0" smtClean="0">
                          <a:latin typeface="HG丸ｺﾞｼｯｸM-PRO" panose="020F0600000000000000" pitchFamily="50" charset="-128"/>
                          <a:ea typeface="HG丸ｺﾞｼｯｸM-PRO" panose="020F0600000000000000" pitchFamily="50" charset="-128"/>
                        </a:rPr>
                        <a:t>　</a:t>
                      </a:r>
                      <a:r>
                        <a:rPr lang="ja-JP" altLang="ja-JP" sz="1050" b="1" spc="-60" baseline="0" dirty="0" smtClean="0">
                          <a:latin typeface="HG丸ｺﾞｼｯｸM-PRO" panose="020F0600000000000000" pitchFamily="50" charset="-128"/>
                          <a:ea typeface="HG丸ｺﾞｼｯｸM-PRO" panose="020F0600000000000000" pitchFamily="50" charset="-128"/>
                        </a:rPr>
                        <a:t>大阪府立大学との統合による新大学実現へ向けた取組の推進</a:t>
                      </a:r>
                      <a:endParaRPr lang="en-US" altLang="ja-JP" sz="1050" b="1" spc="-60" baseline="0" dirty="0" smtClean="0">
                        <a:latin typeface="HG丸ｺﾞｼｯｸM-PRO" panose="020F0600000000000000" pitchFamily="50" charset="-128"/>
                        <a:ea typeface="HG丸ｺﾞｼｯｸM-PRO" panose="020F0600000000000000" pitchFamily="50" charset="-128"/>
                      </a:endParaRPr>
                    </a:p>
                    <a:p>
                      <a:pPr>
                        <a:lnSpc>
                          <a:spcPts val="1400"/>
                        </a:lnSpc>
                      </a:pPr>
                      <a:endParaRPr lang="ja-JP" altLang="ja-JP" sz="800" b="1" dirty="0" smtClean="0">
                        <a:latin typeface="HG丸ｺﾞｼｯｸM-PRO" panose="020F0600000000000000" pitchFamily="50" charset="-128"/>
                        <a:ea typeface="HG丸ｺﾞｼｯｸM-PRO" panose="020F0600000000000000" pitchFamily="50" charset="-128"/>
                      </a:endParaRPr>
                    </a:p>
                    <a:p>
                      <a:pPr>
                        <a:lnSpc>
                          <a:spcPts val="14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世界的な大学間競争を勝ち抜き、より強い大阪を実現するための知的インフラ拠点として存在感を高めるため、大阪府立大学と大阪市立大学で取りまとめた「新・公立大学」大阪モデル（基本構想）を踏まえ、世界に展開する高度な研究型の公立大学を目指し、大阪府、大阪市及び公立大学法人大阪府立大学と緊密に連携を図りながら、次期中期目標期間中における大阪府立大学との統合による新大学の実現に向け、準備を</a:t>
                      </a:r>
                      <a:r>
                        <a:rPr lang="ja-JP" altLang="ja-JP" sz="1050" dirty="0" smtClean="0">
                          <a:solidFill>
                            <a:schemeClr val="tx1"/>
                          </a:solidFill>
                          <a:latin typeface="HG丸ｺﾞｼｯｸM-PRO" panose="020F0600000000000000" pitchFamily="50" charset="-128"/>
                          <a:ea typeface="HG丸ｺﾞｼｯｸM-PRO" panose="020F0600000000000000" pitchFamily="50" charset="-128"/>
                        </a:rPr>
                        <a:t>進める。</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　前文も一部修正</a:t>
                      </a:r>
                      <a:endParaRPr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00835">
                <a:tc>
                  <a:txBody>
                    <a:bodyPr/>
                    <a:lstStyle/>
                    <a:p>
                      <a:pPr algn="ctr">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議決状況</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27</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12</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22</a:t>
                      </a:r>
                      <a:r>
                        <a:rPr kumimoji="1" lang="ja-JP" altLang="en-US" sz="1050" dirty="0" smtClean="0">
                          <a:latin typeface="HG丸ｺﾞｼｯｸM-PRO" panose="020F0600000000000000" pitchFamily="50" charset="-128"/>
                          <a:ea typeface="HG丸ｺﾞｼｯｸM-PRO" panose="020F0600000000000000" pitchFamily="50" charset="-128"/>
                        </a:rPr>
                        <a:t>日可決（大阪府議会）</a:t>
                      </a:r>
                      <a:endParaRPr kumimoji="1" lang="en-US" altLang="ja-JP" sz="1050" dirty="0" smtClean="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平成</a:t>
                      </a:r>
                      <a:r>
                        <a:rPr kumimoji="1" lang="en-US" altLang="ja-JP" sz="1050" dirty="0" smtClean="0">
                          <a:latin typeface="HG丸ｺﾞｼｯｸM-PRO" panose="020F0600000000000000" pitchFamily="50" charset="-128"/>
                          <a:ea typeface="HG丸ｺﾞｼｯｸM-PRO" panose="020F0600000000000000" pitchFamily="50" charset="-128"/>
                        </a:rPr>
                        <a:t>28</a:t>
                      </a:r>
                      <a:r>
                        <a:rPr kumimoji="1" lang="ja-JP" altLang="en-US" sz="1050" dirty="0" smtClean="0">
                          <a:latin typeface="HG丸ｺﾞｼｯｸM-PRO" panose="020F0600000000000000" pitchFamily="50" charset="-128"/>
                          <a:ea typeface="HG丸ｺﾞｼｯｸM-PRO" panose="020F0600000000000000" pitchFamily="50" charset="-128"/>
                        </a:rPr>
                        <a:t>年</a:t>
                      </a:r>
                      <a:r>
                        <a:rPr kumimoji="1" lang="en-US" altLang="ja-JP" sz="1050" dirty="0" smtClean="0">
                          <a:latin typeface="HG丸ｺﾞｼｯｸM-PRO" panose="020F0600000000000000" pitchFamily="50" charset="-128"/>
                          <a:ea typeface="HG丸ｺﾞｼｯｸM-PRO" panose="020F0600000000000000" pitchFamily="50" charset="-128"/>
                        </a:rPr>
                        <a:t>1</a:t>
                      </a:r>
                      <a:r>
                        <a:rPr kumimoji="1" lang="ja-JP" altLang="en-US" sz="1050" dirty="0" smtClean="0">
                          <a:latin typeface="HG丸ｺﾞｼｯｸM-PRO" panose="020F0600000000000000" pitchFamily="50" charset="-128"/>
                          <a:ea typeface="HG丸ｺﾞｼｯｸM-PRO" panose="020F0600000000000000" pitchFamily="50" charset="-128"/>
                        </a:rPr>
                        <a:t>月</a:t>
                      </a:r>
                      <a:r>
                        <a:rPr kumimoji="1" lang="en-US" altLang="ja-JP" sz="1050" dirty="0" smtClean="0">
                          <a:latin typeface="HG丸ｺﾞｼｯｸM-PRO" panose="020F0600000000000000" pitchFamily="50" charset="-128"/>
                          <a:ea typeface="HG丸ｺﾞｼｯｸM-PRO" panose="020F0600000000000000" pitchFamily="50" charset="-128"/>
                        </a:rPr>
                        <a:t>15</a:t>
                      </a:r>
                      <a:r>
                        <a:rPr kumimoji="1" lang="ja-JP" altLang="en-US" sz="1050" dirty="0" smtClean="0">
                          <a:latin typeface="HG丸ｺﾞｼｯｸM-PRO" panose="020F0600000000000000" pitchFamily="50" charset="-128"/>
                          <a:ea typeface="HG丸ｺﾞｼｯｸM-PRO" panose="020F0600000000000000" pitchFamily="50" charset="-128"/>
                        </a:rPr>
                        <a:t>日可決（大阪市会）</a:t>
                      </a: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nchor="ctr">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dash"/>
                      <a:round/>
                      <a:headEnd type="none" w="med" len="med"/>
                      <a:tailEnd type="none" w="med" len="med"/>
                    </a:lnB>
                  </a:tcPr>
                </a:tc>
              </a:tr>
              <a:tr h="370840">
                <a:tc>
                  <a:txBody>
                    <a:bodyPr/>
                    <a:lstStyle/>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議会の</a:t>
                      </a:r>
                      <a:endParaRPr kumimoji="1" lang="en-US" altLang="ja-JP" sz="1100" dirty="0" smtClean="0">
                        <a:latin typeface="HG丸ｺﾞｼｯｸM-PRO" panose="020F0600000000000000" pitchFamily="50" charset="-128"/>
                        <a:ea typeface="HG丸ｺﾞｼｯｸM-PRO" panose="020F0600000000000000" pitchFamily="50" charset="-128"/>
                      </a:endParaRPr>
                    </a:p>
                    <a:p>
                      <a:pPr algn="l">
                        <a:lnSpc>
                          <a:spcPts val="1400"/>
                        </a:lnSpc>
                      </a:pPr>
                      <a:r>
                        <a:rPr kumimoji="1" lang="ja-JP" altLang="en-US" sz="1100" dirty="0" smtClean="0">
                          <a:latin typeface="HG丸ｺﾞｼｯｸM-PRO" panose="020F0600000000000000" pitchFamily="50" charset="-128"/>
                          <a:ea typeface="HG丸ｺﾞｼｯｸM-PRO" panose="020F0600000000000000" pitchFamily="50" charset="-128"/>
                        </a:rPr>
                        <a:t>附帯決議</a:t>
                      </a:r>
                      <a:endParaRPr kumimoji="1" lang="ja-JP" altLang="en-US" sz="1100" dirty="0">
                        <a:latin typeface="HG丸ｺﾞｼｯｸM-PRO" panose="020F0600000000000000" pitchFamily="50" charset="-128"/>
                        <a:ea typeface="HG丸ｺﾞｼｯｸM-PRO" panose="020F0600000000000000" pitchFamily="50" charset="-128"/>
                      </a:endParaRPr>
                    </a:p>
                  </a:txBody>
                  <a:tcPr marL="36000" marR="36000" marT="36000" marB="36000" anchor="ctr">
                    <a:lnL w="28575"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平成２７年９月定例会に提出の第５８号議案「公立大学法人大阪府立大学に係る中期目標の一部を変更する件」については、府立大学の学生や受験生にとって、大きな影響があるばかりでなく、これまで有為の人材を多数輩出し、教育研究に大きな役割を果たしてきた府立大学の今後を大きく左右する重要な判断に繋がるものであり、拙速に結論を求めるような進め方はあってはならない。</a:t>
                      </a: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このため、知事及び執行機関は、統合に向けた具体的な検討を進めるに当たって、次の点に留意すること。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１．法人の設置形態、統合の進め方やスケジュール、統合後の基本</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的事項など、慎重に検討すべき多くの課題について、結論ありき</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で検討を急ぐのではなく、府立大学がこれまで進めてきた活動を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さらに発展させていく方向を基本として、関係者の様々な意見を</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柔軟に取り入れること。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状況を府市の議会に丁寧に説明し、議会の意見を十分踏まえる</a:t>
                      </a:r>
                      <a:r>
                        <a:rPr kumimoji="1" lang="ja-JP" altLang="en-US" sz="1050" dirty="0" err="1" smtClean="0">
                          <a:latin typeface="HG丸ｺﾞｼｯｸM-PRO" panose="020F0600000000000000" pitchFamily="50" charset="-128"/>
                          <a:ea typeface="HG丸ｺﾞｼｯｸM-PRO" panose="020F0600000000000000" pitchFamily="50" charset="-128"/>
                        </a:rPr>
                        <a:t>こ</a:t>
                      </a:r>
                      <a:r>
                        <a:rPr kumimoji="1" lang="en-US" altLang="ja-JP" sz="1050" dirty="0" smtClean="0">
                          <a:latin typeface="HG丸ｺﾞｼｯｸM-PRO" panose="020F0600000000000000" pitchFamily="50" charset="-128"/>
                          <a:ea typeface="HG丸ｺﾞｼｯｸM-PRO" panose="020F0600000000000000" pitchFamily="50" charset="-128"/>
                        </a:rPr>
                        <a:t/>
                      </a:r>
                      <a:br>
                        <a:rPr kumimoji="1" lang="en-US" altLang="ja-JP" sz="1050" dirty="0" smtClean="0">
                          <a:latin typeface="HG丸ｺﾞｼｯｸM-PRO" panose="020F0600000000000000" pitchFamily="50" charset="-128"/>
                          <a:ea typeface="HG丸ｺﾞｼｯｸM-PRO" panose="020F0600000000000000" pitchFamily="50" charset="-128"/>
                        </a:rPr>
                      </a:br>
                      <a:r>
                        <a:rPr kumimoji="1" lang="ja-JP" altLang="en-US" sz="1050" dirty="0" smtClean="0">
                          <a:latin typeface="HG丸ｺﾞｼｯｸM-PRO" panose="020F0600000000000000" pitchFamily="50" charset="-128"/>
                          <a:ea typeface="HG丸ｺﾞｼｯｸM-PRO" panose="020F0600000000000000" pitchFamily="50" charset="-128"/>
                        </a:rPr>
                        <a:t>　と。</a:t>
                      </a:r>
                    </a:p>
                    <a:p>
                      <a:pPr>
                        <a:lnSpc>
                          <a:spcPts val="1400"/>
                        </a:lnSpc>
                      </a:pPr>
                      <a:endParaRPr kumimoji="1" lang="ja-JP" altLang="en-US" sz="1050" dirty="0" smtClean="0">
                        <a:latin typeface="HG丸ｺﾞｼｯｸM-PRO" panose="020F0600000000000000" pitchFamily="50" charset="-128"/>
                        <a:ea typeface="HG丸ｺﾞｼｯｸM-PRO" panose="020F0600000000000000" pitchFamily="50" charset="-128"/>
                      </a:endParaRPr>
                    </a:p>
                    <a:p>
                      <a:pPr>
                        <a:lnSpc>
                          <a:spcPts val="14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c>
                  <a:txBody>
                    <a:bodyPr/>
                    <a:lstStyle/>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公立大学法人大阪市立大学に係る中期目標の一部変更については、市立大学の学生、保護者や卒業生にとって、大きな影響があるばかりでなく、これまで有為な人材を多数輩出し、教育研究に大きな役割を果たしてきた市立大学の今後を大きく左右する重要な判断に繋がるものである。実現される新大学においてはプレゼンスが向上されなければ統合の意義はなく、結論のみを求めるような進め方はあってはならない。</a:t>
                      </a:r>
                      <a:endParaRPr kumimoji="1" lang="en-US" altLang="ja-JP" sz="1050" dirty="0" smtClean="0">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latin typeface="HG丸ｺﾞｼｯｸM-PRO" panose="020F0600000000000000" pitchFamily="50" charset="-128"/>
                          <a:ea typeface="HG丸ｺﾞｼｯｸM-PRO" panose="020F0600000000000000" pitchFamily="50" charset="-128"/>
                        </a:rPr>
                        <a:t>　このため、具体的な検討を</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進めるにあたって、次の点に留意すること。</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１．法人の設立形態、大学の設置形態、統合の進め方やスジュール、</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統合後の基本的事項など、慎重に検討すべき多くの課題について、</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結論ありきで検討を急ぐのではなく、市立大学がこれまで進めて</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きた活動をさらに発展させていく方向を基本として、一から幅広</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chemeClr val="tx1"/>
                          </a:solidFill>
                          <a:latin typeface="HG丸ｺﾞｼｯｸM-PRO" panose="020F0600000000000000" pitchFamily="50" charset="-128"/>
                          <a:ea typeface="HG丸ｺﾞｼｯｸM-PRO" panose="020F0600000000000000" pitchFamily="50" charset="-128"/>
                        </a:rPr>
                        <a:t>く</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議論し、関係者の様々な意見を柔軟に取り入れること。</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２．今後、重要な方針を定める際には、事前に府市と両大学の協議</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状況を議会に丁寧に説明し、議会の意見を十分踏まえること。</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400"/>
                        </a:lnSpc>
                      </a:pP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３．これまで市立大学が培ってきた高いブランド力を継承・発展さ</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せるために、グローバル人材の育成など国際力の強化や、人工光</a:t>
                      </a:r>
                      <a: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合成研究などの研究力の強化を図ること。</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marL="36000" marR="36000" marT="36000" marB="36000">
                    <a:lnL w="12700" cap="flat" cmpd="sng" algn="ctr">
                      <a:solidFill>
                        <a:schemeClr val="tx1">
                          <a:lumMod val="50000"/>
                          <a:lumOff val="50000"/>
                        </a:schemeClr>
                      </a:solidFill>
                      <a:prstDash val="solid"/>
                      <a:round/>
                      <a:headEnd type="none" w="med" len="med"/>
                      <a:tailEnd type="none" w="med" len="med"/>
                    </a:lnL>
                    <a:lnR w="2857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dash"/>
                      <a:round/>
                      <a:headEnd type="none" w="med" len="med"/>
                      <a:tailEnd type="none" w="med" len="med"/>
                    </a:lnT>
                    <a:lnB w="28575" cap="flat" cmpd="sng" algn="ctr">
                      <a:solidFill>
                        <a:schemeClr val="tx1">
                          <a:lumMod val="50000"/>
                          <a:lumOff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5490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4196</TotalTime>
  <Words>45</Words>
  <Application>Microsoft Office PowerPoint</Application>
  <PresentationFormat>画面に合わせる (4:3)</PresentationFormat>
  <Paragraphs>29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【参考】　両大学の中期目標（変更後）</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大学統合に係る基本事項について（検討資料）</dc:title>
  <dc:creator>大門　孝治</dc:creator>
  <cp:lastModifiedBy>前田　真治</cp:lastModifiedBy>
  <cp:revision>333</cp:revision>
  <cp:lastPrinted>2016-02-18T08:09:10Z</cp:lastPrinted>
  <dcterms:created xsi:type="dcterms:W3CDTF">2016-01-25T02:00:48Z</dcterms:created>
  <dcterms:modified xsi:type="dcterms:W3CDTF">2016-02-23T08:16:53Z</dcterms:modified>
</cp:coreProperties>
</file>