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308" r:id="rId2"/>
    <p:sldId id="293" r:id="rId3"/>
    <p:sldId id="304" r:id="rId4"/>
    <p:sldId id="296" r:id="rId5"/>
    <p:sldId id="299" r:id="rId6"/>
    <p:sldId id="303" r:id="rId7"/>
    <p:sldId id="302" r:id="rId8"/>
    <p:sldId id="294" r:id="rId9"/>
    <p:sldId id="295" r:id="rId10"/>
    <p:sldId id="297" r:id="rId11"/>
    <p:sldId id="298"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2266" autoAdjust="0"/>
  </p:normalViewPr>
  <p:slideViewPr>
    <p:cSldViewPr>
      <p:cViewPr varScale="1">
        <p:scale>
          <a:sx n="69" d="100"/>
          <a:sy n="69" d="100"/>
        </p:scale>
        <p:origin x="1416" y="60"/>
      </p:cViewPr>
      <p:guideLst>
        <p:guide orient="horz" pos="2160"/>
        <p:guide pos="2880"/>
      </p:guideLst>
    </p:cSldViewPr>
  </p:slideViewPr>
  <p:outlineViewPr>
    <p:cViewPr>
      <p:scale>
        <a:sx n="33" d="100"/>
        <a:sy n="33" d="100"/>
      </p:scale>
      <p:origin x="0" y="18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0974" tIns="45487" rIns="90974" bIns="4548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0974" tIns="45487" rIns="90974" bIns="45487" rtlCol="0"/>
          <a:lstStyle>
            <a:lvl1pPr algn="r">
              <a:defRPr sz="1200"/>
            </a:lvl1pPr>
          </a:lstStyle>
          <a:p>
            <a:fld id="{3F16E914-BFD2-4337-9A60-6FE6D387A9CB}" type="datetimeFigureOut">
              <a:rPr kumimoji="1" lang="ja-JP" altLang="en-US" smtClean="0"/>
              <a:t>2020/5/15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0974" tIns="45487" rIns="90974" bIns="45487"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0974" tIns="45487" rIns="90974" bIns="4548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0974" tIns="45487" rIns="90974" bIns="4548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0974" tIns="45487" rIns="90974" bIns="45487" rtlCol="0" anchor="b"/>
          <a:lstStyle>
            <a:lvl1pPr algn="r">
              <a:defRPr sz="1200"/>
            </a:lvl1pPr>
          </a:lstStyle>
          <a:p>
            <a:fld id="{6B3E19AB-065E-4304-B99E-EAA70C8DA296}" type="slidenum">
              <a:rPr kumimoji="1" lang="ja-JP" altLang="en-US" smtClean="0"/>
              <a:t>‹#›</a:t>
            </a:fld>
            <a:endParaRPr kumimoji="1" lang="ja-JP" altLang="en-US"/>
          </a:p>
        </p:txBody>
      </p:sp>
    </p:spTree>
    <p:extLst>
      <p:ext uri="{BB962C8B-B14F-4D97-AF65-F5344CB8AC3E}">
        <p14:creationId xmlns:p14="http://schemas.microsoft.com/office/powerpoint/2010/main" val="15523934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204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4713">
              <a:defRPr kumimoji="1" sz="2700">
                <a:solidFill>
                  <a:schemeClr val="tx1"/>
                </a:solidFill>
                <a:latin typeface="Calibri" pitchFamily="34" charset="0"/>
                <a:ea typeface="ＭＳ Ｐゴシック" charset="-128"/>
              </a:defRPr>
            </a:lvl1pPr>
            <a:lvl2pPr defTabSz="874713">
              <a:defRPr kumimoji="1" sz="2700">
                <a:solidFill>
                  <a:schemeClr val="tx1"/>
                </a:solidFill>
                <a:latin typeface="Calibri" pitchFamily="34" charset="0"/>
                <a:ea typeface="ＭＳ Ｐゴシック" charset="-128"/>
              </a:defRPr>
            </a:lvl2pPr>
            <a:lvl3pPr defTabSz="874713">
              <a:defRPr kumimoji="1" sz="2700">
                <a:solidFill>
                  <a:schemeClr val="tx1"/>
                </a:solidFill>
                <a:latin typeface="Calibri" pitchFamily="34" charset="0"/>
                <a:ea typeface="ＭＳ Ｐゴシック" charset="-128"/>
              </a:defRPr>
            </a:lvl3pPr>
            <a:lvl4pPr defTabSz="874713">
              <a:defRPr kumimoji="1" sz="2700">
                <a:solidFill>
                  <a:schemeClr val="tx1"/>
                </a:solidFill>
                <a:latin typeface="Calibri" pitchFamily="34" charset="0"/>
                <a:ea typeface="ＭＳ Ｐゴシック" charset="-128"/>
              </a:defRPr>
            </a:lvl4pPr>
            <a:lvl5pPr defTabSz="874713">
              <a:defRPr kumimoji="1" sz="2700">
                <a:solidFill>
                  <a:schemeClr val="tx1"/>
                </a:solidFill>
                <a:latin typeface="Calibri" pitchFamily="34" charset="0"/>
                <a:ea typeface="ＭＳ Ｐゴシック" charset="-128"/>
              </a:defRPr>
            </a:lvl5pPr>
            <a:lvl6pPr marL="3170238" indent="-773113" defTabSz="874713" eaLnBrk="0" fontAlgn="base" hangingPunct="0">
              <a:spcBef>
                <a:spcPct val="0"/>
              </a:spcBef>
              <a:spcAft>
                <a:spcPct val="0"/>
              </a:spcAft>
              <a:defRPr kumimoji="1" sz="2700">
                <a:solidFill>
                  <a:schemeClr val="tx1"/>
                </a:solidFill>
                <a:latin typeface="Calibri" pitchFamily="34" charset="0"/>
                <a:ea typeface="ＭＳ Ｐゴシック" charset="-128"/>
              </a:defRPr>
            </a:lvl6pPr>
            <a:lvl7pPr marL="3627438" indent="-773113" defTabSz="874713" eaLnBrk="0" fontAlgn="base" hangingPunct="0">
              <a:spcBef>
                <a:spcPct val="0"/>
              </a:spcBef>
              <a:spcAft>
                <a:spcPct val="0"/>
              </a:spcAft>
              <a:defRPr kumimoji="1" sz="2700">
                <a:solidFill>
                  <a:schemeClr val="tx1"/>
                </a:solidFill>
                <a:latin typeface="Calibri" pitchFamily="34" charset="0"/>
                <a:ea typeface="ＭＳ Ｐゴシック" charset="-128"/>
              </a:defRPr>
            </a:lvl7pPr>
            <a:lvl8pPr marL="4084638" indent="-773113" defTabSz="874713" eaLnBrk="0" fontAlgn="base" hangingPunct="0">
              <a:spcBef>
                <a:spcPct val="0"/>
              </a:spcBef>
              <a:spcAft>
                <a:spcPct val="0"/>
              </a:spcAft>
              <a:defRPr kumimoji="1" sz="2700">
                <a:solidFill>
                  <a:schemeClr val="tx1"/>
                </a:solidFill>
                <a:latin typeface="Calibri" pitchFamily="34" charset="0"/>
                <a:ea typeface="ＭＳ Ｐゴシック" charset="-128"/>
              </a:defRPr>
            </a:lvl8pPr>
            <a:lvl9pPr marL="4541838" indent="-773113" defTabSz="874713" eaLnBrk="0" fontAlgn="base" hangingPunct="0">
              <a:spcBef>
                <a:spcPct val="0"/>
              </a:spcBef>
              <a:spcAft>
                <a:spcPct val="0"/>
              </a:spcAft>
              <a:defRPr kumimoji="1" sz="2700">
                <a:solidFill>
                  <a:schemeClr val="tx1"/>
                </a:solidFill>
                <a:latin typeface="Calibri" pitchFamily="34" charset="0"/>
                <a:ea typeface="ＭＳ Ｐゴシック" charset="-128"/>
              </a:defRPr>
            </a:lvl9pPr>
          </a:lstStyle>
          <a:p>
            <a:fld id="{A5D58FEE-D168-4C76-9C7F-56D8A5D369ED}" type="slidenum">
              <a:rPr lang="ja-JP" altLang="en-US" sz="800" smtClean="0"/>
              <a:pPr/>
              <a:t>1</a:t>
            </a:fld>
            <a:endParaRPr lang="ja-JP" altLang="en-US" sz="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台風</a:t>
            </a:r>
            <a:r>
              <a:rPr kumimoji="1" lang="en-US" altLang="ja-JP" dirty="0" smtClean="0"/>
              <a:t>21</a:t>
            </a:r>
            <a:r>
              <a:rPr kumimoji="1" lang="ja-JP" altLang="en-US" dirty="0" smtClean="0"/>
              <a:t>号は９月４日午後に大阪府に最接近しました。</a:t>
            </a:r>
            <a:endParaRPr kumimoji="1" lang="en-US" altLang="ja-JP" dirty="0" smtClean="0"/>
          </a:p>
          <a:p>
            <a:r>
              <a:rPr kumimoji="1" lang="ja-JP" altLang="en-US" dirty="0" smtClean="0"/>
              <a:t>ちょうど大阪府の西側（窓から見える沖）を通過し、猛烈な台風であるとともに、東側であったことから、</a:t>
            </a:r>
            <a:endParaRPr kumimoji="1" lang="en-US" altLang="ja-JP" dirty="0" smtClean="0"/>
          </a:p>
          <a:p>
            <a:r>
              <a:rPr kumimoji="1" lang="ja-JP" altLang="en-US" dirty="0" smtClean="0"/>
              <a:t>被害が大きくなりました。</a:t>
            </a:r>
            <a:endParaRPr kumimoji="1" lang="en-US" altLang="ja-JP" dirty="0" smtClean="0"/>
          </a:p>
          <a:p>
            <a:r>
              <a:rPr kumimoji="1" lang="ja-JP" altLang="en-US" dirty="0" smtClean="0"/>
              <a:t>風速で言いますと、関西国際空港での最大瞬間風速が</a:t>
            </a:r>
            <a:r>
              <a:rPr kumimoji="1" lang="en-US" altLang="ja-JP" dirty="0" smtClean="0"/>
              <a:t>58.1m</a:t>
            </a:r>
            <a:r>
              <a:rPr kumimoji="1" lang="ja-JP" altLang="en-US" dirty="0" smtClean="0"/>
              <a:t>で観測史上最大、他の地点においても、</a:t>
            </a:r>
            <a:endParaRPr kumimoji="1" lang="en-US" altLang="ja-JP" dirty="0" smtClean="0"/>
          </a:p>
          <a:p>
            <a:r>
              <a:rPr kumimoji="1" lang="ja-JP" altLang="en-US" dirty="0" smtClean="0"/>
              <a:t>観測史上最大を更新するなど、暴風が吹き荒れました。</a:t>
            </a:r>
            <a:endParaRPr kumimoji="1" lang="en-US" altLang="ja-JP" dirty="0" smtClean="0"/>
          </a:p>
          <a:p>
            <a:r>
              <a:rPr kumimoji="1" lang="ja-JP" altLang="en-US" dirty="0" smtClean="0"/>
              <a:t>雨については、</a:t>
            </a:r>
            <a:r>
              <a:rPr kumimoji="1" lang="en-US" altLang="ja-JP" dirty="0" smtClean="0"/>
              <a:t>24</a:t>
            </a:r>
            <a:r>
              <a:rPr kumimoji="1" lang="ja-JP" altLang="en-US" dirty="0" smtClean="0"/>
              <a:t>時間雨量で見ますと、府内の最大地点では河内長野市の関谷橋で</a:t>
            </a:r>
            <a:r>
              <a:rPr kumimoji="1" lang="en-US" altLang="ja-JP" dirty="0" smtClean="0"/>
              <a:t>131mm</a:t>
            </a:r>
            <a:r>
              <a:rPr kumimoji="1" lang="ja-JP" altLang="en-US" dirty="0" smtClean="0"/>
              <a:t>でした。</a:t>
            </a:r>
            <a:endParaRPr kumimoji="1" lang="en-US" altLang="ja-JP" dirty="0" smtClean="0"/>
          </a:p>
          <a:p>
            <a:r>
              <a:rPr kumimoji="1" lang="en-US" altLang="ja-JP" dirty="0" smtClean="0"/>
              <a:t>131mm</a:t>
            </a:r>
            <a:r>
              <a:rPr kumimoji="1" lang="ja-JP" altLang="en-US" dirty="0" smtClean="0"/>
              <a:t>というと、小さい値というわけではないのですが、７月豪雨の時で、</a:t>
            </a:r>
            <a:r>
              <a:rPr kumimoji="1" lang="en-US" altLang="ja-JP" dirty="0" smtClean="0"/>
              <a:t>400mm</a:t>
            </a:r>
            <a:r>
              <a:rPr kumimoji="1" lang="ja-JP" altLang="en-US" dirty="0" smtClean="0"/>
              <a:t>を越えていたことを考えれば</a:t>
            </a:r>
            <a:endParaRPr kumimoji="1" lang="en-US" altLang="ja-JP" dirty="0" smtClean="0"/>
          </a:p>
          <a:p>
            <a:r>
              <a:rPr kumimoji="1" lang="ja-JP" altLang="en-US" dirty="0" smtClean="0"/>
              <a:t>雨よりも風台風で会ったと言えます。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3E19AB-065E-4304-B99E-EAA70C8DA296}" type="slidenum">
              <a:rPr kumimoji="1" lang="ja-JP" altLang="en-US" smtClean="0"/>
              <a:t>2</a:t>
            </a:fld>
            <a:endParaRPr kumimoji="1" lang="ja-JP" altLang="en-US"/>
          </a:p>
        </p:txBody>
      </p:sp>
    </p:spTree>
    <p:extLst>
      <p:ext uri="{BB962C8B-B14F-4D97-AF65-F5344CB8AC3E}">
        <p14:creationId xmlns:p14="http://schemas.microsoft.com/office/powerpoint/2010/main" val="156541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風倒木被害面積は、府内全体では</a:t>
            </a:r>
            <a:r>
              <a:rPr kumimoji="1" lang="en-US" altLang="ja-JP" dirty="0" smtClean="0"/>
              <a:t>728ha</a:t>
            </a:r>
            <a:r>
              <a:rPr kumimoji="1" lang="ja-JP" altLang="en-US" dirty="0" err="1" smtClean="0"/>
              <a:t>。</a:t>
            </a:r>
            <a:r>
              <a:rPr kumimoji="1" lang="ja-JP" altLang="en-US" dirty="0" smtClean="0"/>
              <a:t>うち高槻市</a:t>
            </a:r>
            <a:r>
              <a:rPr kumimoji="1" lang="en-US" altLang="ja-JP" dirty="0" smtClean="0"/>
              <a:t>618ha</a:t>
            </a:r>
            <a:r>
              <a:rPr kumimoji="1" lang="ja-JP" altLang="en-US" dirty="0" err="1" smtClean="0"/>
              <a:t>、</a:t>
            </a:r>
            <a:r>
              <a:rPr kumimoji="1" lang="ja-JP" altLang="en-US" dirty="0" smtClean="0"/>
              <a:t>茨木市</a:t>
            </a:r>
            <a:r>
              <a:rPr kumimoji="1" lang="en-US" altLang="ja-JP" dirty="0" smtClean="0"/>
              <a:t>41ha</a:t>
            </a:r>
            <a:r>
              <a:rPr kumimoji="1" lang="ja-JP" altLang="en-US" dirty="0" err="1" smtClean="0"/>
              <a:t>、</a:t>
            </a:r>
            <a:r>
              <a:rPr kumimoji="1" lang="ja-JP" altLang="en-US" dirty="0" smtClean="0"/>
              <a:t>和泉市</a:t>
            </a:r>
            <a:r>
              <a:rPr kumimoji="1" lang="en-US" altLang="ja-JP" dirty="0" smtClean="0"/>
              <a:t>27ha</a:t>
            </a:r>
            <a:r>
              <a:rPr kumimoji="1" lang="ja-JP" altLang="en-US" dirty="0" smtClean="0"/>
              <a:t>などとなっております。</a:t>
            </a:r>
            <a:endParaRPr kumimoji="1" lang="en-US" altLang="ja-JP" dirty="0" smtClean="0"/>
          </a:p>
          <a:p>
            <a:r>
              <a:rPr kumimoji="1" lang="ja-JP" altLang="en-US" dirty="0" smtClean="0"/>
              <a:t>このうち、１か所あたりの被害面積がとびぬけて大きく、広大な面的に被害を受けた高槻市の森林について見ていきたいと思います。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3E19AB-065E-4304-B99E-EAA70C8DA296}" type="slidenum">
              <a:rPr kumimoji="1" lang="ja-JP" altLang="en-US" smtClean="0"/>
              <a:t>3</a:t>
            </a:fld>
            <a:endParaRPr kumimoji="1" lang="ja-JP" altLang="en-US"/>
          </a:p>
        </p:txBody>
      </p:sp>
    </p:spTree>
    <p:extLst>
      <p:ext uri="{BB962C8B-B14F-4D97-AF65-F5344CB8AC3E}">
        <p14:creationId xmlns:p14="http://schemas.microsoft.com/office/powerpoint/2010/main" val="311759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左の図は、高槻市の被害エリアを赤線で囲っており、高槻市北東部の中畑・田能・出灰・樫田地区、</a:t>
            </a:r>
            <a:endParaRPr kumimoji="1" lang="en-US" altLang="ja-JP" dirty="0" smtClean="0"/>
          </a:p>
          <a:p>
            <a:r>
              <a:rPr kumimoji="1" lang="ja-JP" altLang="en-US" dirty="0" smtClean="0"/>
              <a:t>また、島本町に接した川久保地区あたりの被害が特にひどかったです。</a:t>
            </a:r>
            <a:endParaRPr kumimoji="1" lang="en-US" altLang="ja-JP" dirty="0" smtClean="0"/>
          </a:p>
          <a:p>
            <a:endParaRPr kumimoji="1" lang="en-US" altLang="ja-JP" dirty="0" smtClean="0"/>
          </a:p>
          <a:p>
            <a:r>
              <a:rPr kumimoji="1" lang="ja-JP" altLang="en-US" dirty="0" smtClean="0"/>
              <a:t>右はヘリコプターからの空撮写真ですが、面的に被害を受けているのが分かります。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3E19AB-065E-4304-B99E-EAA70C8DA296}" type="slidenum">
              <a:rPr kumimoji="1" lang="ja-JP" altLang="en-US" smtClean="0"/>
              <a:t>4</a:t>
            </a:fld>
            <a:endParaRPr kumimoji="1" lang="ja-JP" altLang="en-US"/>
          </a:p>
        </p:txBody>
      </p:sp>
    </p:spTree>
    <p:extLst>
      <p:ext uri="{BB962C8B-B14F-4D97-AF65-F5344CB8AC3E}">
        <p14:creationId xmlns:p14="http://schemas.microsoft.com/office/powerpoint/2010/main" val="154868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これが、原地区の風倒被害の様子ですが、尾根筋まで同じ報告にすべて倒れてしまっています。</a:t>
            </a:r>
            <a:endParaRPr kumimoji="1" lang="en-US" altLang="ja-JP" dirty="0" smtClean="0"/>
          </a:p>
          <a:p>
            <a:r>
              <a:rPr kumimoji="1" lang="ja-JP" altLang="en-US" dirty="0" smtClean="0"/>
              <a:t>また、河川や道路に係っている事案もかなり多く、それぞれの担当部署で対処をお願いしているところです。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B3E19AB-065E-4304-B99E-EAA70C8DA296}" type="slidenum">
              <a:rPr kumimoji="1" lang="ja-JP" altLang="en-US" smtClean="0"/>
              <a:t>5</a:t>
            </a:fld>
            <a:endParaRPr kumimoji="1" lang="ja-JP" altLang="en-US"/>
          </a:p>
        </p:txBody>
      </p:sp>
    </p:spTree>
    <p:extLst>
      <p:ext uri="{BB962C8B-B14F-4D97-AF65-F5344CB8AC3E}">
        <p14:creationId xmlns:p14="http://schemas.microsoft.com/office/powerpoint/2010/main" val="819411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3E19AB-065E-4304-B99E-EAA70C8DA296}" type="slidenum">
              <a:rPr kumimoji="1" lang="ja-JP" altLang="en-US" smtClean="0"/>
              <a:t>6</a:t>
            </a:fld>
            <a:endParaRPr kumimoji="1" lang="ja-JP" altLang="en-US"/>
          </a:p>
        </p:txBody>
      </p:sp>
    </p:spTree>
    <p:extLst>
      <p:ext uri="{BB962C8B-B14F-4D97-AF65-F5344CB8AC3E}">
        <p14:creationId xmlns:p14="http://schemas.microsoft.com/office/powerpoint/2010/main" val="199196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以上、被害報告とさせていただきます。</a:t>
            </a:r>
            <a:endParaRPr kumimoji="1" lang="en-US" altLang="ja-JP" dirty="0" smtClean="0"/>
          </a:p>
          <a:p>
            <a:r>
              <a:rPr kumimoji="1" lang="ja-JP" altLang="en-US" dirty="0" smtClean="0"/>
              <a:t>なお、復旧方法につきましては、現在、様々なメニューを組み合わせて実施できるよう、市・森林組合などと</a:t>
            </a:r>
            <a:endParaRPr kumimoji="1" lang="en-US" altLang="ja-JP" dirty="0" smtClean="0"/>
          </a:p>
          <a:p>
            <a:r>
              <a:rPr kumimoji="1" lang="ja-JP" altLang="en-US" dirty="0" smtClean="0"/>
              <a:t>協議を行っているところ</a:t>
            </a:r>
            <a:r>
              <a:rPr kumimoji="1" lang="ja-JP" altLang="en-US" smtClean="0"/>
              <a:t>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3E19AB-065E-4304-B99E-EAA70C8DA296}" type="slidenum">
              <a:rPr kumimoji="1" lang="ja-JP" altLang="en-US" smtClean="0"/>
              <a:t>11</a:t>
            </a:fld>
            <a:endParaRPr kumimoji="1" lang="ja-JP" altLang="en-US"/>
          </a:p>
        </p:txBody>
      </p:sp>
    </p:spTree>
    <p:extLst>
      <p:ext uri="{BB962C8B-B14F-4D97-AF65-F5344CB8AC3E}">
        <p14:creationId xmlns:p14="http://schemas.microsoft.com/office/powerpoint/2010/main" val="385499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25B1D63-C93E-421B-95CB-9F6AA9F8947C}" type="datetime1">
              <a:rPr kumimoji="1" lang="ja-JP" altLang="en-US" smtClean="0"/>
              <a:t>2020/5/15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998D3F7-8474-4E19-9D12-AD745684C07C}" type="slidenum">
              <a:rPr kumimoji="1" lang="ja-JP" altLang="en-US" smtClean="0"/>
              <a:t>‹#›</a:t>
            </a:fld>
            <a:endParaRPr kumimoji="1" lang="ja-JP" altLang="en-US"/>
          </a:p>
        </p:txBody>
      </p:sp>
    </p:spTree>
    <p:extLst>
      <p:ext uri="{BB962C8B-B14F-4D97-AF65-F5344CB8AC3E}">
        <p14:creationId xmlns:p14="http://schemas.microsoft.com/office/powerpoint/2010/main" val="320881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86BEFD-F1C0-42BD-A505-1C7BFBF4755A}" type="datetime1">
              <a:rPr kumimoji="1" lang="ja-JP" altLang="en-US" smtClean="0"/>
              <a:t>2020/5/15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998D3F7-8474-4E19-9D12-AD745684C07C}" type="slidenum">
              <a:rPr kumimoji="1" lang="ja-JP" altLang="en-US" smtClean="0"/>
              <a:t>‹#›</a:t>
            </a:fld>
            <a:endParaRPr kumimoji="1" lang="ja-JP" altLang="en-US"/>
          </a:p>
        </p:txBody>
      </p:sp>
    </p:spTree>
    <p:extLst>
      <p:ext uri="{BB962C8B-B14F-4D97-AF65-F5344CB8AC3E}">
        <p14:creationId xmlns:p14="http://schemas.microsoft.com/office/powerpoint/2010/main" val="292759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1665BEB-9FDB-4C1C-B6AA-0D7B71450BAD}" type="datetime1">
              <a:rPr kumimoji="1" lang="ja-JP" altLang="en-US" smtClean="0"/>
              <a:t>2020/5/15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998D3F7-8474-4E19-9D12-AD745684C07C}" type="slidenum">
              <a:rPr kumimoji="1" lang="ja-JP" altLang="en-US" smtClean="0"/>
              <a:t>‹#›</a:t>
            </a:fld>
            <a:endParaRPr kumimoji="1" lang="ja-JP" altLang="en-US"/>
          </a:p>
        </p:txBody>
      </p:sp>
    </p:spTree>
    <p:extLst>
      <p:ext uri="{BB962C8B-B14F-4D97-AF65-F5344CB8AC3E}">
        <p14:creationId xmlns:p14="http://schemas.microsoft.com/office/powerpoint/2010/main" val="222020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4530D70-BB8C-4E3C-A7B3-11575D12B789}" type="datetime1">
              <a:rPr kumimoji="1" lang="ja-JP" altLang="en-US" smtClean="0"/>
              <a:t>2020/5/15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998D3F7-8474-4E19-9D12-AD745684C07C}" type="slidenum">
              <a:rPr kumimoji="1" lang="ja-JP" altLang="en-US" smtClean="0"/>
              <a:t>‹#›</a:t>
            </a:fld>
            <a:endParaRPr kumimoji="1" lang="ja-JP" altLang="en-US"/>
          </a:p>
        </p:txBody>
      </p:sp>
    </p:spTree>
    <p:extLst>
      <p:ext uri="{BB962C8B-B14F-4D97-AF65-F5344CB8AC3E}">
        <p14:creationId xmlns:p14="http://schemas.microsoft.com/office/powerpoint/2010/main" val="348829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D8E9DFB-C55E-45A4-A0A2-6131D0199026}" type="datetime1">
              <a:rPr kumimoji="1" lang="ja-JP" altLang="en-US" smtClean="0"/>
              <a:t>2020/5/15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998D3F7-8474-4E19-9D12-AD745684C07C}" type="slidenum">
              <a:rPr kumimoji="1" lang="ja-JP" altLang="en-US" smtClean="0"/>
              <a:t>‹#›</a:t>
            </a:fld>
            <a:endParaRPr kumimoji="1" lang="ja-JP" altLang="en-US"/>
          </a:p>
        </p:txBody>
      </p:sp>
    </p:spTree>
    <p:extLst>
      <p:ext uri="{BB962C8B-B14F-4D97-AF65-F5344CB8AC3E}">
        <p14:creationId xmlns:p14="http://schemas.microsoft.com/office/powerpoint/2010/main" val="218348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7293EF0-940B-451D-A451-0128ACA1A1C8}" type="datetime1">
              <a:rPr kumimoji="1" lang="ja-JP" altLang="en-US" smtClean="0"/>
              <a:t>2020/5/15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998D3F7-8474-4E19-9D12-AD745684C07C}" type="slidenum">
              <a:rPr kumimoji="1" lang="ja-JP" altLang="en-US" smtClean="0"/>
              <a:t>‹#›</a:t>
            </a:fld>
            <a:endParaRPr kumimoji="1" lang="ja-JP" altLang="en-US"/>
          </a:p>
        </p:txBody>
      </p:sp>
    </p:spTree>
    <p:extLst>
      <p:ext uri="{BB962C8B-B14F-4D97-AF65-F5344CB8AC3E}">
        <p14:creationId xmlns:p14="http://schemas.microsoft.com/office/powerpoint/2010/main" val="9005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7882E70-C554-4802-B08A-41039C076B73}" type="datetime1">
              <a:rPr kumimoji="1" lang="ja-JP" altLang="en-US" smtClean="0"/>
              <a:t>2020/5/15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998D3F7-8474-4E19-9D12-AD745684C07C}" type="slidenum">
              <a:rPr kumimoji="1" lang="ja-JP" altLang="en-US" smtClean="0"/>
              <a:t>‹#›</a:t>
            </a:fld>
            <a:endParaRPr kumimoji="1" lang="ja-JP" altLang="en-US"/>
          </a:p>
        </p:txBody>
      </p:sp>
    </p:spTree>
    <p:extLst>
      <p:ext uri="{BB962C8B-B14F-4D97-AF65-F5344CB8AC3E}">
        <p14:creationId xmlns:p14="http://schemas.microsoft.com/office/powerpoint/2010/main" val="372896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40C489-9A46-4F45-A275-3854B1E7D89F}" type="datetime1">
              <a:rPr kumimoji="1" lang="ja-JP" altLang="en-US" smtClean="0"/>
              <a:t>2020/5/15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998D3F7-8474-4E19-9D12-AD745684C07C}" type="slidenum">
              <a:rPr kumimoji="1" lang="ja-JP" altLang="en-US" smtClean="0"/>
              <a:t>‹#›</a:t>
            </a:fld>
            <a:endParaRPr kumimoji="1" lang="ja-JP" altLang="en-US"/>
          </a:p>
        </p:txBody>
      </p:sp>
    </p:spTree>
    <p:extLst>
      <p:ext uri="{BB962C8B-B14F-4D97-AF65-F5344CB8AC3E}">
        <p14:creationId xmlns:p14="http://schemas.microsoft.com/office/powerpoint/2010/main" val="173577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33E6A81-9DCD-443A-8D55-6EFE580133F3}" type="datetime1">
              <a:rPr kumimoji="1" lang="ja-JP" altLang="en-US" smtClean="0"/>
              <a:t>2020/5/15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998D3F7-8474-4E19-9D12-AD745684C07C}" type="slidenum">
              <a:rPr kumimoji="1" lang="ja-JP" altLang="en-US" smtClean="0"/>
              <a:t>‹#›</a:t>
            </a:fld>
            <a:endParaRPr kumimoji="1" lang="ja-JP" altLang="en-US"/>
          </a:p>
        </p:txBody>
      </p:sp>
    </p:spTree>
    <p:extLst>
      <p:ext uri="{BB962C8B-B14F-4D97-AF65-F5344CB8AC3E}">
        <p14:creationId xmlns:p14="http://schemas.microsoft.com/office/powerpoint/2010/main" val="3420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EA6B4E8-8196-4C1C-90CB-4D97C05C9996}" type="datetime1">
              <a:rPr kumimoji="1" lang="ja-JP" altLang="en-US" smtClean="0"/>
              <a:t>2020/5/15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998D3F7-8474-4E19-9D12-AD745684C07C}" type="slidenum">
              <a:rPr kumimoji="1" lang="ja-JP" altLang="en-US" smtClean="0"/>
              <a:t>‹#›</a:t>
            </a:fld>
            <a:endParaRPr kumimoji="1" lang="ja-JP" altLang="en-US"/>
          </a:p>
        </p:txBody>
      </p:sp>
    </p:spTree>
    <p:extLst>
      <p:ext uri="{BB962C8B-B14F-4D97-AF65-F5344CB8AC3E}">
        <p14:creationId xmlns:p14="http://schemas.microsoft.com/office/powerpoint/2010/main" val="318576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6E99CB-7A57-4D9E-ABD8-8ADD6A6D978A}" type="datetime1">
              <a:rPr kumimoji="1" lang="ja-JP" altLang="en-US" smtClean="0"/>
              <a:t>2020/5/15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998D3F7-8474-4E19-9D12-AD745684C07C}" type="slidenum">
              <a:rPr kumimoji="1" lang="ja-JP" altLang="en-US" smtClean="0"/>
              <a:t>‹#›</a:t>
            </a:fld>
            <a:endParaRPr kumimoji="1" lang="ja-JP" altLang="en-US"/>
          </a:p>
        </p:txBody>
      </p:sp>
    </p:spTree>
    <p:extLst>
      <p:ext uri="{BB962C8B-B14F-4D97-AF65-F5344CB8AC3E}">
        <p14:creationId xmlns:p14="http://schemas.microsoft.com/office/powerpoint/2010/main" val="60528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D1CE2-C0E7-4A27-B2EB-611B3F8009D3}" type="datetime1">
              <a:rPr kumimoji="1" lang="ja-JP" altLang="en-US" smtClean="0"/>
              <a:t>2020/5/15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8D3F7-8474-4E19-9D12-AD745684C07C}" type="slidenum">
              <a:rPr kumimoji="1" lang="ja-JP" altLang="en-US" smtClean="0"/>
              <a:t>‹#›</a:t>
            </a:fld>
            <a:endParaRPr kumimoji="1" lang="ja-JP" altLang="en-US"/>
          </a:p>
        </p:txBody>
      </p:sp>
    </p:spTree>
    <p:extLst>
      <p:ext uri="{BB962C8B-B14F-4D97-AF65-F5344CB8AC3E}">
        <p14:creationId xmlns:p14="http://schemas.microsoft.com/office/powerpoint/2010/main" val="33102951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0" y="2302560"/>
            <a:ext cx="9144000" cy="2449440"/>
          </a:xfrm>
        </p:spPr>
        <p:txBody>
          <a:bodyPr>
            <a:normAutofit/>
          </a:bodyPr>
          <a:lstStyle/>
          <a:p>
            <a:pPr marL="0" indent="0" algn="ctr">
              <a:buNone/>
            </a:pPr>
            <a:r>
              <a:rPr lang="ja-JP" altLang="en-US" sz="2800" b="1" dirty="0" smtClean="0">
                <a:latin typeface="メイリオ" pitchFamily="50" charset="-128"/>
                <a:ea typeface="メイリオ" pitchFamily="50" charset="-128"/>
                <a:cs typeface="メイリオ" pitchFamily="50" charset="-128"/>
              </a:rPr>
              <a:t>台風２１号による風倒木被害発生地（高槻市等）</a:t>
            </a:r>
            <a:endParaRPr lang="en-US" altLang="ja-JP" sz="2800" b="1" dirty="0" smtClean="0">
              <a:latin typeface="メイリオ" pitchFamily="50" charset="-128"/>
              <a:ea typeface="メイリオ" pitchFamily="50" charset="-128"/>
              <a:cs typeface="メイリオ" pitchFamily="50" charset="-128"/>
            </a:endParaRPr>
          </a:p>
          <a:p>
            <a:pPr marL="0" indent="0" algn="ctr">
              <a:buNone/>
            </a:pPr>
            <a:r>
              <a:rPr lang="ja-JP" altLang="en-US" sz="2800" b="1" dirty="0" smtClean="0">
                <a:latin typeface="メイリオ" pitchFamily="50" charset="-128"/>
                <a:ea typeface="メイリオ" pitchFamily="50" charset="-128"/>
                <a:cs typeface="メイリオ" pitchFamily="50" charset="-128"/>
              </a:rPr>
              <a:t>の状況について</a:t>
            </a:r>
            <a:endParaRPr lang="en-US" altLang="ja-JP" sz="2800" b="1" dirty="0">
              <a:latin typeface="メイリオ" pitchFamily="50" charset="-128"/>
              <a:ea typeface="メイリオ" pitchFamily="50" charset="-128"/>
              <a:cs typeface="メイリオ" pitchFamily="50" charset="-128"/>
            </a:endParaRPr>
          </a:p>
          <a:p>
            <a:pPr marL="0" indent="0" algn="ctr">
              <a:buNone/>
            </a:pPr>
            <a:endParaRPr lang="en-US" altLang="ja-JP" sz="1900" dirty="0">
              <a:solidFill>
                <a:srgbClr val="006600"/>
              </a:solidFill>
              <a:latin typeface="ＭＳ ゴシック" pitchFamily="49" charset="-128"/>
              <a:ea typeface="ＭＳ ゴシック" pitchFamily="49" charset="-128"/>
            </a:endParaRPr>
          </a:p>
          <a:p>
            <a:pPr marL="0" indent="0" algn="ctr">
              <a:buNone/>
            </a:pPr>
            <a:endParaRPr lang="en-US" altLang="ja-JP" sz="1900" dirty="0">
              <a:solidFill>
                <a:srgbClr val="006600"/>
              </a:solidFill>
              <a:latin typeface="ＭＳ ゴシック" pitchFamily="49" charset="-128"/>
              <a:ea typeface="ＭＳ ゴシック" pitchFamily="49" charset="-128"/>
            </a:endParaRPr>
          </a:p>
          <a:p>
            <a:pPr marL="0" indent="0" algn="ctr">
              <a:buNone/>
            </a:pPr>
            <a:endParaRPr lang="en-US" altLang="ja-JP" sz="1900" dirty="0">
              <a:solidFill>
                <a:srgbClr val="006600"/>
              </a:solidFill>
              <a:latin typeface="ＭＳ ゴシック" pitchFamily="49" charset="-128"/>
              <a:ea typeface="ＭＳ ゴシック" pitchFamily="49" charset="-128"/>
            </a:endParaRPr>
          </a:p>
          <a:p>
            <a:pPr marL="0" indent="0" algn="ctr">
              <a:buNone/>
            </a:pPr>
            <a:endParaRPr lang="en-US" altLang="ja-JP" sz="1900" dirty="0">
              <a:solidFill>
                <a:srgbClr val="006600"/>
              </a:solidFill>
              <a:latin typeface="ＭＳ ゴシック" pitchFamily="49" charset="-128"/>
              <a:ea typeface="ＭＳ ゴシック" pitchFamily="49" charset="-128"/>
            </a:endParaRPr>
          </a:p>
          <a:p>
            <a:pPr marL="0" indent="0" algn="ctr">
              <a:buNone/>
            </a:pPr>
            <a:endParaRPr lang="en-US" altLang="ja-JP" sz="1900" dirty="0">
              <a:solidFill>
                <a:srgbClr val="006600"/>
              </a:solidFill>
              <a:latin typeface="ＭＳ ゴシック" pitchFamily="49" charset="-128"/>
              <a:ea typeface="ＭＳ ゴシック" pitchFamily="49" charset="-128"/>
            </a:endParaRPr>
          </a:p>
          <a:p>
            <a:pPr marL="0" indent="0" algn="ctr">
              <a:buNone/>
            </a:pPr>
            <a:endParaRPr lang="en-US" altLang="ja-JP" sz="1900" dirty="0">
              <a:solidFill>
                <a:srgbClr val="006600"/>
              </a:solidFill>
              <a:latin typeface="ＭＳ ゴシック" pitchFamily="49" charset="-128"/>
              <a:ea typeface="ＭＳ ゴシック" pitchFamily="49" charset="-128"/>
            </a:endParaRPr>
          </a:p>
        </p:txBody>
      </p:sp>
      <p:sp>
        <p:nvSpPr>
          <p:cNvPr id="3" name="正方形/長方形 2"/>
          <p:cNvSpPr/>
          <p:nvPr/>
        </p:nvSpPr>
        <p:spPr>
          <a:xfrm>
            <a:off x="7314776" y="245160"/>
            <a:ext cx="1492877" cy="440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1576" tIns="30788" rIns="61576" bIns="30788" anchor="ctr"/>
          <a:lstStyle/>
          <a:p>
            <a:pPr algn="ctr">
              <a:defRPr/>
            </a:pPr>
            <a:r>
              <a:rPr lang="ja-JP" altLang="en-US" b="1" dirty="0">
                <a:solidFill>
                  <a:schemeClr val="tx1"/>
                </a:solidFill>
              </a:rPr>
              <a:t>資　料　</a:t>
            </a:r>
            <a:r>
              <a:rPr lang="ja-JP" altLang="en-US" b="1" dirty="0" smtClean="0">
                <a:solidFill>
                  <a:schemeClr val="tx1"/>
                </a:solidFill>
              </a:rPr>
              <a:t>２</a:t>
            </a:r>
            <a:endParaRPr lang="ja-JP" altLang="en-US" b="1" dirty="0">
              <a:solidFill>
                <a:schemeClr val="tx1"/>
              </a:solidFill>
            </a:endParaRPr>
          </a:p>
        </p:txBody>
      </p:sp>
      <p:sp>
        <p:nvSpPr>
          <p:cNvPr id="2" name="正方形/長方形 1"/>
          <p:cNvSpPr/>
          <p:nvPr/>
        </p:nvSpPr>
        <p:spPr>
          <a:xfrm>
            <a:off x="827584" y="5253007"/>
            <a:ext cx="7560840" cy="1200329"/>
          </a:xfrm>
          <a:prstGeom prst="rect">
            <a:avLst/>
          </a:prstGeom>
        </p:spPr>
        <p:txBody>
          <a:bodyPr wrap="square">
            <a:spAutoFit/>
          </a:bodyPr>
          <a:lstStyle/>
          <a:p>
            <a:pPr algn="ctr"/>
            <a:r>
              <a:rPr lang="ja-JP" altLang="en-US" sz="2400" b="1" dirty="0">
                <a:latin typeface="メイリオ" pitchFamily="50" charset="-128"/>
                <a:ea typeface="メイリオ" pitchFamily="50" charset="-128"/>
                <a:cs typeface="メイリオ" pitchFamily="50" charset="-128"/>
              </a:rPr>
              <a:t>平成３０年１１月</a:t>
            </a:r>
            <a:endParaRPr lang="en-US" altLang="ja-JP" sz="2400" b="1" dirty="0">
              <a:latin typeface="メイリオ" pitchFamily="50" charset="-128"/>
              <a:ea typeface="メイリオ" pitchFamily="50" charset="-128"/>
              <a:cs typeface="メイリオ" pitchFamily="50" charset="-128"/>
            </a:endParaRPr>
          </a:p>
          <a:p>
            <a:pPr algn="ctr"/>
            <a:endParaRPr lang="en-US" altLang="ja-JP" sz="2400" dirty="0">
              <a:latin typeface="ＭＳ ゴシック" pitchFamily="49" charset="-128"/>
              <a:ea typeface="ＭＳ ゴシック" pitchFamily="49" charset="-128"/>
            </a:endParaRPr>
          </a:p>
          <a:p>
            <a:pPr algn="ctr"/>
            <a:r>
              <a:rPr lang="ja-JP" altLang="en-US" sz="2400" b="1" dirty="0">
                <a:latin typeface="メイリオ" pitchFamily="50" charset="-128"/>
                <a:ea typeface="メイリオ" pitchFamily="50" charset="-128"/>
                <a:cs typeface="メイリオ" pitchFamily="50" charset="-128"/>
              </a:rPr>
              <a:t>大阪府 環境農林水産部 みどり推進室 </a:t>
            </a:r>
            <a:r>
              <a:rPr lang="ja-JP" altLang="en-US" sz="2400" b="1" dirty="0" smtClean="0">
                <a:latin typeface="メイリオ" pitchFamily="50" charset="-128"/>
                <a:ea typeface="メイリオ" pitchFamily="50" charset="-128"/>
                <a:cs typeface="メイリオ" pitchFamily="50" charset="-128"/>
              </a:rPr>
              <a:t>森づくり課</a:t>
            </a:r>
            <a:endParaRPr lang="ja-JP" altLang="en-US" sz="2400" dirty="0"/>
          </a:p>
        </p:txBody>
      </p:sp>
    </p:spTree>
    <p:extLst>
      <p:ext uri="{BB962C8B-B14F-4D97-AF65-F5344CB8AC3E}">
        <p14:creationId xmlns:p14="http://schemas.microsoft.com/office/powerpoint/2010/main" val="2150765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2004SV0AP235\file$\06 森づくり課（みどり推進課）\【災害関係】\H30.9.4 台風21号\事務所からの報告（重点リスト）\森林組合\森林観光センター２.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91" y="332656"/>
            <a:ext cx="4512501" cy="33843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2004SV0AP235\file$\06 森づくり課（みどり推進課）\【災害関係】\H30.9.4 台風21号\事務所からの報告（重点リスト）\北部\180911 倒木調査\府道6号\DSCN46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405" y="2245474"/>
            <a:ext cx="5303573" cy="397768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2"/>
          <p:cNvSpPr txBox="1">
            <a:spLocks noChangeArrowheads="1"/>
          </p:cNvSpPr>
          <p:nvPr/>
        </p:nvSpPr>
        <p:spPr bwMode="auto">
          <a:xfrm>
            <a:off x="7108891" y="5885528"/>
            <a:ext cx="1843087" cy="32226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779" tIns="67890" rIns="135779" bIns="67890">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200" dirty="0">
                <a:latin typeface="Meiryo UI" pitchFamily="50" charset="-128"/>
                <a:ea typeface="Meiryo UI" pitchFamily="50" charset="-128"/>
                <a:cs typeface="Meiryo UI" pitchFamily="50" charset="-128"/>
              </a:rPr>
              <a:t>撮影日：</a:t>
            </a:r>
            <a:r>
              <a:rPr lang="en-US" altLang="ja-JP" sz="1200" dirty="0">
                <a:latin typeface="Meiryo UI" pitchFamily="50" charset="-128"/>
                <a:ea typeface="Meiryo UI" pitchFamily="50" charset="-128"/>
                <a:cs typeface="Meiryo UI" pitchFamily="50" charset="-128"/>
              </a:rPr>
              <a:t>H30.9.11</a:t>
            </a:r>
            <a:endParaRPr lang="ja-JP" altLang="ja-JP" sz="1200" dirty="0">
              <a:latin typeface="Meiryo UI" pitchFamily="50" charset="-128"/>
              <a:ea typeface="Meiryo UI" pitchFamily="50" charset="-128"/>
              <a:cs typeface="Meiryo UI" pitchFamily="50" charset="-128"/>
            </a:endParaRPr>
          </a:p>
        </p:txBody>
      </p:sp>
      <p:sp>
        <p:nvSpPr>
          <p:cNvPr id="7" name="テキスト ボックス 2"/>
          <p:cNvSpPr txBox="1">
            <a:spLocks noChangeArrowheads="1"/>
          </p:cNvSpPr>
          <p:nvPr/>
        </p:nvSpPr>
        <p:spPr bwMode="auto">
          <a:xfrm>
            <a:off x="204191" y="3394769"/>
            <a:ext cx="1843087" cy="32226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779" tIns="67890" rIns="135779" bIns="67890">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200" dirty="0">
                <a:latin typeface="Meiryo UI" pitchFamily="50" charset="-128"/>
                <a:ea typeface="Meiryo UI" pitchFamily="50" charset="-128"/>
                <a:cs typeface="Meiryo UI" pitchFamily="50" charset="-128"/>
              </a:rPr>
              <a:t>撮影日：</a:t>
            </a:r>
            <a:r>
              <a:rPr lang="en-US" altLang="ja-JP" sz="1200" dirty="0">
                <a:latin typeface="Meiryo UI" pitchFamily="50" charset="-128"/>
                <a:ea typeface="Meiryo UI" pitchFamily="50" charset="-128"/>
                <a:cs typeface="Meiryo UI" pitchFamily="50" charset="-128"/>
              </a:rPr>
              <a:t>H30.9.11</a:t>
            </a:r>
            <a:endParaRPr lang="ja-JP" altLang="ja-JP" sz="1200" dirty="0">
              <a:latin typeface="Meiryo UI" pitchFamily="50" charset="-128"/>
              <a:ea typeface="Meiryo UI" pitchFamily="50" charset="-128"/>
              <a:cs typeface="Meiryo UI" pitchFamily="50" charset="-128"/>
            </a:endParaRPr>
          </a:p>
        </p:txBody>
      </p:sp>
      <p:sp>
        <p:nvSpPr>
          <p:cNvPr id="4" name="テキスト ボックス 3"/>
          <p:cNvSpPr txBox="1"/>
          <p:nvPr/>
        </p:nvSpPr>
        <p:spPr>
          <a:xfrm>
            <a:off x="3131840" y="6115362"/>
            <a:ext cx="3168352" cy="55399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かし</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だ</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高槻市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樫田</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地区</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08072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kumimoji="1" lang="ja-JP" altLang="en-US"/>
          </a:p>
        </p:txBody>
      </p:sp>
      <p:sp>
        <p:nvSpPr>
          <p:cNvPr id="2" name="コンテンツ プレースホルダー 1"/>
          <p:cNvSpPr>
            <a:spLocks noGrp="1"/>
          </p:cNvSpPr>
          <p:nvPr>
            <p:ph idx="1"/>
          </p:nvPr>
        </p:nvSpPr>
        <p:spPr/>
        <p:txBody>
          <a:bodyPr/>
          <a:lstStyle/>
          <a:p>
            <a:endParaRPr kumimoji="1" lang="ja-JP" altLang="en-US" dirty="0"/>
          </a:p>
        </p:txBody>
      </p:sp>
      <p:pic>
        <p:nvPicPr>
          <p:cNvPr id="4099" name="Picture 3" descr="\\G2004SV0AP235\file$\06 森づくり課（みどり推進課）\【災害関係】\H30.9.4 台風21号\事務所からの報告（重点リスト）\北部\180911 倒木調査\府道79号\DSCN4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99884"/>
            <a:ext cx="7786228" cy="583967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131840" y="6272382"/>
            <a:ext cx="316835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高槻市　川久保地区</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2"/>
          <p:cNvSpPr txBox="1">
            <a:spLocks noChangeArrowheads="1"/>
          </p:cNvSpPr>
          <p:nvPr/>
        </p:nvSpPr>
        <p:spPr bwMode="auto">
          <a:xfrm>
            <a:off x="6626709" y="5817292"/>
            <a:ext cx="1843087" cy="32226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779" tIns="67890" rIns="135779" bIns="67890">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200" dirty="0">
                <a:latin typeface="Meiryo UI" pitchFamily="50" charset="-128"/>
                <a:ea typeface="Meiryo UI" pitchFamily="50" charset="-128"/>
                <a:cs typeface="Meiryo UI" pitchFamily="50" charset="-128"/>
              </a:rPr>
              <a:t>撮影日：</a:t>
            </a:r>
            <a:r>
              <a:rPr lang="en-US" altLang="ja-JP" sz="1200" dirty="0">
                <a:latin typeface="Meiryo UI" pitchFamily="50" charset="-128"/>
                <a:ea typeface="Meiryo UI" pitchFamily="50" charset="-128"/>
                <a:cs typeface="Meiryo UI" pitchFamily="50" charset="-128"/>
              </a:rPr>
              <a:t>H30.9.11</a:t>
            </a:r>
            <a:endParaRPr lang="ja-JP" altLang="ja-JP"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7622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1200" y="1162505"/>
            <a:ext cx="8568952" cy="4965038"/>
          </a:xfrm>
        </p:spPr>
        <p:txBody>
          <a:bodyPr>
            <a:norm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年９月４日</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PM13</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時最接近　</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・最大風速（最大瞬間風速）</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関西国際空港　</a:t>
            </a:r>
            <a:r>
              <a:rPr lang="en-US" altLang="ja-JP" sz="2400" u="sng" dirty="0">
                <a:latin typeface="メイリオ" panose="020B0604030504040204" pitchFamily="50" charset="-128"/>
                <a:ea typeface="メイリオ" panose="020B0604030504040204" pitchFamily="50" charset="-128"/>
                <a:cs typeface="メイリオ" panose="020B0604030504040204" pitchFamily="50" charset="-128"/>
              </a:rPr>
              <a:t>46.5</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m(</a:t>
            </a:r>
            <a:r>
              <a:rPr lang="en-US" altLang="ja-JP" sz="2400" u="sng" dirty="0">
                <a:latin typeface="メイリオ" panose="020B0604030504040204" pitchFamily="50" charset="-128"/>
                <a:ea typeface="メイリオ" panose="020B0604030504040204" pitchFamily="50" charset="-128"/>
                <a:cs typeface="メイリオ" panose="020B0604030504040204" pitchFamily="50" charset="-128"/>
              </a:rPr>
              <a:t>58.1</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m)</a:t>
            </a: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熊取　</a:t>
            </a:r>
            <a:r>
              <a:rPr lang="en-US" altLang="ja-JP" sz="2400" u="sng" dirty="0">
                <a:latin typeface="メイリオ" panose="020B0604030504040204" pitchFamily="50" charset="-128"/>
                <a:ea typeface="メイリオ" panose="020B0604030504040204" pitchFamily="50" charset="-128"/>
                <a:cs typeface="メイリオ" panose="020B0604030504040204" pitchFamily="50" charset="-128"/>
              </a:rPr>
              <a:t>26.8</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m(</a:t>
            </a:r>
            <a:r>
              <a:rPr lang="en-US" altLang="ja-JP" sz="2400" u="sng" dirty="0">
                <a:latin typeface="メイリオ" panose="020B0604030504040204" pitchFamily="50" charset="-128"/>
                <a:ea typeface="メイリオ" panose="020B0604030504040204" pitchFamily="50" charset="-128"/>
                <a:cs typeface="メイリオ" panose="020B0604030504040204" pitchFamily="50" charset="-128"/>
              </a:rPr>
              <a:t>51.2</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m)</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大阪市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27.3m(47.4m)</a:t>
            </a: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枚方　</a:t>
            </a:r>
            <a:r>
              <a:rPr lang="en-US" altLang="ja-JP" sz="2400" u="sng" dirty="0">
                <a:latin typeface="メイリオ" panose="020B0604030504040204" pitchFamily="50" charset="-128"/>
                <a:ea typeface="メイリオ" panose="020B0604030504040204" pitchFamily="50" charset="-128"/>
                <a:cs typeface="メイリオ" panose="020B0604030504040204" pitchFamily="50" charset="-128"/>
              </a:rPr>
              <a:t>19.3</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m(</a:t>
            </a:r>
            <a:r>
              <a:rPr lang="en-US" altLang="ja-JP" sz="2400" u="sng" dirty="0">
                <a:latin typeface="メイリオ" panose="020B0604030504040204" pitchFamily="50" charset="-128"/>
                <a:ea typeface="メイリオ" panose="020B0604030504040204" pitchFamily="50" charset="-128"/>
                <a:cs typeface="メイリオ" panose="020B0604030504040204" pitchFamily="50" charset="-128"/>
              </a:rPr>
              <a:t>40.2</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m)</a:t>
            </a: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能勢　</a:t>
            </a:r>
            <a:r>
              <a:rPr lang="en-US" altLang="ja-JP" sz="2400" u="sng" dirty="0">
                <a:latin typeface="メイリオ" panose="020B0604030504040204" pitchFamily="50" charset="-128"/>
                <a:ea typeface="メイリオ" panose="020B0604030504040204" pitchFamily="50" charset="-128"/>
                <a:cs typeface="メイリオ" panose="020B0604030504040204" pitchFamily="50" charset="-128"/>
              </a:rPr>
              <a:t>18.4</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m(</a:t>
            </a:r>
            <a:r>
              <a:rPr lang="en-US" altLang="ja-JP" sz="2400" u="sng" dirty="0">
                <a:latin typeface="メイリオ" panose="020B0604030504040204" pitchFamily="50" charset="-128"/>
                <a:ea typeface="メイリオ" panose="020B0604030504040204" pitchFamily="50" charset="-128"/>
                <a:cs typeface="メイリオ" panose="020B0604030504040204" pitchFamily="50" charset="-128"/>
              </a:rPr>
              <a:t>31.6</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m</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0" indent="0">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u="sng"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u="sng"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は観測史上１位を更新）</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時間雨量</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府内最大地点：関谷橋（河内長野市）</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131mm</a:t>
            </a:r>
            <a:endPar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1"/>
          <p:cNvSpPr txBox="1">
            <a:spLocks/>
          </p:cNvSpPr>
          <p:nvPr/>
        </p:nvSpPr>
        <p:spPr>
          <a:xfrm>
            <a:off x="107504" y="332656"/>
            <a:ext cx="3744416" cy="706090"/>
          </a:xfrm>
          <a:prstGeom prst="rect">
            <a:avLst/>
          </a:prstGeom>
        </p:spPr>
        <p:txBody>
          <a:bodyPr vert="horz" rtlCol="0" anchor="ctr">
            <a:normAutofit fontScale="75000" lnSpcReduction="20000"/>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年台風</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号</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35898" t="32731" r="51059" b="51888"/>
          <a:stretch/>
        </p:blipFill>
        <p:spPr>
          <a:xfrm>
            <a:off x="6237864" y="1484784"/>
            <a:ext cx="2592288" cy="2160240"/>
          </a:xfrm>
          <a:prstGeom prst="rect">
            <a:avLst/>
          </a:prstGeom>
        </p:spPr>
      </p:pic>
      <p:sp>
        <p:nvSpPr>
          <p:cNvPr id="6" name="四角形吹き出し 5"/>
          <p:cNvSpPr/>
          <p:nvPr/>
        </p:nvSpPr>
        <p:spPr>
          <a:xfrm>
            <a:off x="7521250" y="3270288"/>
            <a:ext cx="1433827" cy="662768"/>
          </a:xfrm>
          <a:prstGeom prst="wedgeRectCallout">
            <a:avLst>
              <a:gd name="adj1" fmla="val -74075"/>
              <a:gd name="adj2" fmla="val -3520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945hPa</a:t>
            </a:r>
          </a:p>
          <a:p>
            <a:pPr algn="ctr"/>
            <a:r>
              <a:rPr lang="en-US" altLang="ja-JP" dirty="0" smtClean="0"/>
              <a:t>9</a:t>
            </a:r>
            <a:r>
              <a:rPr lang="ja-JP" altLang="en-US" dirty="0" smtClean="0"/>
              <a:t>月</a:t>
            </a:r>
            <a:r>
              <a:rPr lang="en-US" altLang="ja-JP" dirty="0" smtClean="0"/>
              <a:t>4</a:t>
            </a:r>
            <a:r>
              <a:rPr lang="ja-JP" altLang="en-US" dirty="0" smtClean="0"/>
              <a:t>日</a:t>
            </a:r>
            <a:r>
              <a:rPr lang="en-US" altLang="ja-JP" dirty="0" smtClean="0"/>
              <a:t>9</a:t>
            </a:r>
            <a:r>
              <a:rPr lang="ja-JP" altLang="en-US" dirty="0" smtClean="0"/>
              <a:t>時</a:t>
            </a:r>
            <a:endParaRPr kumimoji="1" lang="ja-JP" altLang="en-US" dirty="0"/>
          </a:p>
        </p:txBody>
      </p:sp>
    </p:spTree>
    <p:extLst>
      <p:ext uri="{BB962C8B-B14F-4D97-AF65-F5344CB8AC3E}">
        <p14:creationId xmlns:p14="http://schemas.microsoft.com/office/powerpoint/2010/main" val="324745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1200" y="984242"/>
            <a:ext cx="8568952" cy="5469094"/>
          </a:xfrm>
        </p:spPr>
        <p:txBody>
          <a:bodyPr>
            <a:normAutofit/>
          </a:body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風倒木被害面積　府内全体で約</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728ha</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09728"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・高槻市　</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613ha</a:t>
            </a:r>
          </a:p>
          <a:p>
            <a:pPr marL="109728" indent="0">
              <a:buNone/>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・茨木市　</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41ha</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09728" indent="0">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・和泉市　</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27ha</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1"/>
          <p:cNvSpPr txBox="1">
            <a:spLocks/>
          </p:cNvSpPr>
          <p:nvPr/>
        </p:nvSpPr>
        <p:spPr>
          <a:xfrm>
            <a:off x="395536" y="346646"/>
            <a:ext cx="3744416" cy="706090"/>
          </a:xfrm>
          <a:prstGeom prst="rect">
            <a:avLst/>
          </a:prstGeom>
        </p:spPr>
        <p:txBody>
          <a:bodyPr vert="horz" rtlCol="0" anchor="ctr">
            <a:normAutofit fontScale="75000" lnSpcReduction="20000"/>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年台風</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号</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700808"/>
            <a:ext cx="3560092" cy="470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06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10880" y="1265114"/>
            <a:ext cx="618539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366958" y="6408161"/>
            <a:ext cx="230425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高槻市　被害箇所図</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9" name="Picture 5" descr="\\G2004SV0AP235\file$\02 北部\181003 高槻市ヘリからの写真\PA0308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9546" y="4653137"/>
            <a:ext cx="2880320" cy="21602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2004SV0AP235\file$\02 北部\181003 高槻市ヘリからの写真\PA0308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6092" y="44624"/>
            <a:ext cx="2893774" cy="21703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2004SV0AP235\file$\02 北部\181003 高槻市ヘリからの写真\PA03083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9546" y="2348880"/>
            <a:ext cx="2880320" cy="216024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678934" y="6429377"/>
            <a:ext cx="27709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ヘリコプターからの空撮</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2"/>
          <p:cNvSpPr txBox="1">
            <a:spLocks noChangeArrowheads="1"/>
          </p:cNvSpPr>
          <p:nvPr/>
        </p:nvSpPr>
        <p:spPr bwMode="auto">
          <a:xfrm>
            <a:off x="7009706" y="1906175"/>
            <a:ext cx="1450726" cy="298689"/>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5779" tIns="67890" rIns="135779" bIns="67890">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050" dirty="0">
                <a:latin typeface="Meiryo UI" pitchFamily="50" charset="-128"/>
                <a:ea typeface="Meiryo UI" pitchFamily="50" charset="-128"/>
                <a:cs typeface="Meiryo UI" pitchFamily="50" charset="-128"/>
              </a:rPr>
              <a:t>撮影日：</a:t>
            </a:r>
            <a:r>
              <a:rPr lang="en-US" altLang="ja-JP" sz="1050" dirty="0" smtClean="0">
                <a:latin typeface="Meiryo UI" pitchFamily="50" charset="-128"/>
                <a:ea typeface="Meiryo UI" pitchFamily="50" charset="-128"/>
                <a:cs typeface="Meiryo UI" pitchFamily="50" charset="-128"/>
              </a:rPr>
              <a:t>H30.10.3</a:t>
            </a:r>
            <a:endParaRPr lang="ja-JP" altLang="ja-JP" sz="1050" dirty="0">
              <a:latin typeface="Meiryo UI" pitchFamily="50" charset="-128"/>
              <a:ea typeface="Meiryo UI" pitchFamily="50" charset="-128"/>
              <a:cs typeface="Meiryo UI" pitchFamily="50" charset="-128"/>
            </a:endParaRPr>
          </a:p>
        </p:txBody>
      </p:sp>
      <p:sp>
        <p:nvSpPr>
          <p:cNvPr id="11" name="テキスト ボックス 2"/>
          <p:cNvSpPr txBox="1">
            <a:spLocks noChangeArrowheads="1"/>
          </p:cNvSpPr>
          <p:nvPr/>
        </p:nvSpPr>
        <p:spPr bwMode="auto">
          <a:xfrm>
            <a:off x="6984802" y="4210431"/>
            <a:ext cx="1450726" cy="298689"/>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5779" tIns="67890" rIns="135779" bIns="67890">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050" dirty="0">
                <a:latin typeface="Meiryo UI" pitchFamily="50" charset="-128"/>
                <a:ea typeface="Meiryo UI" pitchFamily="50" charset="-128"/>
                <a:cs typeface="Meiryo UI" pitchFamily="50" charset="-128"/>
              </a:rPr>
              <a:t>撮影日：</a:t>
            </a:r>
            <a:r>
              <a:rPr lang="en-US" altLang="ja-JP" sz="1050" dirty="0" smtClean="0">
                <a:latin typeface="Meiryo UI" pitchFamily="50" charset="-128"/>
                <a:ea typeface="Meiryo UI" pitchFamily="50" charset="-128"/>
                <a:cs typeface="Meiryo UI" pitchFamily="50" charset="-128"/>
              </a:rPr>
              <a:t>H30.10.3</a:t>
            </a:r>
            <a:endParaRPr lang="ja-JP" altLang="ja-JP" sz="1050" dirty="0">
              <a:latin typeface="Meiryo UI" pitchFamily="50" charset="-128"/>
              <a:ea typeface="Meiryo UI" pitchFamily="50" charset="-128"/>
              <a:cs typeface="Meiryo UI" pitchFamily="50" charset="-128"/>
            </a:endParaRPr>
          </a:p>
        </p:txBody>
      </p:sp>
      <p:sp>
        <p:nvSpPr>
          <p:cNvPr id="12" name="テキスト ボックス 2"/>
          <p:cNvSpPr txBox="1">
            <a:spLocks noChangeArrowheads="1"/>
          </p:cNvSpPr>
          <p:nvPr/>
        </p:nvSpPr>
        <p:spPr bwMode="auto">
          <a:xfrm>
            <a:off x="5534076" y="6109472"/>
            <a:ext cx="1450726" cy="298689"/>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5779" tIns="67890" rIns="135779" bIns="67890">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050" dirty="0">
                <a:latin typeface="Meiryo UI" pitchFamily="50" charset="-128"/>
                <a:ea typeface="Meiryo UI" pitchFamily="50" charset="-128"/>
                <a:cs typeface="Meiryo UI" pitchFamily="50" charset="-128"/>
              </a:rPr>
              <a:t>撮影日：</a:t>
            </a:r>
            <a:r>
              <a:rPr lang="en-US" altLang="ja-JP" sz="1050" dirty="0" smtClean="0">
                <a:latin typeface="Meiryo UI" pitchFamily="50" charset="-128"/>
                <a:ea typeface="Meiryo UI" pitchFamily="50" charset="-128"/>
                <a:cs typeface="Meiryo UI" pitchFamily="50" charset="-128"/>
              </a:rPr>
              <a:t>H30.10.3</a:t>
            </a:r>
            <a:endParaRPr lang="ja-JP" altLang="ja-JP" sz="105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7105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kumimoji="1" lang="ja-JP" altLang="en-US"/>
          </a:p>
        </p:txBody>
      </p:sp>
      <p:sp>
        <p:nvSpPr>
          <p:cNvPr id="2" name="コンテンツ プレースホルダー 1"/>
          <p:cNvSpPr>
            <a:spLocks noGrp="1"/>
          </p:cNvSpPr>
          <p:nvPr>
            <p:ph idx="1"/>
          </p:nvPr>
        </p:nvSpPr>
        <p:spPr/>
        <p:txBody>
          <a:bodyPr/>
          <a:lstStyle/>
          <a:p>
            <a:endParaRPr kumimoji="1" lang="ja-JP" altLang="en-US"/>
          </a:p>
        </p:txBody>
      </p:sp>
      <p:pic>
        <p:nvPicPr>
          <p:cNvPr id="1027" name="Picture 3" descr="\\10000ws300015\g\治山Ｇ\30年度関係\12 災害関係\01 災害報告\300904 台風21号\11 高槻市激甚災\増田先生写真\IMG_20181005_1023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836712"/>
            <a:ext cx="8780044" cy="496855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131840" y="6272382"/>
            <a:ext cx="316835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高槻市　原地区</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2"/>
          <p:cNvSpPr txBox="1">
            <a:spLocks noChangeArrowheads="1"/>
          </p:cNvSpPr>
          <p:nvPr/>
        </p:nvSpPr>
        <p:spPr bwMode="auto">
          <a:xfrm>
            <a:off x="6948264" y="5452890"/>
            <a:ext cx="1843087" cy="32226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779" tIns="67890" rIns="135779" bIns="67890">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200" dirty="0">
                <a:latin typeface="Meiryo UI" pitchFamily="50" charset="-128"/>
                <a:ea typeface="Meiryo UI" pitchFamily="50" charset="-128"/>
                <a:cs typeface="Meiryo UI" pitchFamily="50" charset="-128"/>
              </a:rPr>
              <a:t>撮影日：</a:t>
            </a:r>
            <a:r>
              <a:rPr lang="en-US" altLang="ja-JP" sz="1200" dirty="0" smtClean="0">
                <a:latin typeface="Meiryo UI" pitchFamily="50" charset="-128"/>
                <a:ea typeface="Meiryo UI" pitchFamily="50" charset="-128"/>
                <a:cs typeface="Meiryo UI" pitchFamily="50" charset="-128"/>
              </a:rPr>
              <a:t>H30.10.5</a:t>
            </a:r>
            <a:endParaRPr lang="ja-JP" altLang="ja-JP"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377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kumimoji="1" lang="ja-JP" altLang="en-US"/>
          </a:p>
        </p:txBody>
      </p:sp>
      <p:sp>
        <p:nvSpPr>
          <p:cNvPr id="2" name="コンテンツ プレースホルダー 1"/>
          <p:cNvSpPr>
            <a:spLocks noGrp="1"/>
          </p:cNvSpPr>
          <p:nvPr>
            <p:ph idx="1"/>
          </p:nvPr>
        </p:nvSpPr>
        <p:spPr/>
        <p:txBody>
          <a:bodyPr/>
          <a:lstStyle/>
          <a:p>
            <a:endParaRPr kumimoji="1" lang="ja-JP" altLang="en-US"/>
          </a:p>
        </p:txBody>
      </p:sp>
      <p:sp>
        <p:nvSpPr>
          <p:cNvPr id="7" name="テキスト ボックス 6"/>
          <p:cNvSpPr txBox="1"/>
          <p:nvPr/>
        </p:nvSpPr>
        <p:spPr>
          <a:xfrm>
            <a:off x="1043608" y="3198270"/>
            <a:ext cx="15841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被災前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5937011" y="5661248"/>
            <a:ext cx="15841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被災後</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Picture 3"/>
          <p:cNvPicPr>
            <a:picLocks noChangeAspect="1" noChangeArrowheads="1"/>
          </p:cNvPicPr>
          <p:nvPr/>
        </p:nvPicPr>
        <p:blipFill>
          <a:blip r:embed="rId3" cstate="print">
            <a:lum bright="20000"/>
          </a:blip>
          <a:srcRect l="21544" t="8140"/>
          <a:stretch>
            <a:fillRect/>
          </a:stretch>
        </p:blipFill>
        <p:spPr bwMode="auto">
          <a:xfrm>
            <a:off x="179511" y="188640"/>
            <a:ext cx="3960441" cy="2772837"/>
          </a:xfrm>
          <a:prstGeom prst="rect">
            <a:avLst/>
          </a:prstGeom>
          <a:noFill/>
          <a:ln w="1">
            <a:noFill/>
            <a:miter lim="800000"/>
            <a:headEnd/>
            <a:tailEnd type="none" w="med" len="med"/>
          </a:ln>
          <a:effectLst/>
        </p:spPr>
      </p:pic>
      <p:sp>
        <p:nvSpPr>
          <p:cNvPr id="11" name="テキスト ボックス 10"/>
          <p:cNvSpPr txBox="1"/>
          <p:nvPr/>
        </p:nvSpPr>
        <p:spPr>
          <a:xfrm>
            <a:off x="3131840" y="6272382"/>
            <a:ext cx="316835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高槻市　川久保地区</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_ZCovMcN3"/>
          <p:cNvPicPr>
            <a:picLocks noChangeAspect="1"/>
          </p:cNvPicPr>
          <p:nvPr/>
        </p:nvPicPr>
        <p:blipFill>
          <a:blip r:embed="rId4" cstate="print"/>
          <a:stretch>
            <a:fillRect/>
          </a:stretch>
        </p:blipFill>
        <p:spPr>
          <a:xfrm>
            <a:off x="3923928" y="1279616"/>
            <a:ext cx="5040560" cy="4206640"/>
          </a:xfrm>
          <a:prstGeom prst="rect">
            <a:avLst/>
          </a:prstGeom>
        </p:spPr>
      </p:pic>
      <p:sp>
        <p:nvSpPr>
          <p:cNvPr id="12" name="テキスト ボックス 2"/>
          <p:cNvSpPr txBox="1">
            <a:spLocks noChangeArrowheads="1"/>
          </p:cNvSpPr>
          <p:nvPr/>
        </p:nvSpPr>
        <p:spPr bwMode="auto">
          <a:xfrm>
            <a:off x="7098979" y="5133882"/>
            <a:ext cx="1843087" cy="32226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779" tIns="67890" rIns="135779" bIns="67890">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200" dirty="0">
                <a:latin typeface="Meiryo UI" pitchFamily="50" charset="-128"/>
                <a:ea typeface="Meiryo UI" pitchFamily="50" charset="-128"/>
                <a:cs typeface="Meiryo UI" pitchFamily="50" charset="-128"/>
              </a:rPr>
              <a:t>撮影日：</a:t>
            </a:r>
            <a:r>
              <a:rPr lang="en-US" altLang="ja-JP" sz="1200" dirty="0" smtClean="0">
                <a:latin typeface="Meiryo UI" pitchFamily="50" charset="-128"/>
                <a:ea typeface="Meiryo UI" pitchFamily="50" charset="-128"/>
                <a:cs typeface="Meiryo UI" pitchFamily="50" charset="-128"/>
              </a:rPr>
              <a:t>H30.10.3</a:t>
            </a:r>
            <a:endParaRPr lang="ja-JP" altLang="ja-JP"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5108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kumimoji="1" lang="ja-JP" altLang="en-US"/>
          </a:p>
        </p:txBody>
      </p:sp>
      <p:sp>
        <p:nvSpPr>
          <p:cNvPr id="2" name="コンテンツ プレースホルダー 1"/>
          <p:cNvSpPr>
            <a:spLocks noGrp="1"/>
          </p:cNvSpPr>
          <p:nvPr>
            <p:ph idx="1"/>
          </p:nvPr>
        </p:nvSpPr>
        <p:spPr/>
        <p:txBody>
          <a:bodyPr/>
          <a:lstStyle/>
          <a:p>
            <a:endParaRPr kumimoji="1" lang="ja-JP" altLang="en-US" dirty="0"/>
          </a:p>
        </p:txBody>
      </p:sp>
      <p:sp>
        <p:nvSpPr>
          <p:cNvPr id="7" name="テキスト ボックス 6"/>
          <p:cNvSpPr txBox="1"/>
          <p:nvPr/>
        </p:nvSpPr>
        <p:spPr>
          <a:xfrm>
            <a:off x="1446459" y="3356992"/>
            <a:ext cx="15841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被災前</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5946883" y="5661248"/>
            <a:ext cx="15841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被災後</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Picture 1"/>
          <p:cNvPicPr>
            <a:picLocks noChangeAspect="1" noChangeArrowheads="1"/>
          </p:cNvPicPr>
          <p:nvPr/>
        </p:nvPicPr>
        <p:blipFill>
          <a:blip r:embed="rId2" cstate="print">
            <a:lum bright="20000"/>
          </a:blip>
          <a:srcRect l="21323" t="8372"/>
          <a:stretch>
            <a:fillRect/>
          </a:stretch>
        </p:blipFill>
        <p:spPr bwMode="auto">
          <a:xfrm>
            <a:off x="150493" y="188640"/>
            <a:ext cx="4021737" cy="2808311"/>
          </a:xfrm>
          <a:prstGeom prst="rect">
            <a:avLst/>
          </a:prstGeom>
          <a:noFill/>
          <a:ln w="1">
            <a:noFill/>
            <a:miter lim="800000"/>
            <a:headEnd/>
            <a:tailEnd type="none" w="med" len="med"/>
          </a:ln>
          <a:effectLst/>
        </p:spPr>
      </p:pic>
      <p:sp>
        <p:nvSpPr>
          <p:cNvPr id="11" name="テキスト ボックス 10"/>
          <p:cNvSpPr txBox="1"/>
          <p:nvPr/>
        </p:nvSpPr>
        <p:spPr>
          <a:xfrm>
            <a:off x="3131840" y="6272382"/>
            <a:ext cx="3168352"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いずりは　たのう</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高槻市　出灰・田能地区</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_uIZuCKAP"/>
          <p:cNvPicPr>
            <a:picLocks noChangeAspect="1"/>
          </p:cNvPicPr>
          <p:nvPr/>
        </p:nvPicPr>
        <p:blipFill>
          <a:blip r:embed="rId3" cstate="print"/>
          <a:stretch>
            <a:fillRect/>
          </a:stretch>
        </p:blipFill>
        <p:spPr>
          <a:xfrm>
            <a:off x="3830950" y="1124744"/>
            <a:ext cx="5205546" cy="4344331"/>
          </a:xfrm>
          <a:prstGeom prst="rect">
            <a:avLst/>
          </a:prstGeom>
        </p:spPr>
      </p:pic>
      <p:sp>
        <p:nvSpPr>
          <p:cNvPr id="12" name="テキスト ボックス 2"/>
          <p:cNvSpPr txBox="1">
            <a:spLocks noChangeArrowheads="1"/>
          </p:cNvSpPr>
          <p:nvPr/>
        </p:nvSpPr>
        <p:spPr bwMode="auto">
          <a:xfrm>
            <a:off x="7193409" y="5146812"/>
            <a:ext cx="1843087" cy="32226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779" tIns="67890" rIns="135779" bIns="67890">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200" dirty="0">
                <a:latin typeface="Meiryo UI" pitchFamily="50" charset="-128"/>
                <a:ea typeface="Meiryo UI" pitchFamily="50" charset="-128"/>
                <a:cs typeface="Meiryo UI" pitchFamily="50" charset="-128"/>
              </a:rPr>
              <a:t>撮影日：</a:t>
            </a:r>
            <a:r>
              <a:rPr lang="en-US" altLang="ja-JP" sz="1200" dirty="0" smtClean="0">
                <a:latin typeface="Meiryo UI" pitchFamily="50" charset="-128"/>
                <a:ea typeface="Meiryo UI" pitchFamily="50" charset="-128"/>
                <a:cs typeface="Meiryo UI" pitchFamily="50" charset="-128"/>
              </a:rPr>
              <a:t>H30.10.3</a:t>
            </a:r>
            <a:endParaRPr lang="ja-JP" altLang="ja-JP"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5108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2004SV0AP235\file$\06 森づくり課（みどり推進課）\【災害関係】\H30.9.4 台風21号\事務所からの報告（重点リスト）\北部\府道6号沿い倒木被害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456892"/>
            <a:ext cx="5040560" cy="37804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2004SV0AP235\file$\06 森づくり課（みどり推進課）\【災害関係】\H30.9.4 台風21号\事務所からの報告（重点リスト）\北部\府道6号沿い倒木被害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4320480"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131840" y="6272382"/>
            <a:ext cx="316835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高槻市　原地区</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2"/>
          <p:cNvSpPr txBox="1">
            <a:spLocks noChangeArrowheads="1"/>
          </p:cNvSpPr>
          <p:nvPr/>
        </p:nvSpPr>
        <p:spPr bwMode="auto">
          <a:xfrm>
            <a:off x="7121401" y="5915049"/>
            <a:ext cx="1843087" cy="32226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779" tIns="67890" rIns="135779" bIns="67890">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200" dirty="0">
                <a:latin typeface="Meiryo UI" pitchFamily="50" charset="-128"/>
                <a:ea typeface="Meiryo UI" pitchFamily="50" charset="-128"/>
                <a:cs typeface="Meiryo UI" pitchFamily="50" charset="-128"/>
              </a:rPr>
              <a:t>撮影日：</a:t>
            </a:r>
            <a:r>
              <a:rPr lang="en-US" altLang="ja-JP" sz="1200" dirty="0" smtClean="0">
                <a:latin typeface="Meiryo UI" pitchFamily="50" charset="-128"/>
                <a:ea typeface="Meiryo UI" pitchFamily="50" charset="-128"/>
                <a:cs typeface="Meiryo UI" pitchFamily="50" charset="-128"/>
              </a:rPr>
              <a:t>H30.9.5</a:t>
            </a:r>
            <a:endParaRPr lang="ja-JP" altLang="ja-JP" sz="1200" dirty="0">
              <a:latin typeface="Meiryo UI" pitchFamily="50" charset="-128"/>
              <a:ea typeface="Meiryo UI" pitchFamily="50" charset="-128"/>
              <a:cs typeface="Meiryo UI" pitchFamily="50" charset="-128"/>
            </a:endParaRPr>
          </a:p>
        </p:txBody>
      </p:sp>
      <p:sp>
        <p:nvSpPr>
          <p:cNvPr id="7" name="テキスト ボックス 2"/>
          <p:cNvSpPr txBox="1">
            <a:spLocks noChangeArrowheads="1"/>
          </p:cNvSpPr>
          <p:nvPr/>
        </p:nvSpPr>
        <p:spPr bwMode="auto">
          <a:xfrm>
            <a:off x="32518" y="3167769"/>
            <a:ext cx="1843087" cy="32226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779" tIns="67890" rIns="135779" bIns="67890">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200" dirty="0">
                <a:latin typeface="Meiryo UI" pitchFamily="50" charset="-128"/>
                <a:ea typeface="Meiryo UI" pitchFamily="50" charset="-128"/>
                <a:cs typeface="Meiryo UI" pitchFamily="50" charset="-128"/>
              </a:rPr>
              <a:t>撮影日：</a:t>
            </a:r>
            <a:r>
              <a:rPr lang="en-US" altLang="ja-JP" sz="1200" dirty="0" smtClean="0">
                <a:latin typeface="Meiryo UI" pitchFamily="50" charset="-128"/>
                <a:ea typeface="Meiryo UI" pitchFamily="50" charset="-128"/>
                <a:cs typeface="Meiryo UI" pitchFamily="50" charset="-128"/>
              </a:rPr>
              <a:t>H30.9.5</a:t>
            </a:r>
            <a:endParaRPr lang="ja-JP" altLang="ja-JP"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1462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2004SV0AP235\file$\06 森づくり課（みどり推進課）\【災害関係】\H30.9.4 台風21号\事務所からの報告（重点リスト）\北部\180906 高槻市出灰\高槻市出灰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5504612"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131840" y="6165304"/>
            <a:ext cx="3168352"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い</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ずりは</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高槻市　出灰地区</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1" name="Picture 3" descr="\\G2004SV0AP235\file$\06 森づくり課（みどり推進課）\【災害関係】\H30.9.4 台風21号\事務所からの報告（重点リスト）\北部\180906 高槻市出灰\高槻市出灰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3140968"/>
            <a:ext cx="5328592" cy="299733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2"/>
          <p:cNvSpPr txBox="1">
            <a:spLocks noChangeArrowheads="1"/>
          </p:cNvSpPr>
          <p:nvPr/>
        </p:nvSpPr>
        <p:spPr bwMode="auto">
          <a:xfrm>
            <a:off x="6977385" y="5816038"/>
            <a:ext cx="1843087" cy="32226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779" tIns="67890" rIns="135779" bIns="67890">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200" dirty="0">
                <a:latin typeface="Meiryo UI" pitchFamily="50" charset="-128"/>
                <a:ea typeface="Meiryo UI" pitchFamily="50" charset="-128"/>
                <a:cs typeface="Meiryo UI" pitchFamily="50" charset="-128"/>
              </a:rPr>
              <a:t>撮影日：</a:t>
            </a:r>
            <a:r>
              <a:rPr lang="en-US" altLang="ja-JP" sz="1200" dirty="0" smtClean="0">
                <a:latin typeface="Meiryo UI" pitchFamily="50" charset="-128"/>
                <a:ea typeface="Meiryo UI" pitchFamily="50" charset="-128"/>
                <a:cs typeface="Meiryo UI" pitchFamily="50" charset="-128"/>
              </a:rPr>
              <a:t>H30.9.6</a:t>
            </a:r>
            <a:endParaRPr lang="ja-JP" altLang="ja-JP" sz="1200" dirty="0">
              <a:latin typeface="Meiryo UI" pitchFamily="50" charset="-128"/>
              <a:ea typeface="Meiryo UI" pitchFamily="50" charset="-128"/>
              <a:cs typeface="Meiryo UI" pitchFamily="50" charset="-128"/>
            </a:endParaRPr>
          </a:p>
        </p:txBody>
      </p:sp>
      <p:sp>
        <p:nvSpPr>
          <p:cNvPr id="7" name="テキスト ボックス 2"/>
          <p:cNvSpPr txBox="1">
            <a:spLocks noChangeArrowheads="1"/>
          </p:cNvSpPr>
          <p:nvPr/>
        </p:nvSpPr>
        <p:spPr bwMode="auto">
          <a:xfrm>
            <a:off x="251520" y="3106737"/>
            <a:ext cx="1843087" cy="32226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779" tIns="67890" rIns="135779" bIns="67890">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defTabSz="1355725"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200" dirty="0">
                <a:latin typeface="Meiryo UI" pitchFamily="50" charset="-128"/>
                <a:ea typeface="Meiryo UI" pitchFamily="50" charset="-128"/>
                <a:cs typeface="Meiryo UI" pitchFamily="50" charset="-128"/>
              </a:rPr>
              <a:t>撮影日：</a:t>
            </a:r>
            <a:r>
              <a:rPr lang="en-US" altLang="ja-JP" sz="1200" dirty="0" smtClean="0">
                <a:latin typeface="Meiryo UI" pitchFamily="50" charset="-128"/>
                <a:ea typeface="Meiryo UI" pitchFamily="50" charset="-128"/>
                <a:cs typeface="Meiryo UI" pitchFamily="50" charset="-128"/>
              </a:rPr>
              <a:t>H30.9.6</a:t>
            </a:r>
            <a:endParaRPr lang="ja-JP" altLang="ja-JP"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946990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1469</TotalTime>
  <Words>494</Words>
  <Application>Microsoft Office PowerPoint</Application>
  <PresentationFormat>画面に合わせる (4:3)</PresentationFormat>
  <Paragraphs>83</Paragraphs>
  <Slides>11</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Meiryo UI</vt:lpstr>
      <vt:lpstr>ＭＳ Ｐゴシック</vt: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大阪府森林整備指針 検討資料</dc:title>
  <dc:creator>浦久保　雄平</dc:creator>
  <cp:lastModifiedBy>高桑　大樹</cp:lastModifiedBy>
  <cp:revision>103</cp:revision>
  <cp:lastPrinted>2018-11-06T05:13:07Z</cp:lastPrinted>
  <dcterms:created xsi:type="dcterms:W3CDTF">2018-10-14T07:18:02Z</dcterms:created>
  <dcterms:modified xsi:type="dcterms:W3CDTF">2020-05-15T08:56:37Z</dcterms:modified>
</cp:coreProperties>
</file>