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notesSlides/notesSlide6.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drawings/drawing2.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7.xml" ContentType="application/vnd.openxmlformats-officedocument.drawingml.chart+xml"/>
  <Override PartName="/ppt/drawings/drawing3.xml" ContentType="application/vnd.openxmlformats-officedocument.drawingml.chartshape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theme/themeOverride1.xml" ContentType="application/vnd.openxmlformats-officedocument.themeOverride+xml"/>
  <Override PartName="/ppt/notesSlides/notesSlide11.xml" ContentType="application/vnd.openxmlformats-officedocument.presentationml.notesSlide+xml"/>
  <Override PartName="/ppt/charts/chart12.xml" ContentType="application/vnd.openxmlformats-officedocument.drawingml.chart+xml"/>
  <Override PartName="/ppt/theme/themeOverride2.xml" ContentType="application/vnd.openxmlformats-officedocument.themeOverride+xml"/>
  <Override PartName="/ppt/charts/chart13.xml" ContentType="application/vnd.openxmlformats-officedocument.drawingml.chart+xml"/>
  <Override PartName="/ppt/theme/themeOverride3.xml" ContentType="application/vnd.openxmlformats-officedocument.themeOverride+xml"/>
  <Override PartName="/ppt/charts/chart14.xml" ContentType="application/vnd.openxmlformats-officedocument.drawingml.chart+xml"/>
  <Override PartName="/ppt/theme/themeOverride4.xml" ContentType="application/vnd.openxmlformats-officedocument.themeOverride+xml"/>
  <Override PartName="/ppt/charts/chart15.xml" ContentType="application/vnd.openxmlformats-officedocument.drawingml.chart+xml"/>
  <Override PartName="/ppt/theme/themeOverride5.xml" ContentType="application/vnd.openxmlformats-officedocument.themeOverride+xml"/>
  <Override PartName="/ppt/notesSlides/notesSlide12.xml" ContentType="application/vnd.openxmlformats-officedocument.presentationml.notesSlide+xml"/>
  <Override PartName="/ppt/charts/chart16.xml" ContentType="application/vnd.openxmlformats-officedocument.drawingml.chart+xml"/>
  <Override PartName="/ppt/theme/themeOverride6.xml" ContentType="application/vnd.openxmlformats-officedocument.themeOverride+xml"/>
  <Override PartName="/ppt/charts/chart17.xml" ContentType="application/vnd.openxmlformats-officedocument.drawingml.chart+xml"/>
  <Override PartName="/ppt/theme/themeOverride7.xml" ContentType="application/vnd.openxmlformats-officedocument.themeOverride+xml"/>
  <Override PartName="/ppt/charts/chart18.xml" ContentType="application/vnd.openxmlformats-officedocument.drawingml.chart+xml"/>
  <Override PartName="/ppt/theme/themeOverride8.xml" ContentType="application/vnd.openxmlformats-officedocument.themeOverride+xml"/>
  <Override PartName="/ppt/charts/chart19.xml" ContentType="application/vnd.openxmlformats-officedocument.drawingml.chart+xml"/>
  <Override PartName="/ppt/theme/themeOverride9.xml" ContentType="application/vnd.openxmlformats-officedocument.themeOverride+xml"/>
  <Override PartName="/ppt/notesSlides/notesSlide13.xml" ContentType="application/vnd.openxmlformats-officedocument.presentationml.notesSlide+xml"/>
  <Override PartName="/ppt/charts/chart20.xml" ContentType="application/vnd.openxmlformats-officedocument.drawingml.chart+xml"/>
  <Override PartName="/ppt/theme/themeOverride10.xml" ContentType="application/vnd.openxmlformats-officedocument.themeOverride+xml"/>
  <Override PartName="/ppt/charts/chart21.xml" ContentType="application/vnd.openxmlformats-officedocument.drawingml.chart+xml"/>
  <Override PartName="/ppt/theme/themeOverride11.xml" ContentType="application/vnd.openxmlformats-officedocument.themeOverride+xml"/>
  <Override PartName="/ppt/charts/chart22.xml" ContentType="application/vnd.openxmlformats-officedocument.drawingml.chart+xml"/>
  <Override PartName="/ppt/theme/themeOverride12.xml" ContentType="application/vnd.openxmlformats-officedocument.themeOverride+xml"/>
  <Override PartName="/ppt/charts/chart23.xml" ContentType="application/vnd.openxmlformats-officedocument.drawingml.chart+xml"/>
  <Override PartName="/ppt/theme/themeOverride13.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24.xml" ContentType="application/vnd.openxmlformats-officedocument.drawingml.chart+xml"/>
  <Override PartName="/ppt/theme/themeOverride14.xml" ContentType="application/vnd.openxmlformats-officedocument.themeOverride+xml"/>
  <Override PartName="/ppt/charts/chart25.xml" ContentType="application/vnd.openxmlformats-officedocument.drawingml.chart+xml"/>
  <Override PartName="/ppt/theme/themeOverride15.xml" ContentType="application/vnd.openxmlformats-officedocument.themeOverride+xml"/>
  <Override PartName="/ppt/charts/chart26.xml" ContentType="application/vnd.openxmlformats-officedocument.drawingml.chart+xml"/>
  <Override PartName="/ppt/theme/themeOverride16.xml" ContentType="application/vnd.openxmlformats-officedocument.themeOverride+xml"/>
  <Override PartName="/ppt/charts/chart27.xml" ContentType="application/vnd.openxmlformats-officedocument.drawingml.chart+xml"/>
  <Override PartName="/ppt/theme/themeOverride17.xml" ContentType="application/vnd.openxmlformats-officedocument.themeOverride+xml"/>
  <Override PartName="/ppt/notesSlides/notesSlide31.xml" ContentType="application/vnd.openxmlformats-officedocument.presentationml.notesSlide+xml"/>
  <Override PartName="/ppt/charts/chart28.xml" ContentType="application/vnd.openxmlformats-officedocument.drawingml.chart+xml"/>
  <Override PartName="/ppt/theme/themeOverride18.xml" ContentType="application/vnd.openxmlformats-officedocument.themeOverride+xml"/>
  <Override PartName="/ppt/charts/chart29.xml" ContentType="application/vnd.openxmlformats-officedocument.drawingml.chart+xml"/>
  <Override PartName="/ppt/theme/themeOverride19.xml" ContentType="application/vnd.openxmlformats-officedocument.themeOverride+xml"/>
  <Override PartName="/ppt/charts/chart30.xml" ContentType="application/vnd.openxmlformats-officedocument.drawingml.chart+xml"/>
  <Override PartName="/ppt/theme/themeOverride20.xml" ContentType="application/vnd.openxmlformats-officedocument.themeOverride+xml"/>
  <Override PartName="/ppt/charts/chart31.xml" ContentType="application/vnd.openxmlformats-officedocument.drawingml.chart+xml"/>
  <Override PartName="/ppt/theme/themeOverride21.xml" ContentType="application/vnd.openxmlformats-officedocument.themeOverride+xml"/>
  <Override PartName="/ppt/notesSlides/notesSlide32.xml" ContentType="application/vnd.openxmlformats-officedocument.presentationml.notesSlide+xml"/>
  <Override PartName="/ppt/charts/chart32.xml" ContentType="application/vnd.openxmlformats-officedocument.drawingml.chart+xml"/>
  <Override PartName="/ppt/theme/themeOverride22.xml" ContentType="application/vnd.openxmlformats-officedocument.themeOverride+xml"/>
  <Override PartName="/ppt/charts/chart33.xml" ContentType="application/vnd.openxmlformats-officedocument.drawingml.chart+xml"/>
  <Override PartName="/ppt/theme/themeOverride23.xml" ContentType="application/vnd.openxmlformats-officedocument.themeOverride+xml"/>
  <Override PartName="/ppt/charts/chart34.xml" ContentType="application/vnd.openxmlformats-officedocument.drawingml.chart+xml"/>
  <Override PartName="/ppt/theme/themeOverride24.xml" ContentType="application/vnd.openxmlformats-officedocument.themeOverride+xml"/>
  <Override PartName="/ppt/charts/chart35.xml" ContentType="application/vnd.openxmlformats-officedocument.drawingml.chart+xml"/>
  <Override PartName="/ppt/theme/themeOverride25.xml" ContentType="application/vnd.openxmlformats-officedocument.themeOverr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36.xml" ContentType="application/vnd.openxmlformats-officedocument.drawingml.chart+xml"/>
  <Override PartName="/ppt/theme/themeOverride26.xml" ContentType="application/vnd.openxmlformats-officedocument.themeOverride+xml"/>
  <Override PartName="/ppt/charts/chart37.xml" ContentType="application/vnd.openxmlformats-officedocument.drawingml.chart+xml"/>
  <Override PartName="/ppt/theme/themeOverride27.xml" ContentType="application/vnd.openxmlformats-officedocument.themeOverride+xml"/>
  <Override PartName="/ppt/charts/chart38.xml" ContentType="application/vnd.openxmlformats-officedocument.drawingml.chart+xml"/>
  <Override PartName="/ppt/theme/themeOverride28.xml" ContentType="application/vnd.openxmlformats-officedocument.themeOverride+xml"/>
  <Override PartName="/ppt/charts/chart39.xml" ContentType="application/vnd.openxmlformats-officedocument.drawingml.chart+xml"/>
  <Override PartName="/ppt/theme/themeOverride29.xml" ContentType="application/vnd.openxmlformats-officedocument.themeOverride+xml"/>
  <Override PartName="/ppt/notesSlides/notesSlide36.xml" ContentType="application/vnd.openxmlformats-officedocument.presentationml.notesSlide+xml"/>
  <Override PartName="/ppt/charts/chart40.xml" ContentType="application/vnd.openxmlformats-officedocument.drawingml.chart+xml"/>
  <Override PartName="/ppt/theme/themeOverride30.xml" ContentType="application/vnd.openxmlformats-officedocument.themeOverride+xml"/>
  <Override PartName="/ppt/charts/chart41.xml" ContentType="application/vnd.openxmlformats-officedocument.drawingml.chart+xml"/>
  <Override PartName="/ppt/theme/themeOverride31.xml" ContentType="application/vnd.openxmlformats-officedocument.themeOverride+xml"/>
  <Override PartName="/ppt/charts/chart42.xml" ContentType="application/vnd.openxmlformats-officedocument.drawingml.chart+xml"/>
  <Override PartName="/ppt/theme/themeOverride32.xml" ContentType="application/vnd.openxmlformats-officedocument.themeOverride+xml"/>
  <Override PartName="/ppt/charts/chart43.xml" ContentType="application/vnd.openxmlformats-officedocument.drawingml.chart+xml"/>
  <Override PartName="/ppt/theme/themeOverride33.xml" ContentType="application/vnd.openxmlformats-officedocument.themeOverr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7" r:id="rId2"/>
    <p:sldId id="278" r:id="rId3"/>
    <p:sldId id="313" r:id="rId4"/>
    <p:sldId id="314" r:id="rId5"/>
    <p:sldId id="315" r:id="rId6"/>
    <p:sldId id="316" r:id="rId7"/>
    <p:sldId id="279" r:id="rId8"/>
    <p:sldId id="280" r:id="rId9"/>
    <p:sldId id="281" r:id="rId10"/>
    <p:sldId id="282" r:id="rId11"/>
    <p:sldId id="283" r:id="rId12"/>
    <p:sldId id="284" r:id="rId13"/>
    <p:sldId id="285" r:id="rId14"/>
    <p:sldId id="286" r:id="rId15"/>
    <p:sldId id="287" r:id="rId16"/>
    <p:sldId id="288" r:id="rId17"/>
    <p:sldId id="289" r:id="rId18"/>
    <p:sldId id="290" r:id="rId19"/>
    <p:sldId id="291" r:id="rId20"/>
    <p:sldId id="292" r:id="rId21"/>
    <p:sldId id="293" r:id="rId22"/>
    <p:sldId id="294" r:id="rId23"/>
    <p:sldId id="295" r:id="rId24"/>
    <p:sldId id="296" r:id="rId25"/>
    <p:sldId id="297" r:id="rId26"/>
    <p:sldId id="298" r:id="rId27"/>
    <p:sldId id="299" r:id="rId28"/>
    <p:sldId id="300" r:id="rId29"/>
    <p:sldId id="301" r:id="rId30"/>
    <p:sldId id="302" r:id="rId31"/>
    <p:sldId id="303" r:id="rId32"/>
    <p:sldId id="304" r:id="rId33"/>
    <p:sldId id="305" r:id="rId34"/>
    <p:sldId id="306" r:id="rId35"/>
    <p:sldId id="307" r:id="rId36"/>
    <p:sldId id="308" r:id="rId37"/>
    <p:sldId id="309" r:id="rId38"/>
    <p:sldId id="310" r:id="rId39"/>
    <p:sldId id="311" r:id="rId40"/>
    <p:sldId id="312" r:id="rId41"/>
  </p:sldIdLst>
  <p:sldSz cx="9906000" cy="6858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278" y="-90"/>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1" Type="http://schemas.openxmlformats.org/officeDocument/2006/relationships/oleObject" Target="file:///G:\H29&#27969;&#26408;&#25104;&#26524;&#21697;&#20316;&#25104;&#29992;\20180323&#27969;&#26408;&#35519;&#26619;&#12487;&#12540;&#12479;.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10000ws300015\G\&#27835;&#23665;&#65319;\30&#24180;&#24230;&#38306;&#20418;\29%20&#26862;&#26519;&#29872;&#22659;&#31246;\03%20&#38450;&#28797;&#25945;&#23460;\&#12450;&#12531;&#12465;&#12540;&#12488;&#32080;&#26524;&#65288;X&#12501;&#12457;&#12523;&#12480;&#12363;&#12425;&#12398;&#12467;&#12500;&#12540;&#65289;\&#38450;&#28797;&#24847;&#35672;&#12395;&#38306;&#12377;&#12427;&#12450;&#12531;&#12465;&#12540;&#12488;&#38598;&#35336;&#65288;&#20840;&#20307;&#65289;.xlsx" TargetMode="External"/></Relationships>
</file>

<file path=ppt/charts/_rels/chart11.xml.rels><?xml version="1.0" encoding="UTF-8" standalone="yes"?>
<Relationships xmlns="http://schemas.openxmlformats.org/package/2006/relationships"><Relationship Id="rId2" Type="http://schemas.openxmlformats.org/officeDocument/2006/relationships/oleObject" Target="file:///\\10000ws300015\G\&#27835;&#23665;&#65319;\30&#24180;&#24230;&#38306;&#20418;\29%20&#26862;&#26519;&#29872;&#22659;&#31246;\03%20&#38450;&#28797;&#25945;&#23460;\&#12450;&#12531;&#12465;&#12540;&#12488;&#32080;&#26524;&#65288;X&#12501;&#12457;&#12523;&#12480;&#12363;&#12425;&#12398;&#12467;&#12500;&#12540;&#65289;\&#38450;&#28797;&#24847;&#35672;&#12395;&#38306;&#12377;&#12427;&#12450;&#12531;&#12465;&#12540;&#12488;&#38598;&#35336;&#65288;&#20840;&#20307;&#65289;.xlsx" TargetMode="External"/><Relationship Id="rId1" Type="http://schemas.openxmlformats.org/officeDocument/2006/relationships/themeOverride" Target="../theme/themeOverride1.xml"/></Relationships>
</file>

<file path=ppt/charts/_rels/chart12.xml.rels><?xml version="1.0" encoding="UTF-8" standalone="yes"?>
<Relationships xmlns="http://schemas.openxmlformats.org/package/2006/relationships"><Relationship Id="rId2" Type="http://schemas.openxmlformats.org/officeDocument/2006/relationships/oleObject" Target="file:///\\10000ws300015\G\&#27835;&#23665;&#65319;\30&#24180;&#24230;&#38306;&#20418;\29%20&#26862;&#26519;&#29872;&#22659;&#31246;\03%20&#38450;&#28797;&#25945;&#23460;\&#12450;&#12531;&#12465;&#12540;&#12488;&#32080;&#26524;&#65288;X&#12501;&#12457;&#12523;&#12480;&#12363;&#12425;&#12398;&#12467;&#12500;&#12540;&#65289;\&#38450;&#28797;&#24847;&#35672;&#12395;&#38306;&#12377;&#12427;&#12450;&#12531;&#12465;&#12540;&#12488;&#38598;&#35336;&#65288;&#20840;&#20307;&#65289;.xlsx" TargetMode="External"/><Relationship Id="rId1" Type="http://schemas.openxmlformats.org/officeDocument/2006/relationships/themeOverride" Target="../theme/themeOverride2.xml"/></Relationships>
</file>

<file path=ppt/charts/_rels/chart13.xml.rels><?xml version="1.0" encoding="UTF-8" standalone="yes"?>
<Relationships xmlns="http://schemas.openxmlformats.org/package/2006/relationships"><Relationship Id="rId2" Type="http://schemas.openxmlformats.org/officeDocument/2006/relationships/oleObject" Target="file:///\\10000ws300015\G\&#27835;&#23665;&#65319;\30&#24180;&#24230;&#38306;&#20418;\29%20&#26862;&#26519;&#29872;&#22659;&#31246;\03%20&#38450;&#28797;&#25945;&#23460;\&#12450;&#12531;&#12465;&#12540;&#12488;&#32080;&#26524;&#65288;X&#12501;&#12457;&#12523;&#12480;&#12363;&#12425;&#12398;&#12467;&#12500;&#12540;&#65289;\&#38450;&#28797;&#24847;&#35672;&#12395;&#38306;&#12377;&#12427;&#12450;&#12531;&#12465;&#12540;&#12488;&#38598;&#35336;&#65288;&#20840;&#20307;&#65289;.xlsx" TargetMode="External"/><Relationship Id="rId1" Type="http://schemas.openxmlformats.org/officeDocument/2006/relationships/themeOverride" Target="../theme/themeOverride3.xml"/></Relationships>
</file>

<file path=ppt/charts/_rels/chart14.xml.rels><?xml version="1.0" encoding="UTF-8" standalone="yes"?>
<Relationships xmlns="http://schemas.openxmlformats.org/package/2006/relationships"><Relationship Id="rId2" Type="http://schemas.openxmlformats.org/officeDocument/2006/relationships/oleObject" Target="file:///\\10000ws300015\G\&#27835;&#23665;&#65319;\30&#24180;&#24230;&#38306;&#20418;\29%20&#26862;&#26519;&#29872;&#22659;&#31246;\03%20&#38450;&#28797;&#25945;&#23460;\&#12450;&#12531;&#12465;&#12540;&#12488;&#32080;&#26524;&#65288;X&#12501;&#12457;&#12523;&#12480;&#12363;&#12425;&#12398;&#12467;&#12500;&#12540;&#65289;\&#38450;&#28797;&#24847;&#35672;&#12395;&#38306;&#12377;&#12427;&#12450;&#12531;&#12465;&#12540;&#12488;&#38598;&#35336;&#65288;&#20840;&#20307;&#65289;.xlsx" TargetMode="External"/><Relationship Id="rId1" Type="http://schemas.openxmlformats.org/officeDocument/2006/relationships/themeOverride" Target="../theme/themeOverride4.xml"/></Relationships>
</file>

<file path=ppt/charts/_rels/chart15.xml.rels><?xml version="1.0" encoding="UTF-8" standalone="yes"?>
<Relationships xmlns="http://schemas.openxmlformats.org/package/2006/relationships"><Relationship Id="rId2" Type="http://schemas.openxmlformats.org/officeDocument/2006/relationships/oleObject" Target="file:///\\10000ws300015\G\&#27835;&#23665;&#65319;\30&#24180;&#24230;&#38306;&#20418;\29%20&#26862;&#26519;&#29872;&#22659;&#31246;\03%20&#38450;&#28797;&#25945;&#23460;\&#12450;&#12531;&#12465;&#12540;&#12488;&#32080;&#26524;&#65288;X&#12501;&#12457;&#12523;&#12480;&#12363;&#12425;&#12398;&#12467;&#12500;&#12540;&#65289;\&#38450;&#28797;&#24847;&#35672;&#12395;&#38306;&#12377;&#12427;&#12450;&#12531;&#12465;&#12540;&#12488;&#38598;&#35336;&#65288;&#20840;&#20307;&#65289;.xlsx" TargetMode="External"/><Relationship Id="rId1" Type="http://schemas.openxmlformats.org/officeDocument/2006/relationships/themeOverride" Target="../theme/themeOverride5.xml"/></Relationships>
</file>

<file path=ppt/charts/_rels/chart16.xml.rels><?xml version="1.0" encoding="UTF-8" standalone="yes"?>
<Relationships xmlns="http://schemas.openxmlformats.org/package/2006/relationships"><Relationship Id="rId2" Type="http://schemas.openxmlformats.org/officeDocument/2006/relationships/oleObject" Target="file:///\\10000ws300015\G\&#27835;&#23665;&#65319;\30&#24180;&#24230;&#38306;&#20418;\29%20&#26862;&#26519;&#29872;&#22659;&#31246;\03%20&#38450;&#28797;&#25945;&#23460;\&#12450;&#12531;&#12465;&#12540;&#12488;&#32080;&#26524;&#65288;X&#12501;&#12457;&#12523;&#12480;&#12363;&#12425;&#12398;&#12467;&#12500;&#12540;&#65289;\&#38450;&#28797;&#24847;&#35672;&#12395;&#38306;&#12377;&#12427;&#12450;&#12531;&#12465;&#12540;&#12488;&#38598;&#35336;&#65288;&#20840;&#20307;&#65289;.xlsx" TargetMode="External"/><Relationship Id="rId1" Type="http://schemas.openxmlformats.org/officeDocument/2006/relationships/themeOverride" Target="../theme/themeOverride6.xml"/></Relationships>
</file>

<file path=ppt/charts/_rels/chart17.xml.rels><?xml version="1.0" encoding="UTF-8" standalone="yes"?>
<Relationships xmlns="http://schemas.openxmlformats.org/package/2006/relationships"><Relationship Id="rId2" Type="http://schemas.openxmlformats.org/officeDocument/2006/relationships/oleObject" Target="file:///\\10000ws300015\G\&#27835;&#23665;&#65319;\30&#24180;&#24230;&#38306;&#20418;\29%20&#26862;&#26519;&#29872;&#22659;&#31246;\03%20&#38450;&#28797;&#25945;&#23460;\&#12450;&#12531;&#12465;&#12540;&#12488;&#32080;&#26524;&#65288;X&#12501;&#12457;&#12523;&#12480;&#12363;&#12425;&#12398;&#12467;&#12500;&#12540;&#65289;\&#38450;&#28797;&#24847;&#35672;&#12395;&#38306;&#12377;&#12427;&#12450;&#12531;&#12465;&#12540;&#12488;&#38598;&#35336;&#65288;&#20840;&#20307;&#65289;.xlsx" TargetMode="External"/><Relationship Id="rId1" Type="http://schemas.openxmlformats.org/officeDocument/2006/relationships/themeOverride" Target="../theme/themeOverride7.xml"/></Relationships>
</file>

<file path=ppt/charts/_rels/chart18.xml.rels><?xml version="1.0" encoding="UTF-8" standalone="yes"?>
<Relationships xmlns="http://schemas.openxmlformats.org/package/2006/relationships"><Relationship Id="rId2" Type="http://schemas.openxmlformats.org/officeDocument/2006/relationships/oleObject" Target="file:///\\10000ws300015\G\&#27835;&#23665;&#65319;\30&#24180;&#24230;&#38306;&#20418;\29%20&#26862;&#26519;&#29872;&#22659;&#31246;\03%20&#38450;&#28797;&#25945;&#23460;\&#12450;&#12531;&#12465;&#12540;&#12488;&#32080;&#26524;&#65288;X&#12501;&#12457;&#12523;&#12480;&#12363;&#12425;&#12398;&#12467;&#12500;&#12540;&#65289;\&#38450;&#28797;&#24847;&#35672;&#12395;&#38306;&#12377;&#12427;&#12450;&#12531;&#12465;&#12540;&#12488;&#38598;&#35336;&#65288;&#20840;&#20307;&#65289;.xlsx" TargetMode="External"/><Relationship Id="rId1" Type="http://schemas.openxmlformats.org/officeDocument/2006/relationships/themeOverride" Target="../theme/themeOverride8.xml"/></Relationships>
</file>

<file path=ppt/charts/_rels/chart19.xml.rels><?xml version="1.0" encoding="UTF-8" standalone="yes"?>
<Relationships xmlns="http://schemas.openxmlformats.org/package/2006/relationships"><Relationship Id="rId2" Type="http://schemas.openxmlformats.org/officeDocument/2006/relationships/oleObject" Target="file:///\\10000ws300015\G\&#27835;&#23665;&#65319;\30&#24180;&#24230;&#38306;&#20418;\29%20&#26862;&#26519;&#29872;&#22659;&#31246;\03%20&#38450;&#28797;&#25945;&#23460;\&#12450;&#12531;&#12465;&#12540;&#12488;&#32080;&#26524;&#65288;X&#12501;&#12457;&#12523;&#12480;&#12363;&#12425;&#12398;&#12467;&#12500;&#12540;&#65289;\&#38450;&#28797;&#24847;&#35672;&#12395;&#38306;&#12377;&#12427;&#12450;&#12531;&#12465;&#12540;&#12488;&#38598;&#35336;&#65288;&#20840;&#20307;&#65289;.xlsx" TargetMode="External"/><Relationship Id="rId1" Type="http://schemas.openxmlformats.org/officeDocument/2006/relationships/themeOverride" Target="../theme/themeOverride9.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10000ws300015\G\&#27835;&#23665;&#65319;\30&#24180;&#24230;&#38306;&#20418;\29%20&#26862;&#26519;&#29872;&#22659;&#31246;\14%20&#30740;&#31350;&#25152;\&#20803;&#12487;&#12540;&#12479;&#12289;&#12464;&#12521;&#12501;%2020180704.xlsx" TargetMode="External"/></Relationships>
</file>

<file path=ppt/charts/_rels/chart20.xml.rels><?xml version="1.0" encoding="UTF-8" standalone="yes"?>
<Relationships xmlns="http://schemas.openxmlformats.org/package/2006/relationships"><Relationship Id="rId2" Type="http://schemas.openxmlformats.org/officeDocument/2006/relationships/oleObject" Target="file:///\\10000ws300015\G\&#27835;&#23665;&#65319;\30&#24180;&#24230;&#38306;&#20418;\29%20&#26862;&#26519;&#29872;&#22659;&#31246;\03%20&#38450;&#28797;&#25945;&#23460;\&#12450;&#12531;&#12465;&#12540;&#12488;&#32080;&#26524;&#65288;X&#12501;&#12457;&#12523;&#12480;&#12363;&#12425;&#12398;&#12467;&#12500;&#12540;&#65289;\&#38450;&#28797;&#24847;&#35672;&#12395;&#38306;&#12377;&#12427;&#12450;&#12531;&#12465;&#12540;&#12488;&#38598;&#35336;&#65288;&#20840;&#20307;&#65289;.xlsx" TargetMode="External"/><Relationship Id="rId1" Type="http://schemas.openxmlformats.org/officeDocument/2006/relationships/themeOverride" Target="../theme/themeOverride10.xml"/></Relationships>
</file>

<file path=ppt/charts/_rels/chart21.xml.rels><?xml version="1.0" encoding="UTF-8" standalone="yes"?>
<Relationships xmlns="http://schemas.openxmlformats.org/package/2006/relationships"><Relationship Id="rId2" Type="http://schemas.openxmlformats.org/officeDocument/2006/relationships/oleObject" Target="file:///\\10000ws300015\G\&#27835;&#23665;&#65319;\30&#24180;&#24230;&#38306;&#20418;\29%20&#26862;&#26519;&#29872;&#22659;&#31246;\03%20&#38450;&#28797;&#25945;&#23460;\&#12450;&#12531;&#12465;&#12540;&#12488;&#32080;&#26524;&#65288;X&#12501;&#12457;&#12523;&#12480;&#12363;&#12425;&#12398;&#12467;&#12500;&#12540;&#65289;\&#38450;&#28797;&#24847;&#35672;&#12395;&#38306;&#12377;&#12427;&#12450;&#12531;&#12465;&#12540;&#12488;&#38598;&#35336;&#65288;&#20840;&#20307;&#65289;.xlsx" TargetMode="External"/><Relationship Id="rId1" Type="http://schemas.openxmlformats.org/officeDocument/2006/relationships/themeOverride" Target="../theme/themeOverride11.xml"/></Relationships>
</file>

<file path=ppt/charts/_rels/chart22.xml.rels><?xml version="1.0" encoding="UTF-8" standalone="yes"?>
<Relationships xmlns="http://schemas.openxmlformats.org/package/2006/relationships"><Relationship Id="rId2" Type="http://schemas.openxmlformats.org/officeDocument/2006/relationships/oleObject" Target="file:///\\10000ws300015\G\&#27835;&#23665;&#65319;\30&#24180;&#24230;&#38306;&#20418;\29%20&#26862;&#26519;&#29872;&#22659;&#31246;\03%20&#38450;&#28797;&#25945;&#23460;\&#12450;&#12531;&#12465;&#12540;&#12488;&#32080;&#26524;&#65288;X&#12501;&#12457;&#12523;&#12480;&#12363;&#12425;&#12398;&#12467;&#12500;&#12540;&#65289;\&#38450;&#28797;&#24847;&#35672;&#12395;&#38306;&#12377;&#12427;&#12450;&#12531;&#12465;&#12540;&#12488;&#38598;&#35336;&#65288;&#20840;&#20307;&#65289;.xlsx" TargetMode="External"/><Relationship Id="rId1" Type="http://schemas.openxmlformats.org/officeDocument/2006/relationships/themeOverride" Target="../theme/themeOverride12.xml"/></Relationships>
</file>

<file path=ppt/charts/_rels/chart23.xml.rels><?xml version="1.0" encoding="UTF-8" standalone="yes"?>
<Relationships xmlns="http://schemas.openxmlformats.org/package/2006/relationships"><Relationship Id="rId2" Type="http://schemas.openxmlformats.org/officeDocument/2006/relationships/oleObject" Target="file:///\\10000ws300015\G\&#27835;&#23665;&#65319;\30&#24180;&#24230;&#38306;&#20418;\29%20&#26862;&#26519;&#29872;&#22659;&#31246;\03%20&#38450;&#28797;&#25945;&#23460;\&#12450;&#12531;&#12465;&#12540;&#12488;&#32080;&#26524;&#65288;X&#12501;&#12457;&#12523;&#12480;&#12363;&#12425;&#12398;&#12467;&#12500;&#12540;&#65289;\&#38450;&#28797;&#24847;&#35672;&#12395;&#38306;&#12377;&#12427;&#12450;&#12531;&#12465;&#12540;&#12488;&#38598;&#35336;&#65288;&#20840;&#20307;&#65289;.xlsx" TargetMode="External"/><Relationship Id="rId1" Type="http://schemas.openxmlformats.org/officeDocument/2006/relationships/themeOverride" Target="../theme/themeOverride13.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4.xml"/></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5.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16.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17.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18.xm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19.xml"/></Relationships>
</file>

<file path=ppt/charts/_rels/chart3.xml.rels><?xml version="1.0" encoding="UTF-8" standalone="yes"?>
<Relationships xmlns="http://schemas.openxmlformats.org/package/2006/relationships"><Relationship Id="rId1" Type="http://schemas.openxmlformats.org/officeDocument/2006/relationships/oleObject" Target="file:///G:\H29&#27969;&#26408;&#25104;&#26524;&#21697;&#20316;&#25104;&#29992;\20180323&#27969;&#26408;&#35519;&#26619;&#12487;&#12540;&#12479;.xlsx" TargetMode="External"/></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20.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21.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22.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23.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24.xml"/></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25.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26.xml"/></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27.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28.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29.xml"/></Relationships>
</file>

<file path=ppt/charts/_rels/chart4.xml.rels><?xml version="1.0" encoding="UTF-8" standalone="yes"?>
<Relationships xmlns="http://schemas.openxmlformats.org/package/2006/relationships"><Relationship Id="rId1" Type="http://schemas.openxmlformats.org/officeDocument/2006/relationships/oleObject" Target="file:///F:\H29&#27969;&#26408;&#25104;&#26524;&#21697;&#20316;&#25104;&#29992;\20180308&#26356;&#26032;201704&#65374;201801&#26519;&#24202;&#34987;&#35206;&#29575;.xlsx" TargetMode="Externa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30.xml"/></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31.xml"/></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32.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33.xml"/></Relationships>
</file>

<file path=ppt/charts/_rels/chart5.xml.rels><?xml version="1.0" encoding="UTF-8" standalone="yes"?>
<Relationships xmlns="http://schemas.openxmlformats.org/package/2006/relationships"><Relationship Id="rId1" Type="http://schemas.openxmlformats.org/officeDocument/2006/relationships/oleObject" Target="file:///F:\H29&#27969;&#26408;&#25104;&#26524;&#21697;&#20316;&#25104;&#29992;\20180308&#26356;&#26032;201704&#65374;201801&#26519;&#24202;&#34987;&#35206;&#29575;.xlsx"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F:\H29&#27969;&#26408;&#25104;&#26524;&#21697;&#20316;&#25104;&#29992;\20180308&#26356;&#26032;201704&#65374;201801&#26519;&#24202;&#34987;&#35206;&#29575;.xlsx"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10000ws300015\G\&#27835;&#23665;&#65319;\30&#24180;&#24230;&#38306;&#20418;\29%20&#26862;&#26519;&#29872;&#22659;&#31246;\13%20&#31532;6&#22238;&#35413;&#20385;&#23529;&#35696;&#20250;&#36039;&#26009;\&#27969;&#26408;&#23550;&#31574;\&#22303;&#30722;&#21463;&#12369;&#31665;&#12487;&#12540;&#12479;(8&#22320;&#21306;)_&#35413;&#20385;&#23529;&#35696;&#20250;&#29992;&#12395;&#21152;&#24037;.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10000ws300015\G\&#27835;&#23665;&#65319;\30&#24180;&#24230;&#38306;&#20418;\29%20&#26862;&#26519;&#29872;&#22659;&#31246;\03%20&#38450;&#28797;&#25945;&#23460;\&#12450;&#12531;&#12465;&#12540;&#12488;&#32080;&#26524;&#65288;X&#12501;&#12457;&#12523;&#12480;&#12363;&#12425;&#12398;&#12467;&#12500;&#12540;&#65289;\&#38450;&#28797;&#24847;&#35672;&#12395;&#38306;&#12377;&#12427;&#12450;&#12531;&#12465;&#12540;&#12488;&#38598;&#35336;&#65288;&#20840;&#20307;&#65289;.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10000ws300015\G\&#27835;&#23665;&#65319;\30&#24180;&#24230;&#38306;&#20418;\29%20&#26862;&#26519;&#29872;&#22659;&#31246;\03%20&#38450;&#28797;&#25945;&#23460;\&#12450;&#12531;&#12465;&#12540;&#12488;&#32080;&#26524;&#65288;X&#12501;&#12457;&#12523;&#12480;&#12363;&#12425;&#12398;&#12467;&#12500;&#12540;&#65289;\&#38450;&#28797;&#24847;&#35672;&#12395;&#38306;&#12377;&#12427;&#12450;&#12531;&#12465;&#12540;&#12488;&#38598;&#35336;&#65288;&#20840;&#20307;&#65289;.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32025876267159"/>
          <c:y val="0.25576129188466834"/>
          <c:w val="0.86364356202137382"/>
          <c:h val="0.57451183312811316"/>
        </c:manualLayout>
      </c:layout>
      <c:barChart>
        <c:barDir val="col"/>
        <c:grouping val="clustered"/>
        <c:varyColors val="0"/>
        <c:ser>
          <c:idx val="0"/>
          <c:order val="0"/>
          <c:tx>
            <c:strRef>
              <c:f>Sheet4!$J$16</c:f>
              <c:strCache>
                <c:ptCount val="1"/>
                <c:pt idx="0">
                  <c:v>新規倒木移入数</c:v>
                </c:pt>
              </c:strCache>
            </c:strRef>
          </c:tx>
          <c:spPr>
            <a:noFill/>
            <a:ln>
              <a:solidFill>
                <a:schemeClr val="tx1"/>
              </a:solidFill>
            </a:ln>
            <a:effectLst/>
          </c:spPr>
          <c:invertIfNegative val="0"/>
          <c:dLbls>
            <c:spPr>
              <a:noFill/>
              <a:ln>
                <a:noFill/>
              </a:ln>
              <a:effectLst/>
            </c:spPr>
            <c:txPr>
              <a:bodyPr rot="0" vert="horz"/>
              <a:lstStyle/>
              <a:p>
                <a:pPr>
                  <a:defRPr/>
                </a:pPr>
                <a:endParaRPr lang="ja-JP"/>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Sheet4!$K$15:$L$15</c:f>
              <c:strCache>
                <c:ptCount val="2"/>
                <c:pt idx="0">
                  <c:v>対照区</c:v>
                </c:pt>
                <c:pt idx="1">
                  <c:v>事業地</c:v>
                </c:pt>
              </c:strCache>
            </c:strRef>
          </c:cat>
          <c:val>
            <c:numRef>
              <c:f>Sheet4!$K$16:$L$16</c:f>
              <c:numCache>
                <c:formatCode>General</c:formatCode>
                <c:ptCount val="2"/>
                <c:pt idx="0">
                  <c:v>3.31</c:v>
                </c:pt>
                <c:pt idx="1">
                  <c:v>2.38</c:v>
                </c:pt>
              </c:numCache>
            </c:numRef>
          </c:val>
          <c:extLst xmlns:c16r2="http://schemas.microsoft.com/office/drawing/2015/06/chart">
            <c:ext xmlns:c16="http://schemas.microsoft.com/office/drawing/2014/chart" uri="{C3380CC4-5D6E-409C-BE32-E72D297353CC}">
              <c16:uniqueId val="{00000000-B2C6-414F-B43E-29CC0B592EDD}"/>
            </c:ext>
          </c:extLst>
        </c:ser>
        <c:dLbls>
          <c:showLegendKey val="0"/>
          <c:showVal val="0"/>
          <c:showCatName val="0"/>
          <c:showSerName val="0"/>
          <c:showPercent val="0"/>
          <c:showBubbleSize val="0"/>
        </c:dLbls>
        <c:gapWidth val="219"/>
        <c:overlap val="-27"/>
        <c:axId val="118768128"/>
        <c:axId val="99234304"/>
      </c:barChart>
      <c:catAx>
        <c:axId val="118768128"/>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vert="horz"/>
          <a:lstStyle/>
          <a:p>
            <a:pPr>
              <a:defRPr/>
            </a:pPr>
            <a:endParaRPr lang="ja-JP"/>
          </a:p>
        </c:txPr>
        <c:crossAx val="99234304"/>
        <c:crosses val="autoZero"/>
        <c:auto val="1"/>
        <c:lblAlgn val="ctr"/>
        <c:lblOffset val="100"/>
        <c:noMultiLvlLbl val="0"/>
      </c:catAx>
      <c:valAx>
        <c:axId val="99234304"/>
        <c:scaling>
          <c:orientation val="minMax"/>
          <c:max val="5"/>
        </c:scaling>
        <c:delete val="0"/>
        <c:axPos val="l"/>
        <c:numFmt formatCode="#,##0_);[Red]\(#,##0\)" sourceLinked="0"/>
        <c:majorTickMark val="out"/>
        <c:minorTickMark val="none"/>
        <c:tickLblPos val="nextTo"/>
        <c:spPr>
          <a:noFill/>
          <a:ln>
            <a:solidFill>
              <a:schemeClr val="tx1"/>
            </a:solidFill>
          </a:ln>
          <a:effectLst/>
        </c:spPr>
        <c:txPr>
          <a:bodyPr rot="-60000000" vert="horz"/>
          <a:lstStyle/>
          <a:p>
            <a:pPr>
              <a:defRPr/>
            </a:pPr>
            <a:endParaRPr lang="ja-JP"/>
          </a:p>
        </c:txPr>
        <c:crossAx val="118768128"/>
        <c:crosses val="autoZero"/>
        <c:crossBetween val="between"/>
        <c:majorUnit val="1"/>
      </c:valAx>
      <c:spPr>
        <a:noFill/>
        <a:ln w="25400">
          <a:noFill/>
        </a:ln>
        <a:effectLst/>
      </c:spPr>
    </c:plotArea>
    <c:plotVisOnly val="1"/>
    <c:dispBlanksAs val="gap"/>
    <c:showDLblsOverMax val="0"/>
  </c:chart>
  <c:spPr>
    <a:noFill/>
    <a:ln w="9525" cap="flat" cmpd="sng" algn="ctr">
      <a:noFill/>
      <a:round/>
    </a:ln>
    <a:effectLst/>
  </c:spPr>
  <c:txPr>
    <a:bodyPr/>
    <a:lstStyle/>
    <a:p>
      <a:pPr>
        <a:defRPr sz="1200">
          <a:solidFill>
            <a:schemeClr val="tx1"/>
          </a:solidFill>
          <a:latin typeface="+mj-ea"/>
          <a:ea typeface="+mj-ea"/>
        </a:defRPr>
      </a:pPr>
      <a:endParaRPr lang="ja-JP"/>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ＭＳ ゴシック" panose="020B0609070205080204" pitchFamily="49" charset="-128"/>
                <a:ea typeface="ＭＳ ゴシック" panose="020B0609070205080204" pitchFamily="49" charset="-128"/>
                <a:cs typeface="+mn-cs"/>
              </a:defRPr>
            </a:pPr>
            <a:r>
              <a:rPr lang="en-US" altLang="ja-JP">
                <a:latin typeface="ＭＳ ゴシック" panose="020B0609070205080204" pitchFamily="49" charset="-128"/>
                <a:ea typeface="ＭＳ ゴシック" panose="020B0609070205080204" pitchFamily="49" charset="-128"/>
              </a:rPr>
              <a:t>(2)</a:t>
            </a:r>
            <a:r>
              <a:rPr lang="ja-JP" altLang="en-US">
                <a:latin typeface="ＭＳ ゴシック" panose="020B0609070205080204" pitchFamily="49" charset="-128"/>
                <a:ea typeface="ＭＳ ゴシック" panose="020B0609070205080204" pitchFamily="49" charset="-128"/>
              </a:rPr>
              <a:t>参加理由（複数回答）　</a:t>
            </a:r>
            <a:r>
              <a:rPr lang="en-US" altLang="ja-JP">
                <a:latin typeface="ＭＳ ゴシック" panose="020B0609070205080204" pitchFamily="49" charset="-128"/>
                <a:ea typeface="ＭＳ ゴシック" panose="020B0609070205080204" pitchFamily="49" charset="-128"/>
              </a:rPr>
              <a:t>N=83</a:t>
            </a:r>
            <a:endParaRPr lang="ja-JP" altLang="en-US">
              <a:latin typeface="ＭＳ ゴシック" panose="020B0609070205080204" pitchFamily="49" charset="-128"/>
              <a:ea typeface="ＭＳ ゴシック" panose="020B0609070205080204" pitchFamily="49" charset="-128"/>
            </a:endParaRPr>
          </a:p>
        </c:rich>
      </c:tx>
      <c:layout/>
      <c:overlay val="0"/>
      <c:spPr>
        <a:noFill/>
        <a:ln>
          <a:noFill/>
        </a:ln>
        <a:effectLst/>
      </c:spPr>
    </c:title>
    <c:autoTitleDeleted val="0"/>
    <c:plotArea>
      <c:layout>
        <c:manualLayout>
          <c:layoutTarget val="inner"/>
          <c:xMode val="edge"/>
          <c:yMode val="edge"/>
          <c:x val="7.4963879294552782E-2"/>
          <c:y val="0.13916211293260475"/>
          <c:w val="0.79489911100908051"/>
          <c:h val="0.37641446993038913"/>
        </c:manualLayout>
      </c:layout>
      <c:barChart>
        <c:barDir val="col"/>
        <c:grouping val="clustered"/>
        <c:varyColors val="0"/>
        <c:ser>
          <c:idx val="0"/>
          <c:order val="0"/>
          <c:spPr>
            <a:solidFill>
              <a:schemeClr val="accent1">
                <a:lumMod val="40000"/>
                <a:lumOff val="60000"/>
              </a:schemeClr>
            </a:solidFill>
            <a:ln w="12700">
              <a:solidFill>
                <a:schemeClr val="tx1"/>
              </a:solidFill>
            </a:ln>
            <a:effectLst/>
          </c:spPr>
          <c:invertIfNegative val="0"/>
          <c:dLbls>
            <c:dLbl>
              <c:idx val="2"/>
              <c:layout>
                <c:manualLayout>
                  <c:x val="-4.1856449414000478E-17"/>
                  <c:y val="2.4767801857585141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5E0D-4247-8F71-5125AB8E7179}"/>
                </c:ext>
              </c:extLst>
            </c:dLbl>
            <c:dLbl>
              <c:idx val="4"/>
              <c:layout>
                <c:manualLayout>
                  <c:x val="-2.2831054332695922E-3"/>
                  <c:y val="8.2559339525283045E-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5E0D-4247-8F71-5125AB8E7179}"/>
                </c:ext>
              </c:extLst>
            </c:dLbl>
            <c:dLbl>
              <c:idx val="5"/>
              <c:layout>
                <c:manualLayout>
                  <c:x val="0"/>
                  <c:y val="2.063983488132095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ED3A-411E-B7AD-C92A0C19F3ED}"/>
                </c:ext>
              </c:extLst>
            </c:dLbl>
            <c:numFmt formatCode="0.0&quot;%&quot;" sourceLinked="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ＭＳ ゴシック" panose="020B0609070205080204" pitchFamily="49" charset="-128"/>
                    <a:ea typeface="ＭＳ ゴシック" panose="020B0609070205080204" pitchFamily="49" charset="-128"/>
                    <a:cs typeface="+mn-cs"/>
                  </a:defRPr>
                </a:pPr>
                <a:endParaRPr lang="ja-JP"/>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単純集計!$C$37:$H$37</c:f>
              <c:strCache>
                <c:ptCount val="6"/>
                <c:pt idx="0">
                  <c:v>地区の役員だから</c:v>
                </c:pt>
                <c:pt idx="1">
                  <c:v>地区の役員から参加依頼があったから</c:v>
                </c:pt>
                <c:pt idx="2">
                  <c:v>報告会の案内を見て</c:v>
                </c:pt>
                <c:pt idx="3">
                  <c:v>理由なし</c:v>
                </c:pt>
                <c:pt idx="4">
                  <c:v>その他</c:v>
                </c:pt>
                <c:pt idx="5">
                  <c:v>無回答</c:v>
                </c:pt>
              </c:strCache>
            </c:strRef>
          </c:cat>
          <c:val>
            <c:numRef>
              <c:f>単純集計!$C$39:$H$39</c:f>
              <c:numCache>
                <c:formatCode>0.0_ </c:formatCode>
                <c:ptCount val="6"/>
                <c:pt idx="0">
                  <c:v>55.421686746987952</c:v>
                </c:pt>
                <c:pt idx="1">
                  <c:v>21.686746987951807</c:v>
                </c:pt>
                <c:pt idx="2">
                  <c:v>13.253012048192772</c:v>
                </c:pt>
                <c:pt idx="3">
                  <c:v>6.024096385542169</c:v>
                </c:pt>
                <c:pt idx="4">
                  <c:v>4.8192771084337354</c:v>
                </c:pt>
                <c:pt idx="5">
                  <c:v>8.4337349397590362</c:v>
                </c:pt>
              </c:numCache>
            </c:numRef>
          </c:val>
          <c:extLst xmlns:c16r2="http://schemas.microsoft.com/office/drawing/2015/06/chart">
            <c:ext xmlns:c16="http://schemas.microsoft.com/office/drawing/2014/chart" uri="{C3380CC4-5D6E-409C-BE32-E72D297353CC}">
              <c16:uniqueId val="{00000004-00EB-4E21-BBD8-DF0D593C9350}"/>
            </c:ext>
          </c:extLst>
        </c:ser>
        <c:dLbls>
          <c:showLegendKey val="0"/>
          <c:showVal val="0"/>
          <c:showCatName val="0"/>
          <c:showSerName val="0"/>
          <c:showPercent val="0"/>
          <c:showBubbleSize val="0"/>
        </c:dLbls>
        <c:gapWidth val="100"/>
        <c:axId val="122369536"/>
        <c:axId val="55044352"/>
      </c:barChart>
      <c:catAx>
        <c:axId val="122369536"/>
        <c:scaling>
          <c:orientation val="minMax"/>
        </c:scaling>
        <c:delete val="0"/>
        <c:axPos val="b"/>
        <c:numFmt formatCode="General" sourceLinked="1"/>
        <c:majorTickMark val="out"/>
        <c:minorTickMark val="none"/>
        <c:tickLblPos val="nextTo"/>
        <c:spPr>
          <a:noFill/>
          <a:ln w="9525" cap="flat" cmpd="sng" algn="ctr">
            <a:noFill/>
            <a:round/>
          </a:ln>
          <a:effectLst/>
        </c:spPr>
        <c:txPr>
          <a:bodyPr rot="0" spcFirstLastPara="1" vertOverflow="ellipsis" vert="eaVert" wrap="square" anchor="ctr" anchorCtr="1"/>
          <a:lstStyle/>
          <a:p>
            <a:pPr>
              <a:defRPr sz="800" b="0" i="0" u="none" strike="noStrike" kern="1200" baseline="0">
                <a:solidFill>
                  <a:schemeClr val="tx1">
                    <a:lumMod val="65000"/>
                    <a:lumOff val="35000"/>
                  </a:schemeClr>
                </a:solidFill>
                <a:latin typeface="ＭＳ ゴシック" panose="020B0609070205080204" pitchFamily="49" charset="-128"/>
                <a:ea typeface="ＭＳ ゴシック" panose="020B0609070205080204" pitchFamily="49" charset="-128"/>
                <a:cs typeface="+mn-cs"/>
              </a:defRPr>
            </a:pPr>
            <a:endParaRPr lang="ja-JP"/>
          </a:p>
        </c:txPr>
        <c:crossAx val="55044352"/>
        <c:crosses val="autoZero"/>
        <c:auto val="1"/>
        <c:lblAlgn val="ctr"/>
        <c:lblOffset val="100"/>
        <c:noMultiLvlLbl val="0"/>
      </c:catAx>
      <c:valAx>
        <c:axId val="55044352"/>
        <c:scaling>
          <c:orientation val="minMax"/>
        </c:scaling>
        <c:delete val="0"/>
        <c:axPos val="l"/>
        <c:majorGridlines>
          <c:spPr>
            <a:ln w="9525" cap="flat" cmpd="sng" algn="ctr">
              <a:solidFill>
                <a:schemeClr val="tx1"/>
              </a:solidFill>
              <a:prstDash val="dash"/>
              <a:round/>
            </a:ln>
            <a:effectLst/>
          </c:spPr>
        </c:majorGridlines>
        <c:numFmt formatCode="0&quot;%&quot;" sourceLinked="0"/>
        <c:majorTickMark val="out"/>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ＭＳ ゴシック" panose="020B0609070205080204" pitchFamily="49" charset="-128"/>
                <a:ea typeface="ＭＳ ゴシック" panose="020B0609070205080204" pitchFamily="49" charset="-128"/>
                <a:cs typeface="+mn-cs"/>
              </a:defRPr>
            </a:pPr>
            <a:endParaRPr lang="ja-JP"/>
          </a:p>
        </c:txPr>
        <c:crossAx val="122369536"/>
        <c:crosses val="autoZero"/>
        <c:crossBetween val="between"/>
        <c:majorUnit val="20"/>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a:pPr>
      <a:endParaRPr lang="ja-JP"/>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ＭＳ ゴシック" panose="020B0609070205080204" pitchFamily="49" charset="-128"/>
                <a:ea typeface="ＭＳ ゴシック" panose="020B0609070205080204" pitchFamily="49" charset="-128"/>
                <a:cs typeface="+mn-cs"/>
              </a:defRPr>
            </a:pPr>
            <a:r>
              <a:rPr lang="ja-JP" altLang="en-US"/>
              <a:t>説明を受けた回数　</a:t>
            </a:r>
            <a:r>
              <a:rPr lang="en-US" altLang="ja-JP"/>
              <a:t>N=83</a:t>
            </a:r>
          </a:p>
        </c:rich>
      </c:tx>
      <c:layout/>
      <c:overlay val="0"/>
      <c:spPr>
        <a:noFill/>
        <a:ln>
          <a:noFill/>
        </a:ln>
        <a:effectLst/>
      </c:spPr>
    </c:title>
    <c:autoTitleDeleted val="0"/>
    <c:plotArea>
      <c:layout/>
      <c:pieChart>
        <c:varyColors val="1"/>
        <c:ser>
          <c:idx val="0"/>
          <c:order val="0"/>
          <c:spPr>
            <a:solidFill>
              <a:schemeClr val="bg2">
                <a:lumMod val="90000"/>
              </a:schemeClr>
            </a:solidFill>
          </c:spPr>
          <c:dPt>
            <c:idx val="0"/>
            <c:bubble3D val="0"/>
            <c:spPr>
              <a:solidFill>
                <a:srgbClr val="FFC000"/>
              </a:solidFill>
              <a:ln w="12700">
                <a:solidFill>
                  <a:schemeClr val="tx1"/>
                </a:solidFill>
              </a:ln>
              <a:effectLst/>
            </c:spPr>
            <c:extLst xmlns:c16r2="http://schemas.microsoft.com/office/drawing/2015/06/chart">
              <c:ext xmlns:c16="http://schemas.microsoft.com/office/drawing/2014/chart" uri="{C3380CC4-5D6E-409C-BE32-E72D297353CC}">
                <c16:uniqueId val="{00000002-60C1-44A5-B7C1-42745EED0A06}"/>
              </c:ext>
            </c:extLst>
          </c:dPt>
          <c:dPt>
            <c:idx val="1"/>
            <c:bubble3D val="0"/>
            <c:explosion val="1"/>
            <c:spPr>
              <a:solidFill>
                <a:srgbClr val="92D050"/>
              </a:solidFill>
              <a:ln w="12700">
                <a:solidFill>
                  <a:schemeClr val="tx1"/>
                </a:solidFill>
              </a:ln>
              <a:effectLst/>
            </c:spPr>
            <c:extLst xmlns:c16r2="http://schemas.microsoft.com/office/drawing/2015/06/chart">
              <c:ext xmlns:c16="http://schemas.microsoft.com/office/drawing/2014/chart" uri="{C3380CC4-5D6E-409C-BE32-E72D297353CC}">
                <c16:uniqueId val="{00000001-60C1-44A5-B7C1-42745EED0A06}"/>
              </c:ext>
            </c:extLst>
          </c:dPt>
          <c:dPt>
            <c:idx val="2"/>
            <c:bubble3D val="0"/>
            <c:spPr>
              <a:solidFill>
                <a:srgbClr val="00B0F0"/>
              </a:solidFill>
              <a:ln w="12700">
                <a:solidFill>
                  <a:schemeClr val="tx1"/>
                </a:solidFill>
              </a:ln>
              <a:effectLst/>
            </c:spPr>
            <c:extLst xmlns:c16r2="http://schemas.microsoft.com/office/drawing/2015/06/chart">
              <c:ext xmlns:c16="http://schemas.microsoft.com/office/drawing/2014/chart" uri="{C3380CC4-5D6E-409C-BE32-E72D297353CC}">
                <c16:uniqueId val="{00000005-60C1-44A5-B7C1-42745EED0A06}"/>
              </c:ext>
            </c:extLst>
          </c:dPt>
          <c:dPt>
            <c:idx val="3"/>
            <c:bubble3D val="0"/>
            <c:spPr>
              <a:noFill/>
              <a:ln w="12700">
                <a:solidFill>
                  <a:schemeClr val="tx1"/>
                </a:solidFill>
              </a:ln>
              <a:effectLst/>
            </c:spPr>
            <c:extLst xmlns:c16r2="http://schemas.microsoft.com/office/drawing/2015/06/chart">
              <c:ext xmlns:c16="http://schemas.microsoft.com/office/drawing/2014/chart" uri="{C3380CC4-5D6E-409C-BE32-E72D297353CC}">
                <c16:uniqueId val="{00000004-60C1-44A5-B7C1-42745EED0A06}"/>
              </c:ext>
            </c:extLst>
          </c:dPt>
          <c:dPt>
            <c:idx val="4"/>
            <c:bubble3D val="0"/>
            <c:spPr>
              <a:solidFill>
                <a:schemeClr val="tx1">
                  <a:lumMod val="50000"/>
                  <a:lumOff val="50000"/>
                </a:schemeClr>
              </a:solidFill>
              <a:ln w="12700">
                <a:solidFill>
                  <a:schemeClr val="tx1"/>
                </a:solidFill>
              </a:ln>
              <a:effectLst/>
            </c:spPr>
            <c:extLst xmlns:c16r2="http://schemas.microsoft.com/office/drawing/2015/06/chart">
              <c:ext xmlns:c16="http://schemas.microsoft.com/office/drawing/2014/chart" uri="{C3380CC4-5D6E-409C-BE32-E72D297353CC}">
                <c16:uniqueId val="{00000003-60C1-44A5-B7C1-42745EED0A06}"/>
              </c:ext>
            </c:extLst>
          </c:dPt>
          <c:dLbls>
            <c:dLbl>
              <c:idx val="1"/>
              <c:layout>
                <c:manualLayout>
                  <c:x val="-5.8104230321999163E-2"/>
                  <c:y val="4.6605472658459129E-2"/>
                </c:manualLayout>
              </c:layout>
              <c:dLblPos val="bestFi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60C1-44A5-B7C1-42745EED0A06}"/>
                </c:ext>
              </c:extLst>
            </c:dLbl>
            <c:dLbl>
              <c:idx val="2"/>
              <c:layout>
                <c:manualLayout>
                  <c:x val="9.1743141357398493E-3"/>
                  <c:y val="5.3120849933598448E-3"/>
                </c:manualLayout>
              </c:layout>
              <c:dLblPos val="bestFi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60C1-44A5-B7C1-42745EED0A06}"/>
                </c:ext>
              </c:extLst>
            </c:dLbl>
            <c:dLbl>
              <c:idx val="3"/>
              <c:layout>
                <c:manualLayout>
                  <c:x val="2.7522942407219576E-2"/>
                  <c:y val="-2.434677496354421E-17"/>
                </c:manualLayout>
              </c:layout>
              <c:dLblPos val="bestFi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4-60C1-44A5-B7C1-42745EED0A06}"/>
                </c:ext>
              </c:extLst>
            </c:dLbl>
            <c:numFmt formatCode="0.0&quot;%&quot;" sourceLinked="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ＭＳ ゴシック" panose="020B0609070205080204" pitchFamily="49" charset="-128"/>
                    <a:ea typeface="ＭＳ ゴシック" panose="020B0609070205080204" pitchFamily="49" charset="-128"/>
                    <a:cs typeface="+mn-cs"/>
                  </a:defRPr>
                </a:pPr>
                <a:endParaRPr lang="ja-JP"/>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単純集計!$C$63:$F$63</c:f>
              <c:strCache>
                <c:ptCount val="4"/>
                <c:pt idx="0">
                  <c:v>１回</c:v>
                </c:pt>
                <c:pt idx="1">
                  <c:v>２回</c:v>
                </c:pt>
                <c:pt idx="2">
                  <c:v>３回以上</c:v>
                </c:pt>
                <c:pt idx="3">
                  <c:v>無回答</c:v>
                </c:pt>
              </c:strCache>
            </c:strRef>
          </c:cat>
          <c:val>
            <c:numRef>
              <c:f>単純集計!$C$65:$F$65</c:f>
              <c:numCache>
                <c:formatCode>0.0_ </c:formatCode>
                <c:ptCount val="4"/>
                <c:pt idx="0">
                  <c:v>84.337349397590373</c:v>
                </c:pt>
                <c:pt idx="1">
                  <c:v>6.024096385542169</c:v>
                </c:pt>
                <c:pt idx="2">
                  <c:v>2.4096385542168677</c:v>
                </c:pt>
                <c:pt idx="3">
                  <c:v>7.2289156626506017</c:v>
                </c:pt>
              </c:numCache>
            </c:numRef>
          </c:val>
          <c:extLst xmlns:c16r2="http://schemas.microsoft.com/office/drawing/2015/06/chart">
            <c:ext xmlns:c16="http://schemas.microsoft.com/office/drawing/2014/chart" uri="{C3380CC4-5D6E-409C-BE32-E72D297353CC}">
              <c16:uniqueId val="{00000000-60C1-44A5-B7C1-42745EED0A06}"/>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6787207906830699"/>
          <c:y val="0.39104139870962346"/>
          <c:w val="0.22426103020733471"/>
          <c:h val="0.42231075697211162"/>
        </c:manualLayout>
      </c:layout>
      <c:overlay val="0"/>
      <c:spPr>
        <a:noFill/>
        <a:ln>
          <a:noFill/>
        </a:ln>
        <a:effectLst/>
      </c:spPr>
      <c:txPr>
        <a:bodyPr rot="0" spcFirstLastPara="1" vertOverflow="ellipsis" vert="horz" wrap="square" anchor="ctr" anchorCtr="1"/>
        <a:lstStyle/>
        <a:p>
          <a:pPr>
            <a:defRPr sz="1400" b="0" i="0" u="none" strike="noStrike" kern="1200" baseline="0">
              <a:ln>
                <a:noFill/>
              </a:ln>
              <a:solidFill>
                <a:schemeClr val="tx1"/>
              </a:solidFill>
              <a:latin typeface="ＭＳ ゴシック" panose="020B0609070205080204" pitchFamily="49" charset="-128"/>
              <a:ea typeface="ＭＳ ゴシック" panose="020B0609070205080204" pitchFamily="49" charset="-128"/>
              <a:cs typeface="+mn-cs"/>
            </a:defRPr>
          </a:pPr>
          <a:endParaRPr lang="ja-JP"/>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ja-JP"/>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800" b="0" i="0" u="none" strike="noStrike" kern="1200" spc="0" baseline="0">
                <a:solidFill>
                  <a:schemeClr val="tx1">
                    <a:lumMod val="65000"/>
                    <a:lumOff val="35000"/>
                  </a:schemeClr>
                </a:solidFill>
                <a:latin typeface="ＭＳ ゴシック" panose="020B0609070205080204" pitchFamily="49" charset="-128"/>
                <a:ea typeface="ＭＳ ゴシック" panose="020B0609070205080204" pitchFamily="49" charset="-128"/>
                <a:cs typeface="+mn-cs"/>
              </a:defRPr>
            </a:pPr>
            <a:r>
              <a:rPr lang="en-US" altLang="ja-JP" sz="800"/>
              <a:t>(4)-1</a:t>
            </a:r>
            <a:r>
              <a:rPr lang="ja-JP" altLang="en-US" sz="800"/>
              <a:t>説明を受ける前は、テレビ・ラジオ・インターネットで気象の情報を得ようとしていたか。　</a:t>
            </a:r>
            <a:r>
              <a:rPr lang="en-US" altLang="ja-JP" sz="800"/>
              <a:t>N=83</a:t>
            </a:r>
          </a:p>
        </c:rich>
      </c:tx>
      <c:layout>
        <c:manualLayout>
          <c:xMode val="edge"/>
          <c:yMode val="edge"/>
          <c:x val="9.6330145626797564E-2"/>
          <c:y val="3.1872509960159362E-2"/>
        </c:manualLayout>
      </c:layout>
      <c:overlay val="0"/>
      <c:spPr>
        <a:noFill/>
        <a:ln>
          <a:noFill/>
        </a:ln>
        <a:effectLst/>
      </c:spPr>
    </c:title>
    <c:autoTitleDeleted val="0"/>
    <c:plotArea>
      <c:layout/>
      <c:pieChart>
        <c:varyColors val="1"/>
        <c:ser>
          <c:idx val="0"/>
          <c:order val="0"/>
          <c:spPr>
            <a:solidFill>
              <a:schemeClr val="bg2">
                <a:lumMod val="90000"/>
              </a:schemeClr>
            </a:solidFill>
          </c:spPr>
          <c:dPt>
            <c:idx val="0"/>
            <c:bubble3D val="0"/>
            <c:spPr>
              <a:solidFill>
                <a:srgbClr val="FFC000"/>
              </a:solidFill>
              <a:ln w="12700">
                <a:solidFill>
                  <a:schemeClr val="tx1"/>
                </a:solidFill>
              </a:ln>
              <a:effectLst/>
            </c:spPr>
            <c:extLst xmlns:c16r2="http://schemas.microsoft.com/office/drawing/2015/06/chart">
              <c:ext xmlns:c16="http://schemas.microsoft.com/office/drawing/2014/chart" uri="{C3380CC4-5D6E-409C-BE32-E72D297353CC}">
                <c16:uniqueId val="{00000002-60C1-44A5-B7C1-42745EED0A06}"/>
              </c:ext>
            </c:extLst>
          </c:dPt>
          <c:dPt>
            <c:idx val="1"/>
            <c:bubble3D val="0"/>
            <c:explosion val="1"/>
            <c:spPr>
              <a:solidFill>
                <a:srgbClr val="92D050"/>
              </a:solidFill>
              <a:ln w="12700">
                <a:solidFill>
                  <a:schemeClr val="tx1"/>
                </a:solidFill>
              </a:ln>
              <a:effectLst/>
            </c:spPr>
            <c:extLst xmlns:c16r2="http://schemas.microsoft.com/office/drawing/2015/06/chart">
              <c:ext xmlns:c16="http://schemas.microsoft.com/office/drawing/2014/chart" uri="{C3380CC4-5D6E-409C-BE32-E72D297353CC}">
                <c16:uniqueId val="{00000001-60C1-44A5-B7C1-42745EED0A06}"/>
              </c:ext>
            </c:extLst>
          </c:dPt>
          <c:dPt>
            <c:idx val="2"/>
            <c:bubble3D val="0"/>
            <c:spPr>
              <a:noFill/>
              <a:ln w="12700">
                <a:solidFill>
                  <a:schemeClr val="tx1"/>
                </a:solidFill>
              </a:ln>
              <a:effectLst/>
            </c:spPr>
            <c:extLst xmlns:c16r2="http://schemas.microsoft.com/office/drawing/2015/06/chart">
              <c:ext xmlns:c16="http://schemas.microsoft.com/office/drawing/2014/chart" uri="{C3380CC4-5D6E-409C-BE32-E72D297353CC}">
                <c16:uniqueId val="{00000005-60C1-44A5-B7C1-42745EED0A06}"/>
              </c:ext>
            </c:extLst>
          </c:dPt>
          <c:dPt>
            <c:idx val="3"/>
            <c:bubble3D val="0"/>
            <c:spPr>
              <a:solidFill>
                <a:schemeClr val="bg1">
                  <a:lumMod val="65000"/>
                </a:schemeClr>
              </a:solidFill>
              <a:ln w="12700">
                <a:solidFill>
                  <a:schemeClr val="tx1"/>
                </a:solidFill>
              </a:ln>
              <a:effectLst/>
            </c:spPr>
            <c:extLst xmlns:c16r2="http://schemas.microsoft.com/office/drawing/2015/06/chart">
              <c:ext xmlns:c16="http://schemas.microsoft.com/office/drawing/2014/chart" uri="{C3380CC4-5D6E-409C-BE32-E72D297353CC}">
                <c16:uniqueId val="{00000004-60C1-44A5-B7C1-42745EED0A06}"/>
              </c:ext>
            </c:extLst>
          </c:dPt>
          <c:dPt>
            <c:idx val="4"/>
            <c:bubble3D val="0"/>
            <c:spPr>
              <a:solidFill>
                <a:schemeClr val="tx1">
                  <a:lumMod val="50000"/>
                  <a:lumOff val="50000"/>
                </a:schemeClr>
              </a:solidFill>
              <a:ln w="12700">
                <a:solidFill>
                  <a:schemeClr val="tx1"/>
                </a:solidFill>
              </a:ln>
              <a:effectLst/>
            </c:spPr>
            <c:extLst xmlns:c16r2="http://schemas.microsoft.com/office/drawing/2015/06/chart">
              <c:ext xmlns:c16="http://schemas.microsoft.com/office/drawing/2014/chart" uri="{C3380CC4-5D6E-409C-BE32-E72D297353CC}">
                <c16:uniqueId val="{00000003-60C1-44A5-B7C1-42745EED0A06}"/>
              </c:ext>
            </c:extLst>
          </c:dPt>
          <c:dLbls>
            <c:dLbl>
              <c:idx val="1"/>
              <c:layout>
                <c:manualLayout>
                  <c:x val="-2.7972034817474518E-2"/>
                  <c:y val="-2.434677496354421E-17"/>
                </c:manualLayout>
              </c:layout>
              <c:dLblPos val="bestFi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60C1-44A5-B7C1-42745EED0A06}"/>
                </c:ext>
              </c:extLst>
            </c:dLbl>
            <c:dLbl>
              <c:idx val="2"/>
              <c:layout>
                <c:manualLayout>
                  <c:x val="3.729604642329936E-2"/>
                  <c:y val="-2.434677496354421E-17"/>
                </c:manualLayout>
              </c:layout>
              <c:dLblPos val="bestFi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60C1-44A5-B7C1-42745EED0A06}"/>
                </c:ext>
              </c:extLst>
            </c:dLbl>
            <c:numFmt formatCode="0.0&quot;%&quot;" sourceLinked="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ＭＳ ゴシック" panose="020B0609070205080204" pitchFamily="49" charset="-128"/>
                    <a:ea typeface="ＭＳ ゴシック" panose="020B0609070205080204" pitchFamily="49" charset="-128"/>
                    <a:cs typeface="+mn-cs"/>
                  </a:defRPr>
                </a:pPr>
                <a:endParaRPr lang="ja-JP"/>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単純集計!$C$81:$E$81</c:f>
              <c:strCache>
                <c:ptCount val="3"/>
                <c:pt idx="0">
                  <c:v>はい</c:v>
                </c:pt>
                <c:pt idx="1">
                  <c:v>いいえ</c:v>
                </c:pt>
                <c:pt idx="2">
                  <c:v>無回答</c:v>
                </c:pt>
              </c:strCache>
            </c:strRef>
          </c:cat>
          <c:val>
            <c:numRef>
              <c:f>単純集計!$C$83:$E$83</c:f>
              <c:numCache>
                <c:formatCode>0.0_ </c:formatCode>
                <c:ptCount val="3"/>
                <c:pt idx="0">
                  <c:v>95.180722891566262</c:v>
                </c:pt>
                <c:pt idx="1">
                  <c:v>3.6144578313253009</c:v>
                </c:pt>
                <c:pt idx="2">
                  <c:v>1.2048192771084338</c:v>
                </c:pt>
              </c:numCache>
            </c:numRef>
          </c:val>
          <c:extLst xmlns:c16r2="http://schemas.microsoft.com/office/drawing/2015/06/chart">
            <c:ext xmlns:c16="http://schemas.microsoft.com/office/drawing/2014/chart" uri="{C3380CC4-5D6E-409C-BE32-E72D297353CC}">
              <c16:uniqueId val="{00000000-60C1-44A5-B7C1-42745EED0A06}"/>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6787207906830699"/>
          <c:y val="0.39104139870962346"/>
          <c:w val="0.22426103020733471"/>
          <c:h val="0.42231075697211162"/>
        </c:manualLayout>
      </c:layout>
      <c:overlay val="0"/>
      <c:spPr>
        <a:noFill/>
        <a:ln>
          <a:noFill/>
        </a:ln>
        <a:effectLst/>
      </c:spPr>
      <c:txPr>
        <a:bodyPr rot="0" spcFirstLastPara="1" vertOverflow="ellipsis" vert="horz" wrap="square" anchor="ctr" anchorCtr="1"/>
        <a:lstStyle/>
        <a:p>
          <a:pPr rtl="0">
            <a:defRPr sz="1400" b="0" i="0" u="none" strike="noStrike" kern="1200" baseline="0">
              <a:ln>
                <a:noFill/>
              </a:ln>
              <a:solidFill>
                <a:schemeClr val="tx1"/>
              </a:solidFill>
              <a:latin typeface="ＭＳ ゴシック" panose="020B0609070205080204" pitchFamily="49" charset="-128"/>
              <a:ea typeface="ＭＳ ゴシック" panose="020B0609070205080204" pitchFamily="49" charset="-128"/>
              <a:cs typeface="+mn-cs"/>
            </a:defRPr>
          </a:pPr>
          <a:endParaRPr lang="ja-JP"/>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ja-JP"/>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800" b="0" i="0" u="none" strike="noStrike" kern="1200" spc="0" baseline="0">
                <a:solidFill>
                  <a:schemeClr val="tx1">
                    <a:lumMod val="65000"/>
                    <a:lumOff val="35000"/>
                  </a:schemeClr>
                </a:solidFill>
                <a:latin typeface="ＭＳ ゴシック" panose="020B0609070205080204" pitchFamily="49" charset="-128"/>
                <a:ea typeface="ＭＳ ゴシック" panose="020B0609070205080204" pitchFamily="49" charset="-128"/>
                <a:cs typeface="+mn-cs"/>
              </a:defRPr>
            </a:pPr>
            <a:r>
              <a:rPr lang="en-US" altLang="ja-JP" sz="800"/>
              <a:t>(4)-2</a:t>
            </a:r>
            <a:r>
              <a:rPr lang="ja-JP" altLang="en-US" sz="800"/>
              <a:t>説明を受けた後は、テレビ・ラジオ・インターネットで気象の情報を得ようと思うか。　</a:t>
            </a:r>
            <a:r>
              <a:rPr lang="en-US" altLang="ja-JP" sz="800"/>
              <a:t>N=83</a:t>
            </a:r>
          </a:p>
        </c:rich>
      </c:tx>
      <c:layout/>
      <c:overlay val="0"/>
      <c:spPr>
        <a:noFill/>
        <a:ln>
          <a:noFill/>
        </a:ln>
        <a:effectLst/>
      </c:spPr>
    </c:title>
    <c:autoTitleDeleted val="0"/>
    <c:plotArea>
      <c:layout/>
      <c:pieChart>
        <c:varyColors val="1"/>
        <c:ser>
          <c:idx val="0"/>
          <c:order val="0"/>
          <c:spPr>
            <a:solidFill>
              <a:schemeClr val="bg2">
                <a:lumMod val="90000"/>
              </a:schemeClr>
            </a:solidFill>
          </c:spPr>
          <c:dPt>
            <c:idx val="0"/>
            <c:bubble3D val="0"/>
            <c:spPr>
              <a:solidFill>
                <a:srgbClr val="FFC000"/>
              </a:solidFill>
              <a:ln w="12700">
                <a:solidFill>
                  <a:schemeClr val="tx1"/>
                </a:solidFill>
              </a:ln>
              <a:effectLst/>
            </c:spPr>
            <c:extLst xmlns:c16r2="http://schemas.microsoft.com/office/drawing/2015/06/chart">
              <c:ext xmlns:c16="http://schemas.microsoft.com/office/drawing/2014/chart" uri="{C3380CC4-5D6E-409C-BE32-E72D297353CC}">
                <c16:uniqueId val="{00000002-60C1-44A5-B7C1-42745EED0A06}"/>
              </c:ext>
            </c:extLst>
          </c:dPt>
          <c:dPt>
            <c:idx val="1"/>
            <c:bubble3D val="0"/>
            <c:explosion val="1"/>
            <c:spPr>
              <a:solidFill>
                <a:srgbClr val="92D050"/>
              </a:solidFill>
              <a:ln w="12700">
                <a:solidFill>
                  <a:schemeClr val="tx1"/>
                </a:solidFill>
              </a:ln>
              <a:effectLst/>
            </c:spPr>
            <c:extLst xmlns:c16r2="http://schemas.microsoft.com/office/drawing/2015/06/chart">
              <c:ext xmlns:c16="http://schemas.microsoft.com/office/drawing/2014/chart" uri="{C3380CC4-5D6E-409C-BE32-E72D297353CC}">
                <c16:uniqueId val="{00000001-60C1-44A5-B7C1-42745EED0A06}"/>
              </c:ext>
            </c:extLst>
          </c:dPt>
          <c:dPt>
            <c:idx val="2"/>
            <c:bubble3D val="0"/>
            <c:spPr>
              <a:solidFill>
                <a:srgbClr val="00B0F0"/>
              </a:solidFill>
              <a:ln w="12700">
                <a:solidFill>
                  <a:schemeClr val="tx1"/>
                </a:solidFill>
              </a:ln>
              <a:effectLst/>
            </c:spPr>
            <c:extLst xmlns:c16r2="http://schemas.microsoft.com/office/drawing/2015/06/chart">
              <c:ext xmlns:c16="http://schemas.microsoft.com/office/drawing/2014/chart" uri="{C3380CC4-5D6E-409C-BE32-E72D297353CC}">
                <c16:uniqueId val="{00000005-60C1-44A5-B7C1-42745EED0A06}"/>
              </c:ext>
            </c:extLst>
          </c:dPt>
          <c:dPt>
            <c:idx val="3"/>
            <c:bubble3D val="0"/>
            <c:spPr>
              <a:noFill/>
              <a:ln w="12700">
                <a:solidFill>
                  <a:schemeClr val="tx1"/>
                </a:solidFill>
              </a:ln>
              <a:effectLst/>
            </c:spPr>
            <c:extLst xmlns:c16r2="http://schemas.microsoft.com/office/drawing/2015/06/chart">
              <c:ext xmlns:c16="http://schemas.microsoft.com/office/drawing/2014/chart" uri="{C3380CC4-5D6E-409C-BE32-E72D297353CC}">
                <c16:uniqueId val="{00000004-60C1-44A5-B7C1-42745EED0A06}"/>
              </c:ext>
            </c:extLst>
          </c:dPt>
          <c:dPt>
            <c:idx val="4"/>
            <c:bubble3D val="0"/>
            <c:spPr>
              <a:solidFill>
                <a:schemeClr val="tx1">
                  <a:lumMod val="50000"/>
                  <a:lumOff val="50000"/>
                </a:schemeClr>
              </a:solidFill>
              <a:ln w="12700">
                <a:solidFill>
                  <a:schemeClr val="tx1"/>
                </a:solidFill>
              </a:ln>
              <a:effectLst/>
            </c:spPr>
            <c:extLst xmlns:c16r2="http://schemas.microsoft.com/office/drawing/2015/06/chart">
              <c:ext xmlns:c16="http://schemas.microsoft.com/office/drawing/2014/chart" uri="{C3380CC4-5D6E-409C-BE32-E72D297353CC}">
                <c16:uniqueId val="{00000003-60C1-44A5-B7C1-42745EED0A06}"/>
              </c:ext>
            </c:extLst>
          </c:dPt>
          <c:dLbls>
            <c:dLbl>
              <c:idx val="1"/>
              <c:layout>
                <c:manualLayout>
                  <c:x val="-4.618938764267793E-2"/>
                  <c:y val="3.7184594953519258E-2"/>
                </c:manualLayout>
              </c:layout>
              <c:dLblPos val="bestFi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60C1-44A5-B7C1-42745EED0A06}"/>
                </c:ext>
              </c:extLst>
            </c:dLbl>
            <c:dLbl>
              <c:idx val="2"/>
              <c:layout>
                <c:manualLayout>
                  <c:x val="-3.6951510114142369E-2"/>
                  <c:y val="-3.187250996015939E-2"/>
                </c:manualLayout>
              </c:layout>
              <c:dLblPos val="bestFi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60C1-44A5-B7C1-42745EED0A06}"/>
                </c:ext>
              </c:extLst>
            </c:dLbl>
            <c:dLbl>
              <c:idx val="3"/>
              <c:layout>
                <c:manualLayout>
                  <c:x val="1.5396462547559308E-2"/>
                  <c:y val="-5.3120849933599185E-3"/>
                </c:manualLayout>
              </c:layout>
              <c:dLblPos val="bestFi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4-60C1-44A5-B7C1-42745EED0A06}"/>
                </c:ext>
              </c:extLst>
            </c:dLbl>
            <c:numFmt formatCode="0.0&quot;%&quot;" sourceLinked="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ＭＳ ゴシック" panose="020B0609070205080204" pitchFamily="49" charset="-128"/>
                    <a:ea typeface="ＭＳ ゴシック" panose="020B0609070205080204" pitchFamily="49" charset="-128"/>
                    <a:cs typeface="+mn-cs"/>
                  </a:defRPr>
                </a:pPr>
                <a:endParaRPr lang="ja-JP"/>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単純集計!$C$98:$F$98</c:f>
              <c:strCache>
                <c:ptCount val="4"/>
                <c:pt idx="0">
                  <c:v>はい</c:v>
                </c:pt>
                <c:pt idx="1">
                  <c:v>いいえ</c:v>
                </c:pt>
                <c:pt idx="2">
                  <c:v>わからない</c:v>
                </c:pt>
                <c:pt idx="3">
                  <c:v>無回答</c:v>
                </c:pt>
              </c:strCache>
            </c:strRef>
          </c:cat>
          <c:val>
            <c:numRef>
              <c:f>単純集計!$C$100:$F$100</c:f>
              <c:numCache>
                <c:formatCode>0.0_ </c:formatCode>
                <c:ptCount val="4"/>
                <c:pt idx="0">
                  <c:v>93.975903614457835</c:v>
                </c:pt>
                <c:pt idx="1">
                  <c:v>1.2048192771084338</c:v>
                </c:pt>
                <c:pt idx="2">
                  <c:v>2.4096385542168677</c:v>
                </c:pt>
                <c:pt idx="3">
                  <c:v>2.4096385542168677</c:v>
                </c:pt>
              </c:numCache>
            </c:numRef>
          </c:val>
          <c:extLst xmlns:c16r2="http://schemas.microsoft.com/office/drawing/2015/06/chart">
            <c:ext xmlns:c16="http://schemas.microsoft.com/office/drawing/2014/chart" uri="{C3380CC4-5D6E-409C-BE32-E72D297353CC}">
              <c16:uniqueId val="{00000000-60C1-44A5-B7C1-42745EED0A06}"/>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63253129482552772"/>
          <c:y val="0.39104139870962346"/>
          <c:w val="0.29491523944287595"/>
          <c:h val="0.45949535192563079"/>
        </c:manualLayout>
      </c:layout>
      <c:overlay val="0"/>
      <c:spPr>
        <a:noFill/>
        <a:ln>
          <a:noFill/>
        </a:ln>
        <a:effectLst/>
      </c:spPr>
      <c:txPr>
        <a:bodyPr rot="0" spcFirstLastPara="1" vertOverflow="ellipsis" vert="horz" wrap="square" anchor="ctr" anchorCtr="1"/>
        <a:lstStyle/>
        <a:p>
          <a:pPr>
            <a:defRPr sz="1400" b="0" i="0" u="none" strike="noStrike" kern="1200" baseline="0">
              <a:ln>
                <a:noFill/>
              </a:ln>
              <a:solidFill>
                <a:schemeClr val="tx1"/>
              </a:solidFill>
              <a:latin typeface="ＭＳ ゴシック" panose="020B0609070205080204" pitchFamily="49" charset="-128"/>
              <a:ea typeface="ＭＳ ゴシック" panose="020B0609070205080204" pitchFamily="49" charset="-128"/>
              <a:cs typeface="+mn-cs"/>
            </a:defRPr>
          </a:pPr>
          <a:endParaRPr lang="ja-JP"/>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ja-JP"/>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800" b="0" i="0" u="none" strike="noStrike" kern="1200" spc="0" baseline="0">
                <a:solidFill>
                  <a:schemeClr val="tx1">
                    <a:lumMod val="65000"/>
                    <a:lumOff val="35000"/>
                  </a:schemeClr>
                </a:solidFill>
                <a:latin typeface="ＭＳ ゴシック" panose="020B0609070205080204" pitchFamily="49" charset="-128"/>
                <a:ea typeface="ＭＳ ゴシック" panose="020B0609070205080204" pitchFamily="49" charset="-128"/>
                <a:cs typeface="+mn-cs"/>
              </a:defRPr>
            </a:pPr>
            <a:r>
              <a:rPr lang="en-US" altLang="ja-JP"/>
              <a:t>(5)-1</a:t>
            </a:r>
            <a:r>
              <a:rPr lang="ja-JP" altLang="en-US"/>
              <a:t>説明を受ける前は、災害から身を守るため、避難場所と避難経路を知っているか。　</a:t>
            </a:r>
            <a:r>
              <a:rPr lang="en-US" altLang="ja-JP"/>
              <a:t>N=83</a:t>
            </a:r>
          </a:p>
        </c:rich>
      </c:tx>
      <c:layout/>
      <c:overlay val="0"/>
      <c:spPr>
        <a:noFill/>
        <a:ln>
          <a:noFill/>
        </a:ln>
        <a:effectLst/>
      </c:spPr>
    </c:title>
    <c:autoTitleDeleted val="0"/>
    <c:plotArea>
      <c:layout/>
      <c:pieChart>
        <c:varyColors val="1"/>
        <c:ser>
          <c:idx val="0"/>
          <c:order val="0"/>
          <c:spPr>
            <a:solidFill>
              <a:schemeClr val="bg2">
                <a:lumMod val="90000"/>
              </a:schemeClr>
            </a:solidFill>
          </c:spPr>
          <c:dPt>
            <c:idx val="0"/>
            <c:bubble3D val="0"/>
            <c:spPr>
              <a:solidFill>
                <a:srgbClr val="FFC000"/>
              </a:solidFill>
              <a:ln w="12700">
                <a:solidFill>
                  <a:schemeClr val="tx1"/>
                </a:solidFill>
              </a:ln>
              <a:effectLst/>
            </c:spPr>
            <c:extLst xmlns:c16r2="http://schemas.microsoft.com/office/drawing/2015/06/chart">
              <c:ext xmlns:c16="http://schemas.microsoft.com/office/drawing/2014/chart" uri="{C3380CC4-5D6E-409C-BE32-E72D297353CC}">
                <c16:uniqueId val="{00000002-60C1-44A5-B7C1-42745EED0A06}"/>
              </c:ext>
            </c:extLst>
          </c:dPt>
          <c:dPt>
            <c:idx val="1"/>
            <c:bubble3D val="0"/>
            <c:explosion val="1"/>
            <c:spPr>
              <a:solidFill>
                <a:srgbClr val="92D050"/>
              </a:solidFill>
              <a:ln w="12700">
                <a:solidFill>
                  <a:schemeClr val="tx1"/>
                </a:solidFill>
              </a:ln>
              <a:effectLst/>
            </c:spPr>
            <c:extLst xmlns:c16r2="http://schemas.microsoft.com/office/drawing/2015/06/chart">
              <c:ext xmlns:c16="http://schemas.microsoft.com/office/drawing/2014/chart" uri="{C3380CC4-5D6E-409C-BE32-E72D297353CC}">
                <c16:uniqueId val="{00000001-60C1-44A5-B7C1-42745EED0A06}"/>
              </c:ext>
            </c:extLst>
          </c:dPt>
          <c:dPt>
            <c:idx val="2"/>
            <c:bubble3D val="0"/>
            <c:spPr>
              <a:noFill/>
              <a:ln w="12700">
                <a:solidFill>
                  <a:schemeClr val="tx1"/>
                </a:solidFill>
              </a:ln>
              <a:effectLst/>
            </c:spPr>
            <c:extLst xmlns:c16r2="http://schemas.microsoft.com/office/drawing/2015/06/chart">
              <c:ext xmlns:c16="http://schemas.microsoft.com/office/drawing/2014/chart" uri="{C3380CC4-5D6E-409C-BE32-E72D297353CC}">
                <c16:uniqueId val="{00000005-60C1-44A5-B7C1-42745EED0A06}"/>
              </c:ext>
            </c:extLst>
          </c:dPt>
          <c:dPt>
            <c:idx val="3"/>
            <c:bubble3D val="0"/>
            <c:spPr>
              <a:solidFill>
                <a:schemeClr val="bg1">
                  <a:lumMod val="65000"/>
                </a:schemeClr>
              </a:solidFill>
              <a:ln w="12700">
                <a:solidFill>
                  <a:schemeClr val="tx1"/>
                </a:solidFill>
              </a:ln>
              <a:effectLst/>
            </c:spPr>
            <c:extLst xmlns:c16r2="http://schemas.microsoft.com/office/drawing/2015/06/chart">
              <c:ext xmlns:c16="http://schemas.microsoft.com/office/drawing/2014/chart" uri="{C3380CC4-5D6E-409C-BE32-E72D297353CC}">
                <c16:uniqueId val="{00000004-60C1-44A5-B7C1-42745EED0A06}"/>
              </c:ext>
            </c:extLst>
          </c:dPt>
          <c:dPt>
            <c:idx val="4"/>
            <c:bubble3D val="0"/>
            <c:spPr>
              <a:solidFill>
                <a:schemeClr val="tx1">
                  <a:lumMod val="50000"/>
                  <a:lumOff val="50000"/>
                </a:schemeClr>
              </a:solidFill>
              <a:ln w="12700">
                <a:solidFill>
                  <a:schemeClr val="tx1"/>
                </a:solidFill>
              </a:ln>
              <a:effectLst/>
            </c:spPr>
            <c:extLst xmlns:c16r2="http://schemas.microsoft.com/office/drawing/2015/06/chart">
              <c:ext xmlns:c16="http://schemas.microsoft.com/office/drawing/2014/chart" uri="{C3380CC4-5D6E-409C-BE32-E72D297353CC}">
                <c16:uniqueId val="{00000003-60C1-44A5-B7C1-42745EED0A06}"/>
              </c:ext>
            </c:extLst>
          </c:dPt>
          <c:dLbls>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60C1-44A5-B7C1-42745EED0A06}"/>
                </c:ext>
              </c:extLst>
            </c:dLbl>
            <c:numFmt formatCode="0.0&quot;%&quot;" sourceLinked="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ＭＳ ゴシック" panose="020B0609070205080204" pitchFamily="49" charset="-128"/>
                    <a:ea typeface="ＭＳ ゴシック" panose="020B0609070205080204" pitchFamily="49" charset="-128"/>
                    <a:cs typeface="+mn-cs"/>
                  </a:defRPr>
                </a:pPr>
                <a:endParaRPr lang="ja-JP"/>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単純集計!$C$169:$E$169</c:f>
              <c:strCache>
                <c:ptCount val="3"/>
                <c:pt idx="0">
                  <c:v>はい</c:v>
                </c:pt>
                <c:pt idx="1">
                  <c:v>いいえ</c:v>
                </c:pt>
                <c:pt idx="2">
                  <c:v>無回答</c:v>
                </c:pt>
              </c:strCache>
            </c:strRef>
          </c:cat>
          <c:val>
            <c:numRef>
              <c:f>単純集計!$C$171:$E$171</c:f>
              <c:numCache>
                <c:formatCode>0.0_ </c:formatCode>
                <c:ptCount val="3"/>
                <c:pt idx="0">
                  <c:v>83.132530120481931</c:v>
                </c:pt>
                <c:pt idx="1">
                  <c:v>16.867469879518072</c:v>
                </c:pt>
                <c:pt idx="2">
                  <c:v>0</c:v>
                </c:pt>
              </c:numCache>
            </c:numRef>
          </c:val>
          <c:extLst xmlns:c16r2="http://schemas.microsoft.com/office/drawing/2015/06/chart">
            <c:ext xmlns:c16="http://schemas.microsoft.com/office/drawing/2014/chart" uri="{C3380CC4-5D6E-409C-BE32-E72D297353CC}">
              <c16:uniqueId val="{00000000-60C1-44A5-B7C1-42745EED0A06}"/>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6787207906830699"/>
          <c:y val="0.39104139870962346"/>
          <c:w val="0.26095828969580764"/>
          <c:h val="0.42231075697211162"/>
        </c:manualLayout>
      </c:layout>
      <c:overlay val="0"/>
      <c:spPr>
        <a:noFill/>
        <a:ln>
          <a:noFill/>
        </a:ln>
        <a:effectLst/>
      </c:spPr>
      <c:txPr>
        <a:bodyPr rot="0" spcFirstLastPara="1" vertOverflow="ellipsis" vert="horz" wrap="square" anchor="ctr" anchorCtr="1"/>
        <a:lstStyle/>
        <a:p>
          <a:pPr>
            <a:defRPr sz="1400" b="0" i="0" u="none" strike="noStrike" kern="1200" baseline="0">
              <a:ln>
                <a:noFill/>
              </a:ln>
              <a:solidFill>
                <a:schemeClr val="tx1"/>
              </a:solidFill>
              <a:latin typeface="ＭＳ ゴシック" panose="020B0609070205080204" pitchFamily="49" charset="-128"/>
              <a:ea typeface="ＭＳ ゴシック" panose="020B0609070205080204" pitchFamily="49" charset="-128"/>
              <a:cs typeface="+mn-cs"/>
            </a:defRPr>
          </a:pPr>
          <a:endParaRPr lang="ja-JP"/>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ja-JP"/>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800" b="0" i="0" u="none" strike="noStrike" kern="1200" spc="0" baseline="0">
                <a:solidFill>
                  <a:schemeClr val="tx1">
                    <a:lumMod val="65000"/>
                    <a:lumOff val="35000"/>
                  </a:schemeClr>
                </a:solidFill>
                <a:latin typeface="ＭＳ ゴシック" panose="020B0609070205080204" pitchFamily="49" charset="-128"/>
                <a:ea typeface="ＭＳ ゴシック" panose="020B0609070205080204" pitchFamily="49" charset="-128"/>
                <a:cs typeface="+mn-cs"/>
              </a:defRPr>
            </a:pPr>
            <a:r>
              <a:rPr lang="en-US" altLang="ja-JP"/>
              <a:t>(5)-2</a:t>
            </a:r>
            <a:r>
              <a:rPr lang="ja-JP" altLang="en-US"/>
              <a:t>説明を受けた後は、災害から身を守るため、避難場所と避難経路を確認しようと思うか。　</a:t>
            </a:r>
            <a:r>
              <a:rPr lang="en-US" altLang="ja-JP"/>
              <a:t>N=83</a:t>
            </a:r>
          </a:p>
        </c:rich>
      </c:tx>
      <c:layout/>
      <c:overlay val="0"/>
      <c:spPr>
        <a:noFill/>
        <a:ln>
          <a:noFill/>
        </a:ln>
        <a:effectLst/>
      </c:spPr>
    </c:title>
    <c:autoTitleDeleted val="0"/>
    <c:plotArea>
      <c:layout/>
      <c:pieChart>
        <c:varyColors val="1"/>
        <c:ser>
          <c:idx val="0"/>
          <c:order val="0"/>
          <c:spPr>
            <a:solidFill>
              <a:schemeClr val="bg2">
                <a:lumMod val="90000"/>
              </a:schemeClr>
            </a:solidFill>
          </c:spPr>
          <c:dPt>
            <c:idx val="0"/>
            <c:bubble3D val="0"/>
            <c:spPr>
              <a:solidFill>
                <a:srgbClr val="FFC000"/>
              </a:solidFill>
              <a:ln w="12700">
                <a:solidFill>
                  <a:schemeClr val="tx1"/>
                </a:solidFill>
              </a:ln>
              <a:effectLst/>
            </c:spPr>
            <c:extLst xmlns:c16r2="http://schemas.microsoft.com/office/drawing/2015/06/chart">
              <c:ext xmlns:c16="http://schemas.microsoft.com/office/drawing/2014/chart" uri="{C3380CC4-5D6E-409C-BE32-E72D297353CC}">
                <c16:uniqueId val="{00000002-60C1-44A5-B7C1-42745EED0A06}"/>
              </c:ext>
            </c:extLst>
          </c:dPt>
          <c:dPt>
            <c:idx val="1"/>
            <c:bubble3D val="0"/>
            <c:explosion val="1"/>
            <c:spPr>
              <a:solidFill>
                <a:srgbClr val="92D050"/>
              </a:solidFill>
              <a:ln w="12700">
                <a:solidFill>
                  <a:schemeClr val="tx1"/>
                </a:solidFill>
              </a:ln>
              <a:effectLst/>
            </c:spPr>
            <c:extLst xmlns:c16r2="http://schemas.microsoft.com/office/drawing/2015/06/chart">
              <c:ext xmlns:c16="http://schemas.microsoft.com/office/drawing/2014/chart" uri="{C3380CC4-5D6E-409C-BE32-E72D297353CC}">
                <c16:uniqueId val="{00000001-60C1-44A5-B7C1-42745EED0A06}"/>
              </c:ext>
            </c:extLst>
          </c:dPt>
          <c:dPt>
            <c:idx val="2"/>
            <c:bubble3D val="0"/>
            <c:spPr>
              <a:solidFill>
                <a:srgbClr val="00B0F0"/>
              </a:solidFill>
              <a:ln w="12700">
                <a:solidFill>
                  <a:schemeClr val="tx1"/>
                </a:solidFill>
              </a:ln>
              <a:effectLst/>
            </c:spPr>
            <c:extLst xmlns:c16r2="http://schemas.microsoft.com/office/drawing/2015/06/chart">
              <c:ext xmlns:c16="http://schemas.microsoft.com/office/drawing/2014/chart" uri="{C3380CC4-5D6E-409C-BE32-E72D297353CC}">
                <c16:uniqueId val="{00000005-60C1-44A5-B7C1-42745EED0A06}"/>
              </c:ext>
            </c:extLst>
          </c:dPt>
          <c:dPt>
            <c:idx val="3"/>
            <c:bubble3D val="0"/>
            <c:spPr>
              <a:noFill/>
              <a:ln w="12700">
                <a:solidFill>
                  <a:schemeClr val="tx1"/>
                </a:solidFill>
              </a:ln>
              <a:effectLst/>
            </c:spPr>
            <c:extLst xmlns:c16r2="http://schemas.microsoft.com/office/drawing/2015/06/chart">
              <c:ext xmlns:c16="http://schemas.microsoft.com/office/drawing/2014/chart" uri="{C3380CC4-5D6E-409C-BE32-E72D297353CC}">
                <c16:uniqueId val="{00000004-60C1-44A5-B7C1-42745EED0A06}"/>
              </c:ext>
            </c:extLst>
          </c:dPt>
          <c:dPt>
            <c:idx val="4"/>
            <c:bubble3D val="0"/>
            <c:spPr>
              <a:solidFill>
                <a:schemeClr val="tx1">
                  <a:lumMod val="50000"/>
                  <a:lumOff val="50000"/>
                </a:schemeClr>
              </a:solidFill>
              <a:ln w="12700">
                <a:solidFill>
                  <a:schemeClr val="tx1"/>
                </a:solidFill>
              </a:ln>
              <a:effectLst/>
            </c:spPr>
            <c:extLst xmlns:c16r2="http://schemas.microsoft.com/office/drawing/2015/06/chart">
              <c:ext xmlns:c16="http://schemas.microsoft.com/office/drawing/2014/chart" uri="{C3380CC4-5D6E-409C-BE32-E72D297353CC}">
                <c16:uniqueId val="{00000003-60C1-44A5-B7C1-42745EED0A06}"/>
              </c:ext>
            </c:extLst>
          </c:dPt>
          <c:dLbls>
            <c:dLbl>
              <c:idx val="1"/>
              <c:layout>
                <c:manualLayout>
                  <c:x val="-8.0246913580246895E-2"/>
                  <c:y val="7.0759414741665583E-2"/>
                </c:manualLayout>
              </c:layout>
              <c:dLblPos val="bestFi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60C1-44A5-B7C1-42745EED0A06}"/>
                </c:ext>
              </c:extLst>
            </c:dLbl>
            <c:dLbl>
              <c:idx val="2"/>
              <c:layout>
                <c:manualLayout>
                  <c:x val="1.543209876543207E-2"/>
                  <c:y val="5.3120849933598691E-3"/>
                </c:manualLayout>
              </c:layout>
              <c:dLblPos val="bestFi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60C1-44A5-B7C1-42745EED0A06}"/>
                </c:ext>
              </c:extLst>
            </c:dLbl>
            <c:dLbl>
              <c:idx val="3"/>
              <c:layout>
                <c:manualLayout>
                  <c:x val="4.0123456790123455E-2"/>
                  <c:y val="-5.3120849933599185E-3"/>
                </c:manualLayout>
              </c:layout>
              <c:dLblPos val="bestFi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4-60C1-44A5-B7C1-42745EED0A06}"/>
                </c:ext>
              </c:extLst>
            </c:dLbl>
            <c:numFmt formatCode="0.0&quot;%&quot;" sourceLinked="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ＭＳ ゴシック" panose="020B0609070205080204" pitchFamily="49" charset="-128"/>
                    <a:ea typeface="ＭＳ ゴシック" panose="020B0609070205080204" pitchFamily="49" charset="-128"/>
                    <a:cs typeface="+mn-cs"/>
                  </a:defRPr>
                </a:pPr>
                <a:endParaRPr lang="ja-JP"/>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単純集計!$C$186:$F$186</c:f>
              <c:strCache>
                <c:ptCount val="4"/>
                <c:pt idx="0">
                  <c:v>はい</c:v>
                </c:pt>
                <c:pt idx="1">
                  <c:v>いいえ</c:v>
                </c:pt>
                <c:pt idx="2">
                  <c:v>わからない</c:v>
                </c:pt>
                <c:pt idx="3">
                  <c:v>無回答</c:v>
                </c:pt>
              </c:strCache>
            </c:strRef>
          </c:cat>
          <c:val>
            <c:numRef>
              <c:f>単純集計!$C$188:$F$188</c:f>
              <c:numCache>
                <c:formatCode>0.0_ </c:formatCode>
                <c:ptCount val="4"/>
                <c:pt idx="0">
                  <c:v>87.951807228915655</c:v>
                </c:pt>
                <c:pt idx="1">
                  <c:v>4.8192771084337354</c:v>
                </c:pt>
                <c:pt idx="2">
                  <c:v>4.8192771084337354</c:v>
                </c:pt>
                <c:pt idx="3">
                  <c:v>2.4096385542168677</c:v>
                </c:pt>
              </c:numCache>
            </c:numRef>
          </c:val>
          <c:extLst xmlns:c16r2="http://schemas.microsoft.com/office/drawing/2015/06/chart">
            <c:ext xmlns:c16="http://schemas.microsoft.com/office/drawing/2014/chart" uri="{C3380CC4-5D6E-409C-BE32-E72D297353CC}">
              <c16:uniqueId val="{00000000-60C1-44A5-B7C1-42745EED0A06}"/>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6787207906830699"/>
          <c:y val="0.39104139870962346"/>
          <c:w val="0.26095828969580764"/>
          <c:h val="0.42231075697211162"/>
        </c:manualLayout>
      </c:layout>
      <c:overlay val="0"/>
      <c:spPr>
        <a:noFill/>
        <a:ln>
          <a:noFill/>
        </a:ln>
        <a:effectLst/>
      </c:spPr>
      <c:txPr>
        <a:bodyPr rot="0" spcFirstLastPara="1" vertOverflow="ellipsis" vert="horz" wrap="square" anchor="ctr" anchorCtr="1"/>
        <a:lstStyle/>
        <a:p>
          <a:pPr>
            <a:defRPr sz="1400" b="0" i="0" u="none" strike="noStrike" kern="1200" baseline="0">
              <a:ln>
                <a:noFill/>
              </a:ln>
              <a:solidFill>
                <a:schemeClr val="tx1"/>
              </a:solidFill>
              <a:latin typeface="ＭＳ ゴシック" panose="020B0609070205080204" pitchFamily="49" charset="-128"/>
              <a:ea typeface="ＭＳ ゴシック" panose="020B0609070205080204" pitchFamily="49" charset="-128"/>
              <a:cs typeface="+mn-cs"/>
            </a:defRPr>
          </a:pPr>
          <a:endParaRPr lang="ja-JP"/>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ja-JP"/>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800" b="0" i="0" u="none" strike="noStrike" kern="1200" spc="0" baseline="0">
                <a:solidFill>
                  <a:schemeClr val="tx1">
                    <a:lumMod val="65000"/>
                    <a:lumOff val="35000"/>
                  </a:schemeClr>
                </a:solidFill>
                <a:latin typeface="ＭＳ ゴシック" panose="020B0609070205080204" pitchFamily="49" charset="-128"/>
                <a:ea typeface="ＭＳ ゴシック" panose="020B0609070205080204" pitchFamily="49" charset="-128"/>
                <a:cs typeface="+mn-cs"/>
              </a:defRPr>
            </a:pPr>
            <a:r>
              <a:rPr lang="en-US" altLang="ja-JP"/>
              <a:t>(6)-1</a:t>
            </a:r>
            <a:r>
              <a:rPr lang="ja-JP" altLang="en-US"/>
              <a:t>説明を受けるまでは、森林危険情報マップを作成した地域の森林に関心があったか。　</a:t>
            </a:r>
            <a:r>
              <a:rPr lang="en-US" altLang="ja-JP"/>
              <a:t>N=83</a:t>
            </a:r>
          </a:p>
        </c:rich>
      </c:tx>
      <c:layout/>
      <c:overlay val="0"/>
      <c:spPr>
        <a:noFill/>
        <a:ln>
          <a:noFill/>
        </a:ln>
        <a:effectLst/>
      </c:spPr>
    </c:title>
    <c:autoTitleDeleted val="0"/>
    <c:plotArea>
      <c:layout/>
      <c:pieChart>
        <c:varyColors val="1"/>
        <c:ser>
          <c:idx val="0"/>
          <c:order val="0"/>
          <c:spPr>
            <a:solidFill>
              <a:schemeClr val="bg2">
                <a:lumMod val="90000"/>
              </a:schemeClr>
            </a:solidFill>
          </c:spPr>
          <c:dPt>
            <c:idx val="0"/>
            <c:bubble3D val="0"/>
            <c:spPr>
              <a:solidFill>
                <a:srgbClr val="FFC000"/>
              </a:solidFill>
              <a:ln w="12700">
                <a:solidFill>
                  <a:schemeClr val="tx1"/>
                </a:solidFill>
              </a:ln>
              <a:effectLst/>
            </c:spPr>
            <c:extLst xmlns:c16r2="http://schemas.microsoft.com/office/drawing/2015/06/chart">
              <c:ext xmlns:c16="http://schemas.microsoft.com/office/drawing/2014/chart" uri="{C3380CC4-5D6E-409C-BE32-E72D297353CC}">
                <c16:uniqueId val="{00000002-60C1-44A5-B7C1-42745EED0A06}"/>
              </c:ext>
            </c:extLst>
          </c:dPt>
          <c:dPt>
            <c:idx val="1"/>
            <c:bubble3D val="0"/>
            <c:explosion val="1"/>
            <c:spPr>
              <a:solidFill>
                <a:srgbClr val="92D050"/>
              </a:solidFill>
              <a:ln w="12700">
                <a:solidFill>
                  <a:schemeClr val="tx1"/>
                </a:solidFill>
              </a:ln>
              <a:effectLst/>
            </c:spPr>
            <c:extLst xmlns:c16r2="http://schemas.microsoft.com/office/drawing/2015/06/chart">
              <c:ext xmlns:c16="http://schemas.microsoft.com/office/drawing/2014/chart" uri="{C3380CC4-5D6E-409C-BE32-E72D297353CC}">
                <c16:uniqueId val="{00000001-60C1-44A5-B7C1-42745EED0A06}"/>
              </c:ext>
            </c:extLst>
          </c:dPt>
          <c:dPt>
            <c:idx val="2"/>
            <c:bubble3D val="0"/>
            <c:spPr>
              <a:noFill/>
              <a:ln w="12700">
                <a:solidFill>
                  <a:schemeClr val="tx1"/>
                </a:solidFill>
              </a:ln>
              <a:effectLst/>
            </c:spPr>
            <c:extLst xmlns:c16r2="http://schemas.microsoft.com/office/drawing/2015/06/chart">
              <c:ext xmlns:c16="http://schemas.microsoft.com/office/drawing/2014/chart" uri="{C3380CC4-5D6E-409C-BE32-E72D297353CC}">
                <c16:uniqueId val="{00000005-60C1-44A5-B7C1-42745EED0A06}"/>
              </c:ext>
            </c:extLst>
          </c:dPt>
          <c:dPt>
            <c:idx val="3"/>
            <c:bubble3D val="0"/>
            <c:spPr>
              <a:solidFill>
                <a:schemeClr val="bg1">
                  <a:lumMod val="65000"/>
                </a:schemeClr>
              </a:solidFill>
              <a:ln w="12700">
                <a:solidFill>
                  <a:schemeClr val="tx1"/>
                </a:solidFill>
              </a:ln>
              <a:effectLst/>
            </c:spPr>
            <c:extLst xmlns:c16r2="http://schemas.microsoft.com/office/drawing/2015/06/chart">
              <c:ext xmlns:c16="http://schemas.microsoft.com/office/drawing/2014/chart" uri="{C3380CC4-5D6E-409C-BE32-E72D297353CC}">
                <c16:uniqueId val="{00000004-60C1-44A5-B7C1-42745EED0A06}"/>
              </c:ext>
            </c:extLst>
          </c:dPt>
          <c:dPt>
            <c:idx val="4"/>
            <c:bubble3D val="0"/>
            <c:spPr>
              <a:solidFill>
                <a:schemeClr val="tx1">
                  <a:lumMod val="50000"/>
                  <a:lumOff val="50000"/>
                </a:schemeClr>
              </a:solidFill>
              <a:ln w="12700">
                <a:solidFill>
                  <a:schemeClr val="tx1"/>
                </a:solidFill>
              </a:ln>
              <a:effectLst/>
            </c:spPr>
            <c:extLst xmlns:c16r2="http://schemas.microsoft.com/office/drawing/2015/06/chart">
              <c:ext xmlns:c16="http://schemas.microsoft.com/office/drawing/2014/chart" uri="{C3380CC4-5D6E-409C-BE32-E72D297353CC}">
                <c16:uniqueId val="{00000003-60C1-44A5-B7C1-42745EED0A06}"/>
              </c:ext>
            </c:extLst>
          </c:dPt>
          <c:dLbls>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60C1-44A5-B7C1-42745EED0A06}"/>
                </c:ext>
              </c:extLst>
            </c:dLbl>
            <c:numFmt formatCode="0.0&quot;%&quot;" sourceLinked="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ＭＳ ゴシック" panose="020B0609070205080204" pitchFamily="49" charset="-128"/>
                    <a:ea typeface="ＭＳ ゴシック" panose="020B0609070205080204" pitchFamily="49" charset="-128"/>
                    <a:cs typeface="+mn-cs"/>
                  </a:defRPr>
                </a:pPr>
                <a:endParaRPr lang="ja-JP"/>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単純集計!$C$249:$E$249</c:f>
              <c:strCache>
                <c:ptCount val="3"/>
                <c:pt idx="0">
                  <c:v>はい</c:v>
                </c:pt>
                <c:pt idx="1">
                  <c:v>いいえ</c:v>
                </c:pt>
                <c:pt idx="2">
                  <c:v>無回答</c:v>
                </c:pt>
              </c:strCache>
            </c:strRef>
          </c:cat>
          <c:val>
            <c:numRef>
              <c:f>単純集計!$C$251:$E$251</c:f>
              <c:numCache>
                <c:formatCode>0.0_ </c:formatCode>
                <c:ptCount val="3"/>
                <c:pt idx="0">
                  <c:v>55.421686746987952</c:v>
                </c:pt>
                <c:pt idx="1">
                  <c:v>44.578313253012048</c:v>
                </c:pt>
                <c:pt idx="2">
                  <c:v>0</c:v>
                </c:pt>
              </c:numCache>
            </c:numRef>
          </c:val>
          <c:extLst xmlns:c16r2="http://schemas.microsoft.com/office/drawing/2015/06/chart">
            <c:ext xmlns:c16="http://schemas.microsoft.com/office/drawing/2014/chart" uri="{C3380CC4-5D6E-409C-BE32-E72D297353CC}">
              <c16:uniqueId val="{00000000-60C1-44A5-B7C1-42745EED0A06}"/>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6787207906830699"/>
          <c:y val="0.39104139870962346"/>
          <c:w val="0.26095828969580764"/>
          <c:h val="0.42231075697211162"/>
        </c:manualLayout>
      </c:layout>
      <c:overlay val="0"/>
      <c:spPr>
        <a:noFill/>
        <a:ln>
          <a:noFill/>
        </a:ln>
        <a:effectLst/>
      </c:spPr>
      <c:txPr>
        <a:bodyPr rot="0" spcFirstLastPara="1" vertOverflow="ellipsis" vert="horz" wrap="square" anchor="ctr" anchorCtr="1"/>
        <a:lstStyle/>
        <a:p>
          <a:pPr>
            <a:defRPr sz="1400" b="0" i="0" u="none" strike="noStrike" kern="1200" baseline="0">
              <a:ln>
                <a:noFill/>
              </a:ln>
              <a:solidFill>
                <a:schemeClr val="tx1"/>
              </a:solidFill>
              <a:latin typeface="ＭＳ ゴシック" panose="020B0609070205080204" pitchFamily="49" charset="-128"/>
              <a:ea typeface="ＭＳ ゴシック" panose="020B0609070205080204" pitchFamily="49" charset="-128"/>
              <a:cs typeface="+mn-cs"/>
            </a:defRPr>
          </a:pPr>
          <a:endParaRPr lang="ja-JP"/>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ja-JP"/>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800" b="0" i="0" u="none" strike="noStrike" kern="1200" spc="0" baseline="0">
                <a:solidFill>
                  <a:schemeClr val="tx1">
                    <a:lumMod val="65000"/>
                    <a:lumOff val="35000"/>
                  </a:schemeClr>
                </a:solidFill>
                <a:latin typeface="ＭＳ ゴシック" panose="020B0609070205080204" pitchFamily="49" charset="-128"/>
                <a:ea typeface="ＭＳ ゴシック" panose="020B0609070205080204" pitchFamily="49" charset="-128"/>
                <a:cs typeface="+mn-cs"/>
              </a:defRPr>
            </a:pPr>
            <a:r>
              <a:rPr lang="en-US" altLang="ja-JP"/>
              <a:t>(6)-2</a:t>
            </a:r>
            <a:r>
              <a:rPr lang="ja-JP" altLang="en-US"/>
              <a:t>説明を受けてからは、森林危険情報マップを作成した地域の森林に関心が高まったか。　</a:t>
            </a:r>
            <a:r>
              <a:rPr lang="en-US" altLang="ja-JP"/>
              <a:t>N=83</a:t>
            </a:r>
          </a:p>
        </c:rich>
      </c:tx>
      <c:layout/>
      <c:overlay val="0"/>
      <c:spPr>
        <a:noFill/>
        <a:ln>
          <a:noFill/>
        </a:ln>
        <a:effectLst/>
      </c:spPr>
    </c:title>
    <c:autoTitleDeleted val="0"/>
    <c:plotArea>
      <c:layout/>
      <c:pieChart>
        <c:varyColors val="1"/>
        <c:ser>
          <c:idx val="0"/>
          <c:order val="0"/>
          <c:spPr>
            <a:solidFill>
              <a:schemeClr val="bg2">
                <a:lumMod val="90000"/>
              </a:schemeClr>
            </a:solidFill>
          </c:spPr>
          <c:dPt>
            <c:idx val="0"/>
            <c:bubble3D val="0"/>
            <c:spPr>
              <a:solidFill>
                <a:srgbClr val="FFC000"/>
              </a:solidFill>
              <a:ln w="12700">
                <a:solidFill>
                  <a:schemeClr val="tx1"/>
                </a:solidFill>
              </a:ln>
              <a:effectLst/>
            </c:spPr>
            <c:extLst xmlns:c16r2="http://schemas.microsoft.com/office/drawing/2015/06/chart">
              <c:ext xmlns:c16="http://schemas.microsoft.com/office/drawing/2014/chart" uri="{C3380CC4-5D6E-409C-BE32-E72D297353CC}">
                <c16:uniqueId val="{00000002-60C1-44A5-B7C1-42745EED0A06}"/>
              </c:ext>
            </c:extLst>
          </c:dPt>
          <c:dPt>
            <c:idx val="1"/>
            <c:bubble3D val="0"/>
            <c:spPr>
              <a:solidFill>
                <a:srgbClr val="92D050"/>
              </a:solidFill>
              <a:ln w="12700">
                <a:solidFill>
                  <a:sysClr val="windowText" lastClr="000000"/>
                </a:solidFill>
              </a:ln>
              <a:effectLst/>
            </c:spPr>
            <c:extLst xmlns:c16r2="http://schemas.microsoft.com/office/drawing/2015/06/chart">
              <c:ext xmlns:c16="http://schemas.microsoft.com/office/drawing/2014/chart" uri="{C3380CC4-5D6E-409C-BE32-E72D297353CC}">
                <c16:uniqueId val="{00000001-60C1-44A5-B7C1-42745EED0A06}"/>
              </c:ext>
            </c:extLst>
          </c:dPt>
          <c:dPt>
            <c:idx val="2"/>
            <c:bubble3D val="0"/>
            <c:explosion val="1"/>
            <c:spPr>
              <a:solidFill>
                <a:srgbClr val="00B0F0"/>
              </a:solidFill>
              <a:ln w="12700">
                <a:solidFill>
                  <a:schemeClr val="tx1"/>
                </a:solidFill>
              </a:ln>
              <a:effectLst/>
            </c:spPr>
            <c:extLst xmlns:c16r2="http://schemas.microsoft.com/office/drawing/2015/06/chart">
              <c:ext xmlns:c16="http://schemas.microsoft.com/office/drawing/2014/chart" uri="{C3380CC4-5D6E-409C-BE32-E72D297353CC}">
                <c16:uniqueId val="{00000005-60C1-44A5-B7C1-42745EED0A06}"/>
              </c:ext>
            </c:extLst>
          </c:dPt>
          <c:dPt>
            <c:idx val="3"/>
            <c:bubble3D val="0"/>
            <c:spPr>
              <a:solidFill>
                <a:sysClr val="window" lastClr="FFFFFF"/>
              </a:solidFill>
              <a:ln w="12700">
                <a:solidFill>
                  <a:schemeClr val="tx1"/>
                </a:solidFill>
              </a:ln>
              <a:effectLst/>
            </c:spPr>
            <c:extLst xmlns:c16r2="http://schemas.microsoft.com/office/drawing/2015/06/chart">
              <c:ext xmlns:c16="http://schemas.microsoft.com/office/drawing/2014/chart" uri="{C3380CC4-5D6E-409C-BE32-E72D297353CC}">
                <c16:uniqueId val="{00000004-60C1-44A5-B7C1-42745EED0A06}"/>
              </c:ext>
            </c:extLst>
          </c:dPt>
          <c:dPt>
            <c:idx val="4"/>
            <c:bubble3D val="0"/>
            <c:spPr>
              <a:solidFill>
                <a:schemeClr val="tx1">
                  <a:lumMod val="50000"/>
                  <a:lumOff val="50000"/>
                </a:schemeClr>
              </a:solidFill>
              <a:ln w="12700">
                <a:solidFill>
                  <a:schemeClr val="tx1"/>
                </a:solidFill>
              </a:ln>
              <a:effectLst/>
            </c:spPr>
            <c:extLst xmlns:c16r2="http://schemas.microsoft.com/office/drawing/2015/06/chart">
              <c:ext xmlns:c16="http://schemas.microsoft.com/office/drawing/2014/chart" uri="{C3380CC4-5D6E-409C-BE32-E72D297353CC}">
                <c16:uniqueId val="{00000003-60C1-44A5-B7C1-42745EED0A06}"/>
              </c:ext>
            </c:extLst>
          </c:dPt>
          <c:dLbls>
            <c:dLbl>
              <c:idx val="1"/>
              <c:layout>
                <c:manualLayout>
                  <c:x val="3.0935815733614857E-3"/>
                  <c:y val="1.5936254980079681E-2"/>
                </c:manualLayout>
              </c:layout>
              <c:dLblPos val="bestFi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60C1-44A5-B7C1-42745EED0A06}"/>
                </c:ext>
              </c:extLst>
            </c:dLbl>
            <c:dLbl>
              <c:idx val="3"/>
              <c:layout>
                <c:manualLayout>
                  <c:x val="9.2807447200844578E-3"/>
                  <c:y val="0"/>
                </c:manualLayout>
              </c:layout>
              <c:dLblPos val="bestFi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4-60C1-44A5-B7C1-42745EED0A06}"/>
                </c:ext>
              </c:extLst>
            </c:dLbl>
            <c:numFmt formatCode="0.0&quot;%&quot;" sourceLinked="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ＭＳ ゴシック" panose="020B0609070205080204" pitchFamily="49" charset="-128"/>
                    <a:ea typeface="ＭＳ ゴシック" panose="020B0609070205080204" pitchFamily="49" charset="-128"/>
                    <a:cs typeface="+mn-cs"/>
                  </a:defRPr>
                </a:pPr>
                <a:endParaRPr lang="ja-JP"/>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単純集計!$C$266:$F$266</c:f>
              <c:strCache>
                <c:ptCount val="4"/>
                <c:pt idx="0">
                  <c:v>はい</c:v>
                </c:pt>
                <c:pt idx="1">
                  <c:v>いいえ</c:v>
                </c:pt>
                <c:pt idx="2">
                  <c:v>わからない</c:v>
                </c:pt>
                <c:pt idx="3">
                  <c:v>無回答</c:v>
                </c:pt>
              </c:strCache>
            </c:strRef>
          </c:cat>
          <c:val>
            <c:numRef>
              <c:f>単純集計!$C$268:$F$268</c:f>
              <c:numCache>
                <c:formatCode>0.0_ </c:formatCode>
                <c:ptCount val="4"/>
                <c:pt idx="0">
                  <c:v>86.746987951807228</c:v>
                </c:pt>
                <c:pt idx="1">
                  <c:v>4.8192771084337354</c:v>
                </c:pt>
                <c:pt idx="2">
                  <c:v>6.024096385542169</c:v>
                </c:pt>
                <c:pt idx="3">
                  <c:v>2.4096385542168677</c:v>
                </c:pt>
              </c:numCache>
            </c:numRef>
          </c:val>
          <c:extLst xmlns:c16r2="http://schemas.microsoft.com/office/drawing/2015/06/chart">
            <c:ext xmlns:c16="http://schemas.microsoft.com/office/drawing/2014/chart" uri="{C3380CC4-5D6E-409C-BE32-E72D297353CC}">
              <c16:uniqueId val="{00000000-60C1-44A5-B7C1-42745EED0A06}"/>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6787207906830699"/>
          <c:y val="0.39104139870962346"/>
          <c:w val="0.26095828969580764"/>
          <c:h val="0.42231075697211162"/>
        </c:manualLayout>
      </c:layout>
      <c:overlay val="0"/>
      <c:spPr>
        <a:noFill/>
        <a:ln>
          <a:noFill/>
        </a:ln>
        <a:effectLst/>
      </c:spPr>
      <c:txPr>
        <a:bodyPr rot="0" spcFirstLastPara="1" vertOverflow="ellipsis" vert="horz" wrap="square" anchor="ctr" anchorCtr="1"/>
        <a:lstStyle/>
        <a:p>
          <a:pPr>
            <a:defRPr sz="1400" b="0" i="0" u="none" strike="noStrike" kern="1200" baseline="0">
              <a:ln>
                <a:noFill/>
              </a:ln>
              <a:solidFill>
                <a:schemeClr val="tx1"/>
              </a:solidFill>
              <a:latin typeface="ＭＳ ゴシック" panose="020B0609070205080204" pitchFamily="49" charset="-128"/>
              <a:ea typeface="ＭＳ ゴシック" panose="020B0609070205080204" pitchFamily="49" charset="-128"/>
              <a:cs typeface="+mn-cs"/>
            </a:defRPr>
          </a:pPr>
          <a:endParaRPr lang="ja-JP"/>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ja-JP"/>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800" b="0" i="0" u="none" strike="noStrike" kern="1200" spc="0" baseline="0">
                <a:solidFill>
                  <a:schemeClr val="tx1">
                    <a:lumMod val="65000"/>
                    <a:lumOff val="35000"/>
                  </a:schemeClr>
                </a:solidFill>
                <a:latin typeface="ＭＳ ゴシック" panose="020B0609070205080204" pitchFamily="49" charset="-128"/>
                <a:ea typeface="ＭＳ ゴシック" panose="020B0609070205080204" pitchFamily="49" charset="-128"/>
                <a:cs typeface="+mn-cs"/>
              </a:defRPr>
            </a:pPr>
            <a:r>
              <a:rPr lang="en-US" altLang="ja-JP"/>
              <a:t>(7)-1</a:t>
            </a:r>
            <a:r>
              <a:rPr lang="ja-JP" altLang="en-US"/>
              <a:t>説明を受ける前は、森林内で山崩れを発見した場合、府や市町村へ連絡していたか。　</a:t>
            </a:r>
            <a:r>
              <a:rPr lang="en-US" altLang="ja-JP"/>
              <a:t>N=83</a:t>
            </a:r>
          </a:p>
        </c:rich>
      </c:tx>
      <c:layout/>
      <c:overlay val="0"/>
      <c:spPr>
        <a:noFill/>
        <a:ln>
          <a:noFill/>
        </a:ln>
        <a:effectLst/>
      </c:spPr>
    </c:title>
    <c:autoTitleDeleted val="0"/>
    <c:plotArea>
      <c:layout/>
      <c:pieChart>
        <c:varyColors val="1"/>
        <c:ser>
          <c:idx val="0"/>
          <c:order val="0"/>
          <c:spPr>
            <a:solidFill>
              <a:schemeClr val="bg2">
                <a:lumMod val="90000"/>
              </a:schemeClr>
            </a:solidFill>
          </c:spPr>
          <c:dPt>
            <c:idx val="0"/>
            <c:bubble3D val="0"/>
            <c:spPr>
              <a:solidFill>
                <a:srgbClr val="FFC000"/>
              </a:solidFill>
              <a:ln w="12700">
                <a:solidFill>
                  <a:schemeClr val="tx1"/>
                </a:solidFill>
              </a:ln>
              <a:effectLst/>
            </c:spPr>
            <c:extLst xmlns:c16r2="http://schemas.microsoft.com/office/drawing/2015/06/chart">
              <c:ext xmlns:c16="http://schemas.microsoft.com/office/drawing/2014/chart" uri="{C3380CC4-5D6E-409C-BE32-E72D297353CC}">
                <c16:uniqueId val="{00000002-60C1-44A5-B7C1-42745EED0A06}"/>
              </c:ext>
            </c:extLst>
          </c:dPt>
          <c:dPt>
            <c:idx val="1"/>
            <c:bubble3D val="0"/>
            <c:explosion val="1"/>
            <c:spPr>
              <a:solidFill>
                <a:srgbClr val="92D050"/>
              </a:solidFill>
              <a:ln w="12700">
                <a:solidFill>
                  <a:schemeClr val="tx1"/>
                </a:solidFill>
              </a:ln>
              <a:effectLst/>
            </c:spPr>
            <c:extLst xmlns:c16r2="http://schemas.microsoft.com/office/drawing/2015/06/chart">
              <c:ext xmlns:c16="http://schemas.microsoft.com/office/drawing/2014/chart" uri="{C3380CC4-5D6E-409C-BE32-E72D297353CC}">
                <c16:uniqueId val="{00000001-60C1-44A5-B7C1-42745EED0A06}"/>
              </c:ext>
            </c:extLst>
          </c:dPt>
          <c:dPt>
            <c:idx val="2"/>
            <c:bubble3D val="0"/>
            <c:spPr>
              <a:noFill/>
              <a:ln w="12700">
                <a:solidFill>
                  <a:schemeClr val="tx1"/>
                </a:solidFill>
              </a:ln>
              <a:effectLst/>
            </c:spPr>
            <c:extLst xmlns:c16r2="http://schemas.microsoft.com/office/drawing/2015/06/chart">
              <c:ext xmlns:c16="http://schemas.microsoft.com/office/drawing/2014/chart" uri="{C3380CC4-5D6E-409C-BE32-E72D297353CC}">
                <c16:uniqueId val="{00000005-60C1-44A5-B7C1-42745EED0A06}"/>
              </c:ext>
            </c:extLst>
          </c:dPt>
          <c:dPt>
            <c:idx val="3"/>
            <c:bubble3D val="0"/>
            <c:spPr>
              <a:solidFill>
                <a:schemeClr val="bg1">
                  <a:lumMod val="65000"/>
                </a:schemeClr>
              </a:solidFill>
              <a:ln w="12700">
                <a:solidFill>
                  <a:schemeClr val="tx1"/>
                </a:solidFill>
              </a:ln>
              <a:effectLst/>
            </c:spPr>
            <c:extLst xmlns:c16r2="http://schemas.microsoft.com/office/drawing/2015/06/chart">
              <c:ext xmlns:c16="http://schemas.microsoft.com/office/drawing/2014/chart" uri="{C3380CC4-5D6E-409C-BE32-E72D297353CC}">
                <c16:uniqueId val="{00000004-60C1-44A5-B7C1-42745EED0A06}"/>
              </c:ext>
            </c:extLst>
          </c:dPt>
          <c:dPt>
            <c:idx val="4"/>
            <c:bubble3D val="0"/>
            <c:spPr>
              <a:solidFill>
                <a:schemeClr val="tx1">
                  <a:lumMod val="50000"/>
                  <a:lumOff val="50000"/>
                </a:schemeClr>
              </a:solidFill>
              <a:ln w="12700">
                <a:solidFill>
                  <a:schemeClr val="tx1"/>
                </a:solidFill>
              </a:ln>
              <a:effectLst/>
            </c:spPr>
            <c:extLst xmlns:c16r2="http://schemas.microsoft.com/office/drawing/2015/06/chart">
              <c:ext xmlns:c16="http://schemas.microsoft.com/office/drawing/2014/chart" uri="{C3380CC4-5D6E-409C-BE32-E72D297353CC}">
                <c16:uniqueId val="{00000003-60C1-44A5-B7C1-42745EED0A06}"/>
              </c:ext>
            </c:extLst>
          </c:dPt>
          <c:dLbls>
            <c:numFmt formatCode="0.0&quot;%&quot;" sourceLinked="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ＭＳ ゴシック" panose="020B0609070205080204" pitchFamily="49" charset="-128"/>
                    <a:ea typeface="ＭＳ ゴシック" panose="020B0609070205080204" pitchFamily="49" charset="-128"/>
                    <a:cs typeface="+mn-cs"/>
                  </a:defRPr>
                </a:pPr>
                <a:endParaRPr lang="ja-JP"/>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単純集計!$C$331:$E$331</c:f>
              <c:strCache>
                <c:ptCount val="3"/>
                <c:pt idx="0">
                  <c:v>はい</c:v>
                </c:pt>
                <c:pt idx="1">
                  <c:v>いいえ</c:v>
                </c:pt>
                <c:pt idx="2">
                  <c:v>無回答</c:v>
                </c:pt>
              </c:strCache>
            </c:strRef>
          </c:cat>
          <c:val>
            <c:numRef>
              <c:f>単純集計!$C$333:$E$333</c:f>
              <c:numCache>
                <c:formatCode>0.0_ </c:formatCode>
                <c:ptCount val="3"/>
                <c:pt idx="0">
                  <c:v>39.75903614457831</c:v>
                </c:pt>
                <c:pt idx="1">
                  <c:v>55.421686746987952</c:v>
                </c:pt>
                <c:pt idx="2">
                  <c:v>4.8192771084337354</c:v>
                </c:pt>
              </c:numCache>
            </c:numRef>
          </c:val>
          <c:extLst xmlns:c16r2="http://schemas.microsoft.com/office/drawing/2015/06/chart">
            <c:ext xmlns:c16="http://schemas.microsoft.com/office/drawing/2014/chart" uri="{C3380CC4-5D6E-409C-BE32-E72D297353CC}">
              <c16:uniqueId val="{00000000-60C1-44A5-B7C1-42745EED0A06}"/>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6787207906830699"/>
          <c:y val="0.39104139870962346"/>
          <c:w val="0.26095828969580764"/>
          <c:h val="0.42231075697211162"/>
        </c:manualLayout>
      </c:layout>
      <c:overlay val="0"/>
      <c:spPr>
        <a:noFill/>
        <a:ln>
          <a:noFill/>
        </a:ln>
        <a:effectLst/>
      </c:spPr>
      <c:txPr>
        <a:bodyPr rot="0" spcFirstLastPara="1" vertOverflow="ellipsis" vert="horz" wrap="square" anchor="ctr" anchorCtr="1"/>
        <a:lstStyle/>
        <a:p>
          <a:pPr>
            <a:defRPr sz="1400" b="0" i="0" u="none" strike="noStrike" kern="1200" baseline="0">
              <a:ln>
                <a:noFill/>
              </a:ln>
              <a:solidFill>
                <a:schemeClr val="tx1"/>
              </a:solidFill>
              <a:latin typeface="ＭＳ ゴシック" panose="020B0609070205080204" pitchFamily="49" charset="-128"/>
              <a:ea typeface="ＭＳ ゴシック" panose="020B0609070205080204" pitchFamily="49" charset="-128"/>
              <a:cs typeface="+mn-cs"/>
            </a:defRPr>
          </a:pPr>
          <a:endParaRPr lang="ja-JP"/>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ja-JP"/>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800" b="0" i="0" u="none" strike="noStrike" kern="1200" spc="0" baseline="0">
                <a:solidFill>
                  <a:schemeClr val="tx1">
                    <a:lumMod val="65000"/>
                    <a:lumOff val="35000"/>
                  </a:schemeClr>
                </a:solidFill>
                <a:latin typeface="ＭＳ ゴシック" panose="020B0609070205080204" pitchFamily="49" charset="-128"/>
                <a:ea typeface="ＭＳ ゴシック" panose="020B0609070205080204" pitchFamily="49" charset="-128"/>
                <a:cs typeface="+mn-cs"/>
              </a:defRPr>
            </a:pPr>
            <a:r>
              <a:rPr lang="en-US" altLang="ja-JP"/>
              <a:t>(7)-2</a:t>
            </a:r>
            <a:r>
              <a:rPr lang="ja-JP" altLang="en-US"/>
              <a:t>説明を受けた後は、森林内で山崩れを発見した場合、府や市町村へ連絡しようと思うか。　</a:t>
            </a:r>
            <a:r>
              <a:rPr lang="en-US" altLang="ja-JP"/>
              <a:t>N=83</a:t>
            </a:r>
          </a:p>
        </c:rich>
      </c:tx>
      <c:layout/>
      <c:overlay val="0"/>
      <c:spPr>
        <a:noFill/>
        <a:ln>
          <a:noFill/>
        </a:ln>
        <a:effectLst/>
      </c:spPr>
    </c:title>
    <c:autoTitleDeleted val="0"/>
    <c:plotArea>
      <c:layout/>
      <c:pieChart>
        <c:varyColors val="1"/>
        <c:ser>
          <c:idx val="0"/>
          <c:order val="0"/>
          <c:spPr>
            <a:solidFill>
              <a:schemeClr val="bg2">
                <a:lumMod val="90000"/>
              </a:schemeClr>
            </a:solidFill>
          </c:spPr>
          <c:dPt>
            <c:idx val="0"/>
            <c:bubble3D val="0"/>
            <c:spPr>
              <a:solidFill>
                <a:srgbClr val="FFC000"/>
              </a:solidFill>
              <a:ln w="12700">
                <a:solidFill>
                  <a:schemeClr val="tx1"/>
                </a:solidFill>
              </a:ln>
              <a:effectLst/>
            </c:spPr>
            <c:extLst xmlns:c16r2="http://schemas.microsoft.com/office/drawing/2015/06/chart">
              <c:ext xmlns:c16="http://schemas.microsoft.com/office/drawing/2014/chart" uri="{C3380CC4-5D6E-409C-BE32-E72D297353CC}">
                <c16:uniqueId val="{00000002-60C1-44A5-B7C1-42745EED0A06}"/>
              </c:ext>
            </c:extLst>
          </c:dPt>
          <c:dPt>
            <c:idx val="1"/>
            <c:bubble3D val="0"/>
            <c:spPr>
              <a:solidFill>
                <a:srgbClr val="92D050"/>
              </a:solidFill>
              <a:ln w="12700">
                <a:solidFill>
                  <a:sysClr val="windowText" lastClr="000000"/>
                </a:solidFill>
              </a:ln>
              <a:effectLst/>
            </c:spPr>
            <c:extLst xmlns:c16r2="http://schemas.microsoft.com/office/drawing/2015/06/chart">
              <c:ext xmlns:c16="http://schemas.microsoft.com/office/drawing/2014/chart" uri="{C3380CC4-5D6E-409C-BE32-E72D297353CC}">
                <c16:uniqueId val="{00000001-60C1-44A5-B7C1-42745EED0A06}"/>
              </c:ext>
            </c:extLst>
          </c:dPt>
          <c:dPt>
            <c:idx val="2"/>
            <c:bubble3D val="0"/>
            <c:explosion val="1"/>
            <c:spPr>
              <a:solidFill>
                <a:srgbClr val="00B0F0"/>
              </a:solidFill>
              <a:ln w="12700">
                <a:solidFill>
                  <a:schemeClr val="tx1"/>
                </a:solidFill>
              </a:ln>
              <a:effectLst/>
            </c:spPr>
            <c:extLst xmlns:c16r2="http://schemas.microsoft.com/office/drawing/2015/06/chart">
              <c:ext xmlns:c16="http://schemas.microsoft.com/office/drawing/2014/chart" uri="{C3380CC4-5D6E-409C-BE32-E72D297353CC}">
                <c16:uniqueId val="{00000005-60C1-44A5-B7C1-42745EED0A06}"/>
              </c:ext>
            </c:extLst>
          </c:dPt>
          <c:dPt>
            <c:idx val="3"/>
            <c:bubble3D val="0"/>
            <c:spPr>
              <a:noFill/>
              <a:ln w="12700">
                <a:solidFill>
                  <a:schemeClr val="tx1"/>
                </a:solidFill>
              </a:ln>
              <a:effectLst/>
            </c:spPr>
            <c:extLst xmlns:c16r2="http://schemas.microsoft.com/office/drawing/2015/06/chart">
              <c:ext xmlns:c16="http://schemas.microsoft.com/office/drawing/2014/chart" uri="{C3380CC4-5D6E-409C-BE32-E72D297353CC}">
                <c16:uniqueId val="{00000004-60C1-44A5-B7C1-42745EED0A06}"/>
              </c:ext>
            </c:extLst>
          </c:dPt>
          <c:dPt>
            <c:idx val="4"/>
            <c:bubble3D val="0"/>
            <c:spPr>
              <a:solidFill>
                <a:schemeClr val="tx1">
                  <a:lumMod val="50000"/>
                  <a:lumOff val="50000"/>
                </a:schemeClr>
              </a:solidFill>
              <a:ln w="12700">
                <a:solidFill>
                  <a:schemeClr val="tx1"/>
                </a:solidFill>
              </a:ln>
              <a:effectLst/>
            </c:spPr>
            <c:extLst xmlns:c16r2="http://schemas.microsoft.com/office/drawing/2015/06/chart">
              <c:ext xmlns:c16="http://schemas.microsoft.com/office/drawing/2014/chart" uri="{C3380CC4-5D6E-409C-BE32-E72D297353CC}">
                <c16:uniqueId val="{00000003-60C1-44A5-B7C1-42745EED0A06}"/>
              </c:ext>
            </c:extLst>
          </c:dPt>
          <c:dLbls>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60C1-44A5-B7C1-42745EED0A06}"/>
                </c:ext>
              </c:extLst>
            </c:dLbl>
            <c:numFmt formatCode="0.0&quot;%&quot;" sourceLinked="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ＭＳ ゴシック" panose="020B0609070205080204" pitchFamily="49" charset="-128"/>
                    <a:ea typeface="ＭＳ ゴシック" panose="020B0609070205080204" pitchFamily="49" charset="-128"/>
                    <a:cs typeface="+mn-cs"/>
                  </a:defRPr>
                </a:pPr>
                <a:endParaRPr lang="ja-JP"/>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単純集計!$C$348:$F$348</c:f>
              <c:strCache>
                <c:ptCount val="4"/>
                <c:pt idx="0">
                  <c:v>はい</c:v>
                </c:pt>
                <c:pt idx="1">
                  <c:v>いいえ</c:v>
                </c:pt>
                <c:pt idx="2">
                  <c:v>わからない</c:v>
                </c:pt>
                <c:pt idx="3">
                  <c:v>無回答</c:v>
                </c:pt>
              </c:strCache>
            </c:strRef>
          </c:cat>
          <c:val>
            <c:numRef>
              <c:f>単純集計!$C$350:$F$350</c:f>
              <c:numCache>
                <c:formatCode>0.0_ </c:formatCode>
                <c:ptCount val="4"/>
                <c:pt idx="0">
                  <c:v>86.746987951807228</c:v>
                </c:pt>
                <c:pt idx="1">
                  <c:v>0</c:v>
                </c:pt>
                <c:pt idx="2">
                  <c:v>9.6385542168674707</c:v>
                </c:pt>
                <c:pt idx="3">
                  <c:v>3.6144578313253009</c:v>
                </c:pt>
              </c:numCache>
            </c:numRef>
          </c:val>
          <c:extLst xmlns:c16r2="http://schemas.microsoft.com/office/drawing/2015/06/chart">
            <c:ext xmlns:c16="http://schemas.microsoft.com/office/drawing/2014/chart" uri="{C3380CC4-5D6E-409C-BE32-E72D297353CC}">
              <c16:uniqueId val="{00000000-60C1-44A5-B7C1-42745EED0A06}"/>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6787207906830699"/>
          <c:y val="0.39104139870962346"/>
          <c:w val="0.26095828969580764"/>
          <c:h val="0.42231075697211162"/>
        </c:manualLayout>
      </c:layout>
      <c:overlay val="0"/>
      <c:spPr>
        <a:noFill/>
        <a:ln>
          <a:noFill/>
        </a:ln>
        <a:effectLst/>
      </c:spPr>
      <c:txPr>
        <a:bodyPr rot="0" spcFirstLastPara="1" vertOverflow="ellipsis" vert="horz" wrap="square" anchor="ctr" anchorCtr="1"/>
        <a:lstStyle/>
        <a:p>
          <a:pPr>
            <a:defRPr sz="1400" b="0" i="0" u="none" strike="noStrike" kern="1200" baseline="0">
              <a:ln>
                <a:noFill/>
              </a:ln>
              <a:solidFill>
                <a:schemeClr val="tx1"/>
              </a:solidFill>
              <a:latin typeface="ＭＳ ゴシック" panose="020B0609070205080204" pitchFamily="49" charset="-128"/>
              <a:ea typeface="ＭＳ ゴシック" panose="020B0609070205080204" pitchFamily="49" charset="-128"/>
              <a:cs typeface="+mn-cs"/>
            </a:defRPr>
          </a:pPr>
          <a:endParaRPr lang="ja-JP"/>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ja-JP"/>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738533971913307"/>
          <c:y val="8.9953703703703702E-2"/>
          <c:w val="0.76419460454041188"/>
          <c:h val="0.75192876932050157"/>
        </c:manualLayout>
      </c:layout>
      <c:barChart>
        <c:barDir val="col"/>
        <c:grouping val="stacked"/>
        <c:varyColors val="0"/>
        <c:ser>
          <c:idx val="0"/>
          <c:order val="0"/>
          <c:tx>
            <c:strRef>
              <c:f>'作成 (2)'!$B$4</c:f>
              <c:strCache>
                <c:ptCount val="1"/>
                <c:pt idx="0">
                  <c:v>既存倒木</c:v>
                </c:pt>
              </c:strCache>
            </c:strRef>
          </c:tx>
          <c:spPr>
            <a:solidFill>
              <a:schemeClr val="accent1"/>
            </a:solidFill>
            <a:ln>
              <a:noFill/>
            </a:ln>
            <a:effectLst/>
          </c:spPr>
          <c:invertIfNegative val="0"/>
          <c:dPt>
            <c:idx val="0"/>
            <c:invertIfNegative val="0"/>
            <c:bubble3D val="0"/>
            <c:spPr>
              <a:solidFill>
                <a:schemeClr val="accent1"/>
              </a:solidFill>
              <a:ln>
                <a:solidFill>
                  <a:schemeClr val="tx1"/>
                </a:solidFill>
              </a:ln>
              <a:effectLst/>
            </c:spPr>
            <c:extLst xmlns:c16r2="http://schemas.microsoft.com/office/drawing/2015/06/chart">
              <c:ext xmlns:c16="http://schemas.microsoft.com/office/drawing/2014/chart" uri="{C3380CC4-5D6E-409C-BE32-E72D297353CC}">
                <c16:uniqueId val="{00000001-E03B-44DE-B787-FA92C7FCC2B7}"/>
              </c:ext>
            </c:extLst>
          </c:dPt>
          <c:cat>
            <c:numRef>
              <c:f>'作成 (2)'!$C$3</c:f>
              <c:numCache>
                <c:formatCode>General</c:formatCode>
                <c:ptCount val="1"/>
              </c:numCache>
            </c:numRef>
          </c:cat>
          <c:val>
            <c:numRef>
              <c:f>'作成 (2)'!$C$4</c:f>
              <c:numCache>
                <c:formatCode>General</c:formatCode>
                <c:ptCount val="1"/>
                <c:pt idx="0">
                  <c:v>223</c:v>
                </c:pt>
              </c:numCache>
            </c:numRef>
          </c:val>
          <c:extLst xmlns:c16r2="http://schemas.microsoft.com/office/drawing/2015/06/chart">
            <c:ext xmlns:c16="http://schemas.microsoft.com/office/drawing/2014/chart" uri="{C3380CC4-5D6E-409C-BE32-E72D297353CC}">
              <c16:uniqueId val="{00000002-E03B-44DE-B787-FA92C7FCC2B7}"/>
            </c:ext>
          </c:extLst>
        </c:ser>
        <c:ser>
          <c:idx val="1"/>
          <c:order val="1"/>
          <c:tx>
            <c:strRef>
              <c:f>'作成 (2)'!$B$5</c:f>
              <c:strCache>
                <c:ptCount val="1"/>
                <c:pt idx="0">
                  <c:v>新規移入</c:v>
                </c:pt>
              </c:strCache>
            </c:strRef>
          </c:tx>
          <c:spPr>
            <a:solidFill>
              <a:schemeClr val="accent2"/>
            </a:solidFill>
            <a:ln>
              <a:solidFill>
                <a:schemeClr val="tx1"/>
              </a:solidFill>
            </a:ln>
            <a:effectLst/>
          </c:spPr>
          <c:invertIfNegative val="0"/>
          <c:cat>
            <c:numRef>
              <c:f>'作成 (2)'!$C$3</c:f>
              <c:numCache>
                <c:formatCode>General</c:formatCode>
                <c:ptCount val="1"/>
              </c:numCache>
            </c:numRef>
          </c:cat>
          <c:val>
            <c:numRef>
              <c:f>'作成 (2)'!$C$5</c:f>
              <c:numCache>
                <c:formatCode>General</c:formatCode>
                <c:ptCount val="1"/>
                <c:pt idx="0">
                  <c:v>90</c:v>
                </c:pt>
              </c:numCache>
            </c:numRef>
          </c:val>
          <c:extLst xmlns:c16r2="http://schemas.microsoft.com/office/drawing/2015/06/chart">
            <c:ext xmlns:c16="http://schemas.microsoft.com/office/drawing/2014/chart" uri="{C3380CC4-5D6E-409C-BE32-E72D297353CC}">
              <c16:uniqueId val="{00000003-E03B-44DE-B787-FA92C7FCC2B7}"/>
            </c:ext>
          </c:extLst>
        </c:ser>
        <c:dLbls>
          <c:showLegendKey val="0"/>
          <c:showVal val="0"/>
          <c:showCatName val="0"/>
          <c:showSerName val="0"/>
          <c:showPercent val="0"/>
          <c:showBubbleSize val="0"/>
        </c:dLbls>
        <c:gapWidth val="100"/>
        <c:overlap val="100"/>
        <c:axId val="118769152"/>
        <c:axId val="99249536"/>
      </c:barChart>
      <c:catAx>
        <c:axId val="118769152"/>
        <c:scaling>
          <c:orientation val="minMax"/>
        </c:scaling>
        <c:delete val="0"/>
        <c:axPos val="b"/>
        <c:numFmt formatCode="General" sourceLinked="1"/>
        <c:majorTickMark val="none"/>
        <c:minorTickMark val="none"/>
        <c:tickLblPos val="nextTo"/>
        <c:spPr>
          <a:noFill/>
          <a:ln w="15875" cap="flat" cmpd="sng" algn="ctr">
            <a:solidFill>
              <a:schemeClr val="tx1"/>
            </a:solidFill>
            <a:round/>
          </a:ln>
          <a:effectLst/>
        </c:spPr>
        <c:txPr>
          <a:bodyPr rot="-60000000" vert="horz"/>
          <a:lstStyle/>
          <a:p>
            <a:pPr>
              <a:defRPr/>
            </a:pPr>
            <a:endParaRPr lang="ja-JP"/>
          </a:p>
        </c:txPr>
        <c:crossAx val="99249536"/>
        <c:crosses val="autoZero"/>
        <c:auto val="1"/>
        <c:lblAlgn val="ctr"/>
        <c:lblOffset val="100"/>
        <c:noMultiLvlLbl val="0"/>
      </c:catAx>
      <c:valAx>
        <c:axId val="99249536"/>
        <c:scaling>
          <c:orientation val="minMax"/>
          <c:max val="350"/>
        </c:scaling>
        <c:delete val="0"/>
        <c:axPos val="l"/>
        <c:majorGridlines>
          <c:spPr>
            <a:ln w="9525" cap="flat" cmpd="sng" algn="ctr">
              <a:solidFill>
                <a:schemeClr val="tx1">
                  <a:lumMod val="65000"/>
                  <a:lumOff val="35000"/>
                </a:schemeClr>
              </a:solidFill>
              <a:prstDash val="sysDash"/>
              <a:round/>
            </a:ln>
            <a:effectLst/>
          </c:spPr>
        </c:majorGridlines>
        <c:numFmt formatCode="General" sourceLinked="1"/>
        <c:majorTickMark val="in"/>
        <c:minorTickMark val="none"/>
        <c:tickLblPos val="nextTo"/>
        <c:spPr>
          <a:noFill/>
          <a:ln w="15875">
            <a:solidFill>
              <a:schemeClr val="tx1"/>
            </a:solidFill>
          </a:ln>
          <a:effectLst/>
        </c:spPr>
        <c:txPr>
          <a:bodyPr rot="-60000000" vert="horz"/>
          <a:lstStyle/>
          <a:p>
            <a:pPr>
              <a:defRPr/>
            </a:pPr>
            <a:endParaRPr lang="ja-JP"/>
          </a:p>
        </c:txPr>
        <c:crossAx val="11876915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latin typeface="ＭＳ Ｐゴシック" panose="020B0600070205080204" pitchFamily="50" charset="-128"/>
          <a:ea typeface="ＭＳ Ｐゴシック" panose="020B0600070205080204" pitchFamily="50" charset="-128"/>
        </a:defRPr>
      </a:pPr>
      <a:endParaRPr lang="ja-JP"/>
    </a:p>
  </c:txPr>
  <c:externalData r:id="rId1">
    <c:autoUpdate val="0"/>
  </c:externalData>
  <c:userShapes r:id="rId2"/>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800" b="0" i="0" u="none" strike="noStrike" kern="1200" spc="0" baseline="0">
                <a:solidFill>
                  <a:schemeClr val="tx1">
                    <a:lumMod val="65000"/>
                    <a:lumOff val="35000"/>
                  </a:schemeClr>
                </a:solidFill>
                <a:latin typeface="ＭＳ ゴシック" panose="020B0609070205080204" pitchFamily="49" charset="-128"/>
                <a:ea typeface="ＭＳ ゴシック" panose="020B0609070205080204" pitchFamily="49" charset="-128"/>
                <a:cs typeface="+mn-cs"/>
              </a:defRPr>
            </a:pPr>
            <a:r>
              <a:rPr lang="en-US" altLang="ja-JP"/>
              <a:t>(8)-1</a:t>
            </a:r>
            <a:r>
              <a:rPr lang="ja-JP" altLang="en-US"/>
              <a:t>説明を受ける前は、府や市町村や地域が主催する防災イベントに参加したことがあるか。　</a:t>
            </a:r>
            <a:r>
              <a:rPr lang="en-US" altLang="ja-JP"/>
              <a:t>N=83</a:t>
            </a:r>
          </a:p>
        </c:rich>
      </c:tx>
      <c:layout/>
      <c:overlay val="0"/>
      <c:spPr>
        <a:noFill/>
        <a:ln>
          <a:noFill/>
        </a:ln>
        <a:effectLst/>
      </c:spPr>
    </c:title>
    <c:autoTitleDeleted val="0"/>
    <c:plotArea>
      <c:layout/>
      <c:pieChart>
        <c:varyColors val="1"/>
        <c:ser>
          <c:idx val="0"/>
          <c:order val="0"/>
          <c:spPr>
            <a:solidFill>
              <a:schemeClr val="bg2">
                <a:lumMod val="90000"/>
              </a:schemeClr>
            </a:solidFill>
          </c:spPr>
          <c:dPt>
            <c:idx val="0"/>
            <c:bubble3D val="0"/>
            <c:spPr>
              <a:solidFill>
                <a:srgbClr val="FFC000"/>
              </a:solidFill>
              <a:ln w="12700">
                <a:solidFill>
                  <a:schemeClr val="tx1"/>
                </a:solidFill>
              </a:ln>
              <a:effectLst/>
            </c:spPr>
            <c:extLst xmlns:c16r2="http://schemas.microsoft.com/office/drawing/2015/06/chart">
              <c:ext xmlns:c16="http://schemas.microsoft.com/office/drawing/2014/chart" uri="{C3380CC4-5D6E-409C-BE32-E72D297353CC}">
                <c16:uniqueId val="{00000002-60C1-44A5-B7C1-42745EED0A06}"/>
              </c:ext>
            </c:extLst>
          </c:dPt>
          <c:dPt>
            <c:idx val="1"/>
            <c:bubble3D val="0"/>
            <c:explosion val="1"/>
            <c:spPr>
              <a:solidFill>
                <a:srgbClr val="92D050"/>
              </a:solidFill>
              <a:ln w="12700">
                <a:solidFill>
                  <a:schemeClr val="tx1"/>
                </a:solidFill>
              </a:ln>
              <a:effectLst/>
            </c:spPr>
            <c:extLst xmlns:c16r2="http://schemas.microsoft.com/office/drawing/2015/06/chart">
              <c:ext xmlns:c16="http://schemas.microsoft.com/office/drawing/2014/chart" uri="{C3380CC4-5D6E-409C-BE32-E72D297353CC}">
                <c16:uniqueId val="{00000001-60C1-44A5-B7C1-42745EED0A06}"/>
              </c:ext>
            </c:extLst>
          </c:dPt>
          <c:dPt>
            <c:idx val="2"/>
            <c:bubble3D val="0"/>
            <c:spPr>
              <a:noFill/>
              <a:ln w="12700">
                <a:solidFill>
                  <a:schemeClr val="tx1"/>
                </a:solidFill>
              </a:ln>
              <a:effectLst/>
            </c:spPr>
            <c:extLst xmlns:c16r2="http://schemas.microsoft.com/office/drawing/2015/06/chart">
              <c:ext xmlns:c16="http://schemas.microsoft.com/office/drawing/2014/chart" uri="{C3380CC4-5D6E-409C-BE32-E72D297353CC}">
                <c16:uniqueId val="{00000005-60C1-44A5-B7C1-42745EED0A06}"/>
              </c:ext>
            </c:extLst>
          </c:dPt>
          <c:dPt>
            <c:idx val="3"/>
            <c:bubble3D val="0"/>
            <c:spPr>
              <a:solidFill>
                <a:schemeClr val="bg1">
                  <a:lumMod val="65000"/>
                </a:schemeClr>
              </a:solidFill>
              <a:ln w="12700">
                <a:solidFill>
                  <a:schemeClr val="tx1"/>
                </a:solidFill>
              </a:ln>
              <a:effectLst/>
            </c:spPr>
            <c:extLst xmlns:c16r2="http://schemas.microsoft.com/office/drawing/2015/06/chart">
              <c:ext xmlns:c16="http://schemas.microsoft.com/office/drawing/2014/chart" uri="{C3380CC4-5D6E-409C-BE32-E72D297353CC}">
                <c16:uniqueId val="{00000004-60C1-44A5-B7C1-42745EED0A06}"/>
              </c:ext>
            </c:extLst>
          </c:dPt>
          <c:dPt>
            <c:idx val="4"/>
            <c:bubble3D val="0"/>
            <c:spPr>
              <a:solidFill>
                <a:schemeClr val="tx1">
                  <a:lumMod val="50000"/>
                  <a:lumOff val="50000"/>
                </a:schemeClr>
              </a:solidFill>
              <a:ln w="12700">
                <a:solidFill>
                  <a:schemeClr val="tx1"/>
                </a:solidFill>
              </a:ln>
              <a:effectLst/>
            </c:spPr>
            <c:extLst xmlns:c16r2="http://schemas.microsoft.com/office/drawing/2015/06/chart">
              <c:ext xmlns:c16="http://schemas.microsoft.com/office/drawing/2014/chart" uri="{C3380CC4-5D6E-409C-BE32-E72D297353CC}">
                <c16:uniqueId val="{00000003-60C1-44A5-B7C1-42745EED0A06}"/>
              </c:ext>
            </c:extLst>
          </c:dPt>
          <c:dLbls>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60C1-44A5-B7C1-42745EED0A06}"/>
                </c:ext>
              </c:extLst>
            </c:dLbl>
            <c:numFmt formatCode="0.0&quot;%&quot;" sourceLinked="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ＭＳ ゴシック" panose="020B0609070205080204" pitchFamily="49" charset="-128"/>
                    <a:ea typeface="ＭＳ ゴシック" panose="020B0609070205080204" pitchFamily="49" charset="-128"/>
                    <a:cs typeface="+mn-cs"/>
                  </a:defRPr>
                </a:pPr>
                <a:endParaRPr lang="ja-JP"/>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単純集計!$C$404:$E$404</c:f>
              <c:strCache>
                <c:ptCount val="3"/>
                <c:pt idx="0">
                  <c:v>はい</c:v>
                </c:pt>
                <c:pt idx="1">
                  <c:v>いいえ</c:v>
                </c:pt>
                <c:pt idx="2">
                  <c:v>無回答</c:v>
                </c:pt>
              </c:strCache>
            </c:strRef>
          </c:cat>
          <c:val>
            <c:numRef>
              <c:f>単純集計!$C$406:$E$406</c:f>
              <c:numCache>
                <c:formatCode>0.0_ </c:formatCode>
                <c:ptCount val="3"/>
                <c:pt idx="0">
                  <c:v>48.192771084337352</c:v>
                </c:pt>
                <c:pt idx="1">
                  <c:v>51.807228915662648</c:v>
                </c:pt>
                <c:pt idx="2">
                  <c:v>0</c:v>
                </c:pt>
              </c:numCache>
            </c:numRef>
          </c:val>
          <c:extLst xmlns:c16r2="http://schemas.microsoft.com/office/drawing/2015/06/chart">
            <c:ext xmlns:c16="http://schemas.microsoft.com/office/drawing/2014/chart" uri="{C3380CC4-5D6E-409C-BE32-E72D297353CC}">
              <c16:uniqueId val="{00000000-60C1-44A5-B7C1-42745EED0A06}"/>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6787207906830699"/>
          <c:y val="0.39104139870962346"/>
          <c:w val="0.26095828969580764"/>
          <c:h val="0.42231075697211162"/>
        </c:manualLayout>
      </c:layout>
      <c:overlay val="0"/>
      <c:spPr>
        <a:noFill/>
        <a:ln>
          <a:noFill/>
        </a:ln>
        <a:effectLst/>
      </c:spPr>
      <c:txPr>
        <a:bodyPr rot="0" spcFirstLastPara="1" vertOverflow="ellipsis" vert="horz" wrap="square" anchor="ctr" anchorCtr="1"/>
        <a:lstStyle/>
        <a:p>
          <a:pPr>
            <a:defRPr sz="1400" b="0" i="0" u="none" strike="noStrike" kern="1200" baseline="0">
              <a:ln>
                <a:noFill/>
              </a:ln>
              <a:solidFill>
                <a:schemeClr val="tx1"/>
              </a:solidFill>
              <a:latin typeface="ＭＳ ゴシック" panose="020B0609070205080204" pitchFamily="49" charset="-128"/>
              <a:ea typeface="ＭＳ ゴシック" panose="020B0609070205080204" pitchFamily="49" charset="-128"/>
              <a:cs typeface="+mn-cs"/>
            </a:defRPr>
          </a:pPr>
          <a:endParaRPr lang="ja-JP"/>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ja-JP"/>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800" b="0" i="0" u="none" strike="noStrike" kern="1200" spc="0" baseline="0">
                <a:solidFill>
                  <a:schemeClr val="tx1">
                    <a:lumMod val="65000"/>
                    <a:lumOff val="35000"/>
                  </a:schemeClr>
                </a:solidFill>
                <a:latin typeface="ＭＳ ゴシック" panose="020B0609070205080204" pitchFamily="49" charset="-128"/>
                <a:ea typeface="ＭＳ ゴシック" panose="020B0609070205080204" pitchFamily="49" charset="-128"/>
                <a:cs typeface="+mn-cs"/>
              </a:defRPr>
            </a:pPr>
            <a:r>
              <a:rPr lang="en-US" altLang="ja-JP"/>
              <a:t>(8)-2</a:t>
            </a:r>
            <a:r>
              <a:rPr lang="ja-JP" altLang="en-US"/>
              <a:t>説明を受けた後は、府や市町村や地域が主催する防災イベントに参加しようと思うか。　</a:t>
            </a:r>
            <a:r>
              <a:rPr lang="en-US" altLang="ja-JP"/>
              <a:t>N=83</a:t>
            </a:r>
          </a:p>
        </c:rich>
      </c:tx>
      <c:layout/>
      <c:overlay val="0"/>
      <c:spPr>
        <a:noFill/>
        <a:ln>
          <a:noFill/>
        </a:ln>
        <a:effectLst/>
      </c:spPr>
    </c:title>
    <c:autoTitleDeleted val="0"/>
    <c:plotArea>
      <c:layout/>
      <c:pieChart>
        <c:varyColors val="1"/>
        <c:ser>
          <c:idx val="0"/>
          <c:order val="0"/>
          <c:spPr>
            <a:solidFill>
              <a:schemeClr val="bg2">
                <a:lumMod val="90000"/>
              </a:schemeClr>
            </a:solidFill>
          </c:spPr>
          <c:dPt>
            <c:idx val="0"/>
            <c:bubble3D val="0"/>
            <c:spPr>
              <a:solidFill>
                <a:srgbClr val="FFC000"/>
              </a:solidFill>
              <a:ln w="12700">
                <a:solidFill>
                  <a:schemeClr val="tx1"/>
                </a:solidFill>
              </a:ln>
              <a:effectLst/>
            </c:spPr>
            <c:extLst xmlns:c16r2="http://schemas.microsoft.com/office/drawing/2015/06/chart">
              <c:ext xmlns:c16="http://schemas.microsoft.com/office/drawing/2014/chart" uri="{C3380CC4-5D6E-409C-BE32-E72D297353CC}">
                <c16:uniqueId val="{00000002-60C1-44A5-B7C1-42745EED0A06}"/>
              </c:ext>
            </c:extLst>
          </c:dPt>
          <c:dPt>
            <c:idx val="1"/>
            <c:bubble3D val="0"/>
            <c:explosion val="1"/>
            <c:spPr>
              <a:solidFill>
                <a:srgbClr val="92D050"/>
              </a:solidFill>
              <a:ln w="12700">
                <a:solidFill>
                  <a:schemeClr val="tx1"/>
                </a:solidFill>
              </a:ln>
              <a:effectLst/>
            </c:spPr>
            <c:extLst xmlns:c16r2="http://schemas.microsoft.com/office/drawing/2015/06/chart">
              <c:ext xmlns:c16="http://schemas.microsoft.com/office/drawing/2014/chart" uri="{C3380CC4-5D6E-409C-BE32-E72D297353CC}">
                <c16:uniqueId val="{00000001-60C1-44A5-B7C1-42745EED0A06}"/>
              </c:ext>
            </c:extLst>
          </c:dPt>
          <c:dPt>
            <c:idx val="2"/>
            <c:bubble3D val="0"/>
            <c:spPr>
              <a:solidFill>
                <a:srgbClr val="00B0F0"/>
              </a:solidFill>
              <a:ln w="12700">
                <a:solidFill>
                  <a:schemeClr val="tx1"/>
                </a:solidFill>
              </a:ln>
              <a:effectLst/>
            </c:spPr>
            <c:extLst xmlns:c16r2="http://schemas.microsoft.com/office/drawing/2015/06/chart">
              <c:ext xmlns:c16="http://schemas.microsoft.com/office/drawing/2014/chart" uri="{C3380CC4-5D6E-409C-BE32-E72D297353CC}">
                <c16:uniqueId val="{00000005-60C1-44A5-B7C1-42745EED0A06}"/>
              </c:ext>
            </c:extLst>
          </c:dPt>
          <c:dPt>
            <c:idx val="3"/>
            <c:bubble3D val="0"/>
            <c:spPr>
              <a:noFill/>
              <a:ln w="12700">
                <a:solidFill>
                  <a:schemeClr val="tx1"/>
                </a:solidFill>
              </a:ln>
              <a:effectLst/>
            </c:spPr>
            <c:extLst xmlns:c16r2="http://schemas.microsoft.com/office/drawing/2015/06/chart">
              <c:ext xmlns:c16="http://schemas.microsoft.com/office/drawing/2014/chart" uri="{C3380CC4-5D6E-409C-BE32-E72D297353CC}">
                <c16:uniqueId val="{00000004-60C1-44A5-B7C1-42745EED0A06}"/>
              </c:ext>
            </c:extLst>
          </c:dPt>
          <c:dPt>
            <c:idx val="4"/>
            <c:bubble3D val="0"/>
            <c:spPr>
              <a:solidFill>
                <a:schemeClr val="tx1">
                  <a:lumMod val="50000"/>
                  <a:lumOff val="50000"/>
                </a:schemeClr>
              </a:solidFill>
              <a:ln w="12700">
                <a:solidFill>
                  <a:schemeClr val="tx1"/>
                </a:solidFill>
              </a:ln>
              <a:effectLst/>
            </c:spPr>
            <c:extLst xmlns:c16r2="http://schemas.microsoft.com/office/drawing/2015/06/chart">
              <c:ext xmlns:c16="http://schemas.microsoft.com/office/drawing/2014/chart" uri="{C3380CC4-5D6E-409C-BE32-E72D297353CC}">
                <c16:uniqueId val="{00000003-60C1-44A5-B7C1-42745EED0A06}"/>
              </c:ext>
            </c:extLst>
          </c:dPt>
          <c:dLbls>
            <c:numFmt formatCode="0.0&quot;%&quot;" sourceLinked="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ＭＳ ゴシック" panose="020B0609070205080204" pitchFamily="49" charset="-128"/>
                    <a:ea typeface="ＭＳ ゴシック" panose="020B0609070205080204" pitchFamily="49" charset="-128"/>
                    <a:cs typeface="+mn-cs"/>
                  </a:defRPr>
                </a:pPr>
                <a:endParaRPr lang="ja-JP"/>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単純集計!$C$421:$F$421</c:f>
              <c:strCache>
                <c:ptCount val="4"/>
                <c:pt idx="0">
                  <c:v>はい</c:v>
                </c:pt>
                <c:pt idx="1">
                  <c:v>いいえ</c:v>
                </c:pt>
                <c:pt idx="2">
                  <c:v>わからない</c:v>
                </c:pt>
                <c:pt idx="3">
                  <c:v>無回答</c:v>
                </c:pt>
              </c:strCache>
            </c:strRef>
          </c:cat>
          <c:val>
            <c:numRef>
              <c:f>単純集計!$C$423:$F$423</c:f>
              <c:numCache>
                <c:formatCode>0.0_ </c:formatCode>
                <c:ptCount val="4"/>
                <c:pt idx="0">
                  <c:v>69.879518072289159</c:v>
                </c:pt>
                <c:pt idx="1">
                  <c:v>4.8192771084337354</c:v>
                </c:pt>
                <c:pt idx="2">
                  <c:v>21.686746987951807</c:v>
                </c:pt>
                <c:pt idx="3">
                  <c:v>3.6144578313253009</c:v>
                </c:pt>
              </c:numCache>
            </c:numRef>
          </c:val>
          <c:extLst xmlns:c16r2="http://schemas.microsoft.com/office/drawing/2015/06/chart">
            <c:ext xmlns:c16="http://schemas.microsoft.com/office/drawing/2014/chart" uri="{C3380CC4-5D6E-409C-BE32-E72D297353CC}">
              <c16:uniqueId val="{00000000-60C1-44A5-B7C1-42745EED0A06}"/>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6787207906830699"/>
          <c:y val="0.39104139870962346"/>
          <c:w val="0.26095828969580764"/>
          <c:h val="0.42231075697211162"/>
        </c:manualLayout>
      </c:layout>
      <c:overlay val="0"/>
      <c:spPr>
        <a:noFill/>
        <a:ln>
          <a:noFill/>
        </a:ln>
        <a:effectLst/>
      </c:spPr>
      <c:txPr>
        <a:bodyPr rot="0" spcFirstLastPara="1" vertOverflow="ellipsis" vert="horz" wrap="square" anchor="ctr" anchorCtr="1"/>
        <a:lstStyle/>
        <a:p>
          <a:pPr>
            <a:defRPr sz="1400" b="0" i="0" u="none" strike="noStrike" kern="1200" baseline="0">
              <a:ln>
                <a:noFill/>
              </a:ln>
              <a:solidFill>
                <a:schemeClr val="tx1"/>
              </a:solidFill>
              <a:latin typeface="ＭＳ ゴシック" panose="020B0609070205080204" pitchFamily="49" charset="-128"/>
              <a:ea typeface="ＭＳ ゴシック" panose="020B0609070205080204" pitchFamily="49" charset="-128"/>
              <a:cs typeface="+mn-cs"/>
            </a:defRPr>
          </a:pPr>
          <a:endParaRPr lang="ja-JP"/>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ja-JP"/>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800" b="0" i="0" u="none" strike="noStrike" kern="1200" spc="0" baseline="0">
                <a:solidFill>
                  <a:schemeClr val="tx1">
                    <a:lumMod val="65000"/>
                    <a:lumOff val="35000"/>
                  </a:schemeClr>
                </a:solidFill>
                <a:latin typeface="ＭＳ ゴシック" panose="020B0609070205080204" pitchFamily="49" charset="-128"/>
                <a:ea typeface="ＭＳ ゴシック" panose="020B0609070205080204" pitchFamily="49" charset="-128"/>
                <a:cs typeface="+mn-cs"/>
              </a:defRPr>
            </a:pPr>
            <a:r>
              <a:rPr lang="en-US" altLang="ja-JP"/>
              <a:t>(9)-1</a:t>
            </a:r>
            <a:r>
              <a:rPr lang="ja-JP" altLang="en-US"/>
              <a:t>説明を受ける前は、大阪府の「おおさか防災情報メール」に登録しているか。　</a:t>
            </a:r>
            <a:r>
              <a:rPr lang="en-US" altLang="ja-JP"/>
              <a:t>N=83</a:t>
            </a:r>
          </a:p>
        </c:rich>
      </c:tx>
      <c:layout/>
      <c:overlay val="0"/>
      <c:spPr>
        <a:noFill/>
        <a:ln>
          <a:noFill/>
        </a:ln>
        <a:effectLst/>
      </c:spPr>
    </c:title>
    <c:autoTitleDeleted val="0"/>
    <c:plotArea>
      <c:layout/>
      <c:pieChart>
        <c:varyColors val="1"/>
        <c:ser>
          <c:idx val="0"/>
          <c:order val="0"/>
          <c:spPr>
            <a:solidFill>
              <a:schemeClr val="bg2">
                <a:lumMod val="90000"/>
              </a:schemeClr>
            </a:solidFill>
          </c:spPr>
          <c:dPt>
            <c:idx val="0"/>
            <c:bubble3D val="0"/>
            <c:spPr>
              <a:solidFill>
                <a:srgbClr val="FFC000"/>
              </a:solidFill>
              <a:ln w="12700">
                <a:solidFill>
                  <a:schemeClr val="tx1"/>
                </a:solidFill>
              </a:ln>
              <a:effectLst/>
            </c:spPr>
            <c:extLst xmlns:c16r2="http://schemas.microsoft.com/office/drawing/2015/06/chart">
              <c:ext xmlns:c16="http://schemas.microsoft.com/office/drawing/2014/chart" uri="{C3380CC4-5D6E-409C-BE32-E72D297353CC}">
                <c16:uniqueId val="{00000002-60C1-44A5-B7C1-42745EED0A06}"/>
              </c:ext>
            </c:extLst>
          </c:dPt>
          <c:dPt>
            <c:idx val="1"/>
            <c:bubble3D val="0"/>
            <c:explosion val="1"/>
            <c:spPr>
              <a:solidFill>
                <a:srgbClr val="92D050"/>
              </a:solidFill>
              <a:ln w="12700">
                <a:solidFill>
                  <a:schemeClr val="tx1"/>
                </a:solidFill>
              </a:ln>
              <a:effectLst/>
            </c:spPr>
            <c:extLst xmlns:c16r2="http://schemas.microsoft.com/office/drawing/2015/06/chart">
              <c:ext xmlns:c16="http://schemas.microsoft.com/office/drawing/2014/chart" uri="{C3380CC4-5D6E-409C-BE32-E72D297353CC}">
                <c16:uniqueId val="{00000001-60C1-44A5-B7C1-42745EED0A06}"/>
              </c:ext>
            </c:extLst>
          </c:dPt>
          <c:dPt>
            <c:idx val="2"/>
            <c:bubble3D val="0"/>
            <c:spPr>
              <a:noFill/>
              <a:ln w="12700">
                <a:solidFill>
                  <a:schemeClr val="tx1"/>
                </a:solidFill>
              </a:ln>
              <a:effectLst/>
            </c:spPr>
            <c:extLst xmlns:c16r2="http://schemas.microsoft.com/office/drawing/2015/06/chart">
              <c:ext xmlns:c16="http://schemas.microsoft.com/office/drawing/2014/chart" uri="{C3380CC4-5D6E-409C-BE32-E72D297353CC}">
                <c16:uniqueId val="{00000005-60C1-44A5-B7C1-42745EED0A06}"/>
              </c:ext>
            </c:extLst>
          </c:dPt>
          <c:dPt>
            <c:idx val="3"/>
            <c:bubble3D val="0"/>
            <c:spPr>
              <a:solidFill>
                <a:schemeClr val="bg1">
                  <a:lumMod val="65000"/>
                </a:schemeClr>
              </a:solidFill>
              <a:ln w="12700">
                <a:solidFill>
                  <a:schemeClr val="tx1"/>
                </a:solidFill>
              </a:ln>
              <a:effectLst/>
            </c:spPr>
            <c:extLst xmlns:c16r2="http://schemas.microsoft.com/office/drawing/2015/06/chart">
              <c:ext xmlns:c16="http://schemas.microsoft.com/office/drawing/2014/chart" uri="{C3380CC4-5D6E-409C-BE32-E72D297353CC}">
                <c16:uniqueId val="{00000004-60C1-44A5-B7C1-42745EED0A06}"/>
              </c:ext>
            </c:extLst>
          </c:dPt>
          <c:dPt>
            <c:idx val="4"/>
            <c:bubble3D val="0"/>
            <c:spPr>
              <a:solidFill>
                <a:schemeClr val="tx1">
                  <a:lumMod val="50000"/>
                  <a:lumOff val="50000"/>
                </a:schemeClr>
              </a:solidFill>
              <a:ln w="12700">
                <a:solidFill>
                  <a:schemeClr val="tx1"/>
                </a:solidFill>
              </a:ln>
              <a:effectLst/>
            </c:spPr>
            <c:extLst xmlns:c16r2="http://schemas.microsoft.com/office/drawing/2015/06/chart">
              <c:ext xmlns:c16="http://schemas.microsoft.com/office/drawing/2014/chart" uri="{C3380CC4-5D6E-409C-BE32-E72D297353CC}">
                <c16:uniqueId val="{00000003-60C1-44A5-B7C1-42745EED0A06}"/>
              </c:ext>
            </c:extLst>
          </c:dPt>
          <c:dLbls>
            <c:numFmt formatCode="0.0&quot;%&quot;" sourceLinked="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ＭＳ ゴシック" panose="020B0609070205080204" pitchFamily="49" charset="-128"/>
                    <a:ea typeface="ＭＳ ゴシック" panose="020B0609070205080204" pitchFamily="49" charset="-128"/>
                    <a:cs typeface="+mn-cs"/>
                  </a:defRPr>
                </a:pPr>
                <a:endParaRPr lang="ja-JP"/>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単純集計!$C$483:$E$483</c:f>
              <c:strCache>
                <c:ptCount val="3"/>
                <c:pt idx="0">
                  <c:v>はい</c:v>
                </c:pt>
                <c:pt idx="1">
                  <c:v>いいえ</c:v>
                </c:pt>
                <c:pt idx="2">
                  <c:v>無回答</c:v>
                </c:pt>
              </c:strCache>
            </c:strRef>
          </c:cat>
          <c:val>
            <c:numRef>
              <c:f>単純集計!$C$485:$E$485</c:f>
              <c:numCache>
                <c:formatCode>0.0_ </c:formatCode>
                <c:ptCount val="3"/>
                <c:pt idx="0">
                  <c:v>19.277108433734941</c:v>
                </c:pt>
                <c:pt idx="1">
                  <c:v>78.313253012048193</c:v>
                </c:pt>
                <c:pt idx="2">
                  <c:v>2.4096385542168677</c:v>
                </c:pt>
              </c:numCache>
            </c:numRef>
          </c:val>
          <c:extLst xmlns:c16r2="http://schemas.microsoft.com/office/drawing/2015/06/chart">
            <c:ext xmlns:c16="http://schemas.microsoft.com/office/drawing/2014/chart" uri="{C3380CC4-5D6E-409C-BE32-E72D297353CC}">
              <c16:uniqueId val="{00000000-60C1-44A5-B7C1-42745EED0A06}"/>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6787207906830699"/>
          <c:y val="0.39104139870962346"/>
          <c:w val="0.26095828969580764"/>
          <c:h val="0.42231075697211162"/>
        </c:manualLayout>
      </c:layout>
      <c:overlay val="0"/>
      <c:spPr>
        <a:noFill/>
        <a:ln>
          <a:noFill/>
        </a:ln>
        <a:effectLst/>
      </c:spPr>
      <c:txPr>
        <a:bodyPr rot="0" spcFirstLastPara="1" vertOverflow="ellipsis" vert="horz" wrap="square" anchor="ctr" anchorCtr="1"/>
        <a:lstStyle/>
        <a:p>
          <a:pPr>
            <a:defRPr sz="1400" b="0" i="0" u="none" strike="noStrike" kern="1200" baseline="0">
              <a:ln>
                <a:noFill/>
              </a:ln>
              <a:solidFill>
                <a:schemeClr val="tx1"/>
              </a:solidFill>
              <a:latin typeface="ＭＳ ゴシック" panose="020B0609070205080204" pitchFamily="49" charset="-128"/>
              <a:ea typeface="ＭＳ ゴシック" panose="020B0609070205080204" pitchFamily="49" charset="-128"/>
              <a:cs typeface="+mn-cs"/>
            </a:defRPr>
          </a:pPr>
          <a:endParaRPr lang="ja-JP"/>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ja-JP"/>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800" b="0" i="0" u="none" strike="noStrike" kern="1200" spc="0" baseline="0">
                <a:solidFill>
                  <a:schemeClr val="tx1">
                    <a:lumMod val="65000"/>
                    <a:lumOff val="35000"/>
                  </a:schemeClr>
                </a:solidFill>
                <a:latin typeface="ＭＳ ゴシック" panose="020B0609070205080204" pitchFamily="49" charset="-128"/>
                <a:ea typeface="ＭＳ ゴシック" panose="020B0609070205080204" pitchFamily="49" charset="-128"/>
                <a:cs typeface="+mn-cs"/>
              </a:defRPr>
            </a:pPr>
            <a:r>
              <a:rPr lang="en-US" altLang="ja-JP"/>
              <a:t>(9)-2</a:t>
            </a:r>
            <a:r>
              <a:rPr lang="ja-JP" altLang="en-US"/>
              <a:t>登録していないが、これからは、登録しようと思うか。　</a:t>
            </a:r>
            <a:r>
              <a:rPr lang="en-US" altLang="ja-JP"/>
              <a:t>N=65</a:t>
            </a:r>
          </a:p>
        </c:rich>
      </c:tx>
      <c:layout/>
      <c:overlay val="0"/>
      <c:spPr>
        <a:noFill/>
        <a:ln>
          <a:noFill/>
        </a:ln>
        <a:effectLst/>
      </c:spPr>
    </c:title>
    <c:autoTitleDeleted val="0"/>
    <c:plotArea>
      <c:layout/>
      <c:pieChart>
        <c:varyColors val="1"/>
        <c:ser>
          <c:idx val="0"/>
          <c:order val="0"/>
          <c:spPr>
            <a:solidFill>
              <a:schemeClr val="bg2">
                <a:lumMod val="90000"/>
              </a:schemeClr>
            </a:solidFill>
          </c:spPr>
          <c:dPt>
            <c:idx val="0"/>
            <c:bubble3D val="0"/>
            <c:spPr>
              <a:solidFill>
                <a:srgbClr val="FFC000"/>
              </a:solidFill>
              <a:ln w="12700">
                <a:solidFill>
                  <a:schemeClr val="tx1"/>
                </a:solidFill>
              </a:ln>
              <a:effectLst/>
            </c:spPr>
            <c:extLst xmlns:c16r2="http://schemas.microsoft.com/office/drawing/2015/06/chart">
              <c:ext xmlns:c16="http://schemas.microsoft.com/office/drawing/2014/chart" uri="{C3380CC4-5D6E-409C-BE32-E72D297353CC}">
                <c16:uniqueId val="{00000002-60C1-44A5-B7C1-42745EED0A06}"/>
              </c:ext>
            </c:extLst>
          </c:dPt>
          <c:dPt>
            <c:idx val="1"/>
            <c:bubble3D val="0"/>
            <c:explosion val="1"/>
            <c:spPr>
              <a:solidFill>
                <a:srgbClr val="92D050"/>
              </a:solidFill>
              <a:ln w="12700">
                <a:solidFill>
                  <a:schemeClr val="tx1"/>
                </a:solidFill>
              </a:ln>
              <a:effectLst/>
            </c:spPr>
            <c:extLst xmlns:c16r2="http://schemas.microsoft.com/office/drawing/2015/06/chart">
              <c:ext xmlns:c16="http://schemas.microsoft.com/office/drawing/2014/chart" uri="{C3380CC4-5D6E-409C-BE32-E72D297353CC}">
                <c16:uniqueId val="{00000001-60C1-44A5-B7C1-42745EED0A06}"/>
              </c:ext>
            </c:extLst>
          </c:dPt>
          <c:dPt>
            <c:idx val="2"/>
            <c:bubble3D val="0"/>
            <c:spPr>
              <a:solidFill>
                <a:srgbClr val="00B0F0"/>
              </a:solidFill>
              <a:ln w="12700">
                <a:solidFill>
                  <a:schemeClr val="tx1"/>
                </a:solidFill>
              </a:ln>
              <a:effectLst/>
            </c:spPr>
            <c:extLst xmlns:c16r2="http://schemas.microsoft.com/office/drawing/2015/06/chart">
              <c:ext xmlns:c16="http://schemas.microsoft.com/office/drawing/2014/chart" uri="{C3380CC4-5D6E-409C-BE32-E72D297353CC}">
                <c16:uniqueId val="{00000005-60C1-44A5-B7C1-42745EED0A06}"/>
              </c:ext>
            </c:extLst>
          </c:dPt>
          <c:dPt>
            <c:idx val="3"/>
            <c:bubble3D val="0"/>
            <c:spPr>
              <a:noFill/>
              <a:ln w="12700">
                <a:solidFill>
                  <a:schemeClr val="tx1"/>
                </a:solidFill>
              </a:ln>
              <a:effectLst/>
            </c:spPr>
            <c:extLst xmlns:c16r2="http://schemas.microsoft.com/office/drawing/2015/06/chart">
              <c:ext xmlns:c16="http://schemas.microsoft.com/office/drawing/2014/chart" uri="{C3380CC4-5D6E-409C-BE32-E72D297353CC}">
                <c16:uniqueId val="{00000004-60C1-44A5-B7C1-42745EED0A06}"/>
              </c:ext>
            </c:extLst>
          </c:dPt>
          <c:dPt>
            <c:idx val="4"/>
            <c:bubble3D val="0"/>
            <c:spPr>
              <a:solidFill>
                <a:schemeClr val="tx1">
                  <a:lumMod val="50000"/>
                  <a:lumOff val="50000"/>
                </a:schemeClr>
              </a:solidFill>
              <a:ln w="12700">
                <a:solidFill>
                  <a:schemeClr val="tx1"/>
                </a:solidFill>
              </a:ln>
              <a:effectLst/>
            </c:spPr>
            <c:extLst xmlns:c16r2="http://schemas.microsoft.com/office/drawing/2015/06/chart">
              <c:ext xmlns:c16="http://schemas.microsoft.com/office/drawing/2014/chart" uri="{C3380CC4-5D6E-409C-BE32-E72D297353CC}">
                <c16:uniqueId val="{00000003-60C1-44A5-B7C1-42745EED0A06}"/>
              </c:ext>
            </c:extLst>
          </c:dPt>
          <c:dLbls>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60C1-44A5-B7C1-42745EED0A06}"/>
                </c:ext>
              </c:extLst>
            </c:dLbl>
            <c:numFmt formatCode="0.0&quot;%&quot;" sourceLinked="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ＭＳ ゴシック" panose="020B0609070205080204" pitchFamily="49" charset="-128"/>
                    <a:ea typeface="ＭＳ ゴシック" panose="020B0609070205080204" pitchFamily="49" charset="-128"/>
                    <a:cs typeface="+mn-cs"/>
                  </a:defRPr>
                </a:pPr>
                <a:endParaRPr lang="ja-JP"/>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単純集計!$C$500:$F$500</c:f>
              <c:strCache>
                <c:ptCount val="4"/>
                <c:pt idx="0">
                  <c:v>はい</c:v>
                </c:pt>
                <c:pt idx="1">
                  <c:v>いいえ</c:v>
                </c:pt>
                <c:pt idx="2">
                  <c:v>わからない</c:v>
                </c:pt>
                <c:pt idx="3">
                  <c:v>無回答</c:v>
                </c:pt>
              </c:strCache>
            </c:strRef>
          </c:cat>
          <c:val>
            <c:numRef>
              <c:f>単純集計!$C$502:$F$502</c:f>
              <c:numCache>
                <c:formatCode>0.0_ </c:formatCode>
                <c:ptCount val="4"/>
                <c:pt idx="0">
                  <c:v>64.615384615384613</c:v>
                </c:pt>
                <c:pt idx="1">
                  <c:v>9.2307692307692317</c:v>
                </c:pt>
                <c:pt idx="2">
                  <c:v>26.153846153846157</c:v>
                </c:pt>
                <c:pt idx="3">
                  <c:v>0</c:v>
                </c:pt>
              </c:numCache>
            </c:numRef>
          </c:val>
          <c:extLst xmlns:c16r2="http://schemas.microsoft.com/office/drawing/2015/06/chart">
            <c:ext xmlns:c16="http://schemas.microsoft.com/office/drawing/2014/chart" uri="{C3380CC4-5D6E-409C-BE32-E72D297353CC}">
              <c16:uniqueId val="{00000000-60C1-44A5-B7C1-42745EED0A06}"/>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6787207906830699"/>
          <c:y val="0.39104139870962346"/>
          <c:w val="0.26095828969580764"/>
          <c:h val="0.42231075697211162"/>
        </c:manualLayout>
      </c:layout>
      <c:overlay val="0"/>
      <c:spPr>
        <a:noFill/>
        <a:ln>
          <a:noFill/>
        </a:ln>
        <a:effectLst/>
      </c:spPr>
      <c:txPr>
        <a:bodyPr rot="0" spcFirstLastPara="1" vertOverflow="ellipsis" vert="horz" wrap="square" anchor="ctr" anchorCtr="1"/>
        <a:lstStyle/>
        <a:p>
          <a:pPr>
            <a:defRPr sz="1400" b="0" i="0" u="none" strike="noStrike" kern="1200" baseline="0">
              <a:ln>
                <a:noFill/>
              </a:ln>
              <a:solidFill>
                <a:schemeClr val="tx1"/>
              </a:solidFill>
              <a:latin typeface="ＭＳ ゴシック" panose="020B0609070205080204" pitchFamily="49" charset="-128"/>
              <a:ea typeface="ＭＳ ゴシック" panose="020B0609070205080204" pitchFamily="49" charset="-128"/>
              <a:cs typeface="+mn-cs"/>
            </a:defRPr>
          </a:pPr>
          <a:endParaRPr lang="ja-JP"/>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ja-JP"/>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ＭＳ ゴシック" panose="020B0609070205080204" pitchFamily="49" charset="-128"/>
                <a:ea typeface="ＭＳ ゴシック" panose="020B0609070205080204" pitchFamily="49" charset="-128"/>
                <a:cs typeface="+mn-cs"/>
              </a:defRPr>
            </a:pPr>
            <a:r>
              <a:rPr lang="en-US" altLang="ja-JP">
                <a:latin typeface="ＭＳ ゴシック" panose="020B0609070205080204" pitchFamily="49" charset="-128"/>
                <a:ea typeface="ＭＳ ゴシック" panose="020B0609070205080204" pitchFamily="49" charset="-128"/>
              </a:rPr>
              <a:t>Q1-(1) </a:t>
            </a:r>
            <a:r>
              <a:rPr lang="ja-JP" altLang="en-US">
                <a:latin typeface="ＭＳ ゴシック" panose="020B0609070205080204" pitchFamily="49" charset="-128"/>
                <a:ea typeface="ＭＳ ゴシック" panose="020B0609070205080204" pitchFamily="49" charset="-128"/>
              </a:rPr>
              <a:t>年齢　</a:t>
            </a:r>
            <a:r>
              <a:rPr lang="en-US" altLang="ja-JP">
                <a:latin typeface="ＭＳ ゴシック" panose="020B0609070205080204" pitchFamily="49" charset="-128"/>
                <a:ea typeface="ＭＳ ゴシック" panose="020B0609070205080204" pitchFamily="49" charset="-128"/>
              </a:rPr>
              <a:t>N=272</a:t>
            </a:r>
          </a:p>
        </c:rich>
      </c:tx>
      <c:layout>
        <c:manualLayout>
          <c:xMode val="edge"/>
          <c:yMode val="edge"/>
          <c:x val="0.30224254608989576"/>
          <c:y val="5.3120849933598939E-2"/>
        </c:manualLayout>
      </c:layout>
      <c:overlay val="0"/>
      <c:spPr>
        <a:noFill/>
        <a:ln>
          <a:noFill/>
        </a:ln>
        <a:effectLst/>
      </c:spPr>
    </c:title>
    <c:autoTitleDeleted val="0"/>
    <c:plotArea>
      <c:layout/>
      <c:pieChart>
        <c:varyColors val="1"/>
        <c:ser>
          <c:idx val="0"/>
          <c:order val="0"/>
          <c:spPr>
            <a:solidFill>
              <a:schemeClr val="bg2">
                <a:lumMod val="90000"/>
              </a:schemeClr>
            </a:solidFill>
          </c:spPr>
          <c:dPt>
            <c:idx val="0"/>
            <c:bubble3D val="0"/>
            <c:spPr>
              <a:solidFill>
                <a:srgbClr val="FF0000"/>
              </a:solidFill>
              <a:ln w="12700">
                <a:solidFill>
                  <a:schemeClr val="tx1"/>
                </a:solidFill>
              </a:ln>
              <a:effectLst/>
            </c:spPr>
            <c:extLst xmlns:c16r2="http://schemas.microsoft.com/office/drawing/2015/06/chart">
              <c:ext xmlns:c16="http://schemas.microsoft.com/office/drawing/2014/chart" uri="{C3380CC4-5D6E-409C-BE32-E72D297353CC}">
                <c16:uniqueId val="{00000001-ECD8-4531-B285-98841C0A3A3D}"/>
              </c:ext>
            </c:extLst>
          </c:dPt>
          <c:dPt>
            <c:idx val="1"/>
            <c:bubble3D val="0"/>
            <c:spPr>
              <a:solidFill>
                <a:srgbClr val="FFC000"/>
              </a:solidFill>
              <a:ln w="12700">
                <a:solidFill>
                  <a:schemeClr val="tx1"/>
                </a:solidFill>
              </a:ln>
              <a:effectLst/>
            </c:spPr>
            <c:extLst xmlns:c16r2="http://schemas.microsoft.com/office/drawing/2015/06/chart">
              <c:ext xmlns:c16="http://schemas.microsoft.com/office/drawing/2014/chart" uri="{C3380CC4-5D6E-409C-BE32-E72D297353CC}">
                <c16:uniqueId val="{00000003-ECD8-4531-B285-98841C0A3A3D}"/>
              </c:ext>
            </c:extLst>
          </c:dPt>
          <c:dPt>
            <c:idx val="2"/>
            <c:bubble3D val="0"/>
            <c:spPr>
              <a:solidFill>
                <a:srgbClr val="FFFF00"/>
              </a:solidFill>
              <a:ln w="12700">
                <a:solidFill>
                  <a:schemeClr val="tx1"/>
                </a:solidFill>
              </a:ln>
              <a:effectLst/>
            </c:spPr>
            <c:extLst xmlns:c16r2="http://schemas.microsoft.com/office/drawing/2015/06/chart">
              <c:ext xmlns:c16="http://schemas.microsoft.com/office/drawing/2014/chart" uri="{C3380CC4-5D6E-409C-BE32-E72D297353CC}">
                <c16:uniqueId val="{00000005-ECD8-4531-B285-98841C0A3A3D}"/>
              </c:ext>
            </c:extLst>
          </c:dPt>
          <c:dPt>
            <c:idx val="3"/>
            <c:bubble3D val="0"/>
            <c:explosion val="1"/>
            <c:spPr>
              <a:solidFill>
                <a:srgbClr val="92D050"/>
              </a:solidFill>
              <a:ln w="12700">
                <a:solidFill>
                  <a:schemeClr val="tx1"/>
                </a:solidFill>
              </a:ln>
              <a:effectLst/>
            </c:spPr>
            <c:extLst xmlns:c16r2="http://schemas.microsoft.com/office/drawing/2015/06/chart">
              <c:ext xmlns:c16="http://schemas.microsoft.com/office/drawing/2014/chart" uri="{C3380CC4-5D6E-409C-BE32-E72D297353CC}">
                <c16:uniqueId val="{00000007-ECD8-4531-B285-98841C0A3A3D}"/>
              </c:ext>
            </c:extLst>
          </c:dPt>
          <c:dPt>
            <c:idx val="4"/>
            <c:bubble3D val="0"/>
            <c:spPr>
              <a:solidFill>
                <a:srgbClr val="00B050"/>
              </a:solidFill>
              <a:ln w="12700">
                <a:solidFill>
                  <a:schemeClr val="tx1"/>
                </a:solidFill>
              </a:ln>
              <a:effectLst/>
            </c:spPr>
            <c:extLst xmlns:c16r2="http://schemas.microsoft.com/office/drawing/2015/06/chart">
              <c:ext xmlns:c16="http://schemas.microsoft.com/office/drawing/2014/chart" uri="{C3380CC4-5D6E-409C-BE32-E72D297353CC}">
                <c16:uniqueId val="{00000009-ECD8-4531-B285-98841C0A3A3D}"/>
              </c:ext>
            </c:extLst>
          </c:dPt>
          <c:dPt>
            <c:idx val="5"/>
            <c:bubble3D val="0"/>
            <c:spPr>
              <a:solidFill>
                <a:srgbClr val="00B0F0"/>
              </a:solidFill>
              <a:ln w="12700">
                <a:solidFill>
                  <a:schemeClr val="tx1"/>
                </a:solidFill>
              </a:ln>
              <a:effectLst/>
            </c:spPr>
            <c:extLst xmlns:c16r2="http://schemas.microsoft.com/office/drawing/2015/06/chart">
              <c:ext xmlns:c16="http://schemas.microsoft.com/office/drawing/2014/chart" uri="{C3380CC4-5D6E-409C-BE32-E72D297353CC}">
                <c16:uniqueId val="{0000000C-ECD8-4531-B285-98841C0A3A3D}"/>
              </c:ext>
            </c:extLst>
          </c:dPt>
          <c:dPt>
            <c:idx val="6"/>
            <c:bubble3D val="0"/>
            <c:spPr>
              <a:solidFill>
                <a:srgbClr val="0070C0"/>
              </a:solidFill>
              <a:ln w="12700">
                <a:solidFill>
                  <a:schemeClr val="tx1"/>
                </a:solidFill>
              </a:ln>
              <a:effectLst/>
            </c:spPr>
            <c:extLst xmlns:c16r2="http://schemas.microsoft.com/office/drawing/2015/06/chart">
              <c:ext xmlns:c16="http://schemas.microsoft.com/office/drawing/2014/chart" uri="{C3380CC4-5D6E-409C-BE32-E72D297353CC}">
                <c16:uniqueId val="{0000000B-ECD8-4531-B285-98841C0A3A3D}"/>
              </c:ext>
            </c:extLst>
          </c:dPt>
          <c:dLbls>
            <c:dLbl>
              <c:idx val="0"/>
              <c:layout>
                <c:manualLayout>
                  <c:x val="0.13023258993654152"/>
                  <c:y val="-1.5936254980079705E-2"/>
                </c:manualLayout>
              </c:layout>
              <c:dLblPos val="bestFi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ECD8-4531-B285-98841C0A3A3D}"/>
                </c:ext>
              </c:extLst>
            </c:dLbl>
            <c:dLbl>
              <c:idx val="5"/>
              <c:layout>
                <c:manualLayout>
                  <c:x val="-3.4108535459570398E-2"/>
                  <c:y val="-2.6560424966799494E-2"/>
                </c:manualLayout>
              </c:layout>
              <c:dLblPos val="bestFi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C-ECD8-4531-B285-98841C0A3A3D}"/>
                </c:ext>
              </c:extLst>
            </c:dLbl>
            <c:dLbl>
              <c:idx val="6"/>
              <c:layout>
                <c:manualLayout>
                  <c:x val="4.651163926305054E-2"/>
                  <c:y val="-1.0624169986719787E-2"/>
                </c:manualLayout>
              </c:layout>
              <c:dLblPos val="bestFi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B-ECD8-4531-B285-98841C0A3A3D}"/>
                </c:ext>
              </c:extLst>
            </c:dLbl>
            <c:numFmt formatCode="0.0&quot;%&quot;" sourceLinked="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ＭＳ ゴシック" panose="020B0609070205080204" pitchFamily="49" charset="-128"/>
                    <a:ea typeface="ＭＳ ゴシック" panose="020B0609070205080204" pitchFamily="49" charset="-128"/>
                    <a:cs typeface="+mn-cs"/>
                  </a:defRPr>
                </a:pPr>
                <a:endParaRPr lang="ja-JP"/>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'単純集計（施設職員等）'!$C$4:$I$4</c:f>
              <c:strCache>
                <c:ptCount val="7"/>
                <c:pt idx="0">
                  <c:v>19歳以下</c:v>
                </c:pt>
                <c:pt idx="1">
                  <c:v>20～29歳</c:v>
                </c:pt>
                <c:pt idx="2">
                  <c:v>30～39歳</c:v>
                </c:pt>
                <c:pt idx="3">
                  <c:v>40～49歳</c:v>
                </c:pt>
                <c:pt idx="4">
                  <c:v>50～59歳</c:v>
                </c:pt>
                <c:pt idx="5">
                  <c:v>60～69歳</c:v>
                </c:pt>
                <c:pt idx="6">
                  <c:v>70歳以上</c:v>
                </c:pt>
              </c:strCache>
            </c:strRef>
          </c:cat>
          <c:val>
            <c:numRef>
              <c:f>'単純集計（施設職員等）'!$C$6:$I$6</c:f>
              <c:numCache>
                <c:formatCode>0.0_ </c:formatCode>
                <c:ptCount val="7"/>
                <c:pt idx="0">
                  <c:v>0.73529411764705876</c:v>
                </c:pt>
                <c:pt idx="1">
                  <c:v>26.47058823529412</c:v>
                </c:pt>
                <c:pt idx="2">
                  <c:v>34.92647058823529</c:v>
                </c:pt>
                <c:pt idx="3">
                  <c:v>26.102941176470591</c:v>
                </c:pt>
                <c:pt idx="4">
                  <c:v>9.5588235294117645</c:v>
                </c:pt>
                <c:pt idx="5">
                  <c:v>1.4705882352941175</c:v>
                </c:pt>
                <c:pt idx="6">
                  <c:v>0.73529411764705876</c:v>
                </c:pt>
              </c:numCache>
            </c:numRef>
          </c:val>
          <c:extLst xmlns:c16r2="http://schemas.microsoft.com/office/drawing/2015/06/chart">
            <c:ext xmlns:c16="http://schemas.microsoft.com/office/drawing/2014/chart" uri="{C3380CC4-5D6E-409C-BE32-E72D297353CC}">
              <c16:uniqueId val="{0000000A-ECD8-4531-B285-98841C0A3A3D}"/>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63530992743940118"/>
          <c:y val="0.19640202433259379"/>
          <c:w val="0.34519131909694661"/>
          <c:h val="0.77560824233987324"/>
        </c:manualLayout>
      </c:layout>
      <c:overlay val="0"/>
      <c:spPr>
        <a:noFill/>
        <a:ln>
          <a:noFill/>
        </a:ln>
        <a:effectLst/>
      </c:spPr>
      <c:txPr>
        <a:bodyPr rot="0" spcFirstLastPara="1" vertOverflow="ellipsis" vert="horz" wrap="square" anchor="ctr" anchorCtr="1"/>
        <a:lstStyle/>
        <a:p>
          <a:pPr>
            <a:defRPr sz="1400" b="0" i="0" u="none" strike="noStrike" kern="1200" baseline="0">
              <a:ln>
                <a:noFill/>
              </a:ln>
              <a:solidFill>
                <a:schemeClr val="tx1"/>
              </a:solidFill>
              <a:latin typeface="ＭＳ ゴシック" panose="020B0609070205080204" pitchFamily="49" charset="-128"/>
              <a:ea typeface="ＭＳ ゴシック" panose="020B0609070205080204" pitchFamily="49" charset="-128"/>
              <a:cs typeface="+mn-cs"/>
            </a:defRPr>
          </a:pPr>
          <a:endParaRPr lang="ja-JP"/>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ja-JP"/>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800" b="0" i="0" u="none" strike="noStrike" kern="1200" spc="0" baseline="0">
                <a:solidFill>
                  <a:schemeClr val="tx1">
                    <a:lumMod val="65000"/>
                    <a:lumOff val="35000"/>
                  </a:schemeClr>
                </a:solidFill>
                <a:latin typeface="ＭＳ ゴシック" panose="020B0609070205080204" pitchFamily="49" charset="-128"/>
                <a:ea typeface="ＭＳ ゴシック" panose="020B0609070205080204" pitchFamily="49" charset="-128"/>
                <a:cs typeface="+mn-cs"/>
              </a:defRPr>
            </a:pPr>
            <a:r>
              <a:rPr lang="en-US" altLang="ja-JP"/>
              <a:t>Q2-(1) </a:t>
            </a:r>
            <a:r>
              <a:rPr lang="ja-JP" altLang="en-US"/>
              <a:t>木を使った床や壁等を見て、以前よりいいなと思ったか。　</a:t>
            </a:r>
            <a:r>
              <a:rPr lang="en-US" altLang="ja-JP"/>
              <a:t>N=272</a:t>
            </a:r>
          </a:p>
        </c:rich>
      </c:tx>
      <c:overlay val="0"/>
      <c:spPr>
        <a:noFill/>
        <a:ln>
          <a:noFill/>
        </a:ln>
        <a:effectLst/>
      </c:spPr>
    </c:title>
    <c:autoTitleDeleted val="0"/>
    <c:plotArea>
      <c:layout/>
      <c:pieChart>
        <c:varyColors val="1"/>
        <c:ser>
          <c:idx val="0"/>
          <c:order val="0"/>
          <c:spPr>
            <a:solidFill>
              <a:schemeClr val="bg2">
                <a:lumMod val="90000"/>
              </a:schemeClr>
            </a:solidFill>
          </c:spPr>
          <c:dPt>
            <c:idx val="0"/>
            <c:bubble3D val="0"/>
            <c:spPr>
              <a:solidFill>
                <a:srgbClr val="FF0000"/>
              </a:solidFill>
              <a:ln w="12700">
                <a:solidFill>
                  <a:schemeClr val="tx1"/>
                </a:solidFill>
              </a:ln>
              <a:effectLst/>
            </c:spPr>
            <c:extLst xmlns:c16r2="http://schemas.microsoft.com/office/drawing/2015/06/chart">
              <c:ext xmlns:c16="http://schemas.microsoft.com/office/drawing/2014/chart" uri="{C3380CC4-5D6E-409C-BE32-E72D297353CC}">
                <c16:uniqueId val="{00000001-93A3-4805-B33E-72F322E6F271}"/>
              </c:ext>
            </c:extLst>
          </c:dPt>
          <c:dPt>
            <c:idx val="1"/>
            <c:bubble3D val="0"/>
            <c:explosion val="1"/>
            <c:spPr>
              <a:solidFill>
                <a:srgbClr val="FFC000"/>
              </a:solidFill>
              <a:ln w="12700">
                <a:solidFill>
                  <a:schemeClr val="tx1"/>
                </a:solidFill>
              </a:ln>
              <a:effectLst/>
            </c:spPr>
            <c:extLst xmlns:c16r2="http://schemas.microsoft.com/office/drawing/2015/06/chart">
              <c:ext xmlns:c16="http://schemas.microsoft.com/office/drawing/2014/chart" uri="{C3380CC4-5D6E-409C-BE32-E72D297353CC}">
                <c16:uniqueId val="{00000003-93A3-4805-B33E-72F322E6F271}"/>
              </c:ext>
            </c:extLst>
          </c:dPt>
          <c:dPt>
            <c:idx val="2"/>
            <c:bubble3D val="0"/>
            <c:spPr>
              <a:solidFill>
                <a:srgbClr val="92D050"/>
              </a:solidFill>
              <a:ln w="12700">
                <a:solidFill>
                  <a:schemeClr val="tx1"/>
                </a:solidFill>
              </a:ln>
              <a:effectLst/>
            </c:spPr>
            <c:extLst xmlns:c16r2="http://schemas.microsoft.com/office/drawing/2015/06/chart">
              <c:ext xmlns:c16="http://schemas.microsoft.com/office/drawing/2014/chart" uri="{C3380CC4-5D6E-409C-BE32-E72D297353CC}">
                <c16:uniqueId val="{00000005-93A3-4805-B33E-72F322E6F271}"/>
              </c:ext>
            </c:extLst>
          </c:dPt>
          <c:dPt>
            <c:idx val="3"/>
            <c:bubble3D val="0"/>
            <c:spPr>
              <a:solidFill>
                <a:srgbClr val="00B0F0"/>
              </a:solidFill>
              <a:ln w="12700">
                <a:solidFill>
                  <a:schemeClr val="tx1"/>
                </a:solidFill>
              </a:ln>
              <a:effectLst/>
            </c:spPr>
            <c:extLst xmlns:c16r2="http://schemas.microsoft.com/office/drawing/2015/06/chart">
              <c:ext xmlns:c16="http://schemas.microsoft.com/office/drawing/2014/chart" uri="{C3380CC4-5D6E-409C-BE32-E72D297353CC}">
                <c16:uniqueId val="{00000007-93A3-4805-B33E-72F322E6F271}"/>
              </c:ext>
            </c:extLst>
          </c:dPt>
          <c:dPt>
            <c:idx val="4"/>
            <c:bubble3D val="0"/>
            <c:spPr>
              <a:solidFill>
                <a:sysClr val="window" lastClr="FFFFFF"/>
              </a:solidFill>
              <a:ln w="12700">
                <a:solidFill>
                  <a:schemeClr val="tx1"/>
                </a:solidFill>
              </a:ln>
              <a:effectLst/>
            </c:spPr>
            <c:extLst xmlns:c16r2="http://schemas.microsoft.com/office/drawing/2015/06/chart">
              <c:ext xmlns:c16="http://schemas.microsoft.com/office/drawing/2014/chart" uri="{C3380CC4-5D6E-409C-BE32-E72D297353CC}">
                <c16:uniqueId val="{00000009-93A3-4805-B33E-72F322E6F271}"/>
              </c:ext>
            </c:extLst>
          </c:dPt>
          <c:dLbls>
            <c:dLbl>
              <c:idx val="2"/>
              <c:layout>
                <c:manualLayout>
                  <c:x val="-5.8778049893868228E-2"/>
                  <c:y val="5.3120849933598691E-3"/>
                </c:manualLayout>
              </c:layout>
              <c:dLblPos val="bestFi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93A3-4805-B33E-72F322E6F271}"/>
                </c:ext>
              </c:extLst>
            </c:dLbl>
            <c:dLbl>
              <c:idx val="3"/>
              <c:layout>
                <c:manualLayout>
                  <c:x val="2.784223416025337E-2"/>
                  <c:y val="-3.7184594953519258E-2"/>
                </c:manualLayout>
              </c:layout>
              <c:dLblPos val="bestFi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7-93A3-4805-B33E-72F322E6F271}"/>
                </c:ext>
              </c:extLst>
            </c:dLbl>
            <c:dLbl>
              <c:idx val="4"/>
              <c:layout>
                <c:manualLayout>
                  <c:x val="0.12064968136109794"/>
                  <c:y val="0"/>
                </c:manualLayout>
              </c:layout>
              <c:dLblPos val="bestFi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9-93A3-4805-B33E-72F322E6F271}"/>
                </c:ext>
              </c:extLst>
            </c:dLbl>
            <c:numFmt formatCode="0.0&quot;%&quot;"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ＭＳ ゴシック" panose="020B0609070205080204" pitchFamily="49" charset="-128"/>
                    <a:ea typeface="ＭＳ ゴシック" panose="020B0609070205080204" pitchFamily="49" charset="-128"/>
                    <a:cs typeface="+mn-cs"/>
                  </a:defRPr>
                </a:pPr>
                <a:endParaRPr lang="ja-JP"/>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'単純集計（施設職員等）'!$C$39:$G$39</c:f>
              <c:strCache>
                <c:ptCount val="5"/>
                <c:pt idx="0">
                  <c:v>とても思う</c:v>
                </c:pt>
                <c:pt idx="1">
                  <c:v>思う</c:v>
                </c:pt>
                <c:pt idx="2">
                  <c:v>あまり思わない</c:v>
                </c:pt>
                <c:pt idx="3">
                  <c:v>思わない</c:v>
                </c:pt>
                <c:pt idx="4">
                  <c:v>無回答</c:v>
                </c:pt>
              </c:strCache>
            </c:strRef>
          </c:cat>
          <c:val>
            <c:numRef>
              <c:f>'単純集計（施設職員等）'!$C$41:$G$41</c:f>
              <c:numCache>
                <c:formatCode>0.0_ </c:formatCode>
                <c:ptCount val="5"/>
                <c:pt idx="0">
                  <c:v>51.470588235294116</c:v>
                </c:pt>
                <c:pt idx="1">
                  <c:v>44.117647058823529</c:v>
                </c:pt>
                <c:pt idx="2">
                  <c:v>2.2058823529411766</c:v>
                </c:pt>
                <c:pt idx="3">
                  <c:v>0.36764705882352938</c:v>
                </c:pt>
                <c:pt idx="4">
                  <c:v>1.8382352941176472</c:v>
                </c:pt>
              </c:numCache>
            </c:numRef>
          </c:val>
          <c:extLst xmlns:c16r2="http://schemas.microsoft.com/office/drawing/2015/06/chart">
            <c:ext xmlns:c16="http://schemas.microsoft.com/office/drawing/2014/chart" uri="{C3380CC4-5D6E-409C-BE32-E72D297353CC}">
              <c16:uniqueId val="{0000000A-93A3-4805-B33E-72F322E6F271}"/>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54499675295729344"/>
          <c:y val="0.21063615666826177"/>
          <c:w val="0.43953460840859832"/>
          <c:h val="0.74423456736416238"/>
        </c:manualLayout>
      </c:layout>
      <c:overlay val="0"/>
      <c:spPr>
        <a:noFill/>
        <a:ln>
          <a:noFill/>
        </a:ln>
        <a:effectLst/>
      </c:spPr>
      <c:txPr>
        <a:bodyPr rot="0" spcFirstLastPara="1" vertOverflow="ellipsis" vert="horz" wrap="square" anchor="ctr" anchorCtr="1"/>
        <a:lstStyle/>
        <a:p>
          <a:pPr>
            <a:defRPr sz="1400" b="0" i="0" u="none" strike="noStrike" kern="1200" baseline="0">
              <a:ln>
                <a:noFill/>
              </a:ln>
              <a:solidFill>
                <a:schemeClr val="tx1"/>
              </a:solidFill>
              <a:latin typeface="ＭＳ ゴシック" panose="020B0609070205080204" pitchFamily="49" charset="-128"/>
              <a:ea typeface="ＭＳ ゴシック" panose="020B0609070205080204" pitchFamily="49" charset="-128"/>
              <a:cs typeface="+mn-cs"/>
            </a:defRPr>
          </a:pPr>
          <a:endParaRPr lang="ja-JP"/>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ja-JP"/>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800" b="0" i="0" u="none" strike="noStrike" kern="1200" spc="0" baseline="0">
                <a:solidFill>
                  <a:schemeClr val="tx1">
                    <a:lumMod val="65000"/>
                    <a:lumOff val="35000"/>
                  </a:schemeClr>
                </a:solidFill>
                <a:latin typeface="ＭＳ ゴシック" panose="020B0609070205080204" pitchFamily="49" charset="-128"/>
                <a:ea typeface="ＭＳ ゴシック" panose="020B0609070205080204" pitchFamily="49" charset="-128"/>
                <a:cs typeface="+mn-cs"/>
              </a:defRPr>
            </a:pPr>
            <a:r>
              <a:rPr lang="en-US" altLang="ja-JP"/>
              <a:t>Q2-(2) </a:t>
            </a:r>
            <a:r>
              <a:rPr lang="ja-JP" altLang="en-US"/>
              <a:t>木を使った床や壁等を見て、木製化や木製品に対する関心が高まったか。　</a:t>
            </a:r>
            <a:r>
              <a:rPr lang="en-US" altLang="ja-JP"/>
              <a:t>N=272</a:t>
            </a:r>
          </a:p>
        </c:rich>
      </c:tx>
      <c:overlay val="0"/>
      <c:spPr>
        <a:noFill/>
        <a:ln>
          <a:noFill/>
        </a:ln>
        <a:effectLst/>
      </c:spPr>
    </c:title>
    <c:autoTitleDeleted val="0"/>
    <c:plotArea>
      <c:layout/>
      <c:pieChart>
        <c:varyColors val="1"/>
        <c:ser>
          <c:idx val="0"/>
          <c:order val="0"/>
          <c:spPr>
            <a:solidFill>
              <a:schemeClr val="bg2">
                <a:lumMod val="90000"/>
              </a:schemeClr>
            </a:solidFill>
          </c:spPr>
          <c:dPt>
            <c:idx val="0"/>
            <c:bubble3D val="0"/>
            <c:spPr>
              <a:solidFill>
                <a:srgbClr val="FF0000"/>
              </a:solidFill>
              <a:ln w="12700">
                <a:solidFill>
                  <a:schemeClr val="tx1"/>
                </a:solidFill>
              </a:ln>
              <a:effectLst/>
            </c:spPr>
            <c:extLst xmlns:c16r2="http://schemas.microsoft.com/office/drawing/2015/06/chart">
              <c:ext xmlns:c16="http://schemas.microsoft.com/office/drawing/2014/chart" uri="{C3380CC4-5D6E-409C-BE32-E72D297353CC}">
                <c16:uniqueId val="{00000001-6622-43F6-A8C1-CD73B8818AF1}"/>
              </c:ext>
            </c:extLst>
          </c:dPt>
          <c:dPt>
            <c:idx val="1"/>
            <c:bubble3D val="0"/>
            <c:explosion val="1"/>
            <c:spPr>
              <a:solidFill>
                <a:srgbClr val="FFC000"/>
              </a:solidFill>
              <a:ln w="12700">
                <a:solidFill>
                  <a:schemeClr val="tx1"/>
                </a:solidFill>
              </a:ln>
              <a:effectLst/>
            </c:spPr>
            <c:extLst xmlns:c16r2="http://schemas.microsoft.com/office/drawing/2015/06/chart">
              <c:ext xmlns:c16="http://schemas.microsoft.com/office/drawing/2014/chart" uri="{C3380CC4-5D6E-409C-BE32-E72D297353CC}">
                <c16:uniqueId val="{00000003-6622-43F6-A8C1-CD73B8818AF1}"/>
              </c:ext>
            </c:extLst>
          </c:dPt>
          <c:dPt>
            <c:idx val="2"/>
            <c:bubble3D val="0"/>
            <c:spPr>
              <a:solidFill>
                <a:srgbClr val="92D050"/>
              </a:solidFill>
              <a:ln w="12700">
                <a:solidFill>
                  <a:schemeClr val="tx1"/>
                </a:solidFill>
              </a:ln>
              <a:effectLst/>
            </c:spPr>
            <c:extLst xmlns:c16r2="http://schemas.microsoft.com/office/drawing/2015/06/chart">
              <c:ext xmlns:c16="http://schemas.microsoft.com/office/drawing/2014/chart" uri="{C3380CC4-5D6E-409C-BE32-E72D297353CC}">
                <c16:uniqueId val="{00000005-6622-43F6-A8C1-CD73B8818AF1}"/>
              </c:ext>
            </c:extLst>
          </c:dPt>
          <c:dPt>
            <c:idx val="3"/>
            <c:bubble3D val="0"/>
            <c:spPr>
              <a:solidFill>
                <a:srgbClr val="00B0F0"/>
              </a:solidFill>
              <a:ln w="12700">
                <a:solidFill>
                  <a:schemeClr val="tx1"/>
                </a:solidFill>
              </a:ln>
              <a:effectLst/>
            </c:spPr>
            <c:extLst xmlns:c16r2="http://schemas.microsoft.com/office/drawing/2015/06/chart">
              <c:ext xmlns:c16="http://schemas.microsoft.com/office/drawing/2014/chart" uri="{C3380CC4-5D6E-409C-BE32-E72D297353CC}">
                <c16:uniqueId val="{00000007-6622-43F6-A8C1-CD73B8818AF1}"/>
              </c:ext>
            </c:extLst>
          </c:dPt>
          <c:dPt>
            <c:idx val="4"/>
            <c:bubble3D val="0"/>
            <c:spPr>
              <a:solidFill>
                <a:sysClr val="window" lastClr="FFFFFF"/>
              </a:solidFill>
              <a:ln w="12700">
                <a:solidFill>
                  <a:schemeClr val="tx1"/>
                </a:solidFill>
              </a:ln>
              <a:effectLst/>
            </c:spPr>
            <c:extLst xmlns:c16r2="http://schemas.microsoft.com/office/drawing/2015/06/chart">
              <c:ext xmlns:c16="http://schemas.microsoft.com/office/drawing/2014/chart" uri="{C3380CC4-5D6E-409C-BE32-E72D297353CC}">
                <c16:uniqueId val="{00000009-6622-43F6-A8C1-CD73B8818AF1}"/>
              </c:ext>
            </c:extLst>
          </c:dPt>
          <c:dLbls>
            <c:dLbl>
              <c:idx val="2"/>
              <c:layout>
                <c:manualLayout>
                  <c:x val="3.0935815733614857E-3"/>
                  <c:y val="2.1248339973439574E-2"/>
                </c:manualLayout>
              </c:layout>
              <c:dLblPos val="bestFi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6622-43F6-A8C1-CD73B8818AF1}"/>
                </c:ext>
              </c:extLst>
            </c:dLbl>
            <c:dLbl>
              <c:idx val="3"/>
              <c:layout>
                <c:manualLayout>
                  <c:x val="0"/>
                  <c:y val="-3.7184594953519279E-2"/>
                </c:manualLayout>
              </c:layout>
              <c:dLblPos val="bestFi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7-6622-43F6-A8C1-CD73B8818AF1}"/>
                </c:ext>
              </c:extLst>
            </c:dLbl>
            <c:dLbl>
              <c:idx val="4"/>
              <c:layout>
                <c:manualLayout>
                  <c:x val="0.11136893664101342"/>
                  <c:y val="-2.434677496354421E-17"/>
                </c:manualLayout>
              </c:layout>
              <c:dLblPos val="bestFi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9-6622-43F6-A8C1-CD73B8818AF1}"/>
                </c:ext>
              </c:extLst>
            </c:dLbl>
            <c:numFmt formatCode="0.0&quot;%&quot;"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ＭＳ ゴシック" panose="020B0609070205080204" pitchFamily="49" charset="-128"/>
                    <a:ea typeface="ＭＳ ゴシック" panose="020B0609070205080204" pitchFamily="49" charset="-128"/>
                    <a:cs typeface="+mn-cs"/>
                  </a:defRPr>
                </a:pPr>
                <a:endParaRPr lang="ja-JP"/>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'単純集計（施設職員等）'!$C$55:$G$55</c:f>
              <c:strCache>
                <c:ptCount val="5"/>
                <c:pt idx="0">
                  <c:v>とても高まった</c:v>
                </c:pt>
                <c:pt idx="1">
                  <c:v>高まった</c:v>
                </c:pt>
                <c:pt idx="2">
                  <c:v>あまり高まらない</c:v>
                </c:pt>
                <c:pt idx="3">
                  <c:v>高まらない</c:v>
                </c:pt>
                <c:pt idx="4">
                  <c:v>無回答</c:v>
                </c:pt>
              </c:strCache>
            </c:strRef>
          </c:cat>
          <c:val>
            <c:numRef>
              <c:f>'単純集計（施設職員等）'!$C$57:$G$57</c:f>
              <c:numCache>
                <c:formatCode>0.0_ </c:formatCode>
                <c:ptCount val="5"/>
                <c:pt idx="0">
                  <c:v>29.044117647058826</c:v>
                </c:pt>
                <c:pt idx="1">
                  <c:v>59.558823529411761</c:v>
                </c:pt>
                <c:pt idx="2">
                  <c:v>9.1911764705882355</c:v>
                </c:pt>
                <c:pt idx="3">
                  <c:v>0.73529411764705876</c:v>
                </c:pt>
                <c:pt idx="4">
                  <c:v>1.4705882352941175</c:v>
                </c:pt>
              </c:numCache>
            </c:numRef>
          </c:val>
          <c:extLst xmlns:c16r2="http://schemas.microsoft.com/office/drawing/2015/06/chart">
            <c:ext xmlns:c16="http://schemas.microsoft.com/office/drawing/2014/chart" uri="{C3380CC4-5D6E-409C-BE32-E72D297353CC}">
              <c16:uniqueId val="{0000000A-6622-43F6-A8C1-CD73B8818AF1}"/>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52911255131813373"/>
          <c:y val="0.25844462812314206"/>
          <c:w val="0.46765112389574975"/>
          <c:h val="0.67758414176128534"/>
        </c:manualLayout>
      </c:layout>
      <c:overlay val="0"/>
      <c:spPr>
        <a:noFill/>
        <a:ln>
          <a:noFill/>
        </a:ln>
        <a:effectLst/>
      </c:spPr>
      <c:txPr>
        <a:bodyPr rot="0" spcFirstLastPara="1" vertOverflow="ellipsis" vert="horz" wrap="square" anchor="ctr" anchorCtr="1"/>
        <a:lstStyle/>
        <a:p>
          <a:pPr>
            <a:defRPr sz="1400" b="0" i="0" u="none" strike="noStrike" kern="1200" baseline="0">
              <a:ln>
                <a:noFill/>
              </a:ln>
              <a:solidFill>
                <a:schemeClr val="tx1"/>
              </a:solidFill>
              <a:latin typeface="ＭＳ ゴシック" panose="020B0609070205080204" pitchFamily="49" charset="-128"/>
              <a:ea typeface="ＭＳ ゴシック" panose="020B0609070205080204" pitchFamily="49" charset="-128"/>
              <a:cs typeface="+mn-cs"/>
            </a:defRPr>
          </a:pPr>
          <a:endParaRPr lang="ja-JP"/>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ja-JP"/>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ＭＳ ゴシック" panose="020B0609070205080204" pitchFamily="49" charset="-128"/>
                <a:ea typeface="ＭＳ ゴシック" panose="020B0609070205080204" pitchFamily="49" charset="-128"/>
                <a:cs typeface="+mn-cs"/>
              </a:defRPr>
            </a:pPr>
            <a:r>
              <a:rPr lang="en-US" altLang="ja-JP"/>
              <a:t>Q1-(2) </a:t>
            </a:r>
            <a:r>
              <a:rPr lang="ja-JP" altLang="en-US"/>
              <a:t>属性　</a:t>
            </a:r>
            <a:r>
              <a:rPr lang="en-US" altLang="ja-JP"/>
              <a:t>N=272</a:t>
            </a:r>
          </a:p>
        </c:rich>
      </c:tx>
      <c:overlay val="0"/>
      <c:spPr>
        <a:noFill/>
        <a:ln>
          <a:noFill/>
        </a:ln>
        <a:effectLst/>
      </c:spPr>
    </c:title>
    <c:autoTitleDeleted val="0"/>
    <c:plotArea>
      <c:layout/>
      <c:pieChart>
        <c:varyColors val="1"/>
        <c:ser>
          <c:idx val="0"/>
          <c:order val="0"/>
          <c:spPr>
            <a:solidFill>
              <a:schemeClr val="bg2">
                <a:lumMod val="90000"/>
              </a:schemeClr>
            </a:solidFill>
          </c:spPr>
          <c:dPt>
            <c:idx val="0"/>
            <c:bubble3D val="0"/>
            <c:spPr>
              <a:solidFill>
                <a:srgbClr val="FFC000"/>
              </a:solidFill>
              <a:ln w="12700">
                <a:solidFill>
                  <a:schemeClr val="tx1"/>
                </a:solidFill>
              </a:ln>
              <a:effectLst/>
            </c:spPr>
            <c:extLst xmlns:c16r2="http://schemas.microsoft.com/office/drawing/2015/06/chart">
              <c:ext xmlns:c16="http://schemas.microsoft.com/office/drawing/2014/chart" uri="{C3380CC4-5D6E-409C-BE32-E72D297353CC}">
                <c16:uniqueId val="{00000002-60C1-44A5-B7C1-42745EED0A06}"/>
              </c:ext>
            </c:extLst>
          </c:dPt>
          <c:dPt>
            <c:idx val="1"/>
            <c:bubble3D val="0"/>
            <c:explosion val="1"/>
            <c:spPr>
              <a:solidFill>
                <a:srgbClr val="92D050"/>
              </a:solidFill>
              <a:ln w="12700">
                <a:solidFill>
                  <a:schemeClr val="tx1"/>
                </a:solidFill>
              </a:ln>
              <a:effectLst/>
            </c:spPr>
            <c:extLst xmlns:c16r2="http://schemas.microsoft.com/office/drawing/2015/06/chart">
              <c:ext xmlns:c16="http://schemas.microsoft.com/office/drawing/2014/chart" uri="{C3380CC4-5D6E-409C-BE32-E72D297353CC}">
                <c16:uniqueId val="{00000001-60C1-44A5-B7C1-42745EED0A06}"/>
              </c:ext>
            </c:extLst>
          </c:dPt>
          <c:dPt>
            <c:idx val="2"/>
            <c:bubble3D val="0"/>
            <c:spPr>
              <a:solidFill>
                <a:sysClr val="window" lastClr="FFFFFF"/>
              </a:solidFill>
              <a:ln w="12700">
                <a:solidFill>
                  <a:schemeClr val="tx1"/>
                </a:solidFill>
              </a:ln>
              <a:effectLst/>
            </c:spPr>
            <c:extLst xmlns:c16r2="http://schemas.microsoft.com/office/drawing/2015/06/chart">
              <c:ext xmlns:c16="http://schemas.microsoft.com/office/drawing/2014/chart" uri="{C3380CC4-5D6E-409C-BE32-E72D297353CC}">
                <c16:uniqueId val="{00000005-60C1-44A5-B7C1-42745EED0A06}"/>
              </c:ext>
            </c:extLst>
          </c:dPt>
          <c:dPt>
            <c:idx val="3"/>
            <c:bubble3D val="0"/>
            <c:spPr>
              <a:solidFill>
                <a:schemeClr val="bg1">
                  <a:lumMod val="65000"/>
                </a:schemeClr>
              </a:solidFill>
              <a:ln w="12700">
                <a:solidFill>
                  <a:schemeClr val="tx1"/>
                </a:solidFill>
              </a:ln>
              <a:effectLst/>
            </c:spPr>
            <c:extLst xmlns:c16r2="http://schemas.microsoft.com/office/drawing/2015/06/chart">
              <c:ext xmlns:c16="http://schemas.microsoft.com/office/drawing/2014/chart" uri="{C3380CC4-5D6E-409C-BE32-E72D297353CC}">
                <c16:uniqueId val="{00000004-60C1-44A5-B7C1-42745EED0A06}"/>
              </c:ext>
            </c:extLst>
          </c:dPt>
          <c:dPt>
            <c:idx val="4"/>
            <c:bubble3D val="0"/>
            <c:spPr>
              <a:solidFill>
                <a:schemeClr val="tx1">
                  <a:lumMod val="50000"/>
                  <a:lumOff val="50000"/>
                </a:schemeClr>
              </a:solidFill>
              <a:ln w="12700">
                <a:solidFill>
                  <a:schemeClr val="tx1"/>
                </a:solidFill>
              </a:ln>
              <a:effectLst/>
            </c:spPr>
            <c:extLst xmlns:c16r2="http://schemas.microsoft.com/office/drawing/2015/06/chart">
              <c:ext xmlns:c16="http://schemas.microsoft.com/office/drawing/2014/chart" uri="{C3380CC4-5D6E-409C-BE32-E72D297353CC}">
                <c16:uniqueId val="{00000003-60C1-44A5-B7C1-42745EED0A06}"/>
              </c:ext>
            </c:extLst>
          </c:dPt>
          <c:dLbls>
            <c:numFmt formatCode="0.0&quot;%&quot;"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ＭＳ ゴシック" panose="020B0609070205080204" pitchFamily="49" charset="-128"/>
                    <a:ea typeface="ＭＳ ゴシック" panose="020B0609070205080204" pitchFamily="49" charset="-128"/>
                    <a:cs typeface="+mn-cs"/>
                  </a:defRPr>
                </a:pPr>
                <a:endParaRPr lang="ja-JP"/>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'単純集計（施設職員等）'!$C$21:$E$21</c:f>
              <c:strCache>
                <c:ptCount val="3"/>
                <c:pt idx="0">
                  <c:v>保護者</c:v>
                </c:pt>
                <c:pt idx="1">
                  <c:v>施設職員</c:v>
                </c:pt>
                <c:pt idx="2">
                  <c:v>無回答</c:v>
                </c:pt>
              </c:strCache>
            </c:strRef>
          </c:cat>
          <c:val>
            <c:numRef>
              <c:f>'単純集計（施設職員等）'!$C$23:$E$23</c:f>
              <c:numCache>
                <c:formatCode>0.0_ </c:formatCode>
                <c:ptCount val="3"/>
                <c:pt idx="0">
                  <c:v>36.397058823529413</c:v>
                </c:pt>
                <c:pt idx="1">
                  <c:v>62.867647058823529</c:v>
                </c:pt>
                <c:pt idx="2">
                  <c:v>0.73529411764705876</c:v>
                </c:pt>
              </c:numCache>
            </c:numRef>
          </c:val>
          <c:extLst xmlns:c16r2="http://schemas.microsoft.com/office/drawing/2015/06/chart">
            <c:ext xmlns:c16="http://schemas.microsoft.com/office/drawing/2014/chart" uri="{C3380CC4-5D6E-409C-BE32-E72D297353CC}">
              <c16:uniqueId val="{00000000-60C1-44A5-B7C1-42745EED0A06}"/>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6787207906830699"/>
          <c:y val="0.39104139870962346"/>
          <c:w val="0.28584684423435208"/>
          <c:h val="0.42231075697211162"/>
        </c:manualLayout>
      </c:layout>
      <c:overlay val="0"/>
      <c:spPr>
        <a:noFill/>
        <a:ln>
          <a:noFill/>
        </a:ln>
        <a:effectLst/>
      </c:spPr>
      <c:txPr>
        <a:bodyPr rot="0" spcFirstLastPara="1" vertOverflow="ellipsis" vert="horz" wrap="square" anchor="ctr" anchorCtr="1"/>
        <a:lstStyle/>
        <a:p>
          <a:pPr>
            <a:defRPr sz="1400" b="0" i="0" u="none" strike="noStrike" kern="1200" baseline="0">
              <a:ln>
                <a:noFill/>
              </a:ln>
              <a:solidFill>
                <a:schemeClr val="tx1"/>
              </a:solidFill>
              <a:latin typeface="ＭＳ ゴシック" panose="020B0609070205080204" pitchFamily="49" charset="-128"/>
              <a:ea typeface="ＭＳ ゴシック" panose="020B0609070205080204" pitchFamily="49" charset="-128"/>
              <a:cs typeface="+mn-cs"/>
            </a:defRPr>
          </a:pPr>
          <a:endParaRPr lang="ja-JP"/>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ja-JP"/>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800" b="0" i="0" u="none" strike="noStrike" kern="1200" spc="0" baseline="0">
                <a:solidFill>
                  <a:schemeClr val="tx1">
                    <a:lumMod val="65000"/>
                    <a:lumOff val="35000"/>
                  </a:schemeClr>
                </a:solidFill>
                <a:latin typeface="ＭＳ ゴシック" panose="020B0609070205080204" pitchFamily="49" charset="-128"/>
                <a:ea typeface="ＭＳ ゴシック" panose="020B0609070205080204" pitchFamily="49" charset="-128"/>
                <a:cs typeface="+mn-cs"/>
              </a:defRPr>
            </a:pPr>
            <a:r>
              <a:rPr lang="en-US" altLang="ja-JP"/>
              <a:t>Q2-(3) </a:t>
            </a:r>
            <a:r>
              <a:rPr lang="ja-JP" altLang="en-US"/>
              <a:t>今後も施設で床や壁等に木を使う取組みをすすめるべきと思うか。　</a:t>
            </a:r>
            <a:r>
              <a:rPr lang="en-US" altLang="ja-JP"/>
              <a:t>N=272</a:t>
            </a:r>
          </a:p>
        </c:rich>
      </c:tx>
      <c:overlay val="0"/>
      <c:spPr>
        <a:noFill/>
        <a:ln>
          <a:noFill/>
        </a:ln>
        <a:effectLst/>
      </c:spPr>
    </c:title>
    <c:autoTitleDeleted val="0"/>
    <c:plotArea>
      <c:layout/>
      <c:pieChart>
        <c:varyColors val="1"/>
        <c:ser>
          <c:idx val="0"/>
          <c:order val="0"/>
          <c:spPr>
            <a:solidFill>
              <a:schemeClr val="bg2">
                <a:lumMod val="90000"/>
              </a:schemeClr>
            </a:solidFill>
          </c:spPr>
          <c:dPt>
            <c:idx val="0"/>
            <c:bubble3D val="0"/>
            <c:spPr>
              <a:solidFill>
                <a:srgbClr val="FF0000"/>
              </a:solidFill>
              <a:ln w="12700">
                <a:solidFill>
                  <a:schemeClr val="tx1"/>
                </a:solidFill>
              </a:ln>
              <a:effectLst/>
            </c:spPr>
            <c:extLst xmlns:c16r2="http://schemas.microsoft.com/office/drawing/2015/06/chart">
              <c:ext xmlns:c16="http://schemas.microsoft.com/office/drawing/2014/chart" uri="{C3380CC4-5D6E-409C-BE32-E72D297353CC}">
                <c16:uniqueId val="{00000001-47E7-44C6-842C-534EB4AF4355}"/>
              </c:ext>
            </c:extLst>
          </c:dPt>
          <c:dPt>
            <c:idx val="1"/>
            <c:bubble3D val="0"/>
            <c:explosion val="1"/>
            <c:spPr>
              <a:solidFill>
                <a:srgbClr val="FFC000"/>
              </a:solidFill>
              <a:ln w="12700">
                <a:solidFill>
                  <a:schemeClr val="tx1"/>
                </a:solidFill>
              </a:ln>
              <a:effectLst/>
            </c:spPr>
            <c:extLst xmlns:c16r2="http://schemas.microsoft.com/office/drawing/2015/06/chart">
              <c:ext xmlns:c16="http://schemas.microsoft.com/office/drawing/2014/chart" uri="{C3380CC4-5D6E-409C-BE32-E72D297353CC}">
                <c16:uniqueId val="{00000003-47E7-44C6-842C-534EB4AF4355}"/>
              </c:ext>
            </c:extLst>
          </c:dPt>
          <c:dPt>
            <c:idx val="2"/>
            <c:bubble3D val="0"/>
            <c:spPr>
              <a:solidFill>
                <a:srgbClr val="92D050"/>
              </a:solidFill>
              <a:ln w="12700">
                <a:solidFill>
                  <a:schemeClr val="tx1"/>
                </a:solidFill>
              </a:ln>
              <a:effectLst/>
            </c:spPr>
            <c:extLst xmlns:c16r2="http://schemas.microsoft.com/office/drawing/2015/06/chart">
              <c:ext xmlns:c16="http://schemas.microsoft.com/office/drawing/2014/chart" uri="{C3380CC4-5D6E-409C-BE32-E72D297353CC}">
                <c16:uniqueId val="{00000005-47E7-44C6-842C-534EB4AF4355}"/>
              </c:ext>
            </c:extLst>
          </c:dPt>
          <c:dPt>
            <c:idx val="3"/>
            <c:bubble3D val="0"/>
            <c:spPr>
              <a:solidFill>
                <a:srgbClr val="00B0F0"/>
              </a:solidFill>
              <a:ln w="12700">
                <a:solidFill>
                  <a:schemeClr val="tx1"/>
                </a:solidFill>
              </a:ln>
              <a:effectLst/>
            </c:spPr>
            <c:extLst xmlns:c16r2="http://schemas.microsoft.com/office/drawing/2015/06/chart">
              <c:ext xmlns:c16="http://schemas.microsoft.com/office/drawing/2014/chart" uri="{C3380CC4-5D6E-409C-BE32-E72D297353CC}">
                <c16:uniqueId val="{00000007-47E7-44C6-842C-534EB4AF4355}"/>
              </c:ext>
            </c:extLst>
          </c:dPt>
          <c:dPt>
            <c:idx val="4"/>
            <c:bubble3D val="0"/>
            <c:spPr>
              <a:solidFill>
                <a:sysClr val="window" lastClr="FFFFFF"/>
              </a:solidFill>
              <a:ln w="12700">
                <a:solidFill>
                  <a:schemeClr val="tx1"/>
                </a:solidFill>
              </a:ln>
              <a:effectLst/>
            </c:spPr>
            <c:extLst xmlns:c16r2="http://schemas.microsoft.com/office/drawing/2015/06/chart">
              <c:ext xmlns:c16="http://schemas.microsoft.com/office/drawing/2014/chart" uri="{C3380CC4-5D6E-409C-BE32-E72D297353CC}">
                <c16:uniqueId val="{00000009-47E7-44C6-842C-534EB4AF4355}"/>
              </c:ext>
            </c:extLst>
          </c:dPt>
          <c:dLbls>
            <c:dLbl>
              <c:idx val="3"/>
              <c:layout>
                <c:manualLayout>
                  <c:x val="4.6511639263050485E-2"/>
                  <c:y val="-3.7184594953519258E-2"/>
                </c:manualLayout>
              </c:layout>
              <c:dLblPos val="bestFi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7-47E7-44C6-842C-534EB4AF4355}"/>
                </c:ext>
              </c:extLst>
            </c:dLbl>
            <c:dLbl>
              <c:idx val="4"/>
              <c:layout>
                <c:manualLayout>
                  <c:x val="0.12838965043013223"/>
                  <c:y val="-1.5936060014495743E-2"/>
                </c:manualLayout>
              </c:layout>
              <c:dLblPos val="bestFi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9-47E7-44C6-842C-534EB4AF4355}"/>
                </c:ext>
              </c:extLst>
            </c:dLbl>
            <c:numFmt formatCode="0.0&quot;%&quot;"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ＭＳ ゴシック" panose="020B0609070205080204" pitchFamily="49" charset="-128"/>
                    <a:ea typeface="ＭＳ ゴシック" panose="020B0609070205080204" pitchFamily="49" charset="-128"/>
                    <a:cs typeface="+mn-cs"/>
                  </a:defRPr>
                </a:pPr>
                <a:endParaRPr lang="ja-JP"/>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'単純集計（施設職員等）'!$C$71:$G$71</c:f>
              <c:strCache>
                <c:ptCount val="5"/>
                <c:pt idx="0">
                  <c:v>とても思う</c:v>
                </c:pt>
                <c:pt idx="1">
                  <c:v>思う</c:v>
                </c:pt>
                <c:pt idx="2">
                  <c:v>あまり思わない</c:v>
                </c:pt>
                <c:pt idx="3">
                  <c:v>思わない</c:v>
                </c:pt>
                <c:pt idx="4">
                  <c:v>無回答</c:v>
                </c:pt>
              </c:strCache>
            </c:strRef>
          </c:cat>
          <c:val>
            <c:numRef>
              <c:f>'単純集計（施設職員等）'!$C$73:$G$73</c:f>
              <c:numCache>
                <c:formatCode>0.0_ </c:formatCode>
                <c:ptCount val="5"/>
                <c:pt idx="0">
                  <c:v>32.352941176470587</c:v>
                </c:pt>
                <c:pt idx="1">
                  <c:v>58.455882352941181</c:v>
                </c:pt>
                <c:pt idx="2">
                  <c:v>7.3529411764705888</c:v>
                </c:pt>
                <c:pt idx="3">
                  <c:v>0.36764705882352938</c:v>
                </c:pt>
                <c:pt idx="4">
                  <c:v>1.4705882352941175</c:v>
                </c:pt>
              </c:numCache>
            </c:numRef>
          </c:val>
          <c:extLst xmlns:c16r2="http://schemas.microsoft.com/office/drawing/2015/06/chart">
            <c:ext xmlns:c16="http://schemas.microsoft.com/office/drawing/2014/chart" uri="{C3380CC4-5D6E-409C-BE32-E72D297353CC}">
              <c16:uniqueId val="{0000000A-47E7-44C6-842C-534EB4AF4355}"/>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52683013534276635"/>
          <c:y val="0.29527704064616234"/>
          <c:w val="0.43323626521058783"/>
          <c:h val="0.67963863633067967"/>
        </c:manualLayout>
      </c:layout>
      <c:overlay val="0"/>
      <c:spPr>
        <a:noFill/>
        <a:ln>
          <a:noFill/>
        </a:ln>
        <a:effectLst/>
      </c:spPr>
      <c:txPr>
        <a:bodyPr rot="0" spcFirstLastPara="1" vertOverflow="ellipsis" vert="horz" wrap="square" anchor="ctr" anchorCtr="1"/>
        <a:lstStyle/>
        <a:p>
          <a:pPr>
            <a:defRPr sz="1100" b="0" i="0" u="none" strike="noStrike" kern="1200" baseline="0">
              <a:ln>
                <a:noFill/>
              </a:ln>
              <a:solidFill>
                <a:schemeClr val="tx1"/>
              </a:solidFill>
              <a:latin typeface="ＭＳ ゴシック" panose="020B0609070205080204" pitchFamily="49" charset="-128"/>
              <a:ea typeface="ＭＳ ゴシック" panose="020B0609070205080204" pitchFamily="49" charset="-128"/>
              <a:cs typeface="+mn-cs"/>
            </a:defRPr>
          </a:pPr>
          <a:endParaRPr lang="ja-JP"/>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ja-JP"/>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800" b="0" i="0" u="none" strike="noStrike" kern="1200" spc="0" baseline="0">
                <a:solidFill>
                  <a:schemeClr val="tx1">
                    <a:lumMod val="65000"/>
                    <a:lumOff val="35000"/>
                  </a:schemeClr>
                </a:solidFill>
                <a:latin typeface="ＭＳ ゴシック" panose="020B0609070205080204" pitchFamily="49" charset="-128"/>
                <a:ea typeface="ＭＳ ゴシック" panose="020B0609070205080204" pitchFamily="49" charset="-128"/>
                <a:cs typeface="+mn-cs"/>
              </a:defRPr>
            </a:pPr>
            <a:r>
              <a:rPr lang="en-US" altLang="ja-JP"/>
              <a:t>Q2-(5) </a:t>
            </a:r>
            <a:r>
              <a:rPr lang="ja-JP" altLang="en-US"/>
              <a:t>家庭でも、床や壁等に木を使いたいと思うか。　</a:t>
            </a:r>
            <a:r>
              <a:rPr lang="en-US" altLang="ja-JP"/>
              <a:t>N=272</a:t>
            </a:r>
          </a:p>
        </c:rich>
      </c:tx>
      <c:overlay val="0"/>
      <c:spPr>
        <a:noFill/>
        <a:ln>
          <a:noFill/>
        </a:ln>
        <a:effectLst/>
      </c:spPr>
    </c:title>
    <c:autoTitleDeleted val="0"/>
    <c:plotArea>
      <c:layout/>
      <c:pieChart>
        <c:varyColors val="1"/>
        <c:ser>
          <c:idx val="0"/>
          <c:order val="0"/>
          <c:spPr>
            <a:solidFill>
              <a:schemeClr val="bg2">
                <a:lumMod val="90000"/>
              </a:schemeClr>
            </a:solidFill>
          </c:spPr>
          <c:dPt>
            <c:idx val="0"/>
            <c:bubble3D val="0"/>
            <c:spPr>
              <a:solidFill>
                <a:srgbClr val="FF0000"/>
              </a:solidFill>
              <a:ln w="12700">
                <a:solidFill>
                  <a:schemeClr val="tx1"/>
                </a:solidFill>
              </a:ln>
              <a:effectLst/>
            </c:spPr>
            <c:extLst xmlns:c16r2="http://schemas.microsoft.com/office/drawing/2015/06/chart">
              <c:ext xmlns:c16="http://schemas.microsoft.com/office/drawing/2014/chart" uri="{C3380CC4-5D6E-409C-BE32-E72D297353CC}">
                <c16:uniqueId val="{00000001-784D-41D6-AC71-3C57FED0C068}"/>
              </c:ext>
            </c:extLst>
          </c:dPt>
          <c:dPt>
            <c:idx val="1"/>
            <c:bubble3D val="0"/>
            <c:explosion val="1"/>
            <c:spPr>
              <a:solidFill>
                <a:srgbClr val="FFC000"/>
              </a:solidFill>
              <a:ln w="12700">
                <a:solidFill>
                  <a:schemeClr val="tx1"/>
                </a:solidFill>
              </a:ln>
              <a:effectLst/>
            </c:spPr>
            <c:extLst xmlns:c16r2="http://schemas.microsoft.com/office/drawing/2015/06/chart">
              <c:ext xmlns:c16="http://schemas.microsoft.com/office/drawing/2014/chart" uri="{C3380CC4-5D6E-409C-BE32-E72D297353CC}">
                <c16:uniqueId val="{00000003-784D-41D6-AC71-3C57FED0C068}"/>
              </c:ext>
            </c:extLst>
          </c:dPt>
          <c:dPt>
            <c:idx val="2"/>
            <c:bubble3D val="0"/>
            <c:spPr>
              <a:solidFill>
                <a:srgbClr val="92D050"/>
              </a:solidFill>
              <a:ln w="12700">
                <a:solidFill>
                  <a:schemeClr val="tx1"/>
                </a:solidFill>
              </a:ln>
              <a:effectLst/>
            </c:spPr>
            <c:extLst xmlns:c16r2="http://schemas.microsoft.com/office/drawing/2015/06/chart">
              <c:ext xmlns:c16="http://schemas.microsoft.com/office/drawing/2014/chart" uri="{C3380CC4-5D6E-409C-BE32-E72D297353CC}">
                <c16:uniqueId val="{00000005-784D-41D6-AC71-3C57FED0C068}"/>
              </c:ext>
            </c:extLst>
          </c:dPt>
          <c:dPt>
            <c:idx val="3"/>
            <c:bubble3D val="0"/>
            <c:spPr>
              <a:solidFill>
                <a:srgbClr val="00B0F0"/>
              </a:solidFill>
              <a:ln w="12700">
                <a:solidFill>
                  <a:schemeClr val="tx1"/>
                </a:solidFill>
              </a:ln>
              <a:effectLst/>
            </c:spPr>
            <c:extLst xmlns:c16r2="http://schemas.microsoft.com/office/drawing/2015/06/chart">
              <c:ext xmlns:c16="http://schemas.microsoft.com/office/drawing/2014/chart" uri="{C3380CC4-5D6E-409C-BE32-E72D297353CC}">
                <c16:uniqueId val="{00000007-784D-41D6-AC71-3C57FED0C068}"/>
              </c:ext>
            </c:extLst>
          </c:dPt>
          <c:dPt>
            <c:idx val="4"/>
            <c:bubble3D val="0"/>
            <c:spPr>
              <a:solidFill>
                <a:sysClr val="window" lastClr="FFFFFF"/>
              </a:solidFill>
              <a:ln w="12700">
                <a:solidFill>
                  <a:schemeClr val="tx1"/>
                </a:solidFill>
              </a:ln>
              <a:effectLst/>
            </c:spPr>
            <c:extLst xmlns:c16r2="http://schemas.microsoft.com/office/drawing/2015/06/chart">
              <c:ext xmlns:c16="http://schemas.microsoft.com/office/drawing/2014/chart" uri="{C3380CC4-5D6E-409C-BE32-E72D297353CC}">
                <c16:uniqueId val="{00000009-784D-41D6-AC71-3C57FED0C068}"/>
              </c:ext>
            </c:extLst>
          </c:dPt>
          <c:dLbls>
            <c:dLbl>
              <c:idx val="2"/>
              <c:layout>
                <c:manualLayout>
                  <c:x val="0"/>
                  <c:y val="4.1992688643060827E-2"/>
                </c:manualLayout>
              </c:layout>
              <c:dLblPos val="bestFit"/>
              <c:showLegendKey val="0"/>
              <c:showVal val="1"/>
              <c:showCatName val="0"/>
              <c:showSerName val="0"/>
              <c:showPercent val="0"/>
              <c:showBubbleSize val="0"/>
            </c:dLbl>
            <c:dLbl>
              <c:idx val="4"/>
              <c:layout>
                <c:manualLayout>
                  <c:x val="4.2742271157053056E-2"/>
                  <c:y val="-8.3985377286122029E-3"/>
                </c:manualLayout>
              </c:layout>
              <c:dLblPos val="bestFi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9-784D-41D6-AC71-3C57FED0C068}"/>
                </c:ext>
              </c:extLst>
            </c:dLbl>
            <c:numFmt formatCode="0.0&quot;%&quot;"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ＭＳ ゴシック" panose="020B0609070205080204" pitchFamily="49" charset="-128"/>
                    <a:ea typeface="ＭＳ ゴシック" panose="020B0609070205080204" pitchFamily="49" charset="-128"/>
                    <a:cs typeface="+mn-cs"/>
                  </a:defRPr>
                </a:pPr>
                <a:endParaRPr lang="ja-JP"/>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'単純集計（施設職員等）'!$C$118:$G$118</c:f>
              <c:strCache>
                <c:ptCount val="5"/>
                <c:pt idx="0">
                  <c:v>とても思う</c:v>
                </c:pt>
                <c:pt idx="1">
                  <c:v>思う</c:v>
                </c:pt>
                <c:pt idx="2">
                  <c:v>あまり思わない</c:v>
                </c:pt>
                <c:pt idx="3">
                  <c:v>思わない</c:v>
                </c:pt>
                <c:pt idx="4">
                  <c:v>無回答</c:v>
                </c:pt>
              </c:strCache>
            </c:strRef>
          </c:cat>
          <c:val>
            <c:numRef>
              <c:f>'単純集計（施設職員等）'!$C$120:$G$120</c:f>
              <c:numCache>
                <c:formatCode>0.0_ </c:formatCode>
                <c:ptCount val="5"/>
                <c:pt idx="0">
                  <c:v>23.897058823529413</c:v>
                </c:pt>
                <c:pt idx="1">
                  <c:v>56.985294117647058</c:v>
                </c:pt>
                <c:pt idx="2">
                  <c:v>11.76470588235294</c:v>
                </c:pt>
                <c:pt idx="3">
                  <c:v>1.4705882352941175</c:v>
                </c:pt>
                <c:pt idx="4">
                  <c:v>5.8823529411764701</c:v>
                </c:pt>
              </c:numCache>
            </c:numRef>
          </c:val>
          <c:extLst xmlns:c16r2="http://schemas.microsoft.com/office/drawing/2015/06/chart">
            <c:ext xmlns:c16="http://schemas.microsoft.com/office/drawing/2014/chart" uri="{C3380CC4-5D6E-409C-BE32-E72D297353CC}">
              <c16:uniqueId val="{0000000A-784D-41D6-AC71-3C57FED0C068}"/>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51470115613237499"/>
          <c:y val="0.2395639902444702"/>
          <c:w val="0.42770983467236184"/>
          <c:h val="0.65994576644770231"/>
        </c:manualLayout>
      </c:layout>
      <c:overlay val="0"/>
      <c:spPr>
        <a:noFill/>
        <a:ln>
          <a:noFill/>
        </a:ln>
        <a:effectLst/>
      </c:spPr>
      <c:txPr>
        <a:bodyPr rot="0" spcFirstLastPara="1" vertOverflow="ellipsis" vert="horz" wrap="square" anchor="ctr" anchorCtr="1"/>
        <a:lstStyle/>
        <a:p>
          <a:pPr>
            <a:defRPr sz="1200" b="0" i="0" u="none" strike="noStrike" kern="1200" baseline="0">
              <a:ln>
                <a:noFill/>
              </a:ln>
              <a:solidFill>
                <a:schemeClr val="tx1"/>
              </a:solidFill>
              <a:latin typeface="ＭＳ ゴシック" panose="020B0609070205080204" pitchFamily="49" charset="-128"/>
              <a:ea typeface="ＭＳ ゴシック" panose="020B0609070205080204" pitchFamily="49" charset="-128"/>
              <a:cs typeface="+mn-cs"/>
            </a:defRPr>
          </a:pPr>
          <a:endParaRPr lang="ja-JP"/>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ja-JP"/>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32025876267159"/>
          <c:y val="0.25576129188466834"/>
          <c:w val="0.86364356202137382"/>
          <c:h val="0.57451183312811316"/>
        </c:manualLayout>
      </c:layout>
      <c:barChart>
        <c:barDir val="col"/>
        <c:grouping val="clustered"/>
        <c:varyColors val="0"/>
        <c:dLbls>
          <c:showLegendKey val="0"/>
          <c:showVal val="0"/>
          <c:showCatName val="0"/>
          <c:showSerName val="0"/>
          <c:showPercent val="0"/>
          <c:showBubbleSize val="0"/>
        </c:dLbls>
        <c:gapWidth val="219"/>
        <c:overlap val="-27"/>
        <c:axId val="114820608"/>
        <c:axId val="99252992"/>
      </c:barChart>
      <c:catAx>
        <c:axId val="114820608"/>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j-ea"/>
                <a:ea typeface="+mj-ea"/>
                <a:cs typeface="+mn-cs"/>
              </a:defRPr>
            </a:pPr>
            <a:endParaRPr lang="ja-JP"/>
          </a:p>
        </c:txPr>
        <c:crossAx val="99252992"/>
        <c:crosses val="autoZero"/>
        <c:auto val="1"/>
        <c:lblAlgn val="ctr"/>
        <c:lblOffset val="100"/>
        <c:noMultiLvlLbl val="0"/>
      </c:catAx>
      <c:valAx>
        <c:axId val="99252992"/>
        <c:scaling>
          <c:orientation val="minMax"/>
          <c:max val="5"/>
        </c:scaling>
        <c:delete val="0"/>
        <c:axPos val="l"/>
        <c:numFmt formatCode="#,##0_);[Red]\(#,##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ja-JP"/>
          </a:p>
        </c:txPr>
        <c:crossAx val="114820608"/>
        <c:crosses val="autoZero"/>
        <c:crossBetween val="between"/>
        <c:majorUnit val="1"/>
      </c:valAx>
      <c:spPr>
        <a:noFill/>
        <a:ln w="25400">
          <a:noFill/>
        </a:ln>
        <a:effectLst/>
      </c:spPr>
    </c:plotArea>
    <c:plotVisOnly val="1"/>
    <c:dispBlanksAs val="gap"/>
    <c:showDLblsOverMax val="0"/>
  </c:chart>
  <c:spPr>
    <a:noFill/>
    <a:ln w="9525" cap="flat" cmpd="sng" algn="ctr">
      <a:noFill/>
      <a:round/>
    </a:ln>
    <a:effectLst/>
  </c:spPr>
  <c:txPr>
    <a:bodyPr/>
    <a:lstStyle/>
    <a:p>
      <a:pPr>
        <a:defRPr sz="2400">
          <a:solidFill>
            <a:schemeClr val="tx1"/>
          </a:solidFill>
        </a:defRPr>
      </a:pPr>
      <a:endParaRPr lang="ja-JP"/>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r">
              <a:defRPr sz="900" b="0" i="0" u="none" strike="noStrike" kern="1200" spc="0" baseline="0">
                <a:solidFill>
                  <a:schemeClr val="tx1">
                    <a:lumMod val="65000"/>
                    <a:lumOff val="35000"/>
                  </a:schemeClr>
                </a:solidFill>
                <a:latin typeface="ＭＳ ゴシック" panose="020B0609070205080204" pitchFamily="49" charset="-128"/>
                <a:ea typeface="ＭＳ ゴシック" panose="020B0609070205080204" pitchFamily="49" charset="-128"/>
                <a:cs typeface="+mn-cs"/>
              </a:defRPr>
            </a:pPr>
            <a:r>
              <a:rPr lang="en-US" altLang="ja-JP" sz="900">
                <a:latin typeface="ＭＳ ゴシック" panose="020B0609070205080204" pitchFamily="49" charset="-128"/>
                <a:ea typeface="ＭＳ ゴシック" panose="020B0609070205080204" pitchFamily="49" charset="-128"/>
              </a:rPr>
              <a:t>Q2-(4) (3)</a:t>
            </a:r>
            <a:r>
              <a:rPr lang="ja-JP" altLang="en-US" sz="900">
                <a:latin typeface="ＭＳ ゴシック" panose="020B0609070205080204" pitchFamily="49" charset="-128"/>
                <a:ea typeface="ＭＳ ゴシック" panose="020B0609070205080204" pitchFamily="49" charset="-128"/>
              </a:rPr>
              <a:t>で「あまり思わない」「思わない」と回答した理由（複数回答）　</a:t>
            </a:r>
            <a:r>
              <a:rPr lang="en-US" altLang="ja-JP" sz="900">
                <a:latin typeface="ＭＳ ゴシック" panose="020B0609070205080204" pitchFamily="49" charset="-128"/>
                <a:ea typeface="ＭＳ ゴシック" panose="020B0609070205080204" pitchFamily="49" charset="-128"/>
              </a:rPr>
              <a:t>N=21</a:t>
            </a:r>
          </a:p>
        </c:rich>
      </c:tx>
      <c:layout>
        <c:manualLayout>
          <c:xMode val="edge"/>
          <c:yMode val="edge"/>
          <c:x val="0.11187198645812865"/>
          <c:y val="6.6047471620227033E-2"/>
        </c:manualLayout>
      </c:layout>
      <c:overlay val="0"/>
      <c:spPr>
        <a:noFill/>
        <a:ln>
          <a:noFill/>
        </a:ln>
        <a:effectLst/>
      </c:spPr>
    </c:title>
    <c:autoTitleDeleted val="0"/>
    <c:plotArea>
      <c:layout>
        <c:manualLayout>
          <c:layoutTarget val="inner"/>
          <c:xMode val="edge"/>
          <c:yMode val="edge"/>
          <c:x val="7.4963879294552782E-2"/>
          <c:y val="0.23823342515622078"/>
          <c:w val="0.79489911100908051"/>
          <c:h val="0.2773431494437808"/>
        </c:manualLayout>
      </c:layout>
      <c:barChart>
        <c:barDir val="col"/>
        <c:grouping val="clustered"/>
        <c:varyColors val="0"/>
        <c:ser>
          <c:idx val="0"/>
          <c:order val="0"/>
          <c:spPr>
            <a:solidFill>
              <a:schemeClr val="accent1">
                <a:lumMod val="60000"/>
                <a:lumOff val="40000"/>
              </a:schemeClr>
            </a:solidFill>
            <a:ln w="12700">
              <a:solidFill>
                <a:schemeClr val="tx1"/>
              </a:solidFill>
            </a:ln>
            <a:effectLst/>
          </c:spPr>
          <c:invertIfNegative val="0"/>
          <c:dLbls>
            <c:numFmt formatCode="0.0&quot;%&quot;" sourceLinked="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ＭＳ ゴシック" panose="020B0609070205080204" pitchFamily="49" charset="-128"/>
                    <a:ea typeface="ＭＳ ゴシック" panose="020B0609070205080204" pitchFamily="49" charset="-128"/>
                    <a:cs typeface="+mn-cs"/>
                  </a:defRPr>
                </a:pPr>
                <a:endParaRPr lang="ja-JP"/>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'単純集計（施設職員等）'!$C$88:$G$88</c:f>
              <c:strCache>
                <c:ptCount val="5"/>
                <c:pt idx="0">
                  <c:v>木のささくれによるケガが心配</c:v>
                </c:pt>
                <c:pt idx="1">
                  <c:v>汚れた時や破損した時のメンテナンスが大変（大変そう）</c:v>
                </c:pt>
                <c:pt idx="2">
                  <c:v>木製化する費用が高い（高そう）</c:v>
                </c:pt>
                <c:pt idx="3">
                  <c:v>特に関心がない</c:v>
                </c:pt>
                <c:pt idx="4">
                  <c:v>その他</c:v>
                </c:pt>
              </c:strCache>
            </c:strRef>
          </c:cat>
          <c:val>
            <c:numRef>
              <c:f>'単純集計（施設職員等）'!$C$90:$G$90</c:f>
              <c:numCache>
                <c:formatCode>0.0_ </c:formatCode>
                <c:ptCount val="5"/>
                <c:pt idx="0">
                  <c:v>28.571428571428569</c:v>
                </c:pt>
                <c:pt idx="1">
                  <c:v>52.380952380952387</c:v>
                </c:pt>
                <c:pt idx="2">
                  <c:v>4.7619047619047619</c:v>
                </c:pt>
                <c:pt idx="3">
                  <c:v>14.285714285714285</c:v>
                </c:pt>
                <c:pt idx="4">
                  <c:v>42.857142857142854</c:v>
                </c:pt>
              </c:numCache>
            </c:numRef>
          </c:val>
          <c:extLst xmlns:c16r2="http://schemas.microsoft.com/office/drawing/2015/06/chart">
            <c:ext xmlns:c16="http://schemas.microsoft.com/office/drawing/2014/chart" uri="{C3380CC4-5D6E-409C-BE32-E72D297353CC}">
              <c16:uniqueId val="{00000000-A53E-4580-8989-B731227F3BA5}"/>
            </c:ext>
          </c:extLst>
        </c:ser>
        <c:dLbls>
          <c:showLegendKey val="0"/>
          <c:showVal val="0"/>
          <c:showCatName val="0"/>
          <c:showSerName val="0"/>
          <c:showPercent val="0"/>
          <c:showBubbleSize val="0"/>
        </c:dLbls>
        <c:gapWidth val="100"/>
        <c:axId val="224093184"/>
        <c:axId val="222023040"/>
      </c:barChart>
      <c:catAx>
        <c:axId val="224093184"/>
        <c:scaling>
          <c:orientation val="minMax"/>
        </c:scaling>
        <c:delete val="0"/>
        <c:axPos val="b"/>
        <c:numFmt formatCode="General" sourceLinked="1"/>
        <c:majorTickMark val="out"/>
        <c:minorTickMark val="none"/>
        <c:tickLblPos val="nextTo"/>
        <c:spPr>
          <a:noFill/>
          <a:ln w="9525" cap="flat" cmpd="sng" algn="ctr">
            <a:noFill/>
            <a:round/>
          </a:ln>
          <a:effectLst/>
        </c:spPr>
        <c:txPr>
          <a:bodyPr rot="0" spcFirstLastPara="1" vertOverflow="ellipsis" vert="eaVert" wrap="square" anchor="ctr" anchorCtr="1"/>
          <a:lstStyle/>
          <a:p>
            <a:pPr>
              <a:defRPr sz="900" b="0" i="0" u="none" strike="noStrike" kern="1200" baseline="0">
                <a:solidFill>
                  <a:schemeClr val="tx1">
                    <a:lumMod val="65000"/>
                    <a:lumOff val="35000"/>
                  </a:schemeClr>
                </a:solidFill>
                <a:latin typeface="ＭＳ ゴシック" panose="020B0609070205080204" pitchFamily="49" charset="-128"/>
                <a:ea typeface="ＭＳ ゴシック" panose="020B0609070205080204" pitchFamily="49" charset="-128"/>
                <a:cs typeface="+mn-cs"/>
              </a:defRPr>
            </a:pPr>
            <a:endParaRPr lang="ja-JP"/>
          </a:p>
        </c:txPr>
        <c:crossAx val="222023040"/>
        <c:crosses val="autoZero"/>
        <c:auto val="1"/>
        <c:lblAlgn val="ctr"/>
        <c:lblOffset val="100"/>
        <c:noMultiLvlLbl val="0"/>
      </c:catAx>
      <c:valAx>
        <c:axId val="222023040"/>
        <c:scaling>
          <c:orientation val="minMax"/>
        </c:scaling>
        <c:delete val="0"/>
        <c:axPos val="l"/>
        <c:majorGridlines>
          <c:spPr>
            <a:ln w="9525" cap="flat" cmpd="sng" algn="ctr">
              <a:solidFill>
                <a:schemeClr val="tx1"/>
              </a:solidFill>
              <a:prstDash val="dash"/>
              <a:round/>
            </a:ln>
            <a:effectLst/>
          </c:spPr>
        </c:majorGridlines>
        <c:numFmt formatCode="0&quot;%&quot;" sourceLinked="0"/>
        <c:majorTickMark val="out"/>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ＭＳ ゴシック" panose="020B0609070205080204" pitchFamily="49" charset="-128"/>
                <a:ea typeface="ＭＳ ゴシック" panose="020B0609070205080204" pitchFamily="49" charset="-128"/>
                <a:cs typeface="+mn-cs"/>
              </a:defRPr>
            </a:pPr>
            <a:endParaRPr lang="ja-JP"/>
          </a:p>
        </c:txPr>
        <c:crossAx val="224093184"/>
        <c:crosses val="autoZero"/>
        <c:crossBetween val="between"/>
        <c:majorUnit val="20"/>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a:pPr>
      <a:endParaRPr lang="ja-JP"/>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800" b="0" i="0" u="none" strike="noStrike" kern="1200" spc="0" baseline="0">
                <a:solidFill>
                  <a:schemeClr val="tx1">
                    <a:lumMod val="65000"/>
                    <a:lumOff val="35000"/>
                  </a:schemeClr>
                </a:solidFill>
                <a:latin typeface="ＭＳ ゴシック" panose="020B0609070205080204" pitchFamily="49" charset="-128"/>
                <a:ea typeface="ＭＳ ゴシック" panose="020B0609070205080204" pitchFamily="49" charset="-128"/>
                <a:cs typeface="+mn-cs"/>
              </a:defRPr>
            </a:pPr>
            <a:r>
              <a:rPr lang="en-US" altLang="ja-JP" sz="800"/>
              <a:t>Q3-(1) </a:t>
            </a:r>
            <a:r>
              <a:rPr lang="ja-JP" altLang="en-US" sz="800"/>
              <a:t>取組みを始める前から「木育」について知っていたか。　</a:t>
            </a:r>
            <a:r>
              <a:rPr lang="en-US" altLang="ja-JP" sz="800"/>
              <a:t>N=272</a:t>
            </a:r>
          </a:p>
        </c:rich>
      </c:tx>
      <c:layout>
        <c:manualLayout>
          <c:xMode val="edge"/>
          <c:yMode val="edge"/>
          <c:x val="9.6330145626797564E-2"/>
          <c:y val="2.1248339973439574E-2"/>
        </c:manualLayout>
      </c:layout>
      <c:overlay val="0"/>
      <c:spPr>
        <a:noFill/>
        <a:ln>
          <a:noFill/>
        </a:ln>
        <a:effectLst/>
      </c:spPr>
    </c:title>
    <c:autoTitleDeleted val="0"/>
    <c:plotArea>
      <c:layout>
        <c:manualLayout>
          <c:layoutTarget val="inner"/>
          <c:xMode val="edge"/>
          <c:yMode val="edge"/>
          <c:x val="0.17765455254427068"/>
          <c:y val="0.3904214917629365"/>
          <c:w val="0.19304745006546115"/>
          <c:h val="0.4701250198109948"/>
        </c:manualLayout>
      </c:layout>
      <c:pieChart>
        <c:varyColors val="1"/>
        <c:ser>
          <c:idx val="0"/>
          <c:order val="0"/>
          <c:spPr>
            <a:solidFill>
              <a:schemeClr val="bg2">
                <a:lumMod val="90000"/>
              </a:schemeClr>
            </a:solidFill>
          </c:spPr>
          <c:dPt>
            <c:idx val="0"/>
            <c:bubble3D val="0"/>
            <c:spPr>
              <a:solidFill>
                <a:srgbClr val="FFC000"/>
              </a:solidFill>
              <a:ln w="12700">
                <a:solidFill>
                  <a:schemeClr val="tx1"/>
                </a:solidFill>
              </a:ln>
              <a:effectLst/>
            </c:spPr>
            <c:extLst xmlns:c16r2="http://schemas.microsoft.com/office/drawing/2015/06/chart">
              <c:ext xmlns:c16="http://schemas.microsoft.com/office/drawing/2014/chart" uri="{C3380CC4-5D6E-409C-BE32-E72D297353CC}">
                <c16:uniqueId val="{00000001-4D24-4390-ADDD-08CC1707C560}"/>
              </c:ext>
            </c:extLst>
          </c:dPt>
          <c:dPt>
            <c:idx val="1"/>
            <c:bubble3D val="0"/>
            <c:explosion val="1"/>
            <c:spPr>
              <a:solidFill>
                <a:srgbClr val="92D050"/>
              </a:solidFill>
              <a:ln w="12700">
                <a:solidFill>
                  <a:schemeClr val="tx1"/>
                </a:solidFill>
              </a:ln>
              <a:effectLst/>
            </c:spPr>
            <c:extLst xmlns:c16r2="http://schemas.microsoft.com/office/drawing/2015/06/chart">
              <c:ext xmlns:c16="http://schemas.microsoft.com/office/drawing/2014/chart" uri="{C3380CC4-5D6E-409C-BE32-E72D297353CC}">
                <c16:uniqueId val="{00000003-4D24-4390-ADDD-08CC1707C560}"/>
              </c:ext>
            </c:extLst>
          </c:dPt>
          <c:dPt>
            <c:idx val="2"/>
            <c:bubble3D val="0"/>
            <c:spPr>
              <a:solidFill>
                <a:sysClr val="window" lastClr="FFFFFF"/>
              </a:solidFill>
              <a:ln w="12700">
                <a:solidFill>
                  <a:schemeClr val="tx1"/>
                </a:solidFill>
              </a:ln>
              <a:effectLst/>
            </c:spPr>
            <c:extLst xmlns:c16r2="http://schemas.microsoft.com/office/drawing/2015/06/chart">
              <c:ext xmlns:c16="http://schemas.microsoft.com/office/drawing/2014/chart" uri="{C3380CC4-5D6E-409C-BE32-E72D297353CC}">
                <c16:uniqueId val="{00000005-4D24-4390-ADDD-08CC1707C560}"/>
              </c:ext>
            </c:extLst>
          </c:dPt>
          <c:dPt>
            <c:idx val="3"/>
            <c:bubble3D val="0"/>
            <c:spPr>
              <a:solidFill>
                <a:schemeClr val="bg1">
                  <a:lumMod val="65000"/>
                </a:schemeClr>
              </a:solidFill>
              <a:ln w="12700">
                <a:solidFill>
                  <a:schemeClr val="tx1"/>
                </a:solidFill>
              </a:ln>
              <a:effectLst/>
            </c:spPr>
            <c:extLst xmlns:c16r2="http://schemas.microsoft.com/office/drawing/2015/06/chart">
              <c:ext xmlns:c16="http://schemas.microsoft.com/office/drawing/2014/chart" uri="{C3380CC4-5D6E-409C-BE32-E72D297353CC}">
                <c16:uniqueId val="{00000007-4D24-4390-ADDD-08CC1707C560}"/>
              </c:ext>
            </c:extLst>
          </c:dPt>
          <c:dPt>
            <c:idx val="4"/>
            <c:bubble3D val="0"/>
            <c:spPr>
              <a:solidFill>
                <a:schemeClr val="tx1">
                  <a:lumMod val="50000"/>
                  <a:lumOff val="50000"/>
                </a:schemeClr>
              </a:solidFill>
              <a:ln w="12700">
                <a:solidFill>
                  <a:schemeClr val="tx1"/>
                </a:solidFill>
              </a:ln>
              <a:effectLst/>
            </c:spPr>
            <c:extLst xmlns:c16r2="http://schemas.microsoft.com/office/drawing/2015/06/chart">
              <c:ext xmlns:c16="http://schemas.microsoft.com/office/drawing/2014/chart" uri="{C3380CC4-5D6E-409C-BE32-E72D297353CC}">
                <c16:uniqueId val="{00000009-4D24-4390-ADDD-08CC1707C560}"/>
              </c:ext>
            </c:extLst>
          </c:dPt>
          <c:dLbls>
            <c:numFmt formatCode="0.0&quot;%&quot;" sourceLinked="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ＭＳ ゴシック" panose="020B0609070205080204" pitchFamily="49" charset="-128"/>
                    <a:ea typeface="ＭＳ ゴシック" panose="020B0609070205080204" pitchFamily="49" charset="-128"/>
                    <a:cs typeface="+mn-cs"/>
                  </a:defRPr>
                </a:pPr>
                <a:endParaRPr lang="ja-JP"/>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'単純集計（施設職員等）'!$C$136:$E$136</c:f>
              <c:strCache>
                <c:ptCount val="3"/>
                <c:pt idx="0">
                  <c:v>知っている</c:v>
                </c:pt>
                <c:pt idx="1">
                  <c:v>知らない</c:v>
                </c:pt>
                <c:pt idx="2">
                  <c:v>無回答</c:v>
                </c:pt>
              </c:strCache>
            </c:strRef>
          </c:cat>
          <c:val>
            <c:numRef>
              <c:f>'単純集計（施設職員等）'!$C$138:$E$138</c:f>
              <c:numCache>
                <c:formatCode>0.0_ </c:formatCode>
                <c:ptCount val="3"/>
                <c:pt idx="0">
                  <c:v>43.382352941176471</c:v>
                </c:pt>
                <c:pt idx="1">
                  <c:v>56.25</c:v>
                </c:pt>
                <c:pt idx="2">
                  <c:v>0.36764705882352938</c:v>
                </c:pt>
              </c:numCache>
            </c:numRef>
          </c:val>
          <c:extLst xmlns:c16r2="http://schemas.microsoft.com/office/drawing/2015/06/chart">
            <c:ext xmlns:c16="http://schemas.microsoft.com/office/drawing/2014/chart" uri="{C3380CC4-5D6E-409C-BE32-E72D297353CC}">
              <c16:uniqueId val="{0000000A-4D24-4390-ADDD-08CC1707C560}"/>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49342475019115523"/>
          <c:y val="0.33792086344770328"/>
          <c:w val="0.36929458765786616"/>
          <c:h val="0.47642928611824076"/>
        </c:manualLayout>
      </c:layout>
      <c:overlay val="0"/>
      <c:spPr>
        <a:noFill/>
        <a:ln>
          <a:noFill/>
        </a:ln>
        <a:effectLst/>
      </c:spPr>
      <c:txPr>
        <a:bodyPr rot="0" spcFirstLastPara="1" vertOverflow="ellipsis" vert="horz" wrap="square" anchor="ctr" anchorCtr="1"/>
        <a:lstStyle/>
        <a:p>
          <a:pPr rtl="0">
            <a:defRPr sz="1400" b="0" i="0" u="none" strike="noStrike" kern="1200" baseline="0">
              <a:ln>
                <a:noFill/>
              </a:ln>
              <a:solidFill>
                <a:schemeClr val="tx1"/>
              </a:solidFill>
              <a:latin typeface="ＭＳ ゴシック" panose="020B0609070205080204" pitchFamily="49" charset="-128"/>
              <a:ea typeface="ＭＳ ゴシック" panose="020B0609070205080204" pitchFamily="49" charset="-128"/>
              <a:cs typeface="+mn-cs"/>
            </a:defRPr>
          </a:pPr>
          <a:endParaRPr lang="ja-JP"/>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ja-JP"/>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800" b="0" i="0" u="none" strike="noStrike" kern="1200" spc="0" baseline="0">
                <a:solidFill>
                  <a:schemeClr val="tx1">
                    <a:lumMod val="65000"/>
                    <a:lumOff val="35000"/>
                  </a:schemeClr>
                </a:solidFill>
                <a:latin typeface="ＭＳ ゴシック" panose="020B0609070205080204" pitchFamily="49" charset="-128"/>
                <a:ea typeface="ＭＳ ゴシック" panose="020B0609070205080204" pitchFamily="49" charset="-128"/>
                <a:cs typeface="+mn-cs"/>
              </a:defRPr>
            </a:pPr>
            <a:r>
              <a:rPr lang="en-US" altLang="ja-JP"/>
              <a:t>Q3-(2) (1)</a:t>
            </a:r>
            <a:r>
              <a:rPr lang="ja-JP" altLang="en-US"/>
              <a:t>で「知っている」と回答した方はいつ知ったか。　</a:t>
            </a:r>
            <a:r>
              <a:rPr lang="en-US" altLang="ja-JP"/>
              <a:t>N=118</a:t>
            </a:r>
          </a:p>
        </c:rich>
      </c:tx>
      <c:overlay val="0"/>
      <c:spPr>
        <a:noFill/>
        <a:ln>
          <a:noFill/>
        </a:ln>
        <a:effectLst/>
      </c:spPr>
    </c:title>
    <c:autoTitleDeleted val="0"/>
    <c:plotArea>
      <c:layout>
        <c:manualLayout>
          <c:layoutTarget val="inner"/>
          <c:xMode val="edge"/>
          <c:yMode val="edge"/>
          <c:x val="6.3115421278125736E-2"/>
          <c:y val="0.24701207929119354"/>
          <c:w val="0.28561926350351463"/>
          <c:h val="0.66796206251111045"/>
        </c:manualLayout>
      </c:layout>
      <c:pieChart>
        <c:varyColors val="1"/>
        <c:ser>
          <c:idx val="0"/>
          <c:order val="0"/>
          <c:spPr>
            <a:solidFill>
              <a:schemeClr val="bg2">
                <a:lumMod val="90000"/>
              </a:schemeClr>
            </a:solidFill>
          </c:spPr>
          <c:dPt>
            <c:idx val="0"/>
            <c:bubble3D val="0"/>
            <c:spPr>
              <a:solidFill>
                <a:srgbClr val="FF0000"/>
              </a:solidFill>
              <a:ln w="12700">
                <a:solidFill>
                  <a:schemeClr val="tx1"/>
                </a:solidFill>
              </a:ln>
              <a:effectLst/>
            </c:spPr>
            <c:extLst xmlns:c16r2="http://schemas.microsoft.com/office/drawing/2015/06/chart">
              <c:ext xmlns:c16="http://schemas.microsoft.com/office/drawing/2014/chart" uri="{C3380CC4-5D6E-409C-BE32-E72D297353CC}">
                <c16:uniqueId val="{00000001-3C96-4DAA-BDA2-AF693BAE5BDF}"/>
              </c:ext>
            </c:extLst>
          </c:dPt>
          <c:dPt>
            <c:idx val="1"/>
            <c:bubble3D val="0"/>
            <c:explosion val="1"/>
            <c:spPr>
              <a:solidFill>
                <a:srgbClr val="FFC000"/>
              </a:solidFill>
              <a:ln w="12700">
                <a:solidFill>
                  <a:schemeClr val="tx1"/>
                </a:solidFill>
              </a:ln>
              <a:effectLst/>
            </c:spPr>
            <c:extLst xmlns:c16r2="http://schemas.microsoft.com/office/drawing/2015/06/chart">
              <c:ext xmlns:c16="http://schemas.microsoft.com/office/drawing/2014/chart" uri="{C3380CC4-5D6E-409C-BE32-E72D297353CC}">
                <c16:uniqueId val="{00000003-3C96-4DAA-BDA2-AF693BAE5BDF}"/>
              </c:ext>
            </c:extLst>
          </c:dPt>
          <c:dPt>
            <c:idx val="2"/>
            <c:bubble3D val="0"/>
            <c:spPr>
              <a:solidFill>
                <a:srgbClr val="92D050"/>
              </a:solidFill>
              <a:ln w="12700">
                <a:solidFill>
                  <a:schemeClr val="tx1"/>
                </a:solidFill>
              </a:ln>
              <a:effectLst/>
            </c:spPr>
            <c:extLst xmlns:c16r2="http://schemas.microsoft.com/office/drawing/2015/06/chart">
              <c:ext xmlns:c16="http://schemas.microsoft.com/office/drawing/2014/chart" uri="{C3380CC4-5D6E-409C-BE32-E72D297353CC}">
                <c16:uniqueId val="{00000005-3C96-4DAA-BDA2-AF693BAE5BDF}"/>
              </c:ext>
            </c:extLst>
          </c:dPt>
          <c:dPt>
            <c:idx val="3"/>
            <c:bubble3D val="0"/>
            <c:spPr>
              <a:solidFill>
                <a:sysClr val="window" lastClr="FFFFFF"/>
              </a:solidFill>
              <a:ln w="12700">
                <a:solidFill>
                  <a:schemeClr val="tx1"/>
                </a:solidFill>
              </a:ln>
              <a:effectLst/>
            </c:spPr>
            <c:extLst xmlns:c16r2="http://schemas.microsoft.com/office/drawing/2015/06/chart">
              <c:ext xmlns:c16="http://schemas.microsoft.com/office/drawing/2014/chart" uri="{C3380CC4-5D6E-409C-BE32-E72D297353CC}">
                <c16:uniqueId val="{00000007-3C96-4DAA-BDA2-AF693BAE5BDF}"/>
              </c:ext>
            </c:extLst>
          </c:dPt>
          <c:dLbls>
            <c:numFmt formatCode="0.0&quot;%&quot;"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ＭＳ ゴシック" panose="020B0609070205080204" pitchFamily="49" charset="-128"/>
                    <a:ea typeface="ＭＳ ゴシック" panose="020B0609070205080204" pitchFamily="49" charset="-128"/>
                    <a:cs typeface="+mn-cs"/>
                  </a:defRPr>
                </a:pPr>
                <a:endParaRPr lang="ja-JP"/>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'単純集計（施設職員等）'!$C$152:$F$152</c:f>
              <c:strCache>
                <c:ptCount val="4"/>
                <c:pt idx="0">
                  <c:v>以前から知っていた</c:v>
                </c:pt>
                <c:pt idx="1">
                  <c:v>この施設の木育の取組みの時に知った</c:v>
                </c:pt>
                <c:pt idx="2">
                  <c:v>この施設の木育の取組みの時ではなく最近知った</c:v>
                </c:pt>
                <c:pt idx="3">
                  <c:v>無回答</c:v>
                </c:pt>
              </c:strCache>
            </c:strRef>
          </c:cat>
          <c:val>
            <c:numRef>
              <c:f>'単純集計（施設職員等）'!$C$154:$F$154</c:f>
              <c:numCache>
                <c:formatCode>0.0_ </c:formatCode>
                <c:ptCount val="4"/>
                <c:pt idx="0">
                  <c:v>19.491525423728813</c:v>
                </c:pt>
                <c:pt idx="1">
                  <c:v>71.186440677966104</c:v>
                </c:pt>
                <c:pt idx="2">
                  <c:v>8.4745762711864394</c:v>
                </c:pt>
                <c:pt idx="3">
                  <c:v>0.84745762711864403</c:v>
                </c:pt>
              </c:numCache>
            </c:numRef>
          </c:val>
          <c:extLst xmlns:c16r2="http://schemas.microsoft.com/office/drawing/2015/06/chart">
            <c:ext xmlns:c16="http://schemas.microsoft.com/office/drawing/2014/chart" uri="{C3380CC4-5D6E-409C-BE32-E72D297353CC}">
              <c16:uniqueId val="{0000000A-3C96-4DAA-BDA2-AF693BAE5BDF}"/>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39195393422666863"/>
          <c:y val="0.21287912454171759"/>
          <c:w val="0.59556321285827063"/>
          <c:h val="0.7794526453582451"/>
        </c:manualLayout>
      </c:layout>
      <c:overlay val="0"/>
      <c:spPr>
        <a:noFill/>
        <a:ln>
          <a:noFill/>
        </a:ln>
        <a:effectLst/>
      </c:spPr>
      <c:txPr>
        <a:bodyPr rot="0" spcFirstLastPara="1" vertOverflow="ellipsis" vert="horz" wrap="square" anchor="ctr" anchorCtr="1"/>
        <a:lstStyle/>
        <a:p>
          <a:pPr>
            <a:defRPr sz="1000" b="0" i="0" u="none" strike="noStrike" kern="1200" baseline="0">
              <a:ln>
                <a:noFill/>
              </a:ln>
              <a:solidFill>
                <a:schemeClr val="tx1"/>
              </a:solidFill>
              <a:latin typeface="ＭＳ ゴシック" panose="020B0609070205080204" pitchFamily="49" charset="-128"/>
              <a:ea typeface="ＭＳ ゴシック" panose="020B0609070205080204" pitchFamily="49" charset="-128"/>
              <a:cs typeface="+mn-cs"/>
            </a:defRPr>
          </a:pPr>
          <a:endParaRPr lang="ja-JP"/>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ja-JP"/>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800" b="0" i="0" u="none" strike="noStrike" kern="1200" spc="0" baseline="0">
                <a:solidFill>
                  <a:schemeClr val="tx1">
                    <a:lumMod val="65000"/>
                    <a:lumOff val="35000"/>
                  </a:schemeClr>
                </a:solidFill>
                <a:latin typeface="ＭＳ ゴシック" panose="020B0609070205080204" pitchFamily="49" charset="-128"/>
                <a:ea typeface="ＭＳ ゴシック" panose="020B0609070205080204" pitchFamily="49" charset="-128"/>
                <a:cs typeface="+mn-cs"/>
              </a:defRPr>
            </a:pPr>
            <a:r>
              <a:rPr lang="en-US" altLang="ja-JP"/>
              <a:t>Q3-(3) </a:t>
            </a:r>
            <a:r>
              <a:rPr lang="ja-JP" altLang="en-US"/>
              <a:t>「木育」の内容を知っているか。　</a:t>
            </a:r>
            <a:r>
              <a:rPr lang="en-US" altLang="ja-JP"/>
              <a:t>N=272</a:t>
            </a:r>
          </a:p>
        </c:rich>
      </c:tx>
      <c:overlay val="0"/>
      <c:spPr>
        <a:noFill/>
        <a:ln>
          <a:noFill/>
        </a:ln>
        <a:effectLst/>
      </c:spPr>
    </c:title>
    <c:autoTitleDeleted val="0"/>
    <c:plotArea>
      <c:layout>
        <c:manualLayout>
          <c:layoutTarget val="inner"/>
          <c:xMode val="edge"/>
          <c:yMode val="edge"/>
          <c:x val="9.2553527809968242E-2"/>
          <c:y val="0.26156876289107972"/>
          <c:w val="0.2676941220128275"/>
          <c:h val="0.65595730909126038"/>
        </c:manualLayout>
      </c:layout>
      <c:pieChart>
        <c:varyColors val="1"/>
        <c:ser>
          <c:idx val="0"/>
          <c:order val="0"/>
          <c:spPr>
            <a:solidFill>
              <a:schemeClr val="bg2">
                <a:lumMod val="90000"/>
              </a:schemeClr>
            </a:solidFill>
          </c:spPr>
          <c:dPt>
            <c:idx val="0"/>
            <c:bubble3D val="0"/>
            <c:spPr>
              <a:solidFill>
                <a:srgbClr val="FF0000"/>
              </a:solidFill>
              <a:ln w="12700">
                <a:solidFill>
                  <a:schemeClr val="tx1"/>
                </a:solidFill>
              </a:ln>
              <a:effectLst/>
            </c:spPr>
            <c:extLst xmlns:c16r2="http://schemas.microsoft.com/office/drawing/2015/06/chart">
              <c:ext xmlns:c16="http://schemas.microsoft.com/office/drawing/2014/chart" uri="{C3380CC4-5D6E-409C-BE32-E72D297353CC}">
                <c16:uniqueId val="{00000002-60C1-44A5-B7C1-42745EED0A06}"/>
              </c:ext>
            </c:extLst>
          </c:dPt>
          <c:dPt>
            <c:idx val="1"/>
            <c:bubble3D val="0"/>
            <c:explosion val="1"/>
            <c:spPr>
              <a:solidFill>
                <a:srgbClr val="FFC000"/>
              </a:solidFill>
              <a:ln w="12700">
                <a:solidFill>
                  <a:schemeClr val="tx1"/>
                </a:solidFill>
              </a:ln>
              <a:effectLst/>
            </c:spPr>
            <c:extLst xmlns:c16r2="http://schemas.microsoft.com/office/drawing/2015/06/chart">
              <c:ext xmlns:c16="http://schemas.microsoft.com/office/drawing/2014/chart" uri="{C3380CC4-5D6E-409C-BE32-E72D297353CC}">
                <c16:uniqueId val="{00000001-60C1-44A5-B7C1-42745EED0A06}"/>
              </c:ext>
            </c:extLst>
          </c:dPt>
          <c:dPt>
            <c:idx val="2"/>
            <c:bubble3D val="0"/>
            <c:spPr>
              <a:solidFill>
                <a:srgbClr val="92D050"/>
              </a:solidFill>
              <a:ln w="12700">
                <a:solidFill>
                  <a:schemeClr val="tx1"/>
                </a:solidFill>
              </a:ln>
              <a:effectLst/>
            </c:spPr>
            <c:extLst xmlns:c16r2="http://schemas.microsoft.com/office/drawing/2015/06/chart">
              <c:ext xmlns:c16="http://schemas.microsoft.com/office/drawing/2014/chart" uri="{C3380CC4-5D6E-409C-BE32-E72D297353CC}">
                <c16:uniqueId val="{00000005-60C1-44A5-B7C1-42745EED0A06}"/>
              </c:ext>
            </c:extLst>
          </c:dPt>
          <c:dPt>
            <c:idx val="3"/>
            <c:bubble3D val="0"/>
            <c:spPr>
              <a:solidFill>
                <a:srgbClr val="00B0F0"/>
              </a:solidFill>
              <a:ln w="12700">
                <a:solidFill>
                  <a:schemeClr val="tx1"/>
                </a:solidFill>
              </a:ln>
              <a:effectLst/>
            </c:spPr>
            <c:extLst xmlns:c16r2="http://schemas.microsoft.com/office/drawing/2015/06/chart">
              <c:ext xmlns:c16="http://schemas.microsoft.com/office/drawing/2014/chart" uri="{C3380CC4-5D6E-409C-BE32-E72D297353CC}">
                <c16:uniqueId val="{00000004-60C1-44A5-B7C1-42745EED0A06}"/>
              </c:ext>
            </c:extLst>
          </c:dPt>
          <c:dPt>
            <c:idx val="4"/>
            <c:bubble3D val="0"/>
            <c:spPr>
              <a:solidFill>
                <a:sysClr val="window" lastClr="FFFFFF"/>
              </a:solidFill>
              <a:ln w="12700">
                <a:solidFill>
                  <a:schemeClr val="tx1"/>
                </a:solidFill>
              </a:ln>
              <a:effectLst/>
            </c:spPr>
            <c:extLst xmlns:c16r2="http://schemas.microsoft.com/office/drawing/2015/06/chart">
              <c:ext xmlns:c16="http://schemas.microsoft.com/office/drawing/2014/chart" uri="{C3380CC4-5D6E-409C-BE32-E72D297353CC}">
                <c16:uniqueId val="{00000003-60C1-44A5-B7C1-42745EED0A06}"/>
              </c:ext>
            </c:extLst>
          </c:dPt>
          <c:dLbls>
            <c:dLbl>
              <c:idx val="0"/>
              <c:layout>
                <c:manualLayout>
                  <c:x val="3.6866368365172507E-2"/>
                  <c:y val="-5.3120849933598934E-3"/>
                </c:manualLayout>
              </c:layout>
              <c:dLblPos val="bestFi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60C1-44A5-B7C1-42745EED0A06}"/>
                </c:ext>
              </c:extLst>
            </c:dLbl>
            <c:dLbl>
              <c:idx val="4"/>
              <c:layout>
                <c:manualLayout>
                  <c:x val="-4.6082960456465635E-2"/>
                  <c:y val="0"/>
                </c:manualLayout>
              </c:layout>
              <c:dLblPos val="bestFi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60C1-44A5-B7C1-42745EED0A06}"/>
                </c:ext>
              </c:extLst>
            </c:dLbl>
            <c:numFmt formatCode="0.0&quot;%&quot;"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ＭＳ ゴシック" panose="020B0609070205080204" pitchFamily="49" charset="-128"/>
                    <a:ea typeface="ＭＳ ゴシック" panose="020B0609070205080204" pitchFamily="49" charset="-128"/>
                    <a:cs typeface="+mn-cs"/>
                  </a:defRPr>
                </a:pPr>
                <a:endParaRPr lang="ja-JP"/>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'単純集計（施設職員等）'!$C$168:$G$168</c:f>
              <c:strCache>
                <c:ptCount val="5"/>
                <c:pt idx="0">
                  <c:v>よく知っている</c:v>
                </c:pt>
                <c:pt idx="1">
                  <c:v>知っている</c:v>
                </c:pt>
                <c:pt idx="2">
                  <c:v>言葉だけ知っている</c:v>
                </c:pt>
                <c:pt idx="3">
                  <c:v>知らない</c:v>
                </c:pt>
                <c:pt idx="4">
                  <c:v>無回答</c:v>
                </c:pt>
              </c:strCache>
            </c:strRef>
          </c:cat>
          <c:val>
            <c:numRef>
              <c:f>'単純集計（施設職員等）'!$C$170:$G$170</c:f>
              <c:numCache>
                <c:formatCode>0.0_ </c:formatCode>
                <c:ptCount val="5"/>
                <c:pt idx="0">
                  <c:v>1.1029411764705883</c:v>
                </c:pt>
                <c:pt idx="1">
                  <c:v>24.264705882352942</c:v>
                </c:pt>
                <c:pt idx="2">
                  <c:v>25.367647058823529</c:v>
                </c:pt>
                <c:pt idx="3">
                  <c:v>45.955882352941174</c:v>
                </c:pt>
                <c:pt idx="4">
                  <c:v>3.3088235294117649</c:v>
                </c:pt>
              </c:numCache>
            </c:numRef>
          </c:val>
          <c:extLst xmlns:c16r2="http://schemas.microsoft.com/office/drawing/2015/06/chart">
            <c:ext xmlns:c16="http://schemas.microsoft.com/office/drawing/2014/chart" uri="{C3380CC4-5D6E-409C-BE32-E72D297353CC}">
              <c16:uniqueId val="{00000000-60C1-44A5-B7C1-42745EED0A06}"/>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48203797096871087"/>
          <c:y val="0.21589750897243301"/>
          <c:w val="0.42656845976444724"/>
          <c:h val="0.7139177216107655"/>
        </c:manualLayout>
      </c:layout>
      <c:overlay val="0"/>
      <c:spPr>
        <a:noFill/>
        <a:ln>
          <a:noFill/>
        </a:ln>
        <a:effectLst/>
      </c:spPr>
      <c:txPr>
        <a:bodyPr rot="0" spcFirstLastPara="1" vertOverflow="ellipsis" vert="horz" wrap="square" anchor="ctr" anchorCtr="1"/>
        <a:lstStyle/>
        <a:p>
          <a:pPr>
            <a:defRPr sz="1100" b="0" i="0" u="none" strike="noStrike" kern="1200" baseline="0">
              <a:ln>
                <a:noFill/>
              </a:ln>
              <a:solidFill>
                <a:schemeClr val="tx1"/>
              </a:solidFill>
              <a:latin typeface="ＭＳ ゴシック" panose="020B0609070205080204" pitchFamily="49" charset="-128"/>
              <a:ea typeface="ＭＳ ゴシック" panose="020B0609070205080204" pitchFamily="49" charset="-128"/>
              <a:cs typeface="+mn-cs"/>
            </a:defRPr>
          </a:pPr>
          <a:endParaRPr lang="ja-JP"/>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ja-JP"/>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800" b="0" i="0" u="none" strike="noStrike" kern="1200" spc="0" baseline="0">
                <a:solidFill>
                  <a:schemeClr val="tx1">
                    <a:lumMod val="65000"/>
                    <a:lumOff val="35000"/>
                  </a:schemeClr>
                </a:solidFill>
                <a:latin typeface="ＭＳ ゴシック" panose="020B0609070205080204" pitchFamily="49" charset="-128"/>
                <a:ea typeface="ＭＳ ゴシック" panose="020B0609070205080204" pitchFamily="49" charset="-128"/>
                <a:cs typeface="+mn-cs"/>
              </a:defRPr>
            </a:pPr>
            <a:r>
              <a:rPr lang="en-US" altLang="ja-JP"/>
              <a:t>Q3-(4) </a:t>
            </a:r>
            <a:r>
              <a:rPr lang="ja-JP" altLang="en-US"/>
              <a:t>「木育」を通して、木製化、木製品や森林に関心を持ったか。　</a:t>
            </a:r>
            <a:r>
              <a:rPr lang="en-US" altLang="ja-JP"/>
              <a:t>N=272</a:t>
            </a:r>
          </a:p>
        </c:rich>
      </c:tx>
      <c:overlay val="0"/>
      <c:spPr>
        <a:noFill/>
        <a:ln>
          <a:noFill/>
        </a:ln>
        <a:effectLst/>
      </c:spPr>
    </c:title>
    <c:autoTitleDeleted val="0"/>
    <c:plotArea>
      <c:layout/>
      <c:pieChart>
        <c:varyColors val="1"/>
        <c:ser>
          <c:idx val="0"/>
          <c:order val="0"/>
          <c:spPr>
            <a:solidFill>
              <a:schemeClr val="bg2">
                <a:lumMod val="90000"/>
              </a:schemeClr>
            </a:solidFill>
          </c:spPr>
          <c:dPt>
            <c:idx val="0"/>
            <c:bubble3D val="0"/>
            <c:spPr>
              <a:solidFill>
                <a:srgbClr val="FF0000"/>
              </a:solidFill>
              <a:ln w="12700">
                <a:solidFill>
                  <a:schemeClr val="tx1"/>
                </a:solidFill>
              </a:ln>
              <a:effectLst/>
            </c:spPr>
            <c:extLst xmlns:c16r2="http://schemas.microsoft.com/office/drawing/2015/06/chart">
              <c:ext xmlns:c16="http://schemas.microsoft.com/office/drawing/2014/chart" uri="{C3380CC4-5D6E-409C-BE32-E72D297353CC}">
                <c16:uniqueId val="{00000002-60C1-44A5-B7C1-42745EED0A06}"/>
              </c:ext>
            </c:extLst>
          </c:dPt>
          <c:dPt>
            <c:idx val="1"/>
            <c:bubble3D val="0"/>
            <c:explosion val="1"/>
            <c:spPr>
              <a:solidFill>
                <a:srgbClr val="FFC000"/>
              </a:solidFill>
              <a:ln w="12700">
                <a:solidFill>
                  <a:schemeClr val="tx1"/>
                </a:solidFill>
              </a:ln>
              <a:effectLst/>
            </c:spPr>
            <c:extLst xmlns:c16r2="http://schemas.microsoft.com/office/drawing/2015/06/chart">
              <c:ext xmlns:c16="http://schemas.microsoft.com/office/drawing/2014/chart" uri="{C3380CC4-5D6E-409C-BE32-E72D297353CC}">
                <c16:uniqueId val="{00000001-60C1-44A5-B7C1-42745EED0A06}"/>
              </c:ext>
            </c:extLst>
          </c:dPt>
          <c:dPt>
            <c:idx val="2"/>
            <c:bubble3D val="0"/>
            <c:spPr>
              <a:solidFill>
                <a:srgbClr val="92D050"/>
              </a:solidFill>
              <a:ln w="12700">
                <a:solidFill>
                  <a:schemeClr val="tx1"/>
                </a:solidFill>
              </a:ln>
              <a:effectLst/>
            </c:spPr>
            <c:extLst xmlns:c16r2="http://schemas.microsoft.com/office/drawing/2015/06/chart">
              <c:ext xmlns:c16="http://schemas.microsoft.com/office/drawing/2014/chart" uri="{C3380CC4-5D6E-409C-BE32-E72D297353CC}">
                <c16:uniqueId val="{00000005-60C1-44A5-B7C1-42745EED0A06}"/>
              </c:ext>
            </c:extLst>
          </c:dPt>
          <c:dPt>
            <c:idx val="3"/>
            <c:bubble3D val="0"/>
            <c:spPr>
              <a:solidFill>
                <a:srgbClr val="00B0F0"/>
              </a:solidFill>
              <a:ln w="12700">
                <a:solidFill>
                  <a:schemeClr val="tx1"/>
                </a:solidFill>
              </a:ln>
              <a:effectLst/>
            </c:spPr>
            <c:extLst xmlns:c16r2="http://schemas.microsoft.com/office/drawing/2015/06/chart">
              <c:ext xmlns:c16="http://schemas.microsoft.com/office/drawing/2014/chart" uri="{C3380CC4-5D6E-409C-BE32-E72D297353CC}">
                <c16:uniqueId val="{00000004-60C1-44A5-B7C1-42745EED0A06}"/>
              </c:ext>
            </c:extLst>
          </c:dPt>
          <c:dPt>
            <c:idx val="4"/>
            <c:bubble3D val="0"/>
            <c:spPr>
              <a:solidFill>
                <a:sysClr val="window" lastClr="FFFFFF"/>
              </a:solidFill>
              <a:ln w="12700">
                <a:solidFill>
                  <a:schemeClr val="tx1"/>
                </a:solidFill>
              </a:ln>
              <a:effectLst/>
            </c:spPr>
            <c:extLst xmlns:c16r2="http://schemas.microsoft.com/office/drawing/2015/06/chart">
              <c:ext xmlns:c16="http://schemas.microsoft.com/office/drawing/2014/chart" uri="{C3380CC4-5D6E-409C-BE32-E72D297353CC}">
                <c16:uniqueId val="{00000003-60C1-44A5-B7C1-42745EED0A06}"/>
              </c:ext>
            </c:extLst>
          </c:dPt>
          <c:dLbls>
            <c:dLbl>
              <c:idx val="4"/>
              <c:layout>
                <c:manualLayout>
                  <c:x val="2.348337077386644E-2"/>
                  <c:y val="-7.3664825046040518E-3"/>
                </c:manualLayout>
              </c:layout>
              <c:dLblPos val="bestFit"/>
              <c:showLegendKey val="0"/>
              <c:showVal val="1"/>
              <c:showCatName val="0"/>
              <c:showSerName val="0"/>
              <c:showPercent val="0"/>
              <c:showBubbleSize val="0"/>
            </c:dLbl>
            <c:numFmt formatCode="0.0&quot;%&quot;"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ＭＳ ゴシック" panose="020B0609070205080204" pitchFamily="49" charset="-128"/>
                    <a:ea typeface="ＭＳ ゴシック" panose="020B0609070205080204" pitchFamily="49" charset="-128"/>
                    <a:cs typeface="+mn-cs"/>
                  </a:defRPr>
                </a:pPr>
                <a:endParaRPr lang="ja-JP"/>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'単純集計（施設職員等）'!$C$184:$G$184</c:f>
              <c:strCache>
                <c:ptCount val="5"/>
                <c:pt idx="0">
                  <c:v>とても持った</c:v>
                </c:pt>
                <c:pt idx="1">
                  <c:v>持った</c:v>
                </c:pt>
                <c:pt idx="2">
                  <c:v>あまり持っていない</c:v>
                </c:pt>
                <c:pt idx="3">
                  <c:v>持っていない</c:v>
                </c:pt>
                <c:pt idx="4">
                  <c:v>無回答</c:v>
                </c:pt>
              </c:strCache>
            </c:strRef>
          </c:cat>
          <c:val>
            <c:numRef>
              <c:f>'単純集計（施設職員等）'!$C$186:$G$186</c:f>
              <c:numCache>
                <c:formatCode>0.0_ </c:formatCode>
                <c:ptCount val="5"/>
                <c:pt idx="0">
                  <c:v>11.76470588235294</c:v>
                </c:pt>
                <c:pt idx="1">
                  <c:v>68.382352941176478</c:v>
                </c:pt>
                <c:pt idx="2">
                  <c:v>12.132352941176471</c:v>
                </c:pt>
                <c:pt idx="3">
                  <c:v>3.6764705882352944</c:v>
                </c:pt>
                <c:pt idx="4">
                  <c:v>4.0441176470588234</c:v>
                </c:pt>
              </c:numCache>
            </c:numRef>
          </c:val>
          <c:extLst xmlns:c16r2="http://schemas.microsoft.com/office/drawing/2015/06/chart">
            <c:ext xmlns:c16="http://schemas.microsoft.com/office/drawing/2014/chart" uri="{C3380CC4-5D6E-409C-BE32-E72D297353CC}">
              <c16:uniqueId val="{00000000-60C1-44A5-B7C1-42745EED0A06}"/>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53740930948140309"/>
          <c:y val="0.2529273367773951"/>
          <c:w val="0.42265705041855922"/>
          <c:h val="0.64541832669322707"/>
        </c:manualLayout>
      </c:layout>
      <c:overlay val="0"/>
      <c:spPr>
        <a:noFill/>
        <a:ln>
          <a:noFill/>
        </a:ln>
        <a:effectLst/>
      </c:spPr>
      <c:txPr>
        <a:bodyPr rot="0" spcFirstLastPara="1" vertOverflow="ellipsis" vert="horz" wrap="square" anchor="ctr" anchorCtr="1"/>
        <a:lstStyle/>
        <a:p>
          <a:pPr>
            <a:defRPr sz="1100" b="0" i="0" u="none" strike="noStrike" kern="1200" baseline="0">
              <a:ln>
                <a:noFill/>
              </a:ln>
              <a:solidFill>
                <a:schemeClr val="tx1"/>
              </a:solidFill>
              <a:latin typeface="ＭＳ ゴシック" panose="020B0609070205080204" pitchFamily="49" charset="-128"/>
              <a:ea typeface="ＭＳ ゴシック" panose="020B0609070205080204" pitchFamily="49" charset="-128"/>
              <a:cs typeface="+mn-cs"/>
            </a:defRPr>
          </a:pPr>
          <a:endParaRPr lang="ja-JP"/>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ja-JP"/>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800" b="0" i="0" u="none" strike="noStrike" kern="1200" spc="0" baseline="0">
                <a:solidFill>
                  <a:schemeClr val="tx1">
                    <a:lumMod val="65000"/>
                    <a:lumOff val="35000"/>
                  </a:schemeClr>
                </a:solidFill>
                <a:latin typeface="ＭＳ ゴシック" panose="020B0609070205080204" pitchFamily="49" charset="-128"/>
                <a:ea typeface="ＭＳ ゴシック" panose="020B0609070205080204" pitchFamily="49" charset="-128"/>
                <a:cs typeface="+mn-cs"/>
              </a:defRPr>
            </a:pPr>
            <a:r>
              <a:rPr lang="en-US" altLang="ja-JP"/>
              <a:t>Q3-(5) </a:t>
            </a:r>
            <a:r>
              <a:rPr lang="ja-JP" altLang="en-US"/>
              <a:t>「木育」は子どもたちに有効だと思うか。　</a:t>
            </a:r>
            <a:r>
              <a:rPr lang="en-US" altLang="ja-JP"/>
              <a:t>N=272</a:t>
            </a:r>
          </a:p>
        </c:rich>
      </c:tx>
      <c:overlay val="0"/>
      <c:spPr>
        <a:noFill/>
        <a:ln>
          <a:noFill/>
        </a:ln>
        <a:effectLst/>
      </c:spPr>
    </c:title>
    <c:autoTitleDeleted val="0"/>
    <c:plotArea>
      <c:layout>
        <c:manualLayout>
          <c:layoutTarget val="inner"/>
          <c:xMode val="edge"/>
          <c:yMode val="edge"/>
          <c:x val="9.0749429517186647E-2"/>
          <c:y val="0.28384449181421384"/>
          <c:w val="0.28807298572214557"/>
          <c:h val="0.66796206251111045"/>
        </c:manualLayout>
      </c:layout>
      <c:pieChart>
        <c:varyColors val="1"/>
        <c:ser>
          <c:idx val="0"/>
          <c:order val="0"/>
          <c:spPr>
            <a:solidFill>
              <a:schemeClr val="bg2">
                <a:lumMod val="90000"/>
              </a:schemeClr>
            </a:solidFill>
          </c:spPr>
          <c:dPt>
            <c:idx val="0"/>
            <c:bubble3D val="0"/>
            <c:spPr>
              <a:solidFill>
                <a:srgbClr val="FF0000"/>
              </a:solidFill>
              <a:ln w="12700">
                <a:solidFill>
                  <a:schemeClr val="tx1"/>
                </a:solidFill>
              </a:ln>
              <a:effectLst/>
            </c:spPr>
            <c:extLst xmlns:c16r2="http://schemas.microsoft.com/office/drawing/2015/06/chart">
              <c:ext xmlns:c16="http://schemas.microsoft.com/office/drawing/2014/chart" uri="{C3380CC4-5D6E-409C-BE32-E72D297353CC}">
                <c16:uniqueId val="{00000002-60C1-44A5-B7C1-42745EED0A06}"/>
              </c:ext>
            </c:extLst>
          </c:dPt>
          <c:dPt>
            <c:idx val="1"/>
            <c:bubble3D val="0"/>
            <c:explosion val="1"/>
            <c:spPr>
              <a:solidFill>
                <a:srgbClr val="FFC000"/>
              </a:solidFill>
              <a:ln w="12700">
                <a:solidFill>
                  <a:schemeClr val="tx1"/>
                </a:solidFill>
              </a:ln>
              <a:effectLst/>
            </c:spPr>
            <c:extLst xmlns:c16r2="http://schemas.microsoft.com/office/drawing/2015/06/chart">
              <c:ext xmlns:c16="http://schemas.microsoft.com/office/drawing/2014/chart" uri="{C3380CC4-5D6E-409C-BE32-E72D297353CC}">
                <c16:uniqueId val="{00000001-60C1-44A5-B7C1-42745EED0A06}"/>
              </c:ext>
            </c:extLst>
          </c:dPt>
          <c:dPt>
            <c:idx val="2"/>
            <c:bubble3D val="0"/>
            <c:spPr>
              <a:solidFill>
                <a:srgbClr val="92D050"/>
              </a:solidFill>
              <a:ln w="12700">
                <a:solidFill>
                  <a:schemeClr val="tx1"/>
                </a:solidFill>
              </a:ln>
              <a:effectLst/>
            </c:spPr>
            <c:extLst xmlns:c16r2="http://schemas.microsoft.com/office/drawing/2015/06/chart">
              <c:ext xmlns:c16="http://schemas.microsoft.com/office/drawing/2014/chart" uri="{C3380CC4-5D6E-409C-BE32-E72D297353CC}">
                <c16:uniqueId val="{00000005-60C1-44A5-B7C1-42745EED0A06}"/>
              </c:ext>
            </c:extLst>
          </c:dPt>
          <c:dPt>
            <c:idx val="3"/>
            <c:bubble3D val="0"/>
            <c:spPr>
              <a:solidFill>
                <a:srgbClr val="00B0F0"/>
              </a:solidFill>
              <a:ln w="12700">
                <a:solidFill>
                  <a:schemeClr val="tx1"/>
                </a:solidFill>
              </a:ln>
              <a:effectLst/>
            </c:spPr>
            <c:extLst xmlns:c16r2="http://schemas.microsoft.com/office/drawing/2015/06/chart">
              <c:ext xmlns:c16="http://schemas.microsoft.com/office/drawing/2014/chart" uri="{C3380CC4-5D6E-409C-BE32-E72D297353CC}">
                <c16:uniqueId val="{00000004-60C1-44A5-B7C1-42745EED0A06}"/>
              </c:ext>
            </c:extLst>
          </c:dPt>
          <c:dPt>
            <c:idx val="4"/>
            <c:bubble3D val="0"/>
            <c:spPr>
              <a:solidFill>
                <a:srgbClr val="0070C0"/>
              </a:solidFill>
              <a:ln w="12700">
                <a:solidFill>
                  <a:schemeClr val="tx1"/>
                </a:solidFill>
              </a:ln>
              <a:effectLst/>
            </c:spPr>
            <c:extLst xmlns:c16r2="http://schemas.microsoft.com/office/drawing/2015/06/chart">
              <c:ext xmlns:c16="http://schemas.microsoft.com/office/drawing/2014/chart" uri="{C3380CC4-5D6E-409C-BE32-E72D297353CC}">
                <c16:uniqueId val="{00000003-60C1-44A5-B7C1-42745EED0A06}"/>
              </c:ext>
            </c:extLst>
          </c:dPt>
          <c:dPt>
            <c:idx val="5"/>
            <c:bubble3D val="0"/>
            <c:spPr>
              <a:solidFill>
                <a:sysClr val="window" lastClr="FFFFFF"/>
              </a:solidFill>
              <a:ln w="12700">
                <a:solidFill>
                  <a:sysClr val="windowText" lastClr="000000"/>
                </a:solidFill>
              </a:ln>
              <a:effectLst/>
            </c:spPr>
            <c:extLst xmlns:c16r2="http://schemas.microsoft.com/office/drawing/2015/06/chart">
              <c:ext xmlns:c16="http://schemas.microsoft.com/office/drawing/2014/chart" uri="{C3380CC4-5D6E-409C-BE32-E72D297353CC}">
                <c16:uniqueId val="{00000016-5429-407A-821E-3344B61F451A}"/>
              </c:ext>
            </c:extLst>
          </c:dPt>
          <c:dLbls>
            <c:dLbl>
              <c:idx val="2"/>
              <c:layout>
                <c:manualLayout>
                  <c:x val="-3.8946162657502864E-2"/>
                  <c:y val="1.5936254980079681E-2"/>
                </c:manualLayout>
              </c:layout>
              <c:dLblPos val="bestFi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60C1-44A5-B7C1-42745EED0A06}"/>
                </c:ext>
              </c:extLst>
            </c:dLbl>
            <c:dLbl>
              <c:idx val="3"/>
              <c:layout>
                <c:manualLayout>
                  <c:x val="-1.8327605956471947E-2"/>
                  <c:y val="-9.0305444887118197E-2"/>
                </c:manualLayout>
              </c:layout>
              <c:dLblPos val="bestFi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4-60C1-44A5-B7C1-42745EED0A06}"/>
                </c:ext>
              </c:extLst>
            </c:dLbl>
            <c:dLbl>
              <c:idx val="4"/>
              <c:layout>
                <c:manualLayout>
                  <c:x val="2.5200458190148912E-2"/>
                  <c:y val="1.5936254980079657E-2"/>
                </c:manualLayout>
              </c:layout>
              <c:dLblPos val="bestFi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60C1-44A5-B7C1-42745EED0A06}"/>
                </c:ext>
              </c:extLst>
            </c:dLbl>
            <c:dLbl>
              <c:idx val="5"/>
              <c:layout>
                <c:manualLayout>
                  <c:x val="-4.5819014891180258E-3"/>
                  <c:y val="-1.5936254980079681E-2"/>
                </c:manualLayout>
              </c:layout>
              <c:dLblPos val="bestFi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6-5429-407A-821E-3344B61F451A}"/>
                </c:ext>
              </c:extLst>
            </c:dLbl>
            <c:numFmt formatCode="0.0&quot;%&quot;"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ＭＳ ゴシック" panose="020B0609070205080204" pitchFamily="49" charset="-128"/>
                    <a:ea typeface="ＭＳ ゴシック" panose="020B0609070205080204" pitchFamily="49" charset="-128"/>
                    <a:cs typeface="+mn-cs"/>
                  </a:defRPr>
                </a:pPr>
                <a:endParaRPr lang="ja-JP"/>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'単純集計（施設職員等）'!$C$200:$H$200</c:f>
              <c:strCache>
                <c:ptCount val="6"/>
                <c:pt idx="0">
                  <c:v>とても有効だと思う</c:v>
                </c:pt>
                <c:pt idx="1">
                  <c:v>有効だと思う</c:v>
                </c:pt>
                <c:pt idx="2">
                  <c:v>あまり有効と思わない</c:v>
                </c:pt>
                <c:pt idx="3">
                  <c:v>有効と思わない</c:v>
                </c:pt>
                <c:pt idx="4">
                  <c:v>よく知らないのでわからない</c:v>
                </c:pt>
                <c:pt idx="5">
                  <c:v>無回答</c:v>
                </c:pt>
              </c:strCache>
            </c:strRef>
          </c:cat>
          <c:val>
            <c:numRef>
              <c:f>'単純集計（施設職員等）'!$C$202:$H$202</c:f>
              <c:numCache>
                <c:formatCode>0.0_ </c:formatCode>
                <c:ptCount val="6"/>
                <c:pt idx="0">
                  <c:v>26.47058823529412</c:v>
                </c:pt>
                <c:pt idx="1">
                  <c:v>59.191176470588239</c:v>
                </c:pt>
                <c:pt idx="2">
                  <c:v>2.2058823529411766</c:v>
                </c:pt>
                <c:pt idx="3">
                  <c:v>0.36764705882352938</c:v>
                </c:pt>
                <c:pt idx="4">
                  <c:v>9.9264705882352935</c:v>
                </c:pt>
                <c:pt idx="5">
                  <c:v>1.8382352941176472</c:v>
                </c:pt>
              </c:numCache>
            </c:numRef>
          </c:val>
          <c:extLst xmlns:c16r2="http://schemas.microsoft.com/office/drawing/2015/06/chart">
            <c:ext xmlns:c16="http://schemas.microsoft.com/office/drawing/2014/chart" uri="{C3380CC4-5D6E-409C-BE32-E72D297353CC}">
              <c16:uniqueId val="{00000000-60C1-44A5-B7C1-42745EED0A06}"/>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45641439150003155"/>
          <c:y val="0.19073737329795101"/>
          <c:w val="0.53114340088932177"/>
          <c:h val="0.7881608445353171"/>
        </c:manualLayout>
      </c:layout>
      <c:overlay val="0"/>
      <c:spPr>
        <a:noFill/>
        <a:ln>
          <a:noFill/>
        </a:ln>
        <a:effectLst/>
      </c:spPr>
      <c:txPr>
        <a:bodyPr rot="0" spcFirstLastPara="1" vertOverflow="ellipsis" vert="horz" wrap="square" anchor="ctr" anchorCtr="1"/>
        <a:lstStyle/>
        <a:p>
          <a:pPr>
            <a:defRPr sz="1100" b="0" i="0" u="none" strike="noStrike" kern="1200" baseline="0">
              <a:ln>
                <a:noFill/>
              </a:ln>
              <a:solidFill>
                <a:schemeClr val="tx1"/>
              </a:solidFill>
              <a:latin typeface="ＭＳ ゴシック" panose="020B0609070205080204" pitchFamily="49" charset="-128"/>
              <a:ea typeface="ＭＳ ゴシック" panose="020B0609070205080204" pitchFamily="49" charset="-128"/>
              <a:cs typeface="+mn-cs"/>
            </a:defRPr>
          </a:pPr>
          <a:endParaRPr lang="ja-JP"/>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ja-JP"/>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ＭＳ ゴシック" panose="020B0609070205080204" pitchFamily="49" charset="-128"/>
                <a:ea typeface="ＭＳ ゴシック" panose="020B0609070205080204" pitchFamily="49" charset="-128"/>
                <a:cs typeface="+mn-cs"/>
              </a:defRPr>
            </a:pPr>
            <a:r>
              <a:rPr lang="en-US" altLang="ja-JP">
                <a:latin typeface="ＭＳ ゴシック" panose="020B0609070205080204" pitchFamily="49" charset="-128"/>
                <a:ea typeface="ＭＳ ゴシック" panose="020B0609070205080204" pitchFamily="49" charset="-128"/>
              </a:rPr>
              <a:t>Q1 </a:t>
            </a:r>
            <a:r>
              <a:rPr lang="ja-JP" altLang="en-US">
                <a:latin typeface="ＭＳ ゴシック" panose="020B0609070205080204" pitchFamily="49" charset="-128"/>
                <a:ea typeface="ＭＳ ゴシック" panose="020B0609070205080204" pitchFamily="49" charset="-128"/>
              </a:rPr>
              <a:t>年齢　</a:t>
            </a:r>
            <a:r>
              <a:rPr lang="en-US" altLang="ja-JP">
                <a:latin typeface="ＭＳ ゴシック" panose="020B0609070205080204" pitchFamily="49" charset="-128"/>
                <a:ea typeface="ＭＳ ゴシック" panose="020B0609070205080204" pitchFamily="49" charset="-128"/>
              </a:rPr>
              <a:t>N=28</a:t>
            </a:r>
          </a:p>
        </c:rich>
      </c:tx>
      <c:layout>
        <c:manualLayout>
          <c:xMode val="edge"/>
          <c:yMode val="edge"/>
          <c:x val="0.30224254608989576"/>
          <c:y val="5.3120849933598939E-2"/>
        </c:manualLayout>
      </c:layout>
      <c:overlay val="0"/>
      <c:spPr>
        <a:noFill/>
        <a:ln>
          <a:noFill/>
        </a:ln>
        <a:effectLst/>
      </c:spPr>
    </c:title>
    <c:autoTitleDeleted val="0"/>
    <c:plotArea>
      <c:layout/>
      <c:pieChart>
        <c:varyColors val="1"/>
        <c:ser>
          <c:idx val="0"/>
          <c:order val="0"/>
          <c:spPr>
            <a:solidFill>
              <a:schemeClr val="bg2">
                <a:lumMod val="90000"/>
              </a:schemeClr>
            </a:solidFill>
          </c:spPr>
          <c:dPt>
            <c:idx val="0"/>
            <c:bubble3D val="0"/>
            <c:spPr>
              <a:solidFill>
                <a:srgbClr val="FF0000"/>
              </a:solidFill>
              <a:ln w="12700">
                <a:solidFill>
                  <a:schemeClr val="tx1"/>
                </a:solidFill>
              </a:ln>
              <a:effectLst/>
            </c:spPr>
            <c:extLst xmlns:c16r2="http://schemas.microsoft.com/office/drawing/2015/06/chart">
              <c:ext xmlns:c16="http://schemas.microsoft.com/office/drawing/2014/chart" uri="{C3380CC4-5D6E-409C-BE32-E72D297353CC}">
                <c16:uniqueId val="{00000002-60C1-44A5-B7C1-42745EED0A06}"/>
              </c:ext>
            </c:extLst>
          </c:dPt>
          <c:dPt>
            <c:idx val="1"/>
            <c:bubble3D val="0"/>
            <c:spPr>
              <a:solidFill>
                <a:srgbClr val="FFC000"/>
              </a:solidFill>
              <a:ln w="12700">
                <a:solidFill>
                  <a:schemeClr val="tx1"/>
                </a:solidFill>
              </a:ln>
              <a:effectLst/>
            </c:spPr>
            <c:extLst xmlns:c16r2="http://schemas.microsoft.com/office/drawing/2015/06/chart">
              <c:ext xmlns:c16="http://schemas.microsoft.com/office/drawing/2014/chart" uri="{C3380CC4-5D6E-409C-BE32-E72D297353CC}">
                <c16:uniqueId val="{00000001-60C1-44A5-B7C1-42745EED0A06}"/>
              </c:ext>
            </c:extLst>
          </c:dPt>
          <c:dPt>
            <c:idx val="2"/>
            <c:bubble3D val="0"/>
            <c:spPr>
              <a:solidFill>
                <a:srgbClr val="FFFF00"/>
              </a:solidFill>
              <a:ln w="12700">
                <a:solidFill>
                  <a:schemeClr val="tx1"/>
                </a:solidFill>
              </a:ln>
              <a:effectLst/>
            </c:spPr>
            <c:extLst xmlns:c16r2="http://schemas.microsoft.com/office/drawing/2015/06/chart">
              <c:ext xmlns:c16="http://schemas.microsoft.com/office/drawing/2014/chart" uri="{C3380CC4-5D6E-409C-BE32-E72D297353CC}">
                <c16:uniqueId val="{00000005-60C1-44A5-B7C1-42745EED0A06}"/>
              </c:ext>
            </c:extLst>
          </c:dPt>
          <c:dPt>
            <c:idx val="3"/>
            <c:bubble3D val="0"/>
            <c:explosion val="1"/>
            <c:spPr>
              <a:solidFill>
                <a:srgbClr val="92D050"/>
              </a:solidFill>
              <a:ln w="12700">
                <a:solidFill>
                  <a:schemeClr val="tx1"/>
                </a:solidFill>
              </a:ln>
              <a:effectLst/>
            </c:spPr>
            <c:extLst xmlns:c16r2="http://schemas.microsoft.com/office/drawing/2015/06/chart">
              <c:ext xmlns:c16="http://schemas.microsoft.com/office/drawing/2014/chart" uri="{C3380CC4-5D6E-409C-BE32-E72D297353CC}">
                <c16:uniqueId val="{00000004-60C1-44A5-B7C1-42745EED0A06}"/>
              </c:ext>
            </c:extLst>
          </c:dPt>
          <c:dPt>
            <c:idx val="4"/>
            <c:bubble3D val="0"/>
            <c:spPr>
              <a:solidFill>
                <a:srgbClr val="00B050"/>
              </a:solidFill>
              <a:ln w="12700">
                <a:solidFill>
                  <a:schemeClr val="tx1"/>
                </a:solidFill>
              </a:ln>
              <a:effectLst/>
            </c:spPr>
            <c:extLst xmlns:c16r2="http://schemas.microsoft.com/office/drawing/2015/06/chart">
              <c:ext xmlns:c16="http://schemas.microsoft.com/office/drawing/2014/chart" uri="{C3380CC4-5D6E-409C-BE32-E72D297353CC}">
                <c16:uniqueId val="{00000003-60C1-44A5-B7C1-42745EED0A06}"/>
              </c:ext>
            </c:extLst>
          </c:dPt>
          <c:dPt>
            <c:idx val="5"/>
            <c:bubble3D val="0"/>
            <c:spPr>
              <a:solidFill>
                <a:srgbClr val="00B0F0"/>
              </a:solidFill>
              <a:ln w="12700">
                <a:solidFill>
                  <a:schemeClr val="tx1"/>
                </a:solidFill>
              </a:ln>
              <a:effectLst/>
            </c:spPr>
          </c:dPt>
          <c:dPt>
            <c:idx val="6"/>
            <c:bubble3D val="0"/>
            <c:spPr>
              <a:solidFill>
                <a:srgbClr val="0070C0"/>
              </a:solidFill>
              <a:ln w="12700">
                <a:solidFill>
                  <a:schemeClr val="tx1"/>
                </a:solidFill>
              </a:ln>
              <a:effectLst/>
            </c:spPr>
          </c:dPt>
          <c:dLbls>
            <c:dLbl>
              <c:idx val="0"/>
              <c:delete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60C1-44A5-B7C1-42745EED0A06}"/>
                </c:ext>
              </c:extLst>
            </c:dLbl>
            <c:dLbl>
              <c:idx val="1"/>
              <c:delete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60C1-44A5-B7C1-42745EED0A06}"/>
                </c:ext>
              </c:extLst>
            </c:dLbl>
            <c:numFmt formatCode="0.0&quot;%&quot;" sourceLinked="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ＭＳ ゴシック" panose="020B0609070205080204" pitchFamily="49" charset="-128"/>
                    <a:ea typeface="ＭＳ ゴシック" panose="020B0609070205080204" pitchFamily="49" charset="-128"/>
                    <a:cs typeface="+mn-cs"/>
                  </a:defRPr>
                </a:pPr>
                <a:endParaRPr lang="ja-JP"/>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'単純集計（木育リーダー）'!$C$3:$I$3</c:f>
              <c:strCache>
                <c:ptCount val="7"/>
                <c:pt idx="0">
                  <c:v>19歳以下</c:v>
                </c:pt>
                <c:pt idx="1">
                  <c:v>20～29歳</c:v>
                </c:pt>
                <c:pt idx="2">
                  <c:v>30～39歳</c:v>
                </c:pt>
                <c:pt idx="3">
                  <c:v>40～49歳</c:v>
                </c:pt>
                <c:pt idx="4">
                  <c:v>50～59歳</c:v>
                </c:pt>
                <c:pt idx="5">
                  <c:v>60～69歳</c:v>
                </c:pt>
                <c:pt idx="6">
                  <c:v>70歳以上</c:v>
                </c:pt>
              </c:strCache>
            </c:strRef>
          </c:cat>
          <c:val>
            <c:numRef>
              <c:f>'単純集計（木育リーダー）'!$C$5:$I$5</c:f>
              <c:numCache>
                <c:formatCode>0.0_ </c:formatCode>
                <c:ptCount val="7"/>
                <c:pt idx="0">
                  <c:v>0</c:v>
                </c:pt>
                <c:pt idx="1">
                  <c:v>0</c:v>
                </c:pt>
                <c:pt idx="2">
                  <c:v>32.142857142857146</c:v>
                </c:pt>
                <c:pt idx="3">
                  <c:v>32.142857142857146</c:v>
                </c:pt>
                <c:pt idx="4">
                  <c:v>21.428571428571427</c:v>
                </c:pt>
                <c:pt idx="5">
                  <c:v>10.714285714285714</c:v>
                </c:pt>
                <c:pt idx="6">
                  <c:v>3.5714285714285712</c:v>
                </c:pt>
              </c:numCache>
            </c:numRef>
          </c:val>
          <c:extLst xmlns:c16r2="http://schemas.microsoft.com/office/drawing/2015/06/chart">
            <c:ext xmlns:c16="http://schemas.microsoft.com/office/drawing/2014/chart" uri="{C3380CC4-5D6E-409C-BE32-E72D297353CC}">
              <c16:uniqueId val="{00000000-60C1-44A5-B7C1-42745EED0A06}"/>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6787207906830699"/>
          <c:y val="0.16006844448311364"/>
          <c:w val="0.30798200768650619"/>
          <c:h val="0.8205118835283711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ＭＳ ゴシック" panose="020B0609070205080204" pitchFamily="49" charset="-128"/>
              <a:ea typeface="ＭＳ ゴシック" panose="020B0609070205080204" pitchFamily="49" charset="-128"/>
              <a:cs typeface="+mn-cs"/>
            </a:defRPr>
          </a:pPr>
          <a:endParaRPr lang="ja-JP"/>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ja-JP"/>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800" b="0" i="0" u="none" strike="noStrike" kern="1200" spc="0" baseline="0">
                <a:solidFill>
                  <a:schemeClr val="tx1">
                    <a:lumMod val="65000"/>
                    <a:lumOff val="35000"/>
                  </a:schemeClr>
                </a:solidFill>
                <a:latin typeface="ＭＳ ゴシック" panose="020B0609070205080204" pitchFamily="49" charset="-128"/>
                <a:ea typeface="ＭＳ ゴシック" panose="020B0609070205080204" pitchFamily="49" charset="-128"/>
                <a:cs typeface="+mn-cs"/>
              </a:defRPr>
            </a:pPr>
            <a:r>
              <a:rPr lang="en-US" altLang="ja-JP"/>
              <a:t>Q2-(1) </a:t>
            </a:r>
            <a:r>
              <a:rPr lang="ja-JP" altLang="en-US"/>
              <a:t>木を使った床や壁等を見て、以前よりいいなと思ったか。　</a:t>
            </a:r>
            <a:r>
              <a:rPr lang="en-US" altLang="ja-JP"/>
              <a:t>N=28</a:t>
            </a:r>
          </a:p>
        </c:rich>
      </c:tx>
      <c:overlay val="0"/>
      <c:spPr>
        <a:noFill/>
        <a:ln>
          <a:noFill/>
        </a:ln>
        <a:effectLst/>
      </c:spPr>
    </c:title>
    <c:autoTitleDeleted val="0"/>
    <c:plotArea>
      <c:layout/>
      <c:pieChart>
        <c:varyColors val="1"/>
        <c:ser>
          <c:idx val="0"/>
          <c:order val="0"/>
          <c:spPr>
            <a:solidFill>
              <a:schemeClr val="bg2">
                <a:lumMod val="90000"/>
              </a:schemeClr>
            </a:solidFill>
          </c:spPr>
          <c:dPt>
            <c:idx val="0"/>
            <c:bubble3D val="0"/>
            <c:spPr>
              <a:solidFill>
                <a:srgbClr val="FF0000"/>
              </a:solidFill>
              <a:ln w="12700">
                <a:solidFill>
                  <a:schemeClr val="tx1"/>
                </a:solidFill>
              </a:ln>
              <a:effectLst/>
            </c:spPr>
            <c:extLst xmlns:c16r2="http://schemas.microsoft.com/office/drawing/2015/06/chart">
              <c:ext xmlns:c16="http://schemas.microsoft.com/office/drawing/2014/chart" uri="{C3380CC4-5D6E-409C-BE32-E72D297353CC}">
                <c16:uniqueId val="{00000002-60C1-44A5-B7C1-42745EED0A06}"/>
              </c:ext>
            </c:extLst>
          </c:dPt>
          <c:dPt>
            <c:idx val="1"/>
            <c:bubble3D val="0"/>
            <c:explosion val="1"/>
            <c:spPr>
              <a:solidFill>
                <a:srgbClr val="FFC000"/>
              </a:solidFill>
              <a:ln w="12700">
                <a:solidFill>
                  <a:schemeClr val="tx1"/>
                </a:solidFill>
              </a:ln>
              <a:effectLst/>
            </c:spPr>
            <c:extLst xmlns:c16r2="http://schemas.microsoft.com/office/drawing/2015/06/chart">
              <c:ext xmlns:c16="http://schemas.microsoft.com/office/drawing/2014/chart" uri="{C3380CC4-5D6E-409C-BE32-E72D297353CC}">
                <c16:uniqueId val="{00000001-60C1-44A5-B7C1-42745EED0A06}"/>
              </c:ext>
            </c:extLst>
          </c:dPt>
          <c:dPt>
            <c:idx val="2"/>
            <c:bubble3D val="0"/>
            <c:spPr>
              <a:solidFill>
                <a:srgbClr val="92D050"/>
              </a:solidFill>
              <a:ln w="12700">
                <a:solidFill>
                  <a:schemeClr val="tx1"/>
                </a:solidFill>
              </a:ln>
              <a:effectLst/>
            </c:spPr>
            <c:extLst xmlns:c16r2="http://schemas.microsoft.com/office/drawing/2015/06/chart">
              <c:ext xmlns:c16="http://schemas.microsoft.com/office/drawing/2014/chart" uri="{C3380CC4-5D6E-409C-BE32-E72D297353CC}">
                <c16:uniqueId val="{00000005-60C1-44A5-B7C1-42745EED0A06}"/>
              </c:ext>
            </c:extLst>
          </c:dPt>
          <c:dPt>
            <c:idx val="3"/>
            <c:bubble3D val="0"/>
            <c:spPr>
              <a:solidFill>
                <a:srgbClr val="00B0F0"/>
              </a:solidFill>
              <a:ln w="12700">
                <a:solidFill>
                  <a:schemeClr val="tx1"/>
                </a:solidFill>
              </a:ln>
              <a:effectLst/>
            </c:spPr>
            <c:extLst xmlns:c16r2="http://schemas.microsoft.com/office/drawing/2015/06/chart">
              <c:ext xmlns:c16="http://schemas.microsoft.com/office/drawing/2014/chart" uri="{C3380CC4-5D6E-409C-BE32-E72D297353CC}">
                <c16:uniqueId val="{00000004-60C1-44A5-B7C1-42745EED0A06}"/>
              </c:ext>
            </c:extLst>
          </c:dPt>
          <c:dPt>
            <c:idx val="4"/>
            <c:bubble3D val="0"/>
            <c:spPr>
              <a:solidFill>
                <a:sysClr val="window" lastClr="FFFFFF"/>
              </a:solidFill>
              <a:ln w="12700">
                <a:solidFill>
                  <a:schemeClr val="tx1"/>
                </a:solidFill>
              </a:ln>
              <a:effectLst/>
            </c:spPr>
            <c:extLst xmlns:c16r2="http://schemas.microsoft.com/office/drawing/2015/06/chart">
              <c:ext xmlns:c16="http://schemas.microsoft.com/office/drawing/2014/chart" uri="{C3380CC4-5D6E-409C-BE32-E72D297353CC}">
                <c16:uniqueId val="{00000003-60C1-44A5-B7C1-42745EED0A06}"/>
              </c:ext>
            </c:extLst>
          </c:dPt>
          <c:dLbls>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60C1-44A5-B7C1-42745EED0A06}"/>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60C1-44A5-B7C1-42745EED0A06}"/>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60C1-44A5-B7C1-42745EED0A06}"/>
                </c:ext>
              </c:extLst>
            </c:dLbl>
            <c:numFmt formatCode="0.0&quot;%&quot;"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ＭＳ ゴシック" panose="020B0609070205080204" pitchFamily="49" charset="-128"/>
                    <a:ea typeface="ＭＳ ゴシック" panose="020B0609070205080204" pitchFamily="49" charset="-128"/>
                    <a:cs typeface="+mn-cs"/>
                  </a:defRPr>
                </a:pPr>
                <a:endParaRPr lang="ja-JP"/>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'単純集計（木育リーダー）'!$C$21:$G$21</c:f>
              <c:strCache>
                <c:ptCount val="5"/>
                <c:pt idx="0">
                  <c:v>とても思う</c:v>
                </c:pt>
                <c:pt idx="1">
                  <c:v>思う</c:v>
                </c:pt>
                <c:pt idx="2">
                  <c:v>あまり思わない</c:v>
                </c:pt>
                <c:pt idx="3">
                  <c:v>思わない</c:v>
                </c:pt>
                <c:pt idx="4">
                  <c:v>無回答</c:v>
                </c:pt>
              </c:strCache>
            </c:strRef>
          </c:cat>
          <c:val>
            <c:numRef>
              <c:f>'単純集計（木育リーダー）'!$C$23:$G$23</c:f>
              <c:numCache>
                <c:formatCode>0.0_ </c:formatCode>
                <c:ptCount val="5"/>
                <c:pt idx="0">
                  <c:v>89.285714285714292</c:v>
                </c:pt>
                <c:pt idx="1">
                  <c:v>10.714285714285714</c:v>
                </c:pt>
                <c:pt idx="2">
                  <c:v>0</c:v>
                </c:pt>
                <c:pt idx="3">
                  <c:v>0</c:v>
                </c:pt>
                <c:pt idx="4">
                  <c:v>0</c:v>
                </c:pt>
              </c:numCache>
            </c:numRef>
          </c:val>
          <c:extLst xmlns:c16r2="http://schemas.microsoft.com/office/drawing/2015/06/chart">
            <c:ext xmlns:c16="http://schemas.microsoft.com/office/drawing/2014/chart" uri="{C3380CC4-5D6E-409C-BE32-E72D297353CC}">
              <c16:uniqueId val="{00000000-60C1-44A5-B7C1-42745EED0A06}"/>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48659825182226396"/>
          <c:y val="0.25157697829207815"/>
          <c:w val="0.49793319187644403"/>
          <c:h val="0.67963863633067967"/>
        </c:manualLayout>
      </c:layout>
      <c:overlay val="0"/>
      <c:spPr>
        <a:noFill/>
        <a:ln>
          <a:noFill/>
        </a:ln>
        <a:effectLst/>
      </c:spPr>
      <c:txPr>
        <a:bodyPr rot="0" spcFirstLastPara="1" vertOverflow="ellipsis" vert="horz" wrap="square" anchor="ctr" anchorCtr="1"/>
        <a:lstStyle/>
        <a:p>
          <a:pPr>
            <a:defRPr sz="1400" b="0" i="0" u="none" strike="noStrike" kern="1200" baseline="0">
              <a:ln>
                <a:noFill/>
              </a:ln>
              <a:solidFill>
                <a:schemeClr val="tx1"/>
              </a:solidFill>
              <a:latin typeface="ＭＳ ゴシック" panose="020B0609070205080204" pitchFamily="49" charset="-128"/>
              <a:ea typeface="ＭＳ ゴシック" panose="020B0609070205080204" pitchFamily="49" charset="-128"/>
              <a:cs typeface="+mn-cs"/>
            </a:defRPr>
          </a:pPr>
          <a:endParaRPr lang="ja-JP"/>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ja-JP"/>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800" b="0" i="0" u="none" strike="noStrike" kern="1200" spc="0" baseline="0">
                <a:solidFill>
                  <a:schemeClr val="tx1">
                    <a:lumMod val="65000"/>
                    <a:lumOff val="35000"/>
                  </a:schemeClr>
                </a:solidFill>
                <a:latin typeface="ＭＳ ゴシック" panose="020B0609070205080204" pitchFamily="49" charset="-128"/>
                <a:ea typeface="ＭＳ ゴシック" panose="020B0609070205080204" pitchFamily="49" charset="-128"/>
                <a:cs typeface="+mn-cs"/>
              </a:defRPr>
            </a:pPr>
            <a:r>
              <a:rPr lang="en-US" altLang="ja-JP"/>
              <a:t>Q2-(2) </a:t>
            </a:r>
            <a:r>
              <a:rPr lang="ja-JP" altLang="en-US"/>
              <a:t>床や壁等に木を使ったことにより、保護者や職員に変化があったか。　</a:t>
            </a:r>
            <a:r>
              <a:rPr lang="en-US" altLang="ja-JP"/>
              <a:t>N=28</a:t>
            </a:r>
          </a:p>
        </c:rich>
      </c:tx>
      <c:overlay val="0"/>
      <c:spPr>
        <a:noFill/>
        <a:ln>
          <a:noFill/>
        </a:ln>
        <a:effectLst/>
      </c:spPr>
    </c:title>
    <c:autoTitleDeleted val="0"/>
    <c:plotArea>
      <c:layout/>
      <c:pieChart>
        <c:varyColors val="1"/>
        <c:ser>
          <c:idx val="0"/>
          <c:order val="0"/>
          <c:spPr>
            <a:solidFill>
              <a:schemeClr val="bg2">
                <a:lumMod val="90000"/>
              </a:schemeClr>
            </a:solidFill>
          </c:spPr>
          <c:dPt>
            <c:idx val="0"/>
            <c:bubble3D val="0"/>
            <c:spPr>
              <a:solidFill>
                <a:srgbClr val="FF0000"/>
              </a:solidFill>
              <a:ln w="12700">
                <a:solidFill>
                  <a:schemeClr val="tx1"/>
                </a:solidFill>
              </a:ln>
              <a:effectLst/>
            </c:spPr>
            <c:extLst xmlns:c16r2="http://schemas.microsoft.com/office/drawing/2015/06/chart">
              <c:ext xmlns:c16="http://schemas.microsoft.com/office/drawing/2014/chart" uri="{C3380CC4-5D6E-409C-BE32-E72D297353CC}">
                <c16:uniqueId val="{00000002-60C1-44A5-B7C1-42745EED0A06}"/>
              </c:ext>
            </c:extLst>
          </c:dPt>
          <c:dPt>
            <c:idx val="1"/>
            <c:bubble3D val="0"/>
            <c:explosion val="1"/>
            <c:spPr>
              <a:solidFill>
                <a:srgbClr val="FFC000"/>
              </a:solidFill>
              <a:ln w="12700">
                <a:solidFill>
                  <a:schemeClr val="tx1"/>
                </a:solidFill>
              </a:ln>
              <a:effectLst/>
            </c:spPr>
            <c:extLst xmlns:c16r2="http://schemas.microsoft.com/office/drawing/2015/06/chart">
              <c:ext xmlns:c16="http://schemas.microsoft.com/office/drawing/2014/chart" uri="{C3380CC4-5D6E-409C-BE32-E72D297353CC}">
                <c16:uniqueId val="{00000001-60C1-44A5-B7C1-42745EED0A06}"/>
              </c:ext>
            </c:extLst>
          </c:dPt>
          <c:dPt>
            <c:idx val="2"/>
            <c:bubble3D val="0"/>
            <c:spPr>
              <a:solidFill>
                <a:srgbClr val="92D050"/>
              </a:solidFill>
              <a:ln w="12700">
                <a:solidFill>
                  <a:schemeClr val="tx1"/>
                </a:solidFill>
              </a:ln>
              <a:effectLst/>
            </c:spPr>
            <c:extLst xmlns:c16r2="http://schemas.microsoft.com/office/drawing/2015/06/chart">
              <c:ext xmlns:c16="http://schemas.microsoft.com/office/drawing/2014/chart" uri="{C3380CC4-5D6E-409C-BE32-E72D297353CC}">
                <c16:uniqueId val="{00000005-60C1-44A5-B7C1-42745EED0A06}"/>
              </c:ext>
            </c:extLst>
          </c:dPt>
          <c:dPt>
            <c:idx val="3"/>
            <c:bubble3D val="0"/>
            <c:spPr>
              <a:solidFill>
                <a:srgbClr val="00B0F0"/>
              </a:solidFill>
              <a:ln w="12700">
                <a:solidFill>
                  <a:schemeClr val="tx1"/>
                </a:solidFill>
              </a:ln>
              <a:effectLst/>
            </c:spPr>
            <c:extLst xmlns:c16r2="http://schemas.microsoft.com/office/drawing/2015/06/chart">
              <c:ext xmlns:c16="http://schemas.microsoft.com/office/drawing/2014/chart" uri="{C3380CC4-5D6E-409C-BE32-E72D297353CC}">
                <c16:uniqueId val="{00000004-60C1-44A5-B7C1-42745EED0A06}"/>
              </c:ext>
            </c:extLst>
          </c:dPt>
          <c:dPt>
            <c:idx val="4"/>
            <c:bubble3D val="0"/>
            <c:spPr>
              <a:solidFill>
                <a:sysClr val="window" lastClr="FFFFFF"/>
              </a:solidFill>
              <a:ln w="12700">
                <a:solidFill>
                  <a:schemeClr val="tx1"/>
                </a:solidFill>
              </a:ln>
              <a:effectLst/>
            </c:spPr>
            <c:extLst xmlns:c16r2="http://schemas.microsoft.com/office/drawing/2015/06/chart">
              <c:ext xmlns:c16="http://schemas.microsoft.com/office/drawing/2014/chart" uri="{C3380CC4-5D6E-409C-BE32-E72D297353CC}">
                <c16:uniqueId val="{00000003-60C1-44A5-B7C1-42745EED0A06}"/>
              </c:ext>
            </c:extLst>
          </c:dPt>
          <c:dLbls>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60C1-44A5-B7C1-42745EED0A06}"/>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60C1-44A5-B7C1-42745EED0A06}"/>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60C1-44A5-B7C1-42745EED0A06}"/>
                </c:ext>
              </c:extLst>
            </c:dLbl>
            <c:numFmt formatCode="0.0&quot;%&quot;"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ＭＳ ゴシック" panose="020B0609070205080204" pitchFamily="49" charset="-128"/>
                    <a:ea typeface="ＭＳ ゴシック" panose="020B0609070205080204" pitchFamily="49" charset="-128"/>
                    <a:cs typeface="+mn-cs"/>
                  </a:defRPr>
                </a:pPr>
                <a:endParaRPr lang="ja-JP"/>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'単純集計（木育リーダー）'!$C$37:$G$37</c:f>
              <c:strCache>
                <c:ptCount val="5"/>
                <c:pt idx="0">
                  <c:v>とてもあった</c:v>
                </c:pt>
                <c:pt idx="1">
                  <c:v>あった</c:v>
                </c:pt>
                <c:pt idx="2">
                  <c:v>あまりない</c:v>
                </c:pt>
                <c:pt idx="3">
                  <c:v>ない</c:v>
                </c:pt>
                <c:pt idx="4">
                  <c:v>無回答</c:v>
                </c:pt>
              </c:strCache>
            </c:strRef>
          </c:cat>
          <c:val>
            <c:numRef>
              <c:f>'単純集計（木育リーダー）'!$C$39:$G$39</c:f>
              <c:numCache>
                <c:formatCode>0.0_ </c:formatCode>
                <c:ptCount val="5"/>
                <c:pt idx="0">
                  <c:v>42.857142857142854</c:v>
                </c:pt>
                <c:pt idx="1">
                  <c:v>57.142857142857139</c:v>
                </c:pt>
                <c:pt idx="2">
                  <c:v>0</c:v>
                </c:pt>
                <c:pt idx="3">
                  <c:v>0</c:v>
                </c:pt>
                <c:pt idx="4">
                  <c:v>0</c:v>
                </c:pt>
              </c:numCache>
            </c:numRef>
          </c:val>
          <c:extLst xmlns:c16r2="http://schemas.microsoft.com/office/drawing/2015/06/chart">
            <c:ext xmlns:c16="http://schemas.microsoft.com/office/drawing/2014/chart" uri="{C3380CC4-5D6E-409C-BE32-E72D297353CC}">
              <c16:uniqueId val="{00000000-60C1-44A5-B7C1-42745EED0A06}"/>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57951802303373923"/>
          <c:y val="0.2777854149446789"/>
          <c:w val="0.40512607015882773"/>
          <c:h val="0.69522251707486837"/>
        </c:manualLayout>
      </c:layout>
      <c:overlay val="0"/>
      <c:spPr>
        <a:noFill/>
        <a:ln>
          <a:noFill/>
        </a:ln>
        <a:effectLst/>
      </c:spPr>
      <c:txPr>
        <a:bodyPr rot="0" spcFirstLastPara="1" vertOverflow="ellipsis" vert="horz" wrap="square" anchor="ctr" anchorCtr="1"/>
        <a:lstStyle/>
        <a:p>
          <a:pPr>
            <a:defRPr sz="1400" b="0" i="0" u="none" strike="noStrike" kern="1200" baseline="0">
              <a:ln>
                <a:noFill/>
              </a:ln>
              <a:solidFill>
                <a:schemeClr val="tx1"/>
              </a:solidFill>
              <a:latin typeface="ＭＳ ゴシック" panose="020B0609070205080204" pitchFamily="49" charset="-128"/>
              <a:ea typeface="ＭＳ ゴシック" panose="020B0609070205080204" pitchFamily="49" charset="-128"/>
              <a:cs typeface="+mn-cs"/>
            </a:defRPr>
          </a:pPr>
          <a:endParaRPr lang="ja-JP"/>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ja-JP"/>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800" b="0" i="0" u="none" strike="noStrike" kern="1200" spc="0" baseline="0">
                <a:solidFill>
                  <a:schemeClr val="tx1">
                    <a:lumMod val="65000"/>
                    <a:lumOff val="35000"/>
                  </a:schemeClr>
                </a:solidFill>
                <a:latin typeface="ＭＳ ゴシック" panose="020B0609070205080204" pitchFamily="49" charset="-128"/>
                <a:ea typeface="ＭＳ ゴシック" panose="020B0609070205080204" pitchFamily="49" charset="-128"/>
                <a:cs typeface="+mn-cs"/>
              </a:defRPr>
            </a:pPr>
            <a:r>
              <a:rPr lang="en-US" altLang="ja-JP"/>
              <a:t>Q2-(3) </a:t>
            </a:r>
            <a:r>
              <a:rPr lang="ja-JP" altLang="en-US"/>
              <a:t>今後も施設で床や壁等に木を使った取組みを進めていきたいと思うか。　</a:t>
            </a:r>
            <a:r>
              <a:rPr lang="en-US" altLang="ja-JP"/>
              <a:t>N=28</a:t>
            </a:r>
          </a:p>
        </c:rich>
      </c:tx>
      <c:overlay val="0"/>
      <c:spPr>
        <a:noFill/>
        <a:ln>
          <a:noFill/>
        </a:ln>
        <a:effectLst/>
      </c:spPr>
    </c:title>
    <c:autoTitleDeleted val="0"/>
    <c:plotArea>
      <c:layout/>
      <c:pieChart>
        <c:varyColors val="1"/>
        <c:ser>
          <c:idx val="0"/>
          <c:order val="0"/>
          <c:spPr>
            <a:solidFill>
              <a:schemeClr val="bg2">
                <a:lumMod val="90000"/>
              </a:schemeClr>
            </a:solidFill>
          </c:spPr>
          <c:dPt>
            <c:idx val="0"/>
            <c:bubble3D val="0"/>
            <c:spPr>
              <a:solidFill>
                <a:srgbClr val="FF0000"/>
              </a:solidFill>
              <a:ln w="12700">
                <a:solidFill>
                  <a:schemeClr val="tx1"/>
                </a:solidFill>
              </a:ln>
              <a:effectLst/>
            </c:spPr>
            <c:extLst xmlns:c16r2="http://schemas.microsoft.com/office/drawing/2015/06/chart">
              <c:ext xmlns:c16="http://schemas.microsoft.com/office/drawing/2014/chart" uri="{C3380CC4-5D6E-409C-BE32-E72D297353CC}">
                <c16:uniqueId val="{00000002-60C1-44A5-B7C1-42745EED0A06}"/>
              </c:ext>
            </c:extLst>
          </c:dPt>
          <c:dPt>
            <c:idx val="1"/>
            <c:bubble3D val="0"/>
            <c:explosion val="1"/>
            <c:spPr>
              <a:solidFill>
                <a:srgbClr val="FFC000"/>
              </a:solidFill>
              <a:ln w="12700">
                <a:solidFill>
                  <a:schemeClr val="tx1"/>
                </a:solidFill>
              </a:ln>
              <a:effectLst/>
            </c:spPr>
            <c:extLst xmlns:c16r2="http://schemas.microsoft.com/office/drawing/2015/06/chart">
              <c:ext xmlns:c16="http://schemas.microsoft.com/office/drawing/2014/chart" uri="{C3380CC4-5D6E-409C-BE32-E72D297353CC}">
                <c16:uniqueId val="{00000001-60C1-44A5-B7C1-42745EED0A06}"/>
              </c:ext>
            </c:extLst>
          </c:dPt>
          <c:dPt>
            <c:idx val="2"/>
            <c:bubble3D val="0"/>
            <c:spPr>
              <a:solidFill>
                <a:srgbClr val="92D050"/>
              </a:solidFill>
              <a:ln w="12700">
                <a:solidFill>
                  <a:schemeClr val="tx1"/>
                </a:solidFill>
              </a:ln>
              <a:effectLst/>
            </c:spPr>
            <c:extLst xmlns:c16r2="http://schemas.microsoft.com/office/drawing/2015/06/chart">
              <c:ext xmlns:c16="http://schemas.microsoft.com/office/drawing/2014/chart" uri="{C3380CC4-5D6E-409C-BE32-E72D297353CC}">
                <c16:uniqueId val="{00000005-60C1-44A5-B7C1-42745EED0A06}"/>
              </c:ext>
            </c:extLst>
          </c:dPt>
          <c:dPt>
            <c:idx val="3"/>
            <c:bubble3D val="0"/>
            <c:spPr>
              <a:solidFill>
                <a:srgbClr val="00B0F0"/>
              </a:solidFill>
              <a:ln w="12700">
                <a:solidFill>
                  <a:schemeClr val="tx1"/>
                </a:solidFill>
              </a:ln>
              <a:effectLst/>
            </c:spPr>
            <c:extLst xmlns:c16r2="http://schemas.microsoft.com/office/drawing/2015/06/chart">
              <c:ext xmlns:c16="http://schemas.microsoft.com/office/drawing/2014/chart" uri="{C3380CC4-5D6E-409C-BE32-E72D297353CC}">
                <c16:uniqueId val="{00000004-60C1-44A5-B7C1-42745EED0A06}"/>
              </c:ext>
            </c:extLst>
          </c:dPt>
          <c:dPt>
            <c:idx val="4"/>
            <c:bubble3D val="0"/>
            <c:spPr>
              <a:solidFill>
                <a:sysClr val="window" lastClr="FFFFFF"/>
              </a:solidFill>
              <a:ln w="12700">
                <a:solidFill>
                  <a:schemeClr val="tx1"/>
                </a:solidFill>
              </a:ln>
              <a:effectLst/>
            </c:spPr>
            <c:extLst xmlns:c16r2="http://schemas.microsoft.com/office/drawing/2015/06/chart">
              <c:ext xmlns:c16="http://schemas.microsoft.com/office/drawing/2014/chart" uri="{C3380CC4-5D6E-409C-BE32-E72D297353CC}">
                <c16:uniqueId val="{00000003-60C1-44A5-B7C1-42745EED0A06}"/>
              </c:ext>
            </c:extLst>
          </c:dPt>
          <c:dLbls>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60C1-44A5-B7C1-42745EED0A06}"/>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60C1-44A5-B7C1-42745EED0A06}"/>
                </c:ext>
              </c:extLst>
            </c:dLbl>
            <c:numFmt formatCode="0.0&quot;%&quot;"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ＭＳ ゴシック" panose="020B0609070205080204" pitchFamily="49" charset="-128"/>
                    <a:ea typeface="ＭＳ ゴシック" panose="020B0609070205080204" pitchFamily="49" charset="-128"/>
                    <a:cs typeface="+mn-cs"/>
                  </a:defRPr>
                </a:pPr>
                <a:endParaRPr lang="ja-JP"/>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'単純集計（木育リーダー）'!$C$53:$G$53</c:f>
              <c:strCache>
                <c:ptCount val="5"/>
                <c:pt idx="0">
                  <c:v>とても思う</c:v>
                </c:pt>
                <c:pt idx="1">
                  <c:v>思う</c:v>
                </c:pt>
                <c:pt idx="2">
                  <c:v>あまり思わない</c:v>
                </c:pt>
                <c:pt idx="3">
                  <c:v>思わない</c:v>
                </c:pt>
                <c:pt idx="4">
                  <c:v>無回答</c:v>
                </c:pt>
              </c:strCache>
            </c:strRef>
          </c:cat>
          <c:val>
            <c:numRef>
              <c:f>'単純集計（木育リーダー）'!$C$55:$G$55</c:f>
              <c:numCache>
                <c:formatCode>0.0_ </c:formatCode>
                <c:ptCount val="5"/>
                <c:pt idx="0">
                  <c:v>42.857142857142854</c:v>
                </c:pt>
                <c:pt idx="1">
                  <c:v>53.571428571428569</c:v>
                </c:pt>
                <c:pt idx="2">
                  <c:v>0</c:v>
                </c:pt>
                <c:pt idx="3">
                  <c:v>0</c:v>
                </c:pt>
                <c:pt idx="4">
                  <c:v>3.5714285714285712</c:v>
                </c:pt>
              </c:numCache>
            </c:numRef>
          </c:val>
          <c:extLst xmlns:c16r2="http://schemas.microsoft.com/office/drawing/2015/06/chart">
            <c:ext xmlns:c16="http://schemas.microsoft.com/office/drawing/2014/chart" uri="{C3380CC4-5D6E-409C-BE32-E72D297353CC}">
              <c16:uniqueId val="{00000000-60C1-44A5-B7C1-42745EED0A06}"/>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55209370250340539"/>
          <c:y val="0.28479969884242556"/>
          <c:w val="0.43255039068916162"/>
          <c:h val="0.6292768376328649"/>
        </c:manualLayout>
      </c:layout>
      <c:overlay val="0"/>
      <c:spPr>
        <a:noFill/>
        <a:ln>
          <a:noFill/>
        </a:ln>
        <a:effectLst/>
      </c:spPr>
      <c:txPr>
        <a:bodyPr rot="0" spcFirstLastPara="1" vertOverflow="ellipsis" vert="horz" wrap="square" anchor="ctr" anchorCtr="1"/>
        <a:lstStyle/>
        <a:p>
          <a:pPr>
            <a:defRPr sz="1400" b="0" i="0" u="none" strike="noStrike" kern="1200" baseline="0">
              <a:ln>
                <a:noFill/>
              </a:ln>
              <a:solidFill>
                <a:schemeClr val="tx1"/>
              </a:solidFill>
              <a:latin typeface="ＭＳ ゴシック" panose="020B0609070205080204" pitchFamily="49" charset="-128"/>
              <a:ea typeface="ＭＳ ゴシック" panose="020B0609070205080204" pitchFamily="49" charset="-128"/>
              <a:cs typeface="+mn-cs"/>
            </a:defRPr>
          </a:pPr>
          <a:endParaRPr lang="ja-JP"/>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ja-JP"/>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236067761716832"/>
          <c:y val="4.3398287864540183E-2"/>
          <c:w val="0.84332754040583813"/>
          <c:h val="0.86225687872182255"/>
        </c:manualLayout>
      </c:layout>
      <c:lineChart>
        <c:grouping val="standard"/>
        <c:varyColors val="0"/>
        <c:ser>
          <c:idx val="0"/>
          <c:order val="0"/>
          <c:tx>
            <c:strRef>
              <c:f>Sheet2!$AU$9</c:f>
              <c:strCache>
                <c:ptCount val="1"/>
                <c:pt idx="0">
                  <c:v>対照区</c:v>
                </c:pt>
              </c:strCache>
            </c:strRef>
          </c:tx>
          <c:spPr>
            <a:ln w="28575" cap="rnd">
              <a:solidFill>
                <a:schemeClr val="tx1"/>
              </a:solidFill>
              <a:prstDash val="sysDot"/>
              <a:round/>
            </a:ln>
            <a:effectLst/>
          </c:spPr>
          <c:marker>
            <c:symbol val="circle"/>
            <c:size val="10"/>
            <c:spPr>
              <a:solidFill>
                <a:schemeClr val="accent2"/>
              </a:solidFill>
              <a:ln w="9525">
                <a:solidFill>
                  <a:schemeClr val="tx1"/>
                </a:solidFill>
              </a:ln>
              <a:effectLst/>
            </c:spPr>
          </c:marker>
          <c:cat>
            <c:strRef>
              <c:f>Sheet2!$AV$6:$AV$15</c:f>
              <c:strCache>
                <c:ptCount val="10"/>
                <c:pt idx="0">
                  <c:v>4月</c:v>
                </c:pt>
                <c:pt idx="1">
                  <c:v>5月</c:v>
                </c:pt>
                <c:pt idx="2">
                  <c:v>6月</c:v>
                </c:pt>
                <c:pt idx="3">
                  <c:v>7月</c:v>
                </c:pt>
                <c:pt idx="4">
                  <c:v>8月</c:v>
                </c:pt>
                <c:pt idx="5">
                  <c:v>9月</c:v>
                </c:pt>
                <c:pt idx="6">
                  <c:v>10月</c:v>
                </c:pt>
                <c:pt idx="7">
                  <c:v>11月</c:v>
                </c:pt>
                <c:pt idx="8">
                  <c:v>12月</c:v>
                </c:pt>
                <c:pt idx="9">
                  <c:v>1月</c:v>
                </c:pt>
              </c:strCache>
            </c:strRef>
          </c:cat>
          <c:val>
            <c:numRef>
              <c:f>Sheet2!$AW$6:$AW$15</c:f>
              <c:numCache>
                <c:formatCode>0</c:formatCode>
                <c:ptCount val="10"/>
                <c:pt idx="0">
                  <c:v>2.5750000000000002</c:v>
                </c:pt>
                <c:pt idx="1">
                  <c:v>3.7749999999999999</c:v>
                </c:pt>
                <c:pt idx="2">
                  <c:v>5.6749999999999998</c:v>
                </c:pt>
                <c:pt idx="3">
                  <c:v>8.7249999999999996</c:v>
                </c:pt>
                <c:pt idx="4">
                  <c:v>10.775</c:v>
                </c:pt>
                <c:pt idx="5">
                  <c:v>10.4</c:v>
                </c:pt>
                <c:pt idx="6">
                  <c:v>8.7750000000000004</c:v>
                </c:pt>
                <c:pt idx="7">
                  <c:v>7</c:v>
                </c:pt>
                <c:pt idx="8">
                  <c:v>6.375</c:v>
                </c:pt>
                <c:pt idx="9">
                  <c:v>3.8250000000000002</c:v>
                </c:pt>
              </c:numCache>
            </c:numRef>
          </c:val>
          <c:smooth val="0"/>
          <c:extLst xmlns:c16r2="http://schemas.microsoft.com/office/drawing/2015/06/chart">
            <c:ext xmlns:c16="http://schemas.microsoft.com/office/drawing/2014/chart" uri="{C3380CC4-5D6E-409C-BE32-E72D297353CC}">
              <c16:uniqueId val="{00000000-2D7E-44BD-A13C-8C9E1F94670F}"/>
            </c:ext>
          </c:extLst>
        </c:ser>
        <c:ser>
          <c:idx val="1"/>
          <c:order val="1"/>
          <c:tx>
            <c:strRef>
              <c:f>Sheet2!$AU$19</c:f>
              <c:strCache>
                <c:ptCount val="1"/>
                <c:pt idx="0">
                  <c:v>伐採区</c:v>
                </c:pt>
              </c:strCache>
            </c:strRef>
          </c:tx>
          <c:spPr>
            <a:ln w="28575" cap="rnd">
              <a:solidFill>
                <a:schemeClr val="tx1"/>
              </a:solidFill>
              <a:round/>
            </a:ln>
            <a:effectLst/>
          </c:spPr>
          <c:marker>
            <c:symbol val="circle"/>
            <c:size val="10"/>
            <c:spPr>
              <a:solidFill>
                <a:schemeClr val="accent1">
                  <a:alpha val="94000"/>
                </a:schemeClr>
              </a:solidFill>
              <a:ln w="9525">
                <a:solidFill>
                  <a:schemeClr val="tx1"/>
                </a:solidFill>
              </a:ln>
              <a:effectLst/>
            </c:spPr>
          </c:marker>
          <c:val>
            <c:numRef>
              <c:f>Sheet2!$AW$16:$AW$25</c:f>
              <c:numCache>
                <c:formatCode>0</c:formatCode>
                <c:ptCount val="10"/>
                <c:pt idx="0">
                  <c:v>7.8250000000000002</c:v>
                </c:pt>
                <c:pt idx="1">
                  <c:v>14.9</c:v>
                </c:pt>
                <c:pt idx="2">
                  <c:v>16.8</c:v>
                </c:pt>
                <c:pt idx="3">
                  <c:v>23.725000000000001</c:v>
                </c:pt>
                <c:pt idx="4">
                  <c:v>26.875</c:v>
                </c:pt>
                <c:pt idx="5">
                  <c:v>28.05</c:v>
                </c:pt>
                <c:pt idx="6">
                  <c:v>21.975000000000001</c:v>
                </c:pt>
                <c:pt idx="7">
                  <c:v>19.350000000000001</c:v>
                </c:pt>
                <c:pt idx="8">
                  <c:v>15.824999999999999</c:v>
                </c:pt>
                <c:pt idx="9">
                  <c:v>12.725</c:v>
                </c:pt>
              </c:numCache>
            </c:numRef>
          </c:val>
          <c:smooth val="0"/>
          <c:extLst xmlns:c16r2="http://schemas.microsoft.com/office/drawing/2015/06/chart">
            <c:ext xmlns:c16="http://schemas.microsoft.com/office/drawing/2014/chart" uri="{C3380CC4-5D6E-409C-BE32-E72D297353CC}">
              <c16:uniqueId val="{00000001-2D7E-44BD-A13C-8C9E1F94670F}"/>
            </c:ext>
          </c:extLst>
        </c:ser>
        <c:dLbls>
          <c:showLegendKey val="0"/>
          <c:showVal val="0"/>
          <c:showCatName val="0"/>
          <c:showSerName val="0"/>
          <c:showPercent val="0"/>
          <c:showBubbleSize val="0"/>
        </c:dLbls>
        <c:marker val="1"/>
        <c:smooth val="0"/>
        <c:axId val="114821120"/>
        <c:axId val="99253568"/>
      </c:lineChart>
      <c:catAx>
        <c:axId val="114821120"/>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ja-JP"/>
          </a:p>
        </c:txPr>
        <c:crossAx val="99253568"/>
        <c:crosses val="autoZero"/>
        <c:auto val="1"/>
        <c:lblAlgn val="ctr"/>
        <c:lblOffset val="100"/>
        <c:noMultiLvlLbl val="0"/>
      </c:catAx>
      <c:valAx>
        <c:axId val="9925356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ja-JP"/>
          </a:p>
        </c:txPr>
        <c:crossAx val="11482112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ja-JP"/>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800" b="0" i="0" u="none" strike="noStrike" kern="1200" spc="0" baseline="0">
                <a:solidFill>
                  <a:schemeClr val="tx1">
                    <a:lumMod val="65000"/>
                    <a:lumOff val="35000"/>
                  </a:schemeClr>
                </a:solidFill>
                <a:latin typeface="ＭＳ ゴシック" panose="020B0609070205080204" pitchFamily="49" charset="-128"/>
                <a:ea typeface="ＭＳ ゴシック" panose="020B0609070205080204" pitchFamily="49" charset="-128"/>
                <a:cs typeface="+mn-cs"/>
              </a:defRPr>
            </a:pPr>
            <a:r>
              <a:rPr lang="en-US" altLang="ja-JP"/>
              <a:t>Q2-(5) </a:t>
            </a:r>
            <a:r>
              <a:rPr lang="ja-JP" altLang="en-US"/>
              <a:t>家庭でも、床や壁等に木を使いたいと思うか。　</a:t>
            </a:r>
            <a:r>
              <a:rPr lang="en-US" altLang="ja-JP"/>
              <a:t>N=28</a:t>
            </a:r>
          </a:p>
        </c:rich>
      </c:tx>
      <c:overlay val="0"/>
      <c:spPr>
        <a:noFill/>
        <a:ln>
          <a:noFill/>
        </a:ln>
        <a:effectLst/>
      </c:spPr>
    </c:title>
    <c:autoTitleDeleted val="0"/>
    <c:plotArea>
      <c:layout/>
      <c:pieChart>
        <c:varyColors val="1"/>
        <c:ser>
          <c:idx val="0"/>
          <c:order val="0"/>
          <c:spPr>
            <a:solidFill>
              <a:schemeClr val="bg2">
                <a:lumMod val="90000"/>
              </a:schemeClr>
            </a:solidFill>
          </c:spPr>
          <c:dPt>
            <c:idx val="0"/>
            <c:bubble3D val="0"/>
            <c:spPr>
              <a:solidFill>
                <a:srgbClr val="FF0000"/>
              </a:solidFill>
              <a:ln w="12700">
                <a:solidFill>
                  <a:schemeClr val="tx1"/>
                </a:solidFill>
              </a:ln>
              <a:effectLst/>
            </c:spPr>
            <c:extLst xmlns:c16r2="http://schemas.microsoft.com/office/drawing/2015/06/chart">
              <c:ext xmlns:c16="http://schemas.microsoft.com/office/drawing/2014/chart" uri="{C3380CC4-5D6E-409C-BE32-E72D297353CC}">
                <c16:uniqueId val="{00000002-60C1-44A5-B7C1-42745EED0A06}"/>
              </c:ext>
            </c:extLst>
          </c:dPt>
          <c:dPt>
            <c:idx val="1"/>
            <c:bubble3D val="0"/>
            <c:explosion val="1"/>
            <c:spPr>
              <a:solidFill>
                <a:srgbClr val="FFC000"/>
              </a:solidFill>
              <a:ln w="12700">
                <a:solidFill>
                  <a:schemeClr val="tx1"/>
                </a:solidFill>
              </a:ln>
              <a:effectLst/>
            </c:spPr>
            <c:extLst xmlns:c16r2="http://schemas.microsoft.com/office/drawing/2015/06/chart">
              <c:ext xmlns:c16="http://schemas.microsoft.com/office/drawing/2014/chart" uri="{C3380CC4-5D6E-409C-BE32-E72D297353CC}">
                <c16:uniqueId val="{00000001-60C1-44A5-B7C1-42745EED0A06}"/>
              </c:ext>
            </c:extLst>
          </c:dPt>
          <c:dPt>
            <c:idx val="2"/>
            <c:bubble3D val="0"/>
            <c:spPr>
              <a:solidFill>
                <a:srgbClr val="92D050"/>
              </a:solidFill>
              <a:ln w="12700">
                <a:solidFill>
                  <a:schemeClr val="tx1"/>
                </a:solidFill>
              </a:ln>
              <a:effectLst/>
            </c:spPr>
            <c:extLst xmlns:c16r2="http://schemas.microsoft.com/office/drawing/2015/06/chart">
              <c:ext xmlns:c16="http://schemas.microsoft.com/office/drawing/2014/chart" uri="{C3380CC4-5D6E-409C-BE32-E72D297353CC}">
                <c16:uniqueId val="{00000005-60C1-44A5-B7C1-42745EED0A06}"/>
              </c:ext>
            </c:extLst>
          </c:dPt>
          <c:dPt>
            <c:idx val="3"/>
            <c:bubble3D val="0"/>
            <c:spPr>
              <a:solidFill>
                <a:srgbClr val="00B0F0"/>
              </a:solidFill>
              <a:ln w="12700">
                <a:solidFill>
                  <a:schemeClr val="tx1"/>
                </a:solidFill>
              </a:ln>
              <a:effectLst/>
            </c:spPr>
            <c:extLst xmlns:c16r2="http://schemas.microsoft.com/office/drawing/2015/06/chart">
              <c:ext xmlns:c16="http://schemas.microsoft.com/office/drawing/2014/chart" uri="{C3380CC4-5D6E-409C-BE32-E72D297353CC}">
                <c16:uniqueId val="{00000004-60C1-44A5-B7C1-42745EED0A06}"/>
              </c:ext>
            </c:extLst>
          </c:dPt>
          <c:dPt>
            <c:idx val="4"/>
            <c:bubble3D val="0"/>
            <c:spPr>
              <a:solidFill>
                <a:sysClr val="window" lastClr="FFFFFF"/>
              </a:solidFill>
              <a:ln w="12700">
                <a:solidFill>
                  <a:schemeClr val="tx1"/>
                </a:solidFill>
              </a:ln>
              <a:effectLst/>
            </c:spPr>
            <c:extLst xmlns:c16r2="http://schemas.microsoft.com/office/drawing/2015/06/chart">
              <c:ext xmlns:c16="http://schemas.microsoft.com/office/drawing/2014/chart" uri="{C3380CC4-5D6E-409C-BE32-E72D297353CC}">
                <c16:uniqueId val="{00000003-60C1-44A5-B7C1-42745EED0A06}"/>
              </c:ext>
            </c:extLst>
          </c:dPt>
          <c:dLbls>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60C1-44A5-B7C1-42745EED0A06}"/>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60C1-44A5-B7C1-42745EED0A06}"/>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60C1-44A5-B7C1-42745EED0A06}"/>
                </c:ext>
              </c:extLst>
            </c:dLbl>
            <c:numFmt formatCode="0.0&quot;%&quot;"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ＭＳ ゴシック" panose="020B0609070205080204" pitchFamily="49" charset="-128"/>
                    <a:ea typeface="ＭＳ ゴシック" panose="020B0609070205080204" pitchFamily="49" charset="-128"/>
                    <a:cs typeface="+mn-cs"/>
                  </a:defRPr>
                </a:pPr>
                <a:endParaRPr lang="ja-JP"/>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'単純集計（木育リーダー）'!$C$93:$G$93</c:f>
              <c:strCache>
                <c:ptCount val="5"/>
                <c:pt idx="0">
                  <c:v>とても思う</c:v>
                </c:pt>
                <c:pt idx="1">
                  <c:v>思う</c:v>
                </c:pt>
                <c:pt idx="2">
                  <c:v>あまり思わない</c:v>
                </c:pt>
                <c:pt idx="3">
                  <c:v>思わない</c:v>
                </c:pt>
                <c:pt idx="4">
                  <c:v>無回答</c:v>
                </c:pt>
              </c:strCache>
            </c:strRef>
          </c:cat>
          <c:val>
            <c:numRef>
              <c:f>'単純集計（木育リーダー）'!$C$95:$G$95</c:f>
              <c:numCache>
                <c:formatCode>0.0_ </c:formatCode>
                <c:ptCount val="5"/>
                <c:pt idx="0">
                  <c:v>57.142857142857139</c:v>
                </c:pt>
                <c:pt idx="1">
                  <c:v>42.857142857142854</c:v>
                </c:pt>
                <c:pt idx="2">
                  <c:v>0</c:v>
                </c:pt>
                <c:pt idx="3">
                  <c:v>0</c:v>
                </c:pt>
                <c:pt idx="4">
                  <c:v>0</c:v>
                </c:pt>
              </c:numCache>
            </c:numRef>
          </c:val>
          <c:extLst xmlns:c16r2="http://schemas.microsoft.com/office/drawing/2015/06/chart">
            <c:ext xmlns:c16="http://schemas.microsoft.com/office/drawing/2014/chart" uri="{C3380CC4-5D6E-409C-BE32-E72D297353CC}">
              <c16:uniqueId val="{00000000-60C1-44A5-B7C1-42745EED0A06}"/>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56021980814310413"/>
          <c:y val="0.26355135886898601"/>
          <c:w val="0.42140166485465247"/>
          <c:h val="0.66936674352170067"/>
        </c:manualLayout>
      </c:layout>
      <c:overlay val="0"/>
      <c:spPr>
        <a:noFill/>
        <a:ln>
          <a:noFill/>
        </a:ln>
        <a:effectLst/>
      </c:spPr>
      <c:txPr>
        <a:bodyPr rot="0" spcFirstLastPara="1" vertOverflow="ellipsis" vert="horz" wrap="square" anchor="ctr" anchorCtr="1"/>
        <a:lstStyle/>
        <a:p>
          <a:pPr>
            <a:defRPr sz="1400" b="0" i="0" u="none" strike="noStrike" kern="1200" baseline="0">
              <a:ln>
                <a:noFill/>
              </a:ln>
              <a:solidFill>
                <a:schemeClr val="tx1"/>
              </a:solidFill>
              <a:latin typeface="ＭＳ ゴシック" panose="020B0609070205080204" pitchFamily="49" charset="-128"/>
              <a:ea typeface="ＭＳ ゴシック" panose="020B0609070205080204" pitchFamily="49" charset="-128"/>
              <a:cs typeface="+mn-cs"/>
            </a:defRPr>
          </a:pPr>
          <a:endParaRPr lang="ja-JP"/>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ja-JP"/>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800" b="0" i="0" u="none" strike="noStrike" kern="1200" spc="0" baseline="0">
                <a:solidFill>
                  <a:schemeClr val="tx1">
                    <a:lumMod val="65000"/>
                    <a:lumOff val="35000"/>
                  </a:schemeClr>
                </a:solidFill>
                <a:latin typeface="ＭＳ ゴシック" panose="020B0609070205080204" pitchFamily="49" charset="-128"/>
                <a:ea typeface="ＭＳ ゴシック" panose="020B0609070205080204" pitchFamily="49" charset="-128"/>
                <a:cs typeface="+mn-cs"/>
              </a:defRPr>
            </a:pPr>
            <a:r>
              <a:rPr lang="en-US" altLang="ja-JP"/>
              <a:t>Q3-(2) </a:t>
            </a:r>
            <a:r>
              <a:rPr lang="ja-JP" altLang="en-US"/>
              <a:t>「木育」の取組みは続けていくべきだと思うか。　</a:t>
            </a:r>
            <a:r>
              <a:rPr lang="en-US" altLang="ja-JP"/>
              <a:t>N=28</a:t>
            </a:r>
          </a:p>
        </c:rich>
      </c:tx>
      <c:overlay val="0"/>
      <c:spPr>
        <a:noFill/>
        <a:ln>
          <a:noFill/>
        </a:ln>
        <a:effectLst/>
      </c:spPr>
    </c:title>
    <c:autoTitleDeleted val="0"/>
    <c:plotArea>
      <c:layout/>
      <c:pieChart>
        <c:varyColors val="1"/>
        <c:ser>
          <c:idx val="0"/>
          <c:order val="0"/>
          <c:spPr>
            <a:solidFill>
              <a:schemeClr val="bg2">
                <a:lumMod val="90000"/>
              </a:schemeClr>
            </a:solidFill>
          </c:spPr>
          <c:dPt>
            <c:idx val="0"/>
            <c:bubble3D val="0"/>
            <c:spPr>
              <a:solidFill>
                <a:srgbClr val="FF0000"/>
              </a:solidFill>
              <a:ln w="12700">
                <a:solidFill>
                  <a:schemeClr val="tx1"/>
                </a:solidFill>
              </a:ln>
              <a:effectLst/>
            </c:spPr>
            <c:extLst xmlns:c16r2="http://schemas.microsoft.com/office/drawing/2015/06/chart">
              <c:ext xmlns:c16="http://schemas.microsoft.com/office/drawing/2014/chart" uri="{C3380CC4-5D6E-409C-BE32-E72D297353CC}">
                <c16:uniqueId val="{00000002-60C1-44A5-B7C1-42745EED0A06}"/>
              </c:ext>
            </c:extLst>
          </c:dPt>
          <c:dPt>
            <c:idx val="1"/>
            <c:bubble3D val="0"/>
            <c:explosion val="1"/>
            <c:spPr>
              <a:solidFill>
                <a:srgbClr val="FFC000"/>
              </a:solidFill>
              <a:ln w="12700">
                <a:solidFill>
                  <a:schemeClr val="tx1"/>
                </a:solidFill>
              </a:ln>
              <a:effectLst/>
            </c:spPr>
            <c:extLst xmlns:c16r2="http://schemas.microsoft.com/office/drawing/2015/06/chart">
              <c:ext xmlns:c16="http://schemas.microsoft.com/office/drawing/2014/chart" uri="{C3380CC4-5D6E-409C-BE32-E72D297353CC}">
                <c16:uniqueId val="{00000001-60C1-44A5-B7C1-42745EED0A06}"/>
              </c:ext>
            </c:extLst>
          </c:dPt>
          <c:dPt>
            <c:idx val="2"/>
            <c:bubble3D val="0"/>
            <c:spPr>
              <a:solidFill>
                <a:srgbClr val="92D050"/>
              </a:solidFill>
              <a:ln w="12700">
                <a:solidFill>
                  <a:schemeClr val="tx1"/>
                </a:solidFill>
              </a:ln>
              <a:effectLst/>
            </c:spPr>
            <c:extLst xmlns:c16r2="http://schemas.microsoft.com/office/drawing/2015/06/chart">
              <c:ext xmlns:c16="http://schemas.microsoft.com/office/drawing/2014/chart" uri="{C3380CC4-5D6E-409C-BE32-E72D297353CC}">
                <c16:uniqueId val="{00000005-60C1-44A5-B7C1-42745EED0A06}"/>
              </c:ext>
            </c:extLst>
          </c:dPt>
          <c:dPt>
            <c:idx val="3"/>
            <c:bubble3D val="0"/>
            <c:spPr>
              <a:solidFill>
                <a:srgbClr val="00B0F0"/>
              </a:solidFill>
              <a:ln w="12700">
                <a:solidFill>
                  <a:schemeClr val="tx1"/>
                </a:solidFill>
              </a:ln>
              <a:effectLst/>
            </c:spPr>
            <c:extLst xmlns:c16r2="http://schemas.microsoft.com/office/drawing/2015/06/chart">
              <c:ext xmlns:c16="http://schemas.microsoft.com/office/drawing/2014/chart" uri="{C3380CC4-5D6E-409C-BE32-E72D297353CC}">
                <c16:uniqueId val="{00000004-60C1-44A5-B7C1-42745EED0A06}"/>
              </c:ext>
            </c:extLst>
          </c:dPt>
          <c:dPt>
            <c:idx val="4"/>
            <c:bubble3D val="0"/>
            <c:spPr>
              <a:solidFill>
                <a:sysClr val="window" lastClr="FFFFFF"/>
              </a:solidFill>
              <a:ln w="12700">
                <a:solidFill>
                  <a:schemeClr val="tx1"/>
                </a:solidFill>
              </a:ln>
              <a:effectLst/>
            </c:spPr>
            <c:extLst xmlns:c16r2="http://schemas.microsoft.com/office/drawing/2015/06/chart">
              <c:ext xmlns:c16="http://schemas.microsoft.com/office/drawing/2014/chart" uri="{C3380CC4-5D6E-409C-BE32-E72D297353CC}">
                <c16:uniqueId val="{00000003-60C1-44A5-B7C1-42745EED0A06}"/>
              </c:ext>
            </c:extLst>
          </c:dPt>
          <c:dLbls>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60C1-44A5-B7C1-42745EED0A06}"/>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60C1-44A5-B7C1-42745EED0A06}"/>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60C1-44A5-B7C1-42745EED0A06}"/>
                </c:ext>
              </c:extLst>
            </c:dLbl>
            <c:numFmt formatCode="0.0&quot;%&quot;"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ＭＳ ゴシック" panose="020B0609070205080204" pitchFamily="49" charset="-128"/>
                    <a:ea typeface="ＭＳ ゴシック" panose="020B0609070205080204" pitchFamily="49" charset="-128"/>
                    <a:cs typeface="+mn-cs"/>
                  </a:defRPr>
                </a:pPr>
                <a:endParaRPr lang="ja-JP"/>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'単純集計（木育リーダー）'!$C$127:$G$127</c:f>
              <c:strCache>
                <c:ptCount val="5"/>
                <c:pt idx="0">
                  <c:v>とても思う</c:v>
                </c:pt>
                <c:pt idx="1">
                  <c:v>思う</c:v>
                </c:pt>
                <c:pt idx="2">
                  <c:v>あまり思わない</c:v>
                </c:pt>
                <c:pt idx="3">
                  <c:v>思わない</c:v>
                </c:pt>
                <c:pt idx="4">
                  <c:v>無回答</c:v>
                </c:pt>
              </c:strCache>
            </c:strRef>
          </c:cat>
          <c:val>
            <c:numRef>
              <c:f>'単純集計（木育リーダー）'!$C$129:$G$129</c:f>
              <c:numCache>
                <c:formatCode>0.0_ </c:formatCode>
                <c:ptCount val="5"/>
                <c:pt idx="0">
                  <c:v>32.142857142857146</c:v>
                </c:pt>
                <c:pt idx="1">
                  <c:v>67.857142857142861</c:v>
                </c:pt>
                <c:pt idx="2">
                  <c:v>0</c:v>
                </c:pt>
                <c:pt idx="3">
                  <c:v>0</c:v>
                </c:pt>
                <c:pt idx="4">
                  <c:v>0</c:v>
                </c:pt>
              </c:numCache>
            </c:numRef>
          </c:val>
          <c:extLst xmlns:c16r2="http://schemas.microsoft.com/office/drawing/2015/06/chart">
            <c:ext xmlns:c16="http://schemas.microsoft.com/office/drawing/2014/chart" uri="{C3380CC4-5D6E-409C-BE32-E72D297353CC}">
              <c16:uniqueId val="{00000000-60C1-44A5-B7C1-42745EED0A06}"/>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54365563908170167"/>
          <c:y val="0.30264352315076637"/>
          <c:w val="0.44412441893507876"/>
          <c:h val="0.65548469424747324"/>
        </c:manualLayout>
      </c:layout>
      <c:overlay val="0"/>
      <c:spPr>
        <a:noFill/>
        <a:ln>
          <a:noFill/>
        </a:ln>
        <a:effectLst/>
      </c:spPr>
      <c:txPr>
        <a:bodyPr rot="0" spcFirstLastPara="1" vertOverflow="ellipsis" vert="horz" wrap="square" anchor="ctr" anchorCtr="1"/>
        <a:lstStyle/>
        <a:p>
          <a:pPr>
            <a:defRPr sz="1400" b="0" i="0" u="none" strike="noStrike" kern="1200" baseline="0">
              <a:ln>
                <a:noFill/>
              </a:ln>
              <a:solidFill>
                <a:schemeClr val="tx1"/>
              </a:solidFill>
              <a:latin typeface="ＭＳ ゴシック" panose="020B0609070205080204" pitchFamily="49" charset="-128"/>
              <a:ea typeface="ＭＳ ゴシック" panose="020B0609070205080204" pitchFamily="49" charset="-128"/>
              <a:cs typeface="+mn-cs"/>
            </a:defRPr>
          </a:pPr>
          <a:endParaRPr lang="ja-JP"/>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ja-JP"/>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800" b="0" i="0" u="none" strike="noStrike" kern="1200" spc="0" baseline="0">
                <a:solidFill>
                  <a:schemeClr val="tx1">
                    <a:lumMod val="65000"/>
                    <a:lumOff val="35000"/>
                  </a:schemeClr>
                </a:solidFill>
                <a:latin typeface="ＭＳ ゴシック" panose="020B0609070205080204" pitchFamily="49" charset="-128"/>
                <a:ea typeface="ＭＳ ゴシック" panose="020B0609070205080204" pitchFamily="49" charset="-128"/>
                <a:cs typeface="+mn-cs"/>
              </a:defRPr>
            </a:pPr>
            <a:r>
              <a:rPr lang="en-US" altLang="ja-JP"/>
              <a:t>Q3-(4) </a:t>
            </a:r>
            <a:r>
              <a:rPr lang="ja-JP" altLang="en-US"/>
              <a:t>「木育」や内装に木を使った取組みを他の施設や地域に広く</a:t>
            </a:r>
            <a:r>
              <a:rPr lang="en-US" altLang="ja-JP"/>
              <a:t>PR</a:t>
            </a:r>
            <a:r>
              <a:rPr lang="ja-JP" altLang="en-US"/>
              <a:t>していこうと思うか。　</a:t>
            </a:r>
            <a:r>
              <a:rPr lang="en-US" altLang="ja-JP"/>
              <a:t>N=28</a:t>
            </a:r>
          </a:p>
        </c:rich>
      </c:tx>
      <c:overlay val="0"/>
      <c:spPr>
        <a:noFill/>
        <a:ln>
          <a:noFill/>
        </a:ln>
        <a:effectLst/>
      </c:spPr>
    </c:title>
    <c:autoTitleDeleted val="0"/>
    <c:plotArea>
      <c:layout/>
      <c:pieChart>
        <c:varyColors val="1"/>
        <c:ser>
          <c:idx val="0"/>
          <c:order val="0"/>
          <c:spPr>
            <a:solidFill>
              <a:schemeClr val="bg2">
                <a:lumMod val="90000"/>
              </a:schemeClr>
            </a:solidFill>
          </c:spPr>
          <c:dPt>
            <c:idx val="0"/>
            <c:bubble3D val="0"/>
            <c:spPr>
              <a:solidFill>
                <a:srgbClr val="FF0000"/>
              </a:solidFill>
              <a:ln w="12700">
                <a:solidFill>
                  <a:schemeClr val="tx1"/>
                </a:solidFill>
              </a:ln>
              <a:effectLst/>
            </c:spPr>
            <c:extLst xmlns:c16r2="http://schemas.microsoft.com/office/drawing/2015/06/chart">
              <c:ext xmlns:c16="http://schemas.microsoft.com/office/drawing/2014/chart" uri="{C3380CC4-5D6E-409C-BE32-E72D297353CC}">
                <c16:uniqueId val="{00000002-60C1-44A5-B7C1-42745EED0A06}"/>
              </c:ext>
            </c:extLst>
          </c:dPt>
          <c:dPt>
            <c:idx val="1"/>
            <c:bubble3D val="0"/>
            <c:explosion val="1"/>
            <c:spPr>
              <a:solidFill>
                <a:srgbClr val="FFC000"/>
              </a:solidFill>
              <a:ln w="12700">
                <a:solidFill>
                  <a:schemeClr val="tx1"/>
                </a:solidFill>
              </a:ln>
              <a:effectLst/>
            </c:spPr>
            <c:extLst xmlns:c16r2="http://schemas.microsoft.com/office/drawing/2015/06/chart">
              <c:ext xmlns:c16="http://schemas.microsoft.com/office/drawing/2014/chart" uri="{C3380CC4-5D6E-409C-BE32-E72D297353CC}">
                <c16:uniqueId val="{00000001-60C1-44A5-B7C1-42745EED0A06}"/>
              </c:ext>
            </c:extLst>
          </c:dPt>
          <c:dPt>
            <c:idx val="2"/>
            <c:bubble3D val="0"/>
            <c:spPr>
              <a:solidFill>
                <a:srgbClr val="92D050"/>
              </a:solidFill>
              <a:ln w="12700">
                <a:solidFill>
                  <a:schemeClr val="tx1"/>
                </a:solidFill>
              </a:ln>
              <a:effectLst/>
            </c:spPr>
            <c:extLst xmlns:c16r2="http://schemas.microsoft.com/office/drawing/2015/06/chart">
              <c:ext xmlns:c16="http://schemas.microsoft.com/office/drawing/2014/chart" uri="{C3380CC4-5D6E-409C-BE32-E72D297353CC}">
                <c16:uniqueId val="{00000005-60C1-44A5-B7C1-42745EED0A06}"/>
              </c:ext>
            </c:extLst>
          </c:dPt>
          <c:dPt>
            <c:idx val="3"/>
            <c:bubble3D val="0"/>
            <c:spPr>
              <a:solidFill>
                <a:srgbClr val="00B0F0"/>
              </a:solidFill>
              <a:ln w="12700">
                <a:solidFill>
                  <a:schemeClr val="tx1"/>
                </a:solidFill>
              </a:ln>
              <a:effectLst/>
            </c:spPr>
            <c:extLst xmlns:c16r2="http://schemas.microsoft.com/office/drawing/2015/06/chart">
              <c:ext xmlns:c16="http://schemas.microsoft.com/office/drawing/2014/chart" uri="{C3380CC4-5D6E-409C-BE32-E72D297353CC}">
                <c16:uniqueId val="{00000004-60C1-44A5-B7C1-42745EED0A06}"/>
              </c:ext>
            </c:extLst>
          </c:dPt>
          <c:dPt>
            <c:idx val="4"/>
            <c:bubble3D val="0"/>
            <c:spPr>
              <a:solidFill>
                <a:sysClr val="window" lastClr="FFFFFF"/>
              </a:solidFill>
              <a:ln w="12700">
                <a:solidFill>
                  <a:schemeClr val="tx1"/>
                </a:solidFill>
              </a:ln>
              <a:effectLst/>
            </c:spPr>
            <c:extLst xmlns:c16r2="http://schemas.microsoft.com/office/drawing/2015/06/chart">
              <c:ext xmlns:c16="http://schemas.microsoft.com/office/drawing/2014/chart" uri="{C3380CC4-5D6E-409C-BE32-E72D297353CC}">
                <c16:uniqueId val="{00000003-60C1-44A5-B7C1-42745EED0A06}"/>
              </c:ext>
            </c:extLst>
          </c:dPt>
          <c:dLbls>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60C1-44A5-B7C1-42745EED0A06}"/>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60C1-44A5-B7C1-42745EED0A06}"/>
                </c:ext>
              </c:extLst>
            </c:dLbl>
            <c:numFmt formatCode="0.0&quot;%&quot;"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ＭＳ ゴシック" panose="020B0609070205080204" pitchFamily="49" charset="-128"/>
                    <a:ea typeface="ＭＳ ゴシック" panose="020B0609070205080204" pitchFamily="49" charset="-128"/>
                    <a:cs typeface="+mn-cs"/>
                  </a:defRPr>
                </a:pPr>
                <a:endParaRPr lang="ja-JP"/>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'単純集計（木育リーダー）'!$C$167:$G$167</c:f>
              <c:strCache>
                <c:ptCount val="5"/>
                <c:pt idx="0">
                  <c:v>とても思っている</c:v>
                </c:pt>
                <c:pt idx="1">
                  <c:v>思っている</c:v>
                </c:pt>
                <c:pt idx="2">
                  <c:v>あまり思っていない</c:v>
                </c:pt>
                <c:pt idx="3">
                  <c:v>思っていない</c:v>
                </c:pt>
                <c:pt idx="4">
                  <c:v>無回答</c:v>
                </c:pt>
              </c:strCache>
            </c:strRef>
          </c:cat>
          <c:val>
            <c:numRef>
              <c:f>'単純集計（木育リーダー）'!$C$169:$G$169</c:f>
              <c:numCache>
                <c:formatCode>0.0_ </c:formatCode>
                <c:ptCount val="5"/>
                <c:pt idx="0">
                  <c:v>17.857142857142858</c:v>
                </c:pt>
                <c:pt idx="1">
                  <c:v>78.571428571428569</c:v>
                </c:pt>
                <c:pt idx="2">
                  <c:v>3.5714285714285712</c:v>
                </c:pt>
                <c:pt idx="3">
                  <c:v>0</c:v>
                </c:pt>
                <c:pt idx="4">
                  <c:v>0</c:v>
                </c:pt>
              </c:numCache>
            </c:numRef>
          </c:val>
          <c:extLst xmlns:c16r2="http://schemas.microsoft.com/office/drawing/2015/06/chart">
            <c:ext xmlns:c16="http://schemas.microsoft.com/office/drawing/2014/chart" uri="{C3380CC4-5D6E-409C-BE32-E72D297353CC}">
              <c16:uniqueId val="{00000000-60C1-44A5-B7C1-42745EED0A06}"/>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50253795483565777"/>
          <c:y val="0.31136012380922506"/>
          <c:w val="0.49014828242889513"/>
          <c:h val="0.61489595568509736"/>
        </c:manualLayout>
      </c:layout>
      <c:overlay val="0"/>
      <c:spPr>
        <a:noFill/>
        <a:ln>
          <a:noFill/>
        </a:ln>
        <a:effectLst/>
      </c:spPr>
      <c:txPr>
        <a:bodyPr rot="0" spcFirstLastPara="1" vertOverflow="ellipsis" vert="horz" wrap="square" anchor="ctr" anchorCtr="1"/>
        <a:lstStyle/>
        <a:p>
          <a:pPr>
            <a:defRPr sz="1400" b="0" i="0" u="none" strike="noStrike" kern="1200" baseline="0">
              <a:ln>
                <a:noFill/>
              </a:ln>
              <a:solidFill>
                <a:schemeClr val="tx1"/>
              </a:solidFill>
              <a:latin typeface="ＭＳ ゴシック" panose="020B0609070205080204" pitchFamily="49" charset="-128"/>
              <a:ea typeface="ＭＳ ゴシック" panose="020B0609070205080204" pitchFamily="49" charset="-128"/>
              <a:cs typeface="+mn-cs"/>
            </a:defRPr>
          </a:pPr>
          <a:endParaRPr lang="ja-JP"/>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ja-JP"/>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800" b="0" i="0" u="none" strike="noStrike" kern="1200" spc="0" baseline="0">
                <a:solidFill>
                  <a:schemeClr val="tx1">
                    <a:lumMod val="65000"/>
                    <a:lumOff val="35000"/>
                  </a:schemeClr>
                </a:solidFill>
                <a:latin typeface="ＭＳ ゴシック" panose="020B0609070205080204" pitchFamily="49" charset="-128"/>
                <a:ea typeface="ＭＳ ゴシック" panose="020B0609070205080204" pitchFamily="49" charset="-128"/>
                <a:cs typeface="+mn-cs"/>
              </a:defRPr>
            </a:pPr>
            <a:r>
              <a:rPr lang="en-US" altLang="ja-JP" sz="800"/>
              <a:t>Q3-(1) </a:t>
            </a:r>
            <a:r>
              <a:rPr lang="ja-JP" altLang="en-US" sz="800"/>
              <a:t>取組みを始める前から「木育」について知っていたか。　</a:t>
            </a:r>
            <a:r>
              <a:rPr lang="en-US" altLang="ja-JP" sz="800"/>
              <a:t>N=28</a:t>
            </a:r>
          </a:p>
        </c:rich>
      </c:tx>
      <c:layout>
        <c:manualLayout>
          <c:xMode val="edge"/>
          <c:yMode val="edge"/>
          <c:x val="9.6330145626797564E-2"/>
          <c:y val="2.1248339973439574E-2"/>
        </c:manualLayout>
      </c:layout>
      <c:overlay val="0"/>
      <c:spPr>
        <a:noFill/>
        <a:ln>
          <a:noFill/>
        </a:ln>
        <a:effectLst/>
      </c:spPr>
    </c:title>
    <c:autoTitleDeleted val="0"/>
    <c:plotArea>
      <c:layout>
        <c:manualLayout>
          <c:layoutTarget val="inner"/>
          <c:xMode val="edge"/>
          <c:yMode val="edge"/>
          <c:x val="0.10571837644079635"/>
          <c:y val="0.20486767883296356"/>
          <c:w val="0.28807303768758968"/>
          <c:h val="0.66796206251111045"/>
        </c:manualLayout>
      </c:layout>
      <c:pieChart>
        <c:varyColors val="1"/>
        <c:ser>
          <c:idx val="0"/>
          <c:order val="0"/>
          <c:spPr>
            <a:solidFill>
              <a:schemeClr val="bg2">
                <a:lumMod val="90000"/>
              </a:schemeClr>
            </a:solidFill>
          </c:spPr>
          <c:dPt>
            <c:idx val="0"/>
            <c:bubble3D val="0"/>
            <c:spPr>
              <a:solidFill>
                <a:srgbClr val="FFC000"/>
              </a:solidFill>
              <a:ln w="12700">
                <a:solidFill>
                  <a:schemeClr val="tx1"/>
                </a:solidFill>
              </a:ln>
              <a:effectLst/>
            </c:spPr>
            <c:extLst xmlns:c16r2="http://schemas.microsoft.com/office/drawing/2015/06/chart">
              <c:ext xmlns:c16="http://schemas.microsoft.com/office/drawing/2014/chart" uri="{C3380CC4-5D6E-409C-BE32-E72D297353CC}">
                <c16:uniqueId val="{00000002-60C1-44A5-B7C1-42745EED0A06}"/>
              </c:ext>
            </c:extLst>
          </c:dPt>
          <c:dPt>
            <c:idx val="1"/>
            <c:bubble3D val="0"/>
            <c:explosion val="1"/>
            <c:spPr>
              <a:solidFill>
                <a:srgbClr val="92D050"/>
              </a:solidFill>
              <a:ln w="12700">
                <a:solidFill>
                  <a:schemeClr val="tx1"/>
                </a:solidFill>
              </a:ln>
              <a:effectLst/>
            </c:spPr>
            <c:extLst xmlns:c16r2="http://schemas.microsoft.com/office/drawing/2015/06/chart">
              <c:ext xmlns:c16="http://schemas.microsoft.com/office/drawing/2014/chart" uri="{C3380CC4-5D6E-409C-BE32-E72D297353CC}">
                <c16:uniqueId val="{00000001-60C1-44A5-B7C1-42745EED0A06}"/>
              </c:ext>
            </c:extLst>
          </c:dPt>
          <c:dPt>
            <c:idx val="2"/>
            <c:bubble3D val="0"/>
            <c:spPr>
              <a:solidFill>
                <a:sysClr val="window" lastClr="FFFFFF"/>
              </a:solidFill>
              <a:ln w="12700">
                <a:solidFill>
                  <a:schemeClr val="tx1"/>
                </a:solidFill>
              </a:ln>
              <a:effectLst/>
            </c:spPr>
            <c:extLst xmlns:c16r2="http://schemas.microsoft.com/office/drawing/2015/06/chart">
              <c:ext xmlns:c16="http://schemas.microsoft.com/office/drawing/2014/chart" uri="{C3380CC4-5D6E-409C-BE32-E72D297353CC}">
                <c16:uniqueId val="{00000005-60C1-44A5-B7C1-42745EED0A06}"/>
              </c:ext>
            </c:extLst>
          </c:dPt>
          <c:dPt>
            <c:idx val="3"/>
            <c:bubble3D val="0"/>
            <c:spPr>
              <a:solidFill>
                <a:schemeClr val="bg1">
                  <a:lumMod val="65000"/>
                </a:schemeClr>
              </a:solidFill>
              <a:ln w="12700">
                <a:solidFill>
                  <a:schemeClr val="tx1"/>
                </a:solidFill>
              </a:ln>
              <a:effectLst/>
            </c:spPr>
            <c:extLst xmlns:c16r2="http://schemas.microsoft.com/office/drawing/2015/06/chart">
              <c:ext xmlns:c16="http://schemas.microsoft.com/office/drawing/2014/chart" uri="{C3380CC4-5D6E-409C-BE32-E72D297353CC}">
                <c16:uniqueId val="{00000004-60C1-44A5-B7C1-42745EED0A06}"/>
              </c:ext>
            </c:extLst>
          </c:dPt>
          <c:dPt>
            <c:idx val="4"/>
            <c:bubble3D val="0"/>
            <c:spPr>
              <a:solidFill>
                <a:schemeClr val="tx1">
                  <a:lumMod val="50000"/>
                  <a:lumOff val="50000"/>
                </a:schemeClr>
              </a:solidFill>
              <a:ln w="12700">
                <a:solidFill>
                  <a:schemeClr val="tx1"/>
                </a:solidFill>
              </a:ln>
              <a:effectLst/>
            </c:spPr>
            <c:extLst xmlns:c16r2="http://schemas.microsoft.com/office/drawing/2015/06/chart">
              <c:ext xmlns:c16="http://schemas.microsoft.com/office/drawing/2014/chart" uri="{C3380CC4-5D6E-409C-BE32-E72D297353CC}">
                <c16:uniqueId val="{00000003-60C1-44A5-B7C1-42745EED0A06}"/>
              </c:ext>
            </c:extLst>
          </c:dPt>
          <c:dLbls>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60C1-44A5-B7C1-42745EED0A06}"/>
                </c:ext>
              </c:extLst>
            </c:dLbl>
            <c:numFmt formatCode="0.0&quot;%&quot;" sourceLinked="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ＭＳ ゴシック" panose="020B0609070205080204" pitchFamily="49" charset="-128"/>
                    <a:ea typeface="ＭＳ ゴシック" panose="020B0609070205080204" pitchFamily="49" charset="-128"/>
                    <a:cs typeface="+mn-cs"/>
                  </a:defRPr>
                </a:pPr>
                <a:endParaRPr lang="ja-JP"/>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'単純集計（木育リーダー）'!$C$111:$E$111</c:f>
              <c:strCache>
                <c:ptCount val="3"/>
                <c:pt idx="0">
                  <c:v>以前から知っていた</c:v>
                </c:pt>
                <c:pt idx="1">
                  <c:v>この施設での木育の取組みを通して知った</c:v>
                </c:pt>
                <c:pt idx="2">
                  <c:v>無回答</c:v>
                </c:pt>
              </c:strCache>
            </c:strRef>
          </c:cat>
          <c:val>
            <c:numRef>
              <c:f>'単純集計（木育リーダー）'!$C$113:$E$113</c:f>
              <c:numCache>
                <c:formatCode>0.0_ </c:formatCode>
                <c:ptCount val="3"/>
                <c:pt idx="0">
                  <c:v>35.714285714285715</c:v>
                </c:pt>
                <c:pt idx="1">
                  <c:v>64.285714285714292</c:v>
                </c:pt>
                <c:pt idx="2">
                  <c:v>0</c:v>
                </c:pt>
              </c:numCache>
            </c:numRef>
          </c:val>
          <c:extLst xmlns:c16r2="http://schemas.microsoft.com/office/drawing/2015/06/chart">
            <c:ext xmlns:c16="http://schemas.microsoft.com/office/drawing/2014/chart" uri="{C3380CC4-5D6E-409C-BE32-E72D297353CC}">
              <c16:uniqueId val="{00000000-60C1-44A5-B7C1-42745EED0A06}"/>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47745835780151419"/>
          <c:y val="0.11877513609598934"/>
          <c:w val="0.48734213407331656"/>
          <c:h val="0.83609576427255983"/>
        </c:manualLayout>
      </c:layout>
      <c:overlay val="0"/>
      <c:spPr>
        <a:noFill/>
        <a:ln>
          <a:noFill/>
        </a:ln>
        <a:effectLst/>
      </c:spPr>
      <c:txPr>
        <a:bodyPr rot="0" spcFirstLastPara="1" vertOverflow="ellipsis" vert="horz" wrap="square" anchor="ctr" anchorCtr="1"/>
        <a:lstStyle/>
        <a:p>
          <a:pPr rtl="0">
            <a:defRPr sz="1200" b="0" i="0" u="none" strike="noStrike" kern="1200" baseline="0">
              <a:ln>
                <a:noFill/>
              </a:ln>
              <a:solidFill>
                <a:schemeClr val="tx1"/>
              </a:solidFill>
              <a:latin typeface="ＭＳ ゴシック" panose="020B0609070205080204" pitchFamily="49" charset="-128"/>
              <a:ea typeface="ＭＳ ゴシック" panose="020B0609070205080204" pitchFamily="49" charset="-128"/>
              <a:cs typeface="+mn-cs"/>
            </a:defRPr>
          </a:pPr>
          <a:endParaRPr lang="ja-JP"/>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ja-JP"/>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Sheet2!$AU$9</c:f>
              <c:strCache>
                <c:ptCount val="1"/>
                <c:pt idx="0">
                  <c:v>対照区</c:v>
                </c:pt>
              </c:strCache>
            </c:strRef>
          </c:tx>
          <c:spPr>
            <a:ln w="28575" cap="rnd">
              <a:solidFill>
                <a:schemeClr val="tx1"/>
              </a:solidFill>
              <a:prstDash val="sysDot"/>
              <a:round/>
            </a:ln>
            <a:effectLst/>
          </c:spPr>
          <c:marker>
            <c:symbol val="circle"/>
            <c:size val="10"/>
            <c:spPr>
              <a:solidFill>
                <a:schemeClr val="accent2"/>
              </a:solidFill>
              <a:ln w="9525">
                <a:solidFill>
                  <a:schemeClr val="tx1"/>
                </a:solidFill>
              </a:ln>
              <a:effectLst/>
            </c:spPr>
          </c:marker>
          <c:cat>
            <c:strRef>
              <c:f>Sheet2!$AV$6:$AV$15</c:f>
              <c:strCache>
                <c:ptCount val="10"/>
                <c:pt idx="0">
                  <c:v>4月</c:v>
                </c:pt>
                <c:pt idx="1">
                  <c:v>5月</c:v>
                </c:pt>
                <c:pt idx="2">
                  <c:v>6月</c:v>
                </c:pt>
                <c:pt idx="3">
                  <c:v>7月</c:v>
                </c:pt>
                <c:pt idx="4">
                  <c:v>8月</c:v>
                </c:pt>
                <c:pt idx="5">
                  <c:v>9月</c:v>
                </c:pt>
                <c:pt idx="6">
                  <c:v>10月</c:v>
                </c:pt>
                <c:pt idx="7">
                  <c:v>11月</c:v>
                </c:pt>
                <c:pt idx="8">
                  <c:v>12月</c:v>
                </c:pt>
                <c:pt idx="9">
                  <c:v>1月</c:v>
                </c:pt>
              </c:strCache>
            </c:strRef>
          </c:cat>
          <c:val>
            <c:numRef>
              <c:f>Sheet2!$AX$6:$AX$15</c:f>
              <c:numCache>
                <c:formatCode>0</c:formatCode>
                <c:ptCount val="10"/>
                <c:pt idx="0">
                  <c:v>29.574999999999999</c:v>
                </c:pt>
                <c:pt idx="1">
                  <c:v>30.625</c:v>
                </c:pt>
                <c:pt idx="2">
                  <c:v>27.5</c:v>
                </c:pt>
                <c:pt idx="3">
                  <c:v>26</c:v>
                </c:pt>
                <c:pt idx="4">
                  <c:v>28.475000000000001</c:v>
                </c:pt>
                <c:pt idx="5">
                  <c:v>29.85</c:v>
                </c:pt>
                <c:pt idx="6">
                  <c:v>45.1</c:v>
                </c:pt>
                <c:pt idx="7">
                  <c:v>50.65</c:v>
                </c:pt>
                <c:pt idx="8">
                  <c:v>50.15</c:v>
                </c:pt>
                <c:pt idx="9">
                  <c:v>53.774999999999999</c:v>
                </c:pt>
              </c:numCache>
            </c:numRef>
          </c:val>
          <c:smooth val="0"/>
          <c:extLst xmlns:c16r2="http://schemas.microsoft.com/office/drawing/2015/06/chart">
            <c:ext xmlns:c16="http://schemas.microsoft.com/office/drawing/2014/chart" uri="{C3380CC4-5D6E-409C-BE32-E72D297353CC}">
              <c16:uniqueId val="{00000000-4B27-45C6-9A75-F08499D4FA45}"/>
            </c:ext>
          </c:extLst>
        </c:ser>
        <c:ser>
          <c:idx val="1"/>
          <c:order val="1"/>
          <c:tx>
            <c:strRef>
              <c:f>Sheet2!$AU$19</c:f>
              <c:strCache>
                <c:ptCount val="1"/>
                <c:pt idx="0">
                  <c:v>伐採区</c:v>
                </c:pt>
              </c:strCache>
            </c:strRef>
          </c:tx>
          <c:spPr>
            <a:ln w="28575" cap="rnd">
              <a:solidFill>
                <a:schemeClr val="tx1"/>
              </a:solidFill>
              <a:round/>
            </a:ln>
            <a:effectLst/>
          </c:spPr>
          <c:marker>
            <c:symbol val="circle"/>
            <c:size val="10"/>
            <c:spPr>
              <a:solidFill>
                <a:schemeClr val="accent1">
                  <a:alpha val="94000"/>
                </a:schemeClr>
              </a:solidFill>
              <a:ln w="9525">
                <a:solidFill>
                  <a:schemeClr val="tx1"/>
                </a:solidFill>
              </a:ln>
              <a:effectLst/>
            </c:spPr>
          </c:marker>
          <c:val>
            <c:numRef>
              <c:f>Sheet2!$AX$16:$AX$25</c:f>
              <c:numCache>
                <c:formatCode>0</c:formatCode>
                <c:ptCount val="10"/>
                <c:pt idx="0">
                  <c:v>32.174999999999997</c:v>
                </c:pt>
                <c:pt idx="1">
                  <c:v>32.125</c:v>
                </c:pt>
                <c:pt idx="2">
                  <c:v>27.675000000000001</c:v>
                </c:pt>
                <c:pt idx="3">
                  <c:v>25.55</c:v>
                </c:pt>
                <c:pt idx="4">
                  <c:v>26</c:v>
                </c:pt>
                <c:pt idx="5">
                  <c:v>25.45</c:v>
                </c:pt>
                <c:pt idx="6">
                  <c:v>42.15</c:v>
                </c:pt>
                <c:pt idx="7">
                  <c:v>46.075000000000003</c:v>
                </c:pt>
                <c:pt idx="8">
                  <c:v>47.825000000000003</c:v>
                </c:pt>
                <c:pt idx="9">
                  <c:v>50.05</c:v>
                </c:pt>
              </c:numCache>
            </c:numRef>
          </c:val>
          <c:smooth val="0"/>
          <c:extLst xmlns:c16r2="http://schemas.microsoft.com/office/drawing/2015/06/chart">
            <c:ext xmlns:c16="http://schemas.microsoft.com/office/drawing/2014/chart" uri="{C3380CC4-5D6E-409C-BE32-E72D297353CC}">
              <c16:uniqueId val="{00000001-4B27-45C6-9A75-F08499D4FA45}"/>
            </c:ext>
          </c:extLst>
        </c:ser>
        <c:dLbls>
          <c:showLegendKey val="0"/>
          <c:showVal val="0"/>
          <c:showCatName val="0"/>
          <c:showSerName val="0"/>
          <c:showPercent val="0"/>
          <c:showBubbleSize val="0"/>
        </c:dLbls>
        <c:marker val="1"/>
        <c:smooth val="0"/>
        <c:axId val="114821632"/>
        <c:axId val="119907456"/>
      </c:lineChart>
      <c:catAx>
        <c:axId val="114821632"/>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ja-JP"/>
          </a:p>
        </c:txPr>
        <c:crossAx val="119907456"/>
        <c:crosses val="autoZero"/>
        <c:auto val="1"/>
        <c:lblAlgn val="ctr"/>
        <c:lblOffset val="100"/>
        <c:noMultiLvlLbl val="0"/>
      </c:catAx>
      <c:valAx>
        <c:axId val="1199074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ja-JP"/>
          </a:p>
        </c:txPr>
        <c:crossAx val="11482163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ja-JP"/>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Sheet2!$AU$9</c:f>
              <c:strCache>
                <c:ptCount val="1"/>
                <c:pt idx="0">
                  <c:v>対照区</c:v>
                </c:pt>
              </c:strCache>
            </c:strRef>
          </c:tx>
          <c:spPr>
            <a:ln w="28575" cap="rnd">
              <a:solidFill>
                <a:schemeClr val="tx1"/>
              </a:solidFill>
              <a:prstDash val="sysDot"/>
              <a:round/>
            </a:ln>
            <a:effectLst/>
          </c:spPr>
          <c:marker>
            <c:symbol val="circle"/>
            <c:size val="10"/>
            <c:spPr>
              <a:solidFill>
                <a:schemeClr val="accent2"/>
              </a:solidFill>
              <a:ln w="9525">
                <a:solidFill>
                  <a:schemeClr val="tx1"/>
                </a:solidFill>
              </a:ln>
              <a:effectLst/>
            </c:spPr>
          </c:marker>
          <c:cat>
            <c:strRef>
              <c:f>Sheet2!$AV$6:$AV$15</c:f>
              <c:strCache>
                <c:ptCount val="10"/>
                <c:pt idx="0">
                  <c:v>4月</c:v>
                </c:pt>
                <c:pt idx="1">
                  <c:v>5月</c:v>
                </c:pt>
                <c:pt idx="2">
                  <c:v>6月</c:v>
                </c:pt>
                <c:pt idx="3">
                  <c:v>7月</c:v>
                </c:pt>
                <c:pt idx="4">
                  <c:v>8月</c:v>
                </c:pt>
                <c:pt idx="5">
                  <c:v>9月</c:v>
                </c:pt>
                <c:pt idx="6">
                  <c:v>10月</c:v>
                </c:pt>
                <c:pt idx="7">
                  <c:v>11月</c:v>
                </c:pt>
                <c:pt idx="8">
                  <c:v>12月</c:v>
                </c:pt>
                <c:pt idx="9">
                  <c:v>1月</c:v>
                </c:pt>
              </c:strCache>
            </c:strRef>
          </c:cat>
          <c:val>
            <c:numRef>
              <c:f>Sheet2!$AY$6:$AY$15</c:f>
              <c:numCache>
                <c:formatCode>0</c:formatCode>
                <c:ptCount val="10"/>
                <c:pt idx="0">
                  <c:v>32.15</c:v>
                </c:pt>
                <c:pt idx="1">
                  <c:v>34.4</c:v>
                </c:pt>
                <c:pt idx="2">
                  <c:v>33.174999999999997</c:v>
                </c:pt>
                <c:pt idx="3">
                  <c:v>34.725000000000001</c:v>
                </c:pt>
                <c:pt idx="4">
                  <c:v>39.25</c:v>
                </c:pt>
                <c:pt idx="5">
                  <c:v>40.25</c:v>
                </c:pt>
                <c:pt idx="6">
                  <c:v>53.875</c:v>
                </c:pt>
                <c:pt idx="7">
                  <c:v>57.65</c:v>
                </c:pt>
                <c:pt idx="8">
                  <c:v>56.524999999999999</c:v>
                </c:pt>
                <c:pt idx="9">
                  <c:v>57.6</c:v>
                </c:pt>
              </c:numCache>
            </c:numRef>
          </c:val>
          <c:smooth val="0"/>
          <c:extLst xmlns:c16r2="http://schemas.microsoft.com/office/drawing/2015/06/chart">
            <c:ext xmlns:c16="http://schemas.microsoft.com/office/drawing/2014/chart" uri="{C3380CC4-5D6E-409C-BE32-E72D297353CC}">
              <c16:uniqueId val="{00000000-3F52-4968-97A7-9EFBB0332096}"/>
            </c:ext>
          </c:extLst>
        </c:ser>
        <c:ser>
          <c:idx val="1"/>
          <c:order val="1"/>
          <c:tx>
            <c:strRef>
              <c:f>Sheet2!$AU$19</c:f>
              <c:strCache>
                <c:ptCount val="1"/>
                <c:pt idx="0">
                  <c:v>伐採区</c:v>
                </c:pt>
              </c:strCache>
            </c:strRef>
          </c:tx>
          <c:spPr>
            <a:ln w="28575" cap="rnd">
              <a:solidFill>
                <a:schemeClr val="tx1"/>
              </a:solidFill>
              <a:round/>
            </a:ln>
            <a:effectLst/>
          </c:spPr>
          <c:marker>
            <c:symbol val="circle"/>
            <c:size val="10"/>
            <c:spPr>
              <a:solidFill>
                <a:schemeClr val="accent1"/>
              </a:solidFill>
              <a:ln w="9525">
                <a:solidFill>
                  <a:schemeClr val="tx1"/>
                </a:solidFill>
              </a:ln>
              <a:effectLst/>
            </c:spPr>
          </c:marker>
          <c:val>
            <c:numRef>
              <c:f>Sheet2!$AY$16:$AY$25</c:f>
              <c:numCache>
                <c:formatCode>0</c:formatCode>
                <c:ptCount val="10"/>
                <c:pt idx="0">
                  <c:v>40</c:v>
                </c:pt>
                <c:pt idx="1">
                  <c:v>47.024999999999999</c:v>
                </c:pt>
                <c:pt idx="2">
                  <c:v>44.475000000000001</c:v>
                </c:pt>
                <c:pt idx="3">
                  <c:v>49.275000000000006</c:v>
                </c:pt>
                <c:pt idx="4">
                  <c:v>52.875</c:v>
                </c:pt>
                <c:pt idx="5">
                  <c:v>53.5</c:v>
                </c:pt>
                <c:pt idx="6">
                  <c:v>64.125</c:v>
                </c:pt>
                <c:pt idx="7">
                  <c:v>65.425000000000011</c:v>
                </c:pt>
                <c:pt idx="8">
                  <c:v>63.650000000000006</c:v>
                </c:pt>
                <c:pt idx="9">
                  <c:v>62.774999999999999</c:v>
                </c:pt>
              </c:numCache>
            </c:numRef>
          </c:val>
          <c:smooth val="0"/>
          <c:extLst xmlns:c16r2="http://schemas.microsoft.com/office/drawing/2015/06/chart">
            <c:ext xmlns:c16="http://schemas.microsoft.com/office/drawing/2014/chart" uri="{C3380CC4-5D6E-409C-BE32-E72D297353CC}">
              <c16:uniqueId val="{00000001-3F52-4968-97A7-9EFBB0332096}"/>
            </c:ext>
          </c:extLst>
        </c:ser>
        <c:dLbls>
          <c:showLegendKey val="0"/>
          <c:showVal val="0"/>
          <c:showCatName val="0"/>
          <c:showSerName val="0"/>
          <c:showPercent val="0"/>
          <c:showBubbleSize val="0"/>
        </c:dLbls>
        <c:marker val="1"/>
        <c:smooth val="0"/>
        <c:axId val="114822656"/>
        <c:axId val="119909184"/>
      </c:lineChart>
      <c:catAx>
        <c:axId val="114822656"/>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ja-JP"/>
          </a:p>
        </c:txPr>
        <c:crossAx val="119909184"/>
        <c:crosses val="autoZero"/>
        <c:auto val="1"/>
        <c:lblAlgn val="ctr"/>
        <c:lblOffset val="100"/>
        <c:noMultiLvlLbl val="0"/>
      </c:catAx>
      <c:valAx>
        <c:axId val="1199091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ja-JP"/>
          </a:p>
        </c:txPr>
        <c:crossAx val="11482265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ja-JP"/>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10972909854307281"/>
          <c:y val="3.7780507703048125E-2"/>
          <c:w val="0.85774125040546001"/>
          <c:h val="0.68641390454392437"/>
        </c:manualLayout>
      </c:layout>
      <c:barChart>
        <c:barDir val="col"/>
        <c:grouping val="clustered"/>
        <c:varyColors val="0"/>
        <c:ser>
          <c:idx val="0"/>
          <c:order val="0"/>
          <c:tx>
            <c:strRef>
              <c:f>'調査地・調査区・月別（年間重量）'!$V$25</c:f>
              <c:strCache>
                <c:ptCount val="1"/>
                <c:pt idx="0">
                  <c:v>細土移動量（g/m/年）</c:v>
                </c:pt>
              </c:strCache>
            </c:strRef>
          </c:tx>
          <c:invertIfNegative val="0"/>
          <c:dPt>
            <c:idx val="0"/>
            <c:invertIfNegative val="0"/>
            <c:bubble3D val="0"/>
            <c:extLst xmlns:c16r2="http://schemas.microsoft.com/office/drawing/2015/06/chart">
              <c:ext xmlns:c16="http://schemas.microsoft.com/office/drawing/2014/chart" uri="{C3380CC4-5D6E-409C-BE32-E72D297353CC}">
                <c16:uniqueId val="{00000006-EBE1-4A95-A3EF-E3178052BC68}"/>
              </c:ext>
            </c:extLst>
          </c:dPt>
          <c:dPt>
            <c:idx val="1"/>
            <c:invertIfNegative val="0"/>
            <c:bubble3D val="0"/>
            <c:spPr>
              <a:solidFill>
                <a:schemeClr val="accent1"/>
              </a:solidFill>
            </c:spPr>
            <c:extLst xmlns:c16r2="http://schemas.microsoft.com/office/drawing/2015/06/chart">
              <c:ext xmlns:c16="http://schemas.microsoft.com/office/drawing/2014/chart" uri="{C3380CC4-5D6E-409C-BE32-E72D297353CC}">
                <c16:uniqueId val="{0000000C-EBE1-4A95-A3EF-E3178052BC68}"/>
              </c:ext>
            </c:extLst>
          </c:dPt>
          <c:dPt>
            <c:idx val="2"/>
            <c:invertIfNegative val="0"/>
            <c:bubble3D val="0"/>
            <c:extLst xmlns:c16r2="http://schemas.microsoft.com/office/drawing/2015/06/chart">
              <c:ext xmlns:c16="http://schemas.microsoft.com/office/drawing/2014/chart" uri="{C3380CC4-5D6E-409C-BE32-E72D297353CC}">
                <c16:uniqueId val="{00000010-EBE1-4A95-A3EF-E3178052BC68}"/>
              </c:ext>
            </c:extLst>
          </c:dPt>
          <c:dPt>
            <c:idx val="3"/>
            <c:invertIfNegative val="0"/>
            <c:bubble3D val="0"/>
            <c:spPr>
              <a:solidFill>
                <a:schemeClr val="accent1"/>
              </a:solidFill>
            </c:spPr>
            <c:extLst xmlns:c16r2="http://schemas.microsoft.com/office/drawing/2015/06/chart">
              <c:ext xmlns:c16="http://schemas.microsoft.com/office/drawing/2014/chart" uri="{C3380CC4-5D6E-409C-BE32-E72D297353CC}">
                <c16:uniqueId val="{00000014-EBE1-4A95-A3EF-E3178052BC68}"/>
              </c:ext>
            </c:extLst>
          </c:dPt>
          <c:dPt>
            <c:idx val="4"/>
            <c:invertIfNegative val="0"/>
            <c:bubble3D val="0"/>
            <c:extLst xmlns:c16r2="http://schemas.microsoft.com/office/drawing/2015/06/chart">
              <c:ext xmlns:c16="http://schemas.microsoft.com/office/drawing/2014/chart" uri="{C3380CC4-5D6E-409C-BE32-E72D297353CC}">
                <c16:uniqueId val="{00000019-EBE1-4A95-A3EF-E3178052BC68}"/>
              </c:ext>
            </c:extLst>
          </c:dPt>
          <c:dPt>
            <c:idx val="5"/>
            <c:invertIfNegative val="0"/>
            <c:bubble3D val="0"/>
            <c:spPr>
              <a:solidFill>
                <a:schemeClr val="accent1"/>
              </a:solidFill>
            </c:spPr>
            <c:extLst xmlns:c16r2="http://schemas.microsoft.com/office/drawing/2015/06/chart">
              <c:ext xmlns:c16="http://schemas.microsoft.com/office/drawing/2014/chart" uri="{C3380CC4-5D6E-409C-BE32-E72D297353CC}">
                <c16:uniqueId val="{0000001A-EBE1-4A95-A3EF-E3178052BC68}"/>
              </c:ext>
            </c:extLst>
          </c:dPt>
          <c:dPt>
            <c:idx val="6"/>
            <c:invertIfNegative val="0"/>
            <c:bubble3D val="0"/>
            <c:extLst xmlns:c16r2="http://schemas.microsoft.com/office/drawing/2015/06/chart">
              <c:ext xmlns:c16="http://schemas.microsoft.com/office/drawing/2014/chart" uri="{C3380CC4-5D6E-409C-BE32-E72D297353CC}">
                <c16:uniqueId val="{0000001C-EBE1-4A95-A3EF-E3178052BC68}"/>
              </c:ext>
            </c:extLst>
          </c:dPt>
          <c:dPt>
            <c:idx val="7"/>
            <c:invertIfNegative val="0"/>
            <c:bubble3D val="0"/>
            <c:spPr>
              <a:solidFill>
                <a:schemeClr val="accent1"/>
              </a:solidFill>
            </c:spPr>
            <c:extLst xmlns:c16r2="http://schemas.microsoft.com/office/drawing/2015/06/chart">
              <c:ext xmlns:c16="http://schemas.microsoft.com/office/drawing/2014/chart" uri="{C3380CC4-5D6E-409C-BE32-E72D297353CC}">
                <c16:uniqueId val="{00000021-EBE1-4A95-A3EF-E3178052BC68}"/>
              </c:ext>
            </c:extLst>
          </c:dPt>
          <c:dPt>
            <c:idx val="8"/>
            <c:invertIfNegative val="0"/>
            <c:bubble3D val="0"/>
            <c:extLst xmlns:c16r2="http://schemas.microsoft.com/office/drawing/2015/06/chart">
              <c:ext xmlns:c16="http://schemas.microsoft.com/office/drawing/2014/chart" uri="{C3380CC4-5D6E-409C-BE32-E72D297353CC}">
                <c16:uniqueId val="{00000024-EBE1-4A95-A3EF-E3178052BC68}"/>
              </c:ext>
            </c:extLst>
          </c:dPt>
          <c:dPt>
            <c:idx val="9"/>
            <c:invertIfNegative val="0"/>
            <c:bubble3D val="0"/>
            <c:spPr>
              <a:solidFill>
                <a:schemeClr val="accent1"/>
              </a:solidFill>
            </c:spPr>
            <c:extLst xmlns:c16r2="http://schemas.microsoft.com/office/drawing/2015/06/chart">
              <c:ext xmlns:c16="http://schemas.microsoft.com/office/drawing/2014/chart" uri="{C3380CC4-5D6E-409C-BE32-E72D297353CC}">
                <c16:uniqueId val="{00000027-EBE1-4A95-A3EF-E3178052BC68}"/>
              </c:ext>
            </c:extLst>
          </c:dPt>
          <c:dPt>
            <c:idx val="10"/>
            <c:invertIfNegative val="0"/>
            <c:bubble3D val="0"/>
            <c:extLst xmlns:c16r2="http://schemas.microsoft.com/office/drawing/2015/06/chart">
              <c:ext xmlns:c16="http://schemas.microsoft.com/office/drawing/2014/chart" uri="{C3380CC4-5D6E-409C-BE32-E72D297353CC}">
                <c16:uniqueId val="{0000002C-EBE1-4A95-A3EF-E3178052BC68}"/>
              </c:ext>
            </c:extLst>
          </c:dPt>
          <c:dPt>
            <c:idx val="11"/>
            <c:invertIfNegative val="0"/>
            <c:bubble3D val="0"/>
            <c:spPr>
              <a:solidFill>
                <a:schemeClr val="accent1"/>
              </a:solidFill>
            </c:spPr>
            <c:extLst xmlns:c16r2="http://schemas.microsoft.com/office/drawing/2015/06/chart">
              <c:ext xmlns:c16="http://schemas.microsoft.com/office/drawing/2014/chart" uri="{C3380CC4-5D6E-409C-BE32-E72D297353CC}">
                <c16:uniqueId val="{0000002F-EBE1-4A95-A3EF-E3178052BC68}"/>
              </c:ext>
            </c:extLst>
          </c:dPt>
          <c:dPt>
            <c:idx val="12"/>
            <c:invertIfNegative val="0"/>
            <c:bubble3D val="0"/>
            <c:extLst xmlns:c16r2="http://schemas.microsoft.com/office/drawing/2015/06/chart">
              <c:ext xmlns:c16="http://schemas.microsoft.com/office/drawing/2014/chart" uri="{C3380CC4-5D6E-409C-BE32-E72D297353CC}">
                <c16:uniqueId val="{00000031-EBE1-4A95-A3EF-E3178052BC68}"/>
              </c:ext>
            </c:extLst>
          </c:dPt>
          <c:dPt>
            <c:idx val="13"/>
            <c:invertIfNegative val="0"/>
            <c:bubble3D val="0"/>
            <c:spPr>
              <a:solidFill>
                <a:schemeClr val="accent1"/>
              </a:solidFill>
            </c:spPr>
            <c:extLst xmlns:c16r2="http://schemas.microsoft.com/office/drawing/2015/06/chart">
              <c:ext xmlns:c16="http://schemas.microsoft.com/office/drawing/2014/chart" uri="{C3380CC4-5D6E-409C-BE32-E72D297353CC}">
                <c16:uniqueId val="{00000033-EBE1-4A95-A3EF-E3178052BC68}"/>
              </c:ext>
            </c:extLst>
          </c:dPt>
          <c:dPt>
            <c:idx val="14"/>
            <c:invertIfNegative val="0"/>
            <c:bubble3D val="0"/>
            <c:extLst xmlns:c16r2="http://schemas.microsoft.com/office/drawing/2015/06/chart">
              <c:ext xmlns:c16="http://schemas.microsoft.com/office/drawing/2014/chart" uri="{C3380CC4-5D6E-409C-BE32-E72D297353CC}">
                <c16:uniqueId val="{00000037-EBE1-4A95-A3EF-E3178052BC68}"/>
              </c:ext>
            </c:extLst>
          </c:dPt>
          <c:dPt>
            <c:idx val="15"/>
            <c:invertIfNegative val="0"/>
            <c:bubble3D val="0"/>
            <c:spPr>
              <a:solidFill>
                <a:schemeClr val="accent1"/>
              </a:solidFill>
            </c:spPr>
            <c:extLst xmlns:c16r2="http://schemas.microsoft.com/office/drawing/2015/06/chart">
              <c:ext xmlns:c16="http://schemas.microsoft.com/office/drawing/2014/chart" uri="{C3380CC4-5D6E-409C-BE32-E72D297353CC}">
                <c16:uniqueId val="{00000039-EBE1-4A95-A3EF-E3178052BC68}"/>
              </c:ext>
            </c:extLst>
          </c:dPt>
          <c:dLbls>
            <c:txPr>
              <a:bodyPr rot="0" vert="horz"/>
              <a:lstStyle/>
              <a:p>
                <a:pPr>
                  <a:defRPr/>
                </a:pPr>
                <a:endParaRPr lang="ja-JP"/>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'調査地・調査区・月別（年間重量）'!$S$26:$U$41</c:f>
              <c:multiLvlStrCache>
                <c:ptCount val="16"/>
                <c:lvl>
                  <c:pt idx="0">
                    <c:v>対照地</c:v>
                  </c:pt>
                  <c:pt idx="1">
                    <c:v>事業地</c:v>
                  </c:pt>
                  <c:pt idx="2">
                    <c:v>対照地</c:v>
                  </c:pt>
                  <c:pt idx="3">
                    <c:v>事業地</c:v>
                  </c:pt>
                  <c:pt idx="4">
                    <c:v>対照地</c:v>
                  </c:pt>
                  <c:pt idx="5">
                    <c:v>事業地</c:v>
                  </c:pt>
                  <c:pt idx="6">
                    <c:v>対照地</c:v>
                  </c:pt>
                  <c:pt idx="7">
                    <c:v>事業地</c:v>
                  </c:pt>
                  <c:pt idx="8">
                    <c:v>対照地</c:v>
                  </c:pt>
                  <c:pt idx="9">
                    <c:v>事業地</c:v>
                  </c:pt>
                  <c:pt idx="10">
                    <c:v>対照地</c:v>
                  </c:pt>
                  <c:pt idx="11">
                    <c:v>事業地</c:v>
                  </c:pt>
                  <c:pt idx="12">
                    <c:v>対照地</c:v>
                  </c:pt>
                  <c:pt idx="13">
                    <c:v>事業地</c:v>
                  </c:pt>
                  <c:pt idx="14">
                    <c:v>対照地</c:v>
                  </c:pt>
                  <c:pt idx="15">
                    <c:v>事業地</c:v>
                  </c:pt>
                </c:lvl>
                <c:lvl>
                  <c:pt idx="0">
                    <c:v>①</c:v>
                  </c:pt>
                  <c:pt idx="2">
                    <c:v>②</c:v>
                  </c:pt>
                  <c:pt idx="4">
                    <c:v>③</c:v>
                  </c:pt>
                  <c:pt idx="6">
                    <c:v>④</c:v>
                  </c:pt>
                  <c:pt idx="8">
                    <c:v>⑤</c:v>
                  </c:pt>
                  <c:pt idx="10">
                    <c:v>⑥</c:v>
                  </c:pt>
                  <c:pt idx="12">
                    <c:v>⑦</c:v>
                  </c:pt>
                  <c:pt idx="14">
                    <c:v>⑧</c:v>
                  </c:pt>
                </c:lvl>
              </c:multiLvlStrCache>
            </c:multiLvlStrRef>
          </c:cat>
          <c:val>
            <c:numRef>
              <c:f>'調査地・調査区・月別（年間重量）'!$V$26:$V$41</c:f>
              <c:numCache>
                <c:formatCode>0.0</c:formatCode>
                <c:ptCount val="16"/>
                <c:pt idx="0">
                  <c:v>99.427199999999999</c:v>
                </c:pt>
                <c:pt idx="1">
                  <c:v>231.11040000000003</c:v>
                </c:pt>
                <c:pt idx="2">
                  <c:v>142.27199999999999</c:v>
                </c:pt>
                <c:pt idx="3">
                  <c:v>101.34719999999999</c:v>
                </c:pt>
                <c:pt idx="4">
                  <c:v>121.37280000000001</c:v>
                </c:pt>
                <c:pt idx="5">
                  <c:v>226.36799999999988</c:v>
                </c:pt>
                <c:pt idx="6">
                  <c:v>1124.7263999999998</c:v>
                </c:pt>
                <c:pt idx="7">
                  <c:v>638.73600000000033</c:v>
                </c:pt>
                <c:pt idx="8">
                  <c:v>363.05279999999988</c:v>
                </c:pt>
                <c:pt idx="9">
                  <c:v>213.32160000000002</c:v>
                </c:pt>
                <c:pt idx="10">
                  <c:v>349.59359999999992</c:v>
                </c:pt>
                <c:pt idx="11">
                  <c:v>1314.6239999999996</c:v>
                </c:pt>
                <c:pt idx="12">
                  <c:v>353.21280000000002</c:v>
                </c:pt>
                <c:pt idx="13">
                  <c:v>177.05279999999999</c:v>
                </c:pt>
                <c:pt idx="14">
                  <c:v>466.57920000000007</c:v>
                </c:pt>
                <c:pt idx="15">
                  <c:v>1002.0768</c:v>
                </c:pt>
              </c:numCache>
            </c:numRef>
          </c:val>
          <c:extLst xmlns:c16r2="http://schemas.microsoft.com/office/drawing/2015/06/chart">
            <c:ext xmlns:c16="http://schemas.microsoft.com/office/drawing/2014/chart" uri="{C3380CC4-5D6E-409C-BE32-E72D297353CC}">
              <c16:uniqueId val="{00000000-EBE1-4A95-A3EF-E3178052BC68}"/>
            </c:ext>
          </c:extLst>
        </c:ser>
        <c:dLbls>
          <c:showLegendKey val="0"/>
          <c:showVal val="0"/>
          <c:showCatName val="0"/>
          <c:showSerName val="0"/>
          <c:showPercent val="0"/>
          <c:showBubbleSize val="0"/>
        </c:dLbls>
        <c:gapWidth val="219"/>
        <c:overlap val="-27"/>
        <c:axId val="121137152"/>
        <c:axId val="119912064"/>
      </c:barChart>
      <c:catAx>
        <c:axId val="121137152"/>
        <c:scaling>
          <c:orientation val="minMax"/>
        </c:scaling>
        <c:delete val="0"/>
        <c:axPos val="b"/>
        <c:numFmt formatCode="General" sourceLinked="1"/>
        <c:majorTickMark val="none"/>
        <c:minorTickMark val="none"/>
        <c:tickLblPos val="nextTo"/>
        <c:txPr>
          <a:bodyPr rot="-60000000" vert="horz"/>
          <a:lstStyle/>
          <a:p>
            <a:pPr>
              <a:defRPr/>
            </a:pPr>
            <a:endParaRPr lang="ja-JP"/>
          </a:p>
        </c:txPr>
        <c:crossAx val="119912064"/>
        <c:crosses val="autoZero"/>
        <c:auto val="1"/>
        <c:lblAlgn val="ctr"/>
        <c:lblOffset val="100"/>
        <c:noMultiLvlLbl val="0"/>
      </c:catAx>
      <c:valAx>
        <c:axId val="119912064"/>
        <c:scaling>
          <c:orientation val="minMax"/>
        </c:scaling>
        <c:delete val="0"/>
        <c:axPos val="l"/>
        <c:majorGridlines/>
        <c:title>
          <c:tx>
            <c:rich>
              <a:bodyPr rot="-5400000" vert="horz"/>
              <a:lstStyle/>
              <a:p>
                <a:pPr>
                  <a:defRPr b="0">
                    <a:latin typeface="+mj-ea"/>
                    <a:ea typeface="+mj-ea"/>
                  </a:defRPr>
                </a:pPr>
                <a:r>
                  <a:rPr lang="ja-JP" b="0">
                    <a:latin typeface="+mj-ea"/>
                    <a:ea typeface="+mj-ea"/>
                  </a:rPr>
                  <a:t>細土移動量（</a:t>
                </a:r>
                <a:r>
                  <a:rPr lang="en-US" b="0">
                    <a:latin typeface="+mj-ea"/>
                    <a:ea typeface="+mj-ea"/>
                  </a:rPr>
                  <a:t>g</a:t>
                </a:r>
                <a:r>
                  <a:rPr lang="ja-JP" b="0">
                    <a:latin typeface="+mj-ea"/>
                    <a:ea typeface="+mj-ea"/>
                  </a:rPr>
                  <a:t>・</a:t>
                </a:r>
                <a:r>
                  <a:rPr lang="en-US" b="0">
                    <a:latin typeface="+mj-ea"/>
                    <a:ea typeface="+mj-ea"/>
                  </a:rPr>
                  <a:t>m-1</a:t>
                </a:r>
                <a:r>
                  <a:rPr lang="ja-JP" b="0">
                    <a:latin typeface="+mj-ea"/>
                    <a:ea typeface="+mj-ea"/>
                  </a:rPr>
                  <a:t>・年</a:t>
                </a:r>
                <a:r>
                  <a:rPr lang="en-US" b="0">
                    <a:latin typeface="+mj-ea"/>
                    <a:ea typeface="+mj-ea"/>
                  </a:rPr>
                  <a:t>-1</a:t>
                </a:r>
                <a:r>
                  <a:rPr lang="ja-JP" b="0">
                    <a:latin typeface="+mj-ea"/>
                    <a:ea typeface="+mj-ea"/>
                  </a:rPr>
                  <a:t>）</a:t>
                </a:r>
              </a:p>
            </c:rich>
          </c:tx>
          <c:layout/>
          <c:overlay val="0"/>
        </c:title>
        <c:numFmt formatCode="#,##0_);[Red]\(#,##0\)" sourceLinked="0"/>
        <c:majorTickMark val="none"/>
        <c:minorTickMark val="none"/>
        <c:tickLblPos val="nextTo"/>
        <c:txPr>
          <a:bodyPr rot="-60000000" vert="horz"/>
          <a:lstStyle/>
          <a:p>
            <a:pPr>
              <a:defRPr/>
            </a:pPr>
            <a:endParaRPr lang="ja-JP"/>
          </a:p>
        </c:txPr>
        <c:crossAx val="121137152"/>
        <c:crosses val="autoZero"/>
        <c:crossBetween val="between"/>
      </c:valAx>
    </c:plotArea>
    <c:plotVisOnly val="1"/>
    <c:dispBlanksAs val="gap"/>
    <c:showDLblsOverMax val="0"/>
  </c:chart>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ＭＳ ゴシック" panose="020B0609070205080204" pitchFamily="49" charset="-128"/>
                <a:ea typeface="ＭＳ ゴシック" panose="020B0609070205080204" pitchFamily="49" charset="-128"/>
                <a:cs typeface="+mn-cs"/>
              </a:defRPr>
            </a:pPr>
            <a:r>
              <a:rPr lang="en-US" altLang="ja-JP">
                <a:latin typeface="ＭＳ ゴシック" panose="020B0609070205080204" pitchFamily="49" charset="-128"/>
                <a:ea typeface="ＭＳ ゴシック" panose="020B0609070205080204" pitchFamily="49" charset="-128"/>
              </a:rPr>
              <a:t>(1)</a:t>
            </a:r>
            <a:r>
              <a:rPr lang="ja-JP" altLang="en-US">
                <a:latin typeface="ＭＳ ゴシック" panose="020B0609070205080204" pitchFamily="49" charset="-128"/>
                <a:ea typeface="ＭＳ ゴシック" panose="020B0609070205080204" pitchFamily="49" charset="-128"/>
              </a:rPr>
              <a:t>年齢　</a:t>
            </a:r>
            <a:r>
              <a:rPr lang="en-US" altLang="ja-JP">
                <a:latin typeface="ＭＳ ゴシック" panose="020B0609070205080204" pitchFamily="49" charset="-128"/>
                <a:ea typeface="ＭＳ ゴシック" panose="020B0609070205080204" pitchFamily="49" charset="-128"/>
              </a:rPr>
              <a:t>N=83</a:t>
            </a:r>
          </a:p>
        </c:rich>
      </c:tx>
      <c:layout>
        <c:manualLayout>
          <c:xMode val="edge"/>
          <c:yMode val="edge"/>
          <c:x val="0.30224254608989576"/>
          <c:y val="5.3120849933598939E-2"/>
        </c:manualLayout>
      </c:layout>
      <c:overlay val="0"/>
      <c:spPr>
        <a:noFill/>
        <a:ln>
          <a:noFill/>
        </a:ln>
        <a:effectLst/>
      </c:spPr>
    </c:title>
    <c:autoTitleDeleted val="0"/>
    <c:plotArea>
      <c:layout/>
      <c:pieChart>
        <c:varyColors val="1"/>
        <c:ser>
          <c:idx val="0"/>
          <c:order val="0"/>
          <c:spPr>
            <a:solidFill>
              <a:schemeClr val="bg2">
                <a:lumMod val="90000"/>
              </a:schemeClr>
            </a:solidFill>
          </c:spPr>
          <c:dPt>
            <c:idx val="0"/>
            <c:bubble3D val="0"/>
            <c:spPr>
              <a:solidFill>
                <a:srgbClr val="FF0000"/>
              </a:solidFill>
              <a:ln w="12700">
                <a:solidFill>
                  <a:schemeClr val="tx1"/>
                </a:solidFill>
              </a:ln>
              <a:effectLst/>
            </c:spPr>
            <c:extLst xmlns:c16r2="http://schemas.microsoft.com/office/drawing/2015/06/chart">
              <c:ext xmlns:c16="http://schemas.microsoft.com/office/drawing/2014/chart" uri="{C3380CC4-5D6E-409C-BE32-E72D297353CC}">
                <c16:uniqueId val="{00000002-60C1-44A5-B7C1-42745EED0A06}"/>
              </c:ext>
            </c:extLst>
          </c:dPt>
          <c:dPt>
            <c:idx val="1"/>
            <c:bubble3D val="0"/>
            <c:spPr>
              <a:solidFill>
                <a:srgbClr val="FFC000"/>
              </a:solidFill>
              <a:ln w="12700">
                <a:solidFill>
                  <a:schemeClr val="tx1"/>
                </a:solidFill>
              </a:ln>
              <a:effectLst/>
            </c:spPr>
            <c:extLst xmlns:c16r2="http://schemas.microsoft.com/office/drawing/2015/06/chart">
              <c:ext xmlns:c16="http://schemas.microsoft.com/office/drawing/2014/chart" uri="{C3380CC4-5D6E-409C-BE32-E72D297353CC}">
                <c16:uniqueId val="{00000001-60C1-44A5-B7C1-42745EED0A06}"/>
              </c:ext>
            </c:extLst>
          </c:dPt>
          <c:dPt>
            <c:idx val="2"/>
            <c:bubble3D val="0"/>
            <c:spPr>
              <a:solidFill>
                <a:srgbClr val="FFFF00"/>
              </a:solidFill>
              <a:ln w="12700">
                <a:solidFill>
                  <a:schemeClr val="tx1"/>
                </a:solidFill>
              </a:ln>
              <a:effectLst/>
            </c:spPr>
            <c:extLst xmlns:c16r2="http://schemas.microsoft.com/office/drawing/2015/06/chart">
              <c:ext xmlns:c16="http://schemas.microsoft.com/office/drawing/2014/chart" uri="{C3380CC4-5D6E-409C-BE32-E72D297353CC}">
                <c16:uniqueId val="{00000005-60C1-44A5-B7C1-42745EED0A06}"/>
              </c:ext>
            </c:extLst>
          </c:dPt>
          <c:dPt>
            <c:idx val="3"/>
            <c:bubble3D val="0"/>
            <c:explosion val="1"/>
            <c:spPr>
              <a:solidFill>
                <a:srgbClr val="92D050"/>
              </a:solidFill>
              <a:ln w="12700">
                <a:solidFill>
                  <a:schemeClr val="tx1"/>
                </a:solidFill>
              </a:ln>
              <a:effectLst/>
            </c:spPr>
            <c:extLst xmlns:c16r2="http://schemas.microsoft.com/office/drawing/2015/06/chart">
              <c:ext xmlns:c16="http://schemas.microsoft.com/office/drawing/2014/chart" uri="{C3380CC4-5D6E-409C-BE32-E72D297353CC}">
                <c16:uniqueId val="{00000004-60C1-44A5-B7C1-42745EED0A06}"/>
              </c:ext>
            </c:extLst>
          </c:dPt>
          <c:dPt>
            <c:idx val="4"/>
            <c:bubble3D val="0"/>
            <c:spPr>
              <a:solidFill>
                <a:srgbClr val="00B050"/>
              </a:solidFill>
              <a:ln w="12700">
                <a:solidFill>
                  <a:schemeClr val="tx1"/>
                </a:solidFill>
              </a:ln>
              <a:effectLst/>
            </c:spPr>
            <c:extLst xmlns:c16r2="http://schemas.microsoft.com/office/drawing/2015/06/chart">
              <c:ext xmlns:c16="http://schemas.microsoft.com/office/drawing/2014/chart" uri="{C3380CC4-5D6E-409C-BE32-E72D297353CC}">
                <c16:uniqueId val="{00000003-60C1-44A5-B7C1-42745EED0A06}"/>
              </c:ext>
            </c:extLst>
          </c:dPt>
          <c:dPt>
            <c:idx val="5"/>
            <c:bubble3D val="0"/>
            <c:spPr>
              <a:solidFill>
                <a:srgbClr val="00B0F0"/>
              </a:solidFill>
              <a:ln w="12700">
                <a:solidFill>
                  <a:schemeClr val="tx1"/>
                </a:solidFill>
              </a:ln>
              <a:effectLst/>
            </c:spPr>
            <c:extLst xmlns:c16r2="http://schemas.microsoft.com/office/drawing/2015/06/chart">
              <c:ext xmlns:c16="http://schemas.microsoft.com/office/drawing/2014/chart" uri="{C3380CC4-5D6E-409C-BE32-E72D297353CC}">
                <c16:uniqueId val="{0000000B-8CF7-4434-B28F-845BE9F4DF79}"/>
              </c:ext>
            </c:extLst>
          </c:dPt>
          <c:dPt>
            <c:idx val="6"/>
            <c:bubble3D val="0"/>
            <c:spPr>
              <a:solidFill>
                <a:srgbClr val="0070C0"/>
              </a:solidFill>
              <a:ln w="12700">
                <a:solidFill>
                  <a:schemeClr val="tx1"/>
                </a:solidFill>
              </a:ln>
              <a:effectLst/>
            </c:spPr>
            <c:extLst xmlns:c16r2="http://schemas.microsoft.com/office/drawing/2015/06/chart">
              <c:ext xmlns:c16="http://schemas.microsoft.com/office/drawing/2014/chart" uri="{C3380CC4-5D6E-409C-BE32-E72D297353CC}">
                <c16:uniqueId val="{0000000A-4420-4D6E-A72D-9667E32666BB}"/>
              </c:ext>
            </c:extLst>
          </c:dPt>
          <c:dPt>
            <c:idx val="7"/>
            <c:bubble3D val="0"/>
            <c:spPr>
              <a:noFill/>
              <a:ln w="12700">
                <a:solidFill>
                  <a:schemeClr val="tx1"/>
                </a:solidFill>
              </a:ln>
              <a:effectLst/>
            </c:spPr>
            <c:extLst xmlns:c16r2="http://schemas.microsoft.com/office/drawing/2015/06/chart">
              <c:ext xmlns:c16="http://schemas.microsoft.com/office/drawing/2014/chart" uri="{C3380CC4-5D6E-409C-BE32-E72D297353CC}">
                <c16:uniqueId val="{0000000B-4420-4D6E-A72D-9667E32666BB}"/>
              </c:ext>
            </c:extLst>
          </c:dPt>
          <c:dLbls>
            <c:dLbl>
              <c:idx val="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60C1-44A5-B7C1-42745EED0A06}"/>
                </c:ext>
              </c:extLst>
            </c:dLbl>
            <c:dLbl>
              <c:idx val="1"/>
              <c:layout>
                <c:manualLayout>
                  <c:x val="1.2374326293445943E-2"/>
                  <c:y val="-5.3120849933598934E-3"/>
                </c:manualLayout>
              </c:layout>
              <c:dLblPos val="bestFi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60C1-44A5-B7C1-42745EED0A06}"/>
                </c:ext>
              </c:extLst>
            </c:dLbl>
            <c:dLbl>
              <c:idx val="7"/>
              <c:layout>
                <c:manualLayout>
                  <c:x val="-0.11136893664101352"/>
                  <c:y val="0"/>
                </c:manualLayout>
              </c:layout>
              <c:dLblPos val="bestFi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B-4420-4D6E-A72D-9667E32666BB}"/>
                </c:ext>
              </c:extLst>
            </c:dLbl>
            <c:numFmt formatCode="0.0&quot;%&quot;" sourceLinked="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ＭＳ ゴシック" panose="020B0609070205080204" pitchFamily="49" charset="-128"/>
                    <a:ea typeface="ＭＳ ゴシック" panose="020B0609070205080204" pitchFamily="49" charset="-128"/>
                    <a:cs typeface="+mn-cs"/>
                  </a:defRPr>
                </a:pPr>
                <a:endParaRPr lang="ja-JP"/>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単純集計!$C$3:$J$3</c:f>
              <c:strCache>
                <c:ptCount val="8"/>
                <c:pt idx="0">
                  <c:v>19歳以下</c:v>
                </c:pt>
                <c:pt idx="1">
                  <c:v>20～29歳</c:v>
                </c:pt>
                <c:pt idx="2">
                  <c:v>30～39歳</c:v>
                </c:pt>
                <c:pt idx="3">
                  <c:v>40～49歳</c:v>
                </c:pt>
                <c:pt idx="4">
                  <c:v>50～59歳</c:v>
                </c:pt>
                <c:pt idx="5">
                  <c:v>60～69歳</c:v>
                </c:pt>
                <c:pt idx="6">
                  <c:v>70歳以上</c:v>
                </c:pt>
                <c:pt idx="7">
                  <c:v>無回答</c:v>
                </c:pt>
              </c:strCache>
            </c:strRef>
          </c:cat>
          <c:val>
            <c:numRef>
              <c:f>単純集計!$C$5:$J$5</c:f>
              <c:numCache>
                <c:formatCode>0.0_ </c:formatCode>
                <c:ptCount val="8"/>
                <c:pt idx="0">
                  <c:v>0</c:v>
                </c:pt>
                <c:pt idx="1">
                  <c:v>2.4096385542168677</c:v>
                </c:pt>
                <c:pt idx="2">
                  <c:v>12.048192771084338</c:v>
                </c:pt>
                <c:pt idx="3">
                  <c:v>9.6385542168674707</c:v>
                </c:pt>
                <c:pt idx="4">
                  <c:v>12.048192771084338</c:v>
                </c:pt>
                <c:pt idx="5">
                  <c:v>37.349397590361441</c:v>
                </c:pt>
                <c:pt idx="6">
                  <c:v>25.301204819277107</c:v>
                </c:pt>
                <c:pt idx="7">
                  <c:v>1.2048192771084338</c:v>
                </c:pt>
              </c:numCache>
            </c:numRef>
          </c:val>
          <c:extLst xmlns:c16r2="http://schemas.microsoft.com/office/drawing/2015/06/chart">
            <c:ext xmlns:c16="http://schemas.microsoft.com/office/drawing/2014/chart" uri="{C3380CC4-5D6E-409C-BE32-E72D297353CC}">
              <c16:uniqueId val="{00000000-60C1-44A5-B7C1-42745EED0A06}"/>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6787207906830699"/>
          <c:y val="0.15199757400842823"/>
          <c:w val="0.30173302246077754"/>
          <c:h val="0.78884462151394419"/>
        </c:manualLayout>
      </c:layout>
      <c:overlay val="0"/>
      <c:spPr>
        <a:noFill/>
        <a:ln>
          <a:noFill/>
        </a:ln>
        <a:effectLst/>
      </c:spPr>
      <c:txPr>
        <a:bodyPr rot="0" spcFirstLastPara="1" vertOverflow="ellipsis" vert="horz" wrap="square" anchor="ctr" anchorCtr="1"/>
        <a:lstStyle/>
        <a:p>
          <a:pPr>
            <a:defRPr sz="1400" b="0" i="0" u="none" strike="noStrike" kern="1200" baseline="0">
              <a:ln>
                <a:noFill/>
              </a:ln>
              <a:solidFill>
                <a:schemeClr val="tx1"/>
              </a:solidFill>
              <a:latin typeface="ＭＳ ゴシック" panose="020B0609070205080204" pitchFamily="49" charset="-128"/>
              <a:ea typeface="ＭＳ ゴシック" panose="020B0609070205080204" pitchFamily="49" charset="-128"/>
              <a:cs typeface="+mn-cs"/>
            </a:defRPr>
          </a:pPr>
          <a:endParaRPr lang="ja-JP"/>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ja-JP"/>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ＭＳ ゴシック" panose="020B0609070205080204" pitchFamily="49" charset="-128"/>
                <a:ea typeface="ＭＳ ゴシック" panose="020B0609070205080204" pitchFamily="49" charset="-128"/>
                <a:cs typeface="+mn-cs"/>
              </a:defRPr>
            </a:pPr>
            <a:r>
              <a:rPr lang="en-US" altLang="ja-JP">
                <a:latin typeface="ＭＳ ゴシック" panose="020B0609070205080204" pitchFamily="49" charset="-128"/>
                <a:ea typeface="ＭＳ ゴシック" panose="020B0609070205080204" pitchFamily="49" charset="-128"/>
              </a:rPr>
              <a:t>(2)</a:t>
            </a:r>
            <a:r>
              <a:rPr lang="ja-JP" altLang="en-US">
                <a:latin typeface="ＭＳ ゴシック" panose="020B0609070205080204" pitchFamily="49" charset="-128"/>
                <a:ea typeface="ＭＳ ゴシック" panose="020B0609070205080204" pitchFamily="49" charset="-128"/>
              </a:rPr>
              <a:t>居住地　</a:t>
            </a:r>
            <a:r>
              <a:rPr lang="en-US" altLang="ja-JP">
                <a:latin typeface="ＭＳ ゴシック" panose="020B0609070205080204" pitchFamily="49" charset="-128"/>
                <a:ea typeface="ＭＳ ゴシック" panose="020B0609070205080204" pitchFamily="49" charset="-128"/>
              </a:rPr>
              <a:t>N=83</a:t>
            </a:r>
            <a:endParaRPr lang="ja-JP" altLang="en-US">
              <a:latin typeface="ＭＳ ゴシック" panose="020B0609070205080204" pitchFamily="49" charset="-128"/>
              <a:ea typeface="ＭＳ ゴシック" panose="020B0609070205080204" pitchFamily="49" charset="-128"/>
            </a:endParaRPr>
          </a:p>
        </c:rich>
      </c:tx>
      <c:layout/>
      <c:overlay val="0"/>
      <c:spPr>
        <a:noFill/>
        <a:ln>
          <a:noFill/>
        </a:ln>
        <a:effectLst/>
      </c:spPr>
    </c:title>
    <c:autoTitleDeleted val="0"/>
    <c:plotArea>
      <c:layout/>
      <c:pieChart>
        <c:varyColors val="1"/>
        <c:ser>
          <c:idx val="0"/>
          <c:order val="0"/>
          <c:dPt>
            <c:idx val="0"/>
            <c:bubble3D val="0"/>
            <c:spPr>
              <a:solidFill>
                <a:srgbClr val="FFC000"/>
              </a:solidFill>
              <a:ln w="12700">
                <a:solidFill>
                  <a:schemeClr val="tx1"/>
                </a:solidFill>
              </a:ln>
              <a:effectLst/>
            </c:spPr>
            <c:extLst xmlns:c16r2="http://schemas.microsoft.com/office/drawing/2015/06/chart">
              <c:ext xmlns:c16="http://schemas.microsoft.com/office/drawing/2014/chart" uri="{C3380CC4-5D6E-409C-BE32-E72D297353CC}">
                <c16:uniqueId val="{00000001-73E9-4B5B-8ABE-EB3855C54E81}"/>
              </c:ext>
            </c:extLst>
          </c:dPt>
          <c:dPt>
            <c:idx val="1"/>
            <c:bubble3D val="0"/>
            <c:spPr>
              <a:solidFill>
                <a:srgbClr val="92D050"/>
              </a:solidFill>
              <a:ln w="12700">
                <a:solidFill>
                  <a:schemeClr val="tx1"/>
                </a:solidFill>
              </a:ln>
              <a:effectLst/>
            </c:spPr>
            <c:extLst xmlns:c16r2="http://schemas.microsoft.com/office/drawing/2015/06/chart">
              <c:ext xmlns:c16="http://schemas.microsoft.com/office/drawing/2014/chart" uri="{C3380CC4-5D6E-409C-BE32-E72D297353CC}">
                <c16:uniqueId val="{00000003-73E9-4B5B-8ABE-EB3855C54E81}"/>
              </c:ext>
            </c:extLst>
          </c:dPt>
          <c:dPt>
            <c:idx val="2"/>
            <c:bubble3D val="0"/>
            <c:spPr>
              <a:noFill/>
              <a:ln w="12700">
                <a:solidFill>
                  <a:schemeClr val="tx1"/>
                </a:solidFill>
              </a:ln>
              <a:effectLst/>
            </c:spPr>
            <c:extLst xmlns:c16r2="http://schemas.microsoft.com/office/drawing/2015/06/chart">
              <c:ext xmlns:c16="http://schemas.microsoft.com/office/drawing/2014/chart" uri="{C3380CC4-5D6E-409C-BE32-E72D297353CC}">
                <c16:uniqueId val="{00000005-928F-4C71-9F90-563A4417DBD7}"/>
              </c:ext>
            </c:extLst>
          </c:dPt>
          <c:dLbls>
            <c:numFmt formatCode="0.0&quot;%&quot;" sourceLinked="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ＭＳ ゴシック" panose="020B0609070205080204" pitchFamily="49" charset="-128"/>
                    <a:ea typeface="ＭＳ ゴシック" panose="020B0609070205080204" pitchFamily="49" charset="-128"/>
                    <a:cs typeface="+mn-cs"/>
                  </a:defRPr>
                </a:pPr>
                <a:endParaRPr lang="ja-JP"/>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単純集計!$C$20:$E$20</c:f>
              <c:strCache>
                <c:ptCount val="3"/>
                <c:pt idx="0">
                  <c:v>地区</c:v>
                </c:pt>
                <c:pt idx="1">
                  <c:v>地区外</c:v>
                </c:pt>
                <c:pt idx="2">
                  <c:v>無回答</c:v>
                </c:pt>
              </c:strCache>
            </c:strRef>
          </c:cat>
          <c:val>
            <c:numRef>
              <c:f>単純集計!$C$22:$E$22</c:f>
              <c:numCache>
                <c:formatCode>0.0_ </c:formatCode>
                <c:ptCount val="3"/>
                <c:pt idx="0">
                  <c:v>86.746987951807228</c:v>
                </c:pt>
                <c:pt idx="1">
                  <c:v>12.048192771084338</c:v>
                </c:pt>
                <c:pt idx="2">
                  <c:v>1.2048192771084338</c:v>
                </c:pt>
              </c:numCache>
            </c:numRef>
          </c:val>
          <c:extLst xmlns:c16r2="http://schemas.microsoft.com/office/drawing/2015/06/chart">
            <c:ext xmlns:c16="http://schemas.microsoft.com/office/drawing/2014/chart" uri="{C3380CC4-5D6E-409C-BE32-E72D297353CC}">
              <c16:uniqueId val="{0000000A-73E9-4B5B-8ABE-EB3855C54E81}"/>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6787207906830699"/>
          <c:y val="0.39104139870962346"/>
          <c:w val="0.22426103020733471"/>
          <c:h val="0.42231075697211162"/>
        </c:manualLayout>
      </c:layout>
      <c:overlay val="0"/>
      <c:spPr>
        <a:noFill/>
        <a:ln>
          <a:noFill/>
        </a:ln>
        <a:effectLst/>
      </c:spPr>
      <c:txPr>
        <a:bodyPr rot="0" spcFirstLastPara="1" vertOverflow="ellipsis" vert="horz" wrap="square" anchor="ctr" anchorCtr="1"/>
        <a:lstStyle/>
        <a:p>
          <a:pPr>
            <a:defRPr sz="1400" b="0" i="0" u="none" strike="noStrike" kern="1200" baseline="0">
              <a:ln>
                <a:noFill/>
              </a:ln>
              <a:solidFill>
                <a:schemeClr val="tx1"/>
              </a:solidFill>
              <a:latin typeface="ＭＳ ゴシック" panose="020B0609070205080204" pitchFamily="49" charset="-128"/>
              <a:ea typeface="ＭＳ ゴシック" panose="020B0609070205080204" pitchFamily="49" charset="-128"/>
              <a:cs typeface="+mn-cs"/>
            </a:defRPr>
          </a:pPr>
          <a:endParaRPr lang="ja-JP"/>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ja-JP"/>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cdr:x>
      <cdr:y>0.16263</cdr:y>
    </cdr:from>
    <cdr:to>
      <cdr:x>0</cdr:x>
      <cdr:y>0.16263</cdr:y>
    </cdr:to>
    <cdr:grpSp>
      <cdr:nvGrpSpPr>
        <cdr:cNvPr id="2" name="グループ化 1"/>
        <cdr:cNvGrpSpPr/>
      </cdr:nvGrpSpPr>
      <cdr:grpSpPr>
        <a:xfrm xmlns:a="http://schemas.openxmlformats.org/drawingml/2006/main">
          <a:off x="0" y="447676"/>
          <a:ext cx="0" cy="0"/>
          <a:chOff x="0" y="447676"/>
          <a:chExt cx="0" cy="0"/>
        </a:xfrm>
      </cdr:grpSpPr>
    </cdr:grpSp>
  </cdr:relSizeAnchor>
  <cdr:relSizeAnchor xmlns:cdr="http://schemas.openxmlformats.org/drawingml/2006/chartDrawing">
    <cdr:from>
      <cdr:x>0.341</cdr:x>
      <cdr:y>0.17647</cdr:y>
    </cdr:from>
    <cdr:to>
      <cdr:x>0.79693</cdr:x>
      <cdr:y>0.82353</cdr:y>
    </cdr:to>
    <cdr:sp macro="" textlink="">
      <cdr:nvSpPr>
        <cdr:cNvPr id="11" name="テキスト ボックス 7"/>
        <cdr:cNvSpPr txBox="1"/>
      </cdr:nvSpPr>
      <cdr:spPr>
        <a:xfrm xmlns:a="http://schemas.openxmlformats.org/drawingml/2006/main">
          <a:off x="847725" y="485776"/>
          <a:ext cx="1133475" cy="1781174"/>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none" lIns="0" tIns="0" rIns="0" bIns="0"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kumimoji="1" lang="en-US" altLang="ja-JP" sz="1000" dirty="0">
              <a:latin typeface="ＭＳ Ｐゴシック" panose="020B0600070205080204" pitchFamily="50" charset="-128"/>
              <a:ea typeface="ＭＳ Ｐゴシック" panose="020B0600070205080204" pitchFamily="50" charset="-128"/>
            </a:rPr>
            <a:t>90</a:t>
          </a:r>
          <a:r>
            <a:rPr kumimoji="1" lang="ja-JP" altLang="en-US" sz="1000" dirty="0">
              <a:latin typeface="ＭＳ Ｐゴシック" panose="020B0600070205080204" pitchFamily="50" charset="-128"/>
              <a:ea typeface="ＭＳ Ｐゴシック" panose="020B0600070205080204" pitchFamily="50" charset="-128"/>
            </a:rPr>
            <a:t>本</a:t>
          </a:r>
          <a:endParaRPr kumimoji="1" lang="en-US" altLang="ja-JP" sz="1000" dirty="0">
            <a:latin typeface="ＭＳ Ｐゴシック" panose="020B0600070205080204" pitchFamily="50" charset="-128"/>
            <a:ea typeface="ＭＳ Ｐゴシック" panose="020B0600070205080204" pitchFamily="50" charset="-128"/>
          </a:endParaRPr>
        </a:p>
        <a:p xmlns:a="http://schemas.openxmlformats.org/drawingml/2006/main">
          <a:pPr algn="ctr"/>
          <a:r>
            <a:rPr kumimoji="1" lang="en-US" altLang="ja-JP" sz="1000" dirty="0">
              <a:latin typeface="ＭＳ Ｐゴシック" panose="020B0600070205080204" pitchFamily="50" charset="-128"/>
              <a:ea typeface="ＭＳ Ｐゴシック" panose="020B0600070205080204" pitchFamily="50" charset="-128"/>
            </a:rPr>
            <a:t>(28.8%)</a:t>
          </a:r>
        </a:p>
        <a:p xmlns:a="http://schemas.openxmlformats.org/drawingml/2006/main">
          <a:pPr algn="ctr"/>
          <a:endParaRPr kumimoji="1" lang="en-US" altLang="ja-JP" sz="1000" dirty="0">
            <a:latin typeface="ＭＳ Ｐゴシック" panose="020B0600070205080204" pitchFamily="50" charset="-128"/>
            <a:ea typeface="ＭＳ Ｐゴシック" panose="020B0600070205080204" pitchFamily="50" charset="-128"/>
          </a:endParaRPr>
        </a:p>
        <a:p xmlns:a="http://schemas.openxmlformats.org/drawingml/2006/main">
          <a:pPr algn="ctr"/>
          <a:endParaRPr kumimoji="1" lang="en-US" altLang="ja-JP" sz="1000" dirty="0">
            <a:latin typeface="ＭＳ Ｐゴシック" panose="020B0600070205080204" pitchFamily="50" charset="-128"/>
            <a:ea typeface="ＭＳ Ｐゴシック" panose="020B0600070205080204" pitchFamily="50" charset="-128"/>
          </a:endParaRPr>
        </a:p>
        <a:p xmlns:a="http://schemas.openxmlformats.org/drawingml/2006/main">
          <a:pPr algn="ctr"/>
          <a:endParaRPr kumimoji="1" lang="en-US" altLang="ja-JP" sz="1000" dirty="0">
            <a:latin typeface="ＭＳ Ｐゴシック" panose="020B0600070205080204" pitchFamily="50" charset="-128"/>
            <a:ea typeface="ＭＳ Ｐゴシック" panose="020B0600070205080204" pitchFamily="50" charset="-128"/>
          </a:endParaRPr>
        </a:p>
        <a:p xmlns:a="http://schemas.openxmlformats.org/drawingml/2006/main">
          <a:pPr algn="ctr"/>
          <a:endParaRPr kumimoji="1" lang="en-US" altLang="ja-JP" sz="1000" dirty="0">
            <a:latin typeface="ＭＳ Ｐゴシック" panose="020B0600070205080204" pitchFamily="50" charset="-128"/>
            <a:ea typeface="ＭＳ Ｐゴシック" panose="020B0600070205080204" pitchFamily="50" charset="-128"/>
          </a:endParaRPr>
        </a:p>
        <a:p xmlns:a="http://schemas.openxmlformats.org/drawingml/2006/main">
          <a:pPr algn="ctr"/>
          <a:r>
            <a:rPr kumimoji="1" lang="en-US" altLang="ja-JP" sz="1000" dirty="0">
              <a:latin typeface="ＭＳ Ｐゴシック" panose="020B0600070205080204" pitchFamily="50" charset="-128"/>
              <a:ea typeface="ＭＳ Ｐゴシック" panose="020B0600070205080204" pitchFamily="50" charset="-128"/>
            </a:rPr>
            <a:t>223</a:t>
          </a:r>
          <a:r>
            <a:rPr kumimoji="1" lang="ja-JP" altLang="en-US" sz="1000" dirty="0">
              <a:latin typeface="ＭＳ Ｐゴシック" panose="020B0600070205080204" pitchFamily="50" charset="-128"/>
              <a:ea typeface="ＭＳ Ｐゴシック" panose="020B0600070205080204" pitchFamily="50" charset="-128"/>
            </a:rPr>
            <a:t>本</a:t>
          </a:r>
          <a:endParaRPr kumimoji="1" lang="en-US" altLang="ja-JP" sz="1000" dirty="0">
            <a:latin typeface="ＭＳ Ｐゴシック" panose="020B0600070205080204" pitchFamily="50" charset="-128"/>
            <a:ea typeface="ＭＳ Ｐゴシック" panose="020B0600070205080204" pitchFamily="50" charset="-128"/>
          </a:endParaRPr>
        </a:p>
        <a:p xmlns:a="http://schemas.openxmlformats.org/drawingml/2006/main">
          <a:pPr algn="ctr"/>
          <a:r>
            <a:rPr kumimoji="1" lang="en-US" altLang="ja-JP" sz="1000" dirty="0">
              <a:latin typeface="ＭＳ Ｐゴシック" panose="020B0600070205080204" pitchFamily="50" charset="-128"/>
              <a:ea typeface="ＭＳ Ｐゴシック" panose="020B0600070205080204" pitchFamily="50" charset="-128"/>
            </a:rPr>
            <a:t>(71.2%)</a:t>
          </a:r>
        </a:p>
        <a:p xmlns:a="http://schemas.openxmlformats.org/drawingml/2006/main">
          <a:pPr algn="ctr"/>
          <a:endParaRPr kumimoji="1" lang="en-US" altLang="ja-JP" sz="1000" dirty="0">
            <a:latin typeface="ＭＳ Ｐゴシック" panose="020B0600070205080204" pitchFamily="50" charset="-128"/>
            <a:ea typeface="ＭＳ Ｐゴシック" panose="020B0600070205080204" pitchFamily="50" charset="-128"/>
          </a:endParaRPr>
        </a:p>
        <a:p xmlns:a="http://schemas.openxmlformats.org/drawingml/2006/main">
          <a:pPr algn="ctr"/>
          <a:endParaRPr kumimoji="1" lang="en-US" altLang="ja-JP" sz="1000" dirty="0">
            <a:latin typeface="ＭＳ Ｐゴシック" panose="020B0600070205080204" pitchFamily="50" charset="-128"/>
            <a:ea typeface="ＭＳ Ｐゴシック" panose="020B0600070205080204" pitchFamily="50" charset="-128"/>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0.40736</cdr:x>
      <cdr:y>0.47842</cdr:y>
    </cdr:from>
    <cdr:to>
      <cdr:x>0.40736</cdr:x>
      <cdr:y>0.60282</cdr:y>
    </cdr:to>
    <cdr:cxnSp macro="">
      <cdr:nvCxnSpPr>
        <cdr:cNvPr id="7" name="直線コネクタ 6"/>
        <cdr:cNvCxnSpPr/>
      </cdr:nvCxnSpPr>
      <cdr:spPr>
        <a:xfrm xmlns:a="http://schemas.openxmlformats.org/drawingml/2006/main">
          <a:off x="1307954" y="1481349"/>
          <a:ext cx="0" cy="385200"/>
        </a:xfrm>
        <a:prstGeom xmlns:a="http://schemas.openxmlformats.org/drawingml/2006/main" prst="line">
          <a:avLst/>
        </a:prstGeom>
        <a:ln xmlns:a="http://schemas.openxmlformats.org/drawingml/2006/main" w="9525">
          <a:solidFill>
            <a:srgbClr val="FF0000"/>
          </a:solidFill>
          <a:prstDash val="sysDash"/>
          <a:headEnd type="oval"/>
          <a:tailEnd type="ova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0.90917</cdr:x>
      <cdr:y>0.36306</cdr:y>
    </cdr:from>
    <cdr:to>
      <cdr:x>0.90917</cdr:x>
      <cdr:y>0.40608</cdr:y>
    </cdr:to>
    <cdr:cxnSp macro="">
      <cdr:nvCxnSpPr>
        <cdr:cNvPr id="9" name="直線コネクタ 8"/>
        <cdr:cNvCxnSpPr/>
      </cdr:nvCxnSpPr>
      <cdr:spPr>
        <a:xfrm xmlns:a="http://schemas.openxmlformats.org/drawingml/2006/main">
          <a:off x="2919124" y="1124169"/>
          <a:ext cx="0" cy="133200"/>
        </a:xfrm>
        <a:prstGeom xmlns:a="http://schemas.openxmlformats.org/drawingml/2006/main" prst="line">
          <a:avLst/>
        </a:prstGeom>
        <a:ln xmlns:a="http://schemas.openxmlformats.org/drawingml/2006/main">
          <a:solidFill>
            <a:srgbClr val="FF0000"/>
          </a:solidFill>
          <a:prstDash val="sysDash"/>
          <a:headEnd type="oval"/>
          <a:tailEnd type="ova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0.25505</cdr:x>
      <cdr:y>0.65516</cdr:y>
    </cdr:from>
    <cdr:to>
      <cdr:x>0.28672</cdr:x>
      <cdr:y>0.68674</cdr:y>
    </cdr:to>
    <cdr:cxnSp macro="">
      <cdr:nvCxnSpPr>
        <cdr:cNvPr id="3" name="直線矢印コネクタ 2"/>
        <cdr:cNvCxnSpPr/>
      </cdr:nvCxnSpPr>
      <cdr:spPr>
        <a:xfrm xmlns:a="http://schemas.openxmlformats.org/drawingml/2006/main">
          <a:off x="1979907" y="1929944"/>
          <a:ext cx="245865" cy="93026"/>
        </a:xfrm>
        <a:prstGeom xmlns:a="http://schemas.openxmlformats.org/drawingml/2006/main" prst="straightConnector1">
          <a:avLst/>
        </a:prstGeom>
        <a:ln xmlns:a="http://schemas.openxmlformats.org/drawingml/2006/main" w="6350">
          <a:solidFill>
            <a:srgbClr val="0070C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0.36093</cdr:x>
      <cdr:y>0.62394</cdr:y>
    </cdr:from>
    <cdr:to>
      <cdr:x>0.38876</cdr:x>
      <cdr:y>0.65698</cdr:y>
    </cdr:to>
    <cdr:cxnSp macro="">
      <cdr:nvCxnSpPr>
        <cdr:cNvPr id="5" name="直線矢印コネクタ 4"/>
        <cdr:cNvCxnSpPr/>
      </cdr:nvCxnSpPr>
      <cdr:spPr>
        <a:xfrm xmlns:a="http://schemas.openxmlformats.org/drawingml/2006/main" flipV="1">
          <a:off x="2801847" y="1781220"/>
          <a:ext cx="216024" cy="94320"/>
        </a:xfrm>
        <a:prstGeom xmlns:a="http://schemas.openxmlformats.org/drawingml/2006/main" prst="straightConnector1">
          <a:avLst/>
        </a:prstGeom>
        <a:ln xmlns:a="http://schemas.openxmlformats.org/drawingml/2006/main" w="6350">
          <a:solidFill>
            <a:srgbClr val="FF000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0.47224</cdr:x>
      <cdr:y>0.16992</cdr:y>
    </cdr:from>
    <cdr:to>
      <cdr:x>0.5</cdr:x>
      <cdr:y>0.39693</cdr:y>
    </cdr:to>
    <cdr:cxnSp macro="">
      <cdr:nvCxnSpPr>
        <cdr:cNvPr id="7" name="直線矢印コネクタ 6"/>
        <cdr:cNvCxnSpPr/>
      </cdr:nvCxnSpPr>
      <cdr:spPr>
        <a:xfrm xmlns:a="http://schemas.openxmlformats.org/drawingml/2006/main">
          <a:off x="3665943" y="485076"/>
          <a:ext cx="215496" cy="648072"/>
        </a:xfrm>
        <a:prstGeom xmlns:a="http://schemas.openxmlformats.org/drawingml/2006/main" prst="straightConnector1">
          <a:avLst/>
        </a:prstGeom>
        <a:ln xmlns:a="http://schemas.openxmlformats.org/drawingml/2006/main" w="6350">
          <a:solidFill>
            <a:srgbClr val="0070C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0.57428</cdr:x>
      <cdr:y>0.54827</cdr:y>
    </cdr:from>
    <cdr:to>
      <cdr:x>0.60674</cdr:x>
      <cdr:y>0.62393</cdr:y>
    </cdr:to>
    <cdr:cxnSp macro="">
      <cdr:nvCxnSpPr>
        <cdr:cNvPr id="9" name="直線矢印コネクタ 8"/>
        <cdr:cNvCxnSpPr/>
      </cdr:nvCxnSpPr>
      <cdr:spPr>
        <a:xfrm xmlns:a="http://schemas.openxmlformats.org/drawingml/2006/main">
          <a:off x="4458065" y="1565190"/>
          <a:ext cx="252000" cy="216000"/>
        </a:xfrm>
        <a:prstGeom xmlns:a="http://schemas.openxmlformats.org/drawingml/2006/main" prst="straightConnector1">
          <a:avLst/>
        </a:prstGeom>
        <a:ln xmlns:a="http://schemas.openxmlformats.org/drawingml/2006/main" w="6350">
          <a:solidFill>
            <a:srgbClr val="0070C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0.68559</cdr:x>
      <cdr:y>0.09425</cdr:y>
    </cdr:from>
    <cdr:to>
      <cdr:x>0.71341</cdr:x>
      <cdr:y>0.54827</cdr:y>
    </cdr:to>
    <cdr:cxnSp macro="">
      <cdr:nvCxnSpPr>
        <cdr:cNvPr id="11" name="直線矢印コネクタ 10"/>
        <cdr:cNvCxnSpPr/>
      </cdr:nvCxnSpPr>
      <cdr:spPr>
        <a:xfrm xmlns:a="http://schemas.openxmlformats.org/drawingml/2006/main" flipV="1">
          <a:off x="5322127" y="269052"/>
          <a:ext cx="215963" cy="1296127"/>
        </a:xfrm>
        <a:prstGeom xmlns:a="http://schemas.openxmlformats.org/drawingml/2006/main" prst="straightConnector1">
          <a:avLst/>
        </a:prstGeom>
        <a:ln xmlns:a="http://schemas.openxmlformats.org/drawingml/2006/main" w="6350">
          <a:solidFill>
            <a:srgbClr val="FF000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0.89893</cdr:x>
      <cdr:y>0.24559</cdr:y>
    </cdr:from>
    <cdr:to>
      <cdr:x>0.92676</cdr:x>
      <cdr:y>0.49782</cdr:y>
    </cdr:to>
    <cdr:cxnSp macro="">
      <cdr:nvCxnSpPr>
        <cdr:cNvPr id="13" name="直線矢印コネクタ 12"/>
        <cdr:cNvCxnSpPr/>
      </cdr:nvCxnSpPr>
      <cdr:spPr>
        <a:xfrm xmlns:a="http://schemas.openxmlformats.org/drawingml/2006/main" flipV="1">
          <a:off x="6978311" y="701100"/>
          <a:ext cx="216024" cy="720080"/>
        </a:xfrm>
        <a:prstGeom xmlns:a="http://schemas.openxmlformats.org/drawingml/2006/main" prst="straightConnector1">
          <a:avLst/>
        </a:prstGeom>
        <a:ln xmlns:a="http://schemas.openxmlformats.org/drawingml/2006/main" w="6350">
          <a:solidFill>
            <a:srgbClr val="FF000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0.78762</cdr:x>
      <cdr:y>0.54827</cdr:y>
    </cdr:from>
    <cdr:to>
      <cdr:x>0.82473</cdr:x>
      <cdr:y>0.62394</cdr:y>
    </cdr:to>
    <cdr:cxnSp macro="">
      <cdr:nvCxnSpPr>
        <cdr:cNvPr id="15" name="直線矢印コネクタ 14"/>
        <cdr:cNvCxnSpPr/>
      </cdr:nvCxnSpPr>
      <cdr:spPr>
        <a:xfrm xmlns:a="http://schemas.openxmlformats.org/drawingml/2006/main">
          <a:off x="6114215" y="1565196"/>
          <a:ext cx="288032" cy="216024"/>
        </a:xfrm>
        <a:prstGeom xmlns:a="http://schemas.openxmlformats.org/drawingml/2006/main" prst="straightConnector1">
          <a:avLst/>
        </a:prstGeom>
        <a:ln xmlns:a="http://schemas.openxmlformats.org/drawingml/2006/main" w="6350">
          <a:solidFill>
            <a:srgbClr val="0070C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833" tIns="45917" rIns="91833" bIns="459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6967"/>
          </a:xfrm>
          <a:prstGeom prst="rect">
            <a:avLst/>
          </a:prstGeom>
        </p:spPr>
        <p:txBody>
          <a:bodyPr vert="horz" lIns="91833" tIns="45917" rIns="91833" bIns="45917" rtlCol="0"/>
          <a:lstStyle>
            <a:lvl1pPr algn="r">
              <a:defRPr sz="1200"/>
            </a:lvl1pPr>
          </a:lstStyle>
          <a:p>
            <a:fld id="{5B1E5620-A63F-447A-A5ED-6699927C9EC5}" type="datetimeFigureOut">
              <a:rPr kumimoji="1" lang="ja-JP" altLang="en-US" smtClean="0"/>
              <a:t>2018/11/1</a:t>
            </a:fld>
            <a:endParaRPr kumimoji="1" lang="ja-JP" altLang="en-US"/>
          </a:p>
        </p:txBody>
      </p:sp>
      <p:sp>
        <p:nvSpPr>
          <p:cNvPr id="4" name="スライド イメージ プレースホルダー 3"/>
          <p:cNvSpPr>
            <a:spLocks noGrp="1" noRot="1" noChangeAspect="1"/>
          </p:cNvSpPr>
          <p:nvPr>
            <p:ph type="sldImg" idx="2"/>
          </p:nvPr>
        </p:nvSpPr>
        <p:spPr>
          <a:xfrm>
            <a:off x="712788" y="746125"/>
            <a:ext cx="5381625" cy="3725863"/>
          </a:xfrm>
          <a:prstGeom prst="rect">
            <a:avLst/>
          </a:prstGeom>
          <a:noFill/>
          <a:ln w="12700">
            <a:solidFill>
              <a:prstClr val="black"/>
            </a:solidFill>
          </a:ln>
        </p:spPr>
        <p:txBody>
          <a:bodyPr vert="horz" lIns="91833" tIns="45917" rIns="91833" bIns="45917" rtlCol="0" anchor="ctr"/>
          <a:lstStyle/>
          <a:p>
            <a:endParaRPr lang="ja-JP" altLang="en-US"/>
          </a:p>
        </p:txBody>
      </p:sp>
      <p:sp>
        <p:nvSpPr>
          <p:cNvPr id="5" name="ノート プレースホルダー 4"/>
          <p:cNvSpPr>
            <a:spLocks noGrp="1"/>
          </p:cNvSpPr>
          <p:nvPr>
            <p:ph type="body" sz="quarter" idx="3"/>
          </p:nvPr>
        </p:nvSpPr>
        <p:spPr>
          <a:xfrm>
            <a:off x="680720" y="4721186"/>
            <a:ext cx="5445760" cy="4472702"/>
          </a:xfrm>
          <a:prstGeom prst="rect">
            <a:avLst/>
          </a:prstGeom>
        </p:spPr>
        <p:txBody>
          <a:bodyPr vert="horz" lIns="91833" tIns="45917" rIns="91833" bIns="45917"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6"/>
            <a:ext cx="2949787" cy="496967"/>
          </a:xfrm>
          <a:prstGeom prst="rect">
            <a:avLst/>
          </a:prstGeom>
        </p:spPr>
        <p:txBody>
          <a:bodyPr vert="horz" lIns="91833" tIns="45917" rIns="91833" bIns="459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6"/>
            <a:ext cx="2949787" cy="496967"/>
          </a:xfrm>
          <a:prstGeom prst="rect">
            <a:avLst/>
          </a:prstGeom>
        </p:spPr>
        <p:txBody>
          <a:bodyPr vert="horz" lIns="91833" tIns="45917" rIns="91833" bIns="45917" rtlCol="0" anchor="b"/>
          <a:lstStyle>
            <a:lvl1pPr algn="r">
              <a:defRPr sz="1200"/>
            </a:lvl1pPr>
          </a:lstStyle>
          <a:p>
            <a:fld id="{E37AA9F0-080F-4B9B-BFD2-B2C4DD0FF2AB}" type="slidenum">
              <a:rPr kumimoji="1" lang="ja-JP" altLang="en-US" smtClean="0"/>
              <a:t>‹#›</a:t>
            </a:fld>
            <a:endParaRPr kumimoji="1" lang="ja-JP" altLang="en-US"/>
          </a:p>
        </p:txBody>
      </p:sp>
    </p:spTree>
    <p:extLst>
      <p:ext uri="{BB962C8B-B14F-4D97-AF65-F5344CB8AC3E}">
        <p14:creationId xmlns:p14="http://schemas.microsoft.com/office/powerpoint/2010/main" val="281298042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 イメージ プレースホルダー 1"/>
          <p:cNvSpPr>
            <a:spLocks noGrp="1" noRot="1" noChangeAspect="1" noTextEdit="1"/>
          </p:cNvSpPr>
          <p:nvPr>
            <p:ph type="sldImg"/>
          </p:nvPr>
        </p:nvSpPr>
        <p:spPr bwMode="auto">
          <a:xfrm>
            <a:off x="712788" y="746125"/>
            <a:ext cx="5381625"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37AA9F0-080F-4B9B-BFD2-B2C4DD0FF2AB}" type="slidenum">
              <a:rPr kumimoji="1" lang="ja-JP" altLang="en-US" smtClean="0"/>
              <a:t>11</a:t>
            </a:fld>
            <a:endParaRPr kumimoji="1" lang="ja-JP" altLang="en-US"/>
          </a:p>
        </p:txBody>
      </p:sp>
    </p:spTree>
    <p:extLst>
      <p:ext uri="{BB962C8B-B14F-4D97-AF65-F5344CB8AC3E}">
        <p14:creationId xmlns:p14="http://schemas.microsoft.com/office/powerpoint/2010/main" val="9730533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37AA9F0-080F-4B9B-BFD2-B2C4DD0FF2AB}" type="slidenum">
              <a:rPr kumimoji="1" lang="ja-JP" altLang="en-US" smtClean="0"/>
              <a:t>12</a:t>
            </a:fld>
            <a:endParaRPr kumimoji="1" lang="ja-JP" altLang="en-US"/>
          </a:p>
        </p:txBody>
      </p:sp>
    </p:spTree>
    <p:extLst>
      <p:ext uri="{BB962C8B-B14F-4D97-AF65-F5344CB8AC3E}">
        <p14:creationId xmlns:p14="http://schemas.microsoft.com/office/powerpoint/2010/main" val="9730533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37AA9F0-080F-4B9B-BFD2-B2C4DD0FF2AB}" type="slidenum">
              <a:rPr kumimoji="1" lang="ja-JP" altLang="en-US" smtClean="0"/>
              <a:t>13</a:t>
            </a:fld>
            <a:endParaRPr kumimoji="1" lang="ja-JP" altLang="en-US"/>
          </a:p>
        </p:txBody>
      </p:sp>
    </p:spTree>
    <p:extLst>
      <p:ext uri="{BB962C8B-B14F-4D97-AF65-F5344CB8AC3E}">
        <p14:creationId xmlns:p14="http://schemas.microsoft.com/office/powerpoint/2010/main" val="9730533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37AA9F0-080F-4B9B-BFD2-B2C4DD0FF2AB}" type="slidenum">
              <a:rPr kumimoji="1" lang="ja-JP" altLang="en-US" smtClean="0"/>
              <a:t>14</a:t>
            </a:fld>
            <a:endParaRPr kumimoji="1" lang="ja-JP" altLang="en-US"/>
          </a:p>
        </p:txBody>
      </p:sp>
    </p:spTree>
    <p:extLst>
      <p:ext uri="{BB962C8B-B14F-4D97-AF65-F5344CB8AC3E}">
        <p14:creationId xmlns:p14="http://schemas.microsoft.com/office/powerpoint/2010/main" val="9730533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37AA9F0-080F-4B9B-BFD2-B2C4DD0FF2AB}" type="slidenum">
              <a:rPr kumimoji="1" lang="ja-JP" altLang="en-US" smtClean="0"/>
              <a:t>15</a:t>
            </a:fld>
            <a:endParaRPr kumimoji="1" lang="ja-JP" altLang="en-US"/>
          </a:p>
        </p:txBody>
      </p:sp>
    </p:spTree>
    <p:extLst>
      <p:ext uri="{BB962C8B-B14F-4D97-AF65-F5344CB8AC3E}">
        <p14:creationId xmlns:p14="http://schemas.microsoft.com/office/powerpoint/2010/main" val="9730533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37AA9F0-080F-4B9B-BFD2-B2C4DD0FF2AB}" type="slidenum">
              <a:rPr kumimoji="1" lang="ja-JP" altLang="en-US" smtClean="0"/>
              <a:t>16</a:t>
            </a:fld>
            <a:endParaRPr kumimoji="1" lang="ja-JP" altLang="en-US"/>
          </a:p>
        </p:txBody>
      </p:sp>
    </p:spTree>
    <p:extLst>
      <p:ext uri="{BB962C8B-B14F-4D97-AF65-F5344CB8AC3E}">
        <p14:creationId xmlns:p14="http://schemas.microsoft.com/office/powerpoint/2010/main" val="9730533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37AA9F0-080F-4B9B-BFD2-B2C4DD0FF2AB}" type="slidenum">
              <a:rPr kumimoji="1" lang="ja-JP" altLang="en-US" smtClean="0"/>
              <a:t>18</a:t>
            </a:fld>
            <a:endParaRPr kumimoji="1" lang="ja-JP" altLang="en-US"/>
          </a:p>
        </p:txBody>
      </p:sp>
    </p:spTree>
    <p:extLst>
      <p:ext uri="{BB962C8B-B14F-4D97-AF65-F5344CB8AC3E}">
        <p14:creationId xmlns:p14="http://schemas.microsoft.com/office/powerpoint/2010/main" val="9730533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37AA9F0-080F-4B9B-BFD2-B2C4DD0FF2AB}" type="slidenum">
              <a:rPr kumimoji="1" lang="ja-JP" altLang="en-US" smtClean="0"/>
              <a:t>19</a:t>
            </a:fld>
            <a:endParaRPr kumimoji="1" lang="ja-JP" altLang="en-US"/>
          </a:p>
        </p:txBody>
      </p:sp>
    </p:spTree>
    <p:extLst>
      <p:ext uri="{BB962C8B-B14F-4D97-AF65-F5344CB8AC3E}">
        <p14:creationId xmlns:p14="http://schemas.microsoft.com/office/powerpoint/2010/main" val="9730533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37AA9F0-080F-4B9B-BFD2-B2C4DD0FF2AB}" type="slidenum">
              <a:rPr kumimoji="1" lang="ja-JP" altLang="en-US" smtClean="0"/>
              <a:t>20</a:t>
            </a:fld>
            <a:endParaRPr kumimoji="1" lang="ja-JP" altLang="en-US"/>
          </a:p>
        </p:txBody>
      </p:sp>
    </p:spTree>
    <p:extLst>
      <p:ext uri="{BB962C8B-B14F-4D97-AF65-F5344CB8AC3E}">
        <p14:creationId xmlns:p14="http://schemas.microsoft.com/office/powerpoint/2010/main" val="9730533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37AA9F0-080F-4B9B-BFD2-B2C4DD0FF2AB}" type="slidenum">
              <a:rPr kumimoji="1" lang="ja-JP" altLang="en-US" smtClean="0"/>
              <a:t>21</a:t>
            </a:fld>
            <a:endParaRPr kumimoji="1" lang="ja-JP" altLang="en-US"/>
          </a:p>
        </p:txBody>
      </p:sp>
    </p:spTree>
    <p:extLst>
      <p:ext uri="{BB962C8B-B14F-4D97-AF65-F5344CB8AC3E}">
        <p14:creationId xmlns:p14="http://schemas.microsoft.com/office/powerpoint/2010/main" val="973053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37AA9F0-080F-4B9B-BFD2-B2C4DD0FF2AB}" type="slidenum">
              <a:rPr kumimoji="1" lang="ja-JP" altLang="en-US" smtClean="0"/>
              <a:t>3</a:t>
            </a:fld>
            <a:endParaRPr kumimoji="1" lang="ja-JP" altLang="en-US"/>
          </a:p>
        </p:txBody>
      </p:sp>
    </p:spTree>
    <p:extLst>
      <p:ext uri="{BB962C8B-B14F-4D97-AF65-F5344CB8AC3E}">
        <p14:creationId xmlns:p14="http://schemas.microsoft.com/office/powerpoint/2010/main" val="9730533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37AA9F0-080F-4B9B-BFD2-B2C4DD0FF2AB}" type="slidenum">
              <a:rPr kumimoji="1" lang="ja-JP" altLang="en-US" smtClean="0"/>
              <a:t>22</a:t>
            </a:fld>
            <a:endParaRPr kumimoji="1" lang="ja-JP" altLang="en-US"/>
          </a:p>
        </p:txBody>
      </p:sp>
    </p:spTree>
    <p:extLst>
      <p:ext uri="{BB962C8B-B14F-4D97-AF65-F5344CB8AC3E}">
        <p14:creationId xmlns:p14="http://schemas.microsoft.com/office/powerpoint/2010/main" val="9730533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37AA9F0-080F-4B9B-BFD2-B2C4DD0FF2AB}" type="slidenum">
              <a:rPr kumimoji="1" lang="ja-JP" altLang="en-US" smtClean="0"/>
              <a:t>23</a:t>
            </a:fld>
            <a:endParaRPr kumimoji="1" lang="ja-JP" altLang="en-US"/>
          </a:p>
        </p:txBody>
      </p:sp>
    </p:spTree>
    <p:extLst>
      <p:ext uri="{BB962C8B-B14F-4D97-AF65-F5344CB8AC3E}">
        <p14:creationId xmlns:p14="http://schemas.microsoft.com/office/powerpoint/2010/main" val="9730533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37AA9F0-080F-4B9B-BFD2-B2C4DD0FF2AB}" type="slidenum">
              <a:rPr kumimoji="1" lang="ja-JP" altLang="en-US" smtClean="0"/>
              <a:t>24</a:t>
            </a:fld>
            <a:endParaRPr kumimoji="1" lang="ja-JP" altLang="en-US"/>
          </a:p>
        </p:txBody>
      </p:sp>
    </p:spTree>
    <p:extLst>
      <p:ext uri="{BB962C8B-B14F-4D97-AF65-F5344CB8AC3E}">
        <p14:creationId xmlns:p14="http://schemas.microsoft.com/office/powerpoint/2010/main" val="9730533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37AA9F0-080F-4B9B-BFD2-B2C4DD0FF2AB}" type="slidenum">
              <a:rPr kumimoji="1" lang="ja-JP" altLang="en-US" smtClean="0"/>
              <a:t>25</a:t>
            </a:fld>
            <a:endParaRPr kumimoji="1" lang="ja-JP" altLang="en-US"/>
          </a:p>
        </p:txBody>
      </p:sp>
    </p:spTree>
    <p:extLst>
      <p:ext uri="{BB962C8B-B14F-4D97-AF65-F5344CB8AC3E}">
        <p14:creationId xmlns:p14="http://schemas.microsoft.com/office/powerpoint/2010/main" val="9730533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37AA9F0-080F-4B9B-BFD2-B2C4DD0FF2AB}" type="slidenum">
              <a:rPr kumimoji="1" lang="ja-JP" altLang="en-US" smtClean="0"/>
              <a:t>26</a:t>
            </a:fld>
            <a:endParaRPr kumimoji="1" lang="ja-JP" altLang="en-US"/>
          </a:p>
        </p:txBody>
      </p:sp>
    </p:spTree>
    <p:extLst>
      <p:ext uri="{BB962C8B-B14F-4D97-AF65-F5344CB8AC3E}">
        <p14:creationId xmlns:p14="http://schemas.microsoft.com/office/powerpoint/2010/main" val="9730533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37AA9F0-080F-4B9B-BFD2-B2C4DD0FF2AB}" type="slidenum">
              <a:rPr kumimoji="1" lang="ja-JP" altLang="en-US" smtClean="0"/>
              <a:t>27</a:t>
            </a:fld>
            <a:endParaRPr kumimoji="1" lang="ja-JP" altLang="en-US"/>
          </a:p>
        </p:txBody>
      </p:sp>
    </p:spTree>
    <p:extLst>
      <p:ext uri="{BB962C8B-B14F-4D97-AF65-F5344CB8AC3E}">
        <p14:creationId xmlns:p14="http://schemas.microsoft.com/office/powerpoint/2010/main" val="9730533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37AA9F0-080F-4B9B-BFD2-B2C4DD0FF2AB}" type="slidenum">
              <a:rPr kumimoji="1" lang="ja-JP" altLang="en-US" smtClean="0"/>
              <a:t>28</a:t>
            </a:fld>
            <a:endParaRPr kumimoji="1" lang="ja-JP" altLang="en-US"/>
          </a:p>
        </p:txBody>
      </p:sp>
    </p:spTree>
    <p:extLst>
      <p:ext uri="{BB962C8B-B14F-4D97-AF65-F5344CB8AC3E}">
        <p14:creationId xmlns:p14="http://schemas.microsoft.com/office/powerpoint/2010/main" val="9730533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37AA9F0-080F-4B9B-BFD2-B2C4DD0FF2AB}" type="slidenum">
              <a:rPr kumimoji="1" lang="ja-JP" altLang="en-US" smtClean="0"/>
              <a:t>29</a:t>
            </a:fld>
            <a:endParaRPr kumimoji="1" lang="ja-JP" altLang="en-US"/>
          </a:p>
        </p:txBody>
      </p:sp>
    </p:spTree>
    <p:extLst>
      <p:ext uri="{BB962C8B-B14F-4D97-AF65-F5344CB8AC3E}">
        <p14:creationId xmlns:p14="http://schemas.microsoft.com/office/powerpoint/2010/main" val="9730533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 イメージ プレースホルダー 1"/>
          <p:cNvSpPr>
            <a:spLocks noGrp="1" noRot="1" noChangeAspect="1" noTextEdit="1"/>
          </p:cNvSpPr>
          <p:nvPr>
            <p:ph type="sldImg"/>
          </p:nvPr>
        </p:nvSpPr>
        <p:spPr bwMode="auto">
          <a:xfrm>
            <a:off x="712788" y="746125"/>
            <a:ext cx="5381625"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 イメージ プレースホルダー 1"/>
          <p:cNvSpPr>
            <a:spLocks noGrp="1" noRot="1" noChangeAspect="1" noTextEdit="1"/>
          </p:cNvSpPr>
          <p:nvPr>
            <p:ph type="sldImg"/>
          </p:nvPr>
        </p:nvSpPr>
        <p:spPr bwMode="auto">
          <a:xfrm>
            <a:off x="712788" y="746125"/>
            <a:ext cx="5381625"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37AA9F0-080F-4B9B-BFD2-B2C4DD0FF2AB}" type="slidenum">
              <a:rPr kumimoji="1" lang="ja-JP" altLang="en-US" smtClean="0"/>
              <a:t>4</a:t>
            </a:fld>
            <a:endParaRPr kumimoji="1" lang="ja-JP" altLang="en-US"/>
          </a:p>
        </p:txBody>
      </p:sp>
    </p:spTree>
    <p:extLst>
      <p:ext uri="{BB962C8B-B14F-4D97-AF65-F5344CB8AC3E}">
        <p14:creationId xmlns:p14="http://schemas.microsoft.com/office/powerpoint/2010/main" val="9730533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 イメージ プレースホルダー 1"/>
          <p:cNvSpPr>
            <a:spLocks noGrp="1" noRot="1" noChangeAspect="1" noTextEdit="1"/>
          </p:cNvSpPr>
          <p:nvPr>
            <p:ph type="sldImg"/>
          </p:nvPr>
        </p:nvSpPr>
        <p:spPr bwMode="auto">
          <a:xfrm>
            <a:off x="712788" y="746125"/>
            <a:ext cx="5381625"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 イメージ プレースホルダー 1"/>
          <p:cNvSpPr>
            <a:spLocks noGrp="1" noRot="1" noChangeAspect="1" noTextEdit="1"/>
          </p:cNvSpPr>
          <p:nvPr>
            <p:ph type="sldImg"/>
          </p:nvPr>
        </p:nvSpPr>
        <p:spPr bwMode="auto">
          <a:xfrm>
            <a:off x="712788" y="746125"/>
            <a:ext cx="5381625"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 イメージ プレースホルダー 1"/>
          <p:cNvSpPr>
            <a:spLocks noGrp="1" noRot="1" noChangeAspect="1" noTextEdit="1"/>
          </p:cNvSpPr>
          <p:nvPr>
            <p:ph type="sldImg"/>
          </p:nvPr>
        </p:nvSpPr>
        <p:spPr bwMode="auto">
          <a:xfrm>
            <a:off x="712788" y="746125"/>
            <a:ext cx="5381625"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 イメージ プレースホルダー 1"/>
          <p:cNvSpPr>
            <a:spLocks noGrp="1" noRot="1" noChangeAspect="1" noTextEdit="1"/>
          </p:cNvSpPr>
          <p:nvPr>
            <p:ph type="sldImg"/>
          </p:nvPr>
        </p:nvSpPr>
        <p:spPr bwMode="auto">
          <a:xfrm>
            <a:off x="712788" y="746125"/>
            <a:ext cx="5381625"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 イメージ プレースホルダー 1"/>
          <p:cNvSpPr>
            <a:spLocks noGrp="1" noRot="1" noChangeAspect="1" noTextEdit="1"/>
          </p:cNvSpPr>
          <p:nvPr>
            <p:ph type="sldImg"/>
          </p:nvPr>
        </p:nvSpPr>
        <p:spPr bwMode="auto">
          <a:xfrm>
            <a:off x="712788" y="746125"/>
            <a:ext cx="5381625"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 イメージ プレースホルダー 1"/>
          <p:cNvSpPr>
            <a:spLocks noGrp="1" noRot="1" noChangeAspect="1" noTextEdit="1"/>
          </p:cNvSpPr>
          <p:nvPr>
            <p:ph type="sldImg"/>
          </p:nvPr>
        </p:nvSpPr>
        <p:spPr bwMode="auto">
          <a:xfrm>
            <a:off x="712788" y="746125"/>
            <a:ext cx="5381625"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 イメージ プレースホルダー 1"/>
          <p:cNvSpPr>
            <a:spLocks noGrp="1" noRot="1" noChangeAspect="1" noTextEdit="1"/>
          </p:cNvSpPr>
          <p:nvPr>
            <p:ph type="sldImg"/>
          </p:nvPr>
        </p:nvSpPr>
        <p:spPr bwMode="auto">
          <a:xfrm>
            <a:off x="712788" y="746125"/>
            <a:ext cx="5381625"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 イメージ プレースホルダー 1"/>
          <p:cNvSpPr>
            <a:spLocks noGrp="1" noRot="1" noChangeAspect="1" noTextEdit="1"/>
          </p:cNvSpPr>
          <p:nvPr>
            <p:ph type="sldImg"/>
          </p:nvPr>
        </p:nvSpPr>
        <p:spPr bwMode="auto">
          <a:xfrm>
            <a:off x="712788" y="746125"/>
            <a:ext cx="5381625"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 イメージ プレースホルダー 1"/>
          <p:cNvSpPr>
            <a:spLocks noGrp="1" noRot="1" noChangeAspect="1" noTextEdit="1"/>
          </p:cNvSpPr>
          <p:nvPr>
            <p:ph type="sldImg"/>
          </p:nvPr>
        </p:nvSpPr>
        <p:spPr bwMode="auto">
          <a:xfrm>
            <a:off x="712788" y="746125"/>
            <a:ext cx="5381625"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37AA9F0-080F-4B9B-BFD2-B2C4DD0FF2AB}" type="slidenum">
              <a:rPr kumimoji="1" lang="ja-JP" altLang="en-US" smtClean="0"/>
              <a:t>5</a:t>
            </a:fld>
            <a:endParaRPr kumimoji="1" lang="ja-JP" altLang="en-US"/>
          </a:p>
        </p:txBody>
      </p:sp>
    </p:spTree>
    <p:extLst>
      <p:ext uri="{BB962C8B-B14F-4D97-AF65-F5344CB8AC3E}">
        <p14:creationId xmlns:p14="http://schemas.microsoft.com/office/powerpoint/2010/main" val="9730533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37AA9F0-080F-4B9B-BFD2-B2C4DD0FF2AB}" type="slidenum">
              <a:rPr kumimoji="1" lang="ja-JP" altLang="en-US" smtClean="0"/>
              <a:t>6</a:t>
            </a:fld>
            <a:endParaRPr kumimoji="1" lang="ja-JP" altLang="en-US"/>
          </a:p>
        </p:txBody>
      </p:sp>
    </p:spTree>
    <p:extLst>
      <p:ext uri="{BB962C8B-B14F-4D97-AF65-F5344CB8AC3E}">
        <p14:creationId xmlns:p14="http://schemas.microsoft.com/office/powerpoint/2010/main" val="9730533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37AA9F0-080F-4B9B-BFD2-B2C4DD0FF2AB}" type="slidenum">
              <a:rPr kumimoji="1" lang="ja-JP" altLang="en-US" smtClean="0"/>
              <a:t>7</a:t>
            </a:fld>
            <a:endParaRPr kumimoji="1" lang="ja-JP" altLang="en-US"/>
          </a:p>
        </p:txBody>
      </p:sp>
    </p:spTree>
    <p:extLst>
      <p:ext uri="{BB962C8B-B14F-4D97-AF65-F5344CB8AC3E}">
        <p14:creationId xmlns:p14="http://schemas.microsoft.com/office/powerpoint/2010/main" val="9730533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37AA9F0-080F-4B9B-BFD2-B2C4DD0FF2AB}" type="slidenum">
              <a:rPr kumimoji="1" lang="ja-JP" altLang="en-US" smtClean="0"/>
              <a:t>8</a:t>
            </a:fld>
            <a:endParaRPr kumimoji="1" lang="ja-JP" altLang="en-US"/>
          </a:p>
        </p:txBody>
      </p:sp>
    </p:spTree>
    <p:extLst>
      <p:ext uri="{BB962C8B-B14F-4D97-AF65-F5344CB8AC3E}">
        <p14:creationId xmlns:p14="http://schemas.microsoft.com/office/powerpoint/2010/main" val="9730533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37AA9F0-080F-4B9B-BFD2-B2C4DD0FF2AB}" type="slidenum">
              <a:rPr kumimoji="1" lang="ja-JP" altLang="en-US" smtClean="0"/>
              <a:t>9</a:t>
            </a:fld>
            <a:endParaRPr kumimoji="1" lang="ja-JP" altLang="en-US"/>
          </a:p>
        </p:txBody>
      </p:sp>
    </p:spTree>
    <p:extLst>
      <p:ext uri="{BB962C8B-B14F-4D97-AF65-F5344CB8AC3E}">
        <p14:creationId xmlns:p14="http://schemas.microsoft.com/office/powerpoint/2010/main" val="9730533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37AA9F0-080F-4B9B-BFD2-B2C4DD0FF2AB}" type="slidenum">
              <a:rPr kumimoji="1" lang="ja-JP" altLang="en-US" smtClean="0"/>
              <a:t>10</a:t>
            </a:fld>
            <a:endParaRPr kumimoji="1" lang="ja-JP" altLang="en-US"/>
          </a:p>
        </p:txBody>
      </p:sp>
    </p:spTree>
    <p:extLst>
      <p:ext uri="{BB962C8B-B14F-4D97-AF65-F5344CB8AC3E}">
        <p14:creationId xmlns:p14="http://schemas.microsoft.com/office/powerpoint/2010/main" val="9730533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212CD7FC-C024-48B8-A015-F8BFD3995369}" type="datetimeFigureOut">
              <a:rPr kumimoji="1" lang="ja-JP" altLang="en-US" smtClean="0"/>
              <a:t>2018/11/1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E6C8C7D-6245-46FD-82D6-E459A548FCB3}" type="slidenum">
              <a:rPr kumimoji="1" lang="ja-JP" altLang="en-US" smtClean="0"/>
              <a:t>‹#›</a:t>
            </a:fld>
            <a:endParaRPr kumimoji="1" lang="ja-JP" altLang="en-US"/>
          </a:p>
        </p:txBody>
      </p:sp>
    </p:spTree>
    <p:extLst>
      <p:ext uri="{BB962C8B-B14F-4D97-AF65-F5344CB8AC3E}">
        <p14:creationId xmlns:p14="http://schemas.microsoft.com/office/powerpoint/2010/main" val="4081037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12CD7FC-C024-48B8-A015-F8BFD3995369}" type="datetimeFigureOut">
              <a:rPr kumimoji="1" lang="ja-JP" altLang="en-US" smtClean="0"/>
              <a:t>2018/11/1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E6C8C7D-6245-46FD-82D6-E459A548FCB3}" type="slidenum">
              <a:rPr kumimoji="1" lang="ja-JP" altLang="en-US" smtClean="0"/>
              <a:t>‹#›</a:t>
            </a:fld>
            <a:endParaRPr kumimoji="1" lang="ja-JP" altLang="en-US"/>
          </a:p>
        </p:txBody>
      </p:sp>
    </p:spTree>
    <p:extLst>
      <p:ext uri="{BB962C8B-B14F-4D97-AF65-F5344CB8AC3E}">
        <p14:creationId xmlns:p14="http://schemas.microsoft.com/office/powerpoint/2010/main" val="2853103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337" y="274639"/>
            <a:ext cx="2414588"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536575" y="274639"/>
            <a:ext cx="7078663"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12CD7FC-C024-48B8-A015-F8BFD3995369}" type="datetimeFigureOut">
              <a:rPr kumimoji="1" lang="ja-JP" altLang="en-US" smtClean="0"/>
              <a:t>2018/11/1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E6C8C7D-6245-46FD-82D6-E459A548FCB3}" type="slidenum">
              <a:rPr kumimoji="1" lang="ja-JP" altLang="en-US" smtClean="0"/>
              <a:t>‹#›</a:t>
            </a:fld>
            <a:endParaRPr kumimoji="1" lang="ja-JP" altLang="en-US"/>
          </a:p>
        </p:txBody>
      </p:sp>
    </p:spTree>
    <p:extLst>
      <p:ext uri="{BB962C8B-B14F-4D97-AF65-F5344CB8AC3E}">
        <p14:creationId xmlns:p14="http://schemas.microsoft.com/office/powerpoint/2010/main" val="3576488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12CD7FC-C024-48B8-A015-F8BFD3995369}" type="datetimeFigureOut">
              <a:rPr kumimoji="1" lang="ja-JP" altLang="en-US" smtClean="0"/>
              <a:t>2018/11/1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E6C8C7D-6245-46FD-82D6-E459A548FCB3}" type="slidenum">
              <a:rPr kumimoji="1" lang="ja-JP" altLang="en-US" smtClean="0"/>
              <a:t>‹#›</a:t>
            </a:fld>
            <a:endParaRPr kumimoji="1" lang="ja-JP" altLang="en-US"/>
          </a:p>
        </p:txBody>
      </p:sp>
    </p:spTree>
    <p:extLst>
      <p:ext uri="{BB962C8B-B14F-4D97-AF65-F5344CB8AC3E}">
        <p14:creationId xmlns:p14="http://schemas.microsoft.com/office/powerpoint/2010/main" val="2749260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212CD7FC-C024-48B8-A015-F8BFD3995369}" type="datetimeFigureOut">
              <a:rPr kumimoji="1" lang="ja-JP" altLang="en-US" smtClean="0"/>
              <a:t>2018/11/1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E6C8C7D-6245-46FD-82D6-E459A548FCB3}" type="slidenum">
              <a:rPr kumimoji="1" lang="ja-JP" altLang="en-US" smtClean="0"/>
              <a:t>‹#›</a:t>
            </a:fld>
            <a:endParaRPr kumimoji="1" lang="ja-JP" altLang="en-US"/>
          </a:p>
        </p:txBody>
      </p:sp>
    </p:spTree>
    <p:extLst>
      <p:ext uri="{BB962C8B-B14F-4D97-AF65-F5344CB8AC3E}">
        <p14:creationId xmlns:p14="http://schemas.microsoft.com/office/powerpoint/2010/main" val="4214278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536575"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448300"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212CD7FC-C024-48B8-A015-F8BFD3995369}" type="datetimeFigureOut">
              <a:rPr kumimoji="1" lang="ja-JP" altLang="en-US" smtClean="0"/>
              <a:t>2018/11/1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E6C8C7D-6245-46FD-82D6-E459A548FCB3}" type="slidenum">
              <a:rPr kumimoji="1" lang="ja-JP" altLang="en-US" smtClean="0"/>
              <a:t>‹#›</a:t>
            </a:fld>
            <a:endParaRPr kumimoji="1" lang="ja-JP" altLang="en-US"/>
          </a:p>
        </p:txBody>
      </p:sp>
    </p:spTree>
    <p:extLst>
      <p:ext uri="{BB962C8B-B14F-4D97-AF65-F5344CB8AC3E}">
        <p14:creationId xmlns:p14="http://schemas.microsoft.com/office/powerpoint/2010/main" val="4175264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212CD7FC-C024-48B8-A015-F8BFD3995369}" type="datetimeFigureOut">
              <a:rPr kumimoji="1" lang="ja-JP" altLang="en-US" smtClean="0"/>
              <a:t>2018/11/1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DE6C8C7D-6245-46FD-82D6-E459A548FCB3}" type="slidenum">
              <a:rPr kumimoji="1" lang="ja-JP" altLang="en-US" smtClean="0"/>
              <a:t>‹#›</a:t>
            </a:fld>
            <a:endParaRPr kumimoji="1" lang="ja-JP" altLang="en-US"/>
          </a:p>
        </p:txBody>
      </p:sp>
    </p:spTree>
    <p:extLst>
      <p:ext uri="{BB962C8B-B14F-4D97-AF65-F5344CB8AC3E}">
        <p14:creationId xmlns:p14="http://schemas.microsoft.com/office/powerpoint/2010/main" val="127453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212CD7FC-C024-48B8-A015-F8BFD3995369}" type="datetimeFigureOut">
              <a:rPr kumimoji="1" lang="ja-JP" altLang="en-US" smtClean="0"/>
              <a:t>2018/11/1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DE6C8C7D-6245-46FD-82D6-E459A548FCB3}" type="slidenum">
              <a:rPr kumimoji="1" lang="ja-JP" altLang="en-US" smtClean="0"/>
              <a:t>‹#›</a:t>
            </a:fld>
            <a:endParaRPr kumimoji="1" lang="ja-JP" altLang="en-US"/>
          </a:p>
        </p:txBody>
      </p:sp>
    </p:spTree>
    <p:extLst>
      <p:ext uri="{BB962C8B-B14F-4D97-AF65-F5344CB8AC3E}">
        <p14:creationId xmlns:p14="http://schemas.microsoft.com/office/powerpoint/2010/main" val="1000231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212CD7FC-C024-48B8-A015-F8BFD3995369}" type="datetimeFigureOut">
              <a:rPr kumimoji="1" lang="ja-JP" altLang="en-US" smtClean="0"/>
              <a:t>2018/11/1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DE6C8C7D-6245-46FD-82D6-E459A548FCB3}" type="slidenum">
              <a:rPr kumimoji="1" lang="ja-JP" altLang="en-US" smtClean="0"/>
              <a:t>‹#›</a:t>
            </a:fld>
            <a:endParaRPr kumimoji="1" lang="ja-JP" altLang="en-US"/>
          </a:p>
        </p:txBody>
      </p:sp>
    </p:spTree>
    <p:extLst>
      <p:ext uri="{BB962C8B-B14F-4D97-AF65-F5344CB8AC3E}">
        <p14:creationId xmlns:p14="http://schemas.microsoft.com/office/powerpoint/2010/main" val="3018543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12CD7FC-C024-48B8-A015-F8BFD3995369}" type="datetimeFigureOut">
              <a:rPr kumimoji="1" lang="ja-JP" altLang="en-US" smtClean="0"/>
              <a:t>2018/11/1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E6C8C7D-6245-46FD-82D6-E459A548FCB3}" type="slidenum">
              <a:rPr kumimoji="1" lang="ja-JP" altLang="en-US" smtClean="0"/>
              <a:t>‹#›</a:t>
            </a:fld>
            <a:endParaRPr kumimoji="1" lang="ja-JP" altLang="en-US"/>
          </a:p>
        </p:txBody>
      </p:sp>
    </p:spTree>
    <p:extLst>
      <p:ext uri="{BB962C8B-B14F-4D97-AF65-F5344CB8AC3E}">
        <p14:creationId xmlns:p14="http://schemas.microsoft.com/office/powerpoint/2010/main" val="1381365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12CD7FC-C024-48B8-A015-F8BFD3995369}" type="datetimeFigureOut">
              <a:rPr kumimoji="1" lang="ja-JP" altLang="en-US" smtClean="0"/>
              <a:t>2018/11/1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E6C8C7D-6245-46FD-82D6-E459A548FCB3}" type="slidenum">
              <a:rPr kumimoji="1" lang="ja-JP" altLang="en-US" smtClean="0"/>
              <a:t>‹#›</a:t>
            </a:fld>
            <a:endParaRPr kumimoji="1" lang="ja-JP" altLang="en-US"/>
          </a:p>
        </p:txBody>
      </p:sp>
    </p:spTree>
    <p:extLst>
      <p:ext uri="{BB962C8B-B14F-4D97-AF65-F5344CB8AC3E}">
        <p14:creationId xmlns:p14="http://schemas.microsoft.com/office/powerpoint/2010/main" val="3406546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2CD7FC-C024-48B8-A015-F8BFD3995369}" type="datetimeFigureOut">
              <a:rPr kumimoji="1" lang="ja-JP" altLang="en-US" smtClean="0"/>
              <a:t>2018/11/1</a:t>
            </a:fld>
            <a:endParaRPr kumimoji="1" lang="ja-JP" altLang="en-US"/>
          </a:p>
        </p:txBody>
      </p:sp>
      <p:sp>
        <p:nvSpPr>
          <p:cNvPr id="5" name="フッター プレースホルダー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6C8C7D-6245-46FD-82D6-E459A548FCB3}" type="slidenum">
              <a:rPr kumimoji="1" lang="ja-JP" altLang="en-US" smtClean="0"/>
              <a:t>‹#›</a:t>
            </a:fld>
            <a:endParaRPr kumimoji="1" lang="ja-JP" altLang="en-US"/>
          </a:p>
        </p:txBody>
      </p:sp>
    </p:spTree>
    <p:extLst>
      <p:ext uri="{BB962C8B-B14F-4D97-AF65-F5344CB8AC3E}">
        <p14:creationId xmlns:p14="http://schemas.microsoft.com/office/powerpoint/2010/main" val="13514534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4.tiff"/><Relationship Id="rId4" Type="http://schemas.openxmlformats.org/officeDocument/2006/relationships/image" Target="../media/image13.tiff"/></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chart" Target="../charts/chart11.xml"/><Relationship Id="rId5" Type="http://schemas.openxmlformats.org/officeDocument/2006/relationships/chart" Target="../charts/chart10.xml"/><Relationship Id="rId4" Type="http://schemas.openxmlformats.org/officeDocument/2006/relationships/chart" Target="../charts/chart9.xml"/></Relationships>
</file>

<file path=ppt/slides/_rels/slide1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chart" Target="../charts/chart15.xml"/><Relationship Id="rId5" Type="http://schemas.openxmlformats.org/officeDocument/2006/relationships/chart" Target="../charts/chart14.xml"/><Relationship Id="rId4" Type="http://schemas.openxmlformats.org/officeDocument/2006/relationships/chart" Target="../charts/chart13.xml"/></Relationships>
</file>

<file path=ppt/slides/_rels/slide13.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chart" Target="../charts/chart19.xml"/><Relationship Id="rId5" Type="http://schemas.openxmlformats.org/officeDocument/2006/relationships/chart" Target="../charts/chart18.xml"/><Relationship Id="rId4" Type="http://schemas.openxmlformats.org/officeDocument/2006/relationships/chart" Target="../charts/chart17.xml"/></Relationships>
</file>

<file path=ppt/slides/_rels/slide14.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chart" Target="../charts/chart2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chart" Target="../charts/chart27.xml"/><Relationship Id="rId5" Type="http://schemas.openxmlformats.org/officeDocument/2006/relationships/chart" Target="../charts/chart26.xml"/><Relationship Id="rId4" Type="http://schemas.openxmlformats.org/officeDocument/2006/relationships/chart" Target="../charts/chart25.xml"/></Relationships>
</file>

<file path=ppt/slides/_rels/slide33.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34.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chart" Target="../charts/chart35.xml"/><Relationship Id="rId5" Type="http://schemas.openxmlformats.org/officeDocument/2006/relationships/chart" Target="../charts/chart34.xml"/><Relationship Id="rId4" Type="http://schemas.openxmlformats.org/officeDocument/2006/relationships/chart" Target="../charts/chart3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37.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chart" Target="../charts/chart39.xml"/><Relationship Id="rId5" Type="http://schemas.openxmlformats.org/officeDocument/2006/relationships/chart" Target="../charts/chart38.xml"/><Relationship Id="rId4" Type="http://schemas.openxmlformats.org/officeDocument/2006/relationships/chart" Target="../charts/chart37.xml"/></Relationships>
</file>

<file path=ppt/slides/_rels/slide38.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chart" Target="../charts/chart43.xml"/><Relationship Id="rId5" Type="http://schemas.openxmlformats.org/officeDocument/2006/relationships/chart" Target="../charts/chart42.xml"/><Relationship Id="rId4" Type="http://schemas.openxmlformats.org/officeDocument/2006/relationships/chart" Target="../charts/chart4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chart" Target="../charts/chart2.xml"/><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emf"/><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コンテンツ プレースホルダー 2"/>
          <p:cNvSpPr>
            <a:spLocks noGrp="1"/>
          </p:cNvSpPr>
          <p:nvPr>
            <p:ph idx="1"/>
          </p:nvPr>
        </p:nvSpPr>
        <p:spPr>
          <a:xfrm>
            <a:off x="-17242" y="1700808"/>
            <a:ext cx="9906001" cy="2952912"/>
          </a:xfrm>
        </p:spPr>
        <p:txBody>
          <a:bodyPr>
            <a:noAutofit/>
          </a:bodyPr>
          <a:lstStyle/>
          <a:p>
            <a:pPr marL="0" indent="0" algn="ctr">
              <a:buNone/>
            </a:pPr>
            <a:r>
              <a:rPr lang="ja-JP" altLang="en-US" sz="2800" b="1" dirty="0" smtClean="0">
                <a:latin typeface="メイリオ" pitchFamily="50" charset="-128"/>
                <a:ea typeface="メイリオ" pitchFamily="50" charset="-128"/>
                <a:cs typeface="メイリオ" pitchFamily="50" charset="-128"/>
              </a:rPr>
              <a:t>森林環境整備事業効果にかかる中間評価について</a:t>
            </a:r>
            <a:endParaRPr lang="en-US" altLang="ja-JP" sz="2800" b="1" dirty="0">
              <a:latin typeface="メイリオ" pitchFamily="50" charset="-128"/>
              <a:ea typeface="メイリオ" pitchFamily="50" charset="-128"/>
              <a:cs typeface="メイリオ" pitchFamily="50" charset="-128"/>
            </a:endParaRPr>
          </a:p>
          <a:p>
            <a:pPr marL="0" indent="0" algn="ctr">
              <a:buNone/>
            </a:pPr>
            <a:endParaRPr lang="en-US" altLang="ja-JP" sz="2000" dirty="0">
              <a:solidFill>
                <a:srgbClr val="006600"/>
              </a:solidFill>
              <a:latin typeface="ＭＳ ゴシック" pitchFamily="49" charset="-128"/>
              <a:ea typeface="ＭＳ ゴシック" pitchFamily="49" charset="-128"/>
            </a:endParaRPr>
          </a:p>
          <a:p>
            <a:pPr marL="0" indent="0" algn="ctr">
              <a:buNone/>
            </a:pPr>
            <a:endParaRPr lang="en-US" altLang="ja-JP" sz="2000" dirty="0">
              <a:solidFill>
                <a:srgbClr val="006600"/>
              </a:solidFill>
              <a:latin typeface="ＭＳ ゴシック" pitchFamily="49" charset="-128"/>
              <a:ea typeface="ＭＳ ゴシック" pitchFamily="49" charset="-128"/>
            </a:endParaRPr>
          </a:p>
          <a:p>
            <a:pPr marL="0" indent="0" algn="ctr">
              <a:buNone/>
            </a:pPr>
            <a:endParaRPr lang="en-US" altLang="ja-JP" sz="2000" dirty="0">
              <a:solidFill>
                <a:srgbClr val="006600"/>
              </a:solidFill>
              <a:latin typeface="ＭＳ ゴシック" pitchFamily="49" charset="-128"/>
              <a:ea typeface="ＭＳ ゴシック" pitchFamily="49" charset="-128"/>
            </a:endParaRPr>
          </a:p>
          <a:p>
            <a:pPr marL="0" indent="0" algn="ctr">
              <a:buNone/>
            </a:pPr>
            <a:endParaRPr lang="en-US" altLang="ja-JP" sz="2000" dirty="0">
              <a:solidFill>
                <a:srgbClr val="006600"/>
              </a:solidFill>
              <a:latin typeface="ＭＳ ゴシック" pitchFamily="49" charset="-128"/>
              <a:ea typeface="ＭＳ ゴシック" pitchFamily="49" charset="-128"/>
            </a:endParaRPr>
          </a:p>
          <a:p>
            <a:pPr marL="0" indent="0" algn="ctr">
              <a:buNone/>
            </a:pPr>
            <a:endParaRPr lang="en-US" altLang="ja-JP" sz="2000" dirty="0">
              <a:solidFill>
                <a:srgbClr val="006600"/>
              </a:solidFill>
              <a:latin typeface="ＭＳ ゴシック" pitchFamily="49" charset="-128"/>
              <a:ea typeface="ＭＳ ゴシック" pitchFamily="49" charset="-128"/>
            </a:endParaRPr>
          </a:p>
          <a:p>
            <a:pPr marL="0" indent="0" algn="ctr">
              <a:buNone/>
            </a:pPr>
            <a:endParaRPr lang="en-US" altLang="ja-JP" sz="2000" dirty="0">
              <a:solidFill>
                <a:srgbClr val="006600"/>
              </a:solidFill>
              <a:latin typeface="ＭＳ ゴシック" pitchFamily="49" charset="-128"/>
              <a:ea typeface="ＭＳ ゴシック" pitchFamily="49" charset="-128"/>
            </a:endParaRPr>
          </a:p>
          <a:p>
            <a:pPr marL="0" indent="0" algn="ctr">
              <a:buNone/>
            </a:pPr>
            <a:r>
              <a:rPr lang="ja-JP" altLang="en-US" sz="2400" b="1" dirty="0">
                <a:latin typeface="メイリオ" pitchFamily="50" charset="-128"/>
                <a:ea typeface="メイリオ" pitchFamily="50" charset="-128"/>
                <a:cs typeface="メイリオ" pitchFamily="50" charset="-128"/>
              </a:rPr>
              <a:t>平成</a:t>
            </a:r>
            <a:r>
              <a:rPr lang="en-US" altLang="ja-JP" sz="2400" b="1" dirty="0">
                <a:latin typeface="メイリオ" pitchFamily="50" charset="-128"/>
                <a:ea typeface="メイリオ" pitchFamily="50" charset="-128"/>
                <a:cs typeface="メイリオ" pitchFamily="50" charset="-128"/>
              </a:rPr>
              <a:t>30</a:t>
            </a:r>
            <a:r>
              <a:rPr lang="ja-JP" altLang="en-US" sz="2400" b="1" dirty="0" smtClean="0">
                <a:latin typeface="メイリオ" pitchFamily="50" charset="-128"/>
                <a:ea typeface="メイリオ" pitchFamily="50" charset="-128"/>
                <a:cs typeface="メイリオ" pitchFamily="50" charset="-128"/>
              </a:rPr>
              <a:t>年</a:t>
            </a:r>
            <a:r>
              <a:rPr lang="en-US" altLang="ja-JP" sz="2400" b="1" dirty="0">
                <a:latin typeface="メイリオ" pitchFamily="50" charset="-128"/>
                <a:ea typeface="メイリオ" pitchFamily="50" charset="-128"/>
                <a:cs typeface="メイリオ" pitchFamily="50" charset="-128"/>
              </a:rPr>
              <a:t>8</a:t>
            </a:r>
            <a:r>
              <a:rPr lang="ja-JP" altLang="en-US" sz="2400" b="1" dirty="0" smtClean="0">
                <a:latin typeface="メイリオ" pitchFamily="50" charset="-128"/>
                <a:ea typeface="メイリオ" pitchFamily="50" charset="-128"/>
                <a:cs typeface="メイリオ" pitchFamily="50" charset="-128"/>
              </a:rPr>
              <a:t>月</a:t>
            </a:r>
            <a:endParaRPr lang="en-US" altLang="ja-JP" sz="2400" b="1" dirty="0">
              <a:latin typeface="メイリオ" pitchFamily="50" charset="-128"/>
              <a:ea typeface="メイリオ" pitchFamily="50" charset="-128"/>
              <a:cs typeface="メイリオ" pitchFamily="50" charset="-128"/>
            </a:endParaRPr>
          </a:p>
          <a:p>
            <a:pPr marL="0" indent="0" algn="ctr">
              <a:buNone/>
            </a:pPr>
            <a:endParaRPr lang="en-US" altLang="ja-JP" sz="2400" dirty="0">
              <a:latin typeface="ＭＳ ゴシック" pitchFamily="49" charset="-128"/>
              <a:ea typeface="ＭＳ ゴシック" pitchFamily="49" charset="-128"/>
            </a:endParaRPr>
          </a:p>
          <a:p>
            <a:pPr marL="0" indent="0" algn="ctr">
              <a:buNone/>
            </a:pPr>
            <a:r>
              <a:rPr lang="ja-JP" altLang="en-US" sz="2400" b="1" dirty="0">
                <a:latin typeface="メイリオ" pitchFamily="50" charset="-128"/>
                <a:ea typeface="メイリオ" pitchFamily="50" charset="-128"/>
                <a:cs typeface="メイリオ" pitchFamily="50" charset="-128"/>
              </a:rPr>
              <a:t>大阪府 環境農林水産部 みどり推進室 森づくり課</a:t>
            </a:r>
          </a:p>
        </p:txBody>
      </p:sp>
      <p:sp>
        <p:nvSpPr>
          <p:cNvPr id="3" name="正方形/長方形 2"/>
          <p:cNvSpPr/>
          <p:nvPr/>
        </p:nvSpPr>
        <p:spPr>
          <a:xfrm>
            <a:off x="7924341" y="245160"/>
            <a:ext cx="1617283" cy="4406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64511" tIns="32255" rIns="64511" bIns="32255" anchor="ctr"/>
          <a:lstStyle/>
          <a:p>
            <a:pPr algn="ctr">
              <a:defRPr/>
            </a:pPr>
            <a:r>
              <a:rPr lang="ja-JP" altLang="en-US" b="1" dirty="0">
                <a:solidFill>
                  <a:schemeClr val="tx1"/>
                </a:solidFill>
              </a:rPr>
              <a:t>資　料　４</a:t>
            </a:r>
          </a:p>
        </p:txBody>
      </p:sp>
    </p:spTree>
    <p:extLst>
      <p:ext uri="{BB962C8B-B14F-4D97-AF65-F5344CB8AC3E}">
        <p14:creationId xmlns:p14="http://schemas.microsoft.com/office/powerpoint/2010/main" val="12259307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コンテンツ プレースホルダー 2"/>
          <p:cNvSpPr txBox="1">
            <a:spLocks/>
          </p:cNvSpPr>
          <p:nvPr/>
        </p:nvSpPr>
        <p:spPr>
          <a:xfrm>
            <a:off x="128464" y="764704"/>
            <a:ext cx="9777536" cy="60932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600" dirty="0" smtClean="0">
                <a:latin typeface="+mj-ea"/>
                <a:ea typeface="+mj-ea"/>
              </a:rPr>
              <a:t>◆検証結果</a:t>
            </a:r>
            <a:r>
              <a:rPr lang="ja-JP" altLang="en-US" sz="1600" dirty="0">
                <a:latin typeface="+mj-ea"/>
              </a:rPr>
              <a:t>　</a:t>
            </a:r>
            <a:endParaRPr lang="en-US" altLang="ja-JP" sz="1600" dirty="0">
              <a:latin typeface="+mj-ea"/>
            </a:endParaRPr>
          </a:p>
          <a:p>
            <a:pPr marL="0" indent="0">
              <a:buNone/>
            </a:pPr>
            <a:r>
              <a:rPr lang="ja-JP" altLang="en-US" sz="1600" dirty="0" smtClean="0">
                <a:latin typeface="+mj-ea"/>
              </a:rPr>
              <a:t>　　・減災</a:t>
            </a:r>
            <a:r>
              <a:rPr lang="ja-JP" altLang="en-US" sz="1600" dirty="0">
                <a:latin typeface="+mj-ea"/>
              </a:rPr>
              <a:t>対策を行った地域住民へのアンケートの</a:t>
            </a:r>
            <a:r>
              <a:rPr lang="ja-JP" altLang="en-US" sz="1600" dirty="0" smtClean="0">
                <a:latin typeface="+mj-ea"/>
              </a:rPr>
              <a:t>実施</a:t>
            </a:r>
            <a:endParaRPr lang="ja-JP" altLang="en-US" sz="1600" dirty="0">
              <a:latin typeface="+mj-ea"/>
            </a:endParaRPr>
          </a:p>
          <a:p>
            <a:pPr marL="0" indent="0">
              <a:buNone/>
            </a:pPr>
            <a:r>
              <a:rPr lang="ja-JP" altLang="en-US" sz="1600" dirty="0">
                <a:latin typeface="+mj-ea"/>
              </a:rPr>
              <a:t>　</a:t>
            </a:r>
            <a:r>
              <a:rPr lang="ja-JP" altLang="en-US" sz="1400" dirty="0">
                <a:latin typeface="+mj-ea"/>
                <a:ea typeface="+mj-ea"/>
              </a:rPr>
              <a:t>　</a:t>
            </a:r>
            <a:r>
              <a:rPr lang="ja-JP" altLang="en-US" sz="1400" dirty="0" smtClean="0">
                <a:latin typeface="+mj-ea"/>
                <a:ea typeface="+mj-ea"/>
              </a:rPr>
              <a:t>　　　　</a:t>
            </a:r>
            <a:endParaRPr lang="en-US" altLang="ja-JP" sz="1400" dirty="0" smtClean="0">
              <a:latin typeface="+mj-ea"/>
              <a:ea typeface="+mj-ea"/>
            </a:endParaRPr>
          </a:p>
        </p:txBody>
      </p:sp>
      <p:sp>
        <p:nvSpPr>
          <p:cNvPr id="34" name="正方形/長方形 17"/>
          <p:cNvSpPr>
            <a:spLocks noChangeArrowheads="1"/>
          </p:cNvSpPr>
          <p:nvPr/>
        </p:nvSpPr>
        <p:spPr bwMode="auto">
          <a:xfrm>
            <a:off x="111734" y="332656"/>
            <a:ext cx="70015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kumimoji="1" sz="48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41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36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3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3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9pPr>
          </a:lstStyle>
          <a:p>
            <a:pPr defTabSz="914400" eaLnBrk="1" hangingPunct="1">
              <a:spcBef>
                <a:spcPct val="0"/>
              </a:spcBef>
              <a:buFontTx/>
              <a:buNone/>
            </a:pPr>
            <a:r>
              <a:rPr lang="ja-JP" altLang="en-US" sz="2000" b="1" dirty="0">
                <a:latin typeface="メイリオ" pitchFamily="50" charset="-128"/>
                <a:ea typeface="メイリオ" pitchFamily="50" charset="-128"/>
                <a:cs typeface="メイリオ" pitchFamily="50" charset="-128"/>
              </a:rPr>
              <a:t>　</a:t>
            </a:r>
            <a:r>
              <a:rPr lang="ja-JP" altLang="en-US" sz="2000" b="1" dirty="0" smtClean="0">
                <a:latin typeface="メイリオ" pitchFamily="50" charset="-128"/>
                <a:ea typeface="メイリオ" pitchFamily="50" charset="-128"/>
                <a:cs typeface="メイリオ" pitchFamily="50" charset="-128"/>
              </a:rPr>
              <a:t>危険渓流の流木対策事業</a:t>
            </a:r>
            <a:r>
              <a:rPr lang="ja-JP" altLang="en-US" sz="2000" b="1" dirty="0" smtClean="0">
                <a:solidFill>
                  <a:srgbClr val="000000"/>
                </a:solidFill>
                <a:latin typeface="Meiryo UI" pitchFamily="50" charset="-128"/>
                <a:ea typeface="Meiryo UI" pitchFamily="50" charset="-128"/>
                <a:cs typeface="Meiryo UI" pitchFamily="50" charset="-128"/>
              </a:rPr>
              <a:t>の効果検証</a:t>
            </a:r>
            <a:endParaRPr lang="ja-JP" altLang="en-US" sz="2000" b="1" dirty="0">
              <a:solidFill>
                <a:srgbClr val="000000"/>
              </a:solidFill>
              <a:latin typeface="Meiryo UI" pitchFamily="50" charset="-128"/>
              <a:ea typeface="Meiryo UI" pitchFamily="50" charset="-128"/>
              <a:cs typeface="Meiryo UI" pitchFamily="50" charset="-128"/>
            </a:endParaRPr>
          </a:p>
        </p:txBody>
      </p:sp>
      <p:cxnSp>
        <p:nvCxnSpPr>
          <p:cNvPr id="37" name="直線コネクタ 36"/>
          <p:cNvCxnSpPr/>
          <p:nvPr/>
        </p:nvCxnSpPr>
        <p:spPr>
          <a:xfrm>
            <a:off x="200472" y="697636"/>
            <a:ext cx="9504000" cy="0"/>
          </a:xfrm>
          <a:prstGeom prst="line">
            <a:avLst/>
          </a:prstGeom>
          <a:ln w="47625">
            <a:solidFill>
              <a:srgbClr val="74B230"/>
            </a:solidFill>
          </a:ln>
        </p:spPr>
        <p:style>
          <a:lnRef idx="3">
            <a:schemeClr val="accent1"/>
          </a:lnRef>
          <a:fillRef idx="0">
            <a:schemeClr val="accent1"/>
          </a:fillRef>
          <a:effectRef idx="2">
            <a:schemeClr val="accent1"/>
          </a:effectRef>
          <a:fontRef idx="minor">
            <a:schemeClr val="tx1"/>
          </a:fontRef>
        </p:style>
      </p:cxnSp>
      <p:pic>
        <p:nvPicPr>
          <p:cNvPr id="55" name="Picture 3" descr="D:\KinamiK\Desktop\01【流木対策事業】アンケート20180502-2.ti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124" t="3073"/>
          <a:stretch/>
        </p:blipFill>
        <p:spPr bwMode="auto">
          <a:xfrm>
            <a:off x="87560" y="1429789"/>
            <a:ext cx="3478398" cy="5079475"/>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5" descr="D:\KinamiK\Desktop\01【流木対策事業】アンケート20180502-4.tif"/>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3073" r="7137"/>
          <a:stretch/>
        </p:blipFill>
        <p:spPr bwMode="auto">
          <a:xfrm>
            <a:off x="6480720" y="1429789"/>
            <a:ext cx="3440832" cy="5079475"/>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4" descr="D:\KinamiK\Desktop\01【流木対策事業】アンケート20180502-3.tif"/>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588" t="3073" r="3326"/>
          <a:stretch/>
        </p:blipFill>
        <p:spPr bwMode="auto">
          <a:xfrm>
            <a:off x="3296816" y="1429789"/>
            <a:ext cx="3449129" cy="5079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6439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コンテンツ プレースホルダー 2"/>
          <p:cNvSpPr txBox="1">
            <a:spLocks/>
          </p:cNvSpPr>
          <p:nvPr/>
        </p:nvSpPr>
        <p:spPr>
          <a:xfrm>
            <a:off x="128464" y="764704"/>
            <a:ext cx="9777536" cy="60932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600" dirty="0" smtClean="0">
                <a:latin typeface="+mj-ea"/>
                <a:ea typeface="+mj-ea"/>
              </a:rPr>
              <a:t>◆検証結果</a:t>
            </a:r>
            <a:r>
              <a:rPr lang="ja-JP" altLang="en-US" sz="1600" dirty="0">
                <a:latin typeface="+mj-ea"/>
              </a:rPr>
              <a:t>　</a:t>
            </a:r>
            <a:endParaRPr lang="en-US" altLang="ja-JP" sz="1600" dirty="0">
              <a:latin typeface="+mj-ea"/>
            </a:endParaRPr>
          </a:p>
          <a:p>
            <a:pPr marL="0" indent="0">
              <a:buNone/>
            </a:pPr>
            <a:r>
              <a:rPr lang="ja-JP" altLang="en-US" sz="1600" dirty="0" smtClean="0">
                <a:latin typeface="+mj-ea"/>
              </a:rPr>
              <a:t>　　・減災</a:t>
            </a:r>
            <a:r>
              <a:rPr lang="ja-JP" altLang="en-US" sz="1600" dirty="0">
                <a:latin typeface="+mj-ea"/>
              </a:rPr>
              <a:t>対策を行った地域住民へのアンケートの</a:t>
            </a:r>
            <a:r>
              <a:rPr lang="ja-JP" altLang="en-US" sz="1600" dirty="0" smtClean="0">
                <a:latin typeface="+mj-ea"/>
              </a:rPr>
              <a:t>実施①</a:t>
            </a:r>
            <a:endParaRPr lang="ja-JP" altLang="en-US" sz="1600" dirty="0">
              <a:latin typeface="+mj-ea"/>
            </a:endParaRPr>
          </a:p>
          <a:p>
            <a:pPr marL="0" indent="0">
              <a:buNone/>
            </a:pPr>
            <a:r>
              <a:rPr lang="en-US" altLang="ja-JP" sz="1600" dirty="0" smtClean="0">
                <a:latin typeface="+mj-ea"/>
              </a:rPr>
              <a:t/>
            </a:r>
            <a:br>
              <a:rPr lang="en-US" altLang="ja-JP" sz="1600" dirty="0" smtClean="0">
                <a:latin typeface="+mj-ea"/>
              </a:rPr>
            </a:br>
            <a:endParaRPr lang="en-US" altLang="ja-JP" sz="1600" dirty="0" smtClean="0">
              <a:latin typeface="+mj-ea"/>
            </a:endParaRPr>
          </a:p>
          <a:p>
            <a:pPr marL="0" indent="0">
              <a:buNone/>
            </a:pPr>
            <a:endParaRPr lang="en-US" altLang="ja-JP" sz="1600" dirty="0">
              <a:latin typeface="+mj-ea"/>
            </a:endParaRPr>
          </a:p>
          <a:p>
            <a:pPr marL="0" indent="0">
              <a:buNone/>
            </a:pPr>
            <a:endParaRPr lang="en-US" altLang="ja-JP" sz="1600" dirty="0" smtClean="0">
              <a:latin typeface="+mj-ea"/>
            </a:endParaRPr>
          </a:p>
          <a:p>
            <a:pPr marL="0" indent="0">
              <a:buNone/>
            </a:pPr>
            <a:endParaRPr lang="en-US" altLang="ja-JP" sz="1600" dirty="0">
              <a:latin typeface="+mj-ea"/>
            </a:endParaRPr>
          </a:p>
          <a:p>
            <a:pPr marL="0" indent="0">
              <a:buNone/>
            </a:pPr>
            <a:endParaRPr lang="en-US" altLang="ja-JP" sz="1600" dirty="0" smtClean="0">
              <a:latin typeface="+mj-ea"/>
            </a:endParaRPr>
          </a:p>
          <a:p>
            <a:pPr marL="0" indent="0">
              <a:buNone/>
            </a:pPr>
            <a:endParaRPr lang="en-US" altLang="ja-JP" sz="1600" dirty="0" smtClean="0">
              <a:latin typeface="+mj-ea"/>
            </a:endParaRPr>
          </a:p>
          <a:p>
            <a:pPr marL="0" indent="0">
              <a:buNone/>
            </a:pPr>
            <a:endParaRPr lang="en-US" altLang="ja-JP" sz="1600" dirty="0">
              <a:latin typeface="+mj-ea"/>
            </a:endParaRPr>
          </a:p>
          <a:p>
            <a:pPr marL="0" indent="0">
              <a:buNone/>
            </a:pPr>
            <a:endParaRPr lang="en-US" altLang="ja-JP" sz="1600" dirty="0" smtClean="0">
              <a:latin typeface="+mj-ea"/>
            </a:endParaRPr>
          </a:p>
          <a:p>
            <a:pPr marL="0" indent="0">
              <a:buNone/>
            </a:pPr>
            <a:endParaRPr lang="en-US" altLang="ja-JP" sz="1600" dirty="0">
              <a:latin typeface="+mj-ea"/>
            </a:endParaRPr>
          </a:p>
          <a:p>
            <a:pPr marL="0" indent="0">
              <a:buNone/>
            </a:pPr>
            <a:endParaRPr lang="en-US" altLang="ja-JP" sz="1600" dirty="0" smtClean="0">
              <a:latin typeface="+mj-ea"/>
            </a:endParaRPr>
          </a:p>
          <a:p>
            <a:pPr marL="0" indent="0">
              <a:buNone/>
            </a:pPr>
            <a:endParaRPr lang="en-US" altLang="ja-JP" sz="1600" dirty="0">
              <a:latin typeface="+mj-ea"/>
            </a:endParaRPr>
          </a:p>
          <a:p>
            <a:pPr marL="0" indent="0">
              <a:buNone/>
            </a:pPr>
            <a:endParaRPr lang="en-US" altLang="ja-JP" sz="1600" dirty="0" smtClean="0">
              <a:latin typeface="+mj-ea"/>
            </a:endParaRPr>
          </a:p>
          <a:p>
            <a:pPr marL="0" indent="0">
              <a:buNone/>
            </a:pPr>
            <a:endParaRPr lang="en-US" altLang="ja-JP" sz="1600" dirty="0" smtClean="0">
              <a:latin typeface="+mj-ea"/>
            </a:endParaRPr>
          </a:p>
          <a:p>
            <a:pPr marL="0" indent="0">
              <a:buNone/>
            </a:pPr>
            <a:endParaRPr lang="en-US" altLang="ja-JP" sz="1600" dirty="0">
              <a:latin typeface="+mj-ea"/>
            </a:endParaRPr>
          </a:p>
          <a:p>
            <a:pPr marL="0" indent="0">
              <a:buNone/>
            </a:pPr>
            <a:endParaRPr lang="en-US" altLang="ja-JP" sz="1600" dirty="0">
              <a:latin typeface="+mj-ea"/>
            </a:endParaRPr>
          </a:p>
          <a:p>
            <a:pPr marL="0" indent="0">
              <a:buNone/>
            </a:pPr>
            <a:r>
              <a:rPr lang="ja-JP" altLang="en-US" sz="1600" dirty="0" smtClean="0">
                <a:latin typeface="+mj-ea"/>
              </a:rPr>
              <a:t>　</a:t>
            </a:r>
            <a:r>
              <a:rPr lang="en-US" altLang="ja-JP" sz="1600" dirty="0" smtClean="0">
                <a:latin typeface="+mj-ea"/>
              </a:rPr>
              <a:t>【</a:t>
            </a:r>
            <a:r>
              <a:rPr lang="ja-JP" altLang="en-US" sz="1600" dirty="0" smtClean="0">
                <a:latin typeface="+mj-ea"/>
              </a:rPr>
              <a:t>アンケート結果①</a:t>
            </a:r>
            <a:r>
              <a:rPr lang="en-US" altLang="ja-JP" sz="1600" dirty="0" smtClean="0">
                <a:latin typeface="+mj-ea"/>
              </a:rPr>
              <a:t>】</a:t>
            </a:r>
            <a:endParaRPr lang="en-US" altLang="ja-JP" sz="1600" dirty="0">
              <a:latin typeface="+mj-ea"/>
            </a:endParaRPr>
          </a:p>
          <a:p>
            <a:pPr marL="0" indent="0">
              <a:buNone/>
            </a:pPr>
            <a:r>
              <a:rPr lang="ja-JP" altLang="en-US" sz="1400" dirty="0">
                <a:latin typeface="+mj-ea"/>
              </a:rPr>
              <a:t>　　・アンケート回答者の年齢</a:t>
            </a:r>
            <a:r>
              <a:rPr lang="ja-JP" altLang="en-US" sz="1400" dirty="0" smtClean="0">
                <a:latin typeface="+mj-ea"/>
              </a:rPr>
              <a:t>は、</a:t>
            </a:r>
            <a:r>
              <a:rPr lang="en-US" altLang="ja-JP" sz="1400" dirty="0" smtClean="0">
                <a:latin typeface="+mj-ea"/>
              </a:rPr>
              <a:t>60</a:t>
            </a:r>
            <a:r>
              <a:rPr lang="ja-JP" altLang="en-US" sz="1400" dirty="0" smtClean="0">
                <a:latin typeface="+mj-ea"/>
              </a:rPr>
              <a:t>～</a:t>
            </a:r>
            <a:r>
              <a:rPr lang="en-US" altLang="ja-JP" sz="1400" dirty="0" smtClean="0">
                <a:latin typeface="+mj-ea"/>
              </a:rPr>
              <a:t>69</a:t>
            </a:r>
            <a:r>
              <a:rPr lang="ja-JP" altLang="en-US" sz="1400" dirty="0" smtClean="0">
                <a:latin typeface="+mj-ea"/>
              </a:rPr>
              <a:t>歳が</a:t>
            </a:r>
            <a:r>
              <a:rPr lang="ja-JP" altLang="en-US" sz="1400" dirty="0">
                <a:latin typeface="+mj-ea"/>
              </a:rPr>
              <a:t>最も多く、参加理由は「地区</a:t>
            </a:r>
            <a:r>
              <a:rPr lang="ja-JP" altLang="en-US" sz="1400" dirty="0" smtClean="0">
                <a:latin typeface="+mj-ea"/>
              </a:rPr>
              <a:t>の役員だから」</a:t>
            </a:r>
            <a:r>
              <a:rPr lang="ja-JP" altLang="en-US" sz="1400" dirty="0">
                <a:latin typeface="+mj-ea"/>
              </a:rPr>
              <a:t>が最も</a:t>
            </a:r>
            <a:r>
              <a:rPr lang="ja-JP" altLang="en-US" sz="1400" dirty="0" smtClean="0">
                <a:latin typeface="+mj-ea"/>
              </a:rPr>
              <a:t>多かった。</a:t>
            </a:r>
            <a:endParaRPr lang="en-US" altLang="ja-JP" sz="1400" dirty="0" smtClean="0">
              <a:latin typeface="+mj-ea"/>
            </a:endParaRPr>
          </a:p>
          <a:p>
            <a:pPr marL="0" indent="0">
              <a:buNone/>
            </a:pPr>
            <a:r>
              <a:rPr lang="ja-JP" altLang="en-US" sz="1400" dirty="0">
                <a:latin typeface="+mj-ea"/>
              </a:rPr>
              <a:t>　　</a:t>
            </a:r>
            <a:r>
              <a:rPr lang="ja-JP" altLang="en-US" sz="1400" dirty="0" smtClean="0">
                <a:latin typeface="+mj-ea"/>
              </a:rPr>
              <a:t>・説明</a:t>
            </a:r>
            <a:r>
              <a:rPr lang="ja-JP" altLang="en-US" sz="1400" dirty="0">
                <a:latin typeface="+mj-ea"/>
              </a:rPr>
              <a:t>を受けた回数</a:t>
            </a:r>
            <a:r>
              <a:rPr lang="ja-JP" altLang="en-US" sz="1400" dirty="0" smtClean="0">
                <a:latin typeface="+mj-ea"/>
              </a:rPr>
              <a:t>は、</a:t>
            </a:r>
            <a:r>
              <a:rPr lang="en-US" altLang="ja-JP" sz="1400" dirty="0" smtClean="0">
                <a:latin typeface="+mj-ea"/>
              </a:rPr>
              <a:t>84.3%</a:t>
            </a:r>
            <a:r>
              <a:rPr lang="ja-JP" altLang="en-US" sz="1400" dirty="0" smtClean="0">
                <a:latin typeface="+mj-ea"/>
              </a:rPr>
              <a:t>の</a:t>
            </a:r>
            <a:r>
              <a:rPr lang="ja-JP" altLang="en-US" sz="1400" dirty="0">
                <a:latin typeface="+mj-ea"/>
              </a:rPr>
              <a:t>方が初めて</a:t>
            </a:r>
            <a:r>
              <a:rPr lang="ja-JP" altLang="en-US" sz="1400" dirty="0" smtClean="0">
                <a:latin typeface="+mj-ea"/>
              </a:rPr>
              <a:t>（</a:t>
            </a:r>
            <a:r>
              <a:rPr lang="en-US" altLang="ja-JP" sz="1400" dirty="0" smtClean="0">
                <a:latin typeface="+mj-ea"/>
              </a:rPr>
              <a:t>1</a:t>
            </a:r>
            <a:r>
              <a:rPr lang="ja-JP" altLang="en-US" sz="1400" dirty="0" smtClean="0">
                <a:latin typeface="+mj-ea"/>
              </a:rPr>
              <a:t>回</a:t>
            </a:r>
            <a:r>
              <a:rPr lang="ja-JP" altLang="en-US" sz="1400" dirty="0">
                <a:latin typeface="+mj-ea"/>
              </a:rPr>
              <a:t>）だった</a:t>
            </a:r>
            <a:r>
              <a:rPr lang="ja-JP" altLang="en-US" sz="1400" dirty="0" smtClean="0">
                <a:latin typeface="+mj-ea"/>
              </a:rPr>
              <a:t>。</a:t>
            </a:r>
            <a:endParaRPr lang="en-US" altLang="ja-JP" sz="1400" dirty="0">
              <a:latin typeface="+mj-ea"/>
            </a:endParaRPr>
          </a:p>
          <a:p>
            <a:pPr marL="0" indent="0">
              <a:buNone/>
            </a:pPr>
            <a:endParaRPr lang="en-US" altLang="ja-JP" sz="800" dirty="0">
              <a:latin typeface="+mj-ea"/>
            </a:endParaRPr>
          </a:p>
          <a:p>
            <a:pPr marL="0" indent="0">
              <a:buNone/>
            </a:pPr>
            <a:endParaRPr lang="en-US" altLang="ja-JP" sz="1400" dirty="0" smtClean="0">
              <a:latin typeface="+mj-ea"/>
              <a:ea typeface="+mj-ea"/>
            </a:endParaRPr>
          </a:p>
        </p:txBody>
      </p:sp>
      <p:sp>
        <p:nvSpPr>
          <p:cNvPr id="34" name="正方形/長方形 17"/>
          <p:cNvSpPr>
            <a:spLocks noChangeArrowheads="1"/>
          </p:cNvSpPr>
          <p:nvPr/>
        </p:nvSpPr>
        <p:spPr bwMode="auto">
          <a:xfrm>
            <a:off x="111734" y="332656"/>
            <a:ext cx="70015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kumimoji="1" sz="48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41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36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3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3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9pPr>
          </a:lstStyle>
          <a:p>
            <a:pPr defTabSz="914400" eaLnBrk="1" hangingPunct="1">
              <a:spcBef>
                <a:spcPct val="0"/>
              </a:spcBef>
              <a:buFontTx/>
              <a:buNone/>
            </a:pPr>
            <a:r>
              <a:rPr lang="ja-JP" altLang="en-US" sz="2000" b="1" dirty="0">
                <a:latin typeface="メイリオ" pitchFamily="50" charset="-128"/>
                <a:ea typeface="メイリオ" pitchFamily="50" charset="-128"/>
                <a:cs typeface="メイリオ" pitchFamily="50" charset="-128"/>
              </a:rPr>
              <a:t>　</a:t>
            </a:r>
            <a:r>
              <a:rPr lang="ja-JP" altLang="en-US" sz="2000" b="1" dirty="0" smtClean="0">
                <a:latin typeface="メイリオ" pitchFamily="50" charset="-128"/>
                <a:ea typeface="メイリオ" pitchFamily="50" charset="-128"/>
                <a:cs typeface="メイリオ" pitchFamily="50" charset="-128"/>
              </a:rPr>
              <a:t>危険渓流の流木対策事業</a:t>
            </a:r>
            <a:r>
              <a:rPr lang="ja-JP" altLang="en-US" sz="2000" b="1" dirty="0" smtClean="0">
                <a:solidFill>
                  <a:srgbClr val="000000"/>
                </a:solidFill>
                <a:latin typeface="Meiryo UI" pitchFamily="50" charset="-128"/>
                <a:ea typeface="Meiryo UI" pitchFamily="50" charset="-128"/>
                <a:cs typeface="Meiryo UI" pitchFamily="50" charset="-128"/>
              </a:rPr>
              <a:t>の効果検証</a:t>
            </a:r>
            <a:endParaRPr lang="ja-JP" altLang="en-US" sz="2000" b="1" dirty="0">
              <a:solidFill>
                <a:srgbClr val="000000"/>
              </a:solidFill>
              <a:latin typeface="Meiryo UI" pitchFamily="50" charset="-128"/>
              <a:ea typeface="Meiryo UI" pitchFamily="50" charset="-128"/>
              <a:cs typeface="Meiryo UI" pitchFamily="50" charset="-128"/>
            </a:endParaRPr>
          </a:p>
        </p:txBody>
      </p:sp>
      <p:cxnSp>
        <p:nvCxnSpPr>
          <p:cNvPr id="37" name="直線コネクタ 36"/>
          <p:cNvCxnSpPr/>
          <p:nvPr/>
        </p:nvCxnSpPr>
        <p:spPr>
          <a:xfrm>
            <a:off x="200472" y="697636"/>
            <a:ext cx="9504000" cy="0"/>
          </a:xfrm>
          <a:prstGeom prst="line">
            <a:avLst/>
          </a:prstGeom>
          <a:ln w="47625">
            <a:solidFill>
              <a:srgbClr val="74B230"/>
            </a:solidFill>
          </a:ln>
        </p:spPr>
        <p:style>
          <a:lnRef idx="3">
            <a:schemeClr val="accent1"/>
          </a:lnRef>
          <a:fillRef idx="0">
            <a:schemeClr val="accent1"/>
          </a:fillRef>
          <a:effectRef idx="2">
            <a:schemeClr val="accent1"/>
          </a:effectRef>
          <a:fontRef idx="minor">
            <a:schemeClr val="tx1"/>
          </a:fontRef>
        </p:style>
      </p:cxnSp>
      <p:graphicFrame>
        <p:nvGraphicFramePr>
          <p:cNvPr id="9" name="グラフ 8"/>
          <p:cNvGraphicFramePr>
            <a:graphicFrameLocks/>
          </p:cNvGraphicFramePr>
          <p:nvPr>
            <p:extLst>
              <p:ext uri="{D42A27DB-BD31-4B8C-83A1-F6EECF244321}">
                <p14:modId xmlns:p14="http://schemas.microsoft.com/office/powerpoint/2010/main" val="807319771"/>
              </p:ext>
            </p:extLst>
          </p:nvPr>
        </p:nvGraphicFramePr>
        <p:xfrm>
          <a:off x="344488" y="1556792"/>
          <a:ext cx="4857749" cy="17240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グラフ 9"/>
          <p:cNvGraphicFramePr>
            <a:graphicFrameLocks/>
          </p:cNvGraphicFramePr>
          <p:nvPr>
            <p:extLst>
              <p:ext uri="{D42A27DB-BD31-4B8C-83A1-F6EECF244321}">
                <p14:modId xmlns:p14="http://schemas.microsoft.com/office/powerpoint/2010/main" val="988910841"/>
              </p:ext>
            </p:extLst>
          </p:nvPr>
        </p:nvGraphicFramePr>
        <p:xfrm>
          <a:off x="5385048" y="1556792"/>
          <a:ext cx="4176464" cy="17240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グラフ 10"/>
          <p:cNvGraphicFramePr>
            <a:graphicFrameLocks/>
          </p:cNvGraphicFramePr>
          <p:nvPr>
            <p:extLst>
              <p:ext uri="{D42A27DB-BD31-4B8C-83A1-F6EECF244321}">
                <p14:modId xmlns:p14="http://schemas.microsoft.com/office/powerpoint/2010/main" val="3484651177"/>
              </p:ext>
            </p:extLst>
          </p:nvPr>
        </p:nvGraphicFramePr>
        <p:xfrm>
          <a:off x="344488" y="3501008"/>
          <a:ext cx="4824536" cy="244827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グラフ 11"/>
          <p:cNvGraphicFramePr>
            <a:graphicFrameLocks/>
          </p:cNvGraphicFramePr>
          <p:nvPr>
            <p:extLst>
              <p:ext uri="{D42A27DB-BD31-4B8C-83A1-F6EECF244321}">
                <p14:modId xmlns:p14="http://schemas.microsoft.com/office/powerpoint/2010/main" val="2315928976"/>
              </p:ext>
            </p:extLst>
          </p:nvPr>
        </p:nvGraphicFramePr>
        <p:xfrm>
          <a:off x="5385048" y="3501008"/>
          <a:ext cx="4152899" cy="172402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0580360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コンテンツ プレースホルダー 2"/>
          <p:cNvSpPr txBox="1">
            <a:spLocks/>
          </p:cNvSpPr>
          <p:nvPr/>
        </p:nvSpPr>
        <p:spPr>
          <a:xfrm>
            <a:off x="128464" y="764704"/>
            <a:ext cx="9777536" cy="60932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600" dirty="0" smtClean="0">
                <a:latin typeface="+mj-ea"/>
                <a:ea typeface="+mj-ea"/>
              </a:rPr>
              <a:t>◆検証結果</a:t>
            </a:r>
            <a:r>
              <a:rPr lang="ja-JP" altLang="en-US" sz="1600" dirty="0">
                <a:latin typeface="+mj-ea"/>
              </a:rPr>
              <a:t>　</a:t>
            </a:r>
            <a:endParaRPr lang="en-US" altLang="ja-JP" sz="1600" dirty="0">
              <a:latin typeface="+mj-ea"/>
            </a:endParaRPr>
          </a:p>
          <a:p>
            <a:pPr marL="0" indent="0">
              <a:buNone/>
            </a:pPr>
            <a:r>
              <a:rPr lang="ja-JP" altLang="en-US" sz="1600" dirty="0" smtClean="0">
                <a:latin typeface="+mj-ea"/>
              </a:rPr>
              <a:t>　　・減災</a:t>
            </a:r>
            <a:r>
              <a:rPr lang="ja-JP" altLang="en-US" sz="1600" dirty="0">
                <a:latin typeface="+mj-ea"/>
              </a:rPr>
              <a:t>対策を行った地域住民へのアンケートの</a:t>
            </a:r>
            <a:r>
              <a:rPr lang="ja-JP" altLang="en-US" sz="1600" dirty="0" smtClean="0">
                <a:latin typeface="+mj-ea"/>
              </a:rPr>
              <a:t>実施②</a:t>
            </a:r>
            <a:endParaRPr lang="ja-JP" altLang="en-US" sz="1600" dirty="0">
              <a:latin typeface="+mj-ea"/>
            </a:endParaRPr>
          </a:p>
          <a:p>
            <a:pPr marL="0" indent="0">
              <a:buNone/>
            </a:pPr>
            <a:r>
              <a:rPr lang="en-US" altLang="ja-JP" sz="1600" dirty="0" smtClean="0">
                <a:latin typeface="+mj-ea"/>
              </a:rPr>
              <a:t/>
            </a:r>
            <a:br>
              <a:rPr lang="en-US" altLang="ja-JP" sz="1600" dirty="0" smtClean="0">
                <a:latin typeface="+mj-ea"/>
              </a:rPr>
            </a:br>
            <a:endParaRPr lang="en-US" altLang="ja-JP" sz="1600" dirty="0" smtClean="0">
              <a:latin typeface="+mj-ea"/>
            </a:endParaRPr>
          </a:p>
          <a:p>
            <a:pPr marL="0" indent="0">
              <a:buNone/>
            </a:pPr>
            <a:endParaRPr lang="en-US" altLang="ja-JP" sz="1600" dirty="0">
              <a:latin typeface="+mj-ea"/>
            </a:endParaRPr>
          </a:p>
          <a:p>
            <a:pPr marL="0" indent="0">
              <a:buNone/>
            </a:pPr>
            <a:endParaRPr lang="en-US" altLang="ja-JP" sz="1600" dirty="0" smtClean="0">
              <a:latin typeface="+mj-ea"/>
            </a:endParaRPr>
          </a:p>
          <a:p>
            <a:pPr marL="0" indent="0">
              <a:buNone/>
            </a:pPr>
            <a:endParaRPr lang="en-US" altLang="ja-JP" sz="1600" dirty="0">
              <a:latin typeface="+mj-ea"/>
            </a:endParaRPr>
          </a:p>
          <a:p>
            <a:pPr marL="0" indent="0">
              <a:buNone/>
            </a:pPr>
            <a:endParaRPr lang="en-US" altLang="ja-JP" sz="1600" dirty="0" smtClean="0">
              <a:latin typeface="+mj-ea"/>
            </a:endParaRPr>
          </a:p>
          <a:p>
            <a:pPr marL="0" indent="0">
              <a:buNone/>
            </a:pPr>
            <a:endParaRPr lang="en-US" altLang="ja-JP" sz="1600" dirty="0" smtClean="0">
              <a:latin typeface="+mj-ea"/>
            </a:endParaRPr>
          </a:p>
          <a:p>
            <a:pPr marL="0" indent="0">
              <a:buNone/>
            </a:pPr>
            <a:endParaRPr lang="en-US" altLang="ja-JP" sz="1600" dirty="0">
              <a:latin typeface="+mj-ea"/>
            </a:endParaRPr>
          </a:p>
          <a:p>
            <a:pPr marL="0" indent="0">
              <a:buNone/>
            </a:pPr>
            <a:endParaRPr lang="en-US" altLang="ja-JP" sz="1600" dirty="0" smtClean="0">
              <a:latin typeface="+mj-ea"/>
            </a:endParaRPr>
          </a:p>
          <a:p>
            <a:pPr marL="0" indent="0">
              <a:buNone/>
            </a:pPr>
            <a:endParaRPr lang="en-US" altLang="ja-JP" sz="1600" dirty="0">
              <a:latin typeface="+mj-ea"/>
            </a:endParaRPr>
          </a:p>
          <a:p>
            <a:pPr marL="0" indent="0">
              <a:buNone/>
            </a:pPr>
            <a:endParaRPr lang="en-US" altLang="ja-JP" sz="1600" dirty="0" smtClean="0">
              <a:latin typeface="+mj-ea"/>
            </a:endParaRPr>
          </a:p>
          <a:p>
            <a:pPr marL="0" indent="0">
              <a:buNone/>
            </a:pPr>
            <a:endParaRPr lang="en-US" altLang="ja-JP" sz="1600" dirty="0">
              <a:latin typeface="+mj-ea"/>
            </a:endParaRPr>
          </a:p>
          <a:p>
            <a:pPr marL="0" indent="0">
              <a:buNone/>
            </a:pPr>
            <a:endParaRPr lang="en-US" altLang="ja-JP" sz="1600" dirty="0" smtClean="0">
              <a:latin typeface="+mj-ea"/>
            </a:endParaRPr>
          </a:p>
          <a:p>
            <a:pPr marL="0" indent="0">
              <a:buNone/>
            </a:pPr>
            <a:endParaRPr lang="en-US" altLang="ja-JP" sz="1600" dirty="0" smtClean="0">
              <a:latin typeface="+mj-ea"/>
            </a:endParaRPr>
          </a:p>
          <a:p>
            <a:pPr marL="0" indent="0">
              <a:buNone/>
            </a:pPr>
            <a:endParaRPr lang="en-US" altLang="ja-JP" sz="1600" dirty="0" smtClean="0">
              <a:latin typeface="+mj-ea"/>
            </a:endParaRPr>
          </a:p>
          <a:p>
            <a:pPr marL="0" indent="0">
              <a:buNone/>
            </a:pPr>
            <a:r>
              <a:rPr lang="ja-JP" altLang="en-US" sz="1600" dirty="0" smtClean="0">
                <a:latin typeface="+mj-ea"/>
              </a:rPr>
              <a:t>　</a:t>
            </a:r>
            <a:r>
              <a:rPr lang="en-US" altLang="ja-JP" sz="1600" dirty="0" smtClean="0">
                <a:latin typeface="+mj-ea"/>
              </a:rPr>
              <a:t>【</a:t>
            </a:r>
            <a:r>
              <a:rPr lang="ja-JP" altLang="en-US" sz="1600" dirty="0" smtClean="0">
                <a:latin typeface="+mj-ea"/>
              </a:rPr>
              <a:t>アンケート結果②</a:t>
            </a:r>
            <a:r>
              <a:rPr lang="en-US" altLang="ja-JP" sz="1600" dirty="0" smtClean="0">
                <a:latin typeface="+mj-ea"/>
              </a:rPr>
              <a:t>】</a:t>
            </a:r>
          </a:p>
          <a:p>
            <a:pPr marL="0" indent="0">
              <a:buNone/>
            </a:pPr>
            <a:r>
              <a:rPr lang="ja-JP" altLang="en-US" sz="1400" dirty="0">
                <a:latin typeface="+mj-ea"/>
                <a:ea typeface="+mj-ea"/>
              </a:rPr>
              <a:t>　　・</a:t>
            </a:r>
            <a:r>
              <a:rPr lang="en-US" altLang="ja-JP" sz="1400" dirty="0">
                <a:latin typeface="+mj-ea"/>
                <a:ea typeface="+mj-ea"/>
              </a:rPr>
              <a:t>(4)-</a:t>
            </a:r>
            <a:r>
              <a:rPr lang="en-US" altLang="ja-JP" sz="1400" dirty="0" smtClean="0">
                <a:latin typeface="+mj-ea"/>
                <a:ea typeface="+mj-ea"/>
              </a:rPr>
              <a:t>1</a:t>
            </a:r>
            <a:r>
              <a:rPr lang="ja-JP" altLang="en-US" sz="1400" dirty="0" smtClean="0">
                <a:latin typeface="+mj-ea"/>
                <a:ea typeface="+mj-ea"/>
              </a:rPr>
              <a:t>は「</a:t>
            </a:r>
            <a:r>
              <a:rPr lang="ja-JP" altLang="en-US" sz="1400" dirty="0">
                <a:latin typeface="+mj-ea"/>
                <a:ea typeface="+mj-ea"/>
              </a:rPr>
              <a:t>はい」が</a:t>
            </a:r>
            <a:r>
              <a:rPr lang="en-US" altLang="ja-JP" sz="1400" dirty="0" smtClean="0">
                <a:latin typeface="+mj-ea"/>
                <a:ea typeface="+mj-ea"/>
              </a:rPr>
              <a:t>95.2%</a:t>
            </a:r>
            <a:r>
              <a:rPr lang="ja-JP" altLang="en-US" sz="1400" dirty="0" err="1">
                <a:latin typeface="+mj-ea"/>
                <a:ea typeface="+mj-ea"/>
              </a:rPr>
              <a:t>、</a:t>
            </a:r>
            <a:r>
              <a:rPr lang="en-US" altLang="ja-JP" sz="1400" dirty="0" smtClean="0">
                <a:latin typeface="+mj-ea"/>
                <a:ea typeface="+mj-ea"/>
              </a:rPr>
              <a:t>(4)-2</a:t>
            </a:r>
            <a:r>
              <a:rPr lang="ja-JP" altLang="en-US" sz="1400" dirty="0" smtClean="0">
                <a:latin typeface="+mj-ea"/>
                <a:ea typeface="+mj-ea"/>
              </a:rPr>
              <a:t>は「</a:t>
            </a:r>
            <a:r>
              <a:rPr lang="ja-JP" altLang="en-US" sz="1400" dirty="0">
                <a:latin typeface="+mj-ea"/>
                <a:ea typeface="+mj-ea"/>
              </a:rPr>
              <a:t>はい」が</a:t>
            </a:r>
            <a:r>
              <a:rPr lang="en-US" altLang="ja-JP" sz="1400" dirty="0" smtClean="0">
                <a:latin typeface="+mj-ea"/>
                <a:ea typeface="+mj-ea"/>
              </a:rPr>
              <a:t>94.0%</a:t>
            </a:r>
            <a:r>
              <a:rPr lang="ja-JP" altLang="en-US" sz="1400" dirty="0" smtClean="0">
                <a:latin typeface="+mj-ea"/>
                <a:ea typeface="+mj-ea"/>
              </a:rPr>
              <a:t>であった。</a:t>
            </a:r>
            <a:endParaRPr lang="en-US" altLang="ja-JP" sz="1400" dirty="0" smtClean="0">
              <a:latin typeface="+mj-ea"/>
              <a:ea typeface="+mj-ea"/>
            </a:endParaRPr>
          </a:p>
          <a:p>
            <a:pPr marL="0" indent="0">
              <a:buNone/>
            </a:pPr>
            <a:r>
              <a:rPr lang="ja-JP" altLang="en-US" sz="1400" dirty="0">
                <a:latin typeface="+mj-ea"/>
                <a:ea typeface="+mj-ea"/>
              </a:rPr>
              <a:t>　</a:t>
            </a:r>
            <a:r>
              <a:rPr lang="ja-JP" altLang="en-US" sz="1400" dirty="0" smtClean="0">
                <a:latin typeface="+mj-ea"/>
                <a:ea typeface="+mj-ea"/>
              </a:rPr>
              <a:t>　・</a:t>
            </a:r>
            <a:r>
              <a:rPr lang="en-US" altLang="ja-JP" sz="1400" dirty="0" smtClean="0">
                <a:latin typeface="+mj-ea"/>
                <a:ea typeface="+mj-ea"/>
              </a:rPr>
              <a:t>(5)-1</a:t>
            </a:r>
            <a:r>
              <a:rPr lang="ja-JP" altLang="en-US" sz="1400" dirty="0" smtClean="0">
                <a:latin typeface="+mj-ea"/>
                <a:ea typeface="+mj-ea"/>
              </a:rPr>
              <a:t>は「はい」が</a:t>
            </a:r>
            <a:r>
              <a:rPr lang="en-US" altLang="ja-JP" sz="1400" dirty="0" smtClean="0">
                <a:latin typeface="+mj-ea"/>
                <a:ea typeface="+mj-ea"/>
              </a:rPr>
              <a:t>83.1%</a:t>
            </a:r>
            <a:r>
              <a:rPr lang="ja-JP" altLang="en-US" sz="1400" dirty="0" err="1" smtClean="0">
                <a:latin typeface="+mj-ea"/>
                <a:ea typeface="+mj-ea"/>
              </a:rPr>
              <a:t>、</a:t>
            </a:r>
            <a:r>
              <a:rPr lang="en-US" altLang="ja-JP" sz="1400" dirty="0" smtClean="0">
                <a:latin typeface="+mj-ea"/>
                <a:ea typeface="+mj-ea"/>
              </a:rPr>
              <a:t>(5)-2</a:t>
            </a:r>
            <a:r>
              <a:rPr lang="ja-JP" altLang="en-US" sz="1400" dirty="0" smtClean="0">
                <a:latin typeface="+mj-ea"/>
                <a:ea typeface="+mj-ea"/>
              </a:rPr>
              <a:t>は「はい」が</a:t>
            </a:r>
            <a:r>
              <a:rPr lang="en-US" altLang="ja-JP" sz="1400" dirty="0" smtClean="0">
                <a:latin typeface="+mj-ea"/>
                <a:ea typeface="+mj-ea"/>
              </a:rPr>
              <a:t>88.0%</a:t>
            </a:r>
            <a:r>
              <a:rPr lang="ja-JP" altLang="en-US" sz="1400" dirty="0" smtClean="0">
                <a:latin typeface="+mj-ea"/>
                <a:ea typeface="+mj-ea"/>
              </a:rPr>
              <a:t>であった。</a:t>
            </a:r>
            <a:endParaRPr lang="en-US" altLang="ja-JP" sz="1400" dirty="0" smtClean="0">
              <a:latin typeface="+mj-ea"/>
              <a:ea typeface="+mj-ea"/>
            </a:endParaRPr>
          </a:p>
        </p:txBody>
      </p:sp>
      <p:sp>
        <p:nvSpPr>
          <p:cNvPr id="34" name="正方形/長方形 17"/>
          <p:cNvSpPr>
            <a:spLocks noChangeArrowheads="1"/>
          </p:cNvSpPr>
          <p:nvPr/>
        </p:nvSpPr>
        <p:spPr bwMode="auto">
          <a:xfrm>
            <a:off x="111734" y="332656"/>
            <a:ext cx="70015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kumimoji="1" sz="48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41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36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3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3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9pPr>
          </a:lstStyle>
          <a:p>
            <a:pPr defTabSz="914400" eaLnBrk="1" hangingPunct="1">
              <a:spcBef>
                <a:spcPct val="0"/>
              </a:spcBef>
              <a:buFontTx/>
              <a:buNone/>
            </a:pPr>
            <a:r>
              <a:rPr lang="ja-JP" altLang="en-US" sz="2000" b="1" dirty="0">
                <a:latin typeface="メイリオ" pitchFamily="50" charset="-128"/>
                <a:ea typeface="メイリオ" pitchFamily="50" charset="-128"/>
                <a:cs typeface="メイリオ" pitchFamily="50" charset="-128"/>
              </a:rPr>
              <a:t>　</a:t>
            </a:r>
            <a:r>
              <a:rPr lang="ja-JP" altLang="en-US" sz="2000" b="1" dirty="0" smtClean="0">
                <a:latin typeface="メイリオ" pitchFamily="50" charset="-128"/>
                <a:ea typeface="メイリオ" pitchFamily="50" charset="-128"/>
                <a:cs typeface="メイリオ" pitchFamily="50" charset="-128"/>
              </a:rPr>
              <a:t>危険渓流の流木対策事業</a:t>
            </a:r>
            <a:r>
              <a:rPr lang="ja-JP" altLang="en-US" sz="2000" b="1" dirty="0" smtClean="0">
                <a:solidFill>
                  <a:srgbClr val="000000"/>
                </a:solidFill>
                <a:latin typeface="Meiryo UI" pitchFamily="50" charset="-128"/>
                <a:ea typeface="Meiryo UI" pitchFamily="50" charset="-128"/>
                <a:cs typeface="Meiryo UI" pitchFamily="50" charset="-128"/>
              </a:rPr>
              <a:t>の効果検証</a:t>
            </a:r>
            <a:endParaRPr lang="ja-JP" altLang="en-US" sz="2000" b="1" dirty="0">
              <a:solidFill>
                <a:srgbClr val="000000"/>
              </a:solidFill>
              <a:latin typeface="Meiryo UI" pitchFamily="50" charset="-128"/>
              <a:ea typeface="Meiryo UI" pitchFamily="50" charset="-128"/>
              <a:cs typeface="Meiryo UI" pitchFamily="50" charset="-128"/>
            </a:endParaRPr>
          </a:p>
        </p:txBody>
      </p:sp>
      <p:cxnSp>
        <p:nvCxnSpPr>
          <p:cNvPr id="37" name="直線コネクタ 36"/>
          <p:cNvCxnSpPr/>
          <p:nvPr/>
        </p:nvCxnSpPr>
        <p:spPr>
          <a:xfrm>
            <a:off x="200472" y="697636"/>
            <a:ext cx="9504000" cy="0"/>
          </a:xfrm>
          <a:prstGeom prst="line">
            <a:avLst/>
          </a:prstGeom>
          <a:ln w="47625">
            <a:solidFill>
              <a:srgbClr val="74B230"/>
            </a:solidFill>
          </a:ln>
        </p:spPr>
        <p:style>
          <a:lnRef idx="3">
            <a:schemeClr val="accent1"/>
          </a:lnRef>
          <a:fillRef idx="0">
            <a:schemeClr val="accent1"/>
          </a:fillRef>
          <a:effectRef idx="2">
            <a:schemeClr val="accent1"/>
          </a:effectRef>
          <a:fontRef idx="minor">
            <a:schemeClr val="tx1"/>
          </a:fontRef>
        </p:style>
      </p:cxnSp>
      <p:graphicFrame>
        <p:nvGraphicFramePr>
          <p:cNvPr id="9" name="グラフ 8"/>
          <p:cNvGraphicFramePr>
            <a:graphicFrameLocks/>
          </p:cNvGraphicFramePr>
          <p:nvPr>
            <p:extLst>
              <p:ext uri="{D42A27DB-BD31-4B8C-83A1-F6EECF244321}">
                <p14:modId xmlns:p14="http://schemas.microsoft.com/office/powerpoint/2010/main" val="403943304"/>
              </p:ext>
            </p:extLst>
          </p:nvPr>
        </p:nvGraphicFramePr>
        <p:xfrm>
          <a:off x="632520" y="1484784"/>
          <a:ext cx="4086224" cy="17240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グラフ 9"/>
          <p:cNvGraphicFramePr>
            <a:graphicFrameLocks/>
          </p:cNvGraphicFramePr>
          <p:nvPr>
            <p:extLst>
              <p:ext uri="{D42A27DB-BD31-4B8C-83A1-F6EECF244321}">
                <p14:modId xmlns:p14="http://schemas.microsoft.com/office/powerpoint/2010/main" val="4149098752"/>
              </p:ext>
            </p:extLst>
          </p:nvPr>
        </p:nvGraphicFramePr>
        <p:xfrm>
          <a:off x="4664968" y="1484784"/>
          <a:ext cx="4124324" cy="17240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グラフ 10"/>
          <p:cNvGraphicFramePr>
            <a:graphicFrameLocks/>
          </p:cNvGraphicFramePr>
          <p:nvPr>
            <p:extLst>
              <p:ext uri="{D42A27DB-BD31-4B8C-83A1-F6EECF244321}">
                <p14:modId xmlns:p14="http://schemas.microsoft.com/office/powerpoint/2010/main" val="1783086742"/>
              </p:ext>
            </p:extLst>
          </p:nvPr>
        </p:nvGraphicFramePr>
        <p:xfrm>
          <a:off x="632520" y="3501008"/>
          <a:ext cx="4105274" cy="172402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グラフ 11"/>
          <p:cNvGraphicFramePr>
            <a:graphicFrameLocks/>
          </p:cNvGraphicFramePr>
          <p:nvPr>
            <p:extLst>
              <p:ext uri="{D42A27DB-BD31-4B8C-83A1-F6EECF244321}">
                <p14:modId xmlns:p14="http://schemas.microsoft.com/office/powerpoint/2010/main" val="1697456253"/>
              </p:ext>
            </p:extLst>
          </p:nvPr>
        </p:nvGraphicFramePr>
        <p:xfrm>
          <a:off x="4664968" y="3501008"/>
          <a:ext cx="4114800" cy="172402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0496752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コンテンツ プレースホルダー 2"/>
          <p:cNvSpPr txBox="1">
            <a:spLocks/>
          </p:cNvSpPr>
          <p:nvPr/>
        </p:nvSpPr>
        <p:spPr>
          <a:xfrm>
            <a:off x="128464" y="764704"/>
            <a:ext cx="9777536" cy="60932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600" dirty="0" smtClean="0">
                <a:latin typeface="+mj-ea"/>
                <a:ea typeface="+mj-ea"/>
              </a:rPr>
              <a:t>◆検証結果</a:t>
            </a:r>
            <a:r>
              <a:rPr lang="ja-JP" altLang="en-US" sz="1600" dirty="0">
                <a:latin typeface="+mj-ea"/>
              </a:rPr>
              <a:t>　</a:t>
            </a:r>
            <a:endParaRPr lang="en-US" altLang="ja-JP" sz="1600" dirty="0">
              <a:latin typeface="+mj-ea"/>
            </a:endParaRPr>
          </a:p>
          <a:p>
            <a:pPr marL="0" indent="0">
              <a:buNone/>
            </a:pPr>
            <a:r>
              <a:rPr lang="ja-JP" altLang="en-US" sz="1600" dirty="0" smtClean="0">
                <a:latin typeface="+mj-ea"/>
              </a:rPr>
              <a:t>　　・減災</a:t>
            </a:r>
            <a:r>
              <a:rPr lang="ja-JP" altLang="en-US" sz="1600" dirty="0">
                <a:latin typeface="+mj-ea"/>
              </a:rPr>
              <a:t>対策を行った地域住民へのアンケートの</a:t>
            </a:r>
            <a:r>
              <a:rPr lang="ja-JP" altLang="en-US" sz="1600" dirty="0" smtClean="0">
                <a:latin typeface="+mj-ea"/>
              </a:rPr>
              <a:t>実施③</a:t>
            </a:r>
            <a:endParaRPr lang="ja-JP" altLang="en-US" sz="1600" dirty="0">
              <a:latin typeface="+mj-ea"/>
            </a:endParaRPr>
          </a:p>
          <a:p>
            <a:pPr marL="0" indent="0">
              <a:buNone/>
            </a:pPr>
            <a:r>
              <a:rPr lang="en-US" altLang="ja-JP" sz="1600" dirty="0" smtClean="0">
                <a:latin typeface="+mj-ea"/>
              </a:rPr>
              <a:t/>
            </a:r>
            <a:br>
              <a:rPr lang="en-US" altLang="ja-JP" sz="1600" dirty="0" smtClean="0">
                <a:latin typeface="+mj-ea"/>
              </a:rPr>
            </a:br>
            <a:endParaRPr lang="en-US" altLang="ja-JP" sz="1600" dirty="0" smtClean="0">
              <a:latin typeface="+mj-ea"/>
            </a:endParaRPr>
          </a:p>
          <a:p>
            <a:pPr marL="0" indent="0">
              <a:buNone/>
            </a:pPr>
            <a:endParaRPr lang="en-US" altLang="ja-JP" sz="1600" dirty="0">
              <a:latin typeface="+mj-ea"/>
            </a:endParaRPr>
          </a:p>
          <a:p>
            <a:pPr marL="0" indent="0">
              <a:buNone/>
            </a:pPr>
            <a:endParaRPr lang="en-US" altLang="ja-JP" sz="1600" dirty="0" smtClean="0">
              <a:latin typeface="+mj-ea"/>
            </a:endParaRPr>
          </a:p>
          <a:p>
            <a:pPr marL="0" indent="0">
              <a:buNone/>
            </a:pPr>
            <a:endParaRPr lang="en-US" altLang="ja-JP" sz="1600" dirty="0">
              <a:latin typeface="+mj-ea"/>
            </a:endParaRPr>
          </a:p>
          <a:p>
            <a:pPr marL="0" indent="0">
              <a:buNone/>
            </a:pPr>
            <a:endParaRPr lang="en-US" altLang="ja-JP" sz="1600" dirty="0" smtClean="0">
              <a:latin typeface="+mj-ea"/>
            </a:endParaRPr>
          </a:p>
          <a:p>
            <a:pPr marL="0" indent="0">
              <a:buNone/>
            </a:pPr>
            <a:endParaRPr lang="en-US" altLang="ja-JP" sz="1600" dirty="0" smtClean="0">
              <a:latin typeface="+mj-ea"/>
            </a:endParaRPr>
          </a:p>
          <a:p>
            <a:pPr marL="0" indent="0">
              <a:buNone/>
            </a:pPr>
            <a:endParaRPr lang="en-US" altLang="ja-JP" sz="1600" dirty="0">
              <a:latin typeface="+mj-ea"/>
            </a:endParaRPr>
          </a:p>
          <a:p>
            <a:pPr marL="0" indent="0">
              <a:buNone/>
            </a:pPr>
            <a:endParaRPr lang="en-US" altLang="ja-JP" sz="1600" dirty="0" smtClean="0">
              <a:latin typeface="+mj-ea"/>
            </a:endParaRPr>
          </a:p>
          <a:p>
            <a:pPr marL="0" indent="0">
              <a:buNone/>
            </a:pPr>
            <a:endParaRPr lang="en-US" altLang="ja-JP" sz="1600" dirty="0">
              <a:latin typeface="+mj-ea"/>
            </a:endParaRPr>
          </a:p>
          <a:p>
            <a:pPr marL="0" indent="0">
              <a:buNone/>
            </a:pPr>
            <a:endParaRPr lang="en-US" altLang="ja-JP" sz="1600" dirty="0" smtClean="0">
              <a:latin typeface="+mj-ea"/>
            </a:endParaRPr>
          </a:p>
          <a:p>
            <a:pPr marL="0" indent="0">
              <a:buNone/>
            </a:pPr>
            <a:endParaRPr lang="en-US" altLang="ja-JP" sz="1600" dirty="0" smtClean="0">
              <a:latin typeface="+mj-ea"/>
            </a:endParaRPr>
          </a:p>
          <a:p>
            <a:pPr marL="0" indent="0">
              <a:buNone/>
            </a:pPr>
            <a:endParaRPr lang="en-US" altLang="ja-JP" sz="1600" dirty="0">
              <a:latin typeface="+mj-ea"/>
            </a:endParaRPr>
          </a:p>
          <a:p>
            <a:pPr marL="0" indent="0">
              <a:buNone/>
            </a:pPr>
            <a:endParaRPr lang="en-US" altLang="ja-JP" sz="1600" dirty="0">
              <a:latin typeface="+mj-ea"/>
            </a:endParaRPr>
          </a:p>
          <a:p>
            <a:pPr marL="0" indent="0">
              <a:buNone/>
            </a:pPr>
            <a:endParaRPr lang="en-US" altLang="ja-JP" sz="1050" dirty="0" smtClean="0">
              <a:latin typeface="+mj-ea"/>
            </a:endParaRPr>
          </a:p>
          <a:p>
            <a:pPr marL="0" indent="0">
              <a:buNone/>
            </a:pPr>
            <a:r>
              <a:rPr lang="ja-JP" altLang="en-US" sz="1600" dirty="0" smtClean="0">
                <a:latin typeface="+mj-ea"/>
              </a:rPr>
              <a:t>　</a:t>
            </a:r>
            <a:r>
              <a:rPr lang="en-US" altLang="ja-JP" sz="1600" dirty="0" smtClean="0">
                <a:latin typeface="+mj-ea"/>
              </a:rPr>
              <a:t>【</a:t>
            </a:r>
            <a:r>
              <a:rPr lang="ja-JP" altLang="en-US" sz="1600" dirty="0" smtClean="0">
                <a:latin typeface="+mj-ea"/>
              </a:rPr>
              <a:t>アンケート結果③</a:t>
            </a:r>
            <a:r>
              <a:rPr lang="en-US" altLang="ja-JP" sz="1600" dirty="0" smtClean="0">
                <a:latin typeface="+mj-ea"/>
              </a:rPr>
              <a:t>】</a:t>
            </a:r>
          </a:p>
          <a:p>
            <a:pPr marL="0" indent="0">
              <a:buNone/>
            </a:pPr>
            <a:r>
              <a:rPr lang="ja-JP" altLang="en-US" sz="1400" dirty="0">
                <a:latin typeface="+mj-ea"/>
                <a:ea typeface="+mj-ea"/>
              </a:rPr>
              <a:t>　　</a:t>
            </a:r>
            <a:r>
              <a:rPr lang="ja-JP" altLang="en-US" sz="1400" dirty="0" smtClean="0">
                <a:latin typeface="+mj-ea"/>
                <a:ea typeface="+mj-ea"/>
              </a:rPr>
              <a:t>・</a:t>
            </a:r>
            <a:r>
              <a:rPr lang="en-US" altLang="ja-JP" sz="1400" dirty="0">
                <a:latin typeface="+mj-ea"/>
                <a:ea typeface="+mj-ea"/>
              </a:rPr>
              <a:t>(6)-</a:t>
            </a:r>
            <a:r>
              <a:rPr lang="en-US" altLang="ja-JP" sz="1400" dirty="0" smtClean="0">
                <a:latin typeface="+mj-ea"/>
                <a:ea typeface="+mj-ea"/>
              </a:rPr>
              <a:t>1</a:t>
            </a:r>
            <a:r>
              <a:rPr lang="ja-JP" altLang="en-US" sz="1400" dirty="0" smtClean="0">
                <a:latin typeface="+mj-ea"/>
                <a:ea typeface="+mj-ea"/>
              </a:rPr>
              <a:t>は「はい」が</a:t>
            </a:r>
            <a:r>
              <a:rPr lang="en-US" altLang="ja-JP" sz="1400" dirty="0" smtClean="0">
                <a:latin typeface="+mj-ea"/>
                <a:ea typeface="+mj-ea"/>
              </a:rPr>
              <a:t>55.4%</a:t>
            </a:r>
            <a:r>
              <a:rPr lang="ja-JP" altLang="en-US" sz="1400" dirty="0" err="1">
                <a:latin typeface="+mj-ea"/>
                <a:ea typeface="+mj-ea"/>
              </a:rPr>
              <a:t>、</a:t>
            </a:r>
            <a:r>
              <a:rPr lang="en-US" altLang="ja-JP" sz="1400" dirty="0">
                <a:latin typeface="+mj-ea"/>
                <a:ea typeface="+mj-ea"/>
              </a:rPr>
              <a:t>(6)-</a:t>
            </a:r>
            <a:r>
              <a:rPr lang="en-US" altLang="ja-JP" sz="1400" dirty="0" smtClean="0">
                <a:latin typeface="+mj-ea"/>
                <a:ea typeface="+mj-ea"/>
              </a:rPr>
              <a:t>2</a:t>
            </a:r>
            <a:r>
              <a:rPr lang="ja-JP" altLang="en-US" sz="1400" dirty="0" smtClean="0">
                <a:latin typeface="+mj-ea"/>
                <a:ea typeface="+mj-ea"/>
              </a:rPr>
              <a:t>は「</a:t>
            </a:r>
            <a:r>
              <a:rPr lang="ja-JP" altLang="en-US" sz="1400" dirty="0">
                <a:latin typeface="+mj-ea"/>
                <a:ea typeface="+mj-ea"/>
              </a:rPr>
              <a:t>はい」が</a:t>
            </a:r>
            <a:r>
              <a:rPr lang="en-US" altLang="ja-JP" sz="1400" dirty="0" smtClean="0">
                <a:latin typeface="+mj-ea"/>
                <a:ea typeface="+mj-ea"/>
              </a:rPr>
              <a:t>86.7%</a:t>
            </a:r>
            <a:r>
              <a:rPr lang="ja-JP" altLang="en-US" sz="1400" dirty="0" smtClean="0">
                <a:latin typeface="+mj-ea"/>
                <a:ea typeface="+mj-ea"/>
              </a:rPr>
              <a:t>であった。</a:t>
            </a:r>
            <a:endParaRPr lang="en-US" altLang="ja-JP" sz="1400" dirty="0" smtClean="0">
              <a:latin typeface="+mj-ea"/>
              <a:ea typeface="+mj-ea"/>
            </a:endParaRPr>
          </a:p>
          <a:p>
            <a:pPr marL="0" indent="0">
              <a:buNone/>
            </a:pPr>
            <a:r>
              <a:rPr lang="ja-JP" altLang="en-US" sz="1400" dirty="0">
                <a:latin typeface="+mj-ea"/>
                <a:ea typeface="+mj-ea"/>
              </a:rPr>
              <a:t>　</a:t>
            </a:r>
            <a:r>
              <a:rPr lang="ja-JP" altLang="en-US" sz="1400" dirty="0" smtClean="0">
                <a:latin typeface="+mj-ea"/>
                <a:ea typeface="+mj-ea"/>
              </a:rPr>
              <a:t>　・</a:t>
            </a:r>
            <a:r>
              <a:rPr lang="en-US" altLang="ja-JP" sz="1400" dirty="0" smtClean="0">
                <a:latin typeface="+mj-ea"/>
                <a:ea typeface="+mj-ea"/>
              </a:rPr>
              <a:t>(</a:t>
            </a:r>
            <a:r>
              <a:rPr lang="en-US" altLang="ja-JP" sz="1400" dirty="0">
                <a:latin typeface="+mj-ea"/>
                <a:ea typeface="+mj-ea"/>
              </a:rPr>
              <a:t>7)-</a:t>
            </a:r>
            <a:r>
              <a:rPr lang="en-US" altLang="ja-JP" sz="1400" dirty="0" smtClean="0">
                <a:latin typeface="+mj-ea"/>
                <a:ea typeface="+mj-ea"/>
              </a:rPr>
              <a:t>1</a:t>
            </a:r>
            <a:r>
              <a:rPr lang="ja-JP" altLang="en-US" sz="1400" dirty="0" smtClean="0">
                <a:latin typeface="+mj-ea"/>
                <a:ea typeface="+mj-ea"/>
              </a:rPr>
              <a:t>は「</a:t>
            </a:r>
            <a:r>
              <a:rPr lang="ja-JP" altLang="en-US" sz="1400" dirty="0">
                <a:latin typeface="+mj-ea"/>
                <a:ea typeface="+mj-ea"/>
              </a:rPr>
              <a:t>はい</a:t>
            </a:r>
            <a:r>
              <a:rPr lang="ja-JP" altLang="en-US" sz="1400" dirty="0" smtClean="0">
                <a:latin typeface="+mj-ea"/>
                <a:ea typeface="+mj-ea"/>
              </a:rPr>
              <a:t>」が</a:t>
            </a:r>
            <a:r>
              <a:rPr lang="en-US" altLang="ja-JP" sz="1400" dirty="0" smtClean="0">
                <a:latin typeface="+mj-ea"/>
                <a:ea typeface="+mj-ea"/>
              </a:rPr>
              <a:t>39.8%</a:t>
            </a:r>
            <a:r>
              <a:rPr lang="ja-JP" altLang="en-US" sz="1400" dirty="0" err="1">
                <a:latin typeface="+mj-ea"/>
                <a:ea typeface="+mj-ea"/>
              </a:rPr>
              <a:t>、</a:t>
            </a:r>
            <a:r>
              <a:rPr lang="en-US" altLang="ja-JP" sz="1400" dirty="0">
                <a:latin typeface="+mj-ea"/>
                <a:ea typeface="+mj-ea"/>
              </a:rPr>
              <a:t>(7)-</a:t>
            </a:r>
            <a:r>
              <a:rPr lang="en-US" altLang="ja-JP" sz="1400" dirty="0" smtClean="0">
                <a:latin typeface="+mj-ea"/>
                <a:ea typeface="+mj-ea"/>
              </a:rPr>
              <a:t>2</a:t>
            </a:r>
            <a:r>
              <a:rPr lang="ja-JP" altLang="en-US" sz="1400" dirty="0" smtClean="0">
                <a:latin typeface="+mj-ea"/>
                <a:ea typeface="+mj-ea"/>
              </a:rPr>
              <a:t>は「</a:t>
            </a:r>
            <a:r>
              <a:rPr lang="ja-JP" altLang="en-US" sz="1400" dirty="0">
                <a:latin typeface="+mj-ea"/>
                <a:ea typeface="+mj-ea"/>
              </a:rPr>
              <a:t>はい」が</a:t>
            </a:r>
            <a:r>
              <a:rPr lang="en-US" altLang="ja-JP" sz="1400" dirty="0" smtClean="0">
                <a:latin typeface="+mj-ea"/>
                <a:ea typeface="+mj-ea"/>
              </a:rPr>
              <a:t>86.7%</a:t>
            </a:r>
            <a:r>
              <a:rPr lang="ja-JP" altLang="en-US" sz="1400" dirty="0" smtClean="0">
                <a:latin typeface="+mj-ea"/>
                <a:ea typeface="+mj-ea"/>
              </a:rPr>
              <a:t>であった。</a:t>
            </a:r>
            <a:endParaRPr lang="ja-JP" altLang="en-US" sz="1400" dirty="0">
              <a:latin typeface="+mj-ea"/>
              <a:ea typeface="+mj-ea"/>
            </a:endParaRPr>
          </a:p>
        </p:txBody>
      </p:sp>
      <p:sp>
        <p:nvSpPr>
          <p:cNvPr id="34" name="正方形/長方形 17"/>
          <p:cNvSpPr>
            <a:spLocks noChangeArrowheads="1"/>
          </p:cNvSpPr>
          <p:nvPr/>
        </p:nvSpPr>
        <p:spPr bwMode="auto">
          <a:xfrm>
            <a:off x="111734" y="332656"/>
            <a:ext cx="70015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kumimoji="1" sz="48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41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36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3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3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9pPr>
          </a:lstStyle>
          <a:p>
            <a:pPr defTabSz="914400" eaLnBrk="1" hangingPunct="1">
              <a:spcBef>
                <a:spcPct val="0"/>
              </a:spcBef>
              <a:buFontTx/>
              <a:buNone/>
            </a:pPr>
            <a:r>
              <a:rPr lang="ja-JP" altLang="en-US" sz="2000" b="1" dirty="0">
                <a:latin typeface="メイリオ" pitchFamily="50" charset="-128"/>
                <a:ea typeface="メイリオ" pitchFamily="50" charset="-128"/>
                <a:cs typeface="メイリオ" pitchFamily="50" charset="-128"/>
              </a:rPr>
              <a:t>　</a:t>
            </a:r>
            <a:r>
              <a:rPr lang="ja-JP" altLang="en-US" sz="2000" b="1" dirty="0" smtClean="0">
                <a:latin typeface="メイリオ" pitchFamily="50" charset="-128"/>
                <a:ea typeface="メイリオ" pitchFamily="50" charset="-128"/>
                <a:cs typeface="メイリオ" pitchFamily="50" charset="-128"/>
              </a:rPr>
              <a:t>危険渓流の流木対策事業</a:t>
            </a:r>
            <a:r>
              <a:rPr lang="ja-JP" altLang="en-US" sz="2000" b="1" dirty="0" smtClean="0">
                <a:solidFill>
                  <a:srgbClr val="000000"/>
                </a:solidFill>
                <a:latin typeface="Meiryo UI" pitchFamily="50" charset="-128"/>
                <a:ea typeface="Meiryo UI" pitchFamily="50" charset="-128"/>
                <a:cs typeface="Meiryo UI" pitchFamily="50" charset="-128"/>
              </a:rPr>
              <a:t>の効果検証</a:t>
            </a:r>
            <a:endParaRPr lang="ja-JP" altLang="en-US" sz="2000" b="1" dirty="0">
              <a:solidFill>
                <a:srgbClr val="000000"/>
              </a:solidFill>
              <a:latin typeface="Meiryo UI" pitchFamily="50" charset="-128"/>
              <a:ea typeface="Meiryo UI" pitchFamily="50" charset="-128"/>
              <a:cs typeface="Meiryo UI" pitchFamily="50" charset="-128"/>
            </a:endParaRPr>
          </a:p>
        </p:txBody>
      </p:sp>
      <p:cxnSp>
        <p:nvCxnSpPr>
          <p:cNvPr id="37" name="直線コネクタ 36"/>
          <p:cNvCxnSpPr/>
          <p:nvPr/>
        </p:nvCxnSpPr>
        <p:spPr>
          <a:xfrm>
            <a:off x="200472" y="697636"/>
            <a:ext cx="9504000" cy="0"/>
          </a:xfrm>
          <a:prstGeom prst="line">
            <a:avLst/>
          </a:prstGeom>
          <a:ln w="47625">
            <a:solidFill>
              <a:srgbClr val="74B230"/>
            </a:solidFill>
          </a:ln>
        </p:spPr>
        <p:style>
          <a:lnRef idx="3">
            <a:schemeClr val="accent1"/>
          </a:lnRef>
          <a:fillRef idx="0">
            <a:schemeClr val="accent1"/>
          </a:fillRef>
          <a:effectRef idx="2">
            <a:schemeClr val="accent1"/>
          </a:effectRef>
          <a:fontRef idx="minor">
            <a:schemeClr val="tx1"/>
          </a:fontRef>
        </p:style>
      </p:cxnSp>
      <p:graphicFrame>
        <p:nvGraphicFramePr>
          <p:cNvPr id="14" name="グラフ 13"/>
          <p:cNvGraphicFramePr>
            <a:graphicFrameLocks/>
          </p:cNvGraphicFramePr>
          <p:nvPr>
            <p:extLst>
              <p:ext uri="{D42A27DB-BD31-4B8C-83A1-F6EECF244321}">
                <p14:modId xmlns:p14="http://schemas.microsoft.com/office/powerpoint/2010/main" val="4159895259"/>
              </p:ext>
            </p:extLst>
          </p:nvPr>
        </p:nvGraphicFramePr>
        <p:xfrm>
          <a:off x="632520" y="1556792"/>
          <a:ext cx="4124324" cy="17240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グラフ 14"/>
          <p:cNvGraphicFramePr>
            <a:graphicFrameLocks/>
          </p:cNvGraphicFramePr>
          <p:nvPr>
            <p:extLst>
              <p:ext uri="{D42A27DB-BD31-4B8C-83A1-F6EECF244321}">
                <p14:modId xmlns:p14="http://schemas.microsoft.com/office/powerpoint/2010/main" val="3934200624"/>
              </p:ext>
            </p:extLst>
          </p:nvPr>
        </p:nvGraphicFramePr>
        <p:xfrm>
          <a:off x="4664968" y="1556792"/>
          <a:ext cx="4105274" cy="17240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グラフ 15"/>
          <p:cNvGraphicFramePr>
            <a:graphicFrameLocks/>
          </p:cNvGraphicFramePr>
          <p:nvPr>
            <p:extLst>
              <p:ext uri="{D42A27DB-BD31-4B8C-83A1-F6EECF244321}">
                <p14:modId xmlns:p14="http://schemas.microsoft.com/office/powerpoint/2010/main" val="85773057"/>
              </p:ext>
            </p:extLst>
          </p:nvPr>
        </p:nvGraphicFramePr>
        <p:xfrm>
          <a:off x="632520" y="3573016"/>
          <a:ext cx="4105274" cy="172402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グラフ 16"/>
          <p:cNvGraphicFramePr>
            <a:graphicFrameLocks/>
          </p:cNvGraphicFramePr>
          <p:nvPr>
            <p:extLst>
              <p:ext uri="{D42A27DB-BD31-4B8C-83A1-F6EECF244321}">
                <p14:modId xmlns:p14="http://schemas.microsoft.com/office/powerpoint/2010/main" val="176566752"/>
              </p:ext>
            </p:extLst>
          </p:nvPr>
        </p:nvGraphicFramePr>
        <p:xfrm>
          <a:off x="4664968" y="3573016"/>
          <a:ext cx="4105274" cy="172402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4962294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コンテンツ プレースホルダー 2"/>
          <p:cNvSpPr txBox="1">
            <a:spLocks/>
          </p:cNvSpPr>
          <p:nvPr/>
        </p:nvSpPr>
        <p:spPr>
          <a:xfrm>
            <a:off x="128464" y="764704"/>
            <a:ext cx="9777536" cy="60932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600" dirty="0" smtClean="0">
                <a:latin typeface="+mj-ea"/>
                <a:ea typeface="+mj-ea"/>
              </a:rPr>
              <a:t>◆検証結果</a:t>
            </a:r>
            <a:r>
              <a:rPr lang="ja-JP" altLang="en-US" sz="1600" dirty="0">
                <a:latin typeface="+mj-ea"/>
              </a:rPr>
              <a:t>　</a:t>
            </a:r>
            <a:endParaRPr lang="en-US" altLang="ja-JP" sz="1600" dirty="0">
              <a:latin typeface="+mj-ea"/>
            </a:endParaRPr>
          </a:p>
          <a:p>
            <a:pPr marL="0" indent="0">
              <a:buNone/>
            </a:pPr>
            <a:r>
              <a:rPr lang="ja-JP" altLang="en-US" sz="1600" dirty="0" smtClean="0">
                <a:latin typeface="+mj-ea"/>
              </a:rPr>
              <a:t>　　・減災</a:t>
            </a:r>
            <a:r>
              <a:rPr lang="ja-JP" altLang="en-US" sz="1600" dirty="0">
                <a:latin typeface="+mj-ea"/>
              </a:rPr>
              <a:t>対策を行った地域住民へのアンケートの</a:t>
            </a:r>
            <a:r>
              <a:rPr lang="ja-JP" altLang="en-US" sz="1600" dirty="0" smtClean="0">
                <a:latin typeface="+mj-ea"/>
              </a:rPr>
              <a:t>実施④</a:t>
            </a:r>
            <a:endParaRPr lang="ja-JP" altLang="en-US" sz="1600" dirty="0">
              <a:latin typeface="+mj-ea"/>
            </a:endParaRPr>
          </a:p>
          <a:p>
            <a:pPr marL="0" indent="0">
              <a:buNone/>
            </a:pPr>
            <a:r>
              <a:rPr lang="en-US" altLang="ja-JP" sz="1600" dirty="0" smtClean="0">
                <a:latin typeface="+mj-ea"/>
              </a:rPr>
              <a:t/>
            </a:r>
            <a:br>
              <a:rPr lang="en-US" altLang="ja-JP" sz="1600" dirty="0" smtClean="0">
                <a:latin typeface="+mj-ea"/>
              </a:rPr>
            </a:br>
            <a:endParaRPr lang="en-US" altLang="ja-JP" sz="1600" dirty="0" smtClean="0">
              <a:latin typeface="+mj-ea"/>
            </a:endParaRPr>
          </a:p>
          <a:p>
            <a:pPr marL="0" indent="0">
              <a:buNone/>
            </a:pPr>
            <a:endParaRPr lang="en-US" altLang="ja-JP" sz="1600" dirty="0">
              <a:latin typeface="+mj-ea"/>
            </a:endParaRPr>
          </a:p>
          <a:p>
            <a:pPr marL="0" indent="0">
              <a:buNone/>
            </a:pPr>
            <a:endParaRPr lang="en-US" altLang="ja-JP" sz="1600" dirty="0" smtClean="0">
              <a:latin typeface="+mj-ea"/>
            </a:endParaRPr>
          </a:p>
          <a:p>
            <a:pPr marL="0" indent="0">
              <a:buNone/>
            </a:pPr>
            <a:endParaRPr lang="en-US" altLang="ja-JP" sz="1600" dirty="0">
              <a:latin typeface="+mj-ea"/>
            </a:endParaRPr>
          </a:p>
          <a:p>
            <a:pPr marL="0" indent="0">
              <a:buNone/>
            </a:pPr>
            <a:endParaRPr lang="en-US" altLang="ja-JP" sz="1600" dirty="0" smtClean="0">
              <a:latin typeface="+mj-ea"/>
            </a:endParaRPr>
          </a:p>
          <a:p>
            <a:pPr marL="0" indent="0">
              <a:buNone/>
            </a:pPr>
            <a:endParaRPr lang="en-US" altLang="ja-JP" sz="1600" dirty="0" smtClean="0">
              <a:latin typeface="+mj-ea"/>
            </a:endParaRPr>
          </a:p>
          <a:p>
            <a:pPr marL="0" indent="0">
              <a:buNone/>
            </a:pPr>
            <a:endParaRPr lang="en-US" altLang="ja-JP" sz="1600" dirty="0">
              <a:latin typeface="+mj-ea"/>
            </a:endParaRPr>
          </a:p>
          <a:p>
            <a:pPr marL="0" indent="0">
              <a:buNone/>
            </a:pPr>
            <a:endParaRPr lang="en-US" altLang="ja-JP" sz="1600" dirty="0" smtClean="0">
              <a:latin typeface="+mj-ea"/>
            </a:endParaRPr>
          </a:p>
          <a:p>
            <a:pPr marL="0" indent="0">
              <a:buNone/>
            </a:pPr>
            <a:endParaRPr lang="en-US" altLang="ja-JP" sz="1600" dirty="0">
              <a:latin typeface="+mj-ea"/>
            </a:endParaRPr>
          </a:p>
          <a:p>
            <a:pPr marL="0" indent="0">
              <a:buNone/>
            </a:pPr>
            <a:endParaRPr lang="en-US" altLang="ja-JP" sz="1600" dirty="0" smtClean="0">
              <a:latin typeface="+mj-ea"/>
            </a:endParaRPr>
          </a:p>
          <a:p>
            <a:pPr marL="0" indent="0">
              <a:buNone/>
            </a:pPr>
            <a:endParaRPr lang="en-US" altLang="ja-JP" sz="1600" dirty="0">
              <a:latin typeface="+mj-ea"/>
            </a:endParaRPr>
          </a:p>
          <a:p>
            <a:pPr marL="0" indent="0">
              <a:buNone/>
            </a:pPr>
            <a:endParaRPr lang="en-US" altLang="ja-JP" sz="1600" dirty="0" smtClean="0">
              <a:latin typeface="+mj-ea"/>
            </a:endParaRPr>
          </a:p>
          <a:p>
            <a:pPr marL="0" indent="0">
              <a:buNone/>
            </a:pPr>
            <a:endParaRPr lang="en-US" altLang="ja-JP" sz="1600" dirty="0">
              <a:latin typeface="+mj-ea"/>
            </a:endParaRPr>
          </a:p>
          <a:p>
            <a:pPr marL="0" indent="0">
              <a:buNone/>
            </a:pPr>
            <a:endParaRPr lang="en-US" altLang="ja-JP" sz="1050" dirty="0" smtClean="0">
              <a:latin typeface="+mj-ea"/>
            </a:endParaRPr>
          </a:p>
          <a:p>
            <a:pPr marL="0" indent="0">
              <a:buNone/>
            </a:pPr>
            <a:r>
              <a:rPr lang="ja-JP" altLang="en-US" sz="1600" dirty="0" smtClean="0">
                <a:latin typeface="+mj-ea"/>
              </a:rPr>
              <a:t>　</a:t>
            </a:r>
            <a:r>
              <a:rPr lang="en-US" altLang="ja-JP" sz="1600" dirty="0" smtClean="0">
                <a:latin typeface="+mj-ea"/>
              </a:rPr>
              <a:t>【</a:t>
            </a:r>
            <a:r>
              <a:rPr lang="ja-JP" altLang="en-US" sz="1600" dirty="0" smtClean="0">
                <a:latin typeface="+mj-ea"/>
              </a:rPr>
              <a:t>アンケート結果④</a:t>
            </a:r>
            <a:r>
              <a:rPr lang="en-US" altLang="ja-JP" sz="1600" dirty="0" smtClean="0">
                <a:latin typeface="+mj-ea"/>
              </a:rPr>
              <a:t>】</a:t>
            </a:r>
          </a:p>
          <a:p>
            <a:pPr marL="0" indent="0">
              <a:buNone/>
            </a:pPr>
            <a:r>
              <a:rPr lang="ja-JP" altLang="en-US" sz="1400" dirty="0">
                <a:latin typeface="+mj-ea"/>
                <a:ea typeface="+mj-ea"/>
              </a:rPr>
              <a:t>　　</a:t>
            </a:r>
            <a:r>
              <a:rPr lang="ja-JP" altLang="en-US" sz="1400" dirty="0" smtClean="0">
                <a:latin typeface="+mj-ea"/>
                <a:ea typeface="+mj-ea"/>
              </a:rPr>
              <a:t>・</a:t>
            </a:r>
            <a:r>
              <a:rPr lang="en-US" altLang="ja-JP" sz="1400" dirty="0">
                <a:latin typeface="+mj-ea"/>
                <a:ea typeface="+mj-ea"/>
              </a:rPr>
              <a:t>(8)-</a:t>
            </a:r>
            <a:r>
              <a:rPr lang="en-US" altLang="ja-JP" sz="1400" dirty="0" smtClean="0">
                <a:latin typeface="+mj-ea"/>
                <a:ea typeface="+mj-ea"/>
              </a:rPr>
              <a:t>1</a:t>
            </a:r>
            <a:r>
              <a:rPr lang="ja-JP" altLang="en-US" sz="1400" dirty="0" smtClean="0">
                <a:latin typeface="+mj-ea"/>
                <a:ea typeface="+mj-ea"/>
              </a:rPr>
              <a:t>は「はい」が</a:t>
            </a:r>
            <a:r>
              <a:rPr lang="en-US" altLang="ja-JP" sz="1400" dirty="0" smtClean="0">
                <a:latin typeface="+mj-ea"/>
                <a:ea typeface="+mj-ea"/>
              </a:rPr>
              <a:t>48.2%</a:t>
            </a:r>
            <a:r>
              <a:rPr lang="ja-JP" altLang="en-US" sz="1400" dirty="0" err="1">
                <a:latin typeface="+mj-ea"/>
                <a:ea typeface="+mj-ea"/>
              </a:rPr>
              <a:t>、</a:t>
            </a:r>
            <a:r>
              <a:rPr lang="en-US" altLang="ja-JP" sz="1400" dirty="0">
                <a:latin typeface="+mj-ea"/>
                <a:ea typeface="+mj-ea"/>
              </a:rPr>
              <a:t>(8)-</a:t>
            </a:r>
            <a:r>
              <a:rPr lang="en-US" altLang="ja-JP" sz="1400" dirty="0" smtClean="0">
                <a:latin typeface="+mj-ea"/>
                <a:ea typeface="+mj-ea"/>
              </a:rPr>
              <a:t>2</a:t>
            </a:r>
            <a:r>
              <a:rPr lang="ja-JP" altLang="en-US" sz="1400" dirty="0" smtClean="0">
                <a:latin typeface="+mj-ea"/>
                <a:ea typeface="+mj-ea"/>
              </a:rPr>
              <a:t>は「</a:t>
            </a:r>
            <a:r>
              <a:rPr lang="ja-JP" altLang="en-US" sz="1400" dirty="0">
                <a:latin typeface="+mj-ea"/>
                <a:ea typeface="+mj-ea"/>
              </a:rPr>
              <a:t>はい」</a:t>
            </a:r>
            <a:r>
              <a:rPr lang="ja-JP" altLang="en-US" sz="1400" dirty="0" smtClean="0">
                <a:latin typeface="+mj-ea"/>
                <a:ea typeface="+mj-ea"/>
              </a:rPr>
              <a:t>が</a:t>
            </a:r>
            <a:r>
              <a:rPr lang="en-US" altLang="ja-JP" sz="1400" dirty="0" smtClean="0">
                <a:latin typeface="+mj-ea"/>
                <a:ea typeface="+mj-ea"/>
              </a:rPr>
              <a:t>69.9%</a:t>
            </a:r>
            <a:r>
              <a:rPr lang="ja-JP" altLang="en-US" sz="1400" dirty="0" smtClean="0">
                <a:latin typeface="+mj-ea"/>
                <a:ea typeface="+mj-ea"/>
              </a:rPr>
              <a:t>であった。</a:t>
            </a:r>
            <a:endParaRPr lang="en-US" altLang="ja-JP" sz="1400" dirty="0" smtClean="0">
              <a:latin typeface="+mj-ea"/>
              <a:ea typeface="+mj-ea"/>
            </a:endParaRPr>
          </a:p>
          <a:p>
            <a:pPr marL="0" indent="0">
              <a:buNone/>
            </a:pPr>
            <a:r>
              <a:rPr lang="ja-JP" altLang="en-US" sz="1400" dirty="0" smtClean="0">
                <a:latin typeface="+mj-ea"/>
                <a:ea typeface="+mj-ea"/>
              </a:rPr>
              <a:t>　　・</a:t>
            </a:r>
            <a:r>
              <a:rPr lang="en-US" altLang="ja-JP" sz="1400" dirty="0" smtClean="0">
                <a:latin typeface="+mj-ea"/>
                <a:ea typeface="+mj-ea"/>
              </a:rPr>
              <a:t>(9)-1</a:t>
            </a:r>
            <a:r>
              <a:rPr lang="ja-JP" altLang="en-US" sz="1400" dirty="0" smtClean="0">
                <a:latin typeface="+mj-ea"/>
                <a:ea typeface="+mj-ea"/>
              </a:rPr>
              <a:t>は「</a:t>
            </a:r>
            <a:r>
              <a:rPr lang="ja-JP" altLang="en-US" sz="1400" dirty="0">
                <a:latin typeface="+mj-ea"/>
                <a:ea typeface="+mj-ea"/>
              </a:rPr>
              <a:t>いいえ</a:t>
            </a:r>
            <a:r>
              <a:rPr lang="ja-JP" altLang="en-US" sz="1400" dirty="0" smtClean="0">
                <a:latin typeface="+mj-ea"/>
                <a:ea typeface="+mj-ea"/>
              </a:rPr>
              <a:t>」が</a:t>
            </a:r>
            <a:r>
              <a:rPr lang="en-US" altLang="ja-JP" sz="1400" dirty="0" smtClean="0">
                <a:latin typeface="+mj-ea"/>
                <a:ea typeface="+mj-ea"/>
              </a:rPr>
              <a:t>78.3%</a:t>
            </a:r>
            <a:r>
              <a:rPr lang="ja-JP" altLang="en-US" sz="1400" dirty="0" err="1" smtClean="0">
                <a:latin typeface="+mj-ea"/>
                <a:ea typeface="+mj-ea"/>
              </a:rPr>
              <a:t>、</a:t>
            </a:r>
            <a:r>
              <a:rPr lang="en-US" altLang="ja-JP" sz="1400" dirty="0" smtClean="0">
                <a:latin typeface="+mj-ea"/>
                <a:ea typeface="+mj-ea"/>
              </a:rPr>
              <a:t>(9)-2</a:t>
            </a:r>
            <a:r>
              <a:rPr lang="ja-JP" altLang="en-US" sz="1400" dirty="0" smtClean="0">
                <a:latin typeface="+mj-ea"/>
                <a:ea typeface="+mj-ea"/>
              </a:rPr>
              <a:t>は「はい」が</a:t>
            </a:r>
            <a:r>
              <a:rPr lang="en-US" altLang="ja-JP" sz="1400" dirty="0" smtClean="0">
                <a:latin typeface="+mj-ea"/>
                <a:ea typeface="+mj-ea"/>
              </a:rPr>
              <a:t>64.6%</a:t>
            </a:r>
            <a:r>
              <a:rPr lang="ja-JP" altLang="en-US" sz="1400" dirty="0" smtClean="0">
                <a:latin typeface="+mj-ea"/>
                <a:ea typeface="+mj-ea"/>
              </a:rPr>
              <a:t>であった。</a:t>
            </a:r>
            <a:endParaRPr lang="ja-JP" altLang="en-US" sz="1400" dirty="0">
              <a:latin typeface="+mj-ea"/>
              <a:ea typeface="+mj-ea"/>
            </a:endParaRPr>
          </a:p>
        </p:txBody>
      </p:sp>
      <p:sp>
        <p:nvSpPr>
          <p:cNvPr id="34" name="正方形/長方形 17"/>
          <p:cNvSpPr>
            <a:spLocks noChangeArrowheads="1"/>
          </p:cNvSpPr>
          <p:nvPr/>
        </p:nvSpPr>
        <p:spPr bwMode="auto">
          <a:xfrm>
            <a:off x="111734" y="332656"/>
            <a:ext cx="70015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kumimoji="1" sz="48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41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36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3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3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9pPr>
          </a:lstStyle>
          <a:p>
            <a:pPr defTabSz="914400" eaLnBrk="1" hangingPunct="1">
              <a:spcBef>
                <a:spcPct val="0"/>
              </a:spcBef>
              <a:buFontTx/>
              <a:buNone/>
            </a:pPr>
            <a:r>
              <a:rPr lang="ja-JP" altLang="en-US" sz="2000" b="1" dirty="0">
                <a:latin typeface="メイリオ" pitchFamily="50" charset="-128"/>
                <a:ea typeface="メイリオ" pitchFamily="50" charset="-128"/>
                <a:cs typeface="メイリオ" pitchFamily="50" charset="-128"/>
              </a:rPr>
              <a:t>　</a:t>
            </a:r>
            <a:r>
              <a:rPr lang="ja-JP" altLang="en-US" sz="2000" b="1" dirty="0" smtClean="0">
                <a:latin typeface="メイリオ" pitchFamily="50" charset="-128"/>
                <a:ea typeface="メイリオ" pitchFamily="50" charset="-128"/>
                <a:cs typeface="メイリオ" pitchFamily="50" charset="-128"/>
              </a:rPr>
              <a:t>危険渓流の流木対策事業</a:t>
            </a:r>
            <a:r>
              <a:rPr lang="ja-JP" altLang="en-US" sz="2000" b="1" dirty="0" smtClean="0">
                <a:solidFill>
                  <a:srgbClr val="000000"/>
                </a:solidFill>
                <a:latin typeface="Meiryo UI" pitchFamily="50" charset="-128"/>
                <a:ea typeface="Meiryo UI" pitchFamily="50" charset="-128"/>
                <a:cs typeface="Meiryo UI" pitchFamily="50" charset="-128"/>
              </a:rPr>
              <a:t>の効果検証</a:t>
            </a:r>
            <a:endParaRPr lang="ja-JP" altLang="en-US" sz="2000" b="1" dirty="0">
              <a:solidFill>
                <a:srgbClr val="000000"/>
              </a:solidFill>
              <a:latin typeface="Meiryo UI" pitchFamily="50" charset="-128"/>
              <a:ea typeface="Meiryo UI" pitchFamily="50" charset="-128"/>
              <a:cs typeface="Meiryo UI" pitchFamily="50" charset="-128"/>
            </a:endParaRPr>
          </a:p>
        </p:txBody>
      </p:sp>
      <p:cxnSp>
        <p:nvCxnSpPr>
          <p:cNvPr id="37" name="直線コネクタ 36"/>
          <p:cNvCxnSpPr/>
          <p:nvPr/>
        </p:nvCxnSpPr>
        <p:spPr>
          <a:xfrm>
            <a:off x="200472" y="697636"/>
            <a:ext cx="9504000" cy="0"/>
          </a:xfrm>
          <a:prstGeom prst="line">
            <a:avLst/>
          </a:prstGeom>
          <a:ln w="47625">
            <a:solidFill>
              <a:srgbClr val="74B230"/>
            </a:solidFill>
          </a:ln>
        </p:spPr>
        <p:style>
          <a:lnRef idx="3">
            <a:schemeClr val="accent1"/>
          </a:lnRef>
          <a:fillRef idx="0">
            <a:schemeClr val="accent1"/>
          </a:fillRef>
          <a:effectRef idx="2">
            <a:schemeClr val="accent1"/>
          </a:effectRef>
          <a:fontRef idx="minor">
            <a:schemeClr val="tx1"/>
          </a:fontRef>
        </p:style>
      </p:cxnSp>
      <p:graphicFrame>
        <p:nvGraphicFramePr>
          <p:cNvPr id="9" name="グラフ 8"/>
          <p:cNvGraphicFramePr>
            <a:graphicFrameLocks/>
          </p:cNvGraphicFramePr>
          <p:nvPr>
            <p:extLst>
              <p:ext uri="{D42A27DB-BD31-4B8C-83A1-F6EECF244321}">
                <p14:modId xmlns:p14="http://schemas.microsoft.com/office/powerpoint/2010/main" val="295399463"/>
              </p:ext>
            </p:extLst>
          </p:nvPr>
        </p:nvGraphicFramePr>
        <p:xfrm>
          <a:off x="632520" y="1556792"/>
          <a:ext cx="4133849" cy="17240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グラフ 9"/>
          <p:cNvGraphicFramePr>
            <a:graphicFrameLocks/>
          </p:cNvGraphicFramePr>
          <p:nvPr>
            <p:extLst>
              <p:ext uri="{D42A27DB-BD31-4B8C-83A1-F6EECF244321}">
                <p14:modId xmlns:p14="http://schemas.microsoft.com/office/powerpoint/2010/main" val="1218654647"/>
              </p:ext>
            </p:extLst>
          </p:nvPr>
        </p:nvGraphicFramePr>
        <p:xfrm>
          <a:off x="4664968" y="1556792"/>
          <a:ext cx="4124324" cy="17240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グラフ 10"/>
          <p:cNvGraphicFramePr>
            <a:graphicFrameLocks/>
          </p:cNvGraphicFramePr>
          <p:nvPr>
            <p:extLst>
              <p:ext uri="{D42A27DB-BD31-4B8C-83A1-F6EECF244321}">
                <p14:modId xmlns:p14="http://schemas.microsoft.com/office/powerpoint/2010/main" val="1417287450"/>
              </p:ext>
            </p:extLst>
          </p:nvPr>
        </p:nvGraphicFramePr>
        <p:xfrm>
          <a:off x="632520" y="3645024"/>
          <a:ext cx="4095749" cy="172402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グラフ 11"/>
          <p:cNvGraphicFramePr>
            <a:graphicFrameLocks/>
          </p:cNvGraphicFramePr>
          <p:nvPr>
            <p:extLst>
              <p:ext uri="{D42A27DB-BD31-4B8C-83A1-F6EECF244321}">
                <p14:modId xmlns:p14="http://schemas.microsoft.com/office/powerpoint/2010/main" val="4190878995"/>
              </p:ext>
            </p:extLst>
          </p:nvPr>
        </p:nvGraphicFramePr>
        <p:xfrm>
          <a:off x="4664968" y="3645024"/>
          <a:ext cx="4114799" cy="172402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4826725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201528" y="980728"/>
            <a:ext cx="9502944" cy="4104456"/>
          </a:xfrm>
          <a:prstGeom prst="rect">
            <a:avLst/>
          </a:prstGeom>
          <a:solidFill>
            <a:schemeClr val="accent5">
              <a:lumMod val="60000"/>
              <a:lumOff val="40000"/>
            </a:schemeClr>
          </a:solidFill>
          <a:ln>
            <a:solidFill>
              <a:schemeClr val="tx1"/>
            </a:solidFill>
          </a:ln>
        </p:spPr>
        <p:txBody>
          <a:bodyPr vert="horz" lIns="91440" tIns="45720" rIns="91440" bIns="45720" rtlCol="0">
            <a:normAutofit/>
          </a:bodyPr>
          <a:lstStyle/>
          <a:p>
            <a:pPr>
              <a:spcBef>
                <a:spcPct val="20000"/>
              </a:spcBef>
              <a:buFont typeface="Arial" panose="020B0604020202020204" pitchFamily="34" charset="0"/>
              <a:buNone/>
            </a:pPr>
            <a:endParaRPr lang="ja-JP" altLang="en-US" sz="1600">
              <a:solidFill>
                <a:schemeClr val="tx1"/>
              </a:solidFill>
            </a:endParaRPr>
          </a:p>
        </p:txBody>
      </p:sp>
      <p:sp>
        <p:nvSpPr>
          <p:cNvPr id="13" name="コンテンツ プレースホルダー 2"/>
          <p:cNvSpPr txBox="1">
            <a:spLocks/>
          </p:cNvSpPr>
          <p:nvPr/>
        </p:nvSpPr>
        <p:spPr>
          <a:xfrm>
            <a:off x="216024" y="764704"/>
            <a:ext cx="9777536" cy="60932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endParaRPr lang="en-US" altLang="ja-JP" sz="1600" dirty="0" smtClean="0">
              <a:latin typeface="+mn-ea"/>
            </a:endParaRPr>
          </a:p>
          <a:p>
            <a:pPr marL="0" indent="0">
              <a:buNone/>
            </a:pPr>
            <a:r>
              <a:rPr lang="ja-JP" altLang="en-US" sz="1600" dirty="0" smtClean="0">
                <a:latin typeface="+mn-ea"/>
              </a:rPr>
              <a:t>◆自己評価</a:t>
            </a:r>
            <a:r>
              <a:rPr lang="ja-JP" altLang="en-US" sz="1600" dirty="0">
                <a:latin typeface="+mn-ea"/>
              </a:rPr>
              <a:t>　</a:t>
            </a:r>
            <a:endParaRPr lang="en-US" altLang="ja-JP" sz="1600" dirty="0">
              <a:latin typeface="+mn-ea"/>
            </a:endParaRPr>
          </a:p>
          <a:p>
            <a:pPr marL="0" indent="0">
              <a:buNone/>
            </a:pPr>
            <a:r>
              <a:rPr lang="ja-JP" altLang="en-US" sz="1600" dirty="0">
                <a:latin typeface="+mn-ea"/>
              </a:rPr>
              <a:t>　</a:t>
            </a:r>
            <a:r>
              <a:rPr lang="ja-JP" altLang="en-US" sz="1600" dirty="0" smtClean="0">
                <a:latin typeface="+mn-ea"/>
              </a:rPr>
              <a:t>○森林</a:t>
            </a:r>
            <a:r>
              <a:rPr lang="ja-JP" altLang="en-US" sz="1600" dirty="0">
                <a:latin typeface="+mn-ea"/>
              </a:rPr>
              <a:t>危険情報マップを作成した地域の森林について、</a:t>
            </a:r>
            <a:r>
              <a:rPr lang="ja-JP" altLang="en-US" sz="1600" dirty="0" smtClean="0">
                <a:latin typeface="+mn-ea"/>
              </a:rPr>
              <a:t>説明を受ける前は</a:t>
            </a:r>
            <a:r>
              <a:rPr lang="en-US" altLang="ja-JP" sz="1600" dirty="0" smtClean="0">
                <a:latin typeface="+mn-ea"/>
              </a:rPr>
              <a:t>55.4%</a:t>
            </a:r>
            <a:r>
              <a:rPr lang="ja-JP" altLang="en-US" sz="1600" dirty="0" smtClean="0">
                <a:latin typeface="+mn-ea"/>
              </a:rPr>
              <a:t>の</a:t>
            </a:r>
            <a:r>
              <a:rPr lang="ja-JP" altLang="en-US" sz="1600" dirty="0">
                <a:latin typeface="+mn-ea"/>
              </a:rPr>
              <a:t>方が関心</a:t>
            </a:r>
            <a:r>
              <a:rPr lang="ja-JP" altLang="en-US" sz="1600" dirty="0" smtClean="0">
                <a:latin typeface="+mn-ea"/>
              </a:rPr>
              <a:t>があったと</a:t>
            </a:r>
            <a:endParaRPr lang="en-US" altLang="ja-JP" sz="1600" dirty="0" smtClean="0">
              <a:latin typeface="+mn-ea"/>
            </a:endParaRPr>
          </a:p>
          <a:p>
            <a:pPr marL="0" indent="0">
              <a:buNone/>
            </a:pPr>
            <a:r>
              <a:rPr lang="ja-JP" altLang="en-US" sz="1600" dirty="0">
                <a:latin typeface="+mn-ea"/>
              </a:rPr>
              <a:t>　</a:t>
            </a:r>
            <a:r>
              <a:rPr lang="ja-JP" altLang="en-US" sz="1600" dirty="0" smtClean="0">
                <a:latin typeface="+mn-ea"/>
              </a:rPr>
              <a:t>　答えた</a:t>
            </a:r>
            <a:r>
              <a:rPr lang="ja-JP" altLang="en-US" sz="1600" dirty="0">
                <a:latin typeface="+mn-ea"/>
              </a:rPr>
              <a:t>が</a:t>
            </a:r>
            <a:r>
              <a:rPr lang="ja-JP" altLang="en-US" sz="1600" dirty="0" smtClean="0">
                <a:latin typeface="+mn-ea"/>
              </a:rPr>
              <a:t>、説明を受けた後は</a:t>
            </a:r>
            <a:r>
              <a:rPr lang="en-US" altLang="ja-JP" sz="1600" dirty="0" smtClean="0">
                <a:latin typeface="+mn-ea"/>
              </a:rPr>
              <a:t>86.7%</a:t>
            </a:r>
            <a:r>
              <a:rPr lang="ja-JP" altLang="en-US" sz="1600" dirty="0" smtClean="0">
                <a:latin typeface="+mn-ea"/>
              </a:rPr>
              <a:t>の</a:t>
            </a:r>
            <a:r>
              <a:rPr lang="ja-JP" altLang="en-US" sz="1600" dirty="0">
                <a:latin typeface="+mn-ea"/>
              </a:rPr>
              <a:t>方</a:t>
            </a:r>
            <a:r>
              <a:rPr lang="ja-JP" altLang="en-US" sz="1600" dirty="0" smtClean="0">
                <a:latin typeface="+mn-ea"/>
              </a:rPr>
              <a:t>が関心</a:t>
            </a:r>
            <a:r>
              <a:rPr lang="ja-JP" altLang="en-US" sz="1600" dirty="0">
                <a:latin typeface="+mn-ea"/>
              </a:rPr>
              <a:t>が</a:t>
            </a:r>
            <a:r>
              <a:rPr lang="ja-JP" altLang="en-US" sz="1600" dirty="0" smtClean="0">
                <a:latin typeface="+mn-ea"/>
              </a:rPr>
              <a:t>高まったと答えており、防災</a:t>
            </a:r>
            <a:r>
              <a:rPr lang="ja-JP" altLang="en-US" sz="1600" dirty="0">
                <a:latin typeface="+mn-ea"/>
              </a:rPr>
              <a:t>教室開催により地域</a:t>
            </a:r>
            <a:r>
              <a:rPr lang="ja-JP" altLang="en-US" sz="1600" dirty="0" smtClean="0">
                <a:latin typeface="+mn-ea"/>
              </a:rPr>
              <a:t>の</a:t>
            </a:r>
            <a:endParaRPr lang="en-US" altLang="ja-JP" sz="1600" dirty="0" smtClean="0">
              <a:latin typeface="+mn-ea"/>
            </a:endParaRPr>
          </a:p>
          <a:p>
            <a:pPr marL="0" indent="0">
              <a:buNone/>
            </a:pPr>
            <a:r>
              <a:rPr lang="ja-JP" altLang="en-US" sz="1600" dirty="0">
                <a:latin typeface="+mn-ea"/>
              </a:rPr>
              <a:t>　</a:t>
            </a:r>
            <a:r>
              <a:rPr lang="ja-JP" altLang="en-US" sz="1600" dirty="0" smtClean="0">
                <a:latin typeface="+mn-ea"/>
              </a:rPr>
              <a:t>　森林に対する</a:t>
            </a:r>
            <a:r>
              <a:rPr lang="ja-JP" altLang="en-US" sz="1600" dirty="0">
                <a:latin typeface="+mn-ea"/>
              </a:rPr>
              <a:t>関心が</a:t>
            </a:r>
            <a:r>
              <a:rPr lang="ja-JP" altLang="en-US" sz="1600" dirty="0" smtClean="0">
                <a:latin typeface="+mn-ea"/>
              </a:rPr>
              <a:t>高まったことを確認した。</a:t>
            </a:r>
            <a:endParaRPr lang="ja-JP" altLang="en-US" sz="1600" dirty="0">
              <a:latin typeface="+mn-ea"/>
            </a:endParaRPr>
          </a:p>
          <a:p>
            <a:pPr marL="0" indent="0">
              <a:buNone/>
            </a:pPr>
            <a:r>
              <a:rPr lang="ja-JP" altLang="en-US" sz="1600" dirty="0" smtClean="0">
                <a:latin typeface="+mn-ea"/>
              </a:rPr>
              <a:t>　○森林内で山崩れを</a:t>
            </a:r>
            <a:r>
              <a:rPr lang="ja-JP" altLang="en-US" sz="1600" dirty="0">
                <a:latin typeface="+mn-ea"/>
              </a:rPr>
              <a:t>発見した</a:t>
            </a:r>
            <a:r>
              <a:rPr lang="ja-JP" altLang="en-US" sz="1600" dirty="0" smtClean="0">
                <a:latin typeface="+mn-ea"/>
              </a:rPr>
              <a:t>場合の府</a:t>
            </a:r>
            <a:r>
              <a:rPr lang="ja-JP" altLang="en-US" sz="1600" dirty="0">
                <a:latin typeface="+mn-ea"/>
              </a:rPr>
              <a:t>や市町村への連絡について</a:t>
            </a:r>
            <a:r>
              <a:rPr lang="ja-JP" altLang="en-US" sz="1600" dirty="0" smtClean="0">
                <a:latin typeface="+mn-ea"/>
              </a:rPr>
              <a:t>、説明を受ける前は</a:t>
            </a:r>
            <a:r>
              <a:rPr lang="en-US" altLang="ja-JP" sz="1600" dirty="0" smtClean="0">
                <a:latin typeface="+mn-ea"/>
              </a:rPr>
              <a:t>39.8%</a:t>
            </a:r>
            <a:r>
              <a:rPr lang="ja-JP" altLang="en-US" sz="1600" dirty="0" smtClean="0">
                <a:latin typeface="+mn-ea"/>
              </a:rPr>
              <a:t>の</a:t>
            </a:r>
            <a:r>
              <a:rPr lang="ja-JP" altLang="en-US" sz="1600" dirty="0">
                <a:latin typeface="+mn-ea"/>
              </a:rPr>
              <a:t>方が</a:t>
            </a:r>
            <a:r>
              <a:rPr lang="ja-JP" altLang="en-US" sz="1600" dirty="0" smtClean="0">
                <a:latin typeface="+mn-ea"/>
              </a:rPr>
              <a:t>連絡</a:t>
            </a:r>
            <a:endParaRPr lang="en-US" altLang="ja-JP" sz="1600" dirty="0" smtClean="0">
              <a:latin typeface="+mn-ea"/>
            </a:endParaRPr>
          </a:p>
          <a:p>
            <a:pPr marL="0" indent="0">
              <a:buNone/>
            </a:pPr>
            <a:r>
              <a:rPr lang="ja-JP" altLang="en-US" sz="1600" dirty="0">
                <a:latin typeface="+mn-ea"/>
              </a:rPr>
              <a:t>　</a:t>
            </a:r>
            <a:r>
              <a:rPr lang="ja-JP" altLang="en-US" sz="1600" dirty="0" smtClean="0">
                <a:latin typeface="+mn-ea"/>
              </a:rPr>
              <a:t>　して</a:t>
            </a:r>
            <a:r>
              <a:rPr lang="ja-JP" altLang="en-US" sz="1600" dirty="0">
                <a:latin typeface="+mn-ea"/>
              </a:rPr>
              <a:t>いた</a:t>
            </a:r>
            <a:r>
              <a:rPr lang="ja-JP" altLang="en-US" sz="1600" dirty="0" smtClean="0">
                <a:latin typeface="+mn-ea"/>
              </a:rPr>
              <a:t>と答えたが</a:t>
            </a:r>
            <a:r>
              <a:rPr lang="ja-JP" altLang="en-US" sz="1600" dirty="0">
                <a:latin typeface="+mn-ea"/>
              </a:rPr>
              <a:t>、</a:t>
            </a:r>
            <a:r>
              <a:rPr lang="ja-JP" altLang="en-US" sz="1600" dirty="0" smtClean="0">
                <a:latin typeface="+mn-ea"/>
              </a:rPr>
              <a:t>説明を受けた後は</a:t>
            </a:r>
            <a:r>
              <a:rPr lang="en-US" altLang="ja-JP" sz="1600" dirty="0" smtClean="0">
                <a:latin typeface="+mn-ea"/>
              </a:rPr>
              <a:t>86.7%</a:t>
            </a:r>
            <a:r>
              <a:rPr lang="ja-JP" altLang="en-US" sz="1600" dirty="0" smtClean="0">
                <a:latin typeface="+mn-ea"/>
              </a:rPr>
              <a:t>の</a:t>
            </a:r>
            <a:r>
              <a:rPr lang="ja-JP" altLang="en-US" sz="1600" dirty="0">
                <a:latin typeface="+mn-ea"/>
              </a:rPr>
              <a:t>方</a:t>
            </a:r>
            <a:r>
              <a:rPr lang="ja-JP" altLang="en-US" sz="1600" dirty="0" smtClean="0">
                <a:latin typeface="+mn-ea"/>
              </a:rPr>
              <a:t>が連絡</a:t>
            </a:r>
            <a:r>
              <a:rPr lang="ja-JP" altLang="en-US" sz="1600" dirty="0">
                <a:latin typeface="+mn-ea"/>
              </a:rPr>
              <a:t>しようと</a:t>
            </a:r>
            <a:r>
              <a:rPr lang="ja-JP" altLang="en-US" sz="1600" dirty="0" smtClean="0">
                <a:latin typeface="+mn-ea"/>
              </a:rPr>
              <a:t>思うと答えており、防災</a:t>
            </a:r>
            <a:r>
              <a:rPr lang="ja-JP" altLang="en-US" sz="1600" dirty="0">
                <a:latin typeface="+mn-ea"/>
              </a:rPr>
              <a:t>教室開催に</a:t>
            </a:r>
            <a:r>
              <a:rPr lang="ja-JP" altLang="en-US" sz="1600" dirty="0" smtClean="0">
                <a:latin typeface="+mn-ea"/>
              </a:rPr>
              <a:t>より</a:t>
            </a:r>
            <a:endParaRPr lang="en-US" altLang="ja-JP" sz="1600" dirty="0" smtClean="0">
              <a:latin typeface="+mn-ea"/>
            </a:endParaRPr>
          </a:p>
          <a:p>
            <a:pPr marL="0" indent="0">
              <a:buNone/>
            </a:pPr>
            <a:r>
              <a:rPr lang="ja-JP" altLang="en-US" sz="1600" dirty="0">
                <a:latin typeface="+mn-ea"/>
              </a:rPr>
              <a:t>　</a:t>
            </a:r>
            <a:r>
              <a:rPr lang="ja-JP" altLang="en-US" sz="1600" dirty="0" smtClean="0">
                <a:latin typeface="+mn-ea"/>
              </a:rPr>
              <a:t>　地域住民</a:t>
            </a:r>
            <a:r>
              <a:rPr lang="ja-JP" altLang="en-US" sz="1600" dirty="0">
                <a:latin typeface="+mn-ea"/>
              </a:rPr>
              <a:t>に</a:t>
            </a:r>
            <a:r>
              <a:rPr lang="ja-JP" altLang="en-US" sz="1600" dirty="0" smtClean="0">
                <a:latin typeface="+mn-ea"/>
              </a:rPr>
              <a:t>よる監視体制の強化に繋がることを確認した。</a:t>
            </a:r>
            <a:endParaRPr lang="en-US" altLang="ja-JP" sz="1600" dirty="0" smtClean="0">
              <a:latin typeface="+mn-ea"/>
            </a:endParaRPr>
          </a:p>
          <a:p>
            <a:pPr marL="0" indent="0">
              <a:buNone/>
            </a:pPr>
            <a:r>
              <a:rPr lang="ja-JP" altLang="en-US" sz="1600" dirty="0">
                <a:latin typeface="+mn-ea"/>
              </a:rPr>
              <a:t>　</a:t>
            </a:r>
            <a:r>
              <a:rPr lang="ja-JP" altLang="en-US" sz="1600" dirty="0" smtClean="0">
                <a:latin typeface="+mn-ea"/>
              </a:rPr>
              <a:t>○府</a:t>
            </a:r>
            <a:r>
              <a:rPr lang="ja-JP" altLang="en-US" sz="1600" dirty="0">
                <a:latin typeface="+mn-ea"/>
              </a:rPr>
              <a:t>や</a:t>
            </a:r>
            <a:r>
              <a:rPr lang="ja-JP" altLang="en-US" sz="1600" dirty="0" smtClean="0">
                <a:latin typeface="+mn-ea"/>
              </a:rPr>
              <a:t>市町村が主催する防災イベントについて、説明を受ける前は</a:t>
            </a:r>
            <a:r>
              <a:rPr lang="en-US" altLang="ja-JP" sz="1600" dirty="0" smtClean="0">
                <a:latin typeface="+mn-ea"/>
              </a:rPr>
              <a:t>48.2%</a:t>
            </a:r>
            <a:r>
              <a:rPr lang="ja-JP" altLang="en-US" sz="1600" dirty="0">
                <a:latin typeface="+mn-ea"/>
              </a:rPr>
              <a:t>の方</a:t>
            </a:r>
            <a:r>
              <a:rPr lang="ja-JP" altLang="en-US" sz="1600" dirty="0" smtClean="0">
                <a:latin typeface="+mn-ea"/>
              </a:rPr>
              <a:t>が参加したことがあると答え</a:t>
            </a:r>
            <a:endParaRPr lang="en-US" altLang="ja-JP" sz="1600" dirty="0" smtClean="0">
              <a:latin typeface="+mn-ea"/>
            </a:endParaRPr>
          </a:p>
          <a:p>
            <a:pPr marL="0" indent="0">
              <a:buNone/>
            </a:pPr>
            <a:r>
              <a:rPr lang="ja-JP" altLang="en-US" sz="1600" dirty="0">
                <a:latin typeface="+mn-ea"/>
              </a:rPr>
              <a:t>　</a:t>
            </a:r>
            <a:r>
              <a:rPr lang="ja-JP" altLang="en-US" sz="1600" dirty="0" smtClean="0">
                <a:latin typeface="+mn-ea"/>
              </a:rPr>
              <a:t>　たが</a:t>
            </a:r>
            <a:r>
              <a:rPr lang="ja-JP" altLang="en-US" sz="1600" dirty="0">
                <a:latin typeface="+mn-ea"/>
              </a:rPr>
              <a:t>、</a:t>
            </a:r>
            <a:r>
              <a:rPr lang="ja-JP" altLang="en-US" sz="1600" dirty="0" smtClean="0">
                <a:latin typeface="+mn-ea"/>
              </a:rPr>
              <a:t>説明を受けた後は</a:t>
            </a:r>
            <a:r>
              <a:rPr lang="en-US" altLang="ja-JP" sz="1600" dirty="0" smtClean="0">
                <a:latin typeface="+mn-ea"/>
              </a:rPr>
              <a:t>69.9%</a:t>
            </a:r>
            <a:r>
              <a:rPr lang="ja-JP" altLang="en-US" sz="1600" dirty="0">
                <a:latin typeface="+mn-ea"/>
              </a:rPr>
              <a:t>の方</a:t>
            </a:r>
            <a:r>
              <a:rPr lang="ja-JP" altLang="en-US" sz="1600" dirty="0" smtClean="0">
                <a:latin typeface="+mn-ea"/>
              </a:rPr>
              <a:t>が参加しようと思うと答えており、防災</a:t>
            </a:r>
            <a:r>
              <a:rPr lang="ja-JP" altLang="en-US" sz="1600" dirty="0">
                <a:latin typeface="+mn-ea"/>
              </a:rPr>
              <a:t>教室開催に</a:t>
            </a:r>
            <a:r>
              <a:rPr lang="ja-JP" altLang="en-US" sz="1600" dirty="0" smtClean="0">
                <a:latin typeface="+mn-ea"/>
              </a:rPr>
              <a:t>より防災意識が</a:t>
            </a:r>
            <a:endParaRPr lang="en-US" altLang="ja-JP" sz="1600" dirty="0" smtClean="0">
              <a:latin typeface="+mn-ea"/>
            </a:endParaRPr>
          </a:p>
          <a:p>
            <a:pPr marL="0" indent="0">
              <a:buNone/>
            </a:pPr>
            <a:r>
              <a:rPr lang="ja-JP" altLang="en-US" sz="1600" dirty="0">
                <a:latin typeface="+mn-ea"/>
              </a:rPr>
              <a:t>　</a:t>
            </a:r>
            <a:r>
              <a:rPr lang="ja-JP" altLang="en-US" sz="1600" dirty="0" smtClean="0">
                <a:latin typeface="+mn-ea"/>
              </a:rPr>
              <a:t>　高まったことを確認した。</a:t>
            </a:r>
            <a:endParaRPr lang="en-US" altLang="ja-JP" sz="1600" dirty="0" smtClean="0">
              <a:latin typeface="+mn-ea"/>
            </a:endParaRPr>
          </a:p>
          <a:p>
            <a:pPr marL="0" indent="0">
              <a:buNone/>
            </a:pPr>
            <a:r>
              <a:rPr lang="ja-JP" altLang="en-US" sz="1600" dirty="0">
                <a:latin typeface="+mn-ea"/>
              </a:rPr>
              <a:t>　</a:t>
            </a:r>
            <a:r>
              <a:rPr lang="ja-JP" altLang="en-US" sz="1600" dirty="0" smtClean="0">
                <a:latin typeface="+mn-ea"/>
              </a:rPr>
              <a:t>○大阪府の「おおさか防災情報メール」について、説明を受ける前は</a:t>
            </a:r>
            <a:r>
              <a:rPr lang="en-US" altLang="ja-JP" sz="1600" dirty="0" smtClean="0">
                <a:latin typeface="+mn-ea"/>
              </a:rPr>
              <a:t>78.3%</a:t>
            </a:r>
            <a:r>
              <a:rPr lang="ja-JP" altLang="en-US" sz="1600" dirty="0">
                <a:latin typeface="+mn-ea"/>
              </a:rPr>
              <a:t>の方</a:t>
            </a:r>
            <a:r>
              <a:rPr lang="ja-JP" altLang="en-US" sz="1600" dirty="0" smtClean="0">
                <a:latin typeface="+mn-ea"/>
              </a:rPr>
              <a:t>が登録していないと</a:t>
            </a:r>
            <a:endParaRPr lang="en-US" altLang="ja-JP" sz="1600" dirty="0" smtClean="0">
              <a:latin typeface="+mn-ea"/>
            </a:endParaRPr>
          </a:p>
          <a:p>
            <a:pPr marL="0" indent="0">
              <a:buNone/>
            </a:pPr>
            <a:r>
              <a:rPr lang="ja-JP" altLang="en-US" sz="1600" dirty="0">
                <a:latin typeface="+mn-ea"/>
              </a:rPr>
              <a:t>　</a:t>
            </a:r>
            <a:r>
              <a:rPr lang="ja-JP" altLang="en-US" sz="1600" dirty="0" smtClean="0">
                <a:latin typeface="+mn-ea"/>
              </a:rPr>
              <a:t>　答えたが、このうち</a:t>
            </a:r>
            <a:r>
              <a:rPr lang="en-US" altLang="ja-JP" sz="1600" dirty="0" smtClean="0">
                <a:latin typeface="+mn-ea"/>
              </a:rPr>
              <a:t>64.6%</a:t>
            </a:r>
            <a:r>
              <a:rPr lang="ja-JP" altLang="en-US" sz="1600" dirty="0">
                <a:latin typeface="+mn-ea"/>
              </a:rPr>
              <a:t>の方</a:t>
            </a:r>
            <a:r>
              <a:rPr lang="ja-JP" altLang="en-US" sz="1600" dirty="0" smtClean="0">
                <a:latin typeface="+mn-ea"/>
              </a:rPr>
              <a:t>が説明</a:t>
            </a:r>
            <a:r>
              <a:rPr lang="ja-JP" altLang="en-US" sz="1600" dirty="0">
                <a:latin typeface="+mn-ea"/>
              </a:rPr>
              <a:t>を受けた</a:t>
            </a:r>
            <a:r>
              <a:rPr lang="ja-JP" altLang="en-US" sz="1600" dirty="0" smtClean="0">
                <a:latin typeface="+mn-ea"/>
              </a:rPr>
              <a:t>後に登録しようと思うと答えており、</a:t>
            </a:r>
            <a:r>
              <a:rPr lang="ja-JP" altLang="en-US" sz="1600" dirty="0">
                <a:latin typeface="+mn-ea"/>
              </a:rPr>
              <a:t>防災教室開催に</a:t>
            </a:r>
            <a:r>
              <a:rPr lang="ja-JP" altLang="en-US" sz="1600" dirty="0" smtClean="0">
                <a:latin typeface="+mn-ea"/>
              </a:rPr>
              <a:t>より</a:t>
            </a:r>
            <a:endParaRPr lang="en-US" altLang="ja-JP" sz="1600" dirty="0" smtClean="0">
              <a:latin typeface="+mn-ea"/>
            </a:endParaRPr>
          </a:p>
          <a:p>
            <a:pPr marL="0" indent="0">
              <a:buNone/>
            </a:pPr>
            <a:r>
              <a:rPr lang="ja-JP" altLang="en-US" sz="1600" dirty="0">
                <a:latin typeface="+mn-ea"/>
              </a:rPr>
              <a:t>　</a:t>
            </a:r>
            <a:r>
              <a:rPr lang="ja-JP" altLang="en-US" sz="1600" dirty="0" smtClean="0">
                <a:latin typeface="+mn-ea"/>
              </a:rPr>
              <a:t>　防災意識が高まったことを確認した。</a:t>
            </a:r>
            <a:endParaRPr lang="en-US" altLang="ja-JP" sz="1600" dirty="0" smtClean="0">
              <a:latin typeface="+mn-ea"/>
            </a:endParaRPr>
          </a:p>
        </p:txBody>
      </p:sp>
      <p:sp>
        <p:nvSpPr>
          <p:cNvPr id="34" name="正方形/長方形 17"/>
          <p:cNvSpPr>
            <a:spLocks noChangeArrowheads="1"/>
          </p:cNvSpPr>
          <p:nvPr/>
        </p:nvSpPr>
        <p:spPr bwMode="auto">
          <a:xfrm>
            <a:off x="111734" y="332656"/>
            <a:ext cx="70015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kumimoji="1" sz="48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41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36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3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3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9pPr>
          </a:lstStyle>
          <a:p>
            <a:pPr defTabSz="914400" eaLnBrk="1" hangingPunct="1">
              <a:spcBef>
                <a:spcPct val="0"/>
              </a:spcBef>
              <a:buFontTx/>
              <a:buNone/>
            </a:pPr>
            <a:r>
              <a:rPr lang="ja-JP" altLang="en-US" sz="2000" b="1" dirty="0">
                <a:latin typeface="メイリオ" pitchFamily="50" charset="-128"/>
                <a:ea typeface="メイリオ" pitchFamily="50" charset="-128"/>
                <a:cs typeface="メイリオ" pitchFamily="50" charset="-128"/>
              </a:rPr>
              <a:t>　</a:t>
            </a:r>
            <a:r>
              <a:rPr lang="ja-JP" altLang="en-US" sz="2000" b="1" dirty="0" smtClean="0">
                <a:latin typeface="メイリオ" pitchFamily="50" charset="-128"/>
                <a:ea typeface="メイリオ" pitchFamily="50" charset="-128"/>
                <a:cs typeface="メイリオ" pitchFamily="50" charset="-128"/>
              </a:rPr>
              <a:t>危険渓流の流木対策事業</a:t>
            </a:r>
            <a:r>
              <a:rPr lang="ja-JP" altLang="en-US" sz="2000" b="1" dirty="0" smtClean="0">
                <a:solidFill>
                  <a:srgbClr val="000000"/>
                </a:solidFill>
                <a:latin typeface="Meiryo UI" pitchFamily="50" charset="-128"/>
                <a:ea typeface="Meiryo UI" pitchFamily="50" charset="-128"/>
                <a:cs typeface="Meiryo UI" pitchFamily="50" charset="-128"/>
              </a:rPr>
              <a:t>の効果検証</a:t>
            </a:r>
            <a:endParaRPr lang="ja-JP" altLang="en-US" sz="2000" b="1" dirty="0">
              <a:solidFill>
                <a:srgbClr val="000000"/>
              </a:solidFill>
              <a:latin typeface="Meiryo UI" pitchFamily="50" charset="-128"/>
              <a:ea typeface="Meiryo UI" pitchFamily="50" charset="-128"/>
              <a:cs typeface="Meiryo UI" pitchFamily="50" charset="-128"/>
            </a:endParaRPr>
          </a:p>
        </p:txBody>
      </p:sp>
      <p:cxnSp>
        <p:nvCxnSpPr>
          <p:cNvPr id="37" name="直線コネクタ 36"/>
          <p:cNvCxnSpPr/>
          <p:nvPr/>
        </p:nvCxnSpPr>
        <p:spPr>
          <a:xfrm>
            <a:off x="200472" y="697636"/>
            <a:ext cx="9504000" cy="0"/>
          </a:xfrm>
          <a:prstGeom prst="line">
            <a:avLst/>
          </a:prstGeom>
          <a:ln w="47625">
            <a:solidFill>
              <a:srgbClr val="74B23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261830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 name="直線コネクタ 36"/>
          <p:cNvCxnSpPr/>
          <p:nvPr/>
        </p:nvCxnSpPr>
        <p:spPr>
          <a:xfrm>
            <a:off x="200472" y="697636"/>
            <a:ext cx="9504000" cy="0"/>
          </a:xfrm>
          <a:prstGeom prst="line">
            <a:avLst/>
          </a:prstGeom>
          <a:ln w="47625">
            <a:solidFill>
              <a:srgbClr val="74B230"/>
            </a:solidFill>
          </a:ln>
        </p:spPr>
        <p:style>
          <a:lnRef idx="3">
            <a:schemeClr val="accent1"/>
          </a:lnRef>
          <a:fillRef idx="0">
            <a:schemeClr val="accent1"/>
          </a:fillRef>
          <a:effectRef idx="2">
            <a:schemeClr val="accent1"/>
          </a:effectRef>
          <a:fontRef idx="minor">
            <a:schemeClr val="tx1"/>
          </a:fontRef>
        </p:style>
      </p:cxnSp>
      <p:sp>
        <p:nvSpPr>
          <p:cNvPr id="28" name="コンテンツ プレースホルダー 2"/>
          <p:cNvSpPr>
            <a:spLocks noGrp="1"/>
          </p:cNvSpPr>
          <p:nvPr>
            <p:ph idx="1"/>
          </p:nvPr>
        </p:nvSpPr>
        <p:spPr>
          <a:xfrm>
            <a:off x="128464" y="836712"/>
            <a:ext cx="3422466" cy="1008112"/>
          </a:xfrm>
        </p:spPr>
        <p:txBody>
          <a:bodyPr>
            <a:normAutofit/>
          </a:bodyPr>
          <a:lstStyle/>
          <a:p>
            <a:pPr marL="0" indent="0">
              <a:buNone/>
            </a:pPr>
            <a:r>
              <a:rPr lang="ja-JP" altLang="en-US" sz="1600" dirty="0"/>
              <a:t>◆期待する効果</a:t>
            </a:r>
            <a:endParaRPr lang="en-US" altLang="ja-JP" sz="1600" dirty="0"/>
          </a:p>
          <a:p>
            <a:pPr marL="0" indent="0">
              <a:buNone/>
            </a:pPr>
            <a:r>
              <a:rPr lang="ja-JP" altLang="en-US" sz="1600" dirty="0"/>
              <a:t>　○府内主要道路の通行の安全化</a:t>
            </a:r>
            <a:endParaRPr lang="en-US" altLang="ja-JP" sz="1600" dirty="0"/>
          </a:p>
          <a:p>
            <a:pPr marL="0" indent="0">
              <a:buNone/>
            </a:pPr>
            <a:r>
              <a:rPr lang="ja-JP" altLang="en-US" sz="1600" dirty="0"/>
              <a:t>　　・通行障害の発生の</a:t>
            </a:r>
            <a:r>
              <a:rPr lang="ja-JP" altLang="en-US" sz="1600" dirty="0" smtClean="0"/>
              <a:t>抑制</a:t>
            </a:r>
            <a:endParaRPr lang="en-US" altLang="ja-JP" sz="1600" dirty="0"/>
          </a:p>
        </p:txBody>
      </p:sp>
      <p:sp>
        <p:nvSpPr>
          <p:cNvPr id="5" name="正方形/長方形 17"/>
          <p:cNvSpPr>
            <a:spLocks noChangeArrowheads="1"/>
          </p:cNvSpPr>
          <p:nvPr/>
        </p:nvSpPr>
        <p:spPr bwMode="auto">
          <a:xfrm>
            <a:off x="180588" y="254671"/>
            <a:ext cx="6978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kumimoji="1" sz="48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41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36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3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3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9pPr>
          </a:lstStyle>
          <a:p>
            <a:pPr>
              <a:spcBef>
                <a:spcPct val="0"/>
              </a:spcBef>
              <a:buNone/>
            </a:pPr>
            <a:r>
              <a:rPr lang="ja-JP" altLang="en-US" sz="2000" b="1" dirty="0" smtClean="0">
                <a:latin typeface="メイリオ" pitchFamily="50" charset="-128"/>
                <a:ea typeface="メイリオ" pitchFamily="50" charset="-128"/>
                <a:cs typeface="メイリオ" pitchFamily="50" charset="-128"/>
              </a:rPr>
              <a:t>主要</a:t>
            </a:r>
            <a:r>
              <a:rPr lang="ja-JP" altLang="en-US" sz="2000" b="1" dirty="0">
                <a:latin typeface="メイリオ" pitchFamily="50" charset="-128"/>
                <a:ea typeface="メイリオ" pitchFamily="50" charset="-128"/>
                <a:cs typeface="メイリオ" pitchFamily="50" charset="-128"/>
              </a:rPr>
              <a:t>道路沿いにおける倒木対策</a:t>
            </a:r>
            <a:r>
              <a:rPr lang="ja-JP" altLang="en-US" sz="2000" b="1" dirty="0" smtClean="0">
                <a:latin typeface="メイリオ" pitchFamily="50" charset="-128"/>
                <a:ea typeface="メイリオ" pitchFamily="50" charset="-128"/>
                <a:cs typeface="メイリオ" pitchFamily="50" charset="-128"/>
              </a:rPr>
              <a:t>事業</a:t>
            </a:r>
            <a:r>
              <a:rPr lang="ja-JP" altLang="en-US" sz="2000" b="1" dirty="0" smtClean="0">
                <a:latin typeface="Meiryo UI" pitchFamily="50" charset="-128"/>
                <a:ea typeface="Meiryo UI" pitchFamily="50" charset="-128"/>
                <a:cs typeface="Meiryo UI" pitchFamily="50" charset="-128"/>
              </a:rPr>
              <a:t>の効果検証</a:t>
            </a:r>
            <a:endParaRPr lang="ja-JP" altLang="en-US" sz="2000" b="1" dirty="0">
              <a:latin typeface="Meiryo UI" pitchFamily="50" charset="-128"/>
              <a:ea typeface="Meiryo UI" pitchFamily="50" charset="-128"/>
              <a:cs typeface="Meiryo UI" pitchFamily="50" charset="-128"/>
            </a:endParaRPr>
          </a:p>
        </p:txBody>
      </p:sp>
      <p:sp>
        <p:nvSpPr>
          <p:cNvPr id="6" name="コンテンツ プレースホルダー 2"/>
          <p:cNvSpPr txBox="1">
            <a:spLocks/>
          </p:cNvSpPr>
          <p:nvPr/>
        </p:nvSpPr>
        <p:spPr>
          <a:xfrm>
            <a:off x="128464" y="2204864"/>
            <a:ext cx="9289032" cy="10801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r>
              <a:rPr lang="ja-JP" altLang="en-US" sz="1600" dirty="0" smtClean="0"/>
              <a:t>◆検証結果（通行障害の発生の有無）</a:t>
            </a:r>
            <a:endParaRPr lang="en-US" altLang="ja-JP" sz="1600" dirty="0" smtClean="0"/>
          </a:p>
          <a:p>
            <a:pPr marL="0" indent="0">
              <a:buNone/>
            </a:pPr>
            <a:r>
              <a:rPr lang="ja-JP" altLang="en-US" sz="1600" dirty="0"/>
              <a:t>　</a:t>
            </a:r>
            <a:r>
              <a:rPr lang="ja-JP" altLang="en-US" sz="1600" dirty="0" smtClean="0"/>
              <a:t>○平成</a:t>
            </a:r>
            <a:r>
              <a:rPr lang="en-US" altLang="ja-JP" sz="1600" dirty="0" smtClean="0">
                <a:latin typeface="+mj-ea"/>
              </a:rPr>
              <a:t>28</a:t>
            </a:r>
            <a:r>
              <a:rPr lang="ja-JP" altLang="en-US" sz="1600" dirty="0">
                <a:latin typeface="+mj-ea"/>
              </a:rPr>
              <a:t>・</a:t>
            </a:r>
            <a:r>
              <a:rPr lang="en-US" altLang="ja-JP" sz="1600" dirty="0">
                <a:latin typeface="+mj-ea"/>
              </a:rPr>
              <a:t>29</a:t>
            </a:r>
            <a:r>
              <a:rPr lang="ja-JP" altLang="en-US" sz="1600" dirty="0" smtClean="0">
                <a:latin typeface="+mj-ea"/>
              </a:rPr>
              <a:t>年度に事業を実施した</a:t>
            </a:r>
            <a:r>
              <a:rPr lang="en-US" altLang="ja-JP" sz="1600" dirty="0" smtClean="0">
                <a:latin typeface="+mj-ea"/>
                <a:ea typeface="+mj-ea"/>
              </a:rPr>
              <a:t>13</a:t>
            </a:r>
            <a:r>
              <a:rPr lang="ja-JP" altLang="en-US" sz="1600" dirty="0" smtClean="0">
                <a:latin typeface="+mj-ea"/>
                <a:ea typeface="+mj-ea"/>
              </a:rPr>
              <a:t>路線の道路</a:t>
            </a:r>
            <a:r>
              <a:rPr lang="ja-JP" altLang="en-US" sz="1600" dirty="0">
                <a:latin typeface="+mj-ea"/>
                <a:ea typeface="+mj-ea"/>
              </a:rPr>
              <a:t>管理者</a:t>
            </a:r>
            <a:r>
              <a:rPr lang="ja-JP" altLang="en-US" sz="1600" dirty="0" smtClean="0">
                <a:latin typeface="+mj-ea"/>
                <a:ea typeface="+mj-ea"/>
              </a:rPr>
              <a:t>（</a:t>
            </a:r>
            <a:r>
              <a:rPr lang="en-US" altLang="ja-JP" sz="1600" dirty="0" smtClean="0">
                <a:latin typeface="+mj-ea"/>
                <a:ea typeface="+mj-ea"/>
              </a:rPr>
              <a:t>6</a:t>
            </a:r>
            <a:r>
              <a:rPr lang="ja-JP" altLang="en-US" sz="1600" dirty="0" smtClean="0">
                <a:latin typeface="+mj-ea"/>
                <a:ea typeface="+mj-ea"/>
              </a:rPr>
              <a:t>土木事務所・</a:t>
            </a:r>
            <a:r>
              <a:rPr lang="en-US" altLang="ja-JP" sz="1600" dirty="0" smtClean="0">
                <a:latin typeface="+mj-ea"/>
                <a:ea typeface="+mj-ea"/>
              </a:rPr>
              <a:t>1</a:t>
            </a:r>
            <a:r>
              <a:rPr lang="ja-JP" altLang="en-US" sz="1600" dirty="0" smtClean="0">
                <a:latin typeface="+mj-ea"/>
                <a:ea typeface="+mj-ea"/>
              </a:rPr>
              <a:t>市）</a:t>
            </a:r>
            <a:r>
              <a:rPr lang="ja-JP" altLang="en-US" sz="1600" dirty="0">
                <a:latin typeface="+mj-ea"/>
                <a:ea typeface="+mj-ea"/>
              </a:rPr>
              <a:t>に聞き取りを</a:t>
            </a:r>
            <a:r>
              <a:rPr lang="ja-JP" altLang="en-US" sz="1600" dirty="0" smtClean="0">
                <a:latin typeface="+mj-ea"/>
                <a:ea typeface="+mj-ea"/>
              </a:rPr>
              <a:t>実施</a:t>
            </a:r>
            <a:endParaRPr lang="en-US" altLang="ja-JP" sz="1600" dirty="0" smtClean="0">
              <a:latin typeface="+mj-ea"/>
              <a:ea typeface="+mj-ea"/>
            </a:endParaRPr>
          </a:p>
          <a:p>
            <a:pPr marL="0" indent="0">
              <a:buNone/>
            </a:pPr>
            <a:r>
              <a:rPr lang="ja-JP" altLang="en-US" sz="1600" dirty="0">
                <a:latin typeface="+mj-ea"/>
                <a:ea typeface="+mj-ea"/>
              </a:rPr>
              <a:t>　</a:t>
            </a:r>
            <a:endParaRPr lang="en-US" altLang="ja-JP" sz="1600" dirty="0" smtClean="0">
              <a:latin typeface="+mj-ea"/>
              <a:ea typeface="+mj-ea"/>
            </a:endParaRPr>
          </a:p>
        </p:txBody>
      </p:sp>
      <p:sp>
        <p:nvSpPr>
          <p:cNvPr id="7" name="コンテンツ プレースホルダー 2"/>
          <p:cNvSpPr txBox="1">
            <a:spLocks/>
          </p:cNvSpPr>
          <p:nvPr/>
        </p:nvSpPr>
        <p:spPr>
          <a:xfrm>
            <a:off x="3368824" y="836712"/>
            <a:ext cx="7128792" cy="12601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r>
              <a:rPr lang="ja-JP" altLang="en-US" sz="1600" dirty="0" smtClean="0"/>
              <a:t>◆検証方法</a:t>
            </a:r>
            <a:endParaRPr lang="en-US" altLang="ja-JP" sz="1600" dirty="0" smtClean="0"/>
          </a:p>
          <a:p>
            <a:pPr marL="0" indent="0">
              <a:buFont typeface="Arial" panose="020B0604020202020204" pitchFamily="34" charset="0"/>
              <a:buNone/>
            </a:pPr>
            <a:r>
              <a:rPr lang="ja-JP" altLang="en-US" sz="1600" dirty="0" smtClean="0"/>
              <a:t>　○主要道路沿いの森林の効果検証　</a:t>
            </a:r>
            <a:endParaRPr lang="en-US" altLang="ja-JP" sz="1600" dirty="0" smtClean="0"/>
          </a:p>
          <a:p>
            <a:pPr marL="0" indent="0">
              <a:buFont typeface="Arial" panose="020B0604020202020204" pitchFamily="34" charset="0"/>
              <a:buNone/>
            </a:pPr>
            <a:r>
              <a:rPr lang="ja-JP" altLang="en-US" sz="1600" dirty="0" smtClean="0"/>
              <a:t>　</a:t>
            </a:r>
            <a:r>
              <a:rPr lang="ja-JP" altLang="en-US" sz="1500" dirty="0" smtClean="0"/>
              <a:t>　・事業実施後の危険木（落枝、倒木、倒伏）による通行障害の発生の有無</a:t>
            </a:r>
            <a:endParaRPr lang="en-US" altLang="ja-JP" sz="1500" dirty="0" smtClean="0"/>
          </a:p>
          <a:p>
            <a:pPr marL="0" indent="0">
              <a:buFont typeface="Arial" panose="020B0604020202020204" pitchFamily="34" charset="0"/>
              <a:buNone/>
            </a:pPr>
            <a:r>
              <a:rPr lang="ja-JP" altLang="en-US" sz="1500" dirty="0" smtClean="0"/>
              <a:t>　　・現地追跡調査による通行の安全性を阻害する危険木等の発生状況の確認</a:t>
            </a:r>
            <a:endParaRPr lang="ja-JP" altLang="en-US" sz="1500" dirty="0"/>
          </a:p>
        </p:txBody>
      </p:sp>
      <p:sp>
        <p:nvSpPr>
          <p:cNvPr id="8" name="コンテンツ プレースホルダー 2"/>
          <p:cNvSpPr txBox="1">
            <a:spLocks/>
          </p:cNvSpPr>
          <p:nvPr/>
        </p:nvSpPr>
        <p:spPr>
          <a:xfrm>
            <a:off x="0" y="5733256"/>
            <a:ext cx="9704472" cy="11247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600" dirty="0">
                <a:latin typeface="+mj-ea"/>
                <a:ea typeface="+mj-ea"/>
              </a:rPr>
              <a:t>　　</a:t>
            </a:r>
            <a:r>
              <a:rPr lang="en-US" altLang="ja-JP" sz="1600" dirty="0" smtClean="0">
                <a:latin typeface="+mj-ea"/>
                <a:ea typeface="+mj-ea"/>
              </a:rPr>
              <a:t>【</a:t>
            </a:r>
            <a:r>
              <a:rPr lang="ja-JP" altLang="en-US" sz="1600" dirty="0" smtClean="0">
                <a:latin typeface="+mj-ea"/>
                <a:ea typeface="+mj-ea"/>
              </a:rPr>
              <a:t>聞き取り結果</a:t>
            </a:r>
            <a:r>
              <a:rPr lang="en-US" altLang="ja-JP" sz="1600" dirty="0" smtClean="0">
                <a:latin typeface="+mj-ea"/>
                <a:ea typeface="+mj-ea"/>
              </a:rPr>
              <a:t>】</a:t>
            </a:r>
          </a:p>
          <a:p>
            <a:pPr marL="0" indent="0">
              <a:buNone/>
            </a:pPr>
            <a:r>
              <a:rPr lang="ja-JP" altLang="en-US" sz="1600" dirty="0">
                <a:latin typeface="+mj-ea"/>
                <a:ea typeface="+mj-ea"/>
              </a:rPr>
              <a:t>　</a:t>
            </a:r>
            <a:r>
              <a:rPr lang="ja-JP" altLang="en-US" sz="1600" dirty="0" smtClean="0">
                <a:latin typeface="+mj-ea"/>
                <a:ea typeface="+mj-ea"/>
              </a:rPr>
              <a:t>　①事業実施箇所において、事業実施後に、危険木に</a:t>
            </a:r>
            <a:r>
              <a:rPr lang="ja-JP" altLang="en-US" sz="1600" dirty="0">
                <a:latin typeface="+mj-ea"/>
                <a:ea typeface="+mj-ea"/>
              </a:rPr>
              <a:t>よる通行障害</a:t>
            </a:r>
            <a:r>
              <a:rPr lang="ja-JP" altLang="en-US" sz="1600" dirty="0" smtClean="0">
                <a:latin typeface="+mj-ea"/>
                <a:ea typeface="+mj-ea"/>
              </a:rPr>
              <a:t>の発生は無かった。</a:t>
            </a:r>
            <a:endParaRPr lang="en-US" altLang="ja-JP" sz="1600" dirty="0" smtClean="0">
              <a:latin typeface="+mj-ea"/>
              <a:ea typeface="+mj-ea"/>
            </a:endParaRPr>
          </a:p>
          <a:p>
            <a:pPr marL="0" indent="0">
              <a:buNone/>
            </a:pPr>
            <a:r>
              <a:rPr lang="ja-JP" altLang="en-US" sz="1600" dirty="0" smtClean="0">
                <a:latin typeface="+mj-ea"/>
                <a:ea typeface="+mj-ea"/>
              </a:rPr>
              <a:t>　　②一方、事業実施箇所以外においては、</a:t>
            </a:r>
            <a:r>
              <a:rPr lang="en-US" altLang="ja-JP" sz="1600" dirty="0">
                <a:latin typeface="+mj-ea"/>
              </a:rPr>
              <a:t> 13</a:t>
            </a:r>
            <a:r>
              <a:rPr lang="ja-JP" altLang="en-US" sz="1600" dirty="0">
                <a:latin typeface="+mj-ea"/>
              </a:rPr>
              <a:t>路線のうち</a:t>
            </a:r>
            <a:r>
              <a:rPr lang="en-US" altLang="ja-JP" sz="1600" dirty="0">
                <a:latin typeface="+mj-ea"/>
              </a:rPr>
              <a:t>4</a:t>
            </a:r>
            <a:r>
              <a:rPr lang="ja-JP" altLang="en-US" sz="1600" dirty="0">
                <a:latin typeface="+mj-ea"/>
              </a:rPr>
              <a:t>路線</a:t>
            </a:r>
            <a:r>
              <a:rPr lang="ja-JP" altLang="en-US" sz="1600" dirty="0" smtClean="0">
                <a:latin typeface="+mj-ea"/>
              </a:rPr>
              <a:t>で、</a:t>
            </a:r>
            <a:r>
              <a:rPr lang="ja-JP" altLang="en-US" sz="1600" dirty="0" smtClean="0">
                <a:latin typeface="+mj-ea"/>
                <a:ea typeface="+mj-ea"/>
              </a:rPr>
              <a:t>倒木やかかり枝に対する現場対応があった。</a:t>
            </a:r>
            <a:endParaRPr lang="en-US" altLang="ja-JP" sz="1600" dirty="0" smtClean="0">
              <a:latin typeface="+mj-ea"/>
              <a:ea typeface="+mj-ea"/>
            </a:endParaRPr>
          </a:p>
        </p:txBody>
      </p:sp>
      <p:graphicFrame>
        <p:nvGraphicFramePr>
          <p:cNvPr id="2" name="表 1"/>
          <p:cNvGraphicFramePr>
            <a:graphicFrameLocks noGrp="1"/>
          </p:cNvGraphicFramePr>
          <p:nvPr>
            <p:extLst>
              <p:ext uri="{D42A27DB-BD31-4B8C-83A1-F6EECF244321}">
                <p14:modId xmlns:p14="http://schemas.microsoft.com/office/powerpoint/2010/main" val="788953186"/>
              </p:ext>
            </p:extLst>
          </p:nvPr>
        </p:nvGraphicFramePr>
        <p:xfrm>
          <a:off x="776005" y="2914992"/>
          <a:ext cx="8641492" cy="2712720"/>
        </p:xfrm>
        <a:graphic>
          <a:graphicData uri="http://schemas.openxmlformats.org/drawingml/2006/table">
            <a:tbl>
              <a:tblPr firstRow="1" bandRow="1">
                <a:tableStyleId>{5C22544A-7EE6-4342-B048-85BDC9FD1C3A}</a:tableStyleId>
              </a:tblPr>
              <a:tblGrid>
                <a:gridCol w="2880851"/>
                <a:gridCol w="1656185"/>
                <a:gridCol w="2088231"/>
                <a:gridCol w="2016225"/>
              </a:tblGrid>
              <a:tr h="478672">
                <a:tc>
                  <a:txBody>
                    <a:bodyPr/>
                    <a:lstStyle/>
                    <a:p>
                      <a:pPr algn="ctr"/>
                      <a:r>
                        <a:rPr kumimoji="1" lang="ja-JP" altLang="en-US" sz="1600" dirty="0" smtClean="0"/>
                        <a:t>事業実施路線（１３路線）</a:t>
                      </a:r>
                      <a:endParaRPr kumimoji="1" lang="ja-JP" altLang="en-US" sz="1600" dirty="0"/>
                    </a:p>
                  </a:txBody>
                  <a:tcPr anchor="ctr"/>
                </a:tc>
                <a:tc>
                  <a:txBody>
                    <a:bodyPr/>
                    <a:lstStyle/>
                    <a:p>
                      <a:pPr algn="ctr"/>
                      <a:r>
                        <a:rPr kumimoji="1" lang="ja-JP" altLang="en-US" sz="1600" dirty="0" smtClean="0"/>
                        <a:t>道路管理者</a:t>
                      </a:r>
                      <a:endParaRPr kumimoji="1" lang="en-US" altLang="ja-JP" sz="1600" dirty="0" smtClean="0"/>
                    </a:p>
                    <a:p>
                      <a:pPr algn="ctr"/>
                      <a:r>
                        <a:rPr kumimoji="1" lang="ja-JP" altLang="en-US" sz="1600" dirty="0" smtClean="0"/>
                        <a:t>（聞き取り先）</a:t>
                      </a:r>
                      <a:endParaRPr kumimoji="1" lang="ja-JP" altLang="en-US" sz="1600" dirty="0"/>
                    </a:p>
                  </a:txBody>
                  <a:tcPr/>
                </a:tc>
                <a:tc>
                  <a:txBody>
                    <a:bodyPr/>
                    <a:lstStyle/>
                    <a:p>
                      <a:pPr algn="ctr"/>
                      <a:r>
                        <a:rPr kumimoji="1" lang="ja-JP" altLang="en-US" sz="1600" dirty="0" smtClean="0"/>
                        <a:t>①事業実施箇所での</a:t>
                      </a:r>
                      <a:endParaRPr kumimoji="1" lang="en-US" altLang="ja-JP" sz="1600" dirty="0" smtClean="0"/>
                    </a:p>
                    <a:p>
                      <a:pPr algn="ctr"/>
                      <a:r>
                        <a:rPr kumimoji="1" lang="ja-JP" altLang="en-US" sz="1600" dirty="0" smtClean="0"/>
                        <a:t>通行障害の発生</a:t>
                      </a:r>
                      <a:endParaRPr kumimoji="1" lang="ja-JP" altLang="en-US" sz="1600" dirty="0"/>
                    </a:p>
                  </a:txBody>
                  <a:tcPr/>
                </a:tc>
                <a:tc>
                  <a:txBody>
                    <a:bodyPr/>
                    <a:lstStyle/>
                    <a:p>
                      <a:pPr algn="ctr"/>
                      <a:r>
                        <a:rPr kumimoji="1" lang="ja-JP" altLang="en-US" sz="1600" dirty="0" smtClean="0"/>
                        <a:t>②事業実施箇所</a:t>
                      </a:r>
                      <a:endParaRPr kumimoji="1" lang="en-US" altLang="ja-JP" sz="1600" dirty="0" smtClean="0"/>
                    </a:p>
                    <a:p>
                      <a:pPr algn="ctr"/>
                      <a:r>
                        <a:rPr kumimoji="1" lang="ja-JP" altLang="en-US" sz="1600" dirty="0" smtClean="0"/>
                        <a:t>以外での現場対応</a:t>
                      </a:r>
                      <a:endParaRPr kumimoji="1" lang="ja-JP" altLang="en-US" sz="1600" dirty="0"/>
                    </a:p>
                  </a:txBody>
                  <a:tcPr/>
                </a:tc>
              </a:tr>
              <a:tr h="251933">
                <a:tc>
                  <a:txBody>
                    <a:bodyPr/>
                    <a:lstStyle/>
                    <a:p>
                      <a:r>
                        <a:rPr kumimoji="1" lang="ja-JP" altLang="en-US" sz="1400" dirty="0" smtClean="0"/>
                        <a:t>国道</a:t>
                      </a:r>
                      <a:r>
                        <a:rPr kumimoji="1" lang="en-US" altLang="ja-JP" sz="1400" dirty="0" smtClean="0"/>
                        <a:t>173</a:t>
                      </a:r>
                      <a:r>
                        <a:rPr kumimoji="1" lang="ja-JP" altLang="en-US" sz="1400" dirty="0" smtClean="0"/>
                        <a:t>号・国道</a:t>
                      </a:r>
                      <a:r>
                        <a:rPr kumimoji="1" lang="en-US" altLang="ja-JP" sz="1400" dirty="0" smtClean="0"/>
                        <a:t>423</a:t>
                      </a:r>
                      <a:r>
                        <a:rPr kumimoji="1" lang="ja-JP" altLang="en-US" sz="1400" dirty="0" smtClean="0"/>
                        <a:t>号</a:t>
                      </a:r>
                      <a:endParaRPr kumimoji="1" lang="ja-JP" altLang="en-US" sz="1400" dirty="0"/>
                    </a:p>
                  </a:txBody>
                  <a:tcPr/>
                </a:tc>
                <a:tc>
                  <a:txBody>
                    <a:bodyPr/>
                    <a:lstStyle/>
                    <a:p>
                      <a:r>
                        <a:rPr kumimoji="1" lang="ja-JP" altLang="en-US" sz="1400" dirty="0" smtClean="0"/>
                        <a:t>池田土木事務所</a:t>
                      </a:r>
                      <a:endParaRPr kumimoji="1" lang="ja-JP" altLang="en-US" sz="1400" dirty="0"/>
                    </a:p>
                  </a:txBody>
                  <a:tcPr/>
                </a:tc>
                <a:tc>
                  <a:txBody>
                    <a:bodyPr/>
                    <a:lstStyle/>
                    <a:p>
                      <a:pPr algn="ctr"/>
                      <a:r>
                        <a:rPr kumimoji="1" lang="ja-JP" altLang="en-US" sz="1400" dirty="0" smtClean="0"/>
                        <a:t>無し</a:t>
                      </a:r>
                      <a:endParaRPr kumimoji="1" lang="ja-JP" altLang="en-US" sz="1400" dirty="0"/>
                    </a:p>
                  </a:txBody>
                  <a:tcPr/>
                </a:tc>
                <a:tc>
                  <a:txBody>
                    <a:bodyPr/>
                    <a:lstStyle/>
                    <a:p>
                      <a:endParaRPr kumimoji="1" lang="ja-JP" altLang="en-US" sz="1400" dirty="0"/>
                    </a:p>
                  </a:txBody>
                  <a:tcPr/>
                </a:tc>
              </a:tr>
              <a:tr h="251933">
                <a:tc>
                  <a:txBody>
                    <a:bodyPr/>
                    <a:lstStyle/>
                    <a:p>
                      <a:r>
                        <a:rPr kumimoji="1" lang="ja-JP" altLang="en-US" sz="1400" dirty="0" smtClean="0"/>
                        <a:t>府道</a:t>
                      </a:r>
                      <a:r>
                        <a:rPr kumimoji="1" lang="en-US" altLang="ja-JP" sz="1400" dirty="0" smtClean="0"/>
                        <a:t>46</a:t>
                      </a:r>
                      <a:r>
                        <a:rPr kumimoji="1" lang="ja-JP" altLang="en-US" sz="1400" dirty="0" smtClean="0"/>
                        <a:t>号・府道</a:t>
                      </a:r>
                      <a:r>
                        <a:rPr kumimoji="1" lang="en-US" altLang="ja-JP" sz="1400" dirty="0" smtClean="0"/>
                        <a:t>79</a:t>
                      </a:r>
                      <a:r>
                        <a:rPr kumimoji="1" lang="ja-JP" altLang="en-US" sz="1400" dirty="0" smtClean="0"/>
                        <a:t>号</a:t>
                      </a:r>
                      <a:endParaRPr kumimoji="1" lang="ja-JP" altLang="en-US" sz="1400" dirty="0"/>
                    </a:p>
                  </a:txBody>
                  <a:tcPr/>
                </a:tc>
                <a:tc>
                  <a:txBody>
                    <a:bodyPr/>
                    <a:lstStyle/>
                    <a:p>
                      <a:r>
                        <a:rPr kumimoji="1" lang="ja-JP" altLang="en-US" sz="1400" dirty="0" smtClean="0"/>
                        <a:t>茨木土木事務所</a:t>
                      </a:r>
                      <a:endParaRPr kumimoji="1" lang="ja-JP" altLang="en-US" sz="1400" dirty="0"/>
                    </a:p>
                  </a:txBody>
                  <a:tcPr/>
                </a:tc>
                <a:tc>
                  <a:txBody>
                    <a:bodyPr/>
                    <a:lstStyle/>
                    <a:p>
                      <a:pPr algn="ctr"/>
                      <a:r>
                        <a:rPr kumimoji="1" lang="ja-JP" altLang="en-US" sz="1400" dirty="0" smtClean="0"/>
                        <a:t>無し</a:t>
                      </a:r>
                      <a:endParaRPr kumimoji="1" lang="ja-JP" altLang="en-US" sz="1400" dirty="0"/>
                    </a:p>
                  </a:txBody>
                  <a:tcPr/>
                </a:tc>
                <a:tc>
                  <a:txBody>
                    <a:bodyPr/>
                    <a:lstStyle/>
                    <a:p>
                      <a:endParaRPr kumimoji="1" lang="ja-JP" altLang="en-US" sz="1400" dirty="0"/>
                    </a:p>
                  </a:txBody>
                  <a:tcPr/>
                </a:tc>
              </a:tr>
              <a:tr h="251933">
                <a:tc>
                  <a:txBody>
                    <a:bodyPr/>
                    <a:lstStyle/>
                    <a:p>
                      <a:r>
                        <a:rPr kumimoji="1" lang="ja-JP" altLang="en-US" sz="1400" dirty="0" smtClean="0"/>
                        <a:t>国道</a:t>
                      </a:r>
                      <a:r>
                        <a:rPr kumimoji="1" lang="en-US" altLang="ja-JP" sz="1400" dirty="0" smtClean="0"/>
                        <a:t>168</a:t>
                      </a:r>
                      <a:r>
                        <a:rPr kumimoji="1" lang="ja-JP" altLang="en-US" sz="1400" dirty="0" smtClean="0"/>
                        <a:t>号</a:t>
                      </a:r>
                      <a:endParaRPr kumimoji="1" lang="ja-JP" altLang="en-US" sz="1400" dirty="0"/>
                    </a:p>
                  </a:txBody>
                  <a:tcPr/>
                </a:tc>
                <a:tc>
                  <a:txBody>
                    <a:bodyPr/>
                    <a:lstStyle/>
                    <a:p>
                      <a:r>
                        <a:rPr kumimoji="1" lang="ja-JP" altLang="en-US" sz="1400" dirty="0" smtClean="0"/>
                        <a:t>枚方土木事務所</a:t>
                      </a:r>
                      <a:endParaRPr kumimoji="1" lang="ja-JP" altLang="en-US" sz="1400" dirty="0"/>
                    </a:p>
                  </a:txBody>
                  <a:tcPr/>
                </a:tc>
                <a:tc>
                  <a:txBody>
                    <a:bodyPr/>
                    <a:lstStyle/>
                    <a:p>
                      <a:pPr algn="ctr"/>
                      <a:r>
                        <a:rPr kumimoji="1" lang="ja-JP" altLang="en-US" sz="1400" dirty="0" smtClean="0"/>
                        <a:t>無し</a:t>
                      </a:r>
                      <a:endParaRPr kumimoji="1" lang="ja-JP" altLang="en-US" sz="1400" dirty="0"/>
                    </a:p>
                  </a:txBody>
                  <a:tcPr/>
                </a:tc>
                <a:tc>
                  <a:txBody>
                    <a:bodyPr/>
                    <a:lstStyle/>
                    <a:p>
                      <a:endParaRPr kumimoji="1" lang="ja-JP" altLang="en-US" sz="1400" dirty="0"/>
                    </a:p>
                  </a:txBody>
                  <a:tcPr/>
                </a:tc>
              </a:tr>
              <a:tr h="251933">
                <a:tc>
                  <a:txBody>
                    <a:bodyPr/>
                    <a:lstStyle/>
                    <a:p>
                      <a:r>
                        <a:rPr kumimoji="1" lang="ja-JP" altLang="en-US" sz="1400" dirty="0" smtClean="0"/>
                        <a:t>府道</a:t>
                      </a:r>
                      <a:r>
                        <a:rPr kumimoji="1" lang="en-US" altLang="ja-JP" sz="1400" dirty="0" smtClean="0"/>
                        <a:t>8</a:t>
                      </a:r>
                      <a:r>
                        <a:rPr kumimoji="1" lang="ja-JP" altLang="en-US" sz="1400" dirty="0" smtClean="0"/>
                        <a:t>号</a:t>
                      </a:r>
                      <a:endParaRPr kumimoji="1" lang="ja-JP" altLang="en-US" sz="1400" dirty="0"/>
                    </a:p>
                  </a:txBody>
                  <a:tcPr/>
                </a:tc>
                <a:tc>
                  <a:txBody>
                    <a:bodyPr/>
                    <a:lstStyle/>
                    <a:p>
                      <a:r>
                        <a:rPr kumimoji="1" lang="ja-JP" altLang="en-US" sz="1400" dirty="0" smtClean="0"/>
                        <a:t>四條畷市役所</a:t>
                      </a:r>
                      <a:endParaRPr kumimoji="1" lang="ja-JP" altLang="en-US" sz="1400" dirty="0"/>
                    </a:p>
                  </a:txBody>
                  <a:tcPr/>
                </a:tc>
                <a:tc>
                  <a:txBody>
                    <a:bodyPr/>
                    <a:lstStyle/>
                    <a:p>
                      <a:pPr algn="ctr"/>
                      <a:r>
                        <a:rPr kumimoji="1" lang="ja-JP" altLang="en-US" sz="1400" dirty="0" smtClean="0"/>
                        <a:t>無し</a:t>
                      </a:r>
                      <a:endParaRPr kumimoji="1" lang="ja-JP" altLang="en-US" sz="1400" dirty="0"/>
                    </a:p>
                  </a:txBody>
                  <a:tcPr/>
                </a:tc>
                <a:tc>
                  <a:txBody>
                    <a:bodyPr/>
                    <a:lstStyle/>
                    <a:p>
                      <a:pPr algn="ctr"/>
                      <a:r>
                        <a:rPr kumimoji="1" lang="ja-JP" altLang="en-US" sz="1400" dirty="0" smtClean="0"/>
                        <a:t>１～２件</a:t>
                      </a:r>
                      <a:endParaRPr kumimoji="1" lang="ja-JP" altLang="en-US" sz="1400" dirty="0"/>
                    </a:p>
                  </a:txBody>
                  <a:tcPr/>
                </a:tc>
              </a:tr>
              <a:tr h="251933">
                <a:tc>
                  <a:txBody>
                    <a:bodyPr/>
                    <a:lstStyle/>
                    <a:p>
                      <a:r>
                        <a:rPr kumimoji="1" lang="ja-JP" altLang="en-US" sz="1400" dirty="0" smtClean="0"/>
                        <a:t>国道</a:t>
                      </a:r>
                      <a:r>
                        <a:rPr kumimoji="1" lang="en-US" altLang="ja-JP" sz="1400" dirty="0" smtClean="0"/>
                        <a:t>166</a:t>
                      </a:r>
                      <a:r>
                        <a:rPr kumimoji="1" lang="ja-JP" altLang="en-US" sz="1400" dirty="0" smtClean="0"/>
                        <a:t>号・</a:t>
                      </a:r>
                      <a:r>
                        <a:rPr kumimoji="1" lang="en-US" altLang="ja-JP" sz="1400" dirty="0" smtClean="0"/>
                        <a:t>309</a:t>
                      </a:r>
                      <a:r>
                        <a:rPr kumimoji="1" lang="ja-JP" altLang="en-US" sz="1400" dirty="0" smtClean="0"/>
                        <a:t>号・</a:t>
                      </a:r>
                      <a:r>
                        <a:rPr kumimoji="1" lang="en-US" altLang="ja-JP" sz="1400" dirty="0" smtClean="0"/>
                        <a:t>371</a:t>
                      </a:r>
                      <a:r>
                        <a:rPr kumimoji="1" lang="ja-JP" altLang="en-US" sz="1400" dirty="0" smtClean="0"/>
                        <a:t>号・府道</a:t>
                      </a:r>
                      <a:r>
                        <a:rPr kumimoji="1" lang="en-US" altLang="ja-JP" sz="1400" dirty="0" smtClean="0"/>
                        <a:t>61</a:t>
                      </a:r>
                      <a:r>
                        <a:rPr kumimoji="1" lang="ja-JP" altLang="en-US" sz="1400" dirty="0" smtClean="0"/>
                        <a:t>号</a:t>
                      </a:r>
                      <a:endParaRPr kumimoji="1" lang="ja-JP" altLang="en-US" sz="1400" dirty="0"/>
                    </a:p>
                  </a:txBody>
                  <a:tcPr/>
                </a:tc>
                <a:tc>
                  <a:txBody>
                    <a:bodyPr/>
                    <a:lstStyle/>
                    <a:p>
                      <a:r>
                        <a:rPr kumimoji="1" lang="ja-JP" altLang="en-US" sz="1400" dirty="0" smtClean="0"/>
                        <a:t>富田林土木事務所</a:t>
                      </a:r>
                      <a:endParaRPr kumimoji="1" lang="ja-JP" altLang="en-US" sz="1400" dirty="0"/>
                    </a:p>
                  </a:txBody>
                  <a:tcPr anchor="ctr"/>
                </a:tc>
                <a:tc>
                  <a:txBody>
                    <a:bodyPr/>
                    <a:lstStyle/>
                    <a:p>
                      <a:pPr algn="ctr"/>
                      <a:r>
                        <a:rPr kumimoji="1" lang="ja-JP" altLang="en-US" sz="1400" dirty="0" smtClean="0"/>
                        <a:t>無し</a:t>
                      </a:r>
                      <a:endParaRPr kumimoji="1" lang="ja-JP" altLang="en-US" sz="1400" dirty="0"/>
                    </a:p>
                  </a:txBody>
                  <a:tcPr anchor="ctr"/>
                </a:tc>
                <a:tc>
                  <a:txBody>
                    <a:bodyPr/>
                    <a:lstStyle/>
                    <a:p>
                      <a:pPr algn="ctr"/>
                      <a:endParaRPr kumimoji="1" lang="ja-JP" altLang="en-US" sz="1400" dirty="0"/>
                    </a:p>
                  </a:txBody>
                  <a:tcPr/>
                </a:tc>
              </a:tr>
              <a:tr h="251933">
                <a:tc>
                  <a:txBody>
                    <a:bodyPr/>
                    <a:lstStyle/>
                    <a:p>
                      <a:r>
                        <a:rPr kumimoji="1" lang="ja-JP" altLang="en-US" sz="1400" dirty="0" smtClean="0"/>
                        <a:t>国道</a:t>
                      </a:r>
                      <a:r>
                        <a:rPr kumimoji="1" lang="en-US" altLang="ja-JP" sz="1400" dirty="0" smtClean="0"/>
                        <a:t>480</a:t>
                      </a:r>
                      <a:r>
                        <a:rPr kumimoji="1" lang="ja-JP" altLang="en-US" sz="1400" dirty="0" smtClean="0"/>
                        <a:t>号</a:t>
                      </a:r>
                      <a:endParaRPr kumimoji="1" lang="ja-JP" altLang="en-US" sz="1400" dirty="0"/>
                    </a:p>
                  </a:txBody>
                  <a:tcPr/>
                </a:tc>
                <a:tc>
                  <a:txBody>
                    <a:bodyPr/>
                    <a:lstStyle/>
                    <a:p>
                      <a:r>
                        <a:rPr kumimoji="1" lang="ja-JP" altLang="en-US" sz="1400" dirty="0" smtClean="0"/>
                        <a:t>鳳土木事務所</a:t>
                      </a:r>
                      <a:endParaRPr kumimoji="1" lang="ja-JP" altLang="en-US" sz="1400" dirty="0"/>
                    </a:p>
                  </a:txBody>
                  <a:tcPr/>
                </a:tc>
                <a:tc>
                  <a:txBody>
                    <a:bodyPr/>
                    <a:lstStyle/>
                    <a:p>
                      <a:pPr algn="ctr"/>
                      <a:r>
                        <a:rPr kumimoji="1" lang="ja-JP" altLang="en-US" sz="1400" dirty="0" smtClean="0"/>
                        <a:t>無し</a:t>
                      </a:r>
                      <a:endParaRPr kumimoji="1" lang="ja-JP" altLang="en-US" sz="1400" dirty="0"/>
                    </a:p>
                  </a:txBody>
                  <a:tcPr/>
                </a:tc>
                <a:tc>
                  <a:txBody>
                    <a:bodyPr/>
                    <a:lstStyle/>
                    <a:p>
                      <a:pPr algn="ctr"/>
                      <a:r>
                        <a:rPr kumimoji="1" lang="ja-JP" altLang="en-US" sz="1400" dirty="0" smtClean="0"/>
                        <a:t>６件</a:t>
                      </a:r>
                      <a:endParaRPr kumimoji="1" lang="ja-JP" altLang="en-US" sz="1400" dirty="0"/>
                    </a:p>
                  </a:txBody>
                  <a:tcPr/>
                </a:tc>
              </a:tr>
              <a:tr h="251933">
                <a:tc>
                  <a:txBody>
                    <a:bodyPr/>
                    <a:lstStyle/>
                    <a:p>
                      <a:r>
                        <a:rPr kumimoji="1" lang="ja-JP" altLang="en-US" sz="1400" dirty="0" smtClean="0"/>
                        <a:t>国道</a:t>
                      </a:r>
                      <a:r>
                        <a:rPr kumimoji="1" lang="en-US" altLang="ja-JP" sz="1400" dirty="0" smtClean="0"/>
                        <a:t>26</a:t>
                      </a:r>
                      <a:r>
                        <a:rPr kumimoji="1" lang="ja-JP" altLang="en-US" sz="1400" dirty="0" smtClean="0"/>
                        <a:t>号・府道</a:t>
                      </a:r>
                      <a:r>
                        <a:rPr kumimoji="1" lang="en-US" altLang="ja-JP" sz="1400" dirty="0" smtClean="0"/>
                        <a:t>62</a:t>
                      </a:r>
                      <a:r>
                        <a:rPr kumimoji="1" lang="ja-JP" altLang="en-US" sz="1400" dirty="0" smtClean="0"/>
                        <a:t>号</a:t>
                      </a:r>
                      <a:endParaRPr kumimoji="1" lang="ja-JP" altLang="en-US" sz="1400" dirty="0"/>
                    </a:p>
                  </a:txBody>
                  <a:tcPr/>
                </a:tc>
                <a:tc>
                  <a:txBody>
                    <a:bodyPr/>
                    <a:lstStyle/>
                    <a:p>
                      <a:r>
                        <a:rPr kumimoji="1" lang="ja-JP" altLang="en-US" sz="1400" dirty="0" smtClean="0"/>
                        <a:t>岸和田土木事務所</a:t>
                      </a:r>
                      <a:endParaRPr kumimoji="1" lang="ja-JP" altLang="en-US" sz="1400" dirty="0"/>
                    </a:p>
                  </a:txBody>
                  <a:tcPr/>
                </a:tc>
                <a:tc>
                  <a:txBody>
                    <a:bodyPr/>
                    <a:lstStyle/>
                    <a:p>
                      <a:pPr algn="ctr"/>
                      <a:r>
                        <a:rPr kumimoji="1" lang="ja-JP" altLang="en-US" sz="1400" dirty="0" smtClean="0"/>
                        <a:t>無し</a:t>
                      </a:r>
                      <a:endParaRPr kumimoji="1" lang="ja-JP" altLang="en-US" sz="1400" dirty="0"/>
                    </a:p>
                  </a:txBody>
                  <a:tcPr/>
                </a:tc>
                <a:tc>
                  <a:txBody>
                    <a:bodyPr/>
                    <a:lstStyle/>
                    <a:p>
                      <a:pPr algn="ctr"/>
                      <a:r>
                        <a:rPr kumimoji="1" lang="ja-JP" altLang="en-US" sz="1400" dirty="0" smtClean="0"/>
                        <a:t>２件（</a:t>
                      </a:r>
                      <a:r>
                        <a:rPr kumimoji="1" lang="en-US" altLang="ja-JP" sz="1400" dirty="0" smtClean="0"/>
                        <a:t>26</a:t>
                      </a:r>
                      <a:r>
                        <a:rPr kumimoji="1" lang="ja-JP" altLang="en-US" sz="1400" dirty="0" smtClean="0"/>
                        <a:t>号）・８件（</a:t>
                      </a:r>
                      <a:r>
                        <a:rPr kumimoji="1" lang="en-US" altLang="ja-JP" sz="1400" dirty="0" smtClean="0"/>
                        <a:t>62</a:t>
                      </a:r>
                      <a:r>
                        <a:rPr kumimoji="1" lang="ja-JP" altLang="en-US" sz="1400" dirty="0" smtClean="0"/>
                        <a:t>号）</a:t>
                      </a:r>
                      <a:endParaRPr kumimoji="1" lang="ja-JP" altLang="en-US" sz="1400" dirty="0"/>
                    </a:p>
                  </a:txBody>
                  <a:tcPr/>
                </a:tc>
              </a:tr>
            </a:tbl>
          </a:graphicData>
        </a:graphic>
      </p:graphicFrame>
    </p:spTree>
    <p:extLst>
      <p:ext uri="{BB962C8B-B14F-4D97-AF65-F5344CB8AC3E}">
        <p14:creationId xmlns:p14="http://schemas.microsoft.com/office/powerpoint/2010/main" val="21437306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2"/>
          <p:cNvSpPr txBox="1">
            <a:spLocks/>
          </p:cNvSpPr>
          <p:nvPr/>
        </p:nvSpPr>
        <p:spPr>
          <a:xfrm>
            <a:off x="10425608" y="4810298"/>
            <a:ext cx="9632464" cy="201622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fontAlgn="ctr">
              <a:buNone/>
            </a:pPr>
            <a:r>
              <a:rPr lang="en-US" altLang="ja-JP" sz="1600" dirty="0" smtClean="0"/>
              <a:t>【</a:t>
            </a:r>
            <a:r>
              <a:rPr lang="ja-JP" altLang="en-US" sz="1600" dirty="0" smtClean="0"/>
              <a:t>参　考</a:t>
            </a:r>
            <a:r>
              <a:rPr lang="en-US" altLang="ja-JP" sz="1600" dirty="0" smtClean="0"/>
              <a:t>】</a:t>
            </a:r>
            <a:r>
              <a:rPr lang="ja-JP" altLang="en-US" sz="1600" dirty="0" smtClean="0"/>
              <a:t>　その他、道路管理者の声</a:t>
            </a:r>
            <a:endParaRPr lang="en-US" altLang="ja-JP" sz="1600" dirty="0" smtClean="0"/>
          </a:p>
          <a:p>
            <a:pPr marL="0" indent="0" fontAlgn="ctr">
              <a:buNone/>
            </a:pPr>
            <a:r>
              <a:rPr lang="ja-JP" altLang="en-US" sz="1600" dirty="0"/>
              <a:t>　</a:t>
            </a:r>
            <a:r>
              <a:rPr lang="ja-JP" altLang="ja-JP" sz="1600" dirty="0" smtClean="0"/>
              <a:t>・</a:t>
            </a:r>
            <a:r>
              <a:rPr lang="ja-JP" altLang="ja-JP" sz="1600" dirty="0"/>
              <a:t>枯れ木が目立つと「倒れてくるのではないか」といった問い合わせもあるので</a:t>
            </a:r>
            <a:r>
              <a:rPr lang="ja-JP" altLang="en-US" sz="1600" dirty="0"/>
              <a:t>、</a:t>
            </a:r>
            <a:r>
              <a:rPr lang="ja-JP" altLang="ja-JP" sz="1600" u="sng" dirty="0"/>
              <a:t>伐ってもらえたの</a:t>
            </a:r>
            <a:r>
              <a:rPr lang="ja-JP" altLang="ja-JP" sz="1600" u="sng" dirty="0" smtClean="0"/>
              <a:t>は</a:t>
            </a:r>
            <a:endParaRPr lang="en-US" altLang="ja-JP" sz="1600" u="sng" dirty="0" smtClean="0"/>
          </a:p>
          <a:p>
            <a:pPr marL="0" indent="0" fontAlgn="ctr">
              <a:buNone/>
            </a:pPr>
            <a:r>
              <a:rPr lang="ja-JP" altLang="en-US" sz="1600" dirty="0"/>
              <a:t>　</a:t>
            </a:r>
            <a:r>
              <a:rPr lang="ja-JP" altLang="en-US" sz="1600" dirty="0" smtClean="0"/>
              <a:t>　</a:t>
            </a:r>
            <a:r>
              <a:rPr lang="ja-JP" altLang="ja-JP" sz="1600" u="sng" dirty="0" smtClean="0"/>
              <a:t>ありがたい</a:t>
            </a:r>
            <a:r>
              <a:rPr lang="ja-JP" altLang="ja-JP" sz="1600" dirty="0" smtClean="0"/>
              <a:t>。地元</a:t>
            </a:r>
            <a:r>
              <a:rPr lang="ja-JP" altLang="ja-JP" sz="1600" dirty="0"/>
              <a:t>から</a:t>
            </a:r>
            <a:r>
              <a:rPr lang="ja-JP" altLang="ja-JP" sz="1600" dirty="0" smtClean="0"/>
              <a:t>も（道にはみ出ていた木がなくなって）</a:t>
            </a:r>
            <a:r>
              <a:rPr lang="ja-JP" altLang="en-US" sz="1600" u="sng" dirty="0" smtClean="0"/>
              <a:t>見通しがよく</a:t>
            </a:r>
            <a:r>
              <a:rPr lang="ja-JP" altLang="ja-JP" sz="1600" u="sng" dirty="0" smtClean="0"/>
              <a:t>なった</a:t>
            </a:r>
            <a:r>
              <a:rPr lang="ja-JP" altLang="ja-JP" sz="1600" u="sng" dirty="0"/>
              <a:t>と好評</a:t>
            </a:r>
            <a:r>
              <a:rPr lang="ja-JP" altLang="ja-JP" sz="1600" dirty="0"/>
              <a:t>で</a:t>
            </a:r>
            <a:r>
              <a:rPr lang="ja-JP" altLang="ja-JP" sz="1600" dirty="0" smtClean="0"/>
              <a:t>ある</a:t>
            </a:r>
            <a:r>
              <a:rPr lang="ja-JP" altLang="en-US" sz="1600" dirty="0" smtClean="0"/>
              <a:t>。（</a:t>
            </a:r>
            <a:r>
              <a:rPr lang="ja-JP" altLang="en-US" sz="1600" dirty="0"/>
              <a:t>四條畷市</a:t>
            </a:r>
            <a:r>
              <a:rPr lang="ja-JP" altLang="en-US" sz="1600" dirty="0" smtClean="0"/>
              <a:t>）</a:t>
            </a:r>
            <a:endParaRPr lang="en-US" altLang="ja-JP" sz="1600" dirty="0"/>
          </a:p>
          <a:p>
            <a:pPr marL="0" indent="0" fontAlgn="ctr">
              <a:buNone/>
            </a:pPr>
            <a:r>
              <a:rPr lang="ja-JP" altLang="en-US" sz="1600" dirty="0"/>
              <a:t>　</a:t>
            </a:r>
            <a:endParaRPr lang="en-US" altLang="ja-JP" sz="1600" dirty="0" smtClean="0"/>
          </a:p>
          <a:p>
            <a:pPr marL="0" indent="0" fontAlgn="ctr">
              <a:buNone/>
            </a:pPr>
            <a:r>
              <a:rPr lang="ja-JP" altLang="en-US" sz="1600" dirty="0"/>
              <a:t>　</a:t>
            </a:r>
            <a:r>
              <a:rPr lang="ja-JP" altLang="en-US" sz="1600" dirty="0" smtClean="0"/>
              <a:t>・</a:t>
            </a:r>
            <a:r>
              <a:rPr lang="ja-JP" altLang="en-US" sz="1600" dirty="0"/>
              <a:t>雪による影響のため、毎年、枝払いを実施していたが、この事業により</a:t>
            </a:r>
            <a:r>
              <a:rPr lang="ja-JP" altLang="en-US" sz="1600" u="sng" dirty="0"/>
              <a:t>枝払い等が少なくなり</a:t>
            </a:r>
            <a:r>
              <a:rPr lang="ja-JP" altLang="en-US" sz="1600" dirty="0"/>
              <a:t>助かっている。</a:t>
            </a:r>
            <a:endParaRPr lang="en-US" altLang="ja-JP" sz="1600" dirty="0"/>
          </a:p>
          <a:p>
            <a:pPr marL="0" indent="0" fontAlgn="ctr">
              <a:buNone/>
            </a:pPr>
            <a:r>
              <a:rPr lang="ja-JP" altLang="en-US" sz="1600" dirty="0"/>
              <a:t>　　</a:t>
            </a:r>
            <a:r>
              <a:rPr lang="ja-JP" altLang="en-US" sz="1600" dirty="0" smtClean="0"/>
              <a:t>（</a:t>
            </a:r>
            <a:r>
              <a:rPr lang="ja-JP" altLang="en-US" sz="1600" dirty="0"/>
              <a:t>池田土木事務所</a:t>
            </a:r>
            <a:r>
              <a:rPr lang="ja-JP" altLang="en-US" sz="1600" dirty="0" smtClean="0"/>
              <a:t>）</a:t>
            </a:r>
            <a:endParaRPr lang="ja-JP" altLang="ja-JP" sz="1600" dirty="0"/>
          </a:p>
        </p:txBody>
      </p:sp>
      <p:cxnSp>
        <p:nvCxnSpPr>
          <p:cNvPr id="7" name="直線コネクタ 6"/>
          <p:cNvCxnSpPr/>
          <p:nvPr/>
        </p:nvCxnSpPr>
        <p:spPr>
          <a:xfrm>
            <a:off x="200472" y="697636"/>
            <a:ext cx="9504000" cy="0"/>
          </a:xfrm>
          <a:prstGeom prst="line">
            <a:avLst/>
          </a:prstGeom>
          <a:ln w="47625">
            <a:solidFill>
              <a:srgbClr val="74B230"/>
            </a:solidFill>
          </a:ln>
        </p:spPr>
        <p:style>
          <a:lnRef idx="3">
            <a:schemeClr val="accent1"/>
          </a:lnRef>
          <a:fillRef idx="0">
            <a:schemeClr val="accent1"/>
          </a:fillRef>
          <a:effectRef idx="2">
            <a:schemeClr val="accent1"/>
          </a:effectRef>
          <a:fontRef idx="minor">
            <a:schemeClr val="tx1"/>
          </a:fontRef>
        </p:style>
      </p:cxnSp>
      <p:sp>
        <p:nvSpPr>
          <p:cNvPr id="8" name="正方形/長方形 17"/>
          <p:cNvSpPr>
            <a:spLocks noChangeArrowheads="1"/>
          </p:cNvSpPr>
          <p:nvPr/>
        </p:nvSpPr>
        <p:spPr bwMode="auto">
          <a:xfrm>
            <a:off x="180588" y="254671"/>
            <a:ext cx="6978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kumimoji="1" sz="48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41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36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3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3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9pPr>
          </a:lstStyle>
          <a:p>
            <a:pPr>
              <a:spcBef>
                <a:spcPct val="0"/>
              </a:spcBef>
              <a:buNone/>
            </a:pPr>
            <a:r>
              <a:rPr lang="ja-JP" altLang="en-US" sz="2000" b="1" dirty="0" smtClean="0">
                <a:latin typeface="メイリオ" pitchFamily="50" charset="-128"/>
                <a:ea typeface="メイリオ" pitchFamily="50" charset="-128"/>
                <a:cs typeface="メイリオ" pitchFamily="50" charset="-128"/>
              </a:rPr>
              <a:t>主要</a:t>
            </a:r>
            <a:r>
              <a:rPr lang="ja-JP" altLang="en-US" sz="2000" b="1" dirty="0">
                <a:latin typeface="メイリオ" pitchFamily="50" charset="-128"/>
                <a:ea typeface="メイリオ" pitchFamily="50" charset="-128"/>
                <a:cs typeface="メイリオ" pitchFamily="50" charset="-128"/>
              </a:rPr>
              <a:t>道路沿いにおける倒木対策</a:t>
            </a:r>
            <a:r>
              <a:rPr lang="ja-JP" altLang="en-US" sz="2000" b="1" dirty="0" smtClean="0">
                <a:latin typeface="メイリオ" pitchFamily="50" charset="-128"/>
                <a:ea typeface="メイリオ" pitchFamily="50" charset="-128"/>
                <a:cs typeface="メイリオ" pitchFamily="50" charset="-128"/>
              </a:rPr>
              <a:t>事業</a:t>
            </a:r>
            <a:r>
              <a:rPr lang="ja-JP" altLang="en-US" sz="2000" b="1" dirty="0" smtClean="0">
                <a:latin typeface="Meiryo UI" pitchFamily="50" charset="-128"/>
                <a:ea typeface="Meiryo UI" pitchFamily="50" charset="-128"/>
                <a:cs typeface="Meiryo UI" pitchFamily="50" charset="-128"/>
              </a:rPr>
              <a:t>の効果検証</a:t>
            </a:r>
            <a:endParaRPr lang="ja-JP" altLang="en-US" sz="2000" b="1" dirty="0">
              <a:latin typeface="Meiryo UI" pitchFamily="50" charset="-128"/>
              <a:ea typeface="Meiryo UI" pitchFamily="50" charset="-128"/>
              <a:cs typeface="Meiryo UI" pitchFamily="50" charset="-128"/>
            </a:endParaRPr>
          </a:p>
        </p:txBody>
      </p:sp>
      <p:sp>
        <p:nvSpPr>
          <p:cNvPr id="9" name="コンテンツ プレースホルダー 2"/>
          <p:cNvSpPr txBox="1">
            <a:spLocks/>
          </p:cNvSpPr>
          <p:nvPr/>
        </p:nvSpPr>
        <p:spPr>
          <a:xfrm>
            <a:off x="247121" y="4725144"/>
            <a:ext cx="9457351" cy="1921358"/>
          </a:xfrm>
          <a:prstGeom prst="rect">
            <a:avLst/>
          </a:prstGeom>
          <a:solidFill>
            <a:schemeClr val="accent5">
              <a:lumMod val="60000"/>
              <a:lumOff val="40000"/>
            </a:schemeClr>
          </a:solidFill>
          <a:ln>
            <a:solidFill>
              <a:schemeClr val="tx1"/>
            </a:solidFill>
          </a:ln>
        </p:spPr>
        <p:txBody>
          <a:bodyPr>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r>
              <a:rPr lang="ja-JP" altLang="en-US" sz="1600" dirty="0" smtClean="0"/>
              <a:t>◆自己評価</a:t>
            </a:r>
            <a:endParaRPr lang="en-US" altLang="ja-JP" sz="1600" dirty="0" smtClean="0"/>
          </a:p>
          <a:p>
            <a:pPr marL="0" indent="0">
              <a:buNone/>
            </a:pPr>
            <a:r>
              <a:rPr lang="ja-JP" altLang="en-US" sz="1600" dirty="0"/>
              <a:t>　</a:t>
            </a:r>
            <a:r>
              <a:rPr lang="ja-JP" altLang="en-US" sz="1600" dirty="0" smtClean="0"/>
              <a:t>○平成</a:t>
            </a:r>
            <a:r>
              <a:rPr lang="en-US" altLang="ja-JP" sz="1600" dirty="0" smtClean="0"/>
              <a:t>28</a:t>
            </a:r>
            <a:r>
              <a:rPr lang="ja-JP" altLang="en-US" sz="1600" dirty="0" smtClean="0"/>
              <a:t>年度・</a:t>
            </a:r>
            <a:r>
              <a:rPr lang="en-US" altLang="ja-JP" sz="1600" dirty="0" smtClean="0"/>
              <a:t>29</a:t>
            </a:r>
            <a:r>
              <a:rPr lang="ja-JP" altLang="en-US" sz="1600" dirty="0" smtClean="0"/>
              <a:t>年度に事業を実施した</a:t>
            </a:r>
            <a:r>
              <a:rPr lang="en-US" altLang="ja-JP" sz="1600" dirty="0" smtClean="0"/>
              <a:t>13</a:t>
            </a:r>
            <a:r>
              <a:rPr lang="ja-JP" altLang="en-US" sz="1600" dirty="0" smtClean="0"/>
              <a:t>路線の道路管理者（</a:t>
            </a:r>
            <a:r>
              <a:rPr lang="en-US" altLang="ja-JP" sz="1600" dirty="0"/>
              <a:t>6</a:t>
            </a:r>
            <a:r>
              <a:rPr lang="ja-JP" altLang="en-US" sz="1600" dirty="0" smtClean="0"/>
              <a:t>土木事務所・</a:t>
            </a:r>
            <a:r>
              <a:rPr lang="en-US" altLang="ja-JP" sz="1600" dirty="0" smtClean="0"/>
              <a:t>1</a:t>
            </a:r>
            <a:r>
              <a:rPr lang="ja-JP" altLang="en-US" sz="1600" dirty="0" smtClean="0"/>
              <a:t>市）から、事業実施後、</a:t>
            </a:r>
            <a:endParaRPr lang="en-US" altLang="ja-JP" sz="1600" dirty="0" smtClean="0"/>
          </a:p>
          <a:p>
            <a:pPr marL="0" indent="0">
              <a:buNone/>
            </a:pPr>
            <a:r>
              <a:rPr lang="ja-JP" altLang="en-US" sz="1600" dirty="0"/>
              <a:t>　</a:t>
            </a:r>
            <a:r>
              <a:rPr lang="ja-JP" altLang="en-US" sz="1600" dirty="0" smtClean="0"/>
              <a:t>　　全路線</a:t>
            </a:r>
            <a:r>
              <a:rPr lang="ja-JP" altLang="en-US" sz="1600" dirty="0"/>
              <a:t>に</a:t>
            </a:r>
            <a:r>
              <a:rPr lang="ja-JP" altLang="en-US" sz="1600" dirty="0" smtClean="0"/>
              <a:t>おいて、</a:t>
            </a:r>
            <a:r>
              <a:rPr lang="ja-JP" altLang="en-US" sz="1600" dirty="0"/>
              <a:t>危険木による通行</a:t>
            </a:r>
            <a:r>
              <a:rPr lang="ja-JP" altLang="en-US" sz="1600" dirty="0" smtClean="0"/>
              <a:t>障害の発生が無いことが確認できた。</a:t>
            </a:r>
            <a:endParaRPr lang="ja-JP" altLang="en-US" sz="1600" dirty="0"/>
          </a:p>
          <a:p>
            <a:pPr marL="0" indent="0">
              <a:buNone/>
            </a:pPr>
            <a:r>
              <a:rPr lang="ja-JP" altLang="en-US" sz="1600" dirty="0" smtClean="0"/>
              <a:t>　○また、農と緑の総合事務所（</a:t>
            </a:r>
            <a:r>
              <a:rPr lang="en-US" altLang="ja-JP" sz="1600" dirty="0" smtClean="0"/>
              <a:t>4</a:t>
            </a:r>
            <a:r>
              <a:rPr lang="ja-JP" altLang="en-US" sz="1600" dirty="0" smtClean="0"/>
              <a:t>事務所）による事業実施箇所の追跡調査に</a:t>
            </a:r>
            <a:r>
              <a:rPr lang="ja-JP" altLang="en-US" sz="1600" dirty="0"/>
              <a:t>おいても、危険木等の発生</a:t>
            </a:r>
            <a:r>
              <a:rPr lang="ja-JP" altLang="en-US" sz="1600" dirty="0" smtClean="0"/>
              <a:t>が</a:t>
            </a:r>
            <a:endParaRPr lang="en-US" altLang="ja-JP" sz="1600" dirty="0" smtClean="0"/>
          </a:p>
          <a:p>
            <a:pPr marL="0" indent="0">
              <a:buNone/>
            </a:pPr>
            <a:r>
              <a:rPr lang="ja-JP" altLang="en-US" sz="1600" dirty="0"/>
              <a:t>　</a:t>
            </a:r>
            <a:r>
              <a:rPr lang="ja-JP" altLang="en-US" sz="1600" dirty="0" smtClean="0"/>
              <a:t>　　ないことが確認できた。</a:t>
            </a:r>
            <a:endParaRPr lang="ja-JP" altLang="en-US" sz="1600" dirty="0"/>
          </a:p>
          <a:p>
            <a:pPr marL="0" indent="0">
              <a:buNone/>
            </a:pPr>
            <a:r>
              <a:rPr lang="ja-JP" altLang="en-US" sz="1600" dirty="0" smtClean="0"/>
              <a:t>　○以上</a:t>
            </a:r>
            <a:r>
              <a:rPr lang="ja-JP" altLang="en-US" sz="1600" dirty="0"/>
              <a:t>のことから、事業実施により、府内主要道路の通行障害の発生が</a:t>
            </a:r>
            <a:r>
              <a:rPr lang="ja-JP" altLang="en-US" sz="1600" dirty="0" smtClean="0"/>
              <a:t>抑制されていることが確認できた。</a:t>
            </a:r>
            <a:endParaRPr lang="en-US" altLang="ja-JP" sz="1600" dirty="0" smtClean="0"/>
          </a:p>
        </p:txBody>
      </p:sp>
      <p:sp>
        <p:nvSpPr>
          <p:cNvPr id="11" name="コンテンツ プレースホルダー 2"/>
          <p:cNvSpPr txBox="1">
            <a:spLocks/>
          </p:cNvSpPr>
          <p:nvPr/>
        </p:nvSpPr>
        <p:spPr>
          <a:xfrm>
            <a:off x="200472" y="980728"/>
            <a:ext cx="9289032" cy="7920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r>
              <a:rPr lang="ja-JP" altLang="en-US" sz="1600" dirty="0" smtClean="0"/>
              <a:t>◆検証結果（危険木等の発生状況の確認）</a:t>
            </a:r>
            <a:endParaRPr lang="en-US" altLang="ja-JP" sz="1600" dirty="0" smtClean="0"/>
          </a:p>
          <a:p>
            <a:pPr marL="0" indent="0">
              <a:buNone/>
            </a:pPr>
            <a:r>
              <a:rPr lang="ja-JP" altLang="en-US" sz="1600" dirty="0"/>
              <a:t>　</a:t>
            </a:r>
            <a:r>
              <a:rPr lang="ja-JP" altLang="en-US" sz="1600" dirty="0" smtClean="0"/>
              <a:t>○</a:t>
            </a:r>
            <a:r>
              <a:rPr lang="en-US" altLang="ja-JP" sz="1600" dirty="0" smtClean="0">
                <a:latin typeface="+mj-ea"/>
                <a:ea typeface="+mj-ea"/>
              </a:rPr>
              <a:t>13</a:t>
            </a:r>
            <a:r>
              <a:rPr lang="ja-JP" altLang="en-US" sz="1600" dirty="0" smtClean="0">
                <a:latin typeface="+mj-ea"/>
                <a:ea typeface="+mj-ea"/>
              </a:rPr>
              <a:t>路線において、</a:t>
            </a:r>
            <a:r>
              <a:rPr lang="ja-JP" altLang="en-US" sz="1600" dirty="0" smtClean="0"/>
              <a:t>農</a:t>
            </a:r>
            <a:r>
              <a:rPr lang="ja-JP" altLang="en-US" sz="1600" dirty="0"/>
              <a:t>と緑の総合事務所職員により事業実施後の追跡調査を</a:t>
            </a:r>
            <a:r>
              <a:rPr lang="ja-JP" altLang="en-US" sz="1600" dirty="0" smtClean="0"/>
              <a:t>実施</a:t>
            </a:r>
            <a:endParaRPr lang="ja-JP" altLang="en-US" sz="1600" dirty="0"/>
          </a:p>
        </p:txBody>
      </p:sp>
      <p:sp>
        <p:nvSpPr>
          <p:cNvPr id="12" name="コンテンツ プレースホルダー 2"/>
          <p:cNvSpPr txBox="1">
            <a:spLocks/>
          </p:cNvSpPr>
          <p:nvPr/>
        </p:nvSpPr>
        <p:spPr>
          <a:xfrm>
            <a:off x="307956" y="3933056"/>
            <a:ext cx="9289032" cy="91324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1600" dirty="0" smtClean="0"/>
              <a:t>【</a:t>
            </a:r>
            <a:r>
              <a:rPr lang="ja-JP" altLang="en-US" sz="1600" dirty="0" smtClean="0"/>
              <a:t>追跡調査結果</a:t>
            </a:r>
            <a:r>
              <a:rPr lang="en-US" altLang="ja-JP" sz="1600" dirty="0" smtClean="0"/>
              <a:t>】</a:t>
            </a:r>
          </a:p>
          <a:p>
            <a:pPr marL="0" indent="0">
              <a:buNone/>
            </a:pPr>
            <a:r>
              <a:rPr lang="ja-JP" altLang="en-US" sz="1600" dirty="0" smtClean="0"/>
              <a:t>　　・</a:t>
            </a:r>
            <a:r>
              <a:rPr lang="ja-JP" altLang="en-US" sz="1600" dirty="0">
                <a:latin typeface="+mj-ea"/>
              </a:rPr>
              <a:t>平成</a:t>
            </a:r>
            <a:r>
              <a:rPr lang="en-US" altLang="ja-JP" sz="1600" dirty="0">
                <a:latin typeface="+mj-ea"/>
              </a:rPr>
              <a:t>28</a:t>
            </a:r>
            <a:r>
              <a:rPr lang="ja-JP" altLang="en-US" sz="1600" dirty="0">
                <a:latin typeface="+mj-ea"/>
              </a:rPr>
              <a:t>・</a:t>
            </a:r>
            <a:r>
              <a:rPr lang="en-US" altLang="ja-JP" sz="1600" dirty="0">
                <a:latin typeface="+mj-ea"/>
              </a:rPr>
              <a:t>29</a:t>
            </a:r>
            <a:r>
              <a:rPr lang="ja-JP" altLang="en-US" sz="1600" dirty="0">
                <a:latin typeface="+mj-ea"/>
              </a:rPr>
              <a:t>年度に事業を実施した全ての箇所において、</a:t>
            </a:r>
            <a:r>
              <a:rPr lang="ja-JP" altLang="en-US" sz="1600" dirty="0" smtClean="0"/>
              <a:t>危険</a:t>
            </a:r>
            <a:r>
              <a:rPr lang="ja-JP" altLang="en-US" sz="1600" dirty="0"/>
              <a:t>木等の発生は</a:t>
            </a:r>
            <a:r>
              <a:rPr lang="ja-JP" altLang="en-US" sz="1600" dirty="0" smtClean="0"/>
              <a:t>なかった。</a:t>
            </a:r>
            <a:endParaRPr lang="ja-JP" altLang="en-US" sz="1600" dirty="0"/>
          </a:p>
        </p:txBody>
      </p:sp>
      <p:graphicFrame>
        <p:nvGraphicFramePr>
          <p:cNvPr id="10" name="表 9"/>
          <p:cNvGraphicFramePr>
            <a:graphicFrameLocks noGrp="1"/>
          </p:cNvGraphicFramePr>
          <p:nvPr>
            <p:extLst>
              <p:ext uri="{D42A27DB-BD31-4B8C-83A1-F6EECF244321}">
                <p14:modId xmlns:p14="http://schemas.microsoft.com/office/powerpoint/2010/main" val="3516423263"/>
              </p:ext>
            </p:extLst>
          </p:nvPr>
        </p:nvGraphicFramePr>
        <p:xfrm>
          <a:off x="703996" y="1700808"/>
          <a:ext cx="8641492" cy="2011680"/>
        </p:xfrm>
        <a:graphic>
          <a:graphicData uri="http://schemas.openxmlformats.org/drawingml/2006/table">
            <a:tbl>
              <a:tblPr firstRow="1" bandRow="1">
                <a:tableStyleId>{5C22544A-7EE6-4342-B048-85BDC9FD1C3A}</a:tableStyleId>
              </a:tblPr>
              <a:tblGrid>
                <a:gridCol w="2929798"/>
                <a:gridCol w="2376264"/>
                <a:gridCol w="1872208"/>
                <a:gridCol w="1463222"/>
              </a:tblGrid>
              <a:tr h="478672">
                <a:tc>
                  <a:txBody>
                    <a:bodyPr/>
                    <a:lstStyle/>
                    <a:p>
                      <a:pPr algn="ctr"/>
                      <a:r>
                        <a:rPr kumimoji="1" lang="ja-JP" altLang="en-US" sz="1600" dirty="0" smtClean="0"/>
                        <a:t>事業実施路線（１３路線）</a:t>
                      </a:r>
                      <a:endParaRPr kumimoji="1" lang="ja-JP" altLang="en-US" sz="1600" dirty="0"/>
                    </a:p>
                  </a:txBody>
                  <a:tcPr anchor="ctr"/>
                </a:tc>
                <a:tc>
                  <a:txBody>
                    <a:bodyPr/>
                    <a:lstStyle/>
                    <a:p>
                      <a:pPr algn="ctr"/>
                      <a:r>
                        <a:rPr kumimoji="1" lang="ja-JP" altLang="en-US" sz="1600" dirty="0" smtClean="0"/>
                        <a:t>事務所名</a:t>
                      </a:r>
                      <a:endParaRPr kumimoji="1" lang="en-US" altLang="ja-JP" sz="1600" dirty="0" smtClean="0"/>
                    </a:p>
                    <a:p>
                      <a:pPr algn="ctr"/>
                      <a:r>
                        <a:rPr kumimoji="1" lang="ja-JP" altLang="en-US" sz="1600" dirty="0" smtClean="0"/>
                        <a:t>（追跡調査者）</a:t>
                      </a:r>
                      <a:endParaRPr kumimoji="1" lang="ja-JP" altLang="en-US" sz="1600" dirty="0"/>
                    </a:p>
                  </a:txBody>
                  <a:tcPr/>
                </a:tc>
                <a:tc>
                  <a:txBody>
                    <a:bodyPr/>
                    <a:lstStyle/>
                    <a:p>
                      <a:pPr algn="ctr"/>
                      <a:r>
                        <a:rPr kumimoji="1" lang="ja-JP" altLang="en-US" sz="1600" dirty="0" smtClean="0"/>
                        <a:t>追跡調査</a:t>
                      </a:r>
                      <a:endParaRPr kumimoji="1" lang="en-US" altLang="ja-JP" sz="1600" dirty="0" smtClean="0"/>
                    </a:p>
                    <a:p>
                      <a:pPr algn="ctr"/>
                      <a:r>
                        <a:rPr kumimoji="1" lang="ja-JP" altLang="en-US" sz="1600" dirty="0" smtClean="0"/>
                        <a:t>実施時期</a:t>
                      </a:r>
                      <a:endParaRPr kumimoji="1" lang="ja-JP" altLang="en-US" sz="1600" dirty="0"/>
                    </a:p>
                  </a:txBody>
                  <a:tcPr/>
                </a:tc>
                <a:tc>
                  <a:txBody>
                    <a:bodyPr/>
                    <a:lstStyle/>
                    <a:p>
                      <a:pPr algn="ctr"/>
                      <a:r>
                        <a:rPr kumimoji="1" lang="ja-JP" altLang="en-US" sz="1600" dirty="0" smtClean="0"/>
                        <a:t>危険木の発生</a:t>
                      </a:r>
                      <a:endParaRPr kumimoji="1" lang="ja-JP" altLang="en-US" sz="1600" dirty="0"/>
                    </a:p>
                  </a:txBody>
                  <a:tcPr anchor="ctr"/>
                </a:tc>
              </a:tr>
              <a:tr h="251933">
                <a:tc>
                  <a:txBody>
                    <a:bodyPr/>
                    <a:lstStyle/>
                    <a:p>
                      <a:r>
                        <a:rPr kumimoji="1" lang="ja-JP" altLang="en-US" sz="1400" dirty="0" smtClean="0"/>
                        <a:t>国道</a:t>
                      </a:r>
                      <a:r>
                        <a:rPr kumimoji="1" lang="en-US" altLang="ja-JP" sz="1400" dirty="0" smtClean="0"/>
                        <a:t>173</a:t>
                      </a:r>
                      <a:r>
                        <a:rPr kumimoji="1" lang="ja-JP" altLang="en-US" sz="1400" dirty="0" smtClean="0"/>
                        <a:t>号・国道</a:t>
                      </a:r>
                      <a:r>
                        <a:rPr kumimoji="1" lang="en-US" altLang="ja-JP" sz="1400" dirty="0" smtClean="0"/>
                        <a:t>423</a:t>
                      </a:r>
                      <a:r>
                        <a:rPr kumimoji="1" lang="ja-JP" altLang="en-US" sz="1400" dirty="0" smtClean="0"/>
                        <a:t>号・府道</a:t>
                      </a:r>
                      <a:r>
                        <a:rPr kumimoji="1" lang="en-US" altLang="ja-JP" sz="1400" dirty="0" smtClean="0"/>
                        <a:t>46</a:t>
                      </a:r>
                      <a:r>
                        <a:rPr kumimoji="1" lang="ja-JP" altLang="en-US" sz="1400" dirty="0" smtClean="0"/>
                        <a:t>号・府道</a:t>
                      </a:r>
                      <a:r>
                        <a:rPr kumimoji="1" lang="en-US" altLang="ja-JP" sz="1400" dirty="0" smtClean="0"/>
                        <a:t>79</a:t>
                      </a:r>
                      <a:r>
                        <a:rPr kumimoji="1" lang="ja-JP" altLang="en-US" sz="1400" dirty="0" smtClean="0"/>
                        <a:t>号</a:t>
                      </a:r>
                      <a:endParaRPr kumimoji="1" lang="ja-JP" altLang="en-US" sz="1400" dirty="0"/>
                    </a:p>
                  </a:txBody>
                  <a:tcPr/>
                </a:tc>
                <a:tc>
                  <a:txBody>
                    <a:bodyPr/>
                    <a:lstStyle/>
                    <a:p>
                      <a:r>
                        <a:rPr kumimoji="1" lang="ja-JP" altLang="en-US" sz="1400" dirty="0" smtClean="0"/>
                        <a:t>北部農と緑の総合事務所</a:t>
                      </a:r>
                      <a:endParaRPr kumimoji="1" lang="ja-JP" altLang="en-US" sz="1400" dirty="0"/>
                    </a:p>
                  </a:txBody>
                  <a:tcPr/>
                </a:tc>
                <a:tc rowSpan="4">
                  <a:txBody>
                    <a:bodyPr/>
                    <a:lstStyle/>
                    <a:p>
                      <a:pPr algn="ctr"/>
                      <a:r>
                        <a:rPr kumimoji="1" lang="ja-JP" altLang="en-US" sz="1400" dirty="0" smtClean="0"/>
                        <a:t>平成２９年４月～６月</a:t>
                      </a:r>
                      <a:endParaRPr kumimoji="1" lang="en-US" altLang="ja-JP" sz="1400" dirty="0" smtClean="0"/>
                    </a:p>
                    <a:p>
                      <a:pPr algn="ctr"/>
                      <a:r>
                        <a:rPr kumimoji="1" lang="ja-JP" altLang="en-US" sz="1400" dirty="0" smtClean="0"/>
                        <a:t>平成３０年４月～６月</a:t>
                      </a:r>
                      <a:endParaRPr kumimoji="1" lang="ja-JP" altLang="en-US" sz="1400" dirty="0"/>
                    </a:p>
                  </a:txBody>
                  <a:tcPr anchor="ctr"/>
                </a:tc>
                <a:tc>
                  <a:txBody>
                    <a:bodyPr/>
                    <a:lstStyle/>
                    <a:p>
                      <a:pPr algn="ctr"/>
                      <a:r>
                        <a:rPr kumimoji="1" lang="ja-JP" altLang="en-US" sz="1400" dirty="0" smtClean="0"/>
                        <a:t>無し</a:t>
                      </a:r>
                      <a:endParaRPr kumimoji="1" lang="ja-JP" altLang="en-US" sz="1400" dirty="0"/>
                    </a:p>
                  </a:txBody>
                  <a:tcPr anchor="ctr"/>
                </a:tc>
              </a:tr>
              <a:tr h="2519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t>国道</a:t>
                      </a:r>
                      <a:r>
                        <a:rPr kumimoji="1" lang="en-US" altLang="ja-JP" sz="1400" dirty="0" smtClean="0"/>
                        <a:t>168</a:t>
                      </a:r>
                      <a:r>
                        <a:rPr kumimoji="1" lang="ja-JP" altLang="en-US" sz="1400" dirty="0" smtClean="0"/>
                        <a:t>号・府道</a:t>
                      </a:r>
                      <a:r>
                        <a:rPr kumimoji="1" lang="en-US" altLang="ja-JP" sz="1400" dirty="0" smtClean="0"/>
                        <a:t>8</a:t>
                      </a:r>
                      <a:r>
                        <a:rPr kumimoji="1" lang="ja-JP" altLang="en-US" sz="1400" dirty="0" smtClean="0"/>
                        <a:t>号</a:t>
                      </a:r>
                      <a:endParaRPr kumimoji="1" lang="ja-JP" altLang="en-US" sz="1400" dirty="0"/>
                    </a:p>
                  </a:txBody>
                  <a:tcPr/>
                </a:tc>
                <a:tc>
                  <a:txBody>
                    <a:bodyPr/>
                    <a:lstStyle/>
                    <a:p>
                      <a:r>
                        <a:rPr kumimoji="1" lang="ja-JP" altLang="en-US" sz="1400" dirty="0" smtClean="0"/>
                        <a:t>中部農と緑の総合事務所</a:t>
                      </a:r>
                      <a:endParaRPr kumimoji="1" lang="ja-JP" altLang="en-US" sz="1400" dirty="0"/>
                    </a:p>
                  </a:txBody>
                  <a:tcPr/>
                </a:tc>
                <a:tc vMerge="1">
                  <a:txBody>
                    <a:bodyPr/>
                    <a:lstStyle/>
                    <a:p>
                      <a:pPr algn="ctr"/>
                      <a:endParaRPr kumimoji="1" lang="ja-JP" altLang="en-US" sz="1400" dirty="0"/>
                    </a:p>
                  </a:txBody>
                  <a:tcPr/>
                </a:tc>
                <a:tc>
                  <a:txBody>
                    <a:bodyPr/>
                    <a:lstStyle/>
                    <a:p>
                      <a:pPr algn="ctr"/>
                      <a:r>
                        <a:rPr kumimoji="1" lang="ja-JP" altLang="en-US" sz="1400" dirty="0" smtClean="0"/>
                        <a:t>無し</a:t>
                      </a:r>
                      <a:endParaRPr kumimoji="1" lang="ja-JP" altLang="en-US" sz="1400" dirty="0"/>
                    </a:p>
                  </a:txBody>
                  <a:tcPr anchor="ctr"/>
                </a:tc>
              </a:tr>
              <a:tr h="2519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t>国道</a:t>
                      </a:r>
                      <a:r>
                        <a:rPr kumimoji="1" lang="en-US" altLang="ja-JP" sz="1400" dirty="0" smtClean="0"/>
                        <a:t>166</a:t>
                      </a:r>
                      <a:r>
                        <a:rPr kumimoji="1" lang="ja-JP" altLang="en-US" sz="1400" dirty="0" smtClean="0"/>
                        <a:t>号・</a:t>
                      </a:r>
                      <a:r>
                        <a:rPr kumimoji="1" lang="en-US" altLang="ja-JP" sz="1400" dirty="0" smtClean="0"/>
                        <a:t>309</a:t>
                      </a:r>
                      <a:r>
                        <a:rPr kumimoji="1" lang="ja-JP" altLang="en-US" sz="1400" dirty="0" smtClean="0"/>
                        <a:t>号・</a:t>
                      </a:r>
                      <a:r>
                        <a:rPr kumimoji="1" lang="en-US" altLang="ja-JP" sz="1400" dirty="0" smtClean="0"/>
                        <a:t>371</a:t>
                      </a:r>
                      <a:r>
                        <a:rPr kumimoji="1" lang="ja-JP" altLang="en-US" sz="1400" dirty="0" smtClean="0"/>
                        <a:t>号・府道</a:t>
                      </a:r>
                      <a:r>
                        <a:rPr kumimoji="1" lang="en-US" altLang="ja-JP" sz="1400" dirty="0" smtClean="0"/>
                        <a:t>61</a:t>
                      </a:r>
                      <a:r>
                        <a:rPr kumimoji="1" lang="ja-JP" altLang="en-US" sz="1400" dirty="0" smtClean="0"/>
                        <a:t>号</a:t>
                      </a:r>
                      <a:endParaRPr kumimoji="1" lang="ja-JP" altLang="en-US" sz="1400" dirty="0"/>
                    </a:p>
                  </a:txBody>
                  <a:tcPr/>
                </a:tc>
                <a:tc>
                  <a:txBody>
                    <a:bodyPr/>
                    <a:lstStyle/>
                    <a:p>
                      <a:r>
                        <a:rPr kumimoji="1" lang="ja-JP" altLang="en-US" sz="1400" dirty="0" smtClean="0"/>
                        <a:t>南河内農と緑の総合事務所</a:t>
                      </a:r>
                      <a:endParaRPr kumimoji="1" lang="ja-JP" altLang="en-US" sz="1400" dirty="0"/>
                    </a:p>
                  </a:txBody>
                  <a:tcPr/>
                </a:tc>
                <a:tc vMerge="1">
                  <a:txBody>
                    <a:bodyPr/>
                    <a:lstStyle/>
                    <a:p>
                      <a:pPr algn="ctr"/>
                      <a:endParaRPr kumimoji="1" lang="ja-JP" altLang="en-US" sz="1400" dirty="0"/>
                    </a:p>
                  </a:txBody>
                  <a:tcPr/>
                </a:tc>
                <a:tc>
                  <a:txBody>
                    <a:bodyPr/>
                    <a:lstStyle/>
                    <a:p>
                      <a:pPr algn="ctr"/>
                      <a:r>
                        <a:rPr kumimoji="1" lang="ja-JP" altLang="en-US" sz="1400" dirty="0" smtClean="0"/>
                        <a:t>無し</a:t>
                      </a:r>
                      <a:endParaRPr kumimoji="1" lang="ja-JP" altLang="en-US" sz="1400" dirty="0"/>
                    </a:p>
                  </a:txBody>
                  <a:tcPr anchor="ctr"/>
                </a:tc>
              </a:tr>
              <a:tr h="2519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t>国道</a:t>
                      </a:r>
                      <a:r>
                        <a:rPr kumimoji="1" lang="en-US" altLang="ja-JP" sz="1400" dirty="0" smtClean="0"/>
                        <a:t>480</a:t>
                      </a:r>
                      <a:r>
                        <a:rPr kumimoji="1" lang="ja-JP" altLang="en-US" sz="1400" dirty="0" smtClean="0"/>
                        <a:t>号・国道</a:t>
                      </a:r>
                      <a:r>
                        <a:rPr kumimoji="1" lang="en-US" altLang="ja-JP" sz="1400" dirty="0" smtClean="0"/>
                        <a:t>26</a:t>
                      </a:r>
                      <a:r>
                        <a:rPr kumimoji="1" lang="ja-JP" altLang="en-US" sz="1400" dirty="0" smtClean="0"/>
                        <a:t>号・府道</a:t>
                      </a:r>
                      <a:r>
                        <a:rPr kumimoji="1" lang="en-US" altLang="ja-JP" sz="1400" dirty="0" smtClean="0"/>
                        <a:t>62</a:t>
                      </a:r>
                      <a:r>
                        <a:rPr kumimoji="1" lang="ja-JP" altLang="en-US" sz="1400" dirty="0" smtClean="0"/>
                        <a:t>号</a:t>
                      </a:r>
                    </a:p>
                  </a:txBody>
                  <a:tcPr/>
                </a:tc>
                <a:tc>
                  <a:txBody>
                    <a:bodyPr/>
                    <a:lstStyle/>
                    <a:p>
                      <a:r>
                        <a:rPr kumimoji="1" lang="ja-JP" altLang="en-US" sz="1400" dirty="0" smtClean="0"/>
                        <a:t>泉州農と緑の総合事務所</a:t>
                      </a:r>
                      <a:endParaRPr kumimoji="1" lang="ja-JP" altLang="en-US" sz="1400" dirty="0"/>
                    </a:p>
                  </a:txBody>
                  <a:tcPr/>
                </a:tc>
                <a:tc vMerge="1">
                  <a:txBody>
                    <a:bodyPr/>
                    <a:lstStyle/>
                    <a:p>
                      <a:pPr algn="ctr"/>
                      <a:endParaRPr kumimoji="1" lang="ja-JP" altLang="en-US" sz="1400" dirty="0"/>
                    </a:p>
                  </a:txBody>
                  <a:tcPr/>
                </a:tc>
                <a:tc>
                  <a:txBody>
                    <a:bodyPr/>
                    <a:lstStyle/>
                    <a:p>
                      <a:pPr algn="ctr"/>
                      <a:r>
                        <a:rPr kumimoji="1" lang="ja-JP" altLang="en-US" sz="1400" dirty="0" smtClean="0"/>
                        <a:t>無し</a:t>
                      </a:r>
                      <a:endParaRPr kumimoji="1" lang="ja-JP" altLang="en-US" sz="1400" dirty="0"/>
                    </a:p>
                  </a:txBody>
                  <a:tcPr anchor="ctr"/>
                </a:tc>
              </a:tr>
            </a:tbl>
          </a:graphicData>
        </a:graphic>
      </p:graphicFrame>
    </p:spTree>
    <p:extLst>
      <p:ext uri="{BB962C8B-B14F-4D97-AF65-F5344CB8AC3E}">
        <p14:creationId xmlns:p14="http://schemas.microsoft.com/office/powerpoint/2010/main" val="41761243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正方形/長方形 17"/>
          <p:cNvSpPr>
            <a:spLocks noChangeArrowheads="1"/>
          </p:cNvSpPr>
          <p:nvPr/>
        </p:nvSpPr>
        <p:spPr bwMode="auto">
          <a:xfrm>
            <a:off x="111734" y="332656"/>
            <a:ext cx="70015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kumimoji="1" sz="48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41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36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3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3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9pPr>
          </a:lstStyle>
          <a:p>
            <a:pPr defTabSz="914400" eaLnBrk="1" hangingPunct="1">
              <a:spcBef>
                <a:spcPct val="0"/>
              </a:spcBef>
              <a:buFontTx/>
              <a:buNone/>
            </a:pPr>
            <a:r>
              <a:rPr lang="ja-JP" altLang="en-US" sz="2000" b="1" dirty="0">
                <a:latin typeface="メイリオ" pitchFamily="50" charset="-128"/>
                <a:ea typeface="メイリオ" pitchFamily="50" charset="-128"/>
                <a:cs typeface="メイリオ" pitchFamily="50" charset="-128"/>
              </a:rPr>
              <a:t>　持続的</a:t>
            </a:r>
            <a:r>
              <a:rPr lang="ja-JP" altLang="en-US" sz="2000" b="1" dirty="0" smtClean="0">
                <a:latin typeface="メイリオ" pitchFamily="50" charset="-128"/>
                <a:ea typeface="メイリオ" pitchFamily="50" charset="-128"/>
                <a:cs typeface="メイリオ" pitchFamily="50" charset="-128"/>
              </a:rPr>
              <a:t>な森づくり推進事業（基盤づくり）</a:t>
            </a:r>
            <a:r>
              <a:rPr lang="ja-JP" altLang="en-US" sz="2000" b="1" dirty="0" smtClean="0">
                <a:solidFill>
                  <a:srgbClr val="000000"/>
                </a:solidFill>
                <a:latin typeface="Meiryo UI" pitchFamily="50" charset="-128"/>
                <a:ea typeface="Meiryo UI" pitchFamily="50" charset="-128"/>
                <a:cs typeface="Meiryo UI" pitchFamily="50" charset="-128"/>
              </a:rPr>
              <a:t>の効果検証</a:t>
            </a:r>
            <a:endParaRPr lang="ja-JP" altLang="en-US" sz="2000" b="1" dirty="0">
              <a:solidFill>
                <a:srgbClr val="000000"/>
              </a:solidFill>
              <a:latin typeface="Meiryo UI" pitchFamily="50" charset="-128"/>
              <a:ea typeface="Meiryo UI" pitchFamily="50" charset="-128"/>
              <a:cs typeface="Meiryo UI" pitchFamily="50" charset="-128"/>
            </a:endParaRPr>
          </a:p>
        </p:txBody>
      </p:sp>
      <p:cxnSp>
        <p:nvCxnSpPr>
          <p:cNvPr id="37" name="直線コネクタ 36"/>
          <p:cNvCxnSpPr/>
          <p:nvPr/>
        </p:nvCxnSpPr>
        <p:spPr>
          <a:xfrm>
            <a:off x="200472" y="697636"/>
            <a:ext cx="9504000" cy="0"/>
          </a:xfrm>
          <a:prstGeom prst="line">
            <a:avLst/>
          </a:prstGeom>
          <a:ln w="47625">
            <a:solidFill>
              <a:srgbClr val="74B230"/>
            </a:solidFill>
          </a:ln>
        </p:spPr>
        <p:style>
          <a:lnRef idx="3">
            <a:schemeClr val="accent1"/>
          </a:lnRef>
          <a:fillRef idx="0">
            <a:schemeClr val="accent1"/>
          </a:fillRef>
          <a:effectRef idx="2">
            <a:schemeClr val="accent1"/>
          </a:effectRef>
          <a:fontRef idx="minor">
            <a:schemeClr val="tx1"/>
          </a:fontRef>
        </p:style>
      </p:cxnSp>
      <p:sp>
        <p:nvSpPr>
          <p:cNvPr id="28" name="コンテンツ プレースホルダー 2"/>
          <p:cNvSpPr>
            <a:spLocks noGrp="1"/>
          </p:cNvSpPr>
          <p:nvPr>
            <p:ph idx="1"/>
          </p:nvPr>
        </p:nvSpPr>
        <p:spPr>
          <a:xfrm>
            <a:off x="247122" y="908720"/>
            <a:ext cx="9410700" cy="5760640"/>
          </a:xfrm>
        </p:spPr>
        <p:txBody>
          <a:bodyPr>
            <a:normAutofit/>
          </a:bodyPr>
          <a:lstStyle/>
          <a:p>
            <a:pPr marL="0" indent="0">
              <a:buNone/>
            </a:pPr>
            <a:r>
              <a:rPr lang="ja-JP" altLang="en-US" sz="1600" dirty="0" smtClean="0"/>
              <a:t>◆期待する効果</a:t>
            </a:r>
            <a:endParaRPr kumimoji="1" lang="en-US" altLang="ja-JP" sz="1600" dirty="0"/>
          </a:p>
          <a:p>
            <a:pPr marL="0" indent="0">
              <a:buNone/>
            </a:pPr>
            <a:r>
              <a:rPr lang="ja-JP" altLang="en-US" sz="1600" dirty="0" smtClean="0"/>
              <a:t>　</a:t>
            </a:r>
            <a:r>
              <a:rPr lang="ja-JP" altLang="en-US" sz="1600" dirty="0"/>
              <a:t>○３４箇所、４，８００</a:t>
            </a:r>
            <a:r>
              <a:rPr lang="en-US" altLang="ja-JP" sz="1600" dirty="0"/>
              <a:t>ha</a:t>
            </a:r>
            <a:r>
              <a:rPr lang="ja-JP" altLang="en-US" sz="1600" dirty="0"/>
              <a:t>の森林に</a:t>
            </a:r>
            <a:r>
              <a:rPr lang="ja-JP" altLang="en-US" sz="1600" dirty="0" smtClean="0"/>
              <a:t>おける森林</a:t>
            </a:r>
            <a:r>
              <a:rPr lang="ja-JP" altLang="en-US" sz="1600" dirty="0"/>
              <a:t>経営計画の</a:t>
            </a:r>
            <a:r>
              <a:rPr lang="ja-JP" altLang="en-US" sz="1600" dirty="0" smtClean="0"/>
              <a:t>実現</a:t>
            </a:r>
            <a:endParaRPr lang="en-US" altLang="ja-JP" sz="1600" dirty="0" smtClean="0"/>
          </a:p>
          <a:p>
            <a:pPr marL="0" indent="0">
              <a:buNone/>
            </a:pPr>
            <a:r>
              <a:rPr lang="ja-JP" altLang="en-US" sz="1600" dirty="0"/>
              <a:t>　　・ </a:t>
            </a:r>
            <a:r>
              <a:rPr lang="ja-JP" altLang="en-US" sz="1600" dirty="0" smtClean="0"/>
              <a:t>間伐</a:t>
            </a:r>
            <a:r>
              <a:rPr lang="ja-JP" altLang="en-US" sz="1600" dirty="0"/>
              <a:t>計画量の達成</a:t>
            </a:r>
          </a:p>
          <a:p>
            <a:pPr marL="0" indent="0">
              <a:buNone/>
            </a:pPr>
            <a:r>
              <a:rPr lang="ja-JP" altLang="en-US" sz="1600" dirty="0"/>
              <a:t>　   ・搬出間伐計画量の達成</a:t>
            </a:r>
          </a:p>
          <a:p>
            <a:pPr marL="0" indent="0">
              <a:buNone/>
            </a:pPr>
            <a:r>
              <a:rPr lang="ja-JP" altLang="en-US" sz="1600" dirty="0"/>
              <a:t>　   ・長期間の森林経営実施担保の</a:t>
            </a:r>
            <a:r>
              <a:rPr lang="ja-JP" altLang="en-US" sz="1600" dirty="0" smtClean="0"/>
              <a:t>達成</a:t>
            </a:r>
            <a:endParaRPr lang="en-US" altLang="ja-JP" sz="1600" dirty="0" smtClean="0"/>
          </a:p>
          <a:p>
            <a:pPr marL="0" indent="0">
              <a:buNone/>
            </a:pPr>
            <a:r>
              <a:rPr lang="ja-JP" altLang="en-US" sz="1600" dirty="0"/>
              <a:t>　</a:t>
            </a:r>
            <a:r>
              <a:rPr lang="ja-JP" altLang="en-US" sz="1600" dirty="0" smtClean="0"/>
              <a:t>　　</a:t>
            </a:r>
            <a:r>
              <a:rPr lang="ja-JP" altLang="en-US" sz="1400" dirty="0" smtClean="0"/>
              <a:t>（府・事業主体・森林所有者の３者での</a:t>
            </a:r>
            <a:r>
              <a:rPr lang="en-US" altLang="ja-JP" sz="1400" dirty="0" smtClean="0"/>
              <a:t>20</a:t>
            </a:r>
            <a:r>
              <a:rPr lang="ja-JP" altLang="en-US" sz="1400" dirty="0" smtClean="0"/>
              <a:t>年間の「持続的な森づくり推進事業に関する長期的</a:t>
            </a:r>
            <a:r>
              <a:rPr lang="ja-JP" altLang="en-US" sz="1400" dirty="0"/>
              <a:t>な</a:t>
            </a:r>
            <a:r>
              <a:rPr lang="ja-JP" altLang="en-US" sz="1400" dirty="0" smtClean="0"/>
              <a:t>森林施業と</a:t>
            </a:r>
            <a:r>
              <a:rPr lang="ja-JP" altLang="en-US" sz="1400" dirty="0"/>
              <a:t>基盤施設</a:t>
            </a:r>
            <a:r>
              <a:rPr lang="ja-JP" altLang="en-US" sz="1400" dirty="0" smtClean="0"/>
              <a:t>の</a:t>
            </a:r>
            <a:endParaRPr lang="en-US" altLang="ja-JP" sz="1400" dirty="0" smtClean="0"/>
          </a:p>
          <a:p>
            <a:pPr marL="0" indent="0">
              <a:buNone/>
            </a:pPr>
            <a:r>
              <a:rPr lang="ja-JP" altLang="en-US" sz="1400" dirty="0"/>
              <a:t>　</a:t>
            </a:r>
            <a:r>
              <a:rPr lang="ja-JP" altLang="en-US" sz="1400" dirty="0" smtClean="0"/>
              <a:t>　　　利用</a:t>
            </a:r>
            <a:r>
              <a:rPr lang="ja-JP" altLang="en-US" sz="1400" dirty="0"/>
              <a:t>等に関する</a:t>
            </a:r>
            <a:r>
              <a:rPr lang="ja-JP" altLang="en-US" sz="1400" dirty="0" smtClean="0"/>
              <a:t>協定書（以下、「協定」）を締結）</a:t>
            </a:r>
            <a:endParaRPr lang="en-US" altLang="ja-JP" sz="1400" dirty="0" smtClean="0"/>
          </a:p>
          <a:p>
            <a:pPr marL="0" indent="0">
              <a:buNone/>
            </a:pPr>
            <a:r>
              <a:rPr lang="ja-JP" altLang="en-US" sz="1600" dirty="0" smtClean="0"/>
              <a:t>◆検証方法</a:t>
            </a:r>
            <a:endParaRPr lang="en-US" altLang="ja-JP" sz="1600" dirty="0" smtClean="0"/>
          </a:p>
          <a:p>
            <a:pPr marL="0" indent="0">
              <a:buNone/>
            </a:pPr>
            <a:r>
              <a:rPr lang="ja-JP" altLang="en-US" sz="1600" dirty="0"/>
              <a:t>　</a:t>
            </a:r>
            <a:r>
              <a:rPr lang="ja-JP" altLang="en-US" sz="1600" dirty="0" smtClean="0"/>
              <a:t>○森林</a:t>
            </a:r>
            <a:r>
              <a:rPr lang="ja-JP" altLang="en-US" sz="1600" dirty="0"/>
              <a:t>経営リーダーに対する間伐実施量及び</a:t>
            </a:r>
            <a:r>
              <a:rPr lang="ja-JP" altLang="en-US" sz="1600" dirty="0" smtClean="0"/>
              <a:t>間伐材搬出量</a:t>
            </a:r>
            <a:r>
              <a:rPr lang="ja-JP" altLang="en-US" sz="1600" dirty="0"/>
              <a:t>の確認</a:t>
            </a:r>
          </a:p>
          <a:p>
            <a:pPr marL="0" indent="0">
              <a:buNone/>
            </a:pPr>
            <a:r>
              <a:rPr lang="ja-JP" altLang="en-US" sz="1600" dirty="0" smtClean="0"/>
              <a:t>　○協定</a:t>
            </a:r>
            <a:r>
              <a:rPr lang="ja-JP" altLang="en-US" sz="1600" dirty="0"/>
              <a:t>締結した森林所有者数の確認</a:t>
            </a:r>
            <a:endParaRPr lang="en-US" altLang="ja-JP" sz="1600" dirty="0" smtClean="0"/>
          </a:p>
          <a:p>
            <a:pPr marL="0" indent="0">
              <a:buNone/>
            </a:pPr>
            <a:endParaRPr lang="en-US" altLang="ja-JP" sz="1600" dirty="0" smtClean="0"/>
          </a:p>
          <a:p>
            <a:pPr marL="0" indent="0">
              <a:buNone/>
            </a:pPr>
            <a:r>
              <a:rPr lang="ja-JP" altLang="en-US" sz="1600" dirty="0"/>
              <a:t>　</a:t>
            </a:r>
            <a:r>
              <a:rPr lang="ja-JP" altLang="en-US" sz="1600" dirty="0" smtClean="0"/>
              <a:t>　</a:t>
            </a:r>
            <a:endParaRPr lang="en-US" altLang="ja-JP" sz="1600" dirty="0" smtClean="0"/>
          </a:p>
          <a:p>
            <a:pPr marL="0" indent="0">
              <a:buNone/>
            </a:pPr>
            <a:endParaRPr lang="en-US" altLang="ja-JP" sz="1600" dirty="0" smtClean="0"/>
          </a:p>
          <a:p>
            <a:pPr marL="0" indent="0">
              <a:buNone/>
            </a:pPr>
            <a:r>
              <a:rPr lang="ja-JP" altLang="en-US" sz="1600" dirty="0"/>
              <a:t>　</a:t>
            </a:r>
            <a:endParaRPr kumimoji="1" lang="ja-JP" altLang="en-US" sz="1600" dirty="0"/>
          </a:p>
        </p:txBody>
      </p:sp>
      <p:sp>
        <p:nvSpPr>
          <p:cNvPr id="3" name="正方形/長方形 2"/>
          <p:cNvSpPr/>
          <p:nvPr/>
        </p:nvSpPr>
        <p:spPr>
          <a:xfrm>
            <a:off x="6033120" y="4623752"/>
            <a:ext cx="1729680"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smtClean="0">
              <a:solidFill>
                <a:schemeClr val="tx1"/>
              </a:solidFill>
            </a:endParaRPr>
          </a:p>
        </p:txBody>
      </p:sp>
      <p:pic>
        <p:nvPicPr>
          <p:cNvPr id="7" name="Picture 2" descr="\\localhost\LIB\森づくり支援G\内本\森林環境税関係\持続的森づくり推進事業（基盤づくり）\釜谷→内本\貝塚市木積　木材搬出\P929052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2166" y="3831621"/>
            <a:ext cx="3572762" cy="216032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D:\UchimotoD\Desktop\高島→内本補佐\河内長野市滝畑燈明岳地区の搬出画像（H30.6.1実施分）\P101063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05967" y="3831621"/>
            <a:ext cx="3598910" cy="2185737"/>
          </a:xfrm>
          <a:prstGeom prst="rect">
            <a:avLst/>
          </a:prstGeom>
          <a:noFill/>
          <a:extLst>
            <a:ext uri="{909E8E84-426E-40DD-AFC4-6F175D3DCCD1}">
              <a14:hiddenFill xmlns:a14="http://schemas.microsoft.com/office/drawing/2010/main">
                <a:solidFill>
                  <a:srgbClr val="FFFFFF"/>
                </a:solidFill>
              </a14:hiddenFill>
            </a:ext>
          </a:extLst>
        </p:spPr>
      </p:pic>
      <p:sp>
        <p:nvSpPr>
          <p:cNvPr id="10" name="正方形/長方形 9"/>
          <p:cNvSpPr/>
          <p:nvPr/>
        </p:nvSpPr>
        <p:spPr>
          <a:xfrm>
            <a:off x="1006379" y="6017358"/>
            <a:ext cx="3024336"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chemeClr val="tx1"/>
                </a:solidFill>
              </a:rPr>
              <a:t>　Ｈ</a:t>
            </a:r>
            <a:r>
              <a:rPr kumimoji="1" lang="en-US" altLang="ja-JP" dirty="0" smtClean="0">
                <a:solidFill>
                  <a:schemeClr val="tx1"/>
                </a:solidFill>
              </a:rPr>
              <a:t>29.9</a:t>
            </a:r>
            <a:r>
              <a:rPr lang="en-US" altLang="ja-JP" dirty="0" smtClean="0">
                <a:solidFill>
                  <a:schemeClr val="tx1"/>
                </a:solidFill>
              </a:rPr>
              <a:t>.</a:t>
            </a:r>
            <a:r>
              <a:rPr kumimoji="1" lang="en-US" altLang="ja-JP" dirty="0" smtClean="0">
                <a:solidFill>
                  <a:schemeClr val="tx1"/>
                </a:solidFill>
              </a:rPr>
              <a:t>26</a:t>
            </a:r>
            <a:r>
              <a:rPr kumimoji="1" lang="ja-JP" altLang="en-US" dirty="0" smtClean="0">
                <a:solidFill>
                  <a:schemeClr val="tx1"/>
                </a:solidFill>
              </a:rPr>
              <a:t>　</a:t>
            </a:r>
            <a:r>
              <a:rPr kumimoji="1" lang="en-US" altLang="ja-JP" dirty="0" smtClean="0">
                <a:solidFill>
                  <a:schemeClr val="tx1"/>
                </a:solidFill>
              </a:rPr>
              <a:t>【</a:t>
            </a:r>
            <a:r>
              <a:rPr kumimoji="1" lang="ja-JP" altLang="en-US" dirty="0" smtClean="0">
                <a:solidFill>
                  <a:schemeClr val="tx1"/>
                </a:solidFill>
              </a:rPr>
              <a:t>貝塚市木積</a:t>
            </a:r>
            <a:r>
              <a:rPr kumimoji="1" lang="en-US" altLang="ja-JP" dirty="0" smtClean="0">
                <a:solidFill>
                  <a:schemeClr val="tx1"/>
                </a:solidFill>
              </a:rPr>
              <a:t>】</a:t>
            </a:r>
          </a:p>
        </p:txBody>
      </p:sp>
      <p:sp>
        <p:nvSpPr>
          <p:cNvPr id="11" name="正方形/長方形 10"/>
          <p:cNvSpPr/>
          <p:nvPr/>
        </p:nvSpPr>
        <p:spPr>
          <a:xfrm>
            <a:off x="5376485" y="5963596"/>
            <a:ext cx="3528392" cy="3281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chemeClr val="tx1"/>
                </a:solidFill>
              </a:rPr>
              <a:t>　Ｈ</a:t>
            </a:r>
            <a:r>
              <a:rPr lang="en-US" altLang="ja-JP" dirty="0" smtClean="0">
                <a:solidFill>
                  <a:schemeClr val="tx1"/>
                </a:solidFill>
              </a:rPr>
              <a:t>30</a:t>
            </a:r>
            <a:r>
              <a:rPr kumimoji="1" lang="en-US" altLang="ja-JP" dirty="0" smtClean="0">
                <a:solidFill>
                  <a:schemeClr val="tx1"/>
                </a:solidFill>
              </a:rPr>
              <a:t>.3</a:t>
            </a:r>
            <a:r>
              <a:rPr lang="en-US" altLang="ja-JP" dirty="0" smtClean="0">
                <a:solidFill>
                  <a:schemeClr val="tx1"/>
                </a:solidFill>
              </a:rPr>
              <a:t>.1</a:t>
            </a:r>
            <a:r>
              <a:rPr lang="ja-JP" altLang="en-US" dirty="0" smtClean="0">
                <a:solidFill>
                  <a:schemeClr val="tx1"/>
                </a:solidFill>
              </a:rPr>
              <a:t>　</a:t>
            </a:r>
            <a:r>
              <a:rPr lang="en-US" altLang="ja-JP" dirty="0" smtClean="0">
                <a:solidFill>
                  <a:schemeClr val="tx1"/>
                </a:solidFill>
              </a:rPr>
              <a:t>【</a:t>
            </a:r>
            <a:r>
              <a:rPr lang="ja-JP" altLang="en-US" dirty="0" smtClean="0">
                <a:solidFill>
                  <a:schemeClr val="tx1"/>
                </a:solidFill>
              </a:rPr>
              <a:t>河内長野滝畑燈明岳</a:t>
            </a:r>
            <a:r>
              <a:rPr lang="en-US" altLang="ja-JP" dirty="0" smtClean="0">
                <a:solidFill>
                  <a:schemeClr val="tx1"/>
                </a:solidFill>
              </a:rPr>
              <a:t>】</a:t>
            </a:r>
            <a:endParaRPr kumimoji="1" lang="en-US" altLang="ja-JP" dirty="0" smtClean="0">
              <a:solidFill>
                <a:schemeClr val="tx1"/>
              </a:solidFill>
            </a:endParaRPr>
          </a:p>
        </p:txBody>
      </p:sp>
      <p:sp>
        <p:nvSpPr>
          <p:cNvPr id="12" name="正方形/長方形 11"/>
          <p:cNvSpPr/>
          <p:nvPr/>
        </p:nvSpPr>
        <p:spPr>
          <a:xfrm>
            <a:off x="2688495" y="6276103"/>
            <a:ext cx="4177208"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chemeClr val="tx1"/>
                </a:solidFill>
              </a:rPr>
              <a:t>【</a:t>
            </a:r>
            <a:r>
              <a:rPr lang="ja-JP" altLang="en-US" dirty="0" smtClean="0">
                <a:solidFill>
                  <a:schemeClr val="tx1"/>
                </a:solidFill>
              </a:rPr>
              <a:t>間伐材搬出の様子</a:t>
            </a:r>
            <a:r>
              <a:rPr lang="en-US" altLang="ja-JP" dirty="0" smtClean="0">
                <a:solidFill>
                  <a:schemeClr val="tx1"/>
                </a:solidFill>
              </a:rPr>
              <a:t>】</a:t>
            </a:r>
            <a:endParaRPr kumimoji="1" lang="en-US" altLang="ja-JP" dirty="0" smtClean="0">
              <a:solidFill>
                <a:schemeClr val="tx1"/>
              </a:solidFill>
            </a:endParaRPr>
          </a:p>
        </p:txBody>
      </p:sp>
    </p:spTree>
    <p:extLst>
      <p:ext uri="{BB962C8B-B14F-4D97-AF65-F5344CB8AC3E}">
        <p14:creationId xmlns:p14="http://schemas.microsoft.com/office/powerpoint/2010/main" val="36411844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正方形/長方形 17"/>
          <p:cNvSpPr>
            <a:spLocks noChangeArrowheads="1"/>
          </p:cNvSpPr>
          <p:nvPr/>
        </p:nvSpPr>
        <p:spPr bwMode="auto">
          <a:xfrm>
            <a:off x="111734" y="332656"/>
            <a:ext cx="70015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kumimoji="1" sz="48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41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36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3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3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9pPr>
          </a:lstStyle>
          <a:p>
            <a:pPr defTabSz="914400" eaLnBrk="1" hangingPunct="1">
              <a:spcBef>
                <a:spcPct val="0"/>
              </a:spcBef>
              <a:buFontTx/>
              <a:buNone/>
            </a:pPr>
            <a:r>
              <a:rPr lang="ja-JP" altLang="en-US" sz="2000" b="1" dirty="0">
                <a:latin typeface="メイリオ" pitchFamily="50" charset="-128"/>
                <a:ea typeface="メイリオ" pitchFamily="50" charset="-128"/>
                <a:cs typeface="メイリオ" pitchFamily="50" charset="-128"/>
              </a:rPr>
              <a:t>　持続的</a:t>
            </a:r>
            <a:r>
              <a:rPr lang="ja-JP" altLang="en-US" sz="2000" b="1" dirty="0" smtClean="0">
                <a:latin typeface="メイリオ" pitchFamily="50" charset="-128"/>
                <a:ea typeface="メイリオ" pitchFamily="50" charset="-128"/>
                <a:cs typeface="メイリオ" pitchFamily="50" charset="-128"/>
              </a:rPr>
              <a:t>な森づくり推進事業（基盤づくり）</a:t>
            </a:r>
            <a:r>
              <a:rPr lang="ja-JP" altLang="en-US" sz="2000" b="1" dirty="0" smtClean="0">
                <a:solidFill>
                  <a:srgbClr val="000000"/>
                </a:solidFill>
                <a:latin typeface="Meiryo UI" pitchFamily="50" charset="-128"/>
                <a:ea typeface="Meiryo UI" pitchFamily="50" charset="-128"/>
                <a:cs typeface="Meiryo UI" pitchFamily="50" charset="-128"/>
              </a:rPr>
              <a:t>の効果検証</a:t>
            </a:r>
            <a:endParaRPr lang="ja-JP" altLang="en-US" sz="2000" b="1" dirty="0">
              <a:solidFill>
                <a:srgbClr val="000000"/>
              </a:solidFill>
              <a:latin typeface="Meiryo UI" pitchFamily="50" charset="-128"/>
              <a:ea typeface="Meiryo UI" pitchFamily="50" charset="-128"/>
              <a:cs typeface="Meiryo UI" pitchFamily="50" charset="-128"/>
            </a:endParaRPr>
          </a:p>
        </p:txBody>
      </p:sp>
      <p:cxnSp>
        <p:nvCxnSpPr>
          <p:cNvPr id="37" name="直線コネクタ 36"/>
          <p:cNvCxnSpPr/>
          <p:nvPr/>
        </p:nvCxnSpPr>
        <p:spPr>
          <a:xfrm>
            <a:off x="200472" y="697636"/>
            <a:ext cx="9504000" cy="0"/>
          </a:xfrm>
          <a:prstGeom prst="line">
            <a:avLst/>
          </a:prstGeom>
          <a:ln w="47625">
            <a:solidFill>
              <a:srgbClr val="74B230"/>
            </a:solidFill>
          </a:ln>
        </p:spPr>
        <p:style>
          <a:lnRef idx="3">
            <a:schemeClr val="accent1"/>
          </a:lnRef>
          <a:fillRef idx="0">
            <a:schemeClr val="accent1"/>
          </a:fillRef>
          <a:effectRef idx="2">
            <a:schemeClr val="accent1"/>
          </a:effectRef>
          <a:fontRef idx="minor">
            <a:schemeClr val="tx1"/>
          </a:fontRef>
        </p:style>
      </p:cxnSp>
      <p:sp>
        <p:nvSpPr>
          <p:cNvPr id="28" name="コンテンツ プレースホルダー 2"/>
          <p:cNvSpPr>
            <a:spLocks noGrp="1"/>
          </p:cNvSpPr>
          <p:nvPr>
            <p:ph idx="1"/>
          </p:nvPr>
        </p:nvSpPr>
        <p:spPr>
          <a:xfrm>
            <a:off x="247122" y="908720"/>
            <a:ext cx="9410700" cy="5688632"/>
          </a:xfrm>
        </p:spPr>
        <p:txBody>
          <a:bodyPr>
            <a:normAutofit/>
          </a:bodyPr>
          <a:lstStyle/>
          <a:p>
            <a:pPr marL="0" indent="0">
              <a:buNone/>
            </a:pPr>
            <a:r>
              <a:rPr lang="ja-JP" altLang="en-US" sz="1600" dirty="0" smtClean="0"/>
              <a:t>◆</a:t>
            </a:r>
            <a:r>
              <a:rPr lang="ja-JP" altLang="en-US" sz="1600" dirty="0"/>
              <a:t>検証結果</a:t>
            </a:r>
            <a:endParaRPr lang="en-US" altLang="ja-JP" sz="1600" dirty="0"/>
          </a:p>
          <a:p>
            <a:pPr marL="0" indent="0">
              <a:buNone/>
            </a:pPr>
            <a:r>
              <a:rPr lang="ja-JP" altLang="en-US" sz="1600" dirty="0"/>
              <a:t>　○間伐実施量の確認　　　　　実施実績に</a:t>
            </a:r>
            <a:r>
              <a:rPr lang="ja-JP" altLang="en-US" sz="1600" dirty="0" smtClean="0"/>
              <a:t>ついて、書類</a:t>
            </a:r>
            <a:r>
              <a:rPr lang="ja-JP" altLang="en-US" sz="1600" dirty="0"/>
              <a:t>、写真、現地にて確認</a:t>
            </a:r>
            <a:endParaRPr lang="en-US" altLang="ja-JP" sz="1600" dirty="0"/>
          </a:p>
          <a:p>
            <a:pPr marL="0" indent="0">
              <a:buNone/>
            </a:pPr>
            <a:endParaRPr lang="en-US" altLang="ja-JP" sz="1600" dirty="0"/>
          </a:p>
          <a:p>
            <a:pPr marL="0" indent="0">
              <a:buNone/>
            </a:pPr>
            <a:endParaRPr lang="en-US" altLang="ja-JP" sz="1600" dirty="0" smtClean="0"/>
          </a:p>
          <a:p>
            <a:pPr marL="0" indent="0">
              <a:buNone/>
            </a:pPr>
            <a:endParaRPr lang="en-US" altLang="ja-JP" sz="1600" dirty="0" smtClean="0"/>
          </a:p>
          <a:p>
            <a:pPr marL="0" indent="0">
              <a:buNone/>
            </a:pPr>
            <a:endParaRPr lang="en-US" altLang="ja-JP" sz="1600" dirty="0" smtClean="0"/>
          </a:p>
          <a:p>
            <a:pPr marL="0" indent="0">
              <a:buNone/>
            </a:pPr>
            <a:endParaRPr lang="en-US" altLang="ja-JP" sz="1600" dirty="0"/>
          </a:p>
          <a:p>
            <a:pPr marL="0" indent="0">
              <a:buNone/>
            </a:pPr>
            <a:endParaRPr lang="en-US" altLang="ja-JP" sz="1600" dirty="0" smtClean="0"/>
          </a:p>
          <a:p>
            <a:pPr marL="0" indent="0">
              <a:buNone/>
            </a:pPr>
            <a:endParaRPr lang="en-US" altLang="ja-JP" sz="1600" dirty="0"/>
          </a:p>
          <a:p>
            <a:pPr marL="0" indent="0">
              <a:buNone/>
            </a:pPr>
            <a:r>
              <a:rPr lang="ja-JP" altLang="en-US" sz="1600" dirty="0" smtClean="0"/>
              <a:t>○間伐材搬出量</a:t>
            </a:r>
            <a:r>
              <a:rPr lang="ja-JP" altLang="en-US" sz="1600" dirty="0"/>
              <a:t>の確認　　　</a:t>
            </a:r>
            <a:r>
              <a:rPr lang="ja-JP" altLang="en-US" sz="1600" dirty="0" smtClean="0"/>
              <a:t>実施実績について、書類、写真、現地にて確認</a:t>
            </a:r>
            <a:endParaRPr lang="ja-JP" altLang="en-US" sz="1600" dirty="0"/>
          </a:p>
          <a:p>
            <a:pPr marL="0" indent="0">
              <a:buNone/>
            </a:pPr>
            <a:endParaRPr kumimoji="1" lang="en-US" altLang="ja-JP" sz="1600" dirty="0" smtClean="0"/>
          </a:p>
          <a:p>
            <a:pPr marL="0" indent="0">
              <a:buNone/>
            </a:pPr>
            <a:endParaRPr lang="en-US" altLang="ja-JP" sz="1600" dirty="0"/>
          </a:p>
          <a:p>
            <a:pPr marL="0" indent="0">
              <a:buNone/>
            </a:pPr>
            <a:endParaRPr kumimoji="1" lang="en-US" altLang="ja-JP" sz="1600" dirty="0" smtClean="0"/>
          </a:p>
          <a:p>
            <a:pPr marL="0" indent="0">
              <a:buNone/>
            </a:pPr>
            <a:endParaRPr lang="en-US" altLang="ja-JP" sz="1600" dirty="0"/>
          </a:p>
          <a:p>
            <a:pPr marL="0" indent="0">
              <a:buNone/>
            </a:pPr>
            <a:endParaRPr kumimoji="1" lang="en-US" altLang="ja-JP" sz="1600" dirty="0" smtClean="0"/>
          </a:p>
          <a:p>
            <a:pPr marL="0" indent="0">
              <a:buNone/>
            </a:pPr>
            <a:endParaRPr lang="en-US" altLang="ja-JP" sz="1600" dirty="0"/>
          </a:p>
          <a:p>
            <a:pPr marL="0" indent="0">
              <a:buNone/>
            </a:pPr>
            <a:r>
              <a:rPr lang="ja-JP" altLang="en-US" sz="1600" dirty="0"/>
              <a:t>　</a:t>
            </a:r>
            <a:endParaRPr kumimoji="1" lang="en-US" altLang="ja-JP" sz="1600" dirty="0" smtClean="0"/>
          </a:p>
        </p:txBody>
      </p:sp>
      <p:graphicFrame>
        <p:nvGraphicFramePr>
          <p:cNvPr id="5" name="表 4"/>
          <p:cNvGraphicFramePr>
            <a:graphicFrameLocks noGrp="1"/>
          </p:cNvGraphicFramePr>
          <p:nvPr>
            <p:extLst>
              <p:ext uri="{D42A27DB-BD31-4B8C-83A1-F6EECF244321}">
                <p14:modId xmlns:p14="http://schemas.microsoft.com/office/powerpoint/2010/main" val="1077742561"/>
              </p:ext>
            </p:extLst>
          </p:nvPr>
        </p:nvGraphicFramePr>
        <p:xfrm>
          <a:off x="355717" y="4005064"/>
          <a:ext cx="8479744" cy="1584960"/>
        </p:xfrm>
        <a:graphic>
          <a:graphicData uri="http://schemas.openxmlformats.org/drawingml/2006/table">
            <a:tbl>
              <a:tblPr firstRow="1" bandRow="1">
                <a:tableStyleId>{5C22544A-7EE6-4342-B048-85BDC9FD1C3A}</a:tableStyleId>
              </a:tblPr>
              <a:tblGrid>
                <a:gridCol w="1572158"/>
                <a:gridCol w="1572158"/>
                <a:gridCol w="1572158"/>
                <a:gridCol w="1557494"/>
                <a:gridCol w="2205776"/>
              </a:tblGrid>
              <a:tr h="370840">
                <a:tc>
                  <a:txBody>
                    <a:bodyPr/>
                    <a:lstStyle/>
                    <a:p>
                      <a:pPr algn="ctr"/>
                      <a:r>
                        <a:rPr kumimoji="1" lang="ja-JP" altLang="en-US" sz="2000" dirty="0" smtClean="0">
                          <a:solidFill>
                            <a:schemeClr val="tx1"/>
                          </a:solidFill>
                          <a:latin typeface="HG丸ｺﾞｼｯｸM-PRO" panose="020F0600000000000000" pitchFamily="50" charset="-128"/>
                          <a:ea typeface="HG丸ｺﾞｼｯｸM-PRO" panose="020F0600000000000000" pitchFamily="50" charset="-128"/>
                        </a:rPr>
                        <a:t>区分</a:t>
                      </a: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tc>
                <a:tc>
                  <a:txBody>
                    <a:bodyPr/>
                    <a:lstStyle/>
                    <a:p>
                      <a:pPr algn="ctr"/>
                      <a:r>
                        <a:rPr kumimoji="1" lang="ja-JP" altLang="en-US" sz="2000" dirty="0" smtClean="0">
                          <a:solidFill>
                            <a:schemeClr val="tx1"/>
                          </a:solidFill>
                          <a:latin typeface="HG丸ｺﾞｼｯｸM-PRO" panose="020F0600000000000000" pitchFamily="50" charset="-128"/>
                          <a:ea typeface="HG丸ｺﾞｼｯｸM-PRO" panose="020F0600000000000000" pitchFamily="50" charset="-128"/>
                        </a:rPr>
                        <a:t>全体</a:t>
                      </a: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tc>
                <a:tc>
                  <a:txBody>
                    <a:bodyPr/>
                    <a:lstStyle/>
                    <a:p>
                      <a:pPr algn="ctr"/>
                      <a:r>
                        <a:rPr kumimoji="1" lang="en-US" altLang="ja-JP" sz="2000" dirty="0" smtClean="0">
                          <a:solidFill>
                            <a:schemeClr val="tx1"/>
                          </a:solidFill>
                          <a:latin typeface="HG丸ｺﾞｼｯｸM-PRO" panose="020F0600000000000000" pitchFamily="50" charset="-128"/>
                          <a:ea typeface="HG丸ｺﾞｼｯｸM-PRO" panose="020F0600000000000000" pitchFamily="50" charset="-128"/>
                        </a:rPr>
                        <a:t>H28</a:t>
                      </a:r>
                      <a:r>
                        <a:rPr kumimoji="1" lang="ja-JP" altLang="en-US" sz="2000" dirty="0" smtClean="0">
                          <a:solidFill>
                            <a:schemeClr val="tx1"/>
                          </a:solidFill>
                          <a:latin typeface="HG丸ｺﾞｼｯｸM-PRO" panose="020F0600000000000000" pitchFamily="50" charset="-128"/>
                          <a:ea typeface="HG丸ｺﾞｼｯｸM-PRO" panose="020F0600000000000000" pitchFamily="50" charset="-128"/>
                        </a:rPr>
                        <a:t>年度</a:t>
                      </a: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tc>
                <a:tc>
                  <a:txBody>
                    <a:bodyPr/>
                    <a:lstStyle/>
                    <a:p>
                      <a:pPr algn="ctr"/>
                      <a:r>
                        <a:rPr kumimoji="1" lang="en-US" altLang="ja-JP" sz="2000" dirty="0" smtClean="0">
                          <a:solidFill>
                            <a:schemeClr val="tx1"/>
                          </a:solidFill>
                          <a:latin typeface="HG丸ｺﾞｼｯｸM-PRO" panose="020F0600000000000000" pitchFamily="50" charset="-128"/>
                          <a:ea typeface="HG丸ｺﾞｼｯｸM-PRO" panose="020F0600000000000000" pitchFamily="50" charset="-128"/>
                        </a:rPr>
                        <a:t>H29</a:t>
                      </a:r>
                      <a:r>
                        <a:rPr kumimoji="1" lang="ja-JP" altLang="en-US" sz="2000" dirty="0" smtClean="0">
                          <a:solidFill>
                            <a:schemeClr val="tx1"/>
                          </a:solidFill>
                          <a:latin typeface="HG丸ｺﾞｼｯｸM-PRO" panose="020F0600000000000000" pitchFamily="50" charset="-128"/>
                          <a:ea typeface="HG丸ｺﾞｼｯｸM-PRO" panose="020F0600000000000000" pitchFamily="50" charset="-128"/>
                        </a:rPr>
                        <a:t>年度</a:t>
                      </a: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tc>
                <a:tc>
                  <a:txBody>
                    <a:bodyPr/>
                    <a:lstStyle/>
                    <a:p>
                      <a:pPr algn="ctr"/>
                      <a:r>
                        <a:rPr kumimoji="1" lang="en-US" altLang="ja-JP" sz="2000" dirty="0" smtClean="0">
                          <a:solidFill>
                            <a:schemeClr val="tx1"/>
                          </a:solidFill>
                          <a:latin typeface="HG丸ｺﾞｼｯｸM-PRO" panose="020F0600000000000000" pitchFamily="50" charset="-128"/>
                          <a:ea typeface="HG丸ｺﾞｼｯｸM-PRO" panose="020F0600000000000000" pitchFamily="50" charset="-128"/>
                        </a:rPr>
                        <a:t>H28</a:t>
                      </a:r>
                      <a:r>
                        <a:rPr kumimoji="1" lang="ja-JP" altLang="en-US" sz="2000" dirty="0" smtClean="0">
                          <a:solidFill>
                            <a:schemeClr val="tx1"/>
                          </a:solidFill>
                          <a:latin typeface="HG丸ｺﾞｼｯｸM-PRO" panose="020F0600000000000000" pitchFamily="50" charset="-128"/>
                          <a:ea typeface="HG丸ｺﾞｼｯｸM-PRO" panose="020F0600000000000000" pitchFamily="50" charset="-128"/>
                        </a:rPr>
                        <a:t>・</a:t>
                      </a:r>
                      <a:r>
                        <a:rPr kumimoji="1" lang="en-US" altLang="ja-JP" sz="2000" dirty="0" smtClean="0">
                          <a:solidFill>
                            <a:schemeClr val="tx1"/>
                          </a:solidFill>
                          <a:latin typeface="HG丸ｺﾞｼｯｸM-PRO" panose="020F0600000000000000" pitchFamily="50" charset="-128"/>
                          <a:ea typeface="HG丸ｺﾞｼｯｸM-PRO" panose="020F0600000000000000" pitchFamily="50" charset="-128"/>
                        </a:rPr>
                        <a:t>H29</a:t>
                      </a:r>
                      <a:r>
                        <a:rPr kumimoji="1" lang="ja-JP" altLang="en-US" sz="2000" dirty="0" smtClean="0">
                          <a:solidFill>
                            <a:schemeClr val="tx1"/>
                          </a:solidFill>
                          <a:latin typeface="HG丸ｺﾞｼｯｸM-PRO" panose="020F0600000000000000" pitchFamily="50" charset="-128"/>
                          <a:ea typeface="HG丸ｺﾞｼｯｸM-PRO" panose="020F0600000000000000" pitchFamily="50" charset="-128"/>
                        </a:rPr>
                        <a:t>計</a:t>
                      </a: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tc>
              </a:tr>
              <a:tr h="370840">
                <a:tc>
                  <a:txBody>
                    <a:bodyPr/>
                    <a:lstStyle/>
                    <a:p>
                      <a:pPr algn="dist"/>
                      <a:r>
                        <a:rPr kumimoji="1" lang="ja-JP" altLang="en-US" sz="2000" b="1" dirty="0" smtClean="0">
                          <a:solidFill>
                            <a:schemeClr val="tx1"/>
                          </a:solidFill>
                          <a:latin typeface="HG丸ｺﾞｼｯｸM-PRO" panose="020F0600000000000000" pitchFamily="50" charset="-128"/>
                          <a:ea typeface="HG丸ｺﾞｼｯｸM-PRO" panose="020F0600000000000000" pitchFamily="50" charset="-128"/>
                        </a:rPr>
                        <a:t>計画量</a:t>
                      </a:r>
                      <a:endParaRPr kumimoji="1" lang="ja-JP" altLang="en-US" sz="2000" b="1" dirty="0">
                        <a:solidFill>
                          <a:schemeClr val="tx1"/>
                        </a:solidFill>
                        <a:latin typeface="HG丸ｺﾞｼｯｸM-PRO" panose="020F0600000000000000" pitchFamily="50" charset="-128"/>
                        <a:ea typeface="HG丸ｺﾞｼｯｸM-PRO" panose="020F0600000000000000" pitchFamily="50" charset="-128"/>
                      </a:endParaRPr>
                    </a:p>
                  </a:txBody>
                  <a:tcPr/>
                </a:tc>
                <a:tc>
                  <a:txBody>
                    <a:bodyPr/>
                    <a:lstStyle/>
                    <a:p>
                      <a:pPr algn="r"/>
                      <a:r>
                        <a:rPr kumimoji="1" lang="en-US" altLang="ja-JP" sz="2000" dirty="0" smtClean="0">
                          <a:solidFill>
                            <a:schemeClr val="tx1"/>
                          </a:solidFill>
                          <a:latin typeface="HG丸ｺﾞｼｯｸM-PRO" panose="020F0600000000000000" pitchFamily="50" charset="-128"/>
                          <a:ea typeface="HG丸ｺﾞｼｯｸM-PRO" panose="020F0600000000000000" pitchFamily="50" charset="-128"/>
                        </a:rPr>
                        <a:t>29,713</a:t>
                      </a:r>
                      <a:r>
                        <a:rPr kumimoji="1" lang="ja-JP" altLang="en-US" sz="2000" dirty="0" smtClean="0">
                          <a:solidFill>
                            <a:schemeClr val="tx1"/>
                          </a:solidFill>
                          <a:latin typeface="HG丸ｺﾞｼｯｸM-PRO" panose="020F0600000000000000" pitchFamily="50" charset="-128"/>
                          <a:ea typeface="HG丸ｺﾞｼｯｸM-PRO" panose="020F0600000000000000" pitchFamily="50" charset="-128"/>
                        </a:rPr>
                        <a:t>㎥</a:t>
                      </a: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tc>
                <a:tc>
                  <a:txBody>
                    <a:bodyPr/>
                    <a:lstStyle/>
                    <a:p>
                      <a:pPr algn="r"/>
                      <a:r>
                        <a:rPr kumimoji="1" lang="en-US" altLang="ja-JP" sz="2000" dirty="0" smtClean="0">
                          <a:solidFill>
                            <a:schemeClr val="tx1"/>
                          </a:solidFill>
                          <a:latin typeface="HG丸ｺﾞｼｯｸM-PRO" panose="020F0600000000000000" pitchFamily="50" charset="-128"/>
                          <a:ea typeface="HG丸ｺﾞｼｯｸM-PRO" panose="020F0600000000000000" pitchFamily="50" charset="-128"/>
                        </a:rPr>
                        <a:t>4,533</a:t>
                      </a:r>
                      <a:r>
                        <a:rPr kumimoji="1" lang="ja-JP" altLang="en-US" sz="2000" dirty="0" smtClean="0">
                          <a:solidFill>
                            <a:schemeClr val="tx1"/>
                          </a:solidFill>
                          <a:latin typeface="HG丸ｺﾞｼｯｸM-PRO" panose="020F0600000000000000" pitchFamily="50" charset="-128"/>
                          <a:ea typeface="HG丸ｺﾞｼｯｸM-PRO" panose="020F0600000000000000" pitchFamily="50" charset="-128"/>
                        </a:rPr>
                        <a:t>㎥</a:t>
                      </a: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tc>
                <a:tc>
                  <a:txBody>
                    <a:bodyPr/>
                    <a:lstStyle/>
                    <a:p>
                      <a:pPr algn="r"/>
                      <a:r>
                        <a:rPr kumimoji="1" lang="en-US" altLang="ja-JP" sz="2000" dirty="0" smtClean="0">
                          <a:solidFill>
                            <a:schemeClr val="tx1"/>
                          </a:solidFill>
                          <a:latin typeface="HG丸ｺﾞｼｯｸM-PRO" panose="020F0600000000000000" pitchFamily="50" charset="-128"/>
                          <a:ea typeface="HG丸ｺﾞｼｯｸM-PRO" panose="020F0600000000000000" pitchFamily="50" charset="-128"/>
                        </a:rPr>
                        <a:t>7,209</a:t>
                      </a:r>
                      <a:r>
                        <a:rPr kumimoji="1" lang="ja-JP" altLang="en-US" sz="2000" dirty="0" smtClean="0">
                          <a:solidFill>
                            <a:schemeClr val="tx1"/>
                          </a:solidFill>
                          <a:latin typeface="HG丸ｺﾞｼｯｸM-PRO" panose="020F0600000000000000" pitchFamily="50" charset="-128"/>
                          <a:ea typeface="HG丸ｺﾞｼｯｸM-PRO" panose="020F0600000000000000" pitchFamily="50" charset="-128"/>
                        </a:rPr>
                        <a:t>㎥</a:t>
                      </a: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tc>
                <a:tc>
                  <a:txBody>
                    <a:bodyPr/>
                    <a:lstStyle/>
                    <a:p>
                      <a:pPr algn="r"/>
                      <a:r>
                        <a:rPr kumimoji="1" lang="en-US" altLang="ja-JP" sz="2000" dirty="0" smtClean="0">
                          <a:solidFill>
                            <a:schemeClr val="tx1"/>
                          </a:solidFill>
                          <a:latin typeface="HG丸ｺﾞｼｯｸM-PRO" panose="020F0600000000000000" pitchFamily="50" charset="-128"/>
                          <a:ea typeface="HG丸ｺﾞｼｯｸM-PRO" panose="020F0600000000000000" pitchFamily="50" charset="-128"/>
                        </a:rPr>
                        <a:t>11,742</a:t>
                      </a:r>
                      <a:r>
                        <a:rPr kumimoji="1" lang="ja-JP" altLang="en-US" sz="2000" dirty="0" smtClean="0">
                          <a:solidFill>
                            <a:schemeClr val="tx1"/>
                          </a:solidFill>
                          <a:latin typeface="HG丸ｺﾞｼｯｸM-PRO" panose="020F0600000000000000" pitchFamily="50" charset="-128"/>
                          <a:ea typeface="HG丸ｺﾞｼｯｸM-PRO" panose="020F0600000000000000" pitchFamily="50" charset="-128"/>
                        </a:rPr>
                        <a:t>㎥</a:t>
                      </a: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tc>
              </a:tr>
              <a:tr h="370840">
                <a:tc>
                  <a:txBody>
                    <a:bodyPr/>
                    <a:lstStyle/>
                    <a:p>
                      <a:pPr algn="dist"/>
                      <a:r>
                        <a:rPr kumimoji="1" lang="ja-JP" altLang="en-US" sz="2000" b="1" dirty="0" smtClean="0">
                          <a:solidFill>
                            <a:schemeClr val="tx1"/>
                          </a:solidFill>
                          <a:latin typeface="HG丸ｺﾞｼｯｸM-PRO" panose="020F0600000000000000" pitchFamily="50" charset="-128"/>
                          <a:ea typeface="HG丸ｺﾞｼｯｸM-PRO" panose="020F0600000000000000" pitchFamily="50" charset="-128"/>
                        </a:rPr>
                        <a:t>実績量</a:t>
                      </a:r>
                      <a:endParaRPr kumimoji="1" lang="ja-JP" altLang="en-US" sz="2000" b="1" dirty="0">
                        <a:solidFill>
                          <a:schemeClr val="tx1"/>
                        </a:solidFill>
                        <a:latin typeface="HG丸ｺﾞｼｯｸM-PRO" panose="020F0600000000000000" pitchFamily="50" charset="-128"/>
                        <a:ea typeface="HG丸ｺﾞｼｯｸM-PRO" panose="020F0600000000000000" pitchFamily="50" charset="-128"/>
                      </a:endParaRPr>
                    </a:p>
                  </a:txBody>
                  <a:tcPr/>
                </a:tc>
                <a:tc>
                  <a:txBody>
                    <a:bodyPr/>
                    <a:lstStyle/>
                    <a:p>
                      <a:pPr algn="r"/>
                      <a:r>
                        <a:rPr kumimoji="1" lang="en-US" altLang="ja-JP" sz="2000" dirty="0" smtClean="0">
                          <a:solidFill>
                            <a:schemeClr val="tx1"/>
                          </a:solidFill>
                          <a:latin typeface="HG丸ｺﾞｼｯｸM-PRO" panose="020F0600000000000000" pitchFamily="50" charset="-128"/>
                          <a:ea typeface="HG丸ｺﾞｼｯｸM-PRO" panose="020F0600000000000000" pitchFamily="50" charset="-128"/>
                        </a:rPr>
                        <a:t>10,532</a:t>
                      </a:r>
                      <a:r>
                        <a:rPr kumimoji="1" lang="ja-JP" altLang="en-US" sz="2000" dirty="0" smtClean="0">
                          <a:solidFill>
                            <a:schemeClr val="tx1"/>
                          </a:solidFill>
                          <a:latin typeface="HG丸ｺﾞｼｯｸM-PRO" panose="020F0600000000000000" pitchFamily="50" charset="-128"/>
                          <a:ea typeface="HG丸ｺﾞｼｯｸM-PRO" panose="020F0600000000000000" pitchFamily="50" charset="-128"/>
                        </a:rPr>
                        <a:t>㎥</a:t>
                      </a: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tc>
                <a:tc>
                  <a:txBody>
                    <a:bodyPr/>
                    <a:lstStyle/>
                    <a:p>
                      <a:pPr algn="r"/>
                      <a:r>
                        <a:rPr kumimoji="1" lang="en-US" altLang="ja-JP" sz="2000" dirty="0" smtClean="0">
                          <a:solidFill>
                            <a:schemeClr val="tx1"/>
                          </a:solidFill>
                          <a:latin typeface="HG丸ｺﾞｼｯｸM-PRO" panose="020F0600000000000000" pitchFamily="50" charset="-128"/>
                          <a:ea typeface="HG丸ｺﾞｼｯｸM-PRO" panose="020F0600000000000000" pitchFamily="50" charset="-128"/>
                        </a:rPr>
                        <a:t>3,678</a:t>
                      </a:r>
                      <a:r>
                        <a:rPr kumimoji="1" lang="ja-JP" altLang="en-US" sz="2000" dirty="0" smtClean="0">
                          <a:solidFill>
                            <a:schemeClr val="tx1"/>
                          </a:solidFill>
                          <a:latin typeface="HG丸ｺﾞｼｯｸM-PRO" panose="020F0600000000000000" pitchFamily="50" charset="-128"/>
                          <a:ea typeface="HG丸ｺﾞｼｯｸM-PRO" panose="020F0600000000000000" pitchFamily="50" charset="-128"/>
                        </a:rPr>
                        <a:t>㎥</a:t>
                      </a: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tc>
                <a:tc>
                  <a:txBody>
                    <a:bodyPr/>
                    <a:lstStyle/>
                    <a:p>
                      <a:pPr algn="r"/>
                      <a:r>
                        <a:rPr kumimoji="1" lang="en-US" altLang="ja-JP" sz="2000" dirty="0" smtClean="0">
                          <a:solidFill>
                            <a:schemeClr val="tx1"/>
                          </a:solidFill>
                          <a:latin typeface="HG丸ｺﾞｼｯｸM-PRO" panose="020F0600000000000000" pitchFamily="50" charset="-128"/>
                          <a:ea typeface="HG丸ｺﾞｼｯｸM-PRO" panose="020F0600000000000000" pitchFamily="50" charset="-128"/>
                        </a:rPr>
                        <a:t>6,854</a:t>
                      </a:r>
                      <a:r>
                        <a:rPr kumimoji="1" lang="ja-JP" altLang="en-US" sz="2000" dirty="0" smtClean="0">
                          <a:solidFill>
                            <a:schemeClr val="tx1"/>
                          </a:solidFill>
                          <a:latin typeface="HG丸ｺﾞｼｯｸM-PRO" panose="020F0600000000000000" pitchFamily="50" charset="-128"/>
                          <a:ea typeface="HG丸ｺﾞｼｯｸM-PRO" panose="020F0600000000000000" pitchFamily="50" charset="-128"/>
                        </a:rPr>
                        <a:t>㎥</a:t>
                      </a: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tc>
                <a:tc>
                  <a:txBody>
                    <a:bodyPr/>
                    <a:lstStyle/>
                    <a:p>
                      <a:pPr algn="r"/>
                      <a:r>
                        <a:rPr kumimoji="1" lang="en-US" altLang="ja-JP" sz="2000" dirty="0" smtClean="0">
                          <a:solidFill>
                            <a:schemeClr val="tx1"/>
                          </a:solidFill>
                          <a:latin typeface="HG丸ｺﾞｼｯｸM-PRO" panose="020F0600000000000000" pitchFamily="50" charset="-128"/>
                          <a:ea typeface="HG丸ｺﾞｼｯｸM-PRO" panose="020F0600000000000000" pitchFamily="50" charset="-128"/>
                        </a:rPr>
                        <a:t>10,532</a:t>
                      </a:r>
                      <a:r>
                        <a:rPr kumimoji="1" lang="ja-JP" altLang="en-US" sz="2000" dirty="0" smtClean="0">
                          <a:solidFill>
                            <a:schemeClr val="tx1"/>
                          </a:solidFill>
                          <a:latin typeface="HG丸ｺﾞｼｯｸM-PRO" panose="020F0600000000000000" pitchFamily="50" charset="-128"/>
                          <a:ea typeface="HG丸ｺﾞｼｯｸM-PRO" panose="020F0600000000000000" pitchFamily="50" charset="-128"/>
                        </a:rPr>
                        <a:t>㎥</a:t>
                      </a: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tc>
              </a:tr>
              <a:tr h="370840">
                <a:tc>
                  <a:txBody>
                    <a:bodyPr/>
                    <a:lstStyle/>
                    <a:p>
                      <a:pPr algn="dist"/>
                      <a:r>
                        <a:rPr kumimoji="1" lang="ja-JP" altLang="en-US" sz="2000" b="1" dirty="0" smtClean="0">
                          <a:solidFill>
                            <a:schemeClr val="tx1"/>
                          </a:solidFill>
                          <a:latin typeface="HG丸ｺﾞｼｯｸM-PRO" panose="020F0600000000000000" pitchFamily="50" charset="-128"/>
                          <a:ea typeface="HG丸ｺﾞｼｯｸM-PRO" panose="020F0600000000000000" pitchFamily="50" charset="-128"/>
                        </a:rPr>
                        <a:t>達成割合</a:t>
                      </a:r>
                      <a:endParaRPr kumimoji="1" lang="ja-JP" altLang="en-US" sz="2000" b="1" dirty="0">
                        <a:solidFill>
                          <a:schemeClr val="tx1"/>
                        </a:solidFill>
                        <a:latin typeface="HG丸ｺﾞｼｯｸM-PRO" panose="020F0600000000000000" pitchFamily="50" charset="-128"/>
                        <a:ea typeface="HG丸ｺﾞｼｯｸM-PRO" panose="020F0600000000000000" pitchFamily="50" charset="-128"/>
                      </a:endParaRPr>
                    </a:p>
                  </a:txBody>
                  <a:tcPr/>
                </a:tc>
                <a:tc>
                  <a:txBody>
                    <a:bodyPr/>
                    <a:lstStyle/>
                    <a:p>
                      <a:pPr algn="r"/>
                      <a:r>
                        <a:rPr kumimoji="1" lang="en-US" altLang="ja-JP" sz="2000" dirty="0" smtClean="0">
                          <a:solidFill>
                            <a:schemeClr val="tx1"/>
                          </a:solidFill>
                          <a:latin typeface="HG丸ｺﾞｼｯｸM-PRO" panose="020F0600000000000000" pitchFamily="50" charset="-128"/>
                          <a:ea typeface="HG丸ｺﾞｼｯｸM-PRO" panose="020F0600000000000000" pitchFamily="50" charset="-128"/>
                        </a:rPr>
                        <a:t>35.4</a:t>
                      </a:r>
                      <a:r>
                        <a:rPr kumimoji="1" lang="ja-JP" altLang="en-US" sz="2000" dirty="0" smtClean="0">
                          <a:solidFill>
                            <a:schemeClr val="tx1"/>
                          </a:solidFill>
                          <a:latin typeface="HG丸ｺﾞｼｯｸM-PRO" panose="020F0600000000000000" pitchFamily="50" charset="-128"/>
                          <a:ea typeface="HG丸ｺﾞｼｯｸM-PRO" panose="020F0600000000000000" pitchFamily="50" charset="-128"/>
                        </a:rPr>
                        <a:t>％</a:t>
                      </a: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tc>
                <a:tc>
                  <a:txBody>
                    <a:bodyPr/>
                    <a:lstStyle/>
                    <a:p>
                      <a:pPr algn="r"/>
                      <a:r>
                        <a:rPr kumimoji="1" lang="en-US" altLang="ja-JP" sz="2000" dirty="0" smtClean="0">
                          <a:solidFill>
                            <a:schemeClr val="tx1"/>
                          </a:solidFill>
                          <a:latin typeface="HG丸ｺﾞｼｯｸM-PRO" panose="020F0600000000000000" pitchFamily="50" charset="-128"/>
                          <a:ea typeface="HG丸ｺﾞｼｯｸM-PRO" panose="020F0600000000000000" pitchFamily="50" charset="-128"/>
                        </a:rPr>
                        <a:t>81.1</a:t>
                      </a:r>
                      <a:r>
                        <a:rPr kumimoji="1" lang="ja-JP" altLang="en-US" sz="2000" dirty="0" smtClean="0">
                          <a:solidFill>
                            <a:schemeClr val="tx1"/>
                          </a:solidFill>
                          <a:latin typeface="HG丸ｺﾞｼｯｸM-PRO" panose="020F0600000000000000" pitchFamily="50" charset="-128"/>
                          <a:ea typeface="HG丸ｺﾞｼｯｸM-PRO" panose="020F0600000000000000" pitchFamily="50" charset="-128"/>
                        </a:rPr>
                        <a:t>％</a:t>
                      </a: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tc>
                <a:tc>
                  <a:txBody>
                    <a:bodyPr/>
                    <a:lstStyle/>
                    <a:p>
                      <a:pPr algn="r"/>
                      <a:r>
                        <a:rPr kumimoji="1" lang="en-US" altLang="ja-JP" sz="2000" dirty="0" smtClean="0">
                          <a:solidFill>
                            <a:schemeClr val="tx1"/>
                          </a:solidFill>
                          <a:latin typeface="HG丸ｺﾞｼｯｸM-PRO" panose="020F0600000000000000" pitchFamily="50" charset="-128"/>
                          <a:ea typeface="HG丸ｺﾞｼｯｸM-PRO" panose="020F0600000000000000" pitchFamily="50" charset="-128"/>
                        </a:rPr>
                        <a:t>95.1</a:t>
                      </a:r>
                      <a:r>
                        <a:rPr kumimoji="1" lang="ja-JP" altLang="en-US" sz="2000" dirty="0" smtClean="0">
                          <a:solidFill>
                            <a:schemeClr val="tx1"/>
                          </a:solidFill>
                          <a:latin typeface="HG丸ｺﾞｼｯｸM-PRO" panose="020F0600000000000000" pitchFamily="50" charset="-128"/>
                          <a:ea typeface="HG丸ｺﾞｼｯｸM-PRO" panose="020F0600000000000000" pitchFamily="50" charset="-128"/>
                        </a:rPr>
                        <a:t>％</a:t>
                      </a: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tc>
                <a:tc>
                  <a:txBody>
                    <a:bodyPr/>
                    <a:lstStyle/>
                    <a:p>
                      <a:pPr algn="r"/>
                      <a:r>
                        <a:rPr kumimoji="1" lang="en-US" altLang="ja-JP" sz="2000" dirty="0" smtClean="0">
                          <a:solidFill>
                            <a:schemeClr val="tx1"/>
                          </a:solidFill>
                          <a:latin typeface="HG丸ｺﾞｼｯｸM-PRO" panose="020F0600000000000000" pitchFamily="50" charset="-128"/>
                          <a:ea typeface="HG丸ｺﾞｼｯｸM-PRO" panose="020F0600000000000000" pitchFamily="50" charset="-128"/>
                        </a:rPr>
                        <a:t>89.7</a:t>
                      </a:r>
                      <a:r>
                        <a:rPr kumimoji="1" lang="ja-JP" altLang="en-US" sz="2000" dirty="0" smtClean="0">
                          <a:solidFill>
                            <a:schemeClr val="tx1"/>
                          </a:solidFill>
                          <a:latin typeface="HG丸ｺﾞｼｯｸM-PRO" panose="020F0600000000000000" pitchFamily="50" charset="-128"/>
                          <a:ea typeface="HG丸ｺﾞｼｯｸM-PRO" panose="020F0600000000000000" pitchFamily="50" charset="-128"/>
                        </a:rPr>
                        <a:t>％</a:t>
                      </a: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tc>
              </a:tr>
            </a:tbl>
          </a:graphicData>
        </a:graphic>
      </p:graphicFrame>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496" y="1556792"/>
            <a:ext cx="8358187" cy="172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64959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コンテンツ プレースホルダー 2"/>
          <p:cNvSpPr>
            <a:spLocks noGrp="1"/>
          </p:cNvSpPr>
          <p:nvPr>
            <p:ph idx="1"/>
          </p:nvPr>
        </p:nvSpPr>
        <p:spPr>
          <a:xfrm>
            <a:off x="364378" y="1077840"/>
            <a:ext cx="9124371" cy="5536080"/>
          </a:xfrm>
        </p:spPr>
        <p:txBody>
          <a:bodyPr/>
          <a:lstStyle/>
          <a:p>
            <a:pPr marL="0" indent="0">
              <a:buNone/>
            </a:pPr>
            <a:r>
              <a:rPr lang="ja-JP" altLang="en-US" sz="1400" b="1" dirty="0">
                <a:latin typeface="メイリオ" pitchFamily="50" charset="-128"/>
                <a:ea typeface="メイリオ" pitchFamily="50" charset="-128"/>
                <a:cs typeface="メイリオ" pitchFamily="50" charset="-128"/>
              </a:rPr>
              <a:t>（１）危険渓流の流木対策事業</a:t>
            </a:r>
            <a:r>
              <a:rPr lang="ja-JP" altLang="en-US" sz="1400" dirty="0">
                <a:latin typeface="ＭＳ ゴシック" pitchFamily="49" charset="-128"/>
                <a:ea typeface="ＭＳ ゴシック" pitchFamily="49" charset="-128"/>
              </a:rPr>
              <a:t>　　　　　　・・・・・・・・・・・・・・・・・・・・・・・・・</a:t>
            </a:r>
            <a:r>
              <a:rPr lang="ja-JP" altLang="en-US" sz="1400" dirty="0">
                <a:latin typeface="メイリオ" pitchFamily="50" charset="-128"/>
                <a:ea typeface="メイリオ" pitchFamily="50" charset="-128"/>
                <a:cs typeface="メイリオ" pitchFamily="50" charset="-128"/>
              </a:rPr>
              <a:t>　　１　　　　　　　　　　　　　　　　　　　　　　　</a:t>
            </a:r>
            <a:endParaRPr lang="en-US" altLang="ja-JP" sz="1400" dirty="0">
              <a:latin typeface="メイリオ" pitchFamily="50" charset="-128"/>
              <a:ea typeface="メイリオ" pitchFamily="50" charset="-128"/>
              <a:cs typeface="メイリオ" pitchFamily="50" charset="-128"/>
            </a:endParaRPr>
          </a:p>
          <a:p>
            <a:pPr marL="0" indent="0">
              <a:buNone/>
            </a:pPr>
            <a:endParaRPr lang="en-US" altLang="ja-JP" sz="1400" b="1" dirty="0">
              <a:latin typeface="メイリオ" pitchFamily="50" charset="-128"/>
              <a:ea typeface="メイリオ" pitchFamily="50" charset="-128"/>
              <a:cs typeface="メイリオ" pitchFamily="50" charset="-128"/>
            </a:endParaRPr>
          </a:p>
          <a:p>
            <a:pPr marL="0" indent="0">
              <a:buNone/>
            </a:pPr>
            <a:endParaRPr lang="en-US" altLang="ja-JP" sz="1400" b="1" dirty="0">
              <a:latin typeface="メイリオ" pitchFamily="50" charset="-128"/>
              <a:ea typeface="メイリオ" pitchFamily="50" charset="-128"/>
              <a:cs typeface="メイリオ" pitchFamily="50" charset="-128"/>
            </a:endParaRPr>
          </a:p>
          <a:p>
            <a:pPr marL="0" indent="0">
              <a:buNone/>
            </a:pPr>
            <a:r>
              <a:rPr lang="ja-JP" altLang="en-US" sz="1400" b="1" dirty="0">
                <a:latin typeface="メイリオ" pitchFamily="50" charset="-128"/>
                <a:ea typeface="メイリオ" pitchFamily="50" charset="-128"/>
                <a:cs typeface="メイリオ" pitchFamily="50" charset="-128"/>
              </a:rPr>
              <a:t>（２）主要道路沿いにおける倒木対策事業</a:t>
            </a:r>
            <a:r>
              <a:rPr lang="ja-JP" altLang="en-US" sz="1400" dirty="0">
                <a:latin typeface="メイリオ" pitchFamily="50" charset="-128"/>
                <a:ea typeface="メイリオ" pitchFamily="50" charset="-128"/>
                <a:cs typeface="メイリオ" pitchFamily="50" charset="-128"/>
              </a:rPr>
              <a:t>　・・・・・・・・・・・・・・・・・・・・・・・・・　１４</a:t>
            </a:r>
            <a:endParaRPr lang="en-US" altLang="ja-JP" sz="1400" b="1" dirty="0">
              <a:latin typeface="メイリオ" pitchFamily="50" charset="-128"/>
              <a:ea typeface="メイリオ" pitchFamily="50" charset="-128"/>
              <a:cs typeface="メイリオ" pitchFamily="50" charset="-128"/>
            </a:endParaRPr>
          </a:p>
          <a:p>
            <a:pPr marL="0" indent="0">
              <a:buNone/>
            </a:pPr>
            <a:endParaRPr lang="en-US" altLang="ja-JP" sz="1400" b="1" dirty="0">
              <a:latin typeface="メイリオ" pitchFamily="50" charset="-128"/>
              <a:ea typeface="メイリオ" pitchFamily="50" charset="-128"/>
              <a:cs typeface="メイリオ" pitchFamily="50" charset="-128"/>
            </a:endParaRPr>
          </a:p>
          <a:p>
            <a:pPr marL="0" indent="0">
              <a:buNone/>
            </a:pPr>
            <a:endParaRPr lang="en-US" altLang="ja-JP" sz="1400" b="1" dirty="0">
              <a:latin typeface="メイリオ" pitchFamily="50" charset="-128"/>
              <a:ea typeface="メイリオ" pitchFamily="50" charset="-128"/>
              <a:cs typeface="メイリオ" pitchFamily="50" charset="-128"/>
            </a:endParaRPr>
          </a:p>
          <a:p>
            <a:pPr marL="0" indent="0">
              <a:buNone/>
            </a:pPr>
            <a:r>
              <a:rPr lang="ja-JP" altLang="en-US" sz="1400" b="1" dirty="0">
                <a:latin typeface="メイリオ" pitchFamily="50" charset="-128"/>
                <a:ea typeface="メイリオ" pitchFamily="50" charset="-128"/>
                <a:cs typeface="メイリオ" pitchFamily="50" charset="-128"/>
              </a:rPr>
              <a:t>（３）持続的な森づくり推進事業（基盤づくり）・</a:t>
            </a:r>
            <a:r>
              <a:rPr lang="ja-JP" altLang="en-US" sz="1400" dirty="0">
                <a:latin typeface="メイリオ" pitchFamily="50" charset="-128"/>
                <a:ea typeface="メイリオ" pitchFamily="50" charset="-128"/>
                <a:cs typeface="メイリオ" pitchFamily="50" charset="-128"/>
              </a:rPr>
              <a:t>・・・・・・・・・・・・・・・・・・・・・・　１６　　</a:t>
            </a:r>
            <a:endParaRPr lang="en-US" altLang="ja-JP" sz="1400" dirty="0">
              <a:latin typeface="メイリオ" pitchFamily="50" charset="-128"/>
              <a:ea typeface="メイリオ" pitchFamily="50" charset="-128"/>
              <a:cs typeface="メイリオ" pitchFamily="50" charset="-128"/>
            </a:endParaRPr>
          </a:p>
          <a:p>
            <a:pPr marL="0" indent="0">
              <a:buNone/>
            </a:pPr>
            <a:endParaRPr lang="en-US" altLang="ja-JP" sz="1400" b="1" dirty="0">
              <a:latin typeface="メイリオ" pitchFamily="50" charset="-128"/>
              <a:ea typeface="メイリオ" pitchFamily="50" charset="-128"/>
              <a:cs typeface="メイリオ" pitchFamily="50" charset="-128"/>
            </a:endParaRPr>
          </a:p>
          <a:p>
            <a:pPr marL="0" indent="0">
              <a:buNone/>
            </a:pPr>
            <a:endParaRPr lang="en-US" altLang="ja-JP" sz="1400" b="1" dirty="0">
              <a:latin typeface="メイリオ" pitchFamily="50" charset="-128"/>
              <a:ea typeface="メイリオ" pitchFamily="50" charset="-128"/>
              <a:cs typeface="メイリオ" pitchFamily="50" charset="-128"/>
            </a:endParaRPr>
          </a:p>
          <a:p>
            <a:pPr marL="0" indent="0">
              <a:buNone/>
            </a:pPr>
            <a:r>
              <a:rPr lang="ja-JP" altLang="en-US" sz="1400" b="1" dirty="0">
                <a:latin typeface="メイリオ" pitchFamily="50" charset="-128"/>
                <a:ea typeface="メイリオ" pitchFamily="50" charset="-128"/>
                <a:cs typeface="メイリオ" pitchFamily="50" charset="-128"/>
              </a:rPr>
              <a:t>（４）持続的な森づくり推進事業（人材育成）・ </a:t>
            </a:r>
            <a:r>
              <a:rPr lang="ja-JP" altLang="en-US" sz="1400" dirty="0">
                <a:latin typeface="メイリオ" pitchFamily="50" charset="-128"/>
                <a:ea typeface="メイリオ" pitchFamily="50" charset="-128"/>
                <a:cs typeface="メイリオ" pitchFamily="50" charset="-128"/>
              </a:rPr>
              <a:t>・・・・・・・・・・・・・・・・・・・・・・・  ２０</a:t>
            </a:r>
            <a:r>
              <a:rPr lang="ja-JP" altLang="en-US" sz="1400" b="1" dirty="0">
                <a:latin typeface="メイリオ" pitchFamily="50" charset="-128"/>
                <a:ea typeface="メイリオ" pitchFamily="50" charset="-128"/>
                <a:cs typeface="メイリオ" pitchFamily="50" charset="-128"/>
              </a:rPr>
              <a:t>　</a:t>
            </a:r>
            <a:r>
              <a:rPr lang="ja-JP" altLang="en-US" sz="1400" dirty="0">
                <a:latin typeface="メイリオ" pitchFamily="50" charset="-128"/>
                <a:ea typeface="メイリオ" pitchFamily="50" charset="-128"/>
                <a:cs typeface="メイリオ" pitchFamily="50" charset="-128"/>
              </a:rPr>
              <a:t>　　　　　　　　　　　　　　　　　　　　　　　　　　　　　　</a:t>
            </a:r>
            <a:endParaRPr lang="en-US" altLang="ja-JP" sz="1400" dirty="0">
              <a:latin typeface="メイリオ" pitchFamily="50" charset="-128"/>
              <a:ea typeface="メイリオ" pitchFamily="50" charset="-128"/>
              <a:cs typeface="メイリオ" pitchFamily="50" charset="-128"/>
            </a:endParaRPr>
          </a:p>
          <a:p>
            <a:pPr marL="0" indent="0">
              <a:buNone/>
            </a:pPr>
            <a:endParaRPr lang="en-US" altLang="ja-JP" sz="1400" dirty="0">
              <a:latin typeface="メイリオ" pitchFamily="50" charset="-128"/>
              <a:ea typeface="メイリオ" pitchFamily="50" charset="-128"/>
              <a:cs typeface="メイリオ" pitchFamily="50" charset="-128"/>
            </a:endParaRPr>
          </a:p>
          <a:p>
            <a:pPr marL="0" indent="0">
              <a:buNone/>
            </a:pPr>
            <a:r>
              <a:rPr lang="ja-JP" altLang="en-US" sz="1400" dirty="0">
                <a:latin typeface="メイリオ" pitchFamily="50" charset="-128"/>
                <a:ea typeface="メイリオ" pitchFamily="50" charset="-128"/>
                <a:cs typeface="メイリオ" pitchFamily="50" charset="-128"/>
              </a:rPr>
              <a:t>　　　　　　　　　　　　　　</a:t>
            </a:r>
            <a:endParaRPr lang="en-US" altLang="ja-JP" sz="1400" dirty="0">
              <a:latin typeface="メイリオ" pitchFamily="50" charset="-128"/>
              <a:ea typeface="メイリオ" pitchFamily="50" charset="-128"/>
              <a:cs typeface="メイリオ" pitchFamily="50" charset="-128"/>
            </a:endParaRPr>
          </a:p>
          <a:p>
            <a:pPr marL="0" indent="0">
              <a:buNone/>
            </a:pPr>
            <a:r>
              <a:rPr lang="ja-JP" altLang="en-US" sz="1400" b="1" dirty="0">
                <a:latin typeface="メイリオ" pitchFamily="50" charset="-128"/>
                <a:ea typeface="メイリオ" pitchFamily="50" charset="-128"/>
                <a:cs typeface="メイリオ" pitchFamily="50" charset="-128"/>
              </a:rPr>
              <a:t>（５）持続的な森づくり推進事業（未利用木質資源</a:t>
            </a:r>
            <a:r>
              <a:rPr lang="en-US" altLang="ja-JP" sz="1400" b="1" dirty="0">
                <a:latin typeface="メイリオ" pitchFamily="50" charset="-128"/>
                <a:ea typeface="メイリオ" pitchFamily="50" charset="-128"/>
                <a:cs typeface="メイリオ" pitchFamily="50" charset="-128"/>
              </a:rPr>
              <a:t>(</a:t>
            </a:r>
            <a:r>
              <a:rPr lang="ja-JP" altLang="en-US" sz="1400" b="1" dirty="0">
                <a:latin typeface="メイリオ" pitchFamily="50" charset="-128"/>
                <a:ea typeface="メイリオ" pitchFamily="50" charset="-128"/>
                <a:cs typeface="メイリオ" pitchFamily="50" charset="-128"/>
              </a:rPr>
              <a:t>林地残材等</a:t>
            </a:r>
            <a:r>
              <a:rPr lang="en-US" altLang="ja-JP" sz="1400" b="1" dirty="0">
                <a:latin typeface="メイリオ" pitchFamily="50" charset="-128"/>
                <a:ea typeface="メイリオ" pitchFamily="50" charset="-128"/>
                <a:cs typeface="メイリオ" pitchFamily="50" charset="-128"/>
              </a:rPr>
              <a:t>)</a:t>
            </a:r>
            <a:r>
              <a:rPr lang="ja-JP" altLang="en-US" sz="1400" b="1" dirty="0">
                <a:latin typeface="メイリオ" pitchFamily="50" charset="-128"/>
                <a:ea typeface="メイリオ" pitchFamily="50" charset="-128"/>
                <a:cs typeface="メイリオ" pitchFamily="50" charset="-128"/>
              </a:rPr>
              <a:t>活用）</a:t>
            </a:r>
            <a:r>
              <a:rPr lang="ja-JP" altLang="en-US" sz="1400" dirty="0">
                <a:latin typeface="メイリオ" pitchFamily="50" charset="-128"/>
                <a:ea typeface="メイリオ" pitchFamily="50" charset="-128"/>
                <a:cs typeface="メイリオ" pitchFamily="50" charset="-128"/>
              </a:rPr>
              <a:t>・・・・・・・・・・・・・　</a:t>
            </a:r>
            <a:r>
              <a:rPr lang="ja-JP" altLang="en-US" sz="1400" dirty="0" smtClean="0">
                <a:latin typeface="メイリオ" pitchFamily="50" charset="-128"/>
                <a:ea typeface="メイリオ" pitchFamily="50" charset="-128"/>
                <a:cs typeface="メイリオ" pitchFamily="50" charset="-128"/>
              </a:rPr>
              <a:t>２５</a:t>
            </a:r>
            <a:endParaRPr lang="ja-JP" altLang="en-US" sz="1400" dirty="0">
              <a:latin typeface="メイリオ" pitchFamily="50" charset="-128"/>
              <a:ea typeface="メイリオ" pitchFamily="50" charset="-128"/>
              <a:cs typeface="メイリオ" pitchFamily="50" charset="-128"/>
            </a:endParaRPr>
          </a:p>
          <a:p>
            <a:pPr marL="0" indent="0">
              <a:buNone/>
            </a:pPr>
            <a:endParaRPr lang="en-US" altLang="ja-JP" sz="1400" dirty="0">
              <a:latin typeface="メイリオ" pitchFamily="50" charset="-128"/>
              <a:ea typeface="メイリオ" pitchFamily="50" charset="-128"/>
              <a:cs typeface="メイリオ" pitchFamily="50" charset="-128"/>
            </a:endParaRPr>
          </a:p>
          <a:p>
            <a:pPr marL="0" indent="0">
              <a:buNone/>
            </a:pPr>
            <a:endParaRPr lang="en-US" altLang="ja-JP" sz="1400" dirty="0">
              <a:latin typeface="メイリオ" pitchFamily="50" charset="-128"/>
              <a:ea typeface="メイリオ" pitchFamily="50" charset="-128"/>
              <a:cs typeface="メイリオ" pitchFamily="50" charset="-128"/>
            </a:endParaRPr>
          </a:p>
          <a:p>
            <a:pPr marL="0" indent="0">
              <a:buNone/>
            </a:pPr>
            <a:r>
              <a:rPr lang="ja-JP" altLang="en-US" sz="1400" b="1" dirty="0">
                <a:latin typeface="メイリオ" pitchFamily="50" charset="-128"/>
                <a:ea typeface="メイリオ" pitchFamily="50" charset="-128"/>
                <a:cs typeface="メイリオ" pitchFamily="50" charset="-128"/>
              </a:rPr>
              <a:t>（６）子育て施設木のぬくもり推進事業　　</a:t>
            </a:r>
            <a:r>
              <a:rPr lang="ja-JP" altLang="en-US" sz="1400" dirty="0">
                <a:latin typeface="メイリオ" pitchFamily="50" charset="-128"/>
                <a:ea typeface="メイリオ" pitchFamily="50" charset="-128"/>
                <a:cs typeface="メイリオ" pitchFamily="50" charset="-128"/>
              </a:rPr>
              <a:t>・・・・・・・・・・・・・・・・・・・・・・・・・　</a:t>
            </a:r>
            <a:r>
              <a:rPr lang="ja-JP" altLang="en-US" sz="1400" dirty="0" smtClean="0">
                <a:latin typeface="メイリオ" pitchFamily="50" charset="-128"/>
                <a:ea typeface="メイリオ" pitchFamily="50" charset="-128"/>
                <a:cs typeface="メイリオ" pitchFamily="50" charset="-128"/>
              </a:rPr>
              <a:t>２８</a:t>
            </a:r>
            <a:endParaRPr lang="ja-JP" altLang="en-US" sz="1400" dirty="0">
              <a:latin typeface="メイリオ" pitchFamily="50" charset="-128"/>
              <a:ea typeface="メイリオ" pitchFamily="50" charset="-128"/>
              <a:cs typeface="メイリオ" pitchFamily="50" charset="-128"/>
            </a:endParaRPr>
          </a:p>
          <a:p>
            <a:pPr marL="0" indent="0">
              <a:buNone/>
            </a:pPr>
            <a:endParaRPr lang="en-US" altLang="ja-JP" sz="1400" dirty="0">
              <a:latin typeface="メイリオ" pitchFamily="50" charset="-128"/>
              <a:ea typeface="メイリオ" pitchFamily="50" charset="-128"/>
              <a:cs typeface="メイリオ" pitchFamily="50" charset="-128"/>
            </a:endParaRPr>
          </a:p>
          <a:p>
            <a:pPr marL="0" indent="0">
              <a:buNone/>
            </a:pPr>
            <a:endParaRPr lang="en-US" altLang="ja-JP" sz="1400" dirty="0">
              <a:latin typeface="メイリオ" pitchFamily="50" charset="-128"/>
              <a:ea typeface="メイリオ" pitchFamily="50" charset="-128"/>
              <a:cs typeface="メイリオ" pitchFamily="50" charset="-128"/>
            </a:endParaRPr>
          </a:p>
        </p:txBody>
      </p:sp>
      <p:sp>
        <p:nvSpPr>
          <p:cNvPr id="3075" name="正方形/長方形 19"/>
          <p:cNvSpPr>
            <a:spLocks noChangeArrowheads="1"/>
          </p:cNvSpPr>
          <p:nvPr/>
        </p:nvSpPr>
        <p:spPr bwMode="auto">
          <a:xfrm>
            <a:off x="260927" y="440641"/>
            <a:ext cx="677028" cy="32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511" tIns="32255" rIns="64511" bIns="32255">
            <a:spAutoFit/>
          </a:bodyPr>
          <a:lstStyle>
            <a:lvl1pPr>
              <a:spcBef>
                <a:spcPct val="20000"/>
              </a:spcBef>
              <a:buFont typeface="Arial" charset="0"/>
              <a:buChar char="•"/>
              <a:defRPr kumimoji="1" sz="48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41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36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3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3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9pPr>
          </a:lstStyle>
          <a:p>
            <a:pPr defTabSz="645109">
              <a:spcBef>
                <a:spcPct val="0"/>
              </a:spcBef>
              <a:buNone/>
            </a:pPr>
            <a:r>
              <a:rPr lang="ja-JP" altLang="en-US" sz="1700" b="1">
                <a:solidFill>
                  <a:srgbClr val="000000"/>
                </a:solidFill>
                <a:latin typeface="Meiryo UI" pitchFamily="50" charset="-128"/>
                <a:ea typeface="Meiryo UI" pitchFamily="50" charset="-128"/>
                <a:cs typeface="Meiryo UI" pitchFamily="50" charset="-128"/>
              </a:rPr>
              <a:t>目次</a:t>
            </a:r>
          </a:p>
        </p:txBody>
      </p:sp>
      <p:cxnSp>
        <p:nvCxnSpPr>
          <p:cNvPr id="7" name="直線コネクタ 6"/>
          <p:cNvCxnSpPr/>
          <p:nvPr/>
        </p:nvCxnSpPr>
        <p:spPr>
          <a:xfrm>
            <a:off x="260926" y="784080"/>
            <a:ext cx="9332422" cy="0"/>
          </a:xfrm>
          <a:prstGeom prst="line">
            <a:avLst/>
          </a:prstGeom>
          <a:ln w="47625">
            <a:solidFill>
              <a:srgbClr val="74B23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436093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正方形/長方形 17"/>
          <p:cNvSpPr>
            <a:spLocks noChangeArrowheads="1"/>
          </p:cNvSpPr>
          <p:nvPr/>
        </p:nvSpPr>
        <p:spPr bwMode="auto">
          <a:xfrm>
            <a:off x="111734" y="332656"/>
            <a:ext cx="70015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kumimoji="1" sz="48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41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36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3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3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9pPr>
          </a:lstStyle>
          <a:p>
            <a:pPr defTabSz="914400" eaLnBrk="1" hangingPunct="1">
              <a:spcBef>
                <a:spcPct val="0"/>
              </a:spcBef>
              <a:buFontTx/>
              <a:buNone/>
            </a:pPr>
            <a:r>
              <a:rPr lang="ja-JP" altLang="en-US" sz="2000" b="1" dirty="0">
                <a:latin typeface="メイリオ" pitchFamily="50" charset="-128"/>
                <a:ea typeface="メイリオ" pitchFamily="50" charset="-128"/>
                <a:cs typeface="メイリオ" pitchFamily="50" charset="-128"/>
              </a:rPr>
              <a:t>　持続的</a:t>
            </a:r>
            <a:r>
              <a:rPr lang="ja-JP" altLang="en-US" sz="2000" b="1" dirty="0" smtClean="0">
                <a:latin typeface="メイリオ" pitchFamily="50" charset="-128"/>
                <a:ea typeface="メイリオ" pitchFamily="50" charset="-128"/>
                <a:cs typeface="メイリオ" pitchFamily="50" charset="-128"/>
              </a:rPr>
              <a:t>な森づくり推進事業（基盤づくり）</a:t>
            </a:r>
            <a:r>
              <a:rPr lang="ja-JP" altLang="en-US" sz="2000" b="1" dirty="0" smtClean="0">
                <a:solidFill>
                  <a:srgbClr val="000000"/>
                </a:solidFill>
                <a:latin typeface="Meiryo UI" pitchFamily="50" charset="-128"/>
                <a:ea typeface="Meiryo UI" pitchFamily="50" charset="-128"/>
                <a:cs typeface="Meiryo UI" pitchFamily="50" charset="-128"/>
              </a:rPr>
              <a:t>の効果検証</a:t>
            </a:r>
            <a:endParaRPr lang="ja-JP" altLang="en-US" sz="2000" b="1" dirty="0">
              <a:solidFill>
                <a:srgbClr val="000000"/>
              </a:solidFill>
              <a:latin typeface="Meiryo UI" pitchFamily="50" charset="-128"/>
              <a:ea typeface="Meiryo UI" pitchFamily="50" charset="-128"/>
              <a:cs typeface="Meiryo UI" pitchFamily="50" charset="-128"/>
            </a:endParaRPr>
          </a:p>
        </p:txBody>
      </p:sp>
      <p:cxnSp>
        <p:nvCxnSpPr>
          <p:cNvPr id="37" name="直線コネクタ 36"/>
          <p:cNvCxnSpPr/>
          <p:nvPr/>
        </p:nvCxnSpPr>
        <p:spPr>
          <a:xfrm>
            <a:off x="200472" y="697636"/>
            <a:ext cx="9504000" cy="0"/>
          </a:xfrm>
          <a:prstGeom prst="line">
            <a:avLst/>
          </a:prstGeom>
          <a:ln w="47625">
            <a:solidFill>
              <a:srgbClr val="74B230"/>
            </a:solidFill>
          </a:ln>
        </p:spPr>
        <p:style>
          <a:lnRef idx="3">
            <a:schemeClr val="accent1"/>
          </a:lnRef>
          <a:fillRef idx="0">
            <a:schemeClr val="accent1"/>
          </a:fillRef>
          <a:effectRef idx="2">
            <a:schemeClr val="accent1"/>
          </a:effectRef>
          <a:fontRef idx="minor">
            <a:schemeClr val="tx1"/>
          </a:fontRef>
        </p:style>
      </p:cxnSp>
      <p:sp>
        <p:nvSpPr>
          <p:cNvPr id="28" name="コンテンツ プレースホルダー 2"/>
          <p:cNvSpPr>
            <a:spLocks noGrp="1"/>
          </p:cNvSpPr>
          <p:nvPr>
            <p:ph idx="1"/>
          </p:nvPr>
        </p:nvSpPr>
        <p:spPr>
          <a:xfrm>
            <a:off x="247122" y="908720"/>
            <a:ext cx="9410700" cy="5688632"/>
          </a:xfrm>
        </p:spPr>
        <p:txBody>
          <a:bodyPr>
            <a:normAutofit/>
          </a:bodyPr>
          <a:lstStyle/>
          <a:p>
            <a:pPr marL="0" indent="0">
              <a:buNone/>
            </a:pPr>
            <a:r>
              <a:rPr lang="ja-JP" altLang="en-US" sz="1600" dirty="0"/>
              <a:t>○協定締結した森林所有者数の</a:t>
            </a:r>
            <a:r>
              <a:rPr lang="ja-JP" altLang="en-US" sz="1600" dirty="0" smtClean="0"/>
              <a:t>確認　　事業実施の際に締結する協定書により確認</a:t>
            </a:r>
            <a:endParaRPr lang="en-US" altLang="ja-JP" sz="1600" dirty="0" smtClean="0"/>
          </a:p>
          <a:p>
            <a:pPr marL="0" indent="0">
              <a:buNone/>
            </a:pPr>
            <a:endParaRPr lang="en-US" altLang="ja-JP" sz="1600" dirty="0" smtClean="0"/>
          </a:p>
          <a:p>
            <a:pPr marL="0" indent="0">
              <a:buNone/>
            </a:pPr>
            <a:endParaRPr lang="en-US" altLang="ja-JP" sz="1600" dirty="0"/>
          </a:p>
          <a:p>
            <a:pPr marL="0" indent="0">
              <a:buNone/>
            </a:pPr>
            <a:endParaRPr lang="en-US" altLang="ja-JP" sz="1600" dirty="0"/>
          </a:p>
          <a:p>
            <a:pPr marL="0" indent="0">
              <a:buNone/>
            </a:pPr>
            <a:endParaRPr lang="en-US" altLang="ja-JP" sz="1600" dirty="0" smtClean="0"/>
          </a:p>
          <a:p>
            <a:pPr marL="0" indent="0">
              <a:buNone/>
            </a:pPr>
            <a:r>
              <a:rPr lang="ja-JP" altLang="en-US" sz="1600" dirty="0" smtClean="0"/>
              <a:t>　・協定締結箇所数の確認</a:t>
            </a:r>
            <a:endParaRPr lang="en-US" altLang="ja-JP" sz="1600" dirty="0"/>
          </a:p>
          <a:p>
            <a:pPr marL="0" indent="0">
              <a:buNone/>
            </a:pPr>
            <a:endParaRPr lang="en-US" altLang="ja-JP" sz="1600" dirty="0" smtClean="0"/>
          </a:p>
          <a:p>
            <a:pPr marL="0" indent="0">
              <a:buNone/>
            </a:pPr>
            <a:endParaRPr lang="en-US" altLang="ja-JP" sz="1600" dirty="0"/>
          </a:p>
          <a:p>
            <a:pPr marL="0" indent="0">
              <a:buNone/>
            </a:pPr>
            <a:endParaRPr lang="en-US" altLang="ja-JP" sz="1600" dirty="0" smtClean="0"/>
          </a:p>
          <a:p>
            <a:pPr marL="0" indent="0">
              <a:buNone/>
            </a:pPr>
            <a:endParaRPr lang="en-US" altLang="ja-JP" sz="1600" dirty="0" smtClean="0"/>
          </a:p>
          <a:p>
            <a:pPr marL="0" indent="0">
              <a:buNone/>
            </a:pPr>
            <a:endParaRPr lang="en-US" altLang="ja-JP" sz="1600" dirty="0" smtClean="0"/>
          </a:p>
          <a:p>
            <a:pPr marL="0" indent="0">
              <a:buNone/>
            </a:pPr>
            <a:endParaRPr lang="en-US" altLang="ja-JP" sz="1600" dirty="0" smtClean="0"/>
          </a:p>
          <a:p>
            <a:pPr marL="0" indent="0">
              <a:buNone/>
            </a:pPr>
            <a:r>
              <a:rPr lang="ja-JP" altLang="en-US" sz="1600" dirty="0" smtClean="0"/>
              <a:t>　・集約済森林面積の確認</a:t>
            </a:r>
            <a:endParaRPr lang="en-US" altLang="ja-JP" sz="1600" dirty="0" smtClean="0"/>
          </a:p>
        </p:txBody>
      </p:sp>
      <p:graphicFrame>
        <p:nvGraphicFramePr>
          <p:cNvPr id="5" name="表 4"/>
          <p:cNvGraphicFramePr>
            <a:graphicFrameLocks noGrp="1"/>
          </p:cNvGraphicFramePr>
          <p:nvPr>
            <p:extLst>
              <p:ext uri="{D42A27DB-BD31-4B8C-83A1-F6EECF244321}">
                <p14:modId xmlns:p14="http://schemas.microsoft.com/office/powerpoint/2010/main" val="1763160807"/>
              </p:ext>
            </p:extLst>
          </p:nvPr>
        </p:nvGraphicFramePr>
        <p:xfrm>
          <a:off x="452472" y="1268760"/>
          <a:ext cx="9037032" cy="792480"/>
        </p:xfrm>
        <a:graphic>
          <a:graphicData uri="http://schemas.openxmlformats.org/drawingml/2006/table">
            <a:tbl>
              <a:tblPr firstRow="1" bandRow="1">
                <a:tableStyleId>{5C22544A-7EE6-4342-B048-85BDC9FD1C3A}</a:tableStyleId>
              </a:tblPr>
              <a:tblGrid>
                <a:gridCol w="1720800"/>
                <a:gridCol w="1617946"/>
                <a:gridCol w="1823654"/>
                <a:gridCol w="1704749"/>
                <a:gridCol w="2169883"/>
              </a:tblGrid>
              <a:tr h="370840">
                <a:tc>
                  <a:txBody>
                    <a:bodyPr/>
                    <a:lstStyle/>
                    <a:p>
                      <a:pPr algn="ctr"/>
                      <a:r>
                        <a:rPr kumimoji="1" lang="ja-JP" altLang="en-US" sz="2000" dirty="0" smtClean="0">
                          <a:solidFill>
                            <a:schemeClr val="tx1"/>
                          </a:solidFill>
                          <a:latin typeface="HG丸ｺﾞｼｯｸM-PRO" panose="020F0600000000000000" pitchFamily="50" charset="-128"/>
                          <a:ea typeface="HG丸ｺﾞｼｯｸM-PRO" panose="020F0600000000000000" pitchFamily="50" charset="-128"/>
                        </a:rPr>
                        <a:t>区分</a:t>
                      </a: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tc>
                <a:tc>
                  <a:txBody>
                    <a:bodyPr/>
                    <a:lstStyle/>
                    <a:p>
                      <a:pPr algn="ctr"/>
                      <a:r>
                        <a:rPr kumimoji="1" lang="ja-JP" altLang="en-US" sz="2000" dirty="0" smtClean="0">
                          <a:solidFill>
                            <a:schemeClr val="tx1"/>
                          </a:solidFill>
                          <a:latin typeface="HG丸ｺﾞｼｯｸM-PRO" panose="020F0600000000000000" pitchFamily="50" charset="-128"/>
                          <a:ea typeface="HG丸ｺﾞｼｯｸM-PRO" panose="020F0600000000000000" pitchFamily="50" charset="-128"/>
                        </a:rPr>
                        <a:t>全体</a:t>
                      </a: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tc>
                <a:tc>
                  <a:txBody>
                    <a:bodyPr/>
                    <a:lstStyle/>
                    <a:p>
                      <a:pPr algn="ctr"/>
                      <a:r>
                        <a:rPr kumimoji="1" lang="en-US" altLang="ja-JP" sz="2000" dirty="0" smtClean="0">
                          <a:solidFill>
                            <a:schemeClr val="tx1"/>
                          </a:solidFill>
                          <a:latin typeface="HG丸ｺﾞｼｯｸM-PRO" panose="020F0600000000000000" pitchFamily="50" charset="-128"/>
                          <a:ea typeface="HG丸ｺﾞｼｯｸM-PRO" panose="020F0600000000000000" pitchFamily="50" charset="-128"/>
                        </a:rPr>
                        <a:t>H28</a:t>
                      </a:r>
                      <a:r>
                        <a:rPr kumimoji="1" lang="ja-JP" altLang="en-US" sz="2000" dirty="0" smtClean="0">
                          <a:solidFill>
                            <a:schemeClr val="tx1"/>
                          </a:solidFill>
                          <a:latin typeface="HG丸ｺﾞｼｯｸM-PRO" panose="020F0600000000000000" pitchFamily="50" charset="-128"/>
                          <a:ea typeface="HG丸ｺﾞｼｯｸM-PRO" panose="020F0600000000000000" pitchFamily="50" charset="-128"/>
                        </a:rPr>
                        <a:t>年度</a:t>
                      </a: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tc>
                <a:tc>
                  <a:txBody>
                    <a:bodyPr/>
                    <a:lstStyle/>
                    <a:p>
                      <a:pPr algn="ctr"/>
                      <a:r>
                        <a:rPr kumimoji="1" lang="en-US" altLang="ja-JP" sz="2000" dirty="0" smtClean="0">
                          <a:solidFill>
                            <a:schemeClr val="tx1"/>
                          </a:solidFill>
                          <a:latin typeface="HG丸ｺﾞｼｯｸM-PRO" panose="020F0600000000000000" pitchFamily="50" charset="-128"/>
                          <a:ea typeface="HG丸ｺﾞｼｯｸM-PRO" panose="020F0600000000000000" pitchFamily="50" charset="-128"/>
                        </a:rPr>
                        <a:t>H29</a:t>
                      </a:r>
                      <a:r>
                        <a:rPr kumimoji="1" lang="ja-JP" altLang="en-US" sz="2000" dirty="0" smtClean="0">
                          <a:solidFill>
                            <a:schemeClr val="tx1"/>
                          </a:solidFill>
                          <a:latin typeface="HG丸ｺﾞｼｯｸM-PRO" panose="020F0600000000000000" pitchFamily="50" charset="-128"/>
                          <a:ea typeface="HG丸ｺﾞｼｯｸM-PRO" panose="020F0600000000000000" pitchFamily="50" charset="-128"/>
                        </a:rPr>
                        <a:t>年度</a:t>
                      </a: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tc>
                <a:tc>
                  <a:txBody>
                    <a:bodyPr/>
                    <a:lstStyle/>
                    <a:p>
                      <a:pPr algn="ctr"/>
                      <a:r>
                        <a:rPr kumimoji="1" lang="en-US" altLang="ja-JP" sz="2000" dirty="0" smtClean="0">
                          <a:solidFill>
                            <a:schemeClr val="tx1"/>
                          </a:solidFill>
                          <a:latin typeface="HG丸ｺﾞｼｯｸM-PRO" panose="020F0600000000000000" pitchFamily="50" charset="-128"/>
                          <a:ea typeface="HG丸ｺﾞｼｯｸM-PRO" panose="020F0600000000000000" pitchFamily="50" charset="-128"/>
                        </a:rPr>
                        <a:t>H28</a:t>
                      </a:r>
                      <a:r>
                        <a:rPr kumimoji="1" lang="ja-JP" altLang="en-US" sz="2000" dirty="0" smtClean="0">
                          <a:solidFill>
                            <a:schemeClr val="tx1"/>
                          </a:solidFill>
                          <a:latin typeface="HG丸ｺﾞｼｯｸM-PRO" panose="020F0600000000000000" pitchFamily="50" charset="-128"/>
                          <a:ea typeface="HG丸ｺﾞｼｯｸM-PRO" panose="020F0600000000000000" pitchFamily="50" charset="-128"/>
                        </a:rPr>
                        <a:t>・</a:t>
                      </a:r>
                      <a:r>
                        <a:rPr kumimoji="1" lang="en-US" altLang="ja-JP" sz="2000" dirty="0" smtClean="0">
                          <a:solidFill>
                            <a:schemeClr val="tx1"/>
                          </a:solidFill>
                          <a:latin typeface="HG丸ｺﾞｼｯｸM-PRO" panose="020F0600000000000000" pitchFamily="50" charset="-128"/>
                          <a:ea typeface="HG丸ｺﾞｼｯｸM-PRO" panose="020F0600000000000000" pitchFamily="50" charset="-128"/>
                        </a:rPr>
                        <a:t>H29</a:t>
                      </a:r>
                      <a:r>
                        <a:rPr kumimoji="1" lang="ja-JP" altLang="en-US" sz="2000" dirty="0" smtClean="0">
                          <a:solidFill>
                            <a:schemeClr val="tx1"/>
                          </a:solidFill>
                          <a:latin typeface="HG丸ｺﾞｼｯｸM-PRO" panose="020F0600000000000000" pitchFamily="50" charset="-128"/>
                          <a:ea typeface="HG丸ｺﾞｼｯｸM-PRO" panose="020F0600000000000000" pitchFamily="50" charset="-128"/>
                        </a:rPr>
                        <a:t>計</a:t>
                      </a: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tc>
              </a:tr>
              <a:tr h="370840">
                <a:tc>
                  <a:txBody>
                    <a:bodyPr/>
                    <a:lstStyle/>
                    <a:p>
                      <a:pPr algn="dist"/>
                      <a:r>
                        <a:rPr kumimoji="1" lang="ja-JP" altLang="en-US" sz="2000" b="1" dirty="0" smtClean="0">
                          <a:solidFill>
                            <a:schemeClr val="tx1"/>
                          </a:solidFill>
                          <a:latin typeface="HG丸ｺﾞｼｯｸM-PRO" panose="020F0600000000000000" pitchFamily="50" charset="-128"/>
                          <a:ea typeface="HG丸ｺﾞｼｯｸM-PRO" panose="020F0600000000000000" pitchFamily="50" charset="-128"/>
                        </a:rPr>
                        <a:t>森林所有者数</a:t>
                      </a:r>
                      <a:endParaRPr kumimoji="1" lang="ja-JP" altLang="en-US" sz="2000" b="1" dirty="0">
                        <a:solidFill>
                          <a:schemeClr val="tx1"/>
                        </a:solidFill>
                        <a:latin typeface="HG丸ｺﾞｼｯｸM-PRO" panose="020F0600000000000000" pitchFamily="50" charset="-128"/>
                        <a:ea typeface="HG丸ｺﾞｼｯｸM-PRO" panose="020F0600000000000000" pitchFamily="50" charset="-128"/>
                      </a:endParaRPr>
                    </a:p>
                  </a:txBody>
                  <a:tcPr/>
                </a:tc>
                <a:tc>
                  <a:txBody>
                    <a:bodyPr/>
                    <a:lstStyle/>
                    <a:p>
                      <a:pPr algn="r"/>
                      <a:r>
                        <a:rPr kumimoji="1" lang="ja-JP" altLang="en-US" sz="2000" dirty="0" err="1" smtClean="0">
                          <a:solidFill>
                            <a:schemeClr val="tx1"/>
                          </a:solidFill>
                          <a:latin typeface="HG丸ｺﾞｼｯｸM-PRO" panose="020F0600000000000000" pitchFamily="50" charset="-128"/>
                          <a:ea typeface="HG丸ｺﾞｼｯｸM-PRO" panose="020F0600000000000000" pitchFamily="50" charset="-128"/>
                        </a:rPr>
                        <a:t>ー</a:t>
                      </a: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tc>
                <a:tc>
                  <a:txBody>
                    <a:bodyPr/>
                    <a:lstStyle/>
                    <a:p>
                      <a:pPr algn="r"/>
                      <a:r>
                        <a:rPr kumimoji="1" lang="en-US" altLang="ja-JP" sz="2000" dirty="0" smtClean="0">
                          <a:solidFill>
                            <a:schemeClr val="tx1"/>
                          </a:solidFill>
                          <a:latin typeface="HG丸ｺﾞｼｯｸM-PRO" panose="020F0600000000000000" pitchFamily="50" charset="-128"/>
                          <a:ea typeface="HG丸ｺﾞｼｯｸM-PRO" panose="020F0600000000000000" pitchFamily="50" charset="-128"/>
                        </a:rPr>
                        <a:t>172</a:t>
                      </a:r>
                      <a:r>
                        <a:rPr kumimoji="1" lang="ja-JP" altLang="en-US" sz="2000" dirty="0" smtClean="0">
                          <a:solidFill>
                            <a:schemeClr val="tx1"/>
                          </a:solidFill>
                          <a:latin typeface="HG丸ｺﾞｼｯｸM-PRO" panose="020F0600000000000000" pitchFamily="50" charset="-128"/>
                          <a:ea typeface="HG丸ｺﾞｼｯｸM-PRO" panose="020F0600000000000000" pitchFamily="50" charset="-128"/>
                        </a:rPr>
                        <a:t>人</a:t>
                      </a: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tc>
                <a:tc>
                  <a:txBody>
                    <a:bodyPr/>
                    <a:lstStyle/>
                    <a:p>
                      <a:pPr algn="r"/>
                      <a:r>
                        <a:rPr kumimoji="1" lang="en-US" altLang="ja-JP" sz="2000" dirty="0" smtClean="0">
                          <a:solidFill>
                            <a:schemeClr val="tx1"/>
                          </a:solidFill>
                          <a:latin typeface="HG丸ｺﾞｼｯｸM-PRO" panose="020F0600000000000000" pitchFamily="50" charset="-128"/>
                          <a:ea typeface="HG丸ｺﾞｼｯｸM-PRO" panose="020F0600000000000000" pitchFamily="50" charset="-128"/>
                        </a:rPr>
                        <a:t>130</a:t>
                      </a:r>
                      <a:r>
                        <a:rPr kumimoji="1" lang="ja-JP" altLang="en-US" sz="2000" dirty="0" smtClean="0">
                          <a:solidFill>
                            <a:schemeClr val="tx1"/>
                          </a:solidFill>
                          <a:latin typeface="HG丸ｺﾞｼｯｸM-PRO" panose="020F0600000000000000" pitchFamily="50" charset="-128"/>
                          <a:ea typeface="HG丸ｺﾞｼｯｸM-PRO" panose="020F0600000000000000" pitchFamily="50" charset="-128"/>
                        </a:rPr>
                        <a:t>人</a:t>
                      </a: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tc>
                <a:tc>
                  <a:txBody>
                    <a:bodyPr/>
                    <a:lstStyle/>
                    <a:p>
                      <a:pPr algn="r"/>
                      <a:r>
                        <a:rPr kumimoji="1" lang="en-US" altLang="ja-JP" sz="2000" dirty="0" smtClean="0">
                          <a:solidFill>
                            <a:schemeClr val="tx1"/>
                          </a:solidFill>
                          <a:latin typeface="HG丸ｺﾞｼｯｸM-PRO" panose="020F0600000000000000" pitchFamily="50" charset="-128"/>
                          <a:ea typeface="HG丸ｺﾞｼｯｸM-PRO" panose="020F0600000000000000" pitchFamily="50" charset="-128"/>
                        </a:rPr>
                        <a:t>302</a:t>
                      </a:r>
                      <a:r>
                        <a:rPr kumimoji="1" lang="ja-JP" altLang="en-US" sz="2000" dirty="0" smtClean="0">
                          <a:solidFill>
                            <a:schemeClr val="tx1"/>
                          </a:solidFill>
                          <a:latin typeface="HG丸ｺﾞｼｯｸM-PRO" panose="020F0600000000000000" pitchFamily="50" charset="-128"/>
                          <a:ea typeface="HG丸ｺﾞｼｯｸM-PRO" panose="020F0600000000000000" pitchFamily="50" charset="-128"/>
                        </a:rPr>
                        <a:t>人</a:t>
                      </a: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tc>
              </a:tr>
            </a:tbl>
          </a:graphicData>
        </a:graphic>
      </p:graphicFrame>
      <p:graphicFrame>
        <p:nvGraphicFramePr>
          <p:cNvPr id="2" name="表 1"/>
          <p:cNvGraphicFramePr>
            <a:graphicFrameLocks noGrp="1"/>
          </p:cNvGraphicFramePr>
          <p:nvPr>
            <p:extLst>
              <p:ext uri="{D42A27DB-BD31-4B8C-83A1-F6EECF244321}">
                <p14:modId xmlns:p14="http://schemas.microsoft.com/office/powerpoint/2010/main" val="3957959746"/>
              </p:ext>
            </p:extLst>
          </p:nvPr>
        </p:nvGraphicFramePr>
        <p:xfrm>
          <a:off x="509240" y="2708920"/>
          <a:ext cx="6588000" cy="1483360"/>
        </p:xfrm>
        <a:graphic>
          <a:graphicData uri="http://schemas.openxmlformats.org/drawingml/2006/table">
            <a:tbl>
              <a:tblPr firstRow="1" bandRow="1">
                <a:tableStyleId>{5C22544A-7EE6-4342-B048-85BDC9FD1C3A}</a:tableStyleId>
              </a:tblPr>
              <a:tblGrid>
                <a:gridCol w="1216624"/>
                <a:gridCol w="1232036"/>
                <a:gridCol w="1339166"/>
                <a:gridCol w="1285617"/>
                <a:gridCol w="1514557"/>
              </a:tblGrid>
              <a:tr h="370840">
                <a:tc>
                  <a:txBody>
                    <a:bodyPr/>
                    <a:lstStyle/>
                    <a:p>
                      <a:pPr algn="ctr"/>
                      <a:r>
                        <a:rPr kumimoji="1" lang="ja-JP" altLang="en-US" sz="1400" dirty="0" smtClean="0">
                          <a:solidFill>
                            <a:schemeClr val="tx1"/>
                          </a:solidFill>
                          <a:latin typeface="HG丸ｺﾞｼｯｸM-PRO" panose="020F0600000000000000" pitchFamily="50" charset="-128"/>
                          <a:ea typeface="HG丸ｺﾞｼｯｸM-PRO" panose="020F0600000000000000" pitchFamily="50" charset="-128"/>
                        </a:rPr>
                        <a:t>区分</a:t>
                      </a:r>
                      <a:endParaRPr kumimoji="1" lang="ja-JP" altLang="en-US" sz="1400" dirty="0">
                        <a:solidFill>
                          <a:schemeClr val="tx1"/>
                        </a:solidFill>
                        <a:latin typeface="HG丸ｺﾞｼｯｸM-PRO" panose="020F0600000000000000" pitchFamily="50" charset="-128"/>
                        <a:ea typeface="HG丸ｺﾞｼｯｸM-PRO" panose="020F0600000000000000" pitchFamily="50" charset="-128"/>
                      </a:endParaRPr>
                    </a:p>
                  </a:txBody>
                  <a:tcPr/>
                </a:tc>
                <a:tc>
                  <a:txBody>
                    <a:bodyPr/>
                    <a:lstStyle/>
                    <a:p>
                      <a:pPr algn="ctr"/>
                      <a:r>
                        <a:rPr kumimoji="1" lang="ja-JP" altLang="en-US" sz="1400" dirty="0" smtClean="0">
                          <a:solidFill>
                            <a:schemeClr val="tx1"/>
                          </a:solidFill>
                          <a:latin typeface="HG丸ｺﾞｼｯｸM-PRO" panose="020F0600000000000000" pitchFamily="50" charset="-128"/>
                          <a:ea typeface="HG丸ｺﾞｼｯｸM-PRO" panose="020F0600000000000000" pitchFamily="50" charset="-128"/>
                        </a:rPr>
                        <a:t>全体</a:t>
                      </a:r>
                      <a:endParaRPr kumimoji="1" lang="ja-JP" altLang="en-US" sz="1400" dirty="0">
                        <a:solidFill>
                          <a:schemeClr val="tx1"/>
                        </a:solidFill>
                        <a:latin typeface="HG丸ｺﾞｼｯｸM-PRO" panose="020F0600000000000000" pitchFamily="50" charset="-128"/>
                        <a:ea typeface="HG丸ｺﾞｼｯｸM-PRO" panose="020F0600000000000000" pitchFamily="50" charset="-128"/>
                      </a:endParaRPr>
                    </a:p>
                  </a:txBody>
                  <a:tcPr/>
                </a:tc>
                <a:tc>
                  <a:txBody>
                    <a:bodyPr/>
                    <a:lstStyle/>
                    <a:p>
                      <a:pPr algn="ctr"/>
                      <a:r>
                        <a:rPr kumimoji="1" lang="en-US" altLang="ja-JP" sz="1400" dirty="0" smtClean="0">
                          <a:solidFill>
                            <a:schemeClr val="tx1"/>
                          </a:solidFill>
                          <a:latin typeface="HG丸ｺﾞｼｯｸM-PRO" panose="020F0600000000000000" pitchFamily="50" charset="-128"/>
                          <a:ea typeface="HG丸ｺﾞｼｯｸM-PRO" panose="020F0600000000000000" pitchFamily="50" charset="-128"/>
                        </a:rPr>
                        <a:t>H28</a:t>
                      </a:r>
                      <a:r>
                        <a:rPr kumimoji="1" lang="ja-JP" altLang="en-US" sz="1400" dirty="0" smtClean="0">
                          <a:solidFill>
                            <a:schemeClr val="tx1"/>
                          </a:solidFill>
                          <a:latin typeface="HG丸ｺﾞｼｯｸM-PRO" panose="020F0600000000000000" pitchFamily="50" charset="-128"/>
                          <a:ea typeface="HG丸ｺﾞｼｯｸM-PRO" panose="020F0600000000000000" pitchFamily="50" charset="-128"/>
                        </a:rPr>
                        <a:t>年度</a:t>
                      </a:r>
                      <a:endParaRPr kumimoji="1" lang="ja-JP" altLang="en-US" sz="1400" dirty="0">
                        <a:solidFill>
                          <a:schemeClr val="tx1"/>
                        </a:solidFill>
                        <a:latin typeface="HG丸ｺﾞｼｯｸM-PRO" panose="020F0600000000000000" pitchFamily="50" charset="-128"/>
                        <a:ea typeface="HG丸ｺﾞｼｯｸM-PRO" panose="020F0600000000000000" pitchFamily="50" charset="-128"/>
                      </a:endParaRPr>
                    </a:p>
                  </a:txBody>
                  <a:tcPr/>
                </a:tc>
                <a:tc>
                  <a:txBody>
                    <a:bodyPr/>
                    <a:lstStyle/>
                    <a:p>
                      <a:pPr algn="ctr"/>
                      <a:r>
                        <a:rPr kumimoji="1" lang="en-US" altLang="ja-JP" sz="1400" dirty="0" smtClean="0">
                          <a:solidFill>
                            <a:schemeClr val="tx1"/>
                          </a:solidFill>
                          <a:latin typeface="HG丸ｺﾞｼｯｸM-PRO" panose="020F0600000000000000" pitchFamily="50" charset="-128"/>
                          <a:ea typeface="HG丸ｺﾞｼｯｸM-PRO" panose="020F0600000000000000" pitchFamily="50" charset="-128"/>
                        </a:rPr>
                        <a:t>H29</a:t>
                      </a:r>
                      <a:r>
                        <a:rPr kumimoji="1" lang="ja-JP" altLang="en-US" sz="1400" dirty="0" smtClean="0">
                          <a:solidFill>
                            <a:schemeClr val="tx1"/>
                          </a:solidFill>
                          <a:latin typeface="HG丸ｺﾞｼｯｸM-PRO" panose="020F0600000000000000" pitchFamily="50" charset="-128"/>
                          <a:ea typeface="HG丸ｺﾞｼｯｸM-PRO" panose="020F0600000000000000" pitchFamily="50" charset="-128"/>
                        </a:rPr>
                        <a:t>年度</a:t>
                      </a:r>
                      <a:endParaRPr kumimoji="1" lang="ja-JP" altLang="en-US" sz="1400" dirty="0">
                        <a:solidFill>
                          <a:schemeClr val="tx1"/>
                        </a:solidFill>
                        <a:latin typeface="HG丸ｺﾞｼｯｸM-PRO" panose="020F0600000000000000" pitchFamily="50" charset="-128"/>
                        <a:ea typeface="HG丸ｺﾞｼｯｸM-PRO" panose="020F0600000000000000" pitchFamily="50" charset="-128"/>
                      </a:endParaRPr>
                    </a:p>
                  </a:txBody>
                  <a:tcPr/>
                </a:tc>
                <a:tc>
                  <a:txBody>
                    <a:bodyPr/>
                    <a:lstStyle/>
                    <a:p>
                      <a:pPr algn="ctr"/>
                      <a:r>
                        <a:rPr kumimoji="1" lang="en-US" altLang="ja-JP" sz="1400" dirty="0" smtClean="0">
                          <a:solidFill>
                            <a:schemeClr val="tx1"/>
                          </a:solidFill>
                          <a:latin typeface="HG丸ｺﾞｼｯｸM-PRO" panose="020F0600000000000000" pitchFamily="50" charset="-128"/>
                          <a:ea typeface="HG丸ｺﾞｼｯｸM-PRO" panose="020F0600000000000000" pitchFamily="50" charset="-128"/>
                        </a:rPr>
                        <a:t>H28</a:t>
                      </a:r>
                      <a:r>
                        <a:rPr kumimoji="1" lang="ja-JP" altLang="en-US" sz="1400" dirty="0" smtClean="0">
                          <a:solidFill>
                            <a:schemeClr val="tx1"/>
                          </a:solidFill>
                          <a:latin typeface="HG丸ｺﾞｼｯｸM-PRO" panose="020F0600000000000000" pitchFamily="50" charset="-128"/>
                          <a:ea typeface="HG丸ｺﾞｼｯｸM-PRO" panose="020F0600000000000000" pitchFamily="50" charset="-128"/>
                        </a:rPr>
                        <a:t>・</a:t>
                      </a:r>
                      <a:r>
                        <a:rPr kumimoji="1" lang="en-US" altLang="ja-JP" sz="1400" dirty="0" smtClean="0">
                          <a:solidFill>
                            <a:schemeClr val="tx1"/>
                          </a:solidFill>
                          <a:latin typeface="HG丸ｺﾞｼｯｸM-PRO" panose="020F0600000000000000" pitchFamily="50" charset="-128"/>
                          <a:ea typeface="HG丸ｺﾞｼｯｸM-PRO" panose="020F0600000000000000" pitchFamily="50" charset="-128"/>
                        </a:rPr>
                        <a:t>H29</a:t>
                      </a:r>
                      <a:r>
                        <a:rPr kumimoji="1" lang="ja-JP" altLang="en-US" sz="1400" dirty="0" smtClean="0">
                          <a:solidFill>
                            <a:schemeClr val="tx1"/>
                          </a:solidFill>
                          <a:latin typeface="HG丸ｺﾞｼｯｸM-PRO" panose="020F0600000000000000" pitchFamily="50" charset="-128"/>
                          <a:ea typeface="HG丸ｺﾞｼｯｸM-PRO" panose="020F0600000000000000" pitchFamily="50" charset="-128"/>
                        </a:rPr>
                        <a:t>計</a:t>
                      </a:r>
                      <a:endParaRPr kumimoji="1" lang="ja-JP" altLang="en-US" sz="1400" dirty="0">
                        <a:solidFill>
                          <a:schemeClr val="tx1"/>
                        </a:solidFill>
                        <a:latin typeface="HG丸ｺﾞｼｯｸM-PRO" panose="020F0600000000000000" pitchFamily="50" charset="-128"/>
                        <a:ea typeface="HG丸ｺﾞｼｯｸM-PRO" panose="020F0600000000000000" pitchFamily="50" charset="-128"/>
                      </a:endParaRPr>
                    </a:p>
                  </a:txBody>
                  <a:tcPr/>
                </a:tc>
              </a:tr>
              <a:tr h="370840">
                <a:tc>
                  <a:txBody>
                    <a:bodyPr/>
                    <a:lstStyle/>
                    <a:p>
                      <a:pPr algn="dist"/>
                      <a:r>
                        <a:rPr kumimoji="1" lang="ja-JP" altLang="en-US" sz="1400" b="1" dirty="0" smtClean="0">
                          <a:solidFill>
                            <a:schemeClr val="tx1"/>
                          </a:solidFill>
                          <a:latin typeface="HG丸ｺﾞｼｯｸM-PRO" panose="020F0600000000000000" pitchFamily="50" charset="-128"/>
                          <a:ea typeface="HG丸ｺﾞｼｯｸM-PRO" panose="020F0600000000000000" pitchFamily="50" charset="-128"/>
                        </a:rPr>
                        <a:t>計画量</a:t>
                      </a:r>
                      <a:endParaRPr kumimoji="1" lang="ja-JP" altLang="en-US" sz="1400" b="1" dirty="0">
                        <a:solidFill>
                          <a:schemeClr val="tx1"/>
                        </a:solidFill>
                        <a:latin typeface="HG丸ｺﾞｼｯｸM-PRO" panose="020F0600000000000000" pitchFamily="50" charset="-128"/>
                        <a:ea typeface="HG丸ｺﾞｼｯｸM-PRO" panose="020F0600000000000000" pitchFamily="50" charset="-128"/>
                      </a:endParaRPr>
                    </a:p>
                  </a:txBody>
                  <a:tcPr/>
                </a:tc>
                <a:tc>
                  <a:txBody>
                    <a:bodyPr/>
                    <a:lstStyle/>
                    <a:p>
                      <a:pPr algn="r"/>
                      <a:r>
                        <a:rPr kumimoji="1" lang="ja-JP" altLang="en-US" sz="1400" dirty="0" smtClean="0">
                          <a:latin typeface="HG丸ｺﾞｼｯｸM-PRO" panose="020F0600000000000000" pitchFamily="50" charset="-128"/>
                          <a:ea typeface="HG丸ｺﾞｼｯｸM-PRO" panose="020F0600000000000000" pitchFamily="50" charset="-128"/>
                        </a:rPr>
                        <a:t>３４箇所</a:t>
                      </a:r>
                      <a:endParaRPr kumimoji="1" lang="ja-JP" altLang="en-US" sz="1400" dirty="0">
                        <a:latin typeface="HG丸ｺﾞｼｯｸM-PRO" panose="020F0600000000000000" pitchFamily="50" charset="-128"/>
                        <a:ea typeface="HG丸ｺﾞｼｯｸM-PRO" panose="020F0600000000000000" pitchFamily="50" charset="-128"/>
                      </a:endParaRPr>
                    </a:p>
                  </a:txBody>
                  <a:tcPr/>
                </a:tc>
                <a:tc>
                  <a:txBody>
                    <a:bodyPr/>
                    <a:lstStyle/>
                    <a:p>
                      <a:pPr algn="r"/>
                      <a:r>
                        <a:rPr kumimoji="1" lang="ja-JP" altLang="en-US" sz="1400" dirty="0" smtClean="0">
                          <a:latin typeface="HG丸ｺﾞｼｯｸM-PRO" panose="020F0600000000000000" pitchFamily="50" charset="-128"/>
                          <a:ea typeface="HG丸ｺﾞｼｯｸM-PRO" panose="020F0600000000000000" pitchFamily="50" charset="-128"/>
                        </a:rPr>
                        <a:t>１０箇所</a:t>
                      </a:r>
                      <a:endParaRPr kumimoji="1" lang="ja-JP" altLang="en-US" sz="1400" dirty="0">
                        <a:latin typeface="HG丸ｺﾞｼｯｸM-PRO" panose="020F0600000000000000" pitchFamily="50" charset="-128"/>
                        <a:ea typeface="HG丸ｺﾞｼｯｸM-PRO" panose="020F0600000000000000" pitchFamily="50" charset="-128"/>
                      </a:endParaRPr>
                    </a:p>
                  </a:txBody>
                  <a:tcPr/>
                </a:tc>
                <a:tc>
                  <a:txBody>
                    <a:bodyPr/>
                    <a:lstStyle/>
                    <a:p>
                      <a:pPr algn="r"/>
                      <a:r>
                        <a:rPr kumimoji="1" lang="ja-JP" altLang="en-US" sz="1400" dirty="0" smtClean="0">
                          <a:latin typeface="HG丸ｺﾞｼｯｸM-PRO" panose="020F0600000000000000" pitchFamily="50" charset="-128"/>
                          <a:ea typeface="HG丸ｺﾞｼｯｸM-PRO" panose="020F0600000000000000" pitchFamily="50" charset="-128"/>
                        </a:rPr>
                        <a:t>９箇所</a:t>
                      </a:r>
                      <a:endParaRPr kumimoji="1" lang="ja-JP" altLang="en-US" sz="1400" dirty="0">
                        <a:latin typeface="HG丸ｺﾞｼｯｸM-PRO" panose="020F0600000000000000" pitchFamily="50" charset="-128"/>
                        <a:ea typeface="HG丸ｺﾞｼｯｸM-PRO" panose="020F0600000000000000" pitchFamily="50" charset="-128"/>
                      </a:endParaRPr>
                    </a:p>
                  </a:txBody>
                  <a:tcPr/>
                </a:tc>
                <a:tc>
                  <a:txBody>
                    <a:bodyPr/>
                    <a:lstStyle/>
                    <a:p>
                      <a:pPr algn="r"/>
                      <a:r>
                        <a:rPr kumimoji="1" lang="ja-JP" altLang="en-US" sz="1400" dirty="0" smtClean="0">
                          <a:latin typeface="HG丸ｺﾞｼｯｸM-PRO" panose="020F0600000000000000" pitchFamily="50" charset="-128"/>
                          <a:ea typeface="HG丸ｺﾞｼｯｸM-PRO" panose="020F0600000000000000" pitchFamily="50" charset="-128"/>
                        </a:rPr>
                        <a:t>１９箇所</a:t>
                      </a:r>
                      <a:endParaRPr kumimoji="1" lang="ja-JP" altLang="en-US" sz="1400" dirty="0">
                        <a:latin typeface="HG丸ｺﾞｼｯｸM-PRO" panose="020F0600000000000000" pitchFamily="50" charset="-128"/>
                        <a:ea typeface="HG丸ｺﾞｼｯｸM-PRO" panose="020F0600000000000000" pitchFamily="50" charset="-128"/>
                      </a:endParaRPr>
                    </a:p>
                  </a:txBody>
                  <a:tcPr/>
                </a:tc>
              </a:tr>
              <a:tr h="370840">
                <a:tc>
                  <a:txBody>
                    <a:bodyPr/>
                    <a:lstStyle/>
                    <a:p>
                      <a:pPr algn="dist"/>
                      <a:r>
                        <a:rPr kumimoji="1" lang="ja-JP" altLang="en-US" sz="1400" b="1" dirty="0" smtClean="0">
                          <a:solidFill>
                            <a:schemeClr val="tx1"/>
                          </a:solidFill>
                          <a:latin typeface="HG丸ｺﾞｼｯｸM-PRO" panose="020F0600000000000000" pitchFamily="50" charset="-128"/>
                          <a:ea typeface="HG丸ｺﾞｼｯｸM-PRO" panose="020F0600000000000000" pitchFamily="50" charset="-128"/>
                        </a:rPr>
                        <a:t>実績量</a:t>
                      </a:r>
                      <a:endParaRPr kumimoji="1" lang="ja-JP" altLang="en-US" sz="1400" b="1" dirty="0">
                        <a:solidFill>
                          <a:schemeClr val="tx1"/>
                        </a:solidFill>
                        <a:latin typeface="HG丸ｺﾞｼｯｸM-PRO" panose="020F0600000000000000" pitchFamily="50" charset="-128"/>
                        <a:ea typeface="HG丸ｺﾞｼｯｸM-PRO" panose="020F0600000000000000" pitchFamily="50" charset="-128"/>
                      </a:endParaRPr>
                    </a:p>
                  </a:txBody>
                  <a:tcPr/>
                </a:tc>
                <a:tc>
                  <a:txBody>
                    <a:bodyPr/>
                    <a:lstStyle/>
                    <a:p>
                      <a:pPr algn="r"/>
                      <a:r>
                        <a:rPr kumimoji="1" lang="ja-JP" altLang="en-US" sz="1400" dirty="0" smtClean="0">
                          <a:latin typeface="HG丸ｺﾞｼｯｸM-PRO" panose="020F0600000000000000" pitchFamily="50" charset="-128"/>
                          <a:ea typeface="HG丸ｺﾞｼｯｸM-PRO" panose="020F0600000000000000" pitchFamily="50" charset="-128"/>
                        </a:rPr>
                        <a:t>１９箇所</a:t>
                      </a:r>
                      <a:endParaRPr kumimoji="1" lang="ja-JP" altLang="en-US" sz="1400" dirty="0">
                        <a:latin typeface="HG丸ｺﾞｼｯｸM-PRO" panose="020F0600000000000000" pitchFamily="50" charset="-128"/>
                        <a:ea typeface="HG丸ｺﾞｼｯｸM-PRO" panose="020F0600000000000000" pitchFamily="50" charset="-128"/>
                      </a:endParaRPr>
                    </a:p>
                  </a:txBody>
                  <a:tcPr/>
                </a:tc>
                <a:tc>
                  <a:txBody>
                    <a:bodyPr/>
                    <a:lstStyle/>
                    <a:p>
                      <a:pPr algn="r"/>
                      <a:r>
                        <a:rPr kumimoji="1" lang="ja-JP" altLang="en-US" sz="1400" dirty="0" smtClean="0">
                          <a:latin typeface="HG丸ｺﾞｼｯｸM-PRO" panose="020F0600000000000000" pitchFamily="50" charset="-128"/>
                          <a:ea typeface="HG丸ｺﾞｼｯｸM-PRO" panose="020F0600000000000000" pitchFamily="50" charset="-128"/>
                        </a:rPr>
                        <a:t>１０箇所</a:t>
                      </a:r>
                      <a:endParaRPr kumimoji="1" lang="ja-JP" altLang="en-US" sz="1400" dirty="0">
                        <a:latin typeface="HG丸ｺﾞｼｯｸM-PRO" panose="020F0600000000000000" pitchFamily="50" charset="-128"/>
                        <a:ea typeface="HG丸ｺﾞｼｯｸM-PRO" panose="020F0600000000000000" pitchFamily="50" charset="-128"/>
                      </a:endParaRPr>
                    </a:p>
                  </a:txBody>
                  <a:tcPr/>
                </a:tc>
                <a:tc>
                  <a:txBody>
                    <a:bodyPr/>
                    <a:lstStyle/>
                    <a:p>
                      <a:pPr algn="r"/>
                      <a:r>
                        <a:rPr kumimoji="1" lang="ja-JP" altLang="en-US" sz="1400" dirty="0" smtClean="0">
                          <a:latin typeface="HG丸ｺﾞｼｯｸM-PRO" panose="020F0600000000000000" pitchFamily="50" charset="-128"/>
                          <a:ea typeface="HG丸ｺﾞｼｯｸM-PRO" panose="020F0600000000000000" pitchFamily="50" charset="-128"/>
                        </a:rPr>
                        <a:t>９箇所</a:t>
                      </a:r>
                      <a:endParaRPr kumimoji="1" lang="ja-JP" altLang="en-US" sz="1400" dirty="0">
                        <a:latin typeface="HG丸ｺﾞｼｯｸM-PRO" panose="020F0600000000000000" pitchFamily="50" charset="-128"/>
                        <a:ea typeface="HG丸ｺﾞｼｯｸM-PRO" panose="020F0600000000000000" pitchFamily="50" charset="-128"/>
                      </a:endParaRPr>
                    </a:p>
                  </a:txBody>
                  <a:tcPr/>
                </a:tc>
                <a:tc>
                  <a:txBody>
                    <a:bodyPr/>
                    <a:lstStyle/>
                    <a:p>
                      <a:pPr algn="r"/>
                      <a:r>
                        <a:rPr kumimoji="1" lang="ja-JP" altLang="en-US" sz="1400" dirty="0" smtClean="0">
                          <a:latin typeface="HG丸ｺﾞｼｯｸM-PRO" panose="020F0600000000000000" pitchFamily="50" charset="-128"/>
                          <a:ea typeface="HG丸ｺﾞｼｯｸM-PRO" panose="020F0600000000000000" pitchFamily="50" charset="-128"/>
                        </a:rPr>
                        <a:t>１９箇所</a:t>
                      </a:r>
                      <a:endParaRPr kumimoji="1" lang="ja-JP" altLang="en-US" sz="1400" dirty="0">
                        <a:latin typeface="HG丸ｺﾞｼｯｸM-PRO" panose="020F0600000000000000" pitchFamily="50" charset="-128"/>
                        <a:ea typeface="HG丸ｺﾞｼｯｸM-PRO" panose="020F0600000000000000" pitchFamily="50" charset="-128"/>
                      </a:endParaRPr>
                    </a:p>
                  </a:txBody>
                  <a:tcPr/>
                </a:tc>
              </a:tr>
              <a:tr h="370840">
                <a:tc>
                  <a:txBody>
                    <a:bodyPr/>
                    <a:lstStyle/>
                    <a:p>
                      <a:pPr algn="dist"/>
                      <a:r>
                        <a:rPr kumimoji="1" lang="ja-JP" altLang="en-US" sz="1400" b="1" dirty="0" smtClean="0">
                          <a:solidFill>
                            <a:schemeClr val="tx1"/>
                          </a:solidFill>
                          <a:latin typeface="HG丸ｺﾞｼｯｸM-PRO" panose="020F0600000000000000" pitchFamily="50" charset="-128"/>
                          <a:ea typeface="HG丸ｺﾞｼｯｸM-PRO" panose="020F0600000000000000" pitchFamily="50" charset="-128"/>
                        </a:rPr>
                        <a:t>達成割合</a:t>
                      </a:r>
                      <a:endParaRPr kumimoji="1" lang="ja-JP" altLang="en-US" sz="1400" b="1" dirty="0">
                        <a:solidFill>
                          <a:schemeClr val="tx1"/>
                        </a:solidFill>
                        <a:latin typeface="HG丸ｺﾞｼｯｸM-PRO" panose="020F0600000000000000" pitchFamily="50" charset="-128"/>
                        <a:ea typeface="HG丸ｺﾞｼｯｸM-PRO" panose="020F0600000000000000" pitchFamily="50" charset="-128"/>
                      </a:endParaRPr>
                    </a:p>
                  </a:txBody>
                  <a:tcPr/>
                </a:tc>
                <a:tc>
                  <a:txBody>
                    <a:bodyPr/>
                    <a:lstStyle/>
                    <a:p>
                      <a:pPr algn="r"/>
                      <a:r>
                        <a:rPr kumimoji="1" lang="en-US" altLang="ja-JP" sz="1400" dirty="0" smtClean="0">
                          <a:latin typeface="HG丸ｺﾞｼｯｸM-PRO" panose="020F0600000000000000" pitchFamily="50" charset="-128"/>
                          <a:ea typeface="HG丸ｺﾞｼｯｸM-PRO" panose="020F0600000000000000" pitchFamily="50" charset="-128"/>
                        </a:rPr>
                        <a:t>55.9</a:t>
                      </a:r>
                      <a:r>
                        <a:rPr kumimoji="1" lang="ja-JP" altLang="en-US" sz="1400" dirty="0" smtClean="0">
                          <a:latin typeface="HG丸ｺﾞｼｯｸM-PRO" panose="020F0600000000000000" pitchFamily="50" charset="-128"/>
                          <a:ea typeface="HG丸ｺﾞｼｯｸM-PRO" panose="020F0600000000000000" pitchFamily="50" charset="-128"/>
                        </a:rPr>
                        <a:t>％</a:t>
                      </a:r>
                      <a:endParaRPr kumimoji="1" lang="ja-JP" altLang="en-US" sz="1400" dirty="0">
                        <a:latin typeface="HG丸ｺﾞｼｯｸM-PRO" panose="020F0600000000000000" pitchFamily="50" charset="-128"/>
                        <a:ea typeface="HG丸ｺﾞｼｯｸM-PRO" panose="020F0600000000000000" pitchFamily="50" charset="-128"/>
                      </a:endParaRPr>
                    </a:p>
                  </a:txBody>
                  <a:tcPr/>
                </a:tc>
                <a:tc>
                  <a:txBody>
                    <a:bodyPr/>
                    <a:lstStyle/>
                    <a:p>
                      <a:pPr algn="r"/>
                      <a:r>
                        <a:rPr kumimoji="1" lang="en-US" altLang="ja-JP" sz="1400" dirty="0" smtClean="0">
                          <a:latin typeface="HG丸ｺﾞｼｯｸM-PRO" panose="020F0600000000000000" pitchFamily="50" charset="-128"/>
                          <a:ea typeface="HG丸ｺﾞｼｯｸM-PRO" panose="020F0600000000000000" pitchFamily="50" charset="-128"/>
                        </a:rPr>
                        <a:t>100.0</a:t>
                      </a:r>
                      <a:r>
                        <a:rPr kumimoji="1" lang="ja-JP" altLang="en-US" sz="1400" dirty="0" smtClean="0">
                          <a:latin typeface="HG丸ｺﾞｼｯｸM-PRO" panose="020F0600000000000000" pitchFamily="50" charset="-128"/>
                          <a:ea typeface="HG丸ｺﾞｼｯｸM-PRO" panose="020F0600000000000000" pitchFamily="50" charset="-128"/>
                        </a:rPr>
                        <a:t>％</a:t>
                      </a:r>
                      <a:endParaRPr kumimoji="1" lang="ja-JP" altLang="en-US" sz="1400" dirty="0">
                        <a:latin typeface="HG丸ｺﾞｼｯｸM-PRO" panose="020F0600000000000000" pitchFamily="50" charset="-128"/>
                        <a:ea typeface="HG丸ｺﾞｼｯｸM-PRO" panose="020F0600000000000000" pitchFamily="50" charset="-128"/>
                      </a:endParaRPr>
                    </a:p>
                  </a:txBody>
                  <a:tcPr/>
                </a:tc>
                <a:tc>
                  <a:txBody>
                    <a:bodyPr/>
                    <a:lstStyle/>
                    <a:p>
                      <a:pPr algn="r"/>
                      <a:r>
                        <a:rPr kumimoji="1" lang="en-US" altLang="ja-JP" sz="1400" dirty="0" smtClean="0">
                          <a:latin typeface="HG丸ｺﾞｼｯｸM-PRO" panose="020F0600000000000000" pitchFamily="50" charset="-128"/>
                          <a:ea typeface="HG丸ｺﾞｼｯｸM-PRO" panose="020F0600000000000000" pitchFamily="50" charset="-128"/>
                        </a:rPr>
                        <a:t>100.0</a:t>
                      </a:r>
                      <a:r>
                        <a:rPr kumimoji="1" lang="ja-JP" altLang="en-US" sz="1400" dirty="0" smtClean="0">
                          <a:latin typeface="HG丸ｺﾞｼｯｸM-PRO" panose="020F0600000000000000" pitchFamily="50" charset="-128"/>
                          <a:ea typeface="HG丸ｺﾞｼｯｸM-PRO" panose="020F0600000000000000" pitchFamily="50" charset="-128"/>
                        </a:rPr>
                        <a:t>％</a:t>
                      </a:r>
                      <a:endParaRPr kumimoji="1" lang="ja-JP" altLang="en-US" sz="1400" dirty="0">
                        <a:latin typeface="HG丸ｺﾞｼｯｸM-PRO" panose="020F0600000000000000" pitchFamily="50" charset="-128"/>
                        <a:ea typeface="HG丸ｺﾞｼｯｸM-PRO" panose="020F0600000000000000" pitchFamily="50" charset="-128"/>
                      </a:endParaRPr>
                    </a:p>
                  </a:txBody>
                  <a:tcPr/>
                </a:tc>
                <a:tc>
                  <a:txBody>
                    <a:bodyPr/>
                    <a:lstStyle/>
                    <a:p>
                      <a:pPr algn="r"/>
                      <a:r>
                        <a:rPr kumimoji="1" lang="en-US" altLang="ja-JP" sz="1400" dirty="0" smtClean="0">
                          <a:latin typeface="HG丸ｺﾞｼｯｸM-PRO" panose="020F0600000000000000" pitchFamily="50" charset="-128"/>
                          <a:ea typeface="HG丸ｺﾞｼｯｸM-PRO" panose="020F0600000000000000" pitchFamily="50" charset="-128"/>
                        </a:rPr>
                        <a:t>100.0</a:t>
                      </a:r>
                      <a:r>
                        <a:rPr kumimoji="1" lang="ja-JP" altLang="en-US" sz="1400" dirty="0" smtClean="0">
                          <a:latin typeface="HG丸ｺﾞｼｯｸM-PRO" panose="020F0600000000000000" pitchFamily="50" charset="-128"/>
                          <a:ea typeface="HG丸ｺﾞｼｯｸM-PRO" panose="020F0600000000000000" pitchFamily="50" charset="-128"/>
                        </a:rPr>
                        <a:t>％</a:t>
                      </a:r>
                    </a:p>
                  </a:txBody>
                  <a:tcPr/>
                </a:tc>
              </a:tr>
            </a:tbl>
          </a:graphicData>
        </a:graphic>
      </p:graphicFrame>
      <p:graphicFrame>
        <p:nvGraphicFramePr>
          <p:cNvPr id="3" name="表 2"/>
          <p:cNvGraphicFramePr>
            <a:graphicFrameLocks noGrp="1"/>
          </p:cNvGraphicFramePr>
          <p:nvPr>
            <p:extLst>
              <p:ext uri="{D42A27DB-BD31-4B8C-83A1-F6EECF244321}">
                <p14:modId xmlns:p14="http://schemas.microsoft.com/office/powerpoint/2010/main" val="429588160"/>
              </p:ext>
            </p:extLst>
          </p:nvPr>
        </p:nvGraphicFramePr>
        <p:xfrm>
          <a:off x="481423" y="4725144"/>
          <a:ext cx="6631817" cy="1483360"/>
        </p:xfrm>
        <a:graphic>
          <a:graphicData uri="http://schemas.openxmlformats.org/drawingml/2006/table">
            <a:tbl>
              <a:tblPr firstRow="1" bandRow="1">
                <a:tableStyleId>{5C22544A-7EE6-4342-B048-85BDC9FD1C3A}</a:tableStyleId>
              </a:tblPr>
              <a:tblGrid>
                <a:gridCol w="1231216"/>
                <a:gridCol w="1224136"/>
                <a:gridCol w="4176465"/>
              </a:tblGrid>
              <a:tr h="370840">
                <a:tc>
                  <a:txBody>
                    <a:bodyPr/>
                    <a:lstStyle/>
                    <a:p>
                      <a:pPr algn="ctr"/>
                      <a:r>
                        <a:rPr kumimoji="1" lang="ja-JP" altLang="en-US" sz="1400" dirty="0" smtClean="0">
                          <a:solidFill>
                            <a:schemeClr val="tx1"/>
                          </a:solidFill>
                          <a:latin typeface="HG丸ｺﾞｼｯｸM-PRO" panose="020F0600000000000000" pitchFamily="50" charset="-128"/>
                          <a:ea typeface="HG丸ｺﾞｼｯｸM-PRO" panose="020F0600000000000000" pitchFamily="50" charset="-128"/>
                        </a:rPr>
                        <a:t>区分</a:t>
                      </a:r>
                      <a:endParaRPr kumimoji="1" lang="ja-JP" altLang="en-US" sz="1400" dirty="0">
                        <a:solidFill>
                          <a:schemeClr val="tx1"/>
                        </a:solidFill>
                        <a:latin typeface="HG丸ｺﾞｼｯｸM-PRO" panose="020F0600000000000000" pitchFamily="50" charset="-128"/>
                        <a:ea typeface="HG丸ｺﾞｼｯｸM-PRO" panose="020F0600000000000000" pitchFamily="50" charset="-128"/>
                      </a:endParaRPr>
                    </a:p>
                  </a:txBody>
                  <a:tcPr/>
                </a:tc>
                <a:tc>
                  <a:txBody>
                    <a:bodyPr/>
                    <a:lstStyle/>
                    <a:p>
                      <a:pPr algn="ctr"/>
                      <a:r>
                        <a:rPr kumimoji="1" lang="ja-JP" altLang="en-US" sz="1400" dirty="0" smtClean="0">
                          <a:solidFill>
                            <a:schemeClr val="tx1"/>
                          </a:solidFill>
                          <a:latin typeface="HG丸ｺﾞｼｯｸM-PRO" panose="020F0600000000000000" pitchFamily="50" charset="-128"/>
                          <a:ea typeface="HG丸ｺﾞｼｯｸM-PRO" panose="020F0600000000000000" pitchFamily="50" charset="-128"/>
                        </a:rPr>
                        <a:t>全体</a:t>
                      </a:r>
                      <a:endParaRPr kumimoji="1" lang="ja-JP" altLang="en-US" sz="1400" dirty="0">
                        <a:solidFill>
                          <a:schemeClr val="tx1"/>
                        </a:solidFill>
                        <a:latin typeface="HG丸ｺﾞｼｯｸM-PRO" panose="020F0600000000000000" pitchFamily="50" charset="-128"/>
                        <a:ea typeface="HG丸ｺﾞｼｯｸM-PRO" panose="020F0600000000000000" pitchFamily="50" charset="-128"/>
                      </a:endParaRPr>
                    </a:p>
                  </a:txBody>
                  <a:tcPr/>
                </a:tc>
                <a:tc>
                  <a:txBody>
                    <a:bodyPr/>
                    <a:lstStyle/>
                    <a:p>
                      <a:pPr algn="ctr"/>
                      <a:r>
                        <a:rPr kumimoji="1" lang="ja-JP" altLang="en-US" sz="1400" dirty="0" smtClean="0">
                          <a:solidFill>
                            <a:schemeClr val="tx1"/>
                          </a:solidFill>
                          <a:latin typeface="HG丸ｺﾞｼｯｸM-PRO" panose="020F0600000000000000" pitchFamily="50" charset="-128"/>
                          <a:ea typeface="HG丸ｺﾞｼｯｸM-PRO" panose="020F0600000000000000" pitchFamily="50" charset="-128"/>
                        </a:rPr>
                        <a:t>備考</a:t>
                      </a:r>
                      <a:endParaRPr kumimoji="1" lang="ja-JP" altLang="en-US" sz="1400" dirty="0">
                        <a:solidFill>
                          <a:schemeClr val="tx1"/>
                        </a:solidFill>
                        <a:latin typeface="HG丸ｺﾞｼｯｸM-PRO" panose="020F0600000000000000" pitchFamily="50" charset="-128"/>
                        <a:ea typeface="HG丸ｺﾞｼｯｸM-PRO" panose="020F0600000000000000" pitchFamily="50" charset="-128"/>
                      </a:endParaRPr>
                    </a:p>
                  </a:txBody>
                  <a:tcPr/>
                </a:tc>
              </a:tr>
              <a:tr h="370840">
                <a:tc>
                  <a:txBody>
                    <a:bodyPr/>
                    <a:lstStyle/>
                    <a:p>
                      <a:pPr algn="dist"/>
                      <a:r>
                        <a:rPr kumimoji="1" lang="ja-JP" altLang="en-US" sz="1400" b="1" dirty="0" smtClean="0">
                          <a:solidFill>
                            <a:schemeClr val="tx1"/>
                          </a:solidFill>
                          <a:latin typeface="HG丸ｺﾞｼｯｸM-PRO" panose="020F0600000000000000" pitchFamily="50" charset="-128"/>
                          <a:ea typeface="HG丸ｺﾞｼｯｸM-PRO" panose="020F0600000000000000" pitchFamily="50" charset="-128"/>
                        </a:rPr>
                        <a:t>計画量</a:t>
                      </a:r>
                      <a:endParaRPr kumimoji="1" lang="ja-JP" altLang="en-US" sz="1400" b="1" dirty="0">
                        <a:solidFill>
                          <a:schemeClr val="tx1"/>
                        </a:solidFill>
                        <a:latin typeface="HG丸ｺﾞｼｯｸM-PRO" panose="020F0600000000000000" pitchFamily="50" charset="-128"/>
                        <a:ea typeface="HG丸ｺﾞｼｯｸM-PRO" panose="020F0600000000000000" pitchFamily="50" charset="-128"/>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dirty="0" smtClean="0">
                          <a:solidFill>
                            <a:schemeClr val="tx1"/>
                          </a:solidFill>
                          <a:latin typeface="HG丸ｺﾞｼｯｸM-PRO" panose="020F0600000000000000" pitchFamily="50" charset="-128"/>
                          <a:ea typeface="HG丸ｺﾞｼｯｸM-PRO" panose="020F0600000000000000" pitchFamily="50" charset="-128"/>
                        </a:rPr>
                        <a:t>4,806ha</a:t>
                      </a:r>
                      <a:endParaRPr kumimoji="1" lang="ja-JP" altLang="en-US" sz="1400" dirty="0" smtClean="0">
                        <a:solidFill>
                          <a:schemeClr val="tx1"/>
                        </a:solidFill>
                        <a:latin typeface="HG丸ｺﾞｼｯｸM-PRO" panose="020F0600000000000000" pitchFamily="50" charset="-128"/>
                        <a:ea typeface="HG丸ｺﾞｼｯｸM-PRO" panose="020F0600000000000000" pitchFamily="50" charset="-128"/>
                      </a:endParaRPr>
                    </a:p>
                  </a:txBody>
                  <a:tcPr/>
                </a:tc>
                <a:tc>
                  <a:txBody>
                    <a:bodyPr/>
                    <a:lstStyle/>
                    <a:p>
                      <a:pPr algn="r"/>
                      <a:endParaRPr kumimoji="1" lang="ja-JP" altLang="en-US" sz="1400" dirty="0">
                        <a:solidFill>
                          <a:schemeClr val="tx1"/>
                        </a:solidFill>
                        <a:latin typeface="HG丸ｺﾞｼｯｸM-PRO" panose="020F0600000000000000" pitchFamily="50" charset="-128"/>
                        <a:ea typeface="HG丸ｺﾞｼｯｸM-PRO" panose="020F0600000000000000" pitchFamily="50" charset="-128"/>
                      </a:endParaRPr>
                    </a:p>
                  </a:txBody>
                  <a:tcPr/>
                </a:tc>
              </a:tr>
              <a:tr h="370840">
                <a:tc>
                  <a:txBody>
                    <a:bodyPr/>
                    <a:lstStyle/>
                    <a:p>
                      <a:pPr algn="dist"/>
                      <a:r>
                        <a:rPr kumimoji="1" lang="ja-JP" altLang="en-US" sz="1400" b="1" dirty="0" smtClean="0">
                          <a:solidFill>
                            <a:schemeClr val="tx1"/>
                          </a:solidFill>
                          <a:latin typeface="HG丸ｺﾞｼｯｸM-PRO" panose="020F0600000000000000" pitchFamily="50" charset="-128"/>
                          <a:ea typeface="HG丸ｺﾞｼｯｸM-PRO" panose="020F0600000000000000" pitchFamily="50" charset="-128"/>
                        </a:rPr>
                        <a:t>実績量</a:t>
                      </a:r>
                      <a:endParaRPr kumimoji="1" lang="ja-JP" altLang="en-US" sz="1400" b="1" dirty="0">
                        <a:solidFill>
                          <a:schemeClr val="tx1"/>
                        </a:solidFill>
                        <a:latin typeface="HG丸ｺﾞｼｯｸM-PRO" panose="020F0600000000000000" pitchFamily="50" charset="-128"/>
                        <a:ea typeface="HG丸ｺﾞｼｯｸM-PRO" panose="020F0600000000000000" pitchFamily="50" charset="-128"/>
                      </a:endParaRPr>
                    </a:p>
                  </a:txBody>
                  <a:tcPr/>
                </a:tc>
                <a:tc>
                  <a:txBody>
                    <a:bodyPr/>
                    <a:lstStyle/>
                    <a:p>
                      <a:pPr algn="r"/>
                      <a:r>
                        <a:rPr kumimoji="1" lang="en-US" altLang="ja-JP" sz="1400" dirty="0" smtClean="0">
                          <a:solidFill>
                            <a:schemeClr val="tx1"/>
                          </a:solidFill>
                          <a:latin typeface="HG丸ｺﾞｼｯｸM-PRO" panose="020F0600000000000000" pitchFamily="50" charset="-128"/>
                          <a:ea typeface="HG丸ｺﾞｼｯｸM-PRO" panose="020F0600000000000000" pitchFamily="50" charset="-128"/>
                        </a:rPr>
                        <a:t>2,745ha</a:t>
                      </a:r>
                      <a:endParaRPr kumimoji="1" lang="ja-JP" altLang="en-US" sz="1400" dirty="0">
                        <a:solidFill>
                          <a:schemeClr val="tx1"/>
                        </a:solidFill>
                        <a:latin typeface="HG丸ｺﾞｼｯｸM-PRO" panose="020F0600000000000000" pitchFamily="50" charset="-128"/>
                        <a:ea typeface="HG丸ｺﾞｼｯｸM-PRO" panose="020F0600000000000000" pitchFamily="50" charset="-128"/>
                      </a:endParaRPr>
                    </a:p>
                  </a:txBody>
                  <a:tcPr/>
                </a:tc>
                <a:tc>
                  <a:txBody>
                    <a:bodyPr/>
                    <a:lstStyle/>
                    <a:p>
                      <a:pPr algn="l"/>
                      <a:r>
                        <a:rPr kumimoji="1" lang="ja-JP" altLang="en-US" sz="1400" dirty="0" smtClean="0">
                          <a:solidFill>
                            <a:schemeClr val="tx1"/>
                          </a:solidFill>
                          <a:latin typeface="HG丸ｺﾞｼｯｸM-PRO" panose="020F0600000000000000" pitchFamily="50" charset="-128"/>
                          <a:ea typeface="HG丸ｺﾞｼｯｸM-PRO" panose="020F0600000000000000" pitchFamily="50" charset="-128"/>
                        </a:rPr>
                        <a:t>Ｈ</a:t>
                      </a:r>
                      <a:r>
                        <a:rPr kumimoji="1" lang="en-US" altLang="ja-JP" sz="1400" dirty="0" smtClean="0">
                          <a:solidFill>
                            <a:schemeClr val="tx1"/>
                          </a:solidFill>
                          <a:latin typeface="HG丸ｺﾞｼｯｸM-PRO" panose="020F0600000000000000" pitchFamily="50" charset="-128"/>
                          <a:ea typeface="HG丸ｺﾞｼｯｸM-PRO" panose="020F0600000000000000" pitchFamily="50" charset="-128"/>
                        </a:rPr>
                        <a:t>28</a:t>
                      </a:r>
                      <a:r>
                        <a:rPr kumimoji="1" lang="ja-JP" altLang="en-US" sz="1400" dirty="0" smtClean="0">
                          <a:solidFill>
                            <a:schemeClr val="tx1"/>
                          </a:solidFill>
                          <a:latin typeface="HG丸ｺﾞｼｯｸM-PRO" panose="020F0600000000000000" pitchFamily="50" charset="-128"/>
                          <a:ea typeface="HG丸ｺﾞｼｯｸM-PRO" panose="020F0600000000000000" pitchFamily="50" charset="-128"/>
                        </a:rPr>
                        <a:t>年度　</a:t>
                      </a:r>
                      <a:r>
                        <a:rPr kumimoji="1" lang="en-US" altLang="ja-JP" sz="1400" dirty="0" smtClean="0">
                          <a:solidFill>
                            <a:schemeClr val="tx1"/>
                          </a:solidFill>
                          <a:latin typeface="HG丸ｺﾞｼｯｸM-PRO" panose="020F0600000000000000" pitchFamily="50" charset="-128"/>
                          <a:ea typeface="HG丸ｺﾞｼｯｸM-PRO" panose="020F0600000000000000" pitchFamily="50" charset="-128"/>
                        </a:rPr>
                        <a:t>1,587ha</a:t>
                      </a:r>
                      <a:r>
                        <a:rPr kumimoji="1" lang="ja-JP" altLang="en-US" sz="1400" dirty="0" smtClean="0">
                          <a:solidFill>
                            <a:schemeClr val="tx1"/>
                          </a:solidFill>
                          <a:latin typeface="HG丸ｺﾞｼｯｸM-PRO" panose="020F0600000000000000" pitchFamily="50" charset="-128"/>
                          <a:ea typeface="HG丸ｺﾞｼｯｸM-PRO" panose="020F0600000000000000" pitchFamily="50" charset="-128"/>
                        </a:rPr>
                        <a:t>・Ｈ</a:t>
                      </a:r>
                      <a:r>
                        <a:rPr kumimoji="1" lang="en-US" altLang="ja-JP" sz="1400" dirty="0" smtClean="0">
                          <a:solidFill>
                            <a:schemeClr val="tx1"/>
                          </a:solidFill>
                          <a:latin typeface="HG丸ｺﾞｼｯｸM-PRO" panose="020F0600000000000000" pitchFamily="50" charset="-128"/>
                          <a:ea typeface="HG丸ｺﾞｼｯｸM-PRO" panose="020F0600000000000000" pitchFamily="50" charset="-128"/>
                        </a:rPr>
                        <a:t>29</a:t>
                      </a:r>
                      <a:r>
                        <a:rPr kumimoji="1" lang="ja-JP" altLang="en-US" sz="1400" dirty="0" smtClean="0">
                          <a:solidFill>
                            <a:schemeClr val="tx1"/>
                          </a:solidFill>
                          <a:latin typeface="HG丸ｺﾞｼｯｸM-PRO" panose="020F0600000000000000" pitchFamily="50" charset="-128"/>
                          <a:ea typeface="HG丸ｺﾞｼｯｸM-PRO" panose="020F0600000000000000" pitchFamily="50" charset="-128"/>
                        </a:rPr>
                        <a:t>年度</a:t>
                      </a:r>
                      <a:r>
                        <a:rPr kumimoji="1" lang="en-US" altLang="ja-JP" sz="1400" dirty="0" smtClean="0">
                          <a:solidFill>
                            <a:schemeClr val="tx1"/>
                          </a:solidFill>
                          <a:latin typeface="HG丸ｺﾞｼｯｸM-PRO" panose="020F0600000000000000" pitchFamily="50" charset="-128"/>
                          <a:ea typeface="HG丸ｺﾞｼｯｸM-PRO" panose="020F0600000000000000" pitchFamily="50" charset="-128"/>
                        </a:rPr>
                        <a:t>1,158ha</a:t>
                      </a:r>
                      <a:endParaRPr kumimoji="1" lang="ja-JP" altLang="en-US" sz="1400" dirty="0">
                        <a:solidFill>
                          <a:schemeClr val="tx1"/>
                        </a:solidFill>
                        <a:latin typeface="HG丸ｺﾞｼｯｸM-PRO" panose="020F0600000000000000" pitchFamily="50" charset="-128"/>
                        <a:ea typeface="HG丸ｺﾞｼｯｸM-PRO" panose="020F0600000000000000" pitchFamily="50" charset="-128"/>
                      </a:endParaRPr>
                    </a:p>
                  </a:txBody>
                  <a:tcPr/>
                </a:tc>
              </a:tr>
              <a:tr h="370840">
                <a:tc>
                  <a:txBody>
                    <a:bodyPr/>
                    <a:lstStyle/>
                    <a:p>
                      <a:pPr algn="dist"/>
                      <a:r>
                        <a:rPr kumimoji="1" lang="ja-JP" altLang="en-US" sz="1400" b="1" dirty="0" smtClean="0">
                          <a:solidFill>
                            <a:schemeClr val="tx1"/>
                          </a:solidFill>
                          <a:latin typeface="HG丸ｺﾞｼｯｸM-PRO" panose="020F0600000000000000" pitchFamily="50" charset="-128"/>
                          <a:ea typeface="HG丸ｺﾞｼｯｸM-PRO" panose="020F0600000000000000" pitchFamily="50" charset="-128"/>
                        </a:rPr>
                        <a:t>達成割合</a:t>
                      </a:r>
                      <a:endParaRPr kumimoji="1" lang="ja-JP" altLang="en-US" sz="1400" b="1" dirty="0">
                        <a:solidFill>
                          <a:schemeClr val="tx1"/>
                        </a:solidFill>
                        <a:latin typeface="HG丸ｺﾞｼｯｸM-PRO" panose="020F0600000000000000" pitchFamily="50" charset="-128"/>
                        <a:ea typeface="HG丸ｺﾞｼｯｸM-PRO" panose="020F0600000000000000" pitchFamily="50" charset="-128"/>
                      </a:endParaRPr>
                    </a:p>
                  </a:txBody>
                  <a:tcPr/>
                </a:tc>
                <a:tc>
                  <a:txBody>
                    <a:bodyPr/>
                    <a:lstStyle/>
                    <a:p>
                      <a:pPr algn="r"/>
                      <a:r>
                        <a:rPr kumimoji="1" lang="en-US" altLang="ja-JP" sz="1400" dirty="0" smtClean="0">
                          <a:latin typeface="HG丸ｺﾞｼｯｸM-PRO" panose="020F0600000000000000" pitchFamily="50" charset="-128"/>
                          <a:ea typeface="HG丸ｺﾞｼｯｸM-PRO" panose="020F0600000000000000" pitchFamily="50" charset="-128"/>
                        </a:rPr>
                        <a:t>57.1</a:t>
                      </a:r>
                      <a:r>
                        <a:rPr kumimoji="1" lang="ja-JP" altLang="en-US" sz="1400" dirty="0" smtClean="0">
                          <a:latin typeface="HG丸ｺﾞｼｯｸM-PRO" panose="020F0600000000000000" pitchFamily="50" charset="-128"/>
                          <a:ea typeface="HG丸ｺﾞｼｯｸM-PRO" panose="020F0600000000000000" pitchFamily="50" charset="-128"/>
                        </a:rPr>
                        <a:t>％</a:t>
                      </a:r>
                      <a:endParaRPr kumimoji="1" lang="ja-JP" altLang="en-US" sz="1400" dirty="0">
                        <a:latin typeface="HG丸ｺﾞｼｯｸM-PRO" panose="020F0600000000000000" pitchFamily="50" charset="-128"/>
                        <a:ea typeface="HG丸ｺﾞｼｯｸM-PRO" panose="020F0600000000000000" pitchFamily="50" charset="-128"/>
                      </a:endParaRPr>
                    </a:p>
                  </a:txBody>
                  <a:tcPr/>
                </a:tc>
                <a:tc>
                  <a:txBody>
                    <a:bodyPr/>
                    <a:lstStyle/>
                    <a:p>
                      <a:pPr algn="r"/>
                      <a:endParaRPr kumimoji="1" lang="ja-JP" altLang="en-US" sz="1400" dirty="0">
                        <a:latin typeface="HG丸ｺﾞｼｯｸM-PRO" panose="020F0600000000000000" pitchFamily="50" charset="-128"/>
                        <a:ea typeface="HG丸ｺﾞｼｯｸM-PRO" panose="020F0600000000000000" pitchFamily="50" charset="-128"/>
                      </a:endParaRPr>
                    </a:p>
                  </a:txBody>
                  <a:tcPr/>
                </a:tc>
              </a:tr>
            </a:tbl>
          </a:graphicData>
        </a:graphic>
      </p:graphicFrame>
    </p:spTree>
    <p:extLst>
      <p:ext uri="{BB962C8B-B14F-4D97-AF65-F5344CB8AC3E}">
        <p14:creationId xmlns:p14="http://schemas.microsoft.com/office/powerpoint/2010/main" val="30021123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正方形/長方形 17"/>
          <p:cNvSpPr>
            <a:spLocks noChangeArrowheads="1"/>
          </p:cNvSpPr>
          <p:nvPr/>
        </p:nvSpPr>
        <p:spPr bwMode="auto">
          <a:xfrm>
            <a:off x="111734" y="332656"/>
            <a:ext cx="70015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kumimoji="1" sz="48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41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36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3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3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9pPr>
          </a:lstStyle>
          <a:p>
            <a:pPr defTabSz="914400" eaLnBrk="1" hangingPunct="1">
              <a:spcBef>
                <a:spcPct val="0"/>
              </a:spcBef>
              <a:buFontTx/>
              <a:buNone/>
            </a:pPr>
            <a:r>
              <a:rPr lang="ja-JP" altLang="en-US" sz="2000" b="1" dirty="0">
                <a:latin typeface="メイリオ" pitchFamily="50" charset="-128"/>
                <a:ea typeface="メイリオ" pitchFamily="50" charset="-128"/>
                <a:cs typeface="メイリオ" pitchFamily="50" charset="-128"/>
              </a:rPr>
              <a:t>　持続的</a:t>
            </a:r>
            <a:r>
              <a:rPr lang="ja-JP" altLang="en-US" sz="2000" b="1" dirty="0" smtClean="0">
                <a:latin typeface="メイリオ" pitchFamily="50" charset="-128"/>
                <a:ea typeface="メイリオ" pitchFamily="50" charset="-128"/>
                <a:cs typeface="メイリオ" pitchFamily="50" charset="-128"/>
              </a:rPr>
              <a:t>な森づくり推進事業（基盤づくり）</a:t>
            </a:r>
            <a:r>
              <a:rPr lang="ja-JP" altLang="en-US" sz="2000" b="1" dirty="0" smtClean="0">
                <a:solidFill>
                  <a:srgbClr val="000000"/>
                </a:solidFill>
                <a:latin typeface="Meiryo UI" pitchFamily="50" charset="-128"/>
                <a:ea typeface="Meiryo UI" pitchFamily="50" charset="-128"/>
                <a:cs typeface="Meiryo UI" pitchFamily="50" charset="-128"/>
              </a:rPr>
              <a:t>の効果検証</a:t>
            </a:r>
            <a:endParaRPr lang="ja-JP" altLang="en-US" sz="2000" b="1" dirty="0">
              <a:solidFill>
                <a:srgbClr val="000000"/>
              </a:solidFill>
              <a:latin typeface="Meiryo UI" pitchFamily="50" charset="-128"/>
              <a:ea typeface="Meiryo UI" pitchFamily="50" charset="-128"/>
              <a:cs typeface="Meiryo UI" pitchFamily="50" charset="-128"/>
            </a:endParaRPr>
          </a:p>
        </p:txBody>
      </p:sp>
      <p:cxnSp>
        <p:nvCxnSpPr>
          <p:cNvPr id="37" name="直線コネクタ 36"/>
          <p:cNvCxnSpPr/>
          <p:nvPr/>
        </p:nvCxnSpPr>
        <p:spPr>
          <a:xfrm>
            <a:off x="200472" y="697636"/>
            <a:ext cx="9504000" cy="0"/>
          </a:xfrm>
          <a:prstGeom prst="line">
            <a:avLst/>
          </a:prstGeom>
          <a:ln w="47625">
            <a:solidFill>
              <a:srgbClr val="74B230"/>
            </a:solidFill>
          </a:ln>
        </p:spPr>
        <p:style>
          <a:lnRef idx="3">
            <a:schemeClr val="accent1"/>
          </a:lnRef>
          <a:fillRef idx="0">
            <a:schemeClr val="accent1"/>
          </a:fillRef>
          <a:effectRef idx="2">
            <a:schemeClr val="accent1"/>
          </a:effectRef>
          <a:fontRef idx="minor">
            <a:schemeClr val="tx1"/>
          </a:fontRef>
        </p:style>
      </p:cxnSp>
      <p:sp>
        <p:nvSpPr>
          <p:cNvPr id="28" name="コンテンツ プレースホルダー 2"/>
          <p:cNvSpPr>
            <a:spLocks noGrp="1"/>
          </p:cNvSpPr>
          <p:nvPr>
            <p:ph idx="1"/>
          </p:nvPr>
        </p:nvSpPr>
        <p:spPr>
          <a:xfrm>
            <a:off x="247122" y="908720"/>
            <a:ext cx="9410700" cy="4536504"/>
          </a:xfrm>
          <a:solidFill>
            <a:schemeClr val="accent5">
              <a:lumMod val="60000"/>
              <a:lumOff val="40000"/>
            </a:schemeClr>
          </a:solidFill>
          <a:ln>
            <a:solidFill>
              <a:schemeClr val="tx1"/>
            </a:solidFill>
          </a:ln>
        </p:spPr>
        <p:txBody>
          <a:bodyPr>
            <a:normAutofit/>
          </a:bodyPr>
          <a:lstStyle/>
          <a:p>
            <a:pPr marL="0" indent="0">
              <a:buNone/>
            </a:pPr>
            <a:r>
              <a:rPr lang="ja-JP" altLang="en-US" sz="1600" dirty="0" smtClean="0"/>
              <a:t>◆自己評価</a:t>
            </a:r>
            <a:endParaRPr lang="en-US" altLang="ja-JP" sz="1600" dirty="0" smtClean="0"/>
          </a:p>
          <a:p>
            <a:pPr marL="0" indent="0">
              <a:buNone/>
            </a:pPr>
            <a:r>
              <a:rPr lang="ja-JP" altLang="en-US" sz="1600" dirty="0" smtClean="0"/>
              <a:t>　　</a:t>
            </a:r>
            <a:endParaRPr lang="en-US" altLang="ja-JP" sz="1600" dirty="0" smtClean="0"/>
          </a:p>
          <a:p>
            <a:pPr marL="0" indent="0">
              <a:buNone/>
            </a:pPr>
            <a:r>
              <a:rPr lang="en-US" altLang="ja-JP" sz="1600" dirty="0"/>
              <a:t> </a:t>
            </a:r>
            <a:r>
              <a:rPr lang="en-US" altLang="ja-JP" sz="1600" dirty="0" smtClean="0"/>
              <a:t>  </a:t>
            </a:r>
            <a:r>
              <a:rPr lang="ja-JP" altLang="en-US" sz="1600" dirty="0" smtClean="0"/>
              <a:t>○間伐実施量の達成割合が</a:t>
            </a:r>
            <a:r>
              <a:rPr lang="en-US" altLang="ja-JP" sz="1600" dirty="0" smtClean="0"/>
              <a:t>89.</a:t>
            </a:r>
            <a:r>
              <a:rPr lang="en-US" altLang="ja-JP" sz="1600" dirty="0"/>
              <a:t>6</a:t>
            </a:r>
            <a:r>
              <a:rPr lang="ja-JP" altLang="en-US" sz="1600" dirty="0" smtClean="0"/>
              <a:t>％であり、事業地において、間伐が計画のとおり実施されたことを</a:t>
            </a:r>
            <a:endParaRPr lang="en-US" altLang="ja-JP" sz="1600" dirty="0" smtClean="0"/>
          </a:p>
          <a:p>
            <a:pPr marL="0" indent="0">
              <a:buNone/>
            </a:pPr>
            <a:r>
              <a:rPr lang="ja-JP" altLang="en-US" sz="1600" dirty="0"/>
              <a:t>　</a:t>
            </a:r>
            <a:r>
              <a:rPr lang="ja-JP" altLang="en-US" sz="1600" dirty="0" smtClean="0"/>
              <a:t>　確認した。</a:t>
            </a:r>
            <a:endParaRPr lang="en-US" altLang="ja-JP" sz="1600" dirty="0" smtClean="0"/>
          </a:p>
          <a:p>
            <a:pPr marL="0" indent="0">
              <a:buNone/>
            </a:pPr>
            <a:endParaRPr lang="en-US" altLang="ja-JP" sz="1600" dirty="0"/>
          </a:p>
          <a:p>
            <a:pPr marL="0" indent="0">
              <a:buNone/>
            </a:pPr>
            <a:r>
              <a:rPr lang="ja-JP" altLang="en-US" sz="1600" dirty="0" smtClean="0"/>
              <a:t>　</a:t>
            </a:r>
            <a:r>
              <a:rPr lang="en-US" altLang="ja-JP" sz="1600" dirty="0" smtClean="0"/>
              <a:t> </a:t>
            </a:r>
            <a:r>
              <a:rPr lang="ja-JP" altLang="en-US" sz="1600" dirty="0" smtClean="0"/>
              <a:t>○間伐材搬出量の達成割合が</a:t>
            </a:r>
            <a:r>
              <a:rPr lang="en-US" altLang="ja-JP" sz="1600" dirty="0" smtClean="0"/>
              <a:t>89.7</a:t>
            </a:r>
            <a:r>
              <a:rPr lang="ja-JP" altLang="en-US" sz="1600" dirty="0" smtClean="0"/>
              <a:t>％であり、事業地において、間伐材が計画のとおり搬出された</a:t>
            </a:r>
            <a:endParaRPr lang="en-US" altLang="ja-JP" sz="1600" dirty="0" smtClean="0"/>
          </a:p>
          <a:p>
            <a:pPr marL="0" indent="0">
              <a:buNone/>
            </a:pPr>
            <a:r>
              <a:rPr lang="ja-JP" altLang="en-US" sz="1600" dirty="0"/>
              <a:t>　</a:t>
            </a:r>
            <a:r>
              <a:rPr lang="ja-JP" altLang="en-US" sz="1600" dirty="0" smtClean="0"/>
              <a:t>　　ことを確認した。</a:t>
            </a:r>
            <a:endParaRPr lang="en-US" altLang="ja-JP" sz="1600" dirty="0" smtClean="0"/>
          </a:p>
          <a:p>
            <a:pPr marL="0" indent="0">
              <a:buNone/>
            </a:pPr>
            <a:r>
              <a:rPr lang="ja-JP" altLang="en-US" sz="1600" dirty="0"/>
              <a:t>　</a:t>
            </a:r>
            <a:r>
              <a:rPr lang="ja-JP" altLang="en-US" sz="1600" dirty="0" smtClean="0"/>
              <a:t>　　</a:t>
            </a:r>
            <a:endParaRPr lang="en-US" altLang="ja-JP" sz="1600" dirty="0"/>
          </a:p>
          <a:p>
            <a:pPr marL="0" indent="0">
              <a:buNone/>
            </a:pPr>
            <a:r>
              <a:rPr lang="ja-JP" altLang="en-US" sz="1600" dirty="0"/>
              <a:t>　</a:t>
            </a:r>
            <a:r>
              <a:rPr lang="ja-JP" altLang="en-US" sz="1600" dirty="0" smtClean="0"/>
              <a:t>○</a:t>
            </a:r>
            <a:r>
              <a:rPr lang="ja-JP" altLang="en-US" sz="1600" dirty="0"/>
              <a:t>全体</a:t>
            </a:r>
            <a:r>
              <a:rPr lang="ja-JP" altLang="en-US" sz="1600" dirty="0" smtClean="0"/>
              <a:t>計画</a:t>
            </a:r>
            <a:r>
              <a:rPr lang="en-US" altLang="ja-JP" sz="1600" dirty="0" smtClean="0"/>
              <a:t>34</a:t>
            </a:r>
            <a:r>
              <a:rPr lang="ja-JP" altLang="en-US" sz="1600" dirty="0" smtClean="0"/>
              <a:t>箇所、</a:t>
            </a:r>
            <a:r>
              <a:rPr lang="en-US" altLang="ja-JP" sz="1600" dirty="0" smtClean="0"/>
              <a:t>4800ha</a:t>
            </a:r>
            <a:r>
              <a:rPr lang="ja-JP" altLang="en-US" sz="1600" dirty="0" smtClean="0"/>
              <a:t>の森林に対し、</a:t>
            </a:r>
            <a:r>
              <a:rPr lang="en-US" altLang="ja-JP" sz="1600" dirty="0" smtClean="0"/>
              <a:t>2</a:t>
            </a:r>
            <a:r>
              <a:rPr lang="ja-JP" altLang="en-US" sz="1600" dirty="0" smtClean="0"/>
              <a:t>ヶ年で</a:t>
            </a:r>
            <a:r>
              <a:rPr lang="en-US" altLang="ja-JP" sz="1600" dirty="0" smtClean="0"/>
              <a:t>19</a:t>
            </a:r>
            <a:r>
              <a:rPr lang="ja-JP" altLang="en-US" sz="1600" dirty="0" smtClean="0"/>
              <a:t>箇所（</a:t>
            </a:r>
            <a:r>
              <a:rPr lang="en-US" altLang="ja-JP" sz="1600" dirty="0" smtClean="0"/>
              <a:t>55.9</a:t>
            </a:r>
            <a:r>
              <a:rPr lang="ja-JP" altLang="en-US" sz="1600" dirty="0" smtClean="0"/>
              <a:t>％）、</a:t>
            </a:r>
            <a:r>
              <a:rPr lang="en-US" altLang="ja-JP" sz="1600" dirty="0" smtClean="0"/>
              <a:t>2,745ha</a:t>
            </a:r>
            <a:r>
              <a:rPr lang="ja-JP" altLang="en-US" sz="1600" dirty="0" smtClean="0"/>
              <a:t>（</a:t>
            </a:r>
            <a:r>
              <a:rPr lang="en-US" altLang="ja-JP" sz="1600" dirty="0" smtClean="0"/>
              <a:t>57.1</a:t>
            </a:r>
            <a:r>
              <a:rPr lang="ja-JP" altLang="en-US" sz="1600" smtClean="0"/>
              <a:t>％）</a:t>
            </a:r>
            <a:r>
              <a:rPr lang="ja-JP" altLang="en-US" sz="1600" dirty="0" smtClean="0"/>
              <a:t>の森林において</a:t>
            </a:r>
            <a:endParaRPr lang="en-US" altLang="ja-JP" sz="1600" dirty="0" smtClean="0"/>
          </a:p>
          <a:p>
            <a:pPr marL="0" indent="0">
              <a:buNone/>
            </a:pPr>
            <a:r>
              <a:rPr lang="ja-JP" altLang="en-US" sz="1600" dirty="0"/>
              <a:t>　</a:t>
            </a:r>
            <a:r>
              <a:rPr lang="ja-JP" altLang="en-US" sz="1600" dirty="0" smtClean="0"/>
              <a:t>　  </a:t>
            </a:r>
            <a:r>
              <a:rPr lang="en-US" altLang="ja-JP" sz="1600" dirty="0" smtClean="0"/>
              <a:t>302</a:t>
            </a:r>
            <a:r>
              <a:rPr lang="ja-JP" altLang="en-US" sz="1600" dirty="0" smtClean="0"/>
              <a:t>人の森林所有者と「協定」を締結したことが確認でき、長期間（</a:t>
            </a:r>
            <a:r>
              <a:rPr lang="en-US" altLang="ja-JP" sz="1600" dirty="0" smtClean="0"/>
              <a:t>20</a:t>
            </a:r>
            <a:r>
              <a:rPr lang="ja-JP" altLang="en-US" sz="1600" dirty="0" smtClean="0"/>
              <a:t>年間）の森林経営が実施される</a:t>
            </a:r>
            <a:endParaRPr lang="en-US" altLang="ja-JP" sz="1600" dirty="0" smtClean="0"/>
          </a:p>
          <a:p>
            <a:pPr marL="0" indent="0">
              <a:buNone/>
            </a:pPr>
            <a:r>
              <a:rPr lang="ja-JP" altLang="en-US" sz="1600" dirty="0"/>
              <a:t>　</a:t>
            </a:r>
            <a:r>
              <a:rPr lang="ja-JP" altLang="en-US" sz="1600" dirty="0" smtClean="0"/>
              <a:t>　　担保を得た。</a:t>
            </a:r>
            <a:endParaRPr lang="en-US" altLang="ja-JP" sz="1600" dirty="0" smtClean="0"/>
          </a:p>
          <a:p>
            <a:pPr marL="0" indent="0">
              <a:buNone/>
            </a:pPr>
            <a:endParaRPr lang="en-US" altLang="ja-JP" sz="1600" dirty="0"/>
          </a:p>
          <a:p>
            <a:pPr marL="0" indent="0">
              <a:buNone/>
            </a:pPr>
            <a:r>
              <a:rPr lang="ja-JP" altLang="en-US" sz="1600" dirty="0" smtClean="0"/>
              <a:t>　○以上のことから、所有形態が小規模・分散化した森林をまとまった団地として集約化し、計画的な間伐の</a:t>
            </a:r>
            <a:endParaRPr lang="en-US" altLang="ja-JP" sz="1600" dirty="0" smtClean="0"/>
          </a:p>
          <a:p>
            <a:pPr marL="0" indent="0">
              <a:buNone/>
            </a:pPr>
            <a:r>
              <a:rPr lang="ja-JP" altLang="en-US" sz="1600" dirty="0"/>
              <a:t>　</a:t>
            </a:r>
            <a:r>
              <a:rPr lang="ja-JP" altLang="en-US" sz="1600" dirty="0" smtClean="0"/>
              <a:t>　 促進と安定的に木材を供給できる体制が構築されたことが確認でき、事業実施の効果を確認することが</a:t>
            </a:r>
            <a:endParaRPr lang="en-US" altLang="ja-JP" sz="1600" dirty="0" smtClean="0"/>
          </a:p>
          <a:p>
            <a:pPr marL="0" indent="0">
              <a:buNone/>
            </a:pPr>
            <a:r>
              <a:rPr lang="en-US" altLang="ja-JP" sz="1600" dirty="0"/>
              <a:t> </a:t>
            </a:r>
            <a:r>
              <a:rPr lang="en-US" altLang="ja-JP" sz="1600" dirty="0" smtClean="0"/>
              <a:t>      </a:t>
            </a:r>
            <a:r>
              <a:rPr lang="ja-JP" altLang="en-US" sz="1600" dirty="0" smtClean="0"/>
              <a:t>できた。</a:t>
            </a:r>
            <a:endParaRPr lang="en-US" altLang="ja-JP" sz="1600" dirty="0" smtClean="0"/>
          </a:p>
          <a:p>
            <a:pPr marL="0" indent="0">
              <a:buNone/>
            </a:pPr>
            <a:endParaRPr lang="en-US" altLang="ja-JP" sz="1600" dirty="0" smtClean="0"/>
          </a:p>
          <a:p>
            <a:pPr marL="0" indent="0">
              <a:buNone/>
            </a:pPr>
            <a:endParaRPr lang="en-US" altLang="ja-JP" sz="1600" dirty="0"/>
          </a:p>
          <a:p>
            <a:pPr marL="0" indent="0">
              <a:buNone/>
            </a:pPr>
            <a:endParaRPr lang="en-US" altLang="ja-JP" sz="1600" dirty="0" smtClean="0"/>
          </a:p>
        </p:txBody>
      </p:sp>
    </p:spTree>
    <p:extLst>
      <p:ext uri="{BB962C8B-B14F-4D97-AF65-F5344CB8AC3E}">
        <p14:creationId xmlns:p14="http://schemas.microsoft.com/office/powerpoint/2010/main" val="7912186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正方形/長方形 17"/>
          <p:cNvSpPr>
            <a:spLocks noChangeArrowheads="1"/>
          </p:cNvSpPr>
          <p:nvPr/>
        </p:nvSpPr>
        <p:spPr bwMode="auto">
          <a:xfrm>
            <a:off x="111734" y="332656"/>
            <a:ext cx="70015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kumimoji="1" sz="48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41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36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3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3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9pPr>
          </a:lstStyle>
          <a:p>
            <a:pPr defTabSz="914400" eaLnBrk="1" hangingPunct="1">
              <a:spcBef>
                <a:spcPct val="0"/>
              </a:spcBef>
              <a:buFontTx/>
              <a:buNone/>
            </a:pPr>
            <a:r>
              <a:rPr lang="ja-JP" altLang="en-US" sz="2000" b="1" dirty="0">
                <a:latin typeface="メイリオ" pitchFamily="50" charset="-128"/>
                <a:ea typeface="メイリオ" pitchFamily="50" charset="-128"/>
                <a:cs typeface="メイリオ" pitchFamily="50" charset="-128"/>
              </a:rPr>
              <a:t>　持続的</a:t>
            </a:r>
            <a:r>
              <a:rPr lang="ja-JP" altLang="en-US" sz="2000" b="1" dirty="0" smtClean="0">
                <a:latin typeface="メイリオ" pitchFamily="50" charset="-128"/>
                <a:ea typeface="メイリオ" pitchFamily="50" charset="-128"/>
                <a:cs typeface="メイリオ" pitchFamily="50" charset="-128"/>
              </a:rPr>
              <a:t>な森づくり推進事業（人材育成）</a:t>
            </a:r>
            <a:r>
              <a:rPr lang="ja-JP" altLang="en-US" sz="2000" b="1" dirty="0" smtClean="0">
                <a:solidFill>
                  <a:srgbClr val="000000"/>
                </a:solidFill>
                <a:latin typeface="Meiryo UI" pitchFamily="50" charset="-128"/>
                <a:ea typeface="Meiryo UI" pitchFamily="50" charset="-128"/>
                <a:cs typeface="Meiryo UI" pitchFamily="50" charset="-128"/>
              </a:rPr>
              <a:t>の効果検証</a:t>
            </a:r>
            <a:endParaRPr lang="ja-JP" altLang="en-US" sz="2000" b="1" dirty="0">
              <a:solidFill>
                <a:srgbClr val="000000"/>
              </a:solidFill>
              <a:latin typeface="Meiryo UI" pitchFamily="50" charset="-128"/>
              <a:ea typeface="Meiryo UI" pitchFamily="50" charset="-128"/>
              <a:cs typeface="Meiryo UI" pitchFamily="50" charset="-128"/>
            </a:endParaRPr>
          </a:p>
        </p:txBody>
      </p:sp>
      <p:cxnSp>
        <p:nvCxnSpPr>
          <p:cNvPr id="37" name="直線コネクタ 36"/>
          <p:cNvCxnSpPr/>
          <p:nvPr/>
        </p:nvCxnSpPr>
        <p:spPr>
          <a:xfrm>
            <a:off x="200472" y="697636"/>
            <a:ext cx="9504000" cy="0"/>
          </a:xfrm>
          <a:prstGeom prst="line">
            <a:avLst/>
          </a:prstGeom>
          <a:ln w="47625">
            <a:solidFill>
              <a:srgbClr val="74B230"/>
            </a:solidFill>
          </a:ln>
        </p:spPr>
        <p:style>
          <a:lnRef idx="3">
            <a:schemeClr val="accent1"/>
          </a:lnRef>
          <a:fillRef idx="0">
            <a:schemeClr val="accent1"/>
          </a:fillRef>
          <a:effectRef idx="2">
            <a:schemeClr val="accent1"/>
          </a:effectRef>
          <a:fontRef idx="minor">
            <a:schemeClr val="tx1"/>
          </a:fontRef>
        </p:style>
      </p:cxnSp>
      <p:sp>
        <p:nvSpPr>
          <p:cNvPr id="28" name="コンテンツ プレースホルダー 2"/>
          <p:cNvSpPr>
            <a:spLocks noGrp="1"/>
          </p:cNvSpPr>
          <p:nvPr>
            <p:ph idx="1"/>
          </p:nvPr>
        </p:nvSpPr>
        <p:spPr>
          <a:xfrm>
            <a:off x="247122" y="908720"/>
            <a:ext cx="9410700" cy="5328592"/>
          </a:xfrm>
        </p:spPr>
        <p:txBody>
          <a:bodyPr>
            <a:normAutofit fontScale="92500" lnSpcReduction="20000"/>
          </a:bodyPr>
          <a:lstStyle/>
          <a:p>
            <a:pPr marL="0" indent="0">
              <a:buNone/>
            </a:pPr>
            <a:r>
              <a:rPr lang="ja-JP" altLang="en-US" sz="1600" dirty="0" smtClean="0"/>
              <a:t>◆期待する効果</a:t>
            </a:r>
            <a:endParaRPr kumimoji="1" lang="en-US" altLang="ja-JP" sz="1600" dirty="0"/>
          </a:p>
          <a:p>
            <a:pPr marL="0" indent="0">
              <a:buNone/>
            </a:pPr>
            <a:r>
              <a:rPr lang="ja-JP" altLang="en-US" sz="1600" dirty="0" smtClean="0"/>
              <a:t>　○次世代につなげる足掛かりの実現</a:t>
            </a:r>
            <a:endParaRPr lang="en-US" altLang="ja-JP" sz="1600" dirty="0" smtClean="0"/>
          </a:p>
          <a:p>
            <a:pPr marL="0" indent="0">
              <a:buNone/>
            </a:pPr>
            <a:r>
              <a:rPr lang="ja-JP" altLang="en-US" sz="1600" dirty="0"/>
              <a:t>　</a:t>
            </a:r>
            <a:r>
              <a:rPr lang="ja-JP" altLang="en-US" sz="1600" dirty="0" smtClean="0"/>
              <a:t>　・受講者の森林管理、府内産材の流通・需要拡大に関する理解度の向上</a:t>
            </a:r>
            <a:endParaRPr lang="en-US" altLang="ja-JP" sz="1600" dirty="0"/>
          </a:p>
          <a:p>
            <a:pPr marL="0" indent="0">
              <a:buNone/>
            </a:pPr>
            <a:r>
              <a:rPr lang="ja-JP" altLang="en-US" sz="1600" dirty="0"/>
              <a:t>　　</a:t>
            </a:r>
            <a:r>
              <a:rPr lang="ja-JP" altLang="en-US" sz="1600" dirty="0" smtClean="0"/>
              <a:t>・今後の課題解決に向けた意志確認</a:t>
            </a:r>
            <a:endParaRPr lang="en-US" altLang="ja-JP" sz="1600" dirty="0" smtClean="0"/>
          </a:p>
          <a:p>
            <a:pPr marL="0" indent="0">
              <a:buNone/>
            </a:pPr>
            <a:endParaRPr lang="en-US" altLang="ja-JP" sz="1600" dirty="0" smtClean="0"/>
          </a:p>
          <a:p>
            <a:pPr marL="0" indent="0">
              <a:buNone/>
            </a:pPr>
            <a:r>
              <a:rPr lang="ja-JP" altLang="en-US" sz="1600" dirty="0" smtClean="0"/>
              <a:t>◆検証方法</a:t>
            </a:r>
            <a:endParaRPr lang="en-US" altLang="ja-JP" sz="1600" dirty="0" smtClean="0"/>
          </a:p>
          <a:p>
            <a:pPr marL="0" indent="0">
              <a:buNone/>
            </a:pPr>
            <a:r>
              <a:rPr lang="ja-JP" altLang="en-US" sz="1600" dirty="0"/>
              <a:t>　</a:t>
            </a:r>
            <a:r>
              <a:rPr lang="ja-JP" altLang="en-US" sz="1600" dirty="0" smtClean="0"/>
              <a:t>○受講者への聞取りによる意識調査</a:t>
            </a:r>
            <a:endParaRPr lang="en-US" altLang="ja-JP" sz="1600" dirty="0" smtClean="0"/>
          </a:p>
          <a:p>
            <a:pPr marL="0" indent="0">
              <a:buNone/>
            </a:pPr>
            <a:r>
              <a:rPr lang="ja-JP" altLang="en-US" sz="1600" dirty="0"/>
              <a:t>　</a:t>
            </a:r>
            <a:r>
              <a:rPr lang="ja-JP" altLang="en-US" sz="1600" dirty="0" smtClean="0"/>
              <a:t>　・平成</a:t>
            </a:r>
            <a:r>
              <a:rPr lang="en-US" altLang="ja-JP" sz="1600" dirty="0"/>
              <a:t>28</a:t>
            </a:r>
            <a:r>
              <a:rPr lang="ja-JP" altLang="en-US" sz="1600" dirty="0" smtClean="0"/>
              <a:t>年度に実施した、府内産材コーディネーター育成のための「木材流通・利用講座」の受講生（</a:t>
            </a:r>
            <a:r>
              <a:rPr lang="en-US" altLang="ja-JP" sz="1600" dirty="0" smtClean="0"/>
              <a:t>12</a:t>
            </a:r>
            <a:r>
              <a:rPr lang="ja-JP" altLang="en-US" sz="1600" dirty="0" smtClean="0"/>
              <a:t>名）のうち</a:t>
            </a:r>
            <a:endParaRPr lang="en-US" altLang="ja-JP" sz="1600" dirty="0" smtClean="0"/>
          </a:p>
          <a:p>
            <a:pPr marL="0" indent="0">
              <a:buNone/>
            </a:pPr>
            <a:r>
              <a:rPr lang="ja-JP" altLang="en-US" sz="1600" dirty="0"/>
              <a:t>　</a:t>
            </a:r>
            <a:r>
              <a:rPr lang="ja-JP" altLang="en-US" sz="1600" dirty="0" smtClean="0"/>
              <a:t>　　</a:t>
            </a:r>
            <a:r>
              <a:rPr lang="en-US" altLang="ja-JP" sz="1600" dirty="0" smtClean="0"/>
              <a:t>9</a:t>
            </a:r>
            <a:r>
              <a:rPr lang="ja-JP" altLang="en-US" sz="1600" dirty="0" smtClean="0"/>
              <a:t>名に「府内産材の流通・需要拡大に関する理解度の向上」や「今後の課題解決に向けた意志確認」に対する意</a:t>
            </a:r>
            <a:endParaRPr lang="en-US" altLang="ja-JP" sz="1600" dirty="0" smtClean="0"/>
          </a:p>
          <a:p>
            <a:pPr marL="0" indent="0">
              <a:buNone/>
            </a:pPr>
            <a:r>
              <a:rPr lang="ja-JP" altLang="en-US" sz="1600" dirty="0"/>
              <a:t>　</a:t>
            </a:r>
            <a:r>
              <a:rPr lang="ja-JP" altLang="en-US" sz="1600" dirty="0" smtClean="0"/>
              <a:t>　　識（聞取り）調査を実施。</a:t>
            </a:r>
            <a:endParaRPr lang="en-US" altLang="ja-JP" sz="1600" dirty="0" smtClean="0"/>
          </a:p>
          <a:p>
            <a:pPr marL="0" indent="0">
              <a:buNone/>
            </a:pPr>
            <a:r>
              <a:rPr lang="ja-JP" altLang="en-US" sz="1600" dirty="0"/>
              <a:t>　</a:t>
            </a:r>
            <a:r>
              <a:rPr lang="ja-JP" altLang="en-US" sz="1600" dirty="0" smtClean="0"/>
              <a:t>　・平成</a:t>
            </a:r>
            <a:r>
              <a:rPr lang="en-US" altLang="ja-JP" sz="1600" dirty="0" smtClean="0"/>
              <a:t>29</a:t>
            </a:r>
            <a:r>
              <a:rPr lang="ja-JP" altLang="en-US" sz="1600" dirty="0" smtClean="0"/>
              <a:t>年度に実施した、森林経営リーダーの育成のための「持続的な森づくり・森林経営講座」の受講生（</a:t>
            </a:r>
            <a:r>
              <a:rPr lang="en-US" altLang="ja-JP" sz="1600" dirty="0" smtClean="0"/>
              <a:t>17</a:t>
            </a:r>
            <a:r>
              <a:rPr lang="ja-JP" altLang="en-US" sz="1600" dirty="0" smtClean="0"/>
              <a:t>名）　　</a:t>
            </a:r>
            <a:endParaRPr lang="en-US" altLang="ja-JP" sz="1600" dirty="0" smtClean="0"/>
          </a:p>
          <a:p>
            <a:pPr marL="0" indent="0">
              <a:buNone/>
            </a:pPr>
            <a:r>
              <a:rPr lang="ja-JP" altLang="en-US" sz="1600" dirty="0"/>
              <a:t>　</a:t>
            </a:r>
            <a:r>
              <a:rPr lang="ja-JP" altLang="en-US" sz="1600" dirty="0" smtClean="0"/>
              <a:t>　　については３年間の継続受講の１年目にあたり、効果の検証は受講後（平成</a:t>
            </a:r>
            <a:r>
              <a:rPr lang="en-US" altLang="ja-JP" sz="1600" dirty="0" smtClean="0"/>
              <a:t>31</a:t>
            </a:r>
            <a:r>
              <a:rPr lang="ja-JP" altLang="en-US" sz="1600" dirty="0" smtClean="0"/>
              <a:t>年度）に実施。</a:t>
            </a:r>
            <a:r>
              <a:rPr lang="ja-JP" altLang="en-US" sz="1600" dirty="0"/>
              <a:t>　</a:t>
            </a:r>
            <a:endParaRPr lang="en-US" altLang="ja-JP" sz="1600" dirty="0" smtClean="0"/>
          </a:p>
          <a:p>
            <a:pPr marL="0" indent="0">
              <a:buNone/>
            </a:pPr>
            <a:endParaRPr lang="en-US" altLang="ja-JP" sz="1600" dirty="0" smtClean="0"/>
          </a:p>
          <a:p>
            <a:pPr marL="0" indent="0">
              <a:buNone/>
            </a:pPr>
            <a:r>
              <a:rPr lang="ja-JP" altLang="en-US" sz="1600" dirty="0"/>
              <a:t>◆検証結果</a:t>
            </a:r>
            <a:endParaRPr lang="en-US" altLang="ja-JP" sz="1600" dirty="0"/>
          </a:p>
          <a:p>
            <a:pPr marL="0" indent="0">
              <a:buNone/>
            </a:pPr>
            <a:r>
              <a:rPr lang="ja-JP" altLang="en-US" sz="1600" dirty="0"/>
              <a:t>　○共通質問についての回答</a:t>
            </a:r>
            <a:endParaRPr lang="en-US" altLang="ja-JP" sz="1600" dirty="0"/>
          </a:p>
          <a:p>
            <a:pPr marL="0" indent="0">
              <a:buNone/>
            </a:pPr>
            <a:r>
              <a:rPr lang="ja-JP" altLang="en-US" sz="1600" dirty="0"/>
              <a:t>　　</a:t>
            </a:r>
            <a:r>
              <a:rPr lang="en-US" altLang="ja-JP" sz="1600" b="1" dirty="0">
                <a:latin typeface="+mn-ea"/>
              </a:rPr>
              <a:t> </a:t>
            </a:r>
            <a:r>
              <a:rPr lang="ja-JP" altLang="en-US" sz="1600" b="1" dirty="0">
                <a:latin typeface="+mn-ea"/>
              </a:rPr>
              <a:t> </a:t>
            </a:r>
            <a:r>
              <a:rPr lang="en-US" altLang="ja-JP" sz="1600" b="1" dirty="0" smtClean="0">
                <a:latin typeface="+mn-ea"/>
              </a:rPr>
              <a:t>Q</a:t>
            </a:r>
            <a:r>
              <a:rPr lang="ja-JP" altLang="ja-JP" sz="1600" b="1" dirty="0">
                <a:latin typeface="+mn-ea"/>
              </a:rPr>
              <a:t>１．</a:t>
            </a:r>
            <a:r>
              <a:rPr lang="ja-JP" altLang="ja-JP" sz="1600" b="1" dirty="0"/>
              <a:t>平成２８年度の講座（講演</a:t>
            </a:r>
            <a:r>
              <a:rPr lang="ja-JP" altLang="ja-JP" sz="1600" b="1" dirty="0" smtClean="0"/>
              <a:t>及び</a:t>
            </a:r>
            <a:r>
              <a:rPr lang="ja-JP" altLang="en-US" sz="1600" b="1" dirty="0" smtClean="0"/>
              <a:t>川上との</a:t>
            </a:r>
            <a:r>
              <a:rPr lang="ja-JP" altLang="ja-JP" sz="1600" b="1" dirty="0" smtClean="0"/>
              <a:t>意見</a:t>
            </a:r>
            <a:r>
              <a:rPr lang="ja-JP" altLang="ja-JP" sz="1600" b="1" dirty="0"/>
              <a:t>交換会）を受講し、今後の府内産材の利用の拡大、流通の</a:t>
            </a:r>
            <a:r>
              <a:rPr lang="ja-JP" altLang="ja-JP" sz="1600" b="1" dirty="0" smtClean="0"/>
              <a:t>改</a:t>
            </a:r>
            <a:endParaRPr lang="en-US" altLang="ja-JP" sz="1600" b="1" dirty="0" smtClean="0"/>
          </a:p>
          <a:p>
            <a:pPr marL="0" indent="0">
              <a:buNone/>
            </a:pPr>
            <a:r>
              <a:rPr lang="ja-JP" altLang="en-US" sz="1600" b="1" dirty="0"/>
              <a:t>　</a:t>
            </a:r>
            <a:r>
              <a:rPr lang="ja-JP" altLang="en-US" sz="1600" b="1" dirty="0" smtClean="0"/>
              <a:t>　　　　　</a:t>
            </a:r>
            <a:r>
              <a:rPr lang="ja-JP" altLang="ja-JP" sz="1600" b="1" dirty="0" smtClean="0"/>
              <a:t>善につながる</a:t>
            </a:r>
            <a:r>
              <a:rPr lang="ja-JP" altLang="ja-JP" sz="1600" b="1" dirty="0"/>
              <a:t>と感じましたか。</a:t>
            </a:r>
            <a:endParaRPr lang="en-US" altLang="ja-JP" sz="1600" b="1" dirty="0"/>
          </a:p>
          <a:p>
            <a:pPr marL="0" indent="0">
              <a:buNone/>
            </a:pPr>
            <a:r>
              <a:rPr lang="ja-JP" altLang="en-US" sz="1600" b="1" dirty="0"/>
              <a:t>　　　　　　</a:t>
            </a:r>
            <a:r>
              <a:rPr lang="ja-JP" altLang="en-US" sz="1600" dirty="0"/>
              <a:t>・そう思う　　　                  ５人</a:t>
            </a:r>
            <a:endParaRPr lang="en-US" altLang="ja-JP" sz="1600" dirty="0"/>
          </a:p>
          <a:p>
            <a:pPr marL="0" indent="0">
              <a:buNone/>
            </a:pPr>
            <a:r>
              <a:rPr lang="ja-JP" altLang="en-US" sz="1600" dirty="0"/>
              <a:t>　　　　　　・ややそう思う　               ４人</a:t>
            </a:r>
            <a:endParaRPr lang="en-US" altLang="ja-JP" sz="1600" dirty="0"/>
          </a:p>
          <a:p>
            <a:pPr marL="0" indent="0">
              <a:buNone/>
            </a:pPr>
            <a:r>
              <a:rPr lang="en-US" altLang="ja-JP" sz="1600" dirty="0"/>
              <a:t>   </a:t>
            </a:r>
            <a:r>
              <a:rPr lang="ja-JP" altLang="en-US" sz="1600" dirty="0"/>
              <a:t>　　　　　・どちらでもない　　　      ０人</a:t>
            </a:r>
            <a:endParaRPr lang="en-US" altLang="ja-JP" sz="1600" dirty="0"/>
          </a:p>
          <a:p>
            <a:pPr marL="0" indent="0">
              <a:buNone/>
            </a:pPr>
            <a:r>
              <a:rPr lang="ja-JP" altLang="en-US" sz="1600" dirty="0"/>
              <a:t>　　　　　　・あまりそう思わない　　０人</a:t>
            </a:r>
            <a:endParaRPr lang="en-US" altLang="ja-JP" sz="1600" dirty="0"/>
          </a:p>
          <a:p>
            <a:pPr marL="0" indent="0">
              <a:buNone/>
            </a:pPr>
            <a:r>
              <a:rPr lang="en-US" altLang="ja-JP" sz="1600" dirty="0"/>
              <a:t>  </a:t>
            </a:r>
            <a:r>
              <a:rPr lang="ja-JP" altLang="en-US" sz="1600" dirty="0"/>
              <a:t>　　　  　  ・思わない　　　　　　　 　０人</a:t>
            </a:r>
            <a:endParaRPr lang="en-US" altLang="ja-JP" sz="1600" dirty="0"/>
          </a:p>
        </p:txBody>
      </p:sp>
    </p:spTree>
    <p:extLst>
      <p:ext uri="{BB962C8B-B14F-4D97-AF65-F5344CB8AC3E}">
        <p14:creationId xmlns:p14="http://schemas.microsoft.com/office/powerpoint/2010/main" val="38225189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正方形/長方形 17"/>
          <p:cNvSpPr>
            <a:spLocks noChangeArrowheads="1"/>
          </p:cNvSpPr>
          <p:nvPr/>
        </p:nvSpPr>
        <p:spPr bwMode="auto">
          <a:xfrm>
            <a:off x="111734" y="332656"/>
            <a:ext cx="70015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kumimoji="1" sz="48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41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36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3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3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9pPr>
          </a:lstStyle>
          <a:p>
            <a:pPr defTabSz="914400" eaLnBrk="1" hangingPunct="1">
              <a:spcBef>
                <a:spcPct val="0"/>
              </a:spcBef>
              <a:buFontTx/>
              <a:buNone/>
            </a:pPr>
            <a:r>
              <a:rPr lang="ja-JP" altLang="en-US" sz="2000" b="1" dirty="0">
                <a:latin typeface="メイリオ" pitchFamily="50" charset="-128"/>
                <a:ea typeface="メイリオ" pitchFamily="50" charset="-128"/>
                <a:cs typeface="メイリオ" pitchFamily="50" charset="-128"/>
              </a:rPr>
              <a:t>　持続的</a:t>
            </a:r>
            <a:r>
              <a:rPr lang="ja-JP" altLang="en-US" sz="2000" b="1" dirty="0" smtClean="0">
                <a:latin typeface="メイリオ" pitchFamily="50" charset="-128"/>
                <a:ea typeface="メイリオ" pitchFamily="50" charset="-128"/>
                <a:cs typeface="メイリオ" pitchFamily="50" charset="-128"/>
              </a:rPr>
              <a:t>な森づくり推進事業（人材育成）</a:t>
            </a:r>
            <a:r>
              <a:rPr lang="ja-JP" altLang="en-US" sz="2000" b="1" dirty="0" smtClean="0">
                <a:solidFill>
                  <a:srgbClr val="000000"/>
                </a:solidFill>
                <a:latin typeface="Meiryo UI" pitchFamily="50" charset="-128"/>
                <a:ea typeface="Meiryo UI" pitchFamily="50" charset="-128"/>
                <a:cs typeface="Meiryo UI" pitchFamily="50" charset="-128"/>
              </a:rPr>
              <a:t>の効果検証</a:t>
            </a:r>
            <a:endParaRPr lang="ja-JP" altLang="en-US" sz="2000" b="1" dirty="0">
              <a:solidFill>
                <a:srgbClr val="000000"/>
              </a:solidFill>
              <a:latin typeface="Meiryo UI" pitchFamily="50" charset="-128"/>
              <a:ea typeface="Meiryo UI" pitchFamily="50" charset="-128"/>
              <a:cs typeface="Meiryo UI" pitchFamily="50" charset="-128"/>
            </a:endParaRPr>
          </a:p>
        </p:txBody>
      </p:sp>
      <p:cxnSp>
        <p:nvCxnSpPr>
          <p:cNvPr id="37" name="直線コネクタ 36"/>
          <p:cNvCxnSpPr/>
          <p:nvPr/>
        </p:nvCxnSpPr>
        <p:spPr>
          <a:xfrm>
            <a:off x="200472" y="697636"/>
            <a:ext cx="9504000" cy="0"/>
          </a:xfrm>
          <a:prstGeom prst="line">
            <a:avLst/>
          </a:prstGeom>
          <a:ln w="47625">
            <a:solidFill>
              <a:srgbClr val="74B230"/>
            </a:solidFill>
          </a:ln>
        </p:spPr>
        <p:style>
          <a:lnRef idx="3">
            <a:schemeClr val="accent1"/>
          </a:lnRef>
          <a:fillRef idx="0">
            <a:schemeClr val="accent1"/>
          </a:fillRef>
          <a:effectRef idx="2">
            <a:schemeClr val="accent1"/>
          </a:effectRef>
          <a:fontRef idx="minor">
            <a:schemeClr val="tx1"/>
          </a:fontRef>
        </p:style>
      </p:cxnSp>
      <p:sp>
        <p:nvSpPr>
          <p:cNvPr id="28" name="コンテンツ プレースホルダー 2"/>
          <p:cNvSpPr>
            <a:spLocks noGrp="1"/>
          </p:cNvSpPr>
          <p:nvPr>
            <p:ph idx="1"/>
          </p:nvPr>
        </p:nvSpPr>
        <p:spPr>
          <a:xfrm>
            <a:off x="247122" y="908720"/>
            <a:ext cx="9410700" cy="5256584"/>
          </a:xfrm>
        </p:spPr>
        <p:txBody>
          <a:bodyPr>
            <a:normAutofit/>
          </a:bodyPr>
          <a:lstStyle/>
          <a:p>
            <a:pPr marL="0" indent="0">
              <a:buNone/>
            </a:pPr>
            <a:r>
              <a:rPr lang="ja-JP" altLang="en-US" sz="1600" dirty="0" smtClean="0"/>
              <a:t>　　</a:t>
            </a:r>
            <a:r>
              <a:rPr lang="en-US" altLang="ja-JP" sz="1600" b="1" dirty="0" smtClean="0">
                <a:latin typeface="+mn-ea"/>
              </a:rPr>
              <a:t>Q2</a:t>
            </a:r>
            <a:r>
              <a:rPr lang="ja-JP" altLang="en-US" sz="1600" b="1" dirty="0" err="1" smtClean="0">
                <a:latin typeface="+mn-ea"/>
              </a:rPr>
              <a:t>．</a:t>
            </a:r>
            <a:r>
              <a:rPr lang="ja-JP" altLang="ja-JP" sz="1600" b="1" dirty="0" smtClean="0">
                <a:latin typeface="+mn-ea"/>
              </a:rPr>
              <a:t>府内産材の流通・需要拡大を目指すうえで、川上から川下までのネットワークの構築が必要不可欠</a:t>
            </a:r>
            <a:r>
              <a:rPr lang="ja-JP" altLang="en-US" sz="1600" b="1" dirty="0" smtClean="0">
                <a:latin typeface="+mn-ea"/>
              </a:rPr>
              <a:t>　</a:t>
            </a:r>
            <a:endParaRPr lang="en-US" altLang="ja-JP" sz="1600" b="1" dirty="0" smtClean="0">
              <a:latin typeface="+mn-ea"/>
            </a:endParaRPr>
          </a:p>
          <a:p>
            <a:pPr marL="0" indent="0">
              <a:buNone/>
            </a:pPr>
            <a:r>
              <a:rPr lang="ja-JP" altLang="en-US" sz="1600" b="1" dirty="0">
                <a:latin typeface="+mn-ea"/>
              </a:rPr>
              <a:t>　</a:t>
            </a:r>
            <a:r>
              <a:rPr lang="ja-JP" altLang="en-US" sz="1600" b="1" dirty="0" smtClean="0">
                <a:latin typeface="+mn-ea"/>
              </a:rPr>
              <a:t>　　　　</a:t>
            </a:r>
            <a:r>
              <a:rPr lang="ja-JP" altLang="ja-JP" sz="1600" b="1" dirty="0" smtClean="0">
                <a:latin typeface="+mn-ea"/>
              </a:rPr>
              <a:t>と思いますか。</a:t>
            </a:r>
            <a:endParaRPr lang="ja-JP" altLang="ja-JP" sz="1600" dirty="0" smtClean="0">
              <a:latin typeface="+mn-ea"/>
            </a:endParaRPr>
          </a:p>
          <a:p>
            <a:pPr marL="0" indent="0">
              <a:buNone/>
            </a:pPr>
            <a:r>
              <a:rPr lang="ja-JP" altLang="en-US" sz="1600" dirty="0" smtClean="0">
                <a:latin typeface="+mn-ea"/>
              </a:rPr>
              <a:t>　　　　　　</a:t>
            </a:r>
            <a:r>
              <a:rPr lang="ja-JP" altLang="en-US" sz="1600" dirty="0" smtClean="0"/>
              <a:t>・そう思う　　　                  ７人</a:t>
            </a:r>
            <a:endParaRPr lang="en-US" altLang="ja-JP" sz="1600" dirty="0" smtClean="0"/>
          </a:p>
          <a:p>
            <a:pPr marL="0" indent="0">
              <a:buNone/>
            </a:pPr>
            <a:r>
              <a:rPr lang="ja-JP" altLang="en-US" sz="1600" dirty="0" smtClean="0"/>
              <a:t>　　　　　　・ややそう思う　               ２人</a:t>
            </a:r>
            <a:endParaRPr lang="en-US" altLang="ja-JP" sz="1600" dirty="0" smtClean="0"/>
          </a:p>
          <a:p>
            <a:pPr marL="0" indent="0">
              <a:buNone/>
            </a:pPr>
            <a:r>
              <a:rPr lang="en-US" altLang="ja-JP" sz="1600" dirty="0" smtClean="0"/>
              <a:t>   </a:t>
            </a:r>
            <a:r>
              <a:rPr lang="ja-JP" altLang="en-US" sz="1600" dirty="0" smtClean="0"/>
              <a:t>　　　　　・どちらでもない　　　      ０人</a:t>
            </a:r>
            <a:endParaRPr lang="en-US" altLang="ja-JP" sz="1600" dirty="0" smtClean="0"/>
          </a:p>
          <a:p>
            <a:pPr marL="0" indent="0">
              <a:buNone/>
            </a:pPr>
            <a:r>
              <a:rPr lang="ja-JP" altLang="en-US" sz="1600" dirty="0" smtClean="0"/>
              <a:t>　　　　　　・あまりそう思わない　　０人</a:t>
            </a:r>
            <a:endParaRPr lang="en-US" altLang="ja-JP" sz="1600" dirty="0" smtClean="0"/>
          </a:p>
          <a:p>
            <a:pPr marL="0" indent="0">
              <a:buNone/>
            </a:pPr>
            <a:r>
              <a:rPr lang="en-US" altLang="ja-JP" sz="1600" dirty="0" smtClean="0"/>
              <a:t>  </a:t>
            </a:r>
            <a:r>
              <a:rPr lang="ja-JP" altLang="en-US" sz="1600" dirty="0" smtClean="0"/>
              <a:t>　　　  　  ・思わない　　　　　　    　０人</a:t>
            </a:r>
            <a:endParaRPr lang="en-US" altLang="ja-JP" sz="1600" dirty="0" smtClean="0"/>
          </a:p>
          <a:p>
            <a:pPr marL="0" indent="0">
              <a:buNone/>
            </a:pPr>
            <a:r>
              <a:rPr lang="ja-JP" altLang="en-US" sz="1600" dirty="0" smtClean="0"/>
              <a:t>　　</a:t>
            </a:r>
            <a:endParaRPr lang="en-US" altLang="ja-JP" sz="1600" dirty="0" smtClean="0"/>
          </a:p>
          <a:p>
            <a:pPr marL="0" indent="0">
              <a:buNone/>
            </a:pPr>
            <a:r>
              <a:rPr lang="ja-JP" altLang="en-US" sz="1600" dirty="0" smtClean="0"/>
              <a:t>　　</a:t>
            </a:r>
            <a:r>
              <a:rPr lang="en-US" altLang="ja-JP" sz="1600" b="1" dirty="0" smtClean="0">
                <a:latin typeface="+mn-ea"/>
              </a:rPr>
              <a:t>Q3</a:t>
            </a:r>
            <a:r>
              <a:rPr lang="ja-JP" altLang="ja-JP" sz="1600" b="1" dirty="0" err="1" smtClean="0">
                <a:latin typeface="+mn-ea"/>
              </a:rPr>
              <a:t>．</a:t>
            </a:r>
            <a:r>
              <a:rPr lang="ja-JP" altLang="ja-JP" sz="1600" b="1" dirty="0" smtClean="0"/>
              <a:t>川上から川下までのネットワークを構築する上で、課題が明らかになったと思いますか。</a:t>
            </a:r>
            <a:endParaRPr lang="en-US" altLang="ja-JP" sz="1600" b="1" dirty="0"/>
          </a:p>
          <a:p>
            <a:pPr marL="0" indent="0">
              <a:buNone/>
            </a:pPr>
            <a:r>
              <a:rPr lang="ja-JP" altLang="en-US" sz="1600" dirty="0">
                <a:latin typeface="+mn-ea"/>
              </a:rPr>
              <a:t>　　　　　　</a:t>
            </a:r>
            <a:r>
              <a:rPr lang="ja-JP" altLang="en-US" sz="1600" dirty="0"/>
              <a:t>・そう思う　　　                  </a:t>
            </a:r>
            <a:r>
              <a:rPr lang="ja-JP" altLang="en-US" sz="1600" dirty="0" smtClean="0"/>
              <a:t>６人</a:t>
            </a:r>
            <a:endParaRPr lang="en-US" altLang="ja-JP" sz="1600" dirty="0"/>
          </a:p>
          <a:p>
            <a:pPr marL="0" indent="0">
              <a:buNone/>
            </a:pPr>
            <a:r>
              <a:rPr lang="ja-JP" altLang="en-US" sz="1600" dirty="0"/>
              <a:t>　　　　　　・ややそう思う　            </a:t>
            </a:r>
            <a:r>
              <a:rPr lang="ja-JP" altLang="en-US" sz="1600" dirty="0" smtClean="0"/>
              <a:t>   </a:t>
            </a:r>
            <a:r>
              <a:rPr lang="ja-JP" altLang="en-US" sz="1600" dirty="0"/>
              <a:t>２人</a:t>
            </a:r>
            <a:endParaRPr lang="en-US" altLang="ja-JP" sz="1600" dirty="0"/>
          </a:p>
          <a:p>
            <a:pPr marL="0" indent="0">
              <a:buNone/>
            </a:pPr>
            <a:r>
              <a:rPr lang="en-US" altLang="ja-JP" sz="1600" dirty="0"/>
              <a:t>   </a:t>
            </a:r>
            <a:r>
              <a:rPr lang="ja-JP" altLang="en-US" sz="1600" dirty="0"/>
              <a:t>　　　　　・どちらでもない　　　      </a:t>
            </a:r>
            <a:r>
              <a:rPr lang="ja-JP" altLang="en-US" sz="1600" dirty="0" smtClean="0"/>
              <a:t>１人</a:t>
            </a:r>
            <a:endParaRPr lang="en-US" altLang="ja-JP" sz="1600" dirty="0"/>
          </a:p>
          <a:p>
            <a:pPr marL="0" indent="0">
              <a:buNone/>
            </a:pPr>
            <a:r>
              <a:rPr lang="ja-JP" altLang="en-US" sz="1600" dirty="0"/>
              <a:t>　　　　　　・あまりそう思わない　　０人</a:t>
            </a:r>
            <a:endParaRPr lang="en-US" altLang="ja-JP" sz="1600" dirty="0"/>
          </a:p>
          <a:p>
            <a:pPr marL="0" indent="0">
              <a:buNone/>
            </a:pPr>
            <a:r>
              <a:rPr lang="en-US" altLang="ja-JP" sz="1600" dirty="0"/>
              <a:t>  </a:t>
            </a:r>
            <a:r>
              <a:rPr lang="ja-JP" altLang="en-US" sz="1600" dirty="0"/>
              <a:t>　　　  　  ・思わない　　　　　　　</a:t>
            </a:r>
            <a:r>
              <a:rPr lang="ja-JP" altLang="en-US" sz="1600" dirty="0" smtClean="0"/>
              <a:t> </a:t>
            </a:r>
            <a:r>
              <a:rPr lang="ja-JP" altLang="en-US" sz="1600" dirty="0"/>
              <a:t>　０人</a:t>
            </a:r>
            <a:endParaRPr lang="ja-JP" altLang="ja-JP" sz="1600" dirty="0" smtClean="0"/>
          </a:p>
          <a:p>
            <a:pPr marL="0" indent="0">
              <a:buNone/>
            </a:pPr>
            <a:endParaRPr lang="en-US" altLang="ja-JP" sz="1600" dirty="0" smtClean="0"/>
          </a:p>
        </p:txBody>
      </p:sp>
    </p:spTree>
    <p:extLst>
      <p:ext uri="{BB962C8B-B14F-4D97-AF65-F5344CB8AC3E}">
        <p14:creationId xmlns:p14="http://schemas.microsoft.com/office/powerpoint/2010/main" val="36225331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正方形/長方形 17"/>
          <p:cNvSpPr>
            <a:spLocks noChangeArrowheads="1"/>
          </p:cNvSpPr>
          <p:nvPr/>
        </p:nvSpPr>
        <p:spPr bwMode="auto">
          <a:xfrm>
            <a:off x="111734" y="332656"/>
            <a:ext cx="70015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kumimoji="1" sz="48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41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36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3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3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9pPr>
          </a:lstStyle>
          <a:p>
            <a:pPr defTabSz="914400" eaLnBrk="1" hangingPunct="1">
              <a:spcBef>
                <a:spcPct val="0"/>
              </a:spcBef>
              <a:buFontTx/>
              <a:buNone/>
            </a:pPr>
            <a:r>
              <a:rPr lang="ja-JP" altLang="en-US" sz="2000" b="1" dirty="0">
                <a:latin typeface="メイリオ" pitchFamily="50" charset="-128"/>
                <a:ea typeface="メイリオ" pitchFamily="50" charset="-128"/>
                <a:cs typeface="メイリオ" pitchFamily="50" charset="-128"/>
              </a:rPr>
              <a:t>　持続的</a:t>
            </a:r>
            <a:r>
              <a:rPr lang="ja-JP" altLang="en-US" sz="2000" b="1" dirty="0" smtClean="0">
                <a:latin typeface="メイリオ" pitchFamily="50" charset="-128"/>
                <a:ea typeface="メイリオ" pitchFamily="50" charset="-128"/>
                <a:cs typeface="メイリオ" pitchFamily="50" charset="-128"/>
              </a:rPr>
              <a:t>な森づくり推進事業（人材育成）</a:t>
            </a:r>
            <a:r>
              <a:rPr lang="ja-JP" altLang="en-US" sz="2000" b="1" dirty="0" smtClean="0">
                <a:solidFill>
                  <a:srgbClr val="000000"/>
                </a:solidFill>
                <a:latin typeface="Meiryo UI" pitchFamily="50" charset="-128"/>
                <a:ea typeface="Meiryo UI" pitchFamily="50" charset="-128"/>
                <a:cs typeface="Meiryo UI" pitchFamily="50" charset="-128"/>
              </a:rPr>
              <a:t>の効果検証</a:t>
            </a:r>
            <a:endParaRPr lang="ja-JP" altLang="en-US" sz="2000" b="1" dirty="0">
              <a:solidFill>
                <a:srgbClr val="000000"/>
              </a:solidFill>
              <a:latin typeface="Meiryo UI" pitchFamily="50" charset="-128"/>
              <a:ea typeface="Meiryo UI" pitchFamily="50" charset="-128"/>
              <a:cs typeface="Meiryo UI" pitchFamily="50" charset="-128"/>
            </a:endParaRPr>
          </a:p>
        </p:txBody>
      </p:sp>
      <p:cxnSp>
        <p:nvCxnSpPr>
          <p:cNvPr id="37" name="直線コネクタ 36"/>
          <p:cNvCxnSpPr/>
          <p:nvPr/>
        </p:nvCxnSpPr>
        <p:spPr>
          <a:xfrm>
            <a:off x="200472" y="697636"/>
            <a:ext cx="9504000" cy="0"/>
          </a:xfrm>
          <a:prstGeom prst="line">
            <a:avLst/>
          </a:prstGeom>
          <a:ln w="47625">
            <a:solidFill>
              <a:srgbClr val="74B230"/>
            </a:solidFill>
          </a:ln>
        </p:spPr>
        <p:style>
          <a:lnRef idx="3">
            <a:schemeClr val="accent1"/>
          </a:lnRef>
          <a:fillRef idx="0">
            <a:schemeClr val="accent1"/>
          </a:fillRef>
          <a:effectRef idx="2">
            <a:schemeClr val="accent1"/>
          </a:effectRef>
          <a:fontRef idx="minor">
            <a:schemeClr val="tx1"/>
          </a:fontRef>
        </p:style>
      </p:cxnSp>
      <p:sp>
        <p:nvSpPr>
          <p:cNvPr id="28" name="コンテンツ プレースホルダー 2"/>
          <p:cNvSpPr>
            <a:spLocks noGrp="1"/>
          </p:cNvSpPr>
          <p:nvPr>
            <p:ph idx="1"/>
          </p:nvPr>
        </p:nvSpPr>
        <p:spPr>
          <a:xfrm>
            <a:off x="247122" y="908720"/>
            <a:ext cx="9410700" cy="5688632"/>
          </a:xfrm>
        </p:spPr>
        <p:txBody>
          <a:bodyPr>
            <a:normAutofit/>
          </a:bodyPr>
          <a:lstStyle/>
          <a:p>
            <a:pPr marL="0" indent="0">
              <a:buNone/>
            </a:pPr>
            <a:r>
              <a:rPr lang="en-US" altLang="ja-JP" sz="1600" b="1" dirty="0" smtClean="0"/>
              <a:t>   </a:t>
            </a:r>
            <a:r>
              <a:rPr lang="ja-JP" altLang="en-US" sz="1600" b="1" dirty="0" smtClean="0"/>
              <a:t>　</a:t>
            </a:r>
            <a:r>
              <a:rPr lang="en-US" altLang="ja-JP" sz="1600" b="1" dirty="0" smtClean="0">
                <a:latin typeface="+mn-ea"/>
              </a:rPr>
              <a:t>Q4</a:t>
            </a:r>
            <a:r>
              <a:rPr lang="ja-JP" altLang="ja-JP" sz="1600" b="1" dirty="0" err="1">
                <a:latin typeface="+mn-ea"/>
              </a:rPr>
              <a:t>．</a:t>
            </a:r>
            <a:r>
              <a:rPr lang="ja-JP" altLang="ja-JP" sz="1600" b="1" dirty="0"/>
              <a:t>今後、その課題解決に向け、継続して議論を実施する機会を希望しますか</a:t>
            </a:r>
            <a:r>
              <a:rPr lang="ja-JP" altLang="ja-JP" sz="1600" b="1" dirty="0" smtClean="0"/>
              <a:t>。</a:t>
            </a:r>
            <a:endParaRPr lang="en-US" altLang="ja-JP" sz="1600" dirty="0">
              <a:latin typeface="+mn-ea"/>
            </a:endParaRPr>
          </a:p>
          <a:p>
            <a:pPr marL="0" indent="0">
              <a:buNone/>
            </a:pPr>
            <a:r>
              <a:rPr lang="ja-JP" altLang="en-US" sz="1600" dirty="0" smtClean="0">
                <a:latin typeface="+mn-ea"/>
              </a:rPr>
              <a:t>　　　　　　</a:t>
            </a:r>
            <a:r>
              <a:rPr lang="ja-JP" altLang="en-US" sz="1600" dirty="0" smtClean="0"/>
              <a:t>・そう思う　　　                  ７人</a:t>
            </a:r>
            <a:endParaRPr lang="en-US" altLang="ja-JP" sz="1600" dirty="0" smtClean="0"/>
          </a:p>
          <a:p>
            <a:pPr marL="0" indent="0">
              <a:buNone/>
            </a:pPr>
            <a:r>
              <a:rPr lang="ja-JP" altLang="en-US" sz="1600" dirty="0" smtClean="0"/>
              <a:t>　　　　　　・ややそう思う　               １人</a:t>
            </a:r>
            <a:endParaRPr lang="en-US" altLang="ja-JP" sz="1600" dirty="0" smtClean="0"/>
          </a:p>
          <a:p>
            <a:pPr marL="0" indent="0">
              <a:buNone/>
            </a:pPr>
            <a:r>
              <a:rPr lang="en-US" altLang="ja-JP" sz="1600" dirty="0" smtClean="0"/>
              <a:t>   </a:t>
            </a:r>
            <a:r>
              <a:rPr lang="ja-JP" altLang="en-US" sz="1600" dirty="0" smtClean="0"/>
              <a:t>　　　　　・どちらでもない　　　      ０人</a:t>
            </a:r>
            <a:endParaRPr lang="en-US" altLang="ja-JP" sz="1600" dirty="0" smtClean="0"/>
          </a:p>
          <a:p>
            <a:pPr marL="0" indent="0">
              <a:buNone/>
            </a:pPr>
            <a:r>
              <a:rPr lang="ja-JP" altLang="en-US" sz="1600" dirty="0" smtClean="0"/>
              <a:t>　　　　　　・あまりそう思わない　　１人</a:t>
            </a:r>
            <a:endParaRPr lang="en-US" altLang="ja-JP" sz="1600" dirty="0" smtClean="0"/>
          </a:p>
          <a:p>
            <a:pPr marL="0" indent="0">
              <a:buNone/>
            </a:pPr>
            <a:r>
              <a:rPr lang="en-US" altLang="ja-JP" sz="1600" dirty="0" smtClean="0"/>
              <a:t>  </a:t>
            </a:r>
            <a:r>
              <a:rPr lang="ja-JP" altLang="en-US" sz="1600" dirty="0" smtClean="0"/>
              <a:t>　　　  　  ・思わない　　　　　　    　０人</a:t>
            </a:r>
            <a:endParaRPr lang="en-US" altLang="ja-JP" sz="1600" dirty="0" smtClean="0"/>
          </a:p>
          <a:p>
            <a:pPr marL="0" indent="0">
              <a:buNone/>
            </a:pPr>
            <a:r>
              <a:rPr lang="ja-JP" altLang="en-US" sz="1600" dirty="0" smtClean="0"/>
              <a:t>　　</a:t>
            </a:r>
            <a:endParaRPr lang="en-US" altLang="ja-JP" sz="1600" dirty="0" smtClean="0"/>
          </a:p>
          <a:p>
            <a:pPr marL="0" indent="0">
              <a:buNone/>
            </a:pPr>
            <a:r>
              <a:rPr lang="ja-JP" altLang="en-US" sz="1600" b="1" dirty="0" smtClean="0"/>
              <a:t>　　</a:t>
            </a:r>
            <a:r>
              <a:rPr lang="en-US" altLang="ja-JP" sz="1600" b="1" dirty="0" smtClean="0">
                <a:latin typeface="+mn-ea"/>
              </a:rPr>
              <a:t>Q5</a:t>
            </a:r>
            <a:r>
              <a:rPr lang="ja-JP" altLang="ja-JP" sz="1600" b="1" dirty="0" err="1">
                <a:latin typeface="+mn-ea"/>
              </a:rPr>
              <a:t>．</a:t>
            </a:r>
            <a:r>
              <a:rPr lang="ja-JP" altLang="ja-JP" sz="1600" b="1" dirty="0"/>
              <a:t>今後、次世代へつなぐため府内産材に関する流通等のコーディネーターとして、府内産材の需要</a:t>
            </a:r>
            <a:r>
              <a:rPr lang="ja-JP" altLang="ja-JP" sz="1600" b="1" dirty="0" smtClean="0"/>
              <a:t>拡</a:t>
            </a:r>
            <a:endParaRPr lang="en-US" altLang="ja-JP" sz="1600" b="1" dirty="0" smtClean="0"/>
          </a:p>
          <a:p>
            <a:pPr marL="0" indent="0">
              <a:buNone/>
            </a:pPr>
            <a:r>
              <a:rPr lang="ja-JP" altLang="en-US" sz="1600" b="1" dirty="0"/>
              <a:t>　</a:t>
            </a:r>
            <a:r>
              <a:rPr lang="ja-JP" altLang="en-US" sz="1600" b="1" dirty="0" smtClean="0"/>
              <a:t>　　　　</a:t>
            </a:r>
            <a:r>
              <a:rPr lang="ja-JP" altLang="ja-JP" sz="1600" b="1" dirty="0" smtClean="0"/>
              <a:t>大を</a:t>
            </a:r>
            <a:r>
              <a:rPr lang="ja-JP" altLang="ja-JP" sz="1600" b="1" dirty="0"/>
              <a:t>計っていただけますか</a:t>
            </a:r>
            <a:r>
              <a:rPr lang="ja-JP" altLang="ja-JP" sz="1600" b="1" dirty="0" smtClean="0"/>
              <a:t>。</a:t>
            </a:r>
            <a:endParaRPr lang="en-US" altLang="ja-JP" sz="1600" b="1" dirty="0"/>
          </a:p>
          <a:p>
            <a:pPr marL="0" indent="0">
              <a:buNone/>
            </a:pPr>
            <a:r>
              <a:rPr lang="ja-JP" altLang="en-US" sz="1600" dirty="0">
                <a:latin typeface="+mn-ea"/>
              </a:rPr>
              <a:t>　　　　　　</a:t>
            </a:r>
            <a:r>
              <a:rPr lang="ja-JP" altLang="en-US" sz="1600" dirty="0"/>
              <a:t>・そう思う　　　                  ７</a:t>
            </a:r>
            <a:r>
              <a:rPr lang="ja-JP" altLang="en-US" sz="1600" dirty="0" smtClean="0"/>
              <a:t>人</a:t>
            </a:r>
            <a:endParaRPr lang="en-US" altLang="ja-JP" sz="1600" dirty="0"/>
          </a:p>
          <a:p>
            <a:pPr marL="0" indent="0">
              <a:buNone/>
            </a:pPr>
            <a:r>
              <a:rPr lang="ja-JP" altLang="en-US" sz="1600" dirty="0"/>
              <a:t>　　　　　　・ややそう思う　            </a:t>
            </a:r>
            <a:r>
              <a:rPr lang="ja-JP" altLang="en-US" sz="1600" dirty="0" smtClean="0"/>
              <a:t>   １人</a:t>
            </a:r>
            <a:endParaRPr lang="en-US" altLang="ja-JP" sz="1600" dirty="0"/>
          </a:p>
          <a:p>
            <a:pPr marL="0" indent="0">
              <a:buNone/>
            </a:pPr>
            <a:r>
              <a:rPr lang="en-US" altLang="ja-JP" sz="1600" dirty="0"/>
              <a:t>   </a:t>
            </a:r>
            <a:r>
              <a:rPr lang="ja-JP" altLang="en-US" sz="1600" dirty="0"/>
              <a:t>　　　　　・どちらでもない　　　      </a:t>
            </a:r>
            <a:r>
              <a:rPr lang="ja-JP" altLang="en-US" sz="1600" dirty="0" smtClean="0"/>
              <a:t>１人</a:t>
            </a:r>
            <a:endParaRPr lang="en-US" altLang="ja-JP" sz="1600" dirty="0"/>
          </a:p>
          <a:p>
            <a:pPr marL="0" indent="0">
              <a:buNone/>
            </a:pPr>
            <a:r>
              <a:rPr lang="ja-JP" altLang="en-US" sz="1600" dirty="0"/>
              <a:t>　　　　　　・あまりそう思わない　　０人</a:t>
            </a:r>
            <a:endParaRPr lang="en-US" altLang="ja-JP" sz="1600" dirty="0"/>
          </a:p>
          <a:p>
            <a:pPr marL="0" indent="0">
              <a:buNone/>
            </a:pPr>
            <a:r>
              <a:rPr lang="en-US" altLang="ja-JP" sz="1600" dirty="0"/>
              <a:t>  </a:t>
            </a:r>
            <a:r>
              <a:rPr lang="ja-JP" altLang="en-US" sz="1600" dirty="0"/>
              <a:t>　　　  　  ・思わない　　　　　　　</a:t>
            </a:r>
            <a:r>
              <a:rPr lang="ja-JP" altLang="en-US" sz="1600" dirty="0" smtClean="0"/>
              <a:t> </a:t>
            </a:r>
            <a:r>
              <a:rPr lang="ja-JP" altLang="en-US" sz="1600" dirty="0"/>
              <a:t>　０人</a:t>
            </a:r>
            <a:endParaRPr lang="ja-JP" altLang="ja-JP" sz="1600" dirty="0" smtClean="0"/>
          </a:p>
          <a:p>
            <a:pPr marL="0" indent="0">
              <a:buNone/>
            </a:pPr>
            <a:endParaRPr lang="en-US" altLang="ja-JP" sz="1600" dirty="0" smtClean="0"/>
          </a:p>
          <a:p>
            <a:pPr marL="0" indent="0">
              <a:buNone/>
            </a:pPr>
            <a:r>
              <a:rPr lang="ja-JP" altLang="en-US" sz="1600" dirty="0"/>
              <a:t>　</a:t>
            </a:r>
            <a:endParaRPr lang="en-US" altLang="ja-JP" sz="1600" u="sng" dirty="0" smtClean="0"/>
          </a:p>
        </p:txBody>
      </p:sp>
    </p:spTree>
    <p:extLst>
      <p:ext uri="{BB962C8B-B14F-4D97-AF65-F5344CB8AC3E}">
        <p14:creationId xmlns:p14="http://schemas.microsoft.com/office/powerpoint/2010/main" val="12773919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正方形/長方形 17"/>
          <p:cNvSpPr>
            <a:spLocks noChangeArrowheads="1"/>
          </p:cNvSpPr>
          <p:nvPr/>
        </p:nvSpPr>
        <p:spPr bwMode="auto">
          <a:xfrm>
            <a:off x="111734" y="332656"/>
            <a:ext cx="70015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kumimoji="1" sz="48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41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36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3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3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9pPr>
          </a:lstStyle>
          <a:p>
            <a:pPr defTabSz="914400" eaLnBrk="1" hangingPunct="1">
              <a:spcBef>
                <a:spcPct val="0"/>
              </a:spcBef>
              <a:buFontTx/>
              <a:buNone/>
            </a:pPr>
            <a:r>
              <a:rPr lang="ja-JP" altLang="en-US" sz="2000" b="1" dirty="0">
                <a:latin typeface="メイリオ" pitchFamily="50" charset="-128"/>
                <a:ea typeface="メイリオ" pitchFamily="50" charset="-128"/>
                <a:cs typeface="メイリオ" pitchFamily="50" charset="-128"/>
              </a:rPr>
              <a:t>　持続的</a:t>
            </a:r>
            <a:r>
              <a:rPr lang="ja-JP" altLang="en-US" sz="2000" b="1" dirty="0" smtClean="0">
                <a:latin typeface="メイリオ" pitchFamily="50" charset="-128"/>
                <a:ea typeface="メイリオ" pitchFamily="50" charset="-128"/>
                <a:cs typeface="メイリオ" pitchFamily="50" charset="-128"/>
              </a:rPr>
              <a:t>な森づくり推進事業（人材育成）</a:t>
            </a:r>
            <a:r>
              <a:rPr lang="ja-JP" altLang="en-US" sz="2000" b="1" dirty="0" smtClean="0">
                <a:solidFill>
                  <a:srgbClr val="000000"/>
                </a:solidFill>
                <a:latin typeface="Meiryo UI" pitchFamily="50" charset="-128"/>
                <a:ea typeface="Meiryo UI" pitchFamily="50" charset="-128"/>
                <a:cs typeface="Meiryo UI" pitchFamily="50" charset="-128"/>
              </a:rPr>
              <a:t>の効果検証</a:t>
            </a:r>
            <a:endParaRPr lang="ja-JP" altLang="en-US" sz="2000" b="1" dirty="0">
              <a:solidFill>
                <a:srgbClr val="000000"/>
              </a:solidFill>
              <a:latin typeface="Meiryo UI" pitchFamily="50" charset="-128"/>
              <a:ea typeface="Meiryo UI" pitchFamily="50" charset="-128"/>
              <a:cs typeface="Meiryo UI" pitchFamily="50" charset="-128"/>
            </a:endParaRPr>
          </a:p>
        </p:txBody>
      </p:sp>
      <p:cxnSp>
        <p:nvCxnSpPr>
          <p:cNvPr id="37" name="直線コネクタ 36"/>
          <p:cNvCxnSpPr/>
          <p:nvPr/>
        </p:nvCxnSpPr>
        <p:spPr>
          <a:xfrm>
            <a:off x="200472" y="697636"/>
            <a:ext cx="9504000" cy="0"/>
          </a:xfrm>
          <a:prstGeom prst="line">
            <a:avLst/>
          </a:prstGeom>
          <a:ln w="47625">
            <a:solidFill>
              <a:srgbClr val="74B230"/>
            </a:solidFill>
          </a:ln>
        </p:spPr>
        <p:style>
          <a:lnRef idx="3">
            <a:schemeClr val="accent1"/>
          </a:lnRef>
          <a:fillRef idx="0">
            <a:schemeClr val="accent1"/>
          </a:fillRef>
          <a:effectRef idx="2">
            <a:schemeClr val="accent1"/>
          </a:effectRef>
          <a:fontRef idx="minor">
            <a:schemeClr val="tx1"/>
          </a:fontRef>
        </p:style>
      </p:cxnSp>
      <p:sp>
        <p:nvSpPr>
          <p:cNvPr id="28" name="コンテンツ プレースホルダー 2"/>
          <p:cNvSpPr>
            <a:spLocks noGrp="1"/>
          </p:cNvSpPr>
          <p:nvPr>
            <p:ph idx="1"/>
          </p:nvPr>
        </p:nvSpPr>
        <p:spPr>
          <a:xfrm>
            <a:off x="247122" y="908720"/>
            <a:ext cx="9410700" cy="5688632"/>
          </a:xfrm>
        </p:spPr>
        <p:txBody>
          <a:bodyPr>
            <a:normAutofit fontScale="92500" lnSpcReduction="10000"/>
          </a:bodyPr>
          <a:lstStyle/>
          <a:p>
            <a:pPr marL="0" indent="0">
              <a:buNone/>
            </a:pPr>
            <a:r>
              <a:rPr lang="ja-JP" altLang="en-US" sz="1600" dirty="0"/>
              <a:t>○</a:t>
            </a:r>
            <a:r>
              <a:rPr lang="ja-JP" altLang="en-US" sz="1600" dirty="0" smtClean="0"/>
              <a:t>聞取りによる主な意見</a:t>
            </a:r>
            <a:endParaRPr lang="en-US" altLang="ja-JP" sz="1600" dirty="0" smtClean="0"/>
          </a:p>
          <a:p>
            <a:pPr marL="0" indent="0">
              <a:buNone/>
            </a:pPr>
            <a:r>
              <a:rPr kumimoji="1" lang="ja-JP" altLang="en-US" sz="1600" dirty="0"/>
              <a:t>　</a:t>
            </a:r>
            <a:r>
              <a:rPr lang="ja-JP" altLang="en-US" sz="1600" dirty="0" smtClean="0"/>
              <a:t>  </a:t>
            </a:r>
            <a:r>
              <a:rPr kumimoji="1" lang="ja-JP" altLang="en-US" sz="1600" dirty="0" smtClean="0"/>
              <a:t>講座を受講した感想</a:t>
            </a:r>
            <a:endParaRPr kumimoji="1" lang="en-US" altLang="ja-JP" sz="1600" dirty="0"/>
          </a:p>
          <a:p>
            <a:pPr marL="0" indent="0">
              <a:buNone/>
            </a:pPr>
            <a:r>
              <a:rPr lang="ja-JP" altLang="en-US" sz="1600" dirty="0" smtClean="0"/>
              <a:t>　　</a:t>
            </a:r>
            <a:r>
              <a:rPr lang="ja-JP" altLang="en-US" sz="1600" dirty="0"/>
              <a:t>・講演で</a:t>
            </a:r>
            <a:r>
              <a:rPr lang="ja-JP" altLang="en-US" sz="1600" dirty="0" smtClean="0"/>
              <a:t>は、府内産材</a:t>
            </a:r>
            <a:r>
              <a:rPr lang="ja-JP" altLang="en-US" sz="1600" dirty="0"/>
              <a:t>の利用方法や利用価値を知ることができ、利用促進に対する意識が出た。</a:t>
            </a:r>
            <a:endParaRPr lang="en-US" altLang="ja-JP" sz="1600" dirty="0"/>
          </a:p>
          <a:p>
            <a:pPr marL="0" indent="0">
              <a:buNone/>
            </a:pPr>
            <a:r>
              <a:rPr lang="ja-JP" altLang="en-US" sz="1600" dirty="0"/>
              <a:t>　</a:t>
            </a:r>
            <a:r>
              <a:rPr lang="ja-JP" altLang="en-US" sz="1600" dirty="0" smtClean="0"/>
              <a:t>　・意見交換会では、これまで知らなかった川上の</a:t>
            </a:r>
            <a:r>
              <a:rPr lang="ja-JP" altLang="en-US" sz="1600" dirty="0"/>
              <a:t>実状</a:t>
            </a:r>
            <a:r>
              <a:rPr lang="ja-JP" altLang="en-US" sz="1600" dirty="0" smtClean="0"/>
              <a:t>がよく理解できた。</a:t>
            </a:r>
            <a:endParaRPr lang="en-US" altLang="ja-JP" sz="1600" dirty="0" smtClean="0"/>
          </a:p>
          <a:p>
            <a:pPr marL="0" indent="0">
              <a:buNone/>
            </a:pPr>
            <a:endParaRPr kumimoji="1" lang="en-US" altLang="ja-JP" sz="1600" dirty="0"/>
          </a:p>
          <a:p>
            <a:pPr marL="0" indent="0">
              <a:buNone/>
            </a:pPr>
            <a:r>
              <a:rPr lang="ja-JP" altLang="en-US" sz="1600" dirty="0" smtClean="0"/>
              <a:t>　講座で判明した主な課題</a:t>
            </a:r>
            <a:endParaRPr kumimoji="1" lang="en-US" altLang="ja-JP" sz="1600" dirty="0" smtClean="0"/>
          </a:p>
          <a:p>
            <a:pPr marL="0" indent="0">
              <a:buNone/>
            </a:pPr>
            <a:r>
              <a:rPr lang="ja-JP" altLang="en-US" sz="1600" dirty="0"/>
              <a:t>　</a:t>
            </a:r>
            <a:r>
              <a:rPr lang="ja-JP" altLang="en-US" sz="1600" dirty="0" smtClean="0"/>
              <a:t>　・川上と川下のパイプ役である川中がいなくなったことで、情報・意見交換がなくなり、川上</a:t>
            </a:r>
            <a:r>
              <a:rPr lang="ja-JP" altLang="en-US" sz="1600" dirty="0"/>
              <a:t>と川下でお互いの</a:t>
            </a:r>
            <a:r>
              <a:rPr lang="ja-JP" altLang="en-US" sz="1600" dirty="0" smtClean="0"/>
              <a:t>実状</a:t>
            </a:r>
            <a:endParaRPr lang="en-US" altLang="ja-JP" sz="1600" dirty="0" smtClean="0"/>
          </a:p>
          <a:p>
            <a:pPr marL="0" indent="0">
              <a:buNone/>
            </a:pPr>
            <a:r>
              <a:rPr lang="ja-JP" altLang="en-US" sz="1600" dirty="0" smtClean="0"/>
              <a:t>　　　が把握できていない</a:t>
            </a:r>
            <a:r>
              <a:rPr lang="ja-JP" altLang="en-US" sz="1600" dirty="0"/>
              <a:t>。</a:t>
            </a:r>
            <a:endParaRPr lang="en-US" altLang="ja-JP" sz="1600" dirty="0"/>
          </a:p>
          <a:p>
            <a:pPr marL="0" indent="0">
              <a:buNone/>
            </a:pPr>
            <a:r>
              <a:rPr lang="ja-JP" altLang="en-US" sz="1600" dirty="0"/>
              <a:t>　</a:t>
            </a:r>
            <a:r>
              <a:rPr lang="ja-JP" altLang="en-US" sz="1600" dirty="0" smtClean="0"/>
              <a:t>　・大阪には小規模な製材所しかなく、供給量が少なく、納期</a:t>
            </a:r>
            <a:r>
              <a:rPr lang="ja-JP" altLang="en-US" sz="1600" dirty="0"/>
              <a:t>も</a:t>
            </a:r>
            <a:r>
              <a:rPr lang="ja-JP" altLang="en-US" sz="1600" dirty="0" smtClean="0"/>
              <a:t>長くかかり、安定した供給が困難である。</a:t>
            </a:r>
            <a:endParaRPr lang="en-US" altLang="ja-JP" sz="1600" dirty="0" smtClean="0"/>
          </a:p>
          <a:p>
            <a:pPr marL="0" indent="0">
              <a:buNone/>
            </a:pPr>
            <a:r>
              <a:rPr kumimoji="1" lang="ja-JP" altLang="en-US" sz="1600" dirty="0"/>
              <a:t>　</a:t>
            </a:r>
            <a:r>
              <a:rPr kumimoji="1" lang="ja-JP" altLang="en-US" sz="1600" dirty="0" smtClean="0"/>
              <a:t>　・府内産材は他県産材に比べて高価格である。</a:t>
            </a:r>
            <a:endParaRPr kumimoji="1" lang="en-US" altLang="ja-JP" sz="1600" dirty="0" smtClean="0"/>
          </a:p>
          <a:p>
            <a:pPr marL="0" indent="0">
              <a:buNone/>
            </a:pPr>
            <a:r>
              <a:rPr lang="ja-JP" altLang="en-US" sz="1600" dirty="0"/>
              <a:t>　</a:t>
            </a:r>
            <a:r>
              <a:rPr lang="ja-JP" altLang="en-US" sz="1600" dirty="0" smtClean="0"/>
              <a:t>　・府内産材の入手方法がわからない。</a:t>
            </a:r>
            <a:endParaRPr kumimoji="1" lang="en-US" altLang="ja-JP" sz="1600" dirty="0" smtClean="0"/>
          </a:p>
          <a:p>
            <a:pPr marL="0" indent="0">
              <a:buNone/>
            </a:pPr>
            <a:r>
              <a:rPr lang="ja-JP" altLang="en-US" sz="1600" dirty="0"/>
              <a:t>　　</a:t>
            </a:r>
            <a:endParaRPr lang="en-US" altLang="ja-JP" sz="1600" dirty="0" smtClean="0"/>
          </a:p>
          <a:p>
            <a:pPr marL="0" indent="0">
              <a:buNone/>
            </a:pPr>
            <a:r>
              <a:rPr lang="ja-JP" altLang="en-US" sz="1600" dirty="0"/>
              <a:t>　</a:t>
            </a:r>
            <a:r>
              <a:rPr lang="ja-JP" altLang="en-US" sz="1600" dirty="0" smtClean="0"/>
              <a:t>今後についての意見</a:t>
            </a:r>
            <a:endParaRPr lang="en-US" altLang="ja-JP" sz="1600" dirty="0" smtClean="0"/>
          </a:p>
          <a:p>
            <a:pPr marL="0" indent="0">
              <a:buNone/>
            </a:pPr>
            <a:r>
              <a:rPr kumimoji="1" lang="ja-JP" altLang="en-US" sz="1600" dirty="0"/>
              <a:t>　</a:t>
            </a:r>
            <a:r>
              <a:rPr kumimoji="1" lang="ja-JP" altLang="en-US" sz="1600" dirty="0" smtClean="0"/>
              <a:t>　・川上と川下が、もっとお互いの</a:t>
            </a:r>
            <a:r>
              <a:rPr lang="ja-JP" altLang="en-US" sz="1600" dirty="0"/>
              <a:t>実状</a:t>
            </a:r>
            <a:r>
              <a:rPr kumimoji="1" lang="ja-JP" altLang="en-US" sz="1600" dirty="0" smtClean="0"/>
              <a:t>を理解して、包括的に解決方法を検討する必要がある。</a:t>
            </a:r>
            <a:endParaRPr kumimoji="1" lang="en-US" altLang="ja-JP" sz="1600" dirty="0" smtClean="0"/>
          </a:p>
          <a:p>
            <a:pPr marL="0" indent="0">
              <a:buNone/>
            </a:pPr>
            <a:r>
              <a:rPr lang="ja-JP" altLang="en-US" sz="1600" dirty="0" smtClean="0"/>
              <a:t>　　・</a:t>
            </a:r>
            <a:r>
              <a:rPr lang="ja-JP" altLang="en-US" sz="1600" dirty="0"/>
              <a:t>ネットワークを構築する上で、川上でも現場で作業している方や山の持ち主の声を聞く必要がある。</a:t>
            </a:r>
            <a:r>
              <a:rPr lang="ja-JP" altLang="en-US" sz="1600" dirty="0" smtClean="0"/>
              <a:t>お互いに利</a:t>
            </a:r>
            <a:endParaRPr lang="en-US" altLang="ja-JP" sz="1600" dirty="0" smtClean="0"/>
          </a:p>
          <a:p>
            <a:pPr marL="0" indent="0">
              <a:buNone/>
            </a:pPr>
            <a:r>
              <a:rPr lang="ja-JP" altLang="en-US" sz="1600" dirty="0"/>
              <a:t>　</a:t>
            </a:r>
            <a:r>
              <a:rPr lang="ja-JP" altLang="en-US" sz="1600" dirty="0" smtClean="0"/>
              <a:t>　　益を</a:t>
            </a:r>
            <a:r>
              <a:rPr lang="ja-JP" altLang="en-US" sz="1600" dirty="0"/>
              <a:t>あげなければならないので、川上の現場にも還元できるようなシステムを構築する必要がある。</a:t>
            </a:r>
            <a:endParaRPr lang="en-US" altLang="ja-JP" sz="1600" dirty="0"/>
          </a:p>
          <a:p>
            <a:pPr marL="0" indent="0">
              <a:buNone/>
            </a:pPr>
            <a:r>
              <a:rPr kumimoji="1" lang="ja-JP" altLang="en-US" sz="1600" dirty="0" smtClean="0"/>
              <a:t>　　・課題に対しては、すべて解決するのは難しいので、焦点を絞って可能性があるものから着手すべき。</a:t>
            </a:r>
            <a:endParaRPr kumimoji="1" lang="en-US" altLang="ja-JP" sz="1600" dirty="0" smtClean="0"/>
          </a:p>
          <a:p>
            <a:pPr marL="0" indent="0">
              <a:buNone/>
            </a:pPr>
            <a:r>
              <a:rPr lang="ja-JP" altLang="en-US" sz="1600" dirty="0"/>
              <a:t>　</a:t>
            </a:r>
            <a:r>
              <a:rPr lang="ja-JP" altLang="en-US" sz="1600" dirty="0" smtClean="0"/>
              <a:t>　・なるべく費用をかけずに既存の施設で何ができるか検討し、その中でＰＲして</a:t>
            </a:r>
            <a:r>
              <a:rPr lang="ja-JP" altLang="en-US" sz="1600" dirty="0"/>
              <a:t>いく</a:t>
            </a:r>
            <a:r>
              <a:rPr lang="ja-JP" altLang="en-US" sz="1600" dirty="0" smtClean="0"/>
              <a:t>べき。</a:t>
            </a:r>
            <a:endParaRPr lang="en-US" altLang="ja-JP" sz="1600" dirty="0" smtClean="0"/>
          </a:p>
          <a:p>
            <a:pPr marL="0" indent="0">
              <a:buNone/>
            </a:pPr>
            <a:r>
              <a:rPr kumimoji="1" lang="ja-JP" altLang="en-US" sz="1600" dirty="0" smtClean="0"/>
              <a:t>　　・定期的に府内産材をテーマにしたイベントを開催すれば、木材業者側が活気づく上に木材利用のＰＲもできるの</a:t>
            </a:r>
            <a:endParaRPr kumimoji="1" lang="en-US" altLang="ja-JP" sz="1600" dirty="0" smtClean="0"/>
          </a:p>
          <a:p>
            <a:pPr marL="0" indent="0">
              <a:buNone/>
            </a:pPr>
            <a:r>
              <a:rPr lang="ja-JP" altLang="en-US" sz="1600" dirty="0"/>
              <a:t>　</a:t>
            </a:r>
            <a:r>
              <a:rPr lang="ja-JP" altLang="en-US" sz="1600" dirty="0" smtClean="0"/>
              <a:t>　　</a:t>
            </a:r>
            <a:r>
              <a:rPr kumimoji="1" lang="ja-JP" altLang="en-US" sz="1600" dirty="0" smtClean="0"/>
              <a:t>では</a:t>
            </a:r>
            <a:r>
              <a:rPr lang="ja-JP" altLang="en-US" sz="1600" dirty="0"/>
              <a:t>ない</a:t>
            </a:r>
            <a:r>
              <a:rPr lang="ja-JP" altLang="en-US" sz="1600" dirty="0" smtClean="0"/>
              <a:t>か。</a:t>
            </a:r>
            <a:endParaRPr kumimoji="1" lang="en-US" altLang="ja-JP" sz="1600" dirty="0" smtClean="0"/>
          </a:p>
          <a:p>
            <a:pPr marL="0" indent="0">
              <a:buNone/>
            </a:pPr>
            <a:r>
              <a:rPr lang="ja-JP" altLang="en-US" sz="1600" dirty="0"/>
              <a:t>　</a:t>
            </a:r>
            <a:r>
              <a:rPr lang="ja-JP" altLang="en-US" sz="1600" dirty="0" smtClean="0"/>
              <a:t>　・意見交換会については、今後も継続的に実施し、これまで以上に具体的なテーマを決めて課題解決に向けた議</a:t>
            </a:r>
            <a:endParaRPr lang="en-US" altLang="ja-JP" sz="1600" dirty="0" smtClean="0"/>
          </a:p>
          <a:p>
            <a:pPr marL="0" indent="0">
              <a:buNone/>
            </a:pPr>
            <a:r>
              <a:rPr lang="ja-JP" altLang="en-US" sz="1600" dirty="0" smtClean="0"/>
              <a:t>　　　論を実施すべき。</a:t>
            </a:r>
            <a:endParaRPr lang="en-US" altLang="ja-JP" sz="1600" dirty="0" smtClean="0"/>
          </a:p>
        </p:txBody>
      </p:sp>
    </p:spTree>
    <p:extLst>
      <p:ext uri="{BB962C8B-B14F-4D97-AF65-F5344CB8AC3E}">
        <p14:creationId xmlns:p14="http://schemas.microsoft.com/office/powerpoint/2010/main" val="7362648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正方形/長方形 17"/>
          <p:cNvSpPr>
            <a:spLocks noChangeArrowheads="1"/>
          </p:cNvSpPr>
          <p:nvPr/>
        </p:nvSpPr>
        <p:spPr bwMode="auto">
          <a:xfrm>
            <a:off x="111734" y="332656"/>
            <a:ext cx="70015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kumimoji="1" sz="48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41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36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3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3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9pPr>
          </a:lstStyle>
          <a:p>
            <a:pPr defTabSz="914400" eaLnBrk="1" hangingPunct="1">
              <a:spcBef>
                <a:spcPct val="0"/>
              </a:spcBef>
              <a:buFontTx/>
              <a:buNone/>
            </a:pPr>
            <a:r>
              <a:rPr lang="ja-JP" altLang="en-US" sz="2000" b="1" dirty="0">
                <a:latin typeface="メイリオ" pitchFamily="50" charset="-128"/>
                <a:ea typeface="メイリオ" pitchFamily="50" charset="-128"/>
                <a:cs typeface="メイリオ" pitchFamily="50" charset="-128"/>
              </a:rPr>
              <a:t>　持続的</a:t>
            </a:r>
            <a:r>
              <a:rPr lang="ja-JP" altLang="en-US" sz="2000" b="1" dirty="0" smtClean="0">
                <a:latin typeface="メイリオ" pitchFamily="50" charset="-128"/>
                <a:ea typeface="メイリオ" pitchFamily="50" charset="-128"/>
                <a:cs typeface="メイリオ" pitchFamily="50" charset="-128"/>
              </a:rPr>
              <a:t>な森づくり推進事業（人材育成）</a:t>
            </a:r>
            <a:r>
              <a:rPr lang="ja-JP" altLang="en-US" sz="2000" b="1" dirty="0" smtClean="0">
                <a:solidFill>
                  <a:srgbClr val="000000"/>
                </a:solidFill>
                <a:latin typeface="Meiryo UI" pitchFamily="50" charset="-128"/>
                <a:ea typeface="Meiryo UI" pitchFamily="50" charset="-128"/>
                <a:cs typeface="Meiryo UI" pitchFamily="50" charset="-128"/>
              </a:rPr>
              <a:t>の効果検証</a:t>
            </a:r>
            <a:endParaRPr lang="ja-JP" altLang="en-US" sz="2000" b="1" dirty="0">
              <a:solidFill>
                <a:srgbClr val="000000"/>
              </a:solidFill>
              <a:latin typeface="Meiryo UI" pitchFamily="50" charset="-128"/>
              <a:ea typeface="Meiryo UI" pitchFamily="50" charset="-128"/>
              <a:cs typeface="Meiryo UI" pitchFamily="50" charset="-128"/>
            </a:endParaRPr>
          </a:p>
        </p:txBody>
      </p:sp>
      <p:cxnSp>
        <p:nvCxnSpPr>
          <p:cNvPr id="37" name="直線コネクタ 36"/>
          <p:cNvCxnSpPr/>
          <p:nvPr/>
        </p:nvCxnSpPr>
        <p:spPr>
          <a:xfrm>
            <a:off x="200472" y="697636"/>
            <a:ext cx="9504000" cy="0"/>
          </a:xfrm>
          <a:prstGeom prst="line">
            <a:avLst/>
          </a:prstGeom>
          <a:ln w="47625">
            <a:solidFill>
              <a:srgbClr val="74B230"/>
            </a:solidFill>
          </a:ln>
        </p:spPr>
        <p:style>
          <a:lnRef idx="3">
            <a:schemeClr val="accent1"/>
          </a:lnRef>
          <a:fillRef idx="0">
            <a:schemeClr val="accent1"/>
          </a:fillRef>
          <a:effectRef idx="2">
            <a:schemeClr val="accent1"/>
          </a:effectRef>
          <a:fontRef idx="minor">
            <a:schemeClr val="tx1"/>
          </a:fontRef>
        </p:style>
      </p:cxnSp>
      <p:sp>
        <p:nvSpPr>
          <p:cNvPr id="28" name="コンテンツ プレースホルダー 2"/>
          <p:cNvSpPr>
            <a:spLocks noGrp="1"/>
          </p:cNvSpPr>
          <p:nvPr>
            <p:ph idx="1"/>
          </p:nvPr>
        </p:nvSpPr>
        <p:spPr>
          <a:xfrm>
            <a:off x="247122" y="908720"/>
            <a:ext cx="9410700" cy="4032448"/>
          </a:xfrm>
          <a:solidFill>
            <a:schemeClr val="accent5">
              <a:lumMod val="60000"/>
              <a:lumOff val="40000"/>
            </a:schemeClr>
          </a:solidFill>
          <a:ln>
            <a:solidFill>
              <a:schemeClr val="tx1"/>
            </a:solidFill>
          </a:ln>
        </p:spPr>
        <p:txBody>
          <a:bodyPr>
            <a:normAutofit/>
          </a:bodyPr>
          <a:lstStyle/>
          <a:p>
            <a:pPr marL="0" indent="0">
              <a:buNone/>
            </a:pPr>
            <a:r>
              <a:rPr lang="ja-JP" altLang="en-US" sz="1600" dirty="0" smtClean="0"/>
              <a:t>◆自己評価</a:t>
            </a:r>
            <a:endParaRPr lang="en-US" altLang="ja-JP" sz="1600" dirty="0" smtClean="0"/>
          </a:p>
          <a:p>
            <a:pPr marL="0" indent="0">
              <a:buNone/>
            </a:pPr>
            <a:r>
              <a:rPr kumimoji="1" lang="ja-JP" altLang="en-US" sz="1600" dirty="0"/>
              <a:t>　</a:t>
            </a:r>
            <a:r>
              <a:rPr kumimoji="1" lang="ja-JP" altLang="en-US" sz="1600" dirty="0" smtClean="0"/>
              <a:t>○</a:t>
            </a:r>
            <a:r>
              <a:rPr lang="ja-JP" altLang="en-US" sz="1600" dirty="0" smtClean="0"/>
              <a:t>聞取り調査の結果から、受講者全員が、</a:t>
            </a:r>
            <a:r>
              <a:rPr lang="ja-JP" altLang="ja-JP" sz="1600" dirty="0"/>
              <a:t>今後の府内産材の利用の拡大、流通の改善に</a:t>
            </a:r>
            <a:r>
              <a:rPr lang="ja-JP" altLang="ja-JP" sz="1600" dirty="0" smtClean="0"/>
              <a:t>つながると</a:t>
            </a:r>
            <a:r>
              <a:rPr lang="ja-JP" altLang="en-US" sz="1600" dirty="0" smtClean="0"/>
              <a:t>全員　</a:t>
            </a:r>
            <a:endParaRPr lang="en-US" altLang="ja-JP" sz="1600" dirty="0" smtClean="0"/>
          </a:p>
          <a:p>
            <a:pPr marL="0" indent="0">
              <a:buNone/>
            </a:pPr>
            <a:r>
              <a:rPr lang="ja-JP" altLang="en-US" sz="1600" dirty="0"/>
              <a:t>　</a:t>
            </a:r>
            <a:r>
              <a:rPr lang="ja-JP" altLang="en-US" sz="1600" dirty="0" smtClean="0"/>
              <a:t>　 </a:t>
            </a:r>
            <a:r>
              <a:rPr lang="ja-JP" altLang="ja-JP" sz="1600" dirty="0" smtClean="0"/>
              <a:t>感じ</a:t>
            </a:r>
            <a:r>
              <a:rPr lang="ja-JP" altLang="en-US" sz="1600" dirty="0" smtClean="0"/>
              <a:t>ていること。また、</a:t>
            </a:r>
            <a:r>
              <a:rPr lang="ja-JP" altLang="en-US" sz="1600" dirty="0"/>
              <a:t>講演では、府内産材の利用方法や利用価値を知ることができ、利用促進に</a:t>
            </a:r>
            <a:r>
              <a:rPr lang="ja-JP" altLang="en-US" sz="1600" dirty="0" smtClean="0"/>
              <a:t>対する</a:t>
            </a:r>
            <a:endParaRPr lang="en-US" altLang="ja-JP" sz="1600" dirty="0" smtClean="0"/>
          </a:p>
          <a:p>
            <a:pPr marL="0" indent="0">
              <a:buNone/>
            </a:pPr>
            <a:r>
              <a:rPr lang="ja-JP" altLang="en-US" sz="1600" dirty="0"/>
              <a:t>　</a:t>
            </a:r>
            <a:r>
              <a:rPr lang="ja-JP" altLang="en-US" sz="1600" dirty="0" smtClean="0"/>
              <a:t>　 意識</a:t>
            </a:r>
            <a:r>
              <a:rPr lang="ja-JP" altLang="en-US" sz="1600" dirty="0"/>
              <a:t>が</a:t>
            </a:r>
            <a:r>
              <a:rPr lang="ja-JP" altLang="en-US" sz="1600" dirty="0" smtClean="0"/>
              <a:t>出たと具体的な意見もあることから、受講者は府内産材の流通・需要拡大に関する理解度</a:t>
            </a:r>
            <a:r>
              <a:rPr lang="ja-JP" altLang="en-US" sz="1600" dirty="0"/>
              <a:t>が</a:t>
            </a:r>
            <a:r>
              <a:rPr lang="ja-JP" altLang="en-US" sz="1600" dirty="0" smtClean="0"/>
              <a:t>向上</a:t>
            </a:r>
            <a:endParaRPr lang="en-US" altLang="ja-JP" sz="1600" dirty="0" smtClean="0"/>
          </a:p>
          <a:p>
            <a:pPr marL="0" indent="0">
              <a:buNone/>
            </a:pPr>
            <a:r>
              <a:rPr lang="ja-JP" altLang="en-US" sz="1600" dirty="0"/>
              <a:t>　</a:t>
            </a:r>
            <a:r>
              <a:rPr lang="ja-JP" altLang="en-US" sz="1600" dirty="0" smtClean="0"/>
              <a:t>　  したことが確認できた。</a:t>
            </a:r>
            <a:endParaRPr lang="en-US" altLang="ja-JP" sz="1600" dirty="0" smtClean="0"/>
          </a:p>
          <a:p>
            <a:pPr marL="0" indent="0">
              <a:buNone/>
            </a:pPr>
            <a:r>
              <a:rPr kumimoji="1" lang="ja-JP" altLang="en-US" sz="1600" dirty="0"/>
              <a:t>　</a:t>
            </a:r>
            <a:r>
              <a:rPr kumimoji="1" lang="ja-JP" altLang="en-US" sz="1600" dirty="0" smtClean="0"/>
              <a:t>○聞取り調査の結果から、</a:t>
            </a:r>
            <a:r>
              <a:rPr lang="en-US" altLang="ja-JP" sz="1600" dirty="0"/>
              <a:t> 9</a:t>
            </a:r>
            <a:r>
              <a:rPr lang="ja-JP" altLang="en-US" sz="1600" dirty="0"/>
              <a:t>人中</a:t>
            </a:r>
            <a:r>
              <a:rPr lang="en-US" altLang="ja-JP" sz="1600" dirty="0"/>
              <a:t>8</a:t>
            </a:r>
            <a:r>
              <a:rPr lang="ja-JP" altLang="en-US" sz="1600" dirty="0" smtClean="0"/>
              <a:t>人</a:t>
            </a:r>
            <a:r>
              <a:rPr kumimoji="1" lang="ja-JP" altLang="en-US" sz="1600" dirty="0" smtClean="0"/>
              <a:t>の受講者が、</a:t>
            </a:r>
            <a:r>
              <a:rPr lang="ja-JP" altLang="ja-JP" sz="1600" dirty="0" smtClean="0"/>
              <a:t>川上</a:t>
            </a:r>
            <a:r>
              <a:rPr lang="ja-JP" altLang="ja-JP" sz="1600" dirty="0"/>
              <a:t>から川下までのネットワークを構築する上</a:t>
            </a:r>
            <a:r>
              <a:rPr lang="ja-JP" altLang="ja-JP" sz="1600" dirty="0" smtClean="0"/>
              <a:t>で</a:t>
            </a:r>
            <a:r>
              <a:rPr lang="ja-JP" altLang="en-US" sz="1600" dirty="0" smtClean="0"/>
              <a:t>の</a:t>
            </a:r>
            <a:r>
              <a:rPr lang="ja-JP" altLang="ja-JP" sz="1600" dirty="0" smtClean="0"/>
              <a:t>課題</a:t>
            </a:r>
            <a:endParaRPr lang="en-US" altLang="ja-JP" sz="1600" dirty="0" smtClean="0"/>
          </a:p>
          <a:p>
            <a:pPr marL="0" indent="0">
              <a:buNone/>
            </a:pPr>
            <a:r>
              <a:rPr lang="ja-JP" altLang="en-US" sz="1600" dirty="0"/>
              <a:t>　</a:t>
            </a:r>
            <a:r>
              <a:rPr lang="ja-JP" altLang="en-US" sz="1600" dirty="0" smtClean="0"/>
              <a:t>　 </a:t>
            </a:r>
            <a:r>
              <a:rPr lang="ja-JP" altLang="ja-JP" sz="1600" dirty="0" smtClean="0"/>
              <a:t>が明らかに</a:t>
            </a:r>
            <a:r>
              <a:rPr lang="ja-JP" altLang="ja-JP" sz="1600" dirty="0"/>
              <a:t>なった</a:t>
            </a:r>
            <a:r>
              <a:rPr lang="ja-JP" altLang="ja-JP" sz="1600" dirty="0" smtClean="0"/>
              <a:t>と</a:t>
            </a:r>
            <a:r>
              <a:rPr lang="ja-JP" altLang="en-US" sz="1600" dirty="0" smtClean="0"/>
              <a:t>感じていること。</a:t>
            </a:r>
            <a:r>
              <a:rPr lang="ja-JP" altLang="ja-JP" sz="1600" dirty="0">
                <a:latin typeface="+mn-ea"/>
              </a:rPr>
              <a:t>府内産材の流通・需要拡大を目指すうえで、川上から川下までの</a:t>
            </a:r>
            <a:r>
              <a:rPr lang="ja-JP" altLang="ja-JP" sz="1600" dirty="0" smtClean="0">
                <a:latin typeface="+mn-ea"/>
              </a:rPr>
              <a:t>ネ</a:t>
            </a:r>
            <a:endParaRPr lang="en-US" altLang="ja-JP" sz="1600" dirty="0" smtClean="0">
              <a:latin typeface="+mn-ea"/>
            </a:endParaRPr>
          </a:p>
          <a:p>
            <a:pPr marL="0" indent="0">
              <a:buNone/>
            </a:pPr>
            <a:r>
              <a:rPr lang="en-US" altLang="ja-JP" sz="1600" dirty="0">
                <a:latin typeface="+mn-ea"/>
              </a:rPr>
              <a:t> </a:t>
            </a:r>
            <a:r>
              <a:rPr lang="en-US" altLang="ja-JP" sz="1600" dirty="0" smtClean="0">
                <a:latin typeface="+mn-ea"/>
              </a:rPr>
              <a:t>    </a:t>
            </a:r>
            <a:r>
              <a:rPr lang="ja-JP" altLang="en-US" sz="1600" dirty="0">
                <a:latin typeface="+mn-ea"/>
              </a:rPr>
              <a:t> </a:t>
            </a:r>
            <a:r>
              <a:rPr lang="ja-JP" altLang="ja-JP" sz="1600" dirty="0" err="1" smtClean="0">
                <a:latin typeface="+mn-ea"/>
              </a:rPr>
              <a:t>ッ</a:t>
            </a:r>
            <a:r>
              <a:rPr lang="ja-JP" altLang="ja-JP" sz="1600" dirty="0" smtClean="0">
                <a:latin typeface="+mn-ea"/>
              </a:rPr>
              <a:t>トワーク</a:t>
            </a:r>
            <a:r>
              <a:rPr lang="ja-JP" altLang="ja-JP" sz="1600" dirty="0">
                <a:latin typeface="+mn-ea"/>
              </a:rPr>
              <a:t>の構築が必要不可欠</a:t>
            </a:r>
            <a:r>
              <a:rPr lang="ja-JP" altLang="ja-JP" sz="1600" dirty="0" smtClean="0">
                <a:latin typeface="+mn-ea"/>
              </a:rPr>
              <a:t>と</a:t>
            </a:r>
            <a:r>
              <a:rPr lang="ja-JP" altLang="en-US" sz="1600" dirty="0">
                <a:latin typeface="+mn-ea"/>
              </a:rPr>
              <a:t>受講者</a:t>
            </a:r>
            <a:r>
              <a:rPr lang="ja-JP" altLang="en-US" sz="1600" dirty="0" smtClean="0">
                <a:latin typeface="+mn-ea"/>
              </a:rPr>
              <a:t>全員が感じ、</a:t>
            </a:r>
            <a:r>
              <a:rPr lang="ja-JP" altLang="ja-JP" sz="1600" dirty="0"/>
              <a:t>今後、課題解決に向け、継続して議論を実施</a:t>
            </a:r>
            <a:r>
              <a:rPr lang="ja-JP" altLang="ja-JP" sz="1600" dirty="0" smtClean="0"/>
              <a:t>する</a:t>
            </a:r>
            <a:endParaRPr lang="en-US" altLang="ja-JP" sz="1600" dirty="0" smtClean="0"/>
          </a:p>
          <a:p>
            <a:pPr marL="0" indent="0">
              <a:buNone/>
            </a:pPr>
            <a:r>
              <a:rPr lang="en-US" altLang="ja-JP" sz="1600" dirty="0"/>
              <a:t> </a:t>
            </a:r>
            <a:r>
              <a:rPr lang="en-US" altLang="ja-JP" sz="1600" dirty="0" smtClean="0"/>
              <a:t>     </a:t>
            </a:r>
            <a:r>
              <a:rPr lang="ja-JP" altLang="ja-JP" sz="1600" dirty="0" smtClean="0"/>
              <a:t>機会を</a:t>
            </a:r>
            <a:r>
              <a:rPr lang="en-US" altLang="ja-JP" sz="1600" dirty="0"/>
              <a:t>9</a:t>
            </a:r>
            <a:r>
              <a:rPr lang="ja-JP" altLang="en-US" sz="1600" dirty="0"/>
              <a:t>人中</a:t>
            </a:r>
            <a:r>
              <a:rPr lang="en-US" altLang="ja-JP" sz="1600" dirty="0"/>
              <a:t>8</a:t>
            </a:r>
            <a:r>
              <a:rPr lang="ja-JP" altLang="en-US" sz="1600" dirty="0"/>
              <a:t>人</a:t>
            </a:r>
            <a:r>
              <a:rPr lang="ja-JP" altLang="en-US" sz="1600" dirty="0" smtClean="0"/>
              <a:t>の受講者が</a:t>
            </a:r>
            <a:r>
              <a:rPr lang="ja-JP" altLang="ja-JP" sz="1600" dirty="0"/>
              <a:t>希望</a:t>
            </a:r>
            <a:r>
              <a:rPr lang="ja-JP" altLang="ja-JP" sz="1600" dirty="0" smtClean="0"/>
              <a:t>し</a:t>
            </a:r>
            <a:r>
              <a:rPr lang="ja-JP" altLang="en-US" sz="1600" dirty="0" smtClean="0"/>
              <a:t>ていることから、 受講者が課題解決に向けた意思を持っていることを</a:t>
            </a:r>
            <a:endParaRPr lang="en-US" altLang="ja-JP" sz="1600" dirty="0" smtClean="0"/>
          </a:p>
          <a:p>
            <a:pPr marL="0" indent="0">
              <a:buNone/>
            </a:pPr>
            <a:r>
              <a:rPr lang="en-US" altLang="ja-JP" sz="1600" dirty="0"/>
              <a:t> </a:t>
            </a:r>
            <a:r>
              <a:rPr lang="en-US" altLang="ja-JP" sz="1600" dirty="0" smtClean="0"/>
              <a:t>     </a:t>
            </a:r>
            <a:r>
              <a:rPr lang="ja-JP" altLang="en-US" sz="1600" dirty="0" smtClean="0"/>
              <a:t>確認できた。</a:t>
            </a:r>
            <a:endParaRPr lang="en-US" altLang="ja-JP" sz="1600" dirty="0" smtClean="0"/>
          </a:p>
          <a:p>
            <a:pPr marL="0" indent="0">
              <a:buNone/>
            </a:pPr>
            <a:r>
              <a:rPr kumimoji="1" lang="ja-JP" altLang="en-US" sz="1600" dirty="0"/>
              <a:t>　</a:t>
            </a:r>
            <a:r>
              <a:rPr kumimoji="1" lang="ja-JP" altLang="en-US" sz="1600" dirty="0" smtClean="0"/>
              <a:t>○以上のことに併せて、本事業の目的である府内産材に関する流通等のコーディネーターとして、府内産</a:t>
            </a:r>
            <a:endParaRPr kumimoji="1" lang="en-US" altLang="ja-JP" sz="1600" dirty="0" smtClean="0"/>
          </a:p>
          <a:p>
            <a:pPr marL="0" indent="0">
              <a:buNone/>
            </a:pPr>
            <a:r>
              <a:rPr lang="en-US" altLang="ja-JP" sz="1600" dirty="0"/>
              <a:t> </a:t>
            </a:r>
            <a:r>
              <a:rPr lang="en-US" altLang="ja-JP" sz="1600" dirty="0" smtClean="0"/>
              <a:t>      </a:t>
            </a:r>
            <a:r>
              <a:rPr kumimoji="1" lang="ja-JP" altLang="en-US" sz="1600" dirty="0" smtClean="0"/>
              <a:t>材の需要拡大に</a:t>
            </a:r>
            <a:r>
              <a:rPr kumimoji="1" lang="en-US" altLang="ja-JP" sz="1600" dirty="0" smtClean="0"/>
              <a:t>9</a:t>
            </a:r>
            <a:r>
              <a:rPr kumimoji="1" lang="ja-JP" altLang="en-US" sz="1600" dirty="0" smtClean="0"/>
              <a:t>人中</a:t>
            </a:r>
            <a:r>
              <a:rPr kumimoji="1" lang="en-US" altLang="ja-JP" sz="1600" dirty="0" smtClean="0"/>
              <a:t>8</a:t>
            </a:r>
            <a:r>
              <a:rPr kumimoji="1" lang="ja-JP" altLang="en-US" sz="1600" dirty="0" smtClean="0"/>
              <a:t>人の受講者が取組んでいく</a:t>
            </a:r>
            <a:r>
              <a:rPr lang="ja-JP" altLang="en-US" sz="1600" dirty="0"/>
              <a:t>意志</a:t>
            </a:r>
            <a:r>
              <a:rPr kumimoji="1" lang="ja-JP" altLang="en-US" sz="1600" dirty="0" smtClean="0"/>
              <a:t>を示していることから、本事業実施の</a:t>
            </a:r>
            <a:r>
              <a:rPr lang="ja-JP" altLang="en-US" sz="1600" dirty="0" smtClean="0"/>
              <a:t>効果を確認</a:t>
            </a:r>
            <a:endParaRPr lang="en-US" altLang="ja-JP" sz="1600" dirty="0" smtClean="0"/>
          </a:p>
          <a:p>
            <a:pPr marL="0" indent="0">
              <a:buNone/>
            </a:pPr>
            <a:r>
              <a:rPr lang="ja-JP" altLang="en-US" sz="1600" dirty="0" smtClean="0"/>
              <a:t>　　</a:t>
            </a:r>
            <a:r>
              <a:rPr lang="ja-JP" altLang="en-US" sz="1600" smtClean="0"/>
              <a:t> すること</a:t>
            </a:r>
            <a:r>
              <a:rPr lang="ja-JP" altLang="en-US" sz="1600" dirty="0" smtClean="0"/>
              <a:t>ができた。</a:t>
            </a:r>
            <a:endParaRPr kumimoji="1" lang="en-US" altLang="ja-JP" sz="1600" dirty="0" smtClean="0"/>
          </a:p>
        </p:txBody>
      </p:sp>
    </p:spTree>
    <p:extLst>
      <p:ext uri="{BB962C8B-B14F-4D97-AF65-F5344CB8AC3E}">
        <p14:creationId xmlns:p14="http://schemas.microsoft.com/office/powerpoint/2010/main" val="16905454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正方形/長方形 17"/>
          <p:cNvSpPr>
            <a:spLocks noChangeArrowheads="1"/>
          </p:cNvSpPr>
          <p:nvPr/>
        </p:nvSpPr>
        <p:spPr bwMode="auto">
          <a:xfrm>
            <a:off x="111734" y="332656"/>
            <a:ext cx="952178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kumimoji="1" sz="48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41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36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3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3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9pPr>
          </a:lstStyle>
          <a:p>
            <a:pPr>
              <a:spcBef>
                <a:spcPct val="0"/>
              </a:spcBef>
              <a:buNone/>
            </a:pPr>
            <a:r>
              <a:rPr lang="ja-JP" altLang="en-US" sz="2000" b="1" dirty="0">
                <a:latin typeface="メイリオ" pitchFamily="50" charset="-128"/>
                <a:ea typeface="メイリオ" pitchFamily="50" charset="-128"/>
                <a:cs typeface="メイリオ" pitchFamily="50" charset="-128"/>
              </a:rPr>
              <a:t>　持続的な森づくり推進事業（未利用木質資源（林地残材等）活用）</a:t>
            </a:r>
            <a:r>
              <a:rPr lang="ja-JP" altLang="en-US" sz="2000" b="1" dirty="0">
                <a:solidFill>
                  <a:srgbClr val="000000"/>
                </a:solidFill>
                <a:latin typeface="Meiryo UI" pitchFamily="50" charset="-128"/>
                <a:ea typeface="Meiryo UI" pitchFamily="50" charset="-128"/>
                <a:cs typeface="Meiryo UI" pitchFamily="50" charset="-128"/>
              </a:rPr>
              <a:t>の効果検証</a:t>
            </a:r>
          </a:p>
          <a:p>
            <a:pPr defTabSz="914400" eaLnBrk="1" hangingPunct="1">
              <a:spcBef>
                <a:spcPct val="0"/>
              </a:spcBef>
              <a:buFontTx/>
              <a:buNone/>
            </a:pPr>
            <a:endParaRPr lang="ja-JP" altLang="en-US" sz="2000" b="1" dirty="0">
              <a:solidFill>
                <a:srgbClr val="000000"/>
              </a:solidFill>
              <a:latin typeface="Meiryo UI" pitchFamily="50" charset="-128"/>
              <a:ea typeface="Meiryo UI" pitchFamily="50" charset="-128"/>
              <a:cs typeface="Meiryo UI" pitchFamily="50" charset="-128"/>
            </a:endParaRPr>
          </a:p>
        </p:txBody>
      </p:sp>
      <p:cxnSp>
        <p:nvCxnSpPr>
          <p:cNvPr id="37" name="直線コネクタ 36"/>
          <p:cNvCxnSpPr/>
          <p:nvPr/>
        </p:nvCxnSpPr>
        <p:spPr>
          <a:xfrm>
            <a:off x="200472" y="697636"/>
            <a:ext cx="9504000" cy="0"/>
          </a:xfrm>
          <a:prstGeom prst="line">
            <a:avLst/>
          </a:prstGeom>
          <a:ln w="47625">
            <a:solidFill>
              <a:srgbClr val="74B230"/>
            </a:solidFill>
          </a:ln>
        </p:spPr>
        <p:style>
          <a:lnRef idx="3">
            <a:schemeClr val="accent1"/>
          </a:lnRef>
          <a:fillRef idx="0">
            <a:schemeClr val="accent1"/>
          </a:fillRef>
          <a:effectRef idx="2">
            <a:schemeClr val="accent1"/>
          </a:effectRef>
          <a:fontRef idx="minor">
            <a:schemeClr val="tx1"/>
          </a:fontRef>
        </p:style>
      </p:cxnSp>
      <p:sp>
        <p:nvSpPr>
          <p:cNvPr id="28" name="コンテンツ プレースホルダー 2"/>
          <p:cNvSpPr>
            <a:spLocks noGrp="1"/>
          </p:cNvSpPr>
          <p:nvPr>
            <p:ph idx="1"/>
          </p:nvPr>
        </p:nvSpPr>
        <p:spPr>
          <a:xfrm>
            <a:off x="247122" y="908720"/>
            <a:ext cx="9410700" cy="5760640"/>
          </a:xfrm>
        </p:spPr>
        <p:txBody>
          <a:bodyPr>
            <a:normAutofit/>
          </a:bodyPr>
          <a:lstStyle/>
          <a:p>
            <a:pPr marL="0" indent="0">
              <a:buNone/>
            </a:pPr>
            <a:r>
              <a:rPr lang="ja-JP" altLang="en-US" sz="1500" dirty="0" smtClean="0">
                <a:latin typeface="メイリオ" panose="020B0604030504040204" pitchFamily="50" charset="-128"/>
                <a:ea typeface="メイリオ" panose="020B0604030504040204" pitchFamily="50" charset="-128"/>
                <a:cs typeface="メイリオ" panose="020B0604030504040204" pitchFamily="50" charset="-128"/>
              </a:rPr>
              <a:t>◆期待する効果</a:t>
            </a:r>
            <a:endParaRPr kumimoji="1" lang="en-US" altLang="ja-JP" sz="15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1500" dirty="0" smtClean="0">
                <a:latin typeface="メイリオ" panose="020B0604030504040204" pitchFamily="50" charset="-128"/>
                <a:ea typeface="メイリオ" panose="020B0604030504040204" pitchFamily="50" charset="-128"/>
                <a:cs typeface="メイリオ" panose="020B0604030504040204" pitchFamily="50" charset="-128"/>
              </a:rPr>
              <a:t>　○未利用材の継続的・安定的な活用の実現</a:t>
            </a:r>
            <a:endParaRPr lang="en-US" altLang="ja-JP" sz="15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15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500" dirty="0" smtClean="0">
                <a:latin typeface="メイリオ" panose="020B0604030504040204" pitchFamily="50" charset="-128"/>
                <a:ea typeface="メイリオ" panose="020B0604030504040204" pitchFamily="50" charset="-128"/>
                <a:cs typeface="メイリオ" panose="020B0604030504040204" pitchFamily="50" charset="-128"/>
              </a:rPr>
              <a:t>　・森林所有者をはじめとする関係者の理解度の向上</a:t>
            </a:r>
            <a:endParaRPr lang="en-US" altLang="ja-JP" sz="15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15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5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500" dirty="0">
                <a:latin typeface="メイリオ" panose="020B0604030504040204" pitchFamily="50" charset="-128"/>
                <a:ea typeface="メイリオ" panose="020B0604030504040204" pitchFamily="50" charset="-128"/>
                <a:cs typeface="メイリオ" panose="020B0604030504040204" pitchFamily="50" charset="-128"/>
              </a:rPr>
              <a:t>搬出</a:t>
            </a:r>
            <a:r>
              <a:rPr lang="ja-JP" altLang="en-US" sz="1500" dirty="0" smtClean="0">
                <a:latin typeface="メイリオ" panose="020B0604030504040204" pitchFamily="50" charset="-128"/>
                <a:ea typeface="メイリオ" panose="020B0604030504040204" pitchFamily="50" charset="-128"/>
                <a:cs typeface="メイリオ" panose="020B0604030504040204" pitchFamily="50" charset="-128"/>
              </a:rPr>
              <a:t>活動参加延べ人数</a:t>
            </a:r>
            <a:r>
              <a:rPr lang="en-US" altLang="ja-JP" sz="1500" dirty="0" smtClean="0">
                <a:latin typeface="メイリオ" panose="020B0604030504040204" pitchFamily="50" charset="-128"/>
                <a:ea typeface="メイリオ" panose="020B0604030504040204" pitchFamily="50" charset="-128"/>
                <a:cs typeface="メイリオ" panose="020B0604030504040204" pitchFamily="50" charset="-128"/>
              </a:rPr>
              <a:t>300</a:t>
            </a:r>
            <a:r>
              <a:rPr lang="ja-JP" altLang="en-US" sz="1500" dirty="0" smtClean="0">
                <a:latin typeface="メイリオ" panose="020B0604030504040204" pitchFamily="50" charset="-128"/>
                <a:ea typeface="メイリオ" panose="020B0604030504040204" pitchFamily="50" charset="-128"/>
                <a:cs typeface="メイリオ" panose="020B0604030504040204" pitchFamily="50" charset="-128"/>
              </a:rPr>
              <a:t>人、搬出活動中核団体数６団体の達成</a:t>
            </a:r>
            <a:endParaRPr lang="en-US" altLang="ja-JP" sz="15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15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1500" dirty="0" smtClean="0">
                <a:latin typeface="メイリオ" panose="020B0604030504040204" pitchFamily="50" charset="-128"/>
                <a:ea typeface="メイリオ" panose="020B0604030504040204" pitchFamily="50" charset="-128"/>
                <a:cs typeface="メイリオ" panose="020B0604030504040204" pitchFamily="50" charset="-128"/>
              </a:rPr>
              <a:t>◆検証方法</a:t>
            </a:r>
            <a:endParaRPr lang="en-US" altLang="ja-JP" sz="15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15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500" dirty="0" smtClean="0">
                <a:latin typeface="メイリオ" panose="020B0604030504040204" pitchFamily="50" charset="-128"/>
                <a:ea typeface="メイリオ" panose="020B0604030504040204" pitchFamily="50" charset="-128"/>
                <a:cs typeface="メイリオ" panose="020B0604030504040204" pitchFamily="50" charset="-128"/>
              </a:rPr>
              <a:t>○森林所有者、活動参加者への聞き取りによる意識調査</a:t>
            </a:r>
            <a:endParaRPr lang="en-US" altLang="ja-JP" sz="15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15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500" dirty="0" smtClean="0">
                <a:latin typeface="メイリオ" panose="020B0604030504040204" pitchFamily="50" charset="-128"/>
                <a:ea typeface="メイリオ" panose="020B0604030504040204" pitchFamily="50" charset="-128"/>
                <a:cs typeface="メイリオ" panose="020B0604030504040204" pitchFamily="50" charset="-128"/>
              </a:rPr>
              <a:t>○実績の確認</a:t>
            </a:r>
            <a:endParaRPr lang="en-US" altLang="ja-JP" sz="15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1500" dirty="0" smtClean="0">
                <a:latin typeface="メイリオ" panose="020B0604030504040204" pitchFamily="50" charset="-128"/>
                <a:ea typeface="メイリオ" panose="020B0604030504040204" pitchFamily="50" charset="-128"/>
                <a:cs typeface="メイリオ" panose="020B0604030504040204" pitchFamily="50" charset="-128"/>
              </a:rPr>
              <a:t>　　・平成</a:t>
            </a:r>
            <a:r>
              <a:rPr lang="en-US" altLang="ja-JP" sz="1500" dirty="0" smtClean="0">
                <a:latin typeface="メイリオ" panose="020B0604030504040204" pitchFamily="50" charset="-128"/>
                <a:ea typeface="メイリオ" panose="020B0604030504040204" pitchFamily="50" charset="-128"/>
                <a:cs typeface="メイリオ" panose="020B0604030504040204" pitchFamily="50" charset="-128"/>
              </a:rPr>
              <a:t>29</a:t>
            </a:r>
            <a:r>
              <a:rPr lang="ja-JP" altLang="en-US" sz="1500" dirty="0" smtClean="0">
                <a:latin typeface="メイリオ" panose="020B0604030504040204" pitchFamily="50" charset="-128"/>
                <a:ea typeface="メイリオ" panose="020B0604030504040204" pitchFamily="50" charset="-128"/>
                <a:cs typeface="メイリオ" panose="020B0604030504040204" pitchFamily="50" charset="-128"/>
              </a:rPr>
              <a:t>年度の搬出活動参加延べ人数、搬出活動中核団体数</a:t>
            </a:r>
            <a:endParaRPr lang="en-US" altLang="ja-JP" sz="15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1500" dirty="0" smtClean="0">
                <a:latin typeface="メイリオ" panose="020B0604030504040204" pitchFamily="50" charset="-128"/>
                <a:ea typeface="メイリオ" panose="020B0604030504040204" pitchFamily="50" charset="-128"/>
                <a:cs typeface="メイリオ" panose="020B0604030504040204" pitchFamily="50" charset="-128"/>
              </a:rPr>
              <a:t>◆検証結果</a:t>
            </a:r>
            <a:endParaRPr lang="en-US" altLang="ja-JP" sz="15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1500" dirty="0">
                <a:latin typeface="メイリオ" panose="020B0604030504040204" pitchFamily="50" charset="-128"/>
                <a:ea typeface="メイリオ" panose="020B0604030504040204" pitchFamily="50" charset="-128"/>
                <a:cs typeface="メイリオ" panose="020B0604030504040204" pitchFamily="50" charset="-128"/>
              </a:rPr>
              <a:t>　○森林</a:t>
            </a:r>
            <a:r>
              <a:rPr lang="ja-JP" altLang="en-US" sz="1500" dirty="0" smtClean="0">
                <a:latin typeface="メイリオ" panose="020B0604030504040204" pitchFamily="50" charset="-128"/>
                <a:ea typeface="メイリオ" panose="020B0604030504040204" pitchFamily="50" charset="-128"/>
                <a:cs typeface="メイリオ" panose="020B0604030504040204" pitchFamily="50" charset="-128"/>
              </a:rPr>
              <a:t>所有者（１名）、</a:t>
            </a:r>
            <a:r>
              <a:rPr lang="ja-JP" altLang="en-US" sz="1500" dirty="0">
                <a:latin typeface="メイリオ" panose="020B0604030504040204" pitchFamily="50" charset="-128"/>
                <a:ea typeface="メイリオ" panose="020B0604030504040204" pitchFamily="50" charset="-128"/>
                <a:cs typeface="メイリオ" panose="020B0604030504040204" pitchFamily="50" charset="-128"/>
              </a:rPr>
              <a:t>活動参加者（中核</a:t>
            </a:r>
            <a:r>
              <a:rPr lang="ja-JP" altLang="en-US" sz="1500" dirty="0" smtClean="0">
                <a:latin typeface="メイリオ" panose="020B0604030504040204" pitchFamily="50" charset="-128"/>
                <a:ea typeface="メイリオ" panose="020B0604030504040204" pitchFamily="50" charset="-128"/>
                <a:cs typeface="メイリオ" panose="020B0604030504040204" pitchFamily="50" charset="-128"/>
              </a:rPr>
              <a:t>団体</a:t>
            </a:r>
            <a:r>
              <a:rPr lang="ja-JP" altLang="en-US" sz="1500" dirty="0">
                <a:latin typeface="メイリオ" panose="020B0604030504040204" pitchFamily="50" charset="-128"/>
                <a:ea typeface="メイリオ" panose="020B0604030504040204" pitchFamily="50" charset="-128"/>
                <a:cs typeface="メイリオ" panose="020B0604030504040204" pitchFamily="50" charset="-128"/>
              </a:rPr>
              <a:t>５</a:t>
            </a:r>
            <a:r>
              <a:rPr lang="ja-JP" altLang="en-US" sz="1500" dirty="0" smtClean="0">
                <a:latin typeface="メイリオ" panose="020B0604030504040204" pitchFamily="50" charset="-128"/>
                <a:ea typeface="メイリオ" panose="020B0604030504040204" pitchFamily="50" charset="-128"/>
                <a:cs typeface="メイリオ" panose="020B0604030504040204" pitchFamily="50" charset="-128"/>
              </a:rPr>
              <a:t>団体７名）、木質バイオマス</a:t>
            </a:r>
            <a:r>
              <a:rPr lang="ja-JP" altLang="en-US" sz="1500" dirty="0">
                <a:latin typeface="メイリオ" panose="020B0604030504040204" pitchFamily="50" charset="-128"/>
                <a:ea typeface="メイリオ" panose="020B0604030504040204" pitchFamily="50" charset="-128"/>
                <a:cs typeface="メイリオ" panose="020B0604030504040204" pitchFamily="50" charset="-128"/>
              </a:rPr>
              <a:t>発電</a:t>
            </a:r>
            <a:r>
              <a:rPr lang="ja-JP" altLang="en-US" sz="1500" dirty="0" smtClean="0">
                <a:latin typeface="メイリオ" panose="020B0604030504040204" pitchFamily="50" charset="-128"/>
                <a:ea typeface="メイリオ" panose="020B0604030504040204" pitchFamily="50" charset="-128"/>
                <a:cs typeface="メイリオ" panose="020B0604030504040204" pitchFamily="50" charset="-128"/>
              </a:rPr>
              <a:t>事業者（１社）を</a:t>
            </a:r>
            <a:endParaRPr lang="en-US" altLang="ja-JP" sz="15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15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500" dirty="0" smtClean="0">
                <a:latin typeface="メイリオ" panose="020B0604030504040204" pitchFamily="50" charset="-128"/>
                <a:ea typeface="メイリオ" panose="020B0604030504040204" pitchFamily="50" charset="-128"/>
                <a:cs typeface="メイリオ" panose="020B0604030504040204" pitchFamily="50" charset="-128"/>
              </a:rPr>
              <a:t>　対象に、聞取り調査により、未利用材の継続的・安定的な活用の実現のために必要な理解度につい</a:t>
            </a:r>
            <a:endParaRPr lang="en-US" altLang="ja-JP" sz="15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15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5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500" dirty="0" err="1" smtClean="0">
                <a:latin typeface="メイリオ" panose="020B0604030504040204" pitchFamily="50" charset="-128"/>
                <a:ea typeface="メイリオ" panose="020B0604030504040204" pitchFamily="50" charset="-128"/>
                <a:cs typeface="メイリオ" panose="020B0604030504040204" pitchFamily="50" charset="-128"/>
              </a:rPr>
              <a:t>て</a:t>
            </a:r>
            <a:r>
              <a:rPr lang="ja-JP" altLang="en-US" sz="1500" dirty="0" smtClean="0">
                <a:latin typeface="メイリオ" panose="020B0604030504040204" pitchFamily="50" charset="-128"/>
                <a:ea typeface="メイリオ" panose="020B0604030504040204" pitchFamily="50" charset="-128"/>
                <a:cs typeface="メイリオ" panose="020B0604030504040204" pitchFamily="50" charset="-128"/>
              </a:rPr>
              <a:t>確認</a:t>
            </a:r>
            <a:r>
              <a:rPr lang="ja-JP" altLang="en-US" sz="1500" dirty="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5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15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1500" dirty="0" smtClean="0">
                <a:latin typeface="メイリオ" panose="020B0604030504040204" pitchFamily="50" charset="-128"/>
                <a:ea typeface="メイリオ" panose="020B0604030504040204" pitchFamily="50" charset="-128"/>
                <a:cs typeface="メイリオ" panose="020B0604030504040204" pitchFamily="50" charset="-128"/>
              </a:rPr>
              <a:t>（森林所有者）</a:t>
            </a:r>
            <a:endParaRPr lang="en-US" altLang="ja-JP" sz="15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4028901976"/>
              </p:ext>
            </p:extLst>
          </p:nvPr>
        </p:nvGraphicFramePr>
        <p:xfrm>
          <a:off x="417552" y="5013176"/>
          <a:ext cx="9143960" cy="1476001"/>
        </p:xfrm>
        <a:graphic>
          <a:graphicData uri="http://schemas.openxmlformats.org/drawingml/2006/table">
            <a:tbl>
              <a:tblPr firstRow="1" bandRow="1">
                <a:tableStyleId>{5C22544A-7EE6-4342-B048-85BDC9FD1C3A}</a:tableStyleId>
              </a:tblPr>
              <a:tblGrid>
                <a:gridCol w="2303992"/>
                <a:gridCol w="2952592"/>
                <a:gridCol w="3887376"/>
              </a:tblGrid>
              <a:tr h="416949">
                <a:tc>
                  <a:txBody>
                    <a:bodyPr/>
                    <a:lstStyle/>
                    <a:p>
                      <a:pPr algn="ctr"/>
                      <a:r>
                        <a:rPr kumimoji="1" lang="ja-JP" altLang="en-US" sz="1200" b="1" dirty="0" smtClean="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rPr>
                        <a:t>実現のために必要な理解項目</a:t>
                      </a:r>
                      <a:endParaRPr kumimoji="1" lang="ja-JP" altLang="en-US" sz="1200" b="1" dirty="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anchor="ctr"/>
                </a:tc>
                <a:tc>
                  <a:txBody>
                    <a:bodyPr/>
                    <a:lstStyle/>
                    <a:p>
                      <a:pPr algn="ctr"/>
                      <a:r>
                        <a:rPr kumimoji="1" lang="ja-JP" altLang="en-US" sz="1400" b="1" dirty="0" smtClean="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rPr>
                        <a:t>内　容</a:t>
                      </a:r>
                      <a:endParaRPr kumimoji="1" lang="ja-JP" altLang="en-US" sz="1400" b="1" dirty="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anchor="ctr"/>
                </a:tc>
                <a:tc>
                  <a:txBody>
                    <a:bodyPr/>
                    <a:lstStyle/>
                    <a:p>
                      <a:pPr algn="ctr"/>
                      <a:r>
                        <a:rPr kumimoji="1" lang="ja-JP" altLang="en-US" sz="1400" b="1" dirty="0" smtClean="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rPr>
                        <a:t>聞取り結果</a:t>
                      </a:r>
                      <a:endParaRPr kumimoji="1" lang="ja-JP" altLang="en-US" sz="1400" b="1" dirty="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anchor="ctr"/>
                </a:tc>
              </a:tr>
              <a:tr h="529526">
                <a:tc>
                  <a:txBody>
                    <a:bodyPr/>
                    <a:lstStyle/>
                    <a:p>
                      <a:pPr algn="l"/>
                      <a:r>
                        <a:rPr kumimoji="1" lang="ja-JP" altLang="en-US" sz="1400" b="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無償提供（活動地）</a:t>
                      </a:r>
                      <a:endParaRPr kumimoji="1" lang="ja-JP" altLang="en-US" sz="1400" b="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anchor="ctr"/>
                </a:tc>
                <a:tc>
                  <a:txBody>
                    <a:bodyPr/>
                    <a:lstStyle/>
                    <a:p>
                      <a:pPr algn="l"/>
                      <a:r>
                        <a:rPr kumimoji="1" lang="ja-JP" altLang="en-US" sz="1200" b="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事業主旨を理解し、所有地を中核団体の活動地として無償で提供する</a:t>
                      </a:r>
                      <a:endParaRPr kumimoji="1" lang="ja-JP" altLang="en-US" sz="1200" b="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anchor="ctr"/>
                </a:tc>
                <a:tc rowSpan="2">
                  <a:txBody>
                    <a:bodyPr/>
                    <a:lstStyle/>
                    <a:p>
                      <a:pPr algn="l"/>
                      <a:r>
                        <a:rPr kumimoji="1" lang="ja-JP" altLang="en-US" sz="1200" b="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・以前から森林ボランティア団体の実施する森林整備</a:t>
                      </a:r>
                      <a:endParaRPr kumimoji="1" lang="en-US" altLang="ja-JP" sz="1200" b="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algn="l"/>
                      <a:r>
                        <a:rPr kumimoji="1" lang="ja-JP" altLang="en-US" sz="1200" b="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　活動（切捨間伐）には理解を示し、活動地を提供</a:t>
                      </a:r>
                      <a:endParaRPr kumimoji="1" lang="en-US" altLang="ja-JP" sz="1200" b="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algn="l"/>
                      <a:r>
                        <a:rPr kumimoji="1" lang="ja-JP" altLang="en-US" sz="1200" b="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・今回、新たに間伐材を搬出して、利用する取組みに</a:t>
                      </a:r>
                      <a:endParaRPr kumimoji="1" lang="en-US" altLang="ja-JP" sz="1200" b="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algn="l"/>
                      <a:r>
                        <a:rPr kumimoji="1" lang="ja-JP" altLang="en-US" sz="1200" b="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　ついても、受託者の説明に対し理解を示し、活動地</a:t>
                      </a:r>
                      <a:endParaRPr kumimoji="1" lang="en-US" altLang="ja-JP" sz="1200" b="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algn="l"/>
                      <a:r>
                        <a:rPr kumimoji="1" lang="ja-JP" altLang="en-US" sz="1200" b="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　の提供及び材の提供について快諾したことを確認</a:t>
                      </a:r>
                      <a:endParaRPr kumimoji="1" lang="en-US" altLang="ja-JP" sz="1200" b="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a:tc>
              </a:tr>
              <a:tr h="529526">
                <a:tc>
                  <a:txBody>
                    <a:bodyPr/>
                    <a:lstStyle/>
                    <a:p>
                      <a:pPr algn="l"/>
                      <a:r>
                        <a:rPr kumimoji="1" lang="ja-JP" altLang="en-US" sz="1400" b="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無償提供（未利用材）</a:t>
                      </a:r>
                      <a:endParaRPr kumimoji="1" lang="ja-JP" altLang="en-US" sz="1400" b="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anchor="ctr"/>
                </a:tc>
                <a:tc>
                  <a:txBody>
                    <a:bodyPr/>
                    <a:lstStyle/>
                    <a:p>
                      <a:pPr algn="l"/>
                      <a:r>
                        <a:rPr kumimoji="1" lang="ja-JP" altLang="en-US" sz="1200" b="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事業主旨を理解し、中核団体が搬出した未利用材を中核団体に無償で提供する</a:t>
                      </a:r>
                      <a:endParaRPr kumimoji="1" lang="ja-JP" altLang="en-US" sz="1200" b="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anchor="ctr"/>
                </a:tc>
                <a:tc vMerge="1">
                  <a:txBody>
                    <a:bodyPr/>
                    <a:lstStyle/>
                    <a:p>
                      <a:pPr algn="l"/>
                      <a:endParaRPr kumimoji="1" lang="ja-JP" altLang="en-US" sz="1200" b="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a:tc>
              </a:tr>
            </a:tbl>
          </a:graphicData>
        </a:graphic>
      </p:graphicFrame>
    </p:spTree>
    <p:extLst>
      <p:ext uri="{BB962C8B-B14F-4D97-AF65-F5344CB8AC3E}">
        <p14:creationId xmlns:p14="http://schemas.microsoft.com/office/powerpoint/2010/main" val="35338618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正方形/長方形 17"/>
          <p:cNvSpPr>
            <a:spLocks noChangeArrowheads="1"/>
          </p:cNvSpPr>
          <p:nvPr/>
        </p:nvSpPr>
        <p:spPr bwMode="auto">
          <a:xfrm>
            <a:off x="111734" y="332656"/>
            <a:ext cx="952178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kumimoji="1" sz="48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41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36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3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3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9pPr>
          </a:lstStyle>
          <a:p>
            <a:pPr>
              <a:spcBef>
                <a:spcPct val="0"/>
              </a:spcBef>
              <a:buNone/>
            </a:pPr>
            <a:r>
              <a:rPr lang="ja-JP" altLang="en-US" sz="2000" b="1" dirty="0">
                <a:latin typeface="メイリオ" pitchFamily="50" charset="-128"/>
                <a:ea typeface="メイリオ" pitchFamily="50" charset="-128"/>
                <a:cs typeface="メイリオ" pitchFamily="50" charset="-128"/>
              </a:rPr>
              <a:t>　持続的な森づくり推進事業（未利用木質資源（林地残材等）活用）</a:t>
            </a:r>
            <a:r>
              <a:rPr lang="ja-JP" altLang="en-US" sz="2000" b="1" dirty="0">
                <a:solidFill>
                  <a:srgbClr val="000000"/>
                </a:solidFill>
                <a:latin typeface="Meiryo UI" pitchFamily="50" charset="-128"/>
                <a:ea typeface="Meiryo UI" pitchFamily="50" charset="-128"/>
                <a:cs typeface="Meiryo UI" pitchFamily="50" charset="-128"/>
              </a:rPr>
              <a:t>の効果検証</a:t>
            </a:r>
          </a:p>
          <a:p>
            <a:pPr defTabSz="914400" eaLnBrk="1" hangingPunct="1">
              <a:spcBef>
                <a:spcPct val="0"/>
              </a:spcBef>
              <a:buFontTx/>
              <a:buNone/>
            </a:pPr>
            <a:endParaRPr lang="ja-JP" altLang="en-US" sz="2000" b="1" dirty="0">
              <a:solidFill>
                <a:srgbClr val="000000"/>
              </a:solidFill>
              <a:latin typeface="Meiryo UI" pitchFamily="50" charset="-128"/>
              <a:ea typeface="Meiryo UI" pitchFamily="50" charset="-128"/>
              <a:cs typeface="Meiryo UI" pitchFamily="50" charset="-128"/>
            </a:endParaRPr>
          </a:p>
        </p:txBody>
      </p:sp>
      <p:cxnSp>
        <p:nvCxnSpPr>
          <p:cNvPr id="37" name="直線コネクタ 36"/>
          <p:cNvCxnSpPr/>
          <p:nvPr/>
        </p:nvCxnSpPr>
        <p:spPr>
          <a:xfrm>
            <a:off x="200472" y="697636"/>
            <a:ext cx="9504000" cy="0"/>
          </a:xfrm>
          <a:prstGeom prst="line">
            <a:avLst/>
          </a:prstGeom>
          <a:ln w="47625">
            <a:solidFill>
              <a:srgbClr val="74B230"/>
            </a:solidFill>
          </a:ln>
        </p:spPr>
        <p:style>
          <a:lnRef idx="3">
            <a:schemeClr val="accent1"/>
          </a:lnRef>
          <a:fillRef idx="0">
            <a:schemeClr val="accent1"/>
          </a:fillRef>
          <a:effectRef idx="2">
            <a:schemeClr val="accent1"/>
          </a:effectRef>
          <a:fontRef idx="minor">
            <a:schemeClr val="tx1"/>
          </a:fontRef>
        </p:style>
      </p:cxnSp>
      <p:sp>
        <p:nvSpPr>
          <p:cNvPr id="28" name="コンテンツ プレースホルダー 2"/>
          <p:cNvSpPr>
            <a:spLocks noGrp="1"/>
          </p:cNvSpPr>
          <p:nvPr>
            <p:ph idx="1"/>
          </p:nvPr>
        </p:nvSpPr>
        <p:spPr>
          <a:xfrm>
            <a:off x="247122" y="908720"/>
            <a:ext cx="9410700" cy="5184576"/>
          </a:xfrm>
        </p:spPr>
        <p:txBody>
          <a:bodyPr>
            <a:normAutofit/>
          </a:bodyPr>
          <a:lstStyle/>
          <a:p>
            <a:pPr marL="0" indent="0">
              <a:buNone/>
            </a:pPr>
            <a:r>
              <a:rPr lang="ja-JP" altLang="en-US" sz="1500" dirty="0" smtClean="0">
                <a:latin typeface="メイリオ" panose="020B0604030504040204" pitchFamily="50" charset="-128"/>
                <a:ea typeface="メイリオ" panose="020B0604030504040204" pitchFamily="50" charset="-128"/>
                <a:cs typeface="メイリオ" panose="020B0604030504040204" pitchFamily="50" charset="-128"/>
              </a:rPr>
              <a:t>（中核団体）</a:t>
            </a:r>
            <a:endParaRPr lang="en-US" altLang="ja-JP" sz="15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15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15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15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15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15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15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15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15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15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2560813371"/>
              </p:ext>
            </p:extLst>
          </p:nvPr>
        </p:nvGraphicFramePr>
        <p:xfrm>
          <a:off x="487976" y="1196752"/>
          <a:ext cx="9073536" cy="4512655"/>
        </p:xfrm>
        <a:graphic>
          <a:graphicData uri="http://schemas.openxmlformats.org/drawingml/2006/table">
            <a:tbl>
              <a:tblPr firstRow="1" bandRow="1">
                <a:tableStyleId>{5C22544A-7EE6-4342-B048-85BDC9FD1C3A}</a:tableStyleId>
              </a:tblPr>
              <a:tblGrid>
                <a:gridCol w="2232248"/>
                <a:gridCol w="2880848"/>
                <a:gridCol w="3960440"/>
              </a:tblGrid>
              <a:tr h="397855">
                <a:tc>
                  <a:txBody>
                    <a:bodyPr/>
                    <a:lstStyle/>
                    <a:p>
                      <a:pPr algn="ctr"/>
                      <a:r>
                        <a:rPr kumimoji="1" lang="ja-JP" altLang="en-US" sz="1200" b="1" dirty="0" smtClean="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rPr>
                        <a:t>実現のために必要な理解項目</a:t>
                      </a:r>
                      <a:endParaRPr kumimoji="1" lang="ja-JP" altLang="en-US" sz="1200" b="1" dirty="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anchor="ctr"/>
                </a:tc>
                <a:tc>
                  <a:txBody>
                    <a:bodyPr/>
                    <a:lstStyle/>
                    <a:p>
                      <a:pPr algn="ctr"/>
                      <a:r>
                        <a:rPr kumimoji="1" lang="ja-JP" altLang="en-US" sz="1400" b="1" dirty="0" smtClean="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rPr>
                        <a:t>内　容</a:t>
                      </a:r>
                      <a:endParaRPr kumimoji="1" lang="ja-JP" altLang="en-US" sz="1400" b="1" dirty="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anchor="ctr"/>
                </a:tc>
                <a:tc>
                  <a:txBody>
                    <a:bodyPr/>
                    <a:lstStyle/>
                    <a:p>
                      <a:pPr algn="ctr"/>
                      <a:r>
                        <a:rPr kumimoji="1" lang="ja-JP" altLang="en-US" sz="1400" b="0" dirty="0" smtClean="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rPr>
                        <a:t>聞取り結果</a:t>
                      </a:r>
                      <a:endParaRPr kumimoji="1" lang="ja-JP" altLang="en-US" sz="1400" b="0" dirty="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anchor="ctr"/>
                </a:tc>
              </a:tr>
              <a:tr h="505272">
                <a:tc>
                  <a:txBody>
                    <a:bodyPr/>
                    <a:lstStyle/>
                    <a:p>
                      <a:pPr algn="l"/>
                      <a:r>
                        <a:rPr kumimoji="1" lang="ja-JP" altLang="en-US" sz="1400" b="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搬出活動への参画</a:t>
                      </a:r>
                      <a:endParaRPr kumimoji="1" lang="ja-JP" altLang="en-US" sz="1400" b="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事業内容を理解し、自らの活動地で未利用材搬出活動に取組む</a:t>
                      </a:r>
                    </a:p>
                  </a:txBody>
                  <a:tcPr anchor="ctr"/>
                </a:tc>
                <a:tc>
                  <a:txBody>
                    <a:bodyPr/>
                    <a:lstStyle/>
                    <a:p>
                      <a:pPr algn="l"/>
                      <a:r>
                        <a:rPr kumimoji="1" lang="ja-JP" altLang="en-US" sz="1200" b="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kumimoji="1" lang="en-US" altLang="ja-JP" sz="1200" b="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5</a:t>
                      </a:r>
                      <a:r>
                        <a:rPr kumimoji="1" lang="ja-JP" altLang="en-US" sz="1200" b="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団体全てが、以前から未利用材搬出への理解はあっ</a:t>
                      </a:r>
                      <a:endParaRPr kumimoji="1" lang="en-US" altLang="ja-JP" sz="1200" b="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algn="l"/>
                      <a:r>
                        <a:rPr kumimoji="1" lang="ja-JP" altLang="en-US" sz="1200" b="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　たが、搬出方法が人力であること、利活用先が無い</a:t>
                      </a:r>
                      <a:endParaRPr kumimoji="1" lang="en-US" altLang="ja-JP" sz="1200" b="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algn="l"/>
                      <a:r>
                        <a:rPr kumimoji="1" lang="ja-JP" altLang="en-US" sz="1200" b="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　ことから、取組めていなかったことを確認</a:t>
                      </a:r>
                      <a:endParaRPr kumimoji="1" lang="en-US" altLang="ja-JP" sz="1200" b="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algn="l"/>
                      <a:r>
                        <a:rPr kumimoji="1" lang="ja-JP" altLang="en-US" sz="1200" b="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kumimoji="1" lang="en-US" altLang="ja-JP" sz="1200" b="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5</a:t>
                      </a:r>
                      <a:r>
                        <a:rPr kumimoji="1" lang="ja-JP" altLang="en-US" sz="1200" b="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団体全てが、搬出資機材の貸与と技術研修会の実施、</a:t>
                      </a:r>
                      <a:endParaRPr kumimoji="1" lang="en-US" altLang="ja-JP" sz="1200" b="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algn="l"/>
                      <a:r>
                        <a:rPr kumimoji="1" lang="ja-JP" altLang="en-US" sz="1200" b="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　利用事業者とのマッチングがあれば、課題解決と</a:t>
                      </a:r>
                      <a:r>
                        <a:rPr kumimoji="1" lang="ja-JP" altLang="en-US" sz="1200" b="0" dirty="0" err="1"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な</a:t>
                      </a:r>
                      <a:endParaRPr kumimoji="1" lang="en-US" altLang="ja-JP" sz="1200" b="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algn="l"/>
                      <a:r>
                        <a:rPr kumimoji="1" lang="ja-JP" altLang="en-US" sz="1200" b="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kumimoji="1" lang="ja-JP" altLang="en-US" sz="1200" b="0" dirty="0" err="1"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る</a:t>
                      </a:r>
                      <a:r>
                        <a:rPr kumimoji="1" lang="ja-JP" altLang="en-US" sz="1200" b="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ため搬出活動に取組むことを確認</a:t>
                      </a:r>
                      <a:endParaRPr kumimoji="1" lang="ja-JP" altLang="en-US" sz="1200" b="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a:tc>
              </a:tr>
              <a:tr h="707380">
                <a:tc>
                  <a:txBody>
                    <a:bodyPr/>
                    <a:lstStyle/>
                    <a:p>
                      <a:pPr algn="l"/>
                      <a:r>
                        <a:rPr kumimoji="1" lang="ja-JP" altLang="en-US" sz="1400" b="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搬出活動の拡大</a:t>
                      </a:r>
                      <a:r>
                        <a:rPr kumimoji="1" lang="ja-JP" altLang="en-US" sz="1200" b="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（活動地）</a:t>
                      </a:r>
                      <a:endParaRPr kumimoji="1" lang="ja-JP" altLang="en-US" sz="1200" b="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anchor="ctr"/>
                </a:tc>
                <a:tc>
                  <a:txBody>
                    <a:bodyPr/>
                    <a:lstStyle/>
                    <a:p>
                      <a:pPr algn="l"/>
                      <a:r>
                        <a:rPr kumimoji="1" lang="ja-JP" altLang="en-US" sz="1200" b="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事業内容を深く理解すると共に、未利用材搬出技術を向上させ、自らの活動地以外でも未利用材搬出活動に取組む</a:t>
                      </a:r>
                      <a:endParaRPr kumimoji="1" lang="ja-JP" altLang="en-US" sz="1200" b="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anchor="ctr"/>
                </a:tc>
                <a:tc>
                  <a:txBody>
                    <a:bodyPr/>
                    <a:lstStyle/>
                    <a:p>
                      <a:pPr algn="l"/>
                      <a:r>
                        <a:rPr kumimoji="1" lang="ja-JP" altLang="en-US" sz="1200" b="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・特定の活動地を持たない</a:t>
                      </a:r>
                      <a:r>
                        <a:rPr kumimoji="1" lang="en-US" altLang="ja-JP" sz="1200" b="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1</a:t>
                      </a:r>
                      <a:r>
                        <a:rPr kumimoji="1" lang="ja-JP" altLang="en-US" sz="1200" b="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団体は、間伐等作業依頼を</a:t>
                      </a:r>
                      <a:endParaRPr kumimoji="1" lang="en-US" altLang="ja-JP" sz="1200" b="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algn="l"/>
                      <a:r>
                        <a:rPr kumimoji="1" lang="ja-JP" altLang="en-US" sz="1200" b="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　うけた事業地で搬出活動に取組んでいくことを確認</a:t>
                      </a:r>
                      <a:endParaRPr kumimoji="1" lang="en-US" altLang="ja-JP" sz="1200" b="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algn="l"/>
                      <a:r>
                        <a:rPr kumimoji="1" lang="ja-JP" altLang="en-US" sz="1200" b="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・残り</a:t>
                      </a:r>
                      <a:r>
                        <a:rPr kumimoji="1" lang="en-US" altLang="ja-JP" sz="1200" b="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4</a:t>
                      </a:r>
                      <a:r>
                        <a:rPr kumimoji="1" lang="ja-JP" altLang="en-US" sz="1200" b="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団体は、活動地前提の活動であることから、未</a:t>
                      </a:r>
                      <a:endParaRPr kumimoji="1" lang="en-US" altLang="ja-JP" sz="1200" b="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algn="l"/>
                      <a:r>
                        <a:rPr kumimoji="1" lang="ja-JP" altLang="en-US" sz="1200" b="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　利用材搬出活動に関わらず、活動地以外での活動と</a:t>
                      </a:r>
                      <a:endParaRPr kumimoji="1" lang="en-US" altLang="ja-JP" sz="1200" b="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algn="l"/>
                      <a:r>
                        <a:rPr kumimoji="1" lang="ja-JP" altLang="en-US" sz="1200" b="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　いう発想が今までなかったことを確認</a:t>
                      </a:r>
                      <a:endParaRPr kumimoji="1" lang="en-US" altLang="ja-JP" sz="1200" b="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algn="l"/>
                      <a:r>
                        <a:rPr kumimoji="1" lang="ja-JP" altLang="en-US" sz="1200" b="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kumimoji="1" lang="en-US" altLang="ja-JP" sz="1200" b="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4</a:t>
                      </a:r>
                      <a:r>
                        <a:rPr kumimoji="1" lang="ja-JP" altLang="en-US" sz="1200" b="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団体中</a:t>
                      </a:r>
                      <a:r>
                        <a:rPr kumimoji="1" lang="en-US" altLang="ja-JP" sz="1200" b="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2</a:t>
                      </a:r>
                      <a:r>
                        <a:rPr kumimoji="1" lang="ja-JP" altLang="en-US" sz="1200" b="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団体については、搬出技術の向上と経験の</a:t>
                      </a:r>
                      <a:endParaRPr kumimoji="1" lang="en-US" altLang="ja-JP" sz="1200" b="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algn="l"/>
                      <a:r>
                        <a:rPr kumimoji="1" lang="ja-JP" altLang="en-US" sz="1200" b="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　蓄積状況を見ながら、新たな活動地での搬出活動に</a:t>
                      </a:r>
                      <a:endParaRPr kumimoji="1" lang="en-US" altLang="ja-JP" sz="1200" b="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algn="l"/>
                      <a:r>
                        <a:rPr kumimoji="1" lang="ja-JP" altLang="en-US" sz="1200" b="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　も取組んでいくことを確認</a:t>
                      </a:r>
                      <a:endParaRPr kumimoji="1" lang="ja-JP" altLang="en-US" sz="1200" b="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a:tc>
              </a:tr>
              <a:tr h="909493">
                <a:tc>
                  <a:txBody>
                    <a:bodyPr/>
                    <a:lstStyle/>
                    <a:p>
                      <a:pPr algn="l"/>
                      <a:r>
                        <a:rPr kumimoji="1" lang="ja-JP" altLang="en-US" sz="1400" b="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搬出活動の拡大</a:t>
                      </a:r>
                      <a:r>
                        <a:rPr kumimoji="1" lang="ja-JP" altLang="en-US" sz="1200" b="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（参加者）</a:t>
                      </a:r>
                      <a:endParaRPr kumimoji="1" lang="ja-JP" altLang="en-US" sz="1200" b="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anchor="ctr"/>
                </a:tc>
                <a:tc>
                  <a:txBody>
                    <a:bodyPr/>
                    <a:lstStyle/>
                    <a:p>
                      <a:pPr algn="l"/>
                      <a:r>
                        <a:rPr kumimoji="1" lang="ja-JP" altLang="en-US" sz="1200" b="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事業内容を深く理解すると共に、未利用材搬出技術を向上させ、初心者に対して指導を行い、未利用材搬出活動参加者の増加に取組む</a:t>
                      </a:r>
                      <a:endParaRPr kumimoji="1" lang="ja-JP" altLang="en-US" sz="1200" b="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anchor="ctr"/>
                </a:tc>
                <a:tc>
                  <a:txBody>
                    <a:bodyPr/>
                    <a:lstStyle/>
                    <a:p>
                      <a:pPr algn="l"/>
                      <a:r>
                        <a:rPr kumimoji="1" lang="ja-JP" altLang="en-US" sz="1200" b="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kumimoji="1" lang="en-US" altLang="ja-JP" sz="1200" b="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5</a:t>
                      </a:r>
                      <a:r>
                        <a:rPr kumimoji="1" lang="ja-JP" altLang="en-US" sz="1200" b="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団体全てが、団体の中核メンバーの資機材による搬</a:t>
                      </a:r>
                      <a:endParaRPr kumimoji="1" lang="en-US" altLang="ja-JP" sz="1200" b="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algn="l"/>
                      <a:r>
                        <a:rPr kumimoji="1" lang="ja-JP" altLang="en-US" sz="1200" b="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　出技術の習得、向上を最優先とし、次に団体メン</a:t>
                      </a:r>
                      <a:endParaRPr kumimoji="1" lang="en-US" altLang="ja-JP" sz="1200" b="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algn="l"/>
                      <a:r>
                        <a:rPr kumimoji="1" lang="ja-JP" altLang="en-US" sz="1200" b="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　バーに対する技術指導と普及に取組んでいく意向で</a:t>
                      </a:r>
                      <a:endParaRPr kumimoji="1" lang="en-US" altLang="ja-JP" sz="1200" b="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algn="l"/>
                      <a:r>
                        <a:rPr kumimoji="1" lang="ja-JP" altLang="en-US" sz="1200" b="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　あることを確認</a:t>
                      </a:r>
                      <a:endParaRPr kumimoji="1" lang="en-US" altLang="ja-JP" sz="1200" b="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algn="l"/>
                      <a:r>
                        <a:rPr kumimoji="1" lang="ja-JP" altLang="en-US" sz="1200" b="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kumimoji="1" lang="en-US" altLang="ja-JP" sz="1200" b="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5</a:t>
                      </a:r>
                      <a:r>
                        <a:rPr kumimoji="1" lang="ja-JP" altLang="en-US" sz="1200" b="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団体全てが、新たな活動参加者拡大は未利用搬出活</a:t>
                      </a:r>
                      <a:endParaRPr kumimoji="1" lang="en-US" altLang="ja-JP" sz="1200" b="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algn="l"/>
                      <a:r>
                        <a:rPr kumimoji="1" lang="ja-JP" altLang="en-US" sz="1200" b="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　動に限ったことではなく、団体の活動維持としても</a:t>
                      </a:r>
                      <a:endParaRPr kumimoji="1" lang="en-US" altLang="ja-JP" sz="1200" b="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algn="l"/>
                      <a:r>
                        <a:rPr kumimoji="1" lang="ja-JP" altLang="en-US" sz="1200" b="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　重要課題として認識していることを確認</a:t>
                      </a:r>
                      <a:endParaRPr kumimoji="1" lang="ja-JP" altLang="en-US" sz="1200" b="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a:tc>
              </a:tr>
            </a:tbl>
          </a:graphicData>
        </a:graphic>
      </p:graphicFrame>
    </p:spTree>
    <p:extLst>
      <p:ext uri="{BB962C8B-B14F-4D97-AF65-F5344CB8AC3E}">
        <p14:creationId xmlns:p14="http://schemas.microsoft.com/office/powerpoint/2010/main" val="23919137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正方形/長方形 17"/>
          <p:cNvSpPr>
            <a:spLocks noChangeArrowheads="1"/>
          </p:cNvSpPr>
          <p:nvPr/>
        </p:nvSpPr>
        <p:spPr bwMode="auto">
          <a:xfrm>
            <a:off x="111734" y="332656"/>
            <a:ext cx="95927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kumimoji="1" sz="48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41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36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3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3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9pPr>
          </a:lstStyle>
          <a:p>
            <a:pPr defTabSz="914400" eaLnBrk="1" hangingPunct="1">
              <a:spcBef>
                <a:spcPct val="0"/>
              </a:spcBef>
              <a:buFontTx/>
              <a:buNone/>
            </a:pPr>
            <a:r>
              <a:rPr lang="ja-JP" altLang="en-US" sz="2000" b="1" dirty="0">
                <a:latin typeface="メイリオ" pitchFamily="50" charset="-128"/>
                <a:ea typeface="メイリオ" pitchFamily="50" charset="-128"/>
                <a:cs typeface="メイリオ" pitchFamily="50" charset="-128"/>
              </a:rPr>
              <a:t>　持続的</a:t>
            </a:r>
            <a:r>
              <a:rPr lang="ja-JP" altLang="en-US" sz="2000" b="1" dirty="0" smtClean="0">
                <a:latin typeface="メイリオ" pitchFamily="50" charset="-128"/>
                <a:ea typeface="メイリオ" pitchFamily="50" charset="-128"/>
                <a:cs typeface="メイリオ" pitchFamily="50" charset="-128"/>
              </a:rPr>
              <a:t>な森づくり推進事業（未利用木質資源（林地残材等）活用）</a:t>
            </a:r>
            <a:r>
              <a:rPr lang="ja-JP" altLang="en-US" sz="2000" b="1" dirty="0" smtClean="0">
                <a:solidFill>
                  <a:srgbClr val="000000"/>
                </a:solidFill>
                <a:latin typeface="Meiryo UI" pitchFamily="50" charset="-128"/>
                <a:ea typeface="Meiryo UI" pitchFamily="50" charset="-128"/>
                <a:cs typeface="Meiryo UI" pitchFamily="50" charset="-128"/>
              </a:rPr>
              <a:t>の効果検証</a:t>
            </a:r>
            <a:endParaRPr lang="ja-JP" altLang="en-US" sz="2000" b="1" dirty="0">
              <a:solidFill>
                <a:srgbClr val="000000"/>
              </a:solidFill>
              <a:latin typeface="Meiryo UI" pitchFamily="50" charset="-128"/>
              <a:ea typeface="Meiryo UI" pitchFamily="50" charset="-128"/>
              <a:cs typeface="Meiryo UI" pitchFamily="50" charset="-128"/>
            </a:endParaRPr>
          </a:p>
        </p:txBody>
      </p:sp>
      <p:cxnSp>
        <p:nvCxnSpPr>
          <p:cNvPr id="37" name="直線コネクタ 36"/>
          <p:cNvCxnSpPr/>
          <p:nvPr/>
        </p:nvCxnSpPr>
        <p:spPr>
          <a:xfrm>
            <a:off x="200472" y="697636"/>
            <a:ext cx="9504000" cy="0"/>
          </a:xfrm>
          <a:prstGeom prst="line">
            <a:avLst/>
          </a:prstGeom>
          <a:ln w="47625">
            <a:solidFill>
              <a:srgbClr val="74B230"/>
            </a:solidFill>
          </a:ln>
        </p:spPr>
        <p:style>
          <a:lnRef idx="3">
            <a:schemeClr val="accent1"/>
          </a:lnRef>
          <a:fillRef idx="0">
            <a:schemeClr val="accent1"/>
          </a:fillRef>
          <a:effectRef idx="2">
            <a:schemeClr val="accent1"/>
          </a:effectRef>
          <a:fontRef idx="minor">
            <a:schemeClr val="tx1"/>
          </a:fontRef>
        </p:style>
      </p:cxnSp>
      <p:sp>
        <p:nvSpPr>
          <p:cNvPr id="2" name="正方形/長方形 1"/>
          <p:cNvSpPr/>
          <p:nvPr/>
        </p:nvSpPr>
        <p:spPr>
          <a:xfrm>
            <a:off x="200472" y="836712"/>
            <a:ext cx="9433048" cy="4708981"/>
          </a:xfrm>
          <a:prstGeom prst="rect">
            <a:avLst/>
          </a:prstGeom>
        </p:spPr>
        <p:txBody>
          <a:bodyPr wrap="square">
            <a:spAutoFit/>
          </a:bodyPr>
          <a:lstStyle/>
          <a:p>
            <a:r>
              <a:rPr lang="ja-JP" altLang="en-US" sz="15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500" dirty="0">
                <a:latin typeface="メイリオ" panose="020B0604030504040204" pitchFamily="50" charset="-128"/>
                <a:ea typeface="メイリオ" panose="020B0604030504040204" pitchFamily="50" charset="-128"/>
                <a:cs typeface="メイリオ" panose="020B0604030504040204" pitchFamily="50" charset="-128"/>
              </a:rPr>
              <a:t>木質バイオマス発電事</a:t>
            </a:r>
            <a:r>
              <a:rPr lang="ja-JP" altLang="en-US" sz="1500" dirty="0" smtClean="0">
                <a:latin typeface="メイリオ" panose="020B0604030504040204" pitchFamily="50" charset="-128"/>
                <a:ea typeface="メイリオ" panose="020B0604030504040204" pitchFamily="50" charset="-128"/>
                <a:cs typeface="メイリオ" panose="020B0604030504040204" pitchFamily="50" charset="-128"/>
              </a:rPr>
              <a:t>業者）</a:t>
            </a:r>
            <a:endParaRPr lang="en-US" altLang="ja-JP" sz="15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5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5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5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5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5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5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5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5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5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500" dirty="0">
                <a:latin typeface="メイリオ" panose="020B0604030504040204" pitchFamily="50" charset="-128"/>
                <a:ea typeface="メイリオ" panose="020B0604030504040204" pitchFamily="50" charset="-128"/>
                <a:cs typeface="メイリオ" panose="020B0604030504040204" pitchFamily="50" charset="-128"/>
              </a:rPr>
              <a:t>実績の確認</a:t>
            </a:r>
            <a:endParaRPr lang="en-US" altLang="ja-JP" sz="15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500" dirty="0">
                <a:latin typeface="メイリオ" panose="020B0604030504040204" pitchFamily="50" charset="-128"/>
                <a:ea typeface="メイリオ" panose="020B0604030504040204" pitchFamily="50" charset="-128"/>
                <a:cs typeface="メイリオ" panose="020B0604030504040204" pitchFamily="50" charset="-128"/>
              </a:rPr>
              <a:t>　　平成</a:t>
            </a:r>
            <a:r>
              <a:rPr lang="en-US" altLang="ja-JP" sz="1500" dirty="0">
                <a:latin typeface="メイリオ" panose="020B0604030504040204" pitchFamily="50" charset="-128"/>
                <a:ea typeface="メイリオ" panose="020B0604030504040204" pitchFamily="50" charset="-128"/>
                <a:cs typeface="メイリオ" panose="020B0604030504040204" pitchFamily="50" charset="-128"/>
              </a:rPr>
              <a:t>29</a:t>
            </a:r>
            <a:r>
              <a:rPr lang="ja-JP" altLang="en-US" sz="1500" dirty="0">
                <a:latin typeface="メイリオ" panose="020B0604030504040204" pitchFamily="50" charset="-128"/>
                <a:ea typeface="メイリオ" panose="020B0604030504040204" pitchFamily="50" charset="-128"/>
                <a:cs typeface="メイリオ" panose="020B0604030504040204" pitchFamily="50" charset="-128"/>
              </a:rPr>
              <a:t>年度の事業実績により、搬出活動参加延べ人数が</a:t>
            </a:r>
            <a:r>
              <a:rPr lang="en-US" altLang="ja-JP" sz="1500" dirty="0">
                <a:latin typeface="メイリオ" panose="020B0604030504040204" pitchFamily="50" charset="-128"/>
                <a:ea typeface="メイリオ" panose="020B0604030504040204" pitchFamily="50" charset="-128"/>
                <a:cs typeface="メイリオ" panose="020B0604030504040204" pitchFamily="50" charset="-128"/>
              </a:rPr>
              <a:t>75</a:t>
            </a:r>
            <a:r>
              <a:rPr lang="ja-JP" altLang="en-US" sz="1500" dirty="0">
                <a:latin typeface="メイリオ" panose="020B0604030504040204" pitchFamily="50" charset="-128"/>
                <a:ea typeface="メイリオ" panose="020B0604030504040204" pitchFamily="50" charset="-128"/>
                <a:cs typeface="メイリオ" panose="020B0604030504040204" pitchFamily="50" charset="-128"/>
              </a:rPr>
              <a:t>人、搬出活動中核団体が</a:t>
            </a:r>
            <a:r>
              <a:rPr lang="en-US" altLang="ja-JP" sz="1500" dirty="0">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1500" dirty="0">
                <a:latin typeface="メイリオ" panose="020B0604030504040204" pitchFamily="50" charset="-128"/>
                <a:ea typeface="メイリオ" panose="020B0604030504040204" pitchFamily="50" charset="-128"/>
                <a:cs typeface="メイリオ" panose="020B0604030504040204" pitchFamily="50" charset="-128"/>
              </a:rPr>
              <a:t>団体で</a:t>
            </a:r>
            <a:r>
              <a:rPr lang="ja-JP" altLang="en-US" sz="1500" dirty="0" smtClean="0">
                <a:latin typeface="メイリオ" panose="020B0604030504040204" pitchFamily="50" charset="-128"/>
                <a:ea typeface="メイリオ" panose="020B0604030504040204" pitchFamily="50" charset="-128"/>
                <a:cs typeface="メイリオ" panose="020B0604030504040204" pitchFamily="50" charset="-128"/>
              </a:rPr>
              <a:t>あることを</a:t>
            </a:r>
            <a:endParaRPr lang="en-US" altLang="ja-JP" sz="15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5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500" dirty="0" smtClean="0">
                <a:latin typeface="メイリオ" panose="020B0604030504040204" pitchFamily="50" charset="-128"/>
                <a:ea typeface="メイリオ" panose="020B0604030504040204" pitchFamily="50" charset="-128"/>
                <a:cs typeface="メイリオ" panose="020B0604030504040204" pitchFamily="50" charset="-128"/>
              </a:rPr>
              <a:t>　確認。</a:t>
            </a:r>
            <a:endParaRPr lang="en-US" altLang="ja-JP" sz="15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5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5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5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5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5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5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5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500" dirty="0">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1176188200"/>
              </p:ext>
            </p:extLst>
          </p:nvPr>
        </p:nvGraphicFramePr>
        <p:xfrm>
          <a:off x="415968" y="1124744"/>
          <a:ext cx="9073008" cy="1676400"/>
        </p:xfrm>
        <a:graphic>
          <a:graphicData uri="http://schemas.openxmlformats.org/drawingml/2006/table">
            <a:tbl>
              <a:tblPr firstRow="1" bandRow="1">
                <a:tableStyleId>{5C22544A-7EE6-4342-B048-85BDC9FD1C3A}</a:tableStyleId>
              </a:tblPr>
              <a:tblGrid>
                <a:gridCol w="2232248"/>
                <a:gridCol w="2952328"/>
                <a:gridCol w="3888432"/>
              </a:tblGrid>
              <a:tr h="298832">
                <a:tc>
                  <a:txBody>
                    <a:bodyPr/>
                    <a:lstStyle/>
                    <a:p>
                      <a:pPr algn="ctr"/>
                      <a:r>
                        <a:rPr kumimoji="1" lang="ja-JP" altLang="en-US" sz="1200" b="1" dirty="0" smtClean="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rPr>
                        <a:t>実現のために必要な理解項目</a:t>
                      </a:r>
                      <a:endParaRPr kumimoji="1" lang="ja-JP" altLang="en-US" sz="1200" b="1" dirty="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anchor="ctr"/>
                </a:tc>
                <a:tc>
                  <a:txBody>
                    <a:bodyPr/>
                    <a:lstStyle/>
                    <a:p>
                      <a:pPr algn="ctr"/>
                      <a:r>
                        <a:rPr kumimoji="1" lang="ja-JP" altLang="en-US" sz="1400" b="1" dirty="0" smtClean="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rPr>
                        <a:t>内　容</a:t>
                      </a:r>
                      <a:endParaRPr kumimoji="1" lang="ja-JP" altLang="en-US" sz="1400" b="1" dirty="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anchor="ctr"/>
                </a:tc>
                <a:tc>
                  <a:txBody>
                    <a:bodyPr/>
                    <a:lstStyle/>
                    <a:p>
                      <a:pPr algn="ctr"/>
                      <a:r>
                        <a:rPr kumimoji="1" lang="ja-JP" altLang="en-US" sz="1400" b="0" dirty="0" smtClean="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rPr>
                        <a:t>聞取り結果</a:t>
                      </a:r>
                      <a:endParaRPr kumimoji="1" lang="ja-JP" altLang="en-US" sz="1400" b="0" dirty="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anchor="ctr"/>
                </a:tc>
              </a:tr>
              <a:tr h="370840">
                <a:tc>
                  <a:txBody>
                    <a:bodyPr/>
                    <a:lstStyle/>
                    <a:p>
                      <a:r>
                        <a:rPr kumimoji="1" lang="ja-JP" altLang="en-US" sz="1400" dirty="0" smtClean="0">
                          <a:latin typeface="HG丸ｺﾞｼｯｸM-PRO" panose="020F0600000000000000" pitchFamily="50" charset="-128"/>
                          <a:ea typeface="HG丸ｺﾞｼｯｸM-PRO" panose="020F0600000000000000" pitchFamily="50" charset="-128"/>
                        </a:rPr>
                        <a:t>取引受諾（少量取引）</a:t>
                      </a:r>
                      <a:endParaRPr kumimoji="1" lang="ja-JP" altLang="en-US" sz="1400" dirty="0">
                        <a:latin typeface="HG丸ｺﾞｼｯｸM-PRO" panose="020F0600000000000000" pitchFamily="50" charset="-128"/>
                        <a:ea typeface="HG丸ｺﾞｼｯｸM-PRO" panose="020F0600000000000000" pitchFamily="50" charset="-128"/>
                      </a:endParaRPr>
                    </a:p>
                  </a:txBody>
                  <a:tcPr anchor="ctr"/>
                </a:tc>
                <a:tc>
                  <a:txBody>
                    <a:bodyPr/>
                    <a:lstStyle/>
                    <a:p>
                      <a:r>
                        <a:rPr kumimoji="1" lang="ja-JP" altLang="en-US" sz="1200" dirty="0" smtClean="0">
                          <a:latin typeface="HG丸ｺﾞｼｯｸM-PRO" panose="020F0600000000000000" pitchFamily="50" charset="-128"/>
                          <a:ea typeface="HG丸ｺﾞｼｯｸM-PRO" panose="020F0600000000000000" pitchFamily="50" charset="-128"/>
                        </a:rPr>
                        <a:t>事業主旨を理解し、通常は取引に対応しない中核団体の搬出する少量の未利用材の取引きに応じる</a:t>
                      </a:r>
                      <a:endParaRPr kumimoji="1" lang="ja-JP" altLang="en-US" sz="1200" dirty="0">
                        <a:latin typeface="HG丸ｺﾞｼｯｸM-PRO" panose="020F0600000000000000" pitchFamily="50" charset="-128"/>
                        <a:ea typeface="HG丸ｺﾞｼｯｸM-PRO" panose="020F0600000000000000" pitchFamily="50" charset="-128"/>
                      </a:endParaRPr>
                    </a:p>
                  </a:txBody>
                  <a:tcPr/>
                </a:tc>
                <a:tc rowSpan="2">
                  <a:txBody>
                    <a:bodyPr/>
                    <a:lstStyle/>
                    <a:p>
                      <a:r>
                        <a:rPr kumimoji="1" lang="ja-JP" altLang="en-US" sz="1200" dirty="0" smtClean="0">
                          <a:latin typeface="HG丸ｺﾞｼｯｸM-PRO" panose="020F0600000000000000" pitchFamily="50" charset="-128"/>
                          <a:ea typeface="HG丸ｺﾞｼｯｸM-PRO" panose="020F0600000000000000" pitchFamily="50" charset="-128"/>
                        </a:rPr>
                        <a:t>・</a:t>
                      </a:r>
                      <a:r>
                        <a:rPr kumimoji="1" lang="ja-JP" altLang="en-US" sz="1200" b="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森林ボランティア団体の実施する森林整備及び未利</a:t>
                      </a:r>
                      <a:endParaRPr kumimoji="1" lang="en-US" altLang="ja-JP" sz="1200" b="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r>
                        <a:rPr kumimoji="1" lang="ja-JP" altLang="en-US" sz="1200" b="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　用材搬出活動に理解を示し、搬出材の受入を行うと</a:t>
                      </a:r>
                      <a:endParaRPr kumimoji="1" lang="en-US" altLang="ja-JP" sz="1200" b="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r>
                        <a:rPr kumimoji="1" lang="ja-JP" altLang="en-US" sz="1200" b="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　共に、原則持込であるが、条件が整えば巡回回収に</a:t>
                      </a:r>
                      <a:endParaRPr kumimoji="1" lang="en-US" altLang="ja-JP" sz="1200" b="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r>
                        <a:rPr kumimoji="1" lang="ja-JP" altLang="en-US" sz="1200" b="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　も応じることを確認</a:t>
                      </a:r>
                      <a:endParaRPr kumimoji="1" lang="en-US" altLang="ja-JP" sz="1200" b="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r>
                        <a:rPr kumimoji="1" lang="ja-JP" altLang="en-US" sz="1200" b="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・合法伐採であることの証明である伐採届の手続きを</a:t>
                      </a:r>
                      <a:endParaRPr kumimoji="1" lang="en-US" altLang="ja-JP" sz="1200" b="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r>
                        <a:rPr kumimoji="1" lang="ja-JP" altLang="en-US" sz="1200" b="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　団体が行えば、通常の買取価格より割高価格で買取</a:t>
                      </a:r>
                      <a:endParaRPr kumimoji="1" lang="en-US" altLang="ja-JP" sz="1200" b="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r>
                        <a:rPr kumimoji="1" lang="ja-JP" altLang="en-US" sz="1200" b="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kumimoji="1" lang="ja-JP" altLang="en-US" sz="1200" b="0" dirty="0" err="1"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る</a:t>
                      </a:r>
                      <a:r>
                        <a:rPr kumimoji="1" lang="ja-JP" altLang="en-US" sz="1200" b="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ことを確認</a:t>
                      </a:r>
                      <a:endParaRPr kumimoji="1" lang="ja-JP" altLang="en-US" sz="1200" dirty="0">
                        <a:latin typeface="HG丸ｺﾞｼｯｸM-PRO" panose="020F0600000000000000" pitchFamily="50" charset="-128"/>
                        <a:ea typeface="HG丸ｺﾞｼｯｸM-PRO" panose="020F0600000000000000" pitchFamily="50" charset="-128"/>
                      </a:endParaRPr>
                    </a:p>
                  </a:txBody>
                  <a:tcPr anchor="ctr"/>
                </a:tc>
              </a:tr>
              <a:tr h="370840">
                <a:tc>
                  <a:txBody>
                    <a:bodyPr/>
                    <a:lstStyle/>
                    <a:p>
                      <a:r>
                        <a:rPr kumimoji="1" lang="ja-JP" altLang="en-US" sz="1400" dirty="0" smtClean="0">
                          <a:latin typeface="HG丸ｺﾞｼｯｸM-PRO" panose="020F0600000000000000" pitchFamily="50" charset="-128"/>
                          <a:ea typeface="HG丸ｺﾞｼｯｸM-PRO" panose="020F0600000000000000" pitchFamily="50" charset="-128"/>
                        </a:rPr>
                        <a:t>取引受諾（買取価格）</a:t>
                      </a:r>
                      <a:endParaRPr kumimoji="1" lang="ja-JP" altLang="en-US" sz="1400" dirty="0">
                        <a:latin typeface="HG丸ｺﾞｼｯｸM-PRO" panose="020F0600000000000000" pitchFamily="50" charset="-128"/>
                        <a:ea typeface="HG丸ｺﾞｼｯｸM-PRO" panose="020F0600000000000000" pitchFamily="50" charset="-128"/>
                      </a:endParaRPr>
                    </a:p>
                  </a:txBody>
                  <a:tcPr anchor="ctr"/>
                </a:tc>
                <a:tc>
                  <a:txBody>
                    <a:bodyPr/>
                    <a:lstStyle/>
                    <a:p>
                      <a:r>
                        <a:rPr kumimoji="1" lang="ja-JP" altLang="en-US" sz="1200" dirty="0" smtClean="0">
                          <a:latin typeface="HG丸ｺﾞｼｯｸM-PRO" panose="020F0600000000000000" pitchFamily="50" charset="-128"/>
                          <a:ea typeface="HG丸ｺﾞｼｯｸM-PRO" panose="020F0600000000000000" pitchFamily="50" charset="-128"/>
                        </a:rPr>
                        <a:t>事業主旨を理解し、中核団体が搬出する未利用材を固定買取制度に基づく価格で取引きに応じる</a:t>
                      </a:r>
                      <a:endParaRPr kumimoji="1" lang="ja-JP" altLang="en-US" sz="1200" dirty="0">
                        <a:latin typeface="HG丸ｺﾞｼｯｸM-PRO" panose="020F0600000000000000" pitchFamily="50" charset="-128"/>
                        <a:ea typeface="HG丸ｺﾞｼｯｸM-PRO" panose="020F0600000000000000" pitchFamily="50" charset="-128"/>
                      </a:endParaRPr>
                    </a:p>
                  </a:txBody>
                  <a:tcPr/>
                </a:tc>
                <a:tc vMerge="1">
                  <a:txBody>
                    <a:bodyPr/>
                    <a:lstStyle/>
                    <a:p>
                      <a:endParaRPr kumimoji="1" lang="ja-JP" altLang="en-US" sz="1200" dirty="0">
                        <a:latin typeface="HG丸ｺﾞｼｯｸM-PRO" panose="020F0600000000000000" pitchFamily="50" charset="-128"/>
                        <a:ea typeface="HG丸ｺﾞｼｯｸM-PRO" panose="020F0600000000000000" pitchFamily="50" charset="-128"/>
                      </a:endParaRPr>
                    </a:p>
                  </a:txBody>
                  <a:tcPr/>
                </a:tc>
              </a:tr>
            </a:tbl>
          </a:graphicData>
        </a:graphic>
      </p:graphicFrame>
      <p:sp>
        <p:nvSpPr>
          <p:cNvPr id="7" name="正方形/長方形 6"/>
          <p:cNvSpPr/>
          <p:nvPr/>
        </p:nvSpPr>
        <p:spPr>
          <a:xfrm>
            <a:off x="384360" y="3717032"/>
            <a:ext cx="9105143" cy="2808312"/>
          </a:xfrm>
          <a:prstGeom prst="rect">
            <a:avLst/>
          </a:prstGeom>
          <a:solidFill>
            <a:schemeClr val="accent5">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5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◆自己評価</a:t>
            </a:r>
            <a:endParaRPr lang="en-US" altLang="ja-JP" sz="15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5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○以下の理由により、事業実施の効果を確認することができた</a:t>
            </a:r>
            <a:r>
              <a:rPr lang="ja-JP" altLang="en-US" sz="15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5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ja-JP" altLang="en-US" sz="15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5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○搬出</a:t>
            </a:r>
            <a:r>
              <a:rPr lang="ja-JP" altLang="en-US" sz="15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活動を担う中核団体数については、最終計画数である</a:t>
            </a:r>
            <a:r>
              <a:rPr lang="en-US" altLang="ja-JP" sz="15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6</a:t>
            </a:r>
            <a:r>
              <a:rPr lang="ja-JP" altLang="en-US" sz="15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団体に対し</a:t>
            </a:r>
            <a:r>
              <a:rPr lang="en-US" altLang="ja-JP" sz="15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15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団体が確保できた。一方、</a:t>
            </a:r>
            <a:r>
              <a:rPr lang="ja-JP" altLang="en-US" sz="15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搬　</a:t>
            </a:r>
            <a:endParaRPr lang="en-US" altLang="ja-JP" sz="15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5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5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出</a:t>
            </a:r>
            <a:r>
              <a:rPr lang="ja-JP" altLang="en-US" sz="15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活動参加延べ人数については、最終計画数</a:t>
            </a:r>
            <a:r>
              <a:rPr lang="en-US" altLang="ja-JP" sz="15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300</a:t>
            </a:r>
            <a:r>
              <a:rPr lang="ja-JP" altLang="en-US" sz="15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人に対し、</a:t>
            </a:r>
            <a:r>
              <a:rPr lang="en-US" altLang="ja-JP" sz="15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75</a:t>
            </a:r>
            <a:r>
              <a:rPr lang="ja-JP" altLang="en-US" sz="15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人の確保に止まったが、５団体の</a:t>
            </a:r>
            <a:r>
              <a:rPr lang="ja-JP" altLang="en-US" sz="15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会員</a:t>
            </a:r>
            <a:endParaRPr lang="en-US" altLang="ja-JP" sz="15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5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5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数</a:t>
            </a:r>
            <a:r>
              <a:rPr lang="ja-JP" altLang="en-US" sz="15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が</a:t>
            </a:r>
            <a:r>
              <a:rPr lang="en-US" altLang="ja-JP" sz="15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385</a:t>
            </a:r>
            <a:r>
              <a:rPr lang="ja-JP" altLang="en-US" sz="15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人であることから、今後の活動に大きく期待できることを確認した</a:t>
            </a:r>
            <a:r>
              <a:rPr lang="ja-JP" altLang="en-US" sz="15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5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ja-JP" altLang="en-US" sz="15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5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○さらに</a:t>
            </a:r>
            <a:r>
              <a:rPr lang="ja-JP" altLang="en-US" sz="15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聞取り調査により、森林所有者と木質バイオマス発電事業者については、未利用材の</a:t>
            </a:r>
            <a:r>
              <a:rPr lang="ja-JP" altLang="en-US" sz="15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継続的安</a:t>
            </a:r>
            <a:endParaRPr lang="en-US" altLang="ja-JP" sz="15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5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5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定的</a:t>
            </a:r>
            <a:r>
              <a:rPr lang="ja-JP" altLang="en-US" sz="15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な活用の実現のために必要な理解を得ていることが確認できた。中核団体の搬出活動への参画</a:t>
            </a:r>
            <a:r>
              <a:rPr lang="ja-JP" altLang="en-US" sz="15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に</a:t>
            </a:r>
            <a:endParaRPr lang="en-US" altLang="ja-JP" sz="15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5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5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ついて</a:t>
            </a:r>
            <a:r>
              <a:rPr lang="ja-JP" altLang="en-US" sz="15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は、理解を得ているものの、搬出活動の拡大については、課題もあり一定時間をかけて取組</a:t>
            </a:r>
            <a:r>
              <a:rPr lang="ja-JP" altLang="en-US" sz="1500" dirty="0" err="1"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ん</a:t>
            </a:r>
            <a:endParaRPr lang="en-US" altLang="ja-JP" sz="15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5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5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で</a:t>
            </a:r>
            <a:r>
              <a:rPr lang="ja-JP" altLang="en-US" sz="15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いく必要性があることを確認した。</a:t>
            </a:r>
          </a:p>
        </p:txBody>
      </p:sp>
    </p:spTree>
    <p:extLst>
      <p:ext uri="{BB962C8B-B14F-4D97-AF65-F5344CB8AC3E}">
        <p14:creationId xmlns:p14="http://schemas.microsoft.com/office/powerpoint/2010/main" val="34870674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正方形/長方形 17"/>
          <p:cNvSpPr>
            <a:spLocks noChangeArrowheads="1"/>
          </p:cNvSpPr>
          <p:nvPr/>
        </p:nvSpPr>
        <p:spPr bwMode="auto">
          <a:xfrm>
            <a:off x="111734" y="332656"/>
            <a:ext cx="70015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kumimoji="1" sz="48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41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36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3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3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9pPr>
          </a:lstStyle>
          <a:p>
            <a:pPr defTabSz="914400" eaLnBrk="1" hangingPunct="1">
              <a:spcBef>
                <a:spcPct val="0"/>
              </a:spcBef>
              <a:buFontTx/>
              <a:buNone/>
            </a:pPr>
            <a:r>
              <a:rPr lang="ja-JP" altLang="en-US" sz="2000" b="1" dirty="0">
                <a:latin typeface="メイリオ" pitchFamily="50" charset="-128"/>
                <a:ea typeface="メイリオ" pitchFamily="50" charset="-128"/>
                <a:cs typeface="メイリオ" pitchFamily="50" charset="-128"/>
              </a:rPr>
              <a:t>　</a:t>
            </a:r>
            <a:r>
              <a:rPr lang="ja-JP" altLang="en-US" sz="2000" b="1" dirty="0" smtClean="0">
                <a:latin typeface="メイリオ" pitchFamily="50" charset="-128"/>
                <a:ea typeface="メイリオ" pitchFamily="50" charset="-128"/>
                <a:cs typeface="メイリオ" pitchFamily="50" charset="-128"/>
              </a:rPr>
              <a:t>危険渓流の流木対策事業</a:t>
            </a:r>
            <a:r>
              <a:rPr lang="ja-JP" altLang="en-US" sz="2000" b="1" dirty="0" smtClean="0">
                <a:solidFill>
                  <a:srgbClr val="000000"/>
                </a:solidFill>
                <a:latin typeface="Meiryo UI" pitchFamily="50" charset="-128"/>
                <a:ea typeface="Meiryo UI" pitchFamily="50" charset="-128"/>
                <a:cs typeface="Meiryo UI" pitchFamily="50" charset="-128"/>
              </a:rPr>
              <a:t>の効果検証</a:t>
            </a:r>
            <a:endParaRPr lang="ja-JP" altLang="en-US" sz="2000" b="1" dirty="0">
              <a:solidFill>
                <a:srgbClr val="000000"/>
              </a:solidFill>
              <a:latin typeface="Meiryo UI" pitchFamily="50" charset="-128"/>
              <a:ea typeface="Meiryo UI" pitchFamily="50" charset="-128"/>
              <a:cs typeface="Meiryo UI" pitchFamily="50" charset="-128"/>
            </a:endParaRPr>
          </a:p>
        </p:txBody>
      </p:sp>
      <p:cxnSp>
        <p:nvCxnSpPr>
          <p:cNvPr id="37" name="直線コネクタ 36"/>
          <p:cNvCxnSpPr/>
          <p:nvPr/>
        </p:nvCxnSpPr>
        <p:spPr>
          <a:xfrm>
            <a:off x="200472" y="697636"/>
            <a:ext cx="9504000" cy="0"/>
          </a:xfrm>
          <a:prstGeom prst="line">
            <a:avLst/>
          </a:prstGeom>
          <a:ln w="47625">
            <a:solidFill>
              <a:srgbClr val="74B230"/>
            </a:solidFill>
          </a:ln>
        </p:spPr>
        <p:style>
          <a:lnRef idx="3">
            <a:schemeClr val="accent1"/>
          </a:lnRef>
          <a:fillRef idx="0">
            <a:schemeClr val="accent1"/>
          </a:fillRef>
          <a:effectRef idx="2">
            <a:schemeClr val="accent1"/>
          </a:effectRef>
          <a:fontRef idx="minor">
            <a:schemeClr val="tx1"/>
          </a:fontRef>
        </p:style>
      </p:cxnSp>
      <p:sp>
        <p:nvSpPr>
          <p:cNvPr id="28" name="コンテンツ プレースホルダー 2"/>
          <p:cNvSpPr>
            <a:spLocks noGrp="1"/>
          </p:cNvSpPr>
          <p:nvPr>
            <p:ph idx="1"/>
          </p:nvPr>
        </p:nvSpPr>
        <p:spPr>
          <a:xfrm>
            <a:off x="247122" y="764704"/>
            <a:ext cx="3049694" cy="3954030"/>
          </a:xfrm>
        </p:spPr>
        <p:txBody>
          <a:bodyPr>
            <a:normAutofit/>
          </a:bodyPr>
          <a:lstStyle/>
          <a:p>
            <a:pPr marL="0" indent="0">
              <a:buNone/>
            </a:pPr>
            <a:r>
              <a:rPr lang="ja-JP" altLang="en-US" sz="1600" dirty="0" smtClean="0">
                <a:latin typeface="+mj-ea"/>
                <a:ea typeface="+mj-ea"/>
              </a:rPr>
              <a:t>◆期待する効果</a:t>
            </a:r>
            <a:endParaRPr lang="en-US" altLang="ja-JP" sz="1600" dirty="0" smtClean="0">
              <a:latin typeface="+mj-ea"/>
              <a:ea typeface="+mj-ea"/>
            </a:endParaRPr>
          </a:p>
          <a:p>
            <a:pPr marL="0" indent="0">
              <a:buNone/>
            </a:pPr>
            <a:r>
              <a:rPr lang="ja-JP" altLang="en-US" sz="1600" dirty="0" smtClean="0">
                <a:latin typeface="+mj-ea"/>
                <a:ea typeface="+mj-ea"/>
              </a:rPr>
              <a:t>　○危険</a:t>
            </a:r>
            <a:r>
              <a:rPr lang="ja-JP" altLang="en-US" sz="1600" dirty="0">
                <a:latin typeface="+mj-ea"/>
                <a:ea typeface="+mj-ea"/>
              </a:rPr>
              <a:t>地区の安全の向上</a:t>
            </a:r>
            <a:endParaRPr lang="en-US" altLang="ja-JP" sz="1600" dirty="0" smtClean="0">
              <a:latin typeface="+mj-ea"/>
              <a:ea typeface="+mj-ea"/>
            </a:endParaRPr>
          </a:p>
          <a:p>
            <a:pPr marL="0" indent="0">
              <a:buNone/>
            </a:pPr>
            <a:r>
              <a:rPr lang="ja-JP" altLang="en-US" sz="1600" dirty="0">
                <a:latin typeface="+mj-ea"/>
                <a:ea typeface="+mj-ea"/>
              </a:rPr>
              <a:t>　　</a:t>
            </a:r>
            <a:r>
              <a:rPr lang="ja-JP" altLang="en-US" sz="1600" dirty="0" smtClean="0">
                <a:latin typeface="+mj-ea"/>
                <a:ea typeface="+mj-ea"/>
              </a:rPr>
              <a:t>（</a:t>
            </a:r>
            <a:r>
              <a:rPr lang="ja-JP" altLang="en-US" sz="1600" dirty="0">
                <a:latin typeface="+mj-ea"/>
                <a:ea typeface="+mj-ea"/>
              </a:rPr>
              <a:t>土石流対策）</a:t>
            </a:r>
          </a:p>
          <a:p>
            <a:pPr marL="0" indent="0">
              <a:buNone/>
            </a:pPr>
            <a:r>
              <a:rPr lang="ja-JP" altLang="en-US" sz="1600" dirty="0">
                <a:latin typeface="+mj-ea"/>
                <a:ea typeface="+mj-ea"/>
              </a:rPr>
              <a:t>　　</a:t>
            </a:r>
            <a:r>
              <a:rPr lang="ja-JP" altLang="en-US" sz="1600" dirty="0" smtClean="0">
                <a:latin typeface="+mj-ea"/>
                <a:ea typeface="+mj-ea"/>
              </a:rPr>
              <a:t>　・</a:t>
            </a:r>
            <a:r>
              <a:rPr lang="ja-JP" altLang="en-US" sz="1600" dirty="0">
                <a:latin typeface="+mj-ea"/>
                <a:ea typeface="+mj-ea"/>
              </a:rPr>
              <a:t>土石流の発生の抑制</a:t>
            </a:r>
          </a:p>
          <a:p>
            <a:pPr marL="0" indent="0">
              <a:buNone/>
            </a:pPr>
            <a:r>
              <a:rPr lang="ja-JP" altLang="en-US" sz="1600" dirty="0">
                <a:latin typeface="+mj-ea"/>
                <a:ea typeface="+mj-ea"/>
              </a:rPr>
              <a:t>　</a:t>
            </a:r>
            <a:r>
              <a:rPr lang="ja-JP" altLang="en-US" sz="1600" dirty="0" smtClean="0">
                <a:latin typeface="+mj-ea"/>
                <a:ea typeface="+mj-ea"/>
              </a:rPr>
              <a:t>　（</a:t>
            </a:r>
            <a:r>
              <a:rPr lang="ja-JP" altLang="en-US" sz="1600" dirty="0">
                <a:latin typeface="+mj-ea"/>
                <a:ea typeface="+mj-ea"/>
              </a:rPr>
              <a:t>流木対策）</a:t>
            </a:r>
          </a:p>
          <a:p>
            <a:pPr marL="0" indent="0">
              <a:buNone/>
            </a:pPr>
            <a:r>
              <a:rPr lang="ja-JP" altLang="en-US" sz="1600" dirty="0">
                <a:latin typeface="+mj-ea"/>
                <a:ea typeface="+mj-ea"/>
              </a:rPr>
              <a:t>　　</a:t>
            </a:r>
            <a:r>
              <a:rPr lang="ja-JP" altLang="en-US" sz="1600" dirty="0" smtClean="0">
                <a:latin typeface="+mj-ea"/>
                <a:ea typeface="+mj-ea"/>
              </a:rPr>
              <a:t>　・</a:t>
            </a:r>
            <a:r>
              <a:rPr lang="ja-JP" altLang="en-US" sz="1600" dirty="0">
                <a:latin typeface="+mj-ea"/>
                <a:ea typeface="+mj-ea"/>
              </a:rPr>
              <a:t>流木の発生の抑制</a:t>
            </a:r>
          </a:p>
          <a:p>
            <a:pPr marL="0" indent="0">
              <a:buNone/>
            </a:pPr>
            <a:r>
              <a:rPr lang="ja-JP" altLang="en-US" sz="1600" dirty="0">
                <a:latin typeface="+mj-ea"/>
                <a:ea typeface="+mj-ea"/>
              </a:rPr>
              <a:t>　　</a:t>
            </a:r>
            <a:r>
              <a:rPr lang="ja-JP" altLang="en-US" sz="1600" dirty="0" smtClean="0">
                <a:latin typeface="+mj-ea"/>
                <a:ea typeface="+mj-ea"/>
              </a:rPr>
              <a:t>　・</a:t>
            </a:r>
            <a:r>
              <a:rPr lang="ja-JP" altLang="en-US" sz="1600" dirty="0">
                <a:latin typeface="+mj-ea"/>
                <a:ea typeface="+mj-ea"/>
              </a:rPr>
              <a:t>林床被覆率の増加</a:t>
            </a:r>
          </a:p>
          <a:p>
            <a:pPr marL="0" indent="0">
              <a:buNone/>
            </a:pPr>
            <a:r>
              <a:rPr lang="ja-JP" altLang="en-US" sz="1600" dirty="0">
                <a:latin typeface="+mj-ea"/>
                <a:ea typeface="+mj-ea"/>
              </a:rPr>
              <a:t>　　</a:t>
            </a:r>
            <a:r>
              <a:rPr lang="ja-JP" altLang="en-US" sz="1600" dirty="0" smtClean="0">
                <a:latin typeface="+mj-ea"/>
                <a:ea typeface="+mj-ea"/>
              </a:rPr>
              <a:t>　・</a:t>
            </a:r>
            <a:r>
              <a:rPr lang="ja-JP" altLang="en-US" sz="1600" dirty="0">
                <a:latin typeface="+mj-ea"/>
                <a:ea typeface="+mj-ea"/>
              </a:rPr>
              <a:t>土壌の浸透能の向上　　　</a:t>
            </a:r>
          </a:p>
          <a:p>
            <a:pPr marL="0" indent="0">
              <a:buNone/>
            </a:pPr>
            <a:r>
              <a:rPr lang="ja-JP" altLang="en-US" sz="1600" dirty="0">
                <a:latin typeface="+mj-ea"/>
                <a:ea typeface="+mj-ea"/>
              </a:rPr>
              <a:t>　　</a:t>
            </a:r>
            <a:r>
              <a:rPr lang="ja-JP" altLang="en-US" sz="1600" dirty="0" smtClean="0">
                <a:latin typeface="+mj-ea"/>
                <a:ea typeface="+mj-ea"/>
              </a:rPr>
              <a:t>　・</a:t>
            </a:r>
            <a:r>
              <a:rPr lang="ja-JP" altLang="en-US" sz="1600" dirty="0">
                <a:latin typeface="+mj-ea"/>
                <a:ea typeface="+mj-ea"/>
              </a:rPr>
              <a:t>表面侵食の</a:t>
            </a:r>
            <a:r>
              <a:rPr lang="ja-JP" altLang="en-US" sz="1600" dirty="0" smtClean="0">
                <a:latin typeface="+mj-ea"/>
                <a:ea typeface="+mj-ea"/>
              </a:rPr>
              <a:t>抑制</a:t>
            </a:r>
            <a:r>
              <a:rPr lang="ja-JP" altLang="en-US" sz="1600" dirty="0">
                <a:latin typeface="+mj-ea"/>
                <a:ea typeface="+mj-ea"/>
              </a:rPr>
              <a:t>　</a:t>
            </a:r>
            <a:endParaRPr lang="en-US" altLang="ja-JP" sz="1600" dirty="0" smtClean="0">
              <a:latin typeface="+mj-ea"/>
              <a:ea typeface="+mj-ea"/>
            </a:endParaRPr>
          </a:p>
          <a:p>
            <a:pPr marL="0" indent="0">
              <a:buNone/>
            </a:pPr>
            <a:endParaRPr lang="en-US" altLang="ja-JP" sz="1600" dirty="0" smtClean="0">
              <a:latin typeface="+mj-ea"/>
              <a:ea typeface="+mj-ea"/>
            </a:endParaRPr>
          </a:p>
          <a:p>
            <a:pPr marL="0" indent="0">
              <a:buNone/>
            </a:pPr>
            <a:endParaRPr lang="en-US" altLang="ja-JP" sz="1600" dirty="0" smtClean="0">
              <a:latin typeface="+mj-ea"/>
              <a:ea typeface="+mj-ea"/>
            </a:endParaRPr>
          </a:p>
          <a:p>
            <a:pPr marL="0" indent="0">
              <a:buNone/>
            </a:pPr>
            <a:r>
              <a:rPr lang="ja-JP" altLang="en-US" sz="1600" dirty="0" smtClean="0">
                <a:latin typeface="+mj-ea"/>
                <a:ea typeface="+mj-ea"/>
              </a:rPr>
              <a:t>　○減災</a:t>
            </a:r>
            <a:r>
              <a:rPr lang="ja-JP" altLang="en-US" sz="1600" dirty="0">
                <a:latin typeface="+mj-ea"/>
                <a:ea typeface="+mj-ea"/>
              </a:rPr>
              <a:t>意識の向上</a:t>
            </a:r>
          </a:p>
          <a:p>
            <a:pPr marL="0" indent="0">
              <a:buNone/>
            </a:pPr>
            <a:r>
              <a:rPr lang="ja-JP" altLang="en-US" sz="1600" dirty="0">
                <a:latin typeface="+mj-ea"/>
                <a:ea typeface="+mj-ea"/>
              </a:rPr>
              <a:t>　　</a:t>
            </a:r>
            <a:r>
              <a:rPr lang="ja-JP" altLang="en-US" sz="1600" dirty="0" smtClean="0">
                <a:latin typeface="+mj-ea"/>
                <a:ea typeface="+mj-ea"/>
              </a:rPr>
              <a:t>　・</a:t>
            </a:r>
            <a:r>
              <a:rPr lang="ja-JP" altLang="en-US" sz="1600" dirty="0">
                <a:latin typeface="+mj-ea"/>
                <a:ea typeface="+mj-ea"/>
              </a:rPr>
              <a:t>対象者の８割</a:t>
            </a:r>
            <a:endParaRPr lang="en-US" altLang="ja-JP" sz="1600" dirty="0" smtClean="0">
              <a:latin typeface="+mj-ea"/>
              <a:ea typeface="+mj-ea"/>
            </a:endParaRPr>
          </a:p>
          <a:p>
            <a:pPr marL="0" indent="0">
              <a:buNone/>
            </a:pPr>
            <a:endParaRPr lang="en-US" altLang="ja-JP" sz="1600" dirty="0">
              <a:latin typeface="+mj-ea"/>
              <a:ea typeface="+mj-ea"/>
            </a:endParaRPr>
          </a:p>
        </p:txBody>
      </p:sp>
      <p:sp>
        <p:nvSpPr>
          <p:cNvPr id="5" name="コンテンツ プレースホルダー 2"/>
          <p:cNvSpPr txBox="1">
            <a:spLocks/>
          </p:cNvSpPr>
          <p:nvPr/>
        </p:nvSpPr>
        <p:spPr>
          <a:xfrm>
            <a:off x="3296816" y="764704"/>
            <a:ext cx="6407656" cy="395403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600" dirty="0" smtClean="0">
                <a:latin typeface="+mj-ea"/>
                <a:ea typeface="+mj-ea"/>
              </a:rPr>
              <a:t>◆検証方法</a:t>
            </a:r>
            <a:endParaRPr lang="en-US" altLang="ja-JP" sz="1600" dirty="0" smtClean="0">
              <a:latin typeface="+mj-ea"/>
              <a:ea typeface="+mj-ea"/>
            </a:endParaRPr>
          </a:p>
          <a:p>
            <a:pPr marL="0" indent="0">
              <a:buNone/>
            </a:pPr>
            <a:r>
              <a:rPr lang="ja-JP" altLang="en-US" sz="1600" dirty="0" smtClean="0">
                <a:latin typeface="+mj-ea"/>
                <a:ea typeface="+mj-ea"/>
              </a:rPr>
              <a:t>○危険</a:t>
            </a:r>
            <a:r>
              <a:rPr lang="ja-JP" altLang="en-US" sz="1600" dirty="0">
                <a:latin typeface="+mj-ea"/>
                <a:ea typeface="+mj-ea"/>
              </a:rPr>
              <a:t>地区の効果検証</a:t>
            </a:r>
          </a:p>
          <a:p>
            <a:pPr marL="0" indent="0">
              <a:buNone/>
            </a:pPr>
            <a:r>
              <a:rPr lang="ja-JP" altLang="en-US" sz="1600" dirty="0">
                <a:latin typeface="+mj-ea"/>
                <a:ea typeface="+mj-ea"/>
              </a:rPr>
              <a:t>　（土石流対策）</a:t>
            </a:r>
          </a:p>
          <a:p>
            <a:pPr marL="0" indent="0">
              <a:buNone/>
            </a:pPr>
            <a:r>
              <a:rPr lang="ja-JP" altLang="en-US" sz="1600" dirty="0">
                <a:latin typeface="+mj-ea"/>
                <a:ea typeface="+mj-ea"/>
              </a:rPr>
              <a:t>　　・事業実施の確認</a:t>
            </a:r>
          </a:p>
          <a:p>
            <a:pPr marL="0" indent="0">
              <a:buNone/>
            </a:pPr>
            <a:r>
              <a:rPr lang="ja-JP" altLang="en-US" sz="1600" dirty="0">
                <a:latin typeface="+mj-ea"/>
                <a:ea typeface="+mj-ea"/>
              </a:rPr>
              <a:t>　（流木対策）</a:t>
            </a:r>
          </a:p>
          <a:p>
            <a:pPr marL="0" indent="0">
              <a:buNone/>
            </a:pPr>
            <a:r>
              <a:rPr lang="ja-JP" altLang="en-US" sz="1600" dirty="0">
                <a:latin typeface="+mj-ea"/>
                <a:ea typeface="+mj-ea"/>
              </a:rPr>
              <a:t>　　・</a:t>
            </a:r>
            <a:r>
              <a:rPr lang="ja-JP" altLang="en-US" sz="1600" dirty="0" smtClean="0">
                <a:latin typeface="+mj-ea"/>
                <a:ea typeface="+mj-ea"/>
              </a:rPr>
              <a:t>対照地（</a:t>
            </a:r>
            <a:r>
              <a:rPr lang="ja-JP" altLang="en-US" sz="1600" dirty="0">
                <a:latin typeface="+mj-ea"/>
                <a:ea typeface="+mj-ea"/>
              </a:rPr>
              <a:t>対策未実施区）との流木発生の比較</a:t>
            </a:r>
            <a:r>
              <a:rPr lang="ja-JP" altLang="en-US" sz="1600" dirty="0" smtClean="0">
                <a:latin typeface="+mj-ea"/>
                <a:ea typeface="+mj-ea"/>
              </a:rPr>
              <a:t>調査 </a:t>
            </a:r>
            <a:r>
              <a:rPr lang="en-US" altLang="ja-JP" sz="1600" dirty="0" smtClean="0">
                <a:latin typeface="+mj-ea"/>
                <a:ea typeface="+mj-ea"/>
              </a:rPr>
              <a:t>※</a:t>
            </a:r>
            <a:r>
              <a:rPr lang="ja-JP" altLang="en-US" sz="1600" dirty="0">
                <a:latin typeface="+mj-ea"/>
                <a:ea typeface="+mj-ea"/>
              </a:rPr>
              <a:t>図</a:t>
            </a:r>
            <a:r>
              <a:rPr lang="ja-JP" altLang="en-US" sz="1600" dirty="0" smtClean="0">
                <a:latin typeface="+mj-ea"/>
                <a:ea typeface="+mj-ea"/>
              </a:rPr>
              <a:t>１</a:t>
            </a:r>
            <a:endParaRPr lang="ja-JP" altLang="en-US" sz="1600" dirty="0">
              <a:latin typeface="+mj-ea"/>
              <a:ea typeface="+mj-ea"/>
            </a:endParaRPr>
          </a:p>
          <a:p>
            <a:pPr marL="0" indent="0">
              <a:buNone/>
            </a:pPr>
            <a:r>
              <a:rPr lang="ja-JP" altLang="en-US" sz="1600" dirty="0">
                <a:latin typeface="+mj-ea"/>
                <a:ea typeface="+mj-ea"/>
              </a:rPr>
              <a:t>　　・</a:t>
            </a:r>
            <a:r>
              <a:rPr lang="ja-JP" altLang="en-US" sz="1600" dirty="0" smtClean="0">
                <a:latin typeface="+mj-ea"/>
                <a:ea typeface="+mj-ea"/>
              </a:rPr>
              <a:t>対照地（強度伐採未実施</a:t>
            </a:r>
            <a:r>
              <a:rPr lang="ja-JP" altLang="en-US" sz="1600" dirty="0">
                <a:latin typeface="+mj-ea"/>
                <a:ea typeface="+mj-ea"/>
              </a:rPr>
              <a:t>区）との植生等比較</a:t>
            </a:r>
            <a:r>
              <a:rPr lang="ja-JP" altLang="en-US" sz="1600" dirty="0" smtClean="0">
                <a:latin typeface="+mj-ea"/>
                <a:ea typeface="+mj-ea"/>
              </a:rPr>
              <a:t>調査 </a:t>
            </a:r>
            <a:r>
              <a:rPr lang="en-US" altLang="ja-JP" sz="1600" dirty="0" smtClean="0">
                <a:latin typeface="+mj-ea"/>
                <a:ea typeface="+mj-ea"/>
              </a:rPr>
              <a:t>※</a:t>
            </a:r>
            <a:r>
              <a:rPr lang="ja-JP" altLang="en-US" sz="1600" dirty="0" smtClean="0">
                <a:latin typeface="+mj-ea"/>
                <a:ea typeface="+mj-ea"/>
              </a:rPr>
              <a:t>図２</a:t>
            </a:r>
            <a:endParaRPr lang="ja-JP" altLang="en-US" sz="1600" dirty="0">
              <a:latin typeface="+mj-ea"/>
              <a:ea typeface="+mj-ea"/>
            </a:endParaRPr>
          </a:p>
          <a:p>
            <a:pPr marL="0" indent="0">
              <a:buNone/>
            </a:pPr>
            <a:r>
              <a:rPr lang="ja-JP" altLang="en-US" sz="1600" dirty="0">
                <a:latin typeface="+mj-ea"/>
                <a:ea typeface="+mj-ea"/>
              </a:rPr>
              <a:t>　　</a:t>
            </a:r>
            <a:r>
              <a:rPr lang="ja-JP" altLang="en-US" sz="1600" dirty="0" smtClean="0">
                <a:latin typeface="+mj-ea"/>
                <a:ea typeface="+mj-ea"/>
              </a:rPr>
              <a:t>　・</a:t>
            </a:r>
            <a:r>
              <a:rPr lang="ja-JP" altLang="en-US" sz="1600" dirty="0">
                <a:latin typeface="+mj-ea"/>
                <a:ea typeface="+mj-ea"/>
              </a:rPr>
              <a:t>林床被覆率（植生・落葉等が覆う割合）を測定</a:t>
            </a:r>
          </a:p>
          <a:p>
            <a:pPr marL="0" indent="0">
              <a:buNone/>
            </a:pPr>
            <a:r>
              <a:rPr lang="ja-JP" altLang="en-US" sz="1600" dirty="0">
                <a:latin typeface="+mj-ea"/>
                <a:ea typeface="+mj-ea"/>
              </a:rPr>
              <a:t>　　</a:t>
            </a:r>
            <a:r>
              <a:rPr lang="ja-JP" altLang="en-US" sz="1600" dirty="0" smtClean="0">
                <a:latin typeface="+mj-ea"/>
                <a:ea typeface="+mj-ea"/>
              </a:rPr>
              <a:t>　・</a:t>
            </a:r>
            <a:r>
              <a:rPr lang="ja-JP" altLang="en-US" sz="1600" dirty="0">
                <a:latin typeface="+mj-ea"/>
                <a:ea typeface="+mj-ea"/>
              </a:rPr>
              <a:t>人工降雨装置を用いた土壌の浸透能（表面流発生の</a:t>
            </a:r>
            <a:r>
              <a:rPr lang="ja-JP" altLang="en-US" sz="1600" dirty="0" smtClean="0">
                <a:latin typeface="+mj-ea"/>
                <a:ea typeface="+mj-ea"/>
              </a:rPr>
              <a:t>有無</a:t>
            </a:r>
            <a:r>
              <a:rPr lang="ja-JP" altLang="en-US" sz="1600" dirty="0">
                <a:latin typeface="+mj-ea"/>
                <a:ea typeface="+mj-ea"/>
              </a:rPr>
              <a:t>）を測定　　　</a:t>
            </a:r>
          </a:p>
          <a:p>
            <a:pPr marL="0" indent="0">
              <a:buNone/>
            </a:pPr>
            <a:r>
              <a:rPr lang="ja-JP" altLang="en-US" sz="1600" dirty="0">
                <a:latin typeface="+mj-ea"/>
                <a:ea typeface="+mj-ea"/>
              </a:rPr>
              <a:t>　　</a:t>
            </a:r>
            <a:r>
              <a:rPr lang="ja-JP" altLang="en-US" sz="1600" dirty="0" smtClean="0">
                <a:latin typeface="+mj-ea"/>
                <a:ea typeface="+mj-ea"/>
              </a:rPr>
              <a:t>　・</a:t>
            </a:r>
            <a:r>
              <a:rPr lang="ja-JP" altLang="en-US" sz="1600" dirty="0">
                <a:latin typeface="+mj-ea"/>
                <a:ea typeface="+mj-ea"/>
              </a:rPr>
              <a:t>土砂受け箱を用いた表面侵食量（移動した土砂の重量</a:t>
            </a:r>
            <a:r>
              <a:rPr lang="ja-JP" altLang="en-US" sz="1600" dirty="0" smtClean="0">
                <a:latin typeface="+mj-ea"/>
                <a:ea typeface="+mj-ea"/>
              </a:rPr>
              <a:t>）を</a:t>
            </a:r>
            <a:r>
              <a:rPr lang="ja-JP" altLang="en-US" sz="1600" dirty="0">
                <a:latin typeface="+mj-ea"/>
                <a:ea typeface="+mj-ea"/>
              </a:rPr>
              <a:t>測定</a:t>
            </a:r>
          </a:p>
          <a:p>
            <a:pPr marL="0" indent="0">
              <a:buNone/>
            </a:pPr>
            <a:r>
              <a:rPr lang="ja-JP" altLang="en-US" sz="1600" dirty="0">
                <a:latin typeface="+mj-ea"/>
                <a:ea typeface="+mj-ea"/>
              </a:rPr>
              <a:t>　　</a:t>
            </a:r>
          </a:p>
          <a:p>
            <a:pPr marL="0" indent="0">
              <a:buNone/>
            </a:pPr>
            <a:r>
              <a:rPr lang="ja-JP" altLang="en-US" sz="1600" dirty="0" smtClean="0">
                <a:latin typeface="+mj-ea"/>
                <a:ea typeface="+mj-ea"/>
              </a:rPr>
              <a:t>○減災</a:t>
            </a:r>
            <a:r>
              <a:rPr lang="ja-JP" altLang="en-US" sz="1600" dirty="0">
                <a:latin typeface="+mj-ea"/>
                <a:ea typeface="+mj-ea"/>
              </a:rPr>
              <a:t>対策を行った地域住民へ</a:t>
            </a:r>
            <a:r>
              <a:rPr lang="ja-JP" altLang="en-US" sz="1600" dirty="0" smtClean="0">
                <a:latin typeface="+mj-ea"/>
                <a:ea typeface="+mj-ea"/>
              </a:rPr>
              <a:t>のアンケート</a:t>
            </a:r>
            <a:r>
              <a:rPr lang="ja-JP" altLang="en-US" sz="1600" dirty="0">
                <a:latin typeface="+mj-ea"/>
                <a:ea typeface="+mj-ea"/>
              </a:rPr>
              <a:t>の実施</a:t>
            </a:r>
          </a:p>
          <a:p>
            <a:pPr marL="0" indent="0">
              <a:buNone/>
            </a:pPr>
            <a:r>
              <a:rPr lang="ja-JP" altLang="en-US" sz="1600" dirty="0">
                <a:latin typeface="+mj-ea"/>
                <a:ea typeface="+mj-ea"/>
              </a:rPr>
              <a:t>　　（</a:t>
            </a:r>
            <a:r>
              <a:rPr lang="en-US" altLang="ja-JP" sz="1600" dirty="0">
                <a:latin typeface="+mj-ea"/>
                <a:ea typeface="+mj-ea"/>
              </a:rPr>
              <a:t>H29</a:t>
            </a:r>
            <a:r>
              <a:rPr lang="ja-JP" altLang="en-US" sz="1600" dirty="0">
                <a:latin typeface="+mj-ea"/>
                <a:ea typeface="+mj-ea"/>
              </a:rPr>
              <a:t>年度末に実施）</a:t>
            </a:r>
            <a:endParaRPr lang="en-US" altLang="ja-JP" sz="1600" dirty="0">
              <a:latin typeface="+mj-ea"/>
              <a:ea typeface="+mj-ea"/>
            </a:endParaRPr>
          </a:p>
        </p:txBody>
      </p:sp>
      <p:sp>
        <p:nvSpPr>
          <p:cNvPr id="3" name="正方形/長方形 2"/>
          <p:cNvSpPr/>
          <p:nvPr/>
        </p:nvSpPr>
        <p:spPr>
          <a:xfrm>
            <a:off x="200472" y="4718734"/>
            <a:ext cx="4644000" cy="187861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5061528" y="4718734"/>
            <a:ext cx="4644000" cy="187861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コンテンツ プレースホルダー 2"/>
          <p:cNvSpPr txBox="1">
            <a:spLocks/>
          </p:cNvSpPr>
          <p:nvPr/>
        </p:nvSpPr>
        <p:spPr>
          <a:xfrm>
            <a:off x="200472" y="6597352"/>
            <a:ext cx="4643999" cy="260648"/>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sz="1200" dirty="0"/>
              <a:t>図</a:t>
            </a:r>
            <a:r>
              <a:rPr lang="ja-JP" altLang="en-US" sz="1200" dirty="0" smtClean="0"/>
              <a:t>１　対照地（対策未実施区）と</a:t>
            </a:r>
            <a:r>
              <a:rPr lang="ja-JP" altLang="en-US" sz="1200" dirty="0"/>
              <a:t>の流木発生の比較調査 </a:t>
            </a:r>
            <a:endParaRPr lang="en-US" altLang="ja-JP" sz="1200" dirty="0"/>
          </a:p>
        </p:txBody>
      </p:sp>
      <p:sp>
        <p:nvSpPr>
          <p:cNvPr id="12" name="コンテンツ プレースホルダー 2"/>
          <p:cNvSpPr txBox="1">
            <a:spLocks/>
          </p:cNvSpPr>
          <p:nvPr/>
        </p:nvSpPr>
        <p:spPr>
          <a:xfrm>
            <a:off x="5061529" y="6597352"/>
            <a:ext cx="4643999" cy="260648"/>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sz="1200" dirty="0" smtClean="0"/>
              <a:t>図</a:t>
            </a:r>
            <a:r>
              <a:rPr lang="ja-JP" altLang="en-US" sz="1200" dirty="0"/>
              <a:t>２</a:t>
            </a:r>
            <a:r>
              <a:rPr lang="ja-JP" altLang="en-US" sz="1200" dirty="0" smtClean="0"/>
              <a:t>　対照地（</a:t>
            </a:r>
            <a:r>
              <a:rPr lang="ja-JP" altLang="en-US" sz="1200" dirty="0"/>
              <a:t>強度</a:t>
            </a:r>
            <a:r>
              <a:rPr lang="ja-JP" altLang="en-US" sz="1200" dirty="0" smtClean="0"/>
              <a:t>伐採未実施区）との</a:t>
            </a:r>
            <a:r>
              <a:rPr lang="ja-JP" altLang="en-US" sz="1200" dirty="0"/>
              <a:t>植生等比較調査 </a:t>
            </a:r>
            <a:endParaRPr lang="en-US" altLang="ja-JP" sz="1200" dirty="0"/>
          </a:p>
        </p:txBody>
      </p:sp>
      <p:pic>
        <p:nvPicPr>
          <p:cNvPr id="2" name="Picture 2" descr="D:\KinamiK\Desktop\180525審議会資料_(圧縮)評価審議会用に加工.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4063" y="4869160"/>
            <a:ext cx="4352913" cy="162380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D:\KinamiK\Desktop\180525審議会資料_(圧縮)評価審議会用に加工-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67304" y="4853908"/>
            <a:ext cx="4050192" cy="1671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08108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17"/>
          <p:cNvSpPr>
            <a:spLocks noChangeArrowheads="1"/>
          </p:cNvSpPr>
          <p:nvPr/>
        </p:nvSpPr>
        <p:spPr bwMode="auto">
          <a:xfrm>
            <a:off x="111734" y="419100"/>
            <a:ext cx="930576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kumimoji="1" sz="48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41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36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3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3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9pPr>
          </a:lstStyle>
          <a:p>
            <a:pPr defTabSz="914400" eaLnBrk="1" hangingPunct="1">
              <a:spcBef>
                <a:spcPct val="0"/>
              </a:spcBef>
              <a:buFontTx/>
              <a:buNone/>
            </a:pPr>
            <a:r>
              <a:rPr lang="ja-JP" altLang="en-US" sz="2000" b="1" dirty="0">
                <a:latin typeface="メイリオ" pitchFamily="50" charset="-128"/>
                <a:ea typeface="メイリオ" pitchFamily="50" charset="-128"/>
                <a:cs typeface="メイリオ" pitchFamily="50" charset="-128"/>
              </a:rPr>
              <a:t>　</a:t>
            </a:r>
            <a:r>
              <a:rPr lang="ja-JP" altLang="en-US" sz="2000" b="1" dirty="0" smtClean="0">
                <a:latin typeface="メイリオ" pitchFamily="50" charset="-128"/>
                <a:ea typeface="メイリオ" pitchFamily="50" charset="-128"/>
                <a:cs typeface="メイリオ" pitchFamily="50" charset="-128"/>
              </a:rPr>
              <a:t>子育て施設木のぬくもり推進事業の効果検証</a:t>
            </a:r>
            <a:endParaRPr lang="en-US" altLang="ja-JP" sz="2000" b="1" dirty="0" smtClean="0">
              <a:latin typeface="メイリオ" pitchFamily="50" charset="-128"/>
              <a:ea typeface="メイリオ" pitchFamily="50" charset="-128"/>
              <a:cs typeface="メイリオ" pitchFamily="50" charset="-128"/>
            </a:endParaRPr>
          </a:p>
        </p:txBody>
      </p:sp>
      <p:cxnSp>
        <p:nvCxnSpPr>
          <p:cNvPr id="7" name="直線コネクタ 6"/>
          <p:cNvCxnSpPr/>
          <p:nvPr/>
        </p:nvCxnSpPr>
        <p:spPr>
          <a:xfrm>
            <a:off x="260926" y="784080"/>
            <a:ext cx="9332422" cy="0"/>
          </a:xfrm>
          <a:prstGeom prst="line">
            <a:avLst/>
          </a:prstGeom>
          <a:ln w="47625">
            <a:solidFill>
              <a:srgbClr val="74B230"/>
            </a:solidFill>
          </a:ln>
        </p:spPr>
        <p:style>
          <a:lnRef idx="3">
            <a:schemeClr val="accent1"/>
          </a:lnRef>
          <a:fillRef idx="0">
            <a:schemeClr val="accent1"/>
          </a:fillRef>
          <a:effectRef idx="2">
            <a:schemeClr val="accent1"/>
          </a:effectRef>
          <a:fontRef idx="minor">
            <a:schemeClr val="tx1"/>
          </a:fontRef>
        </p:style>
      </p:cxnSp>
      <p:sp>
        <p:nvSpPr>
          <p:cNvPr id="9" name="コンテンツ プレースホルダー 2"/>
          <p:cNvSpPr>
            <a:spLocks noGrp="1"/>
          </p:cNvSpPr>
          <p:nvPr>
            <p:ph idx="1"/>
          </p:nvPr>
        </p:nvSpPr>
        <p:spPr>
          <a:xfrm>
            <a:off x="247122" y="908720"/>
            <a:ext cx="9410700" cy="4824536"/>
          </a:xfrm>
        </p:spPr>
        <p:txBody>
          <a:bodyPr>
            <a:normAutofit fontScale="92500" lnSpcReduction="10000"/>
          </a:bodyPr>
          <a:lstStyle/>
          <a:p>
            <a:pPr marL="0" indent="0">
              <a:buNone/>
            </a:pPr>
            <a:endParaRPr lang="en-US" altLang="ja-JP" sz="1600" dirty="0" smtClean="0"/>
          </a:p>
          <a:p>
            <a:pPr marL="0" indent="0">
              <a:buNone/>
            </a:pPr>
            <a:r>
              <a:rPr lang="ja-JP" altLang="en-US" sz="1600" dirty="0" smtClean="0">
                <a:latin typeface="+mn-ea"/>
                <a:cs typeface="Meiryo UI" panose="020B0604030504040204" pitchFamily="50" charset="-128"/>
              </a:rPr>
              <a:t>◆期待する効果</a:t>
            </a:r>
            <a:endParaRPr kumimoji="1" lang="en-US" altLang="ja-JP" sz="1600" dirty="0">
              <a:latin typeface="+mn-ea"/>
              <a:cs typeface="Meiryo UI" panose="020B0604030504040204" pitchFamily="50" charset="-128"/>
            </a:endParaRPr>
          </a:p>
          <a:p>
            <a:pPr marL="0" indent="0">
              <a:buNone/>
            </a:pPr>
            <a:r>
              <a:rPr lang="ja-JP" altLang="en-US" sz="1600" dirty="0" smtClean="0">
                <a:latin typeface="+mn-ea"/>
                <a:cs typeface="Meiryo UI" panose="020B0604030504040204" pitchFamily="50" charset="-128"/>
              </a:rPr>
              <a:t>　○木育活動の推進</a:t>
            </a:r>
            <a:endParaRPr lang="en-US" altLang="ja-JP" sz="1600" dirty="0" smtClean="0">
              <a:latin typeface="+mn-ea"/>
              <a:cs typeface="Meiryo UI" panose="020B0604030504040204" pitchFamily="50" charset="-128"/>
            </a:endParaRPr>
          </a:p>
          <a:p>
            <a:pPr marL="0" indent="0">
              <a:buNone/>
            </a:pPr>
            <a:r>
              <a:rPr lang="ja-JP" altLang="en-US" sz="1600" dirty="0">
                <a:latin typeface="+mn-ea"/>
                <a:cs typeface="Meiryo UI" panose="020B0604030504040204" pitchFamily="50" charset="-128"/>
              </a:rPr>
              <a:t>　　・ </a:t>
            </a:r>
            <a:r>
              <a:rPr lang="ja-JP" altLang="en-US" sz="1600" dirty="0" smtClean="0">
                <a:latin typeface="+mn-ea"/>
                <a:cs typeface="Meiryo UI" panose="020B0604030504040204" pitchFamily="50" charset="-128"/>
              </a:rPr>
              <a:t>子育て施設を利用する府民の方々の木材利用に関する理解度の向上</a:t>
            </a:r>
            <a:endParaRPr lang="ja-JP" altLang="en-US" sz="1600" dirty="0">
              <a:latin typeface="+mn-ea"/>
              <a:cs typeface="Meiryo UI" panose="020B0604030504040204" pitchFamily="50" charset="-128"/>
            </a:endParaRPr>
          </a:p>
          <a:p>
            <a:pPr marL="0" indent="0">
              <a:buNone/>
            </a:pPr>
            <a:endParaRPr lang="en-US" altLang="ja-JP" sz="1600" dirty="0" smtClean="0">
              <a:latin typeface="+mn-ea"/>
              <a:cs typeface="Meiryo UI" panose="020B0604030504040204" pitchFamily="50" charset="-128"/>
            </a:endParaRPr>
          </a:p>
          <a:p>
            <a:pPr marL="0" indent="0">
              <a:buNone/>
            </a:pPr>
            <a:r>
              <a:rPr lang="ja-JP" altLang="en-US" sz="1600" dirty="0" smtClean="0">
                <a:latin typeface="+mn-ea"/>
                <a:cs typeface="Meiryo UI" panose="020B0604030504040204" pitchFamily="50" charset="-128"/>
              </a:rPr>
              <a:t>◆検証方法</a:t>
            </a:r>
            <a:endParaRPr lang="en-US" altLang="ja-JP" sz="1600" dirty="0" smtClean="0">
              <a:latin typeface="+mn-ea"/>
              <a:cs typeface="Meiryo UI" panose="020B0604030504040204" pitchFamily="50" charset="-128"/>
            </a:endParaRPr>
          </a:p>
          <a:p>
            <a:pPr marL="0" lvl="0" indent="0">
              <a:buNone/>
            </a:pPr>
            <a:r>
              <a:rPr lang="ja-JP" altLang="en-US" sz="1600" dirty="0">
                <a:latin typeface="+mn-ea"/>
                <a:cs typeface="Meiryo UI" panose="020B0604030504040204" pitchFamily="50" charset="-128"/>
              </a:rPr>
              <a:t>　</a:t>
            </a:r>
            <a:r>
              <a:rPr lang="ja-JP" altLang="en-US" sz="1600" dirty="0" smtClean="0">
                <a:latin typeface="+mn-ea"/>
                <a:cs typeface="Meiryo UI" panose="020B0604030504040204" pitchFamily="50" charset="-128"/>
              </a:rPr>
              <a:t>○施設利用者へのアンケートの実施　　</a:t>
            </a:r>
            <a:r>
              <a:rPr lang="ja-JP" altLang="en-US" sz="1600" dirty="0">
                <a:solidFill>
                  <a:prstClr val="black"/>
                </a:solidFill>
                <a:latin typeface="+mn-ea"/>
                <a:cs typeface="Meiryo UI" panose="020B0604030504040204" pitchFamily="50" charset="-128"/>
              </a:rPr>
              <a:t>平成</a:t>
            </a:r>
            <a:r>
              <a:rPr lang="en-US" altLang="ja-JP" sz="1600" dirty="0" smtClean="0">
                <a:solidFill>
                  <a:prstClr val="black"/>
                </a:solidFill>
                <a:latin typeface="+mn-ea"/>
                <a:cs typeface="Meiryo UI" panose="020B0604030504040204" pitchFamily="50" charset="-128"/>
              </a:rPr>
              <a:t>28</a:t>
            </a:r>
            <a:r>
              <a:rPr lang="ja-JP" altLang="en-US" sz="1600" dirty="0">
                <a:solidFill>
                  <a:prstClr val="black"/>
                </a:solidFill>
                <a:latin typeface="+mn-ea"/>
                <a:cs typeface="Meiryo UI" panose="020B0604030504040204" pitchFamily="50" charset="-128"/>
              </a:rPr>
              <a:t>年度に本事業を実施した子育て施設</a:t>
            </a:r>
            <a:r>
              <a:rPr lang="en-US" altLang="ja-JP" sz="1600" dirty="0">
                <a:solidFill>
                  <a:prstClr val="black"/>
                </a:solidFill>
                <a:latin typeface="+mn-ea"/>
                <a:cs typeface="Meiryo UI" panose="020B0604030504040204" pitchFamily="50" charset="-128"/>
              </a:rPr>
              <a:t>38</a:t>
            </a:r>
            <a:r>
              <a:rPr lang="ja-JP" altLang="en-US" sz="1600" dirty="0">
                <a:solidFill>
                  <a:prstClr val="black"/>
                </a:solidFill>
                <a:latin typeface="+mn-ea"/>
                <a:cs typeface="Meiryo UI" panose="020B0604030504040204" pitchFamily="50" charset="-128"/>
              </a:rPr>
              <a:t>園の施設職員</a:t>
            </a:r>
            <a:r>
              <a:rPr lang="ja-JP" altLang="en-US" sz="1600" dirty="0" smtClean="0">
                <a:solidFill>
                  <a:prstClr val="black"/>
                </a:solidFill>
                <a:latin typeface="+mn-ea"/>
                <a:cs typeface="Meiryo UI" panose="020B0604030504040204" pitchFamily="50" charset="-128"/>
              </a:rPr>
              <a:t>及び</a:t>
            </a:r>
            <a:endParaRPr lang="en-US" altLang="ja-JP" sz="1600" dirty="0" smtClean="0">
              <a:solidFill>
                <a:prstClr val="black"/>
              </a:solidFill>
              <a:latin typeface="+mn-ea"/>
              <a:cs typeface="Meiryo UI" panose="020B0604030504040204" pitchFamily="50" charset="-128"/>
            </a:endParaRPr>
          </a:p>
          <a:p>
            <a:pPr marL="0" lvl="0" indent="0">
              <a:buNone/>
            </a:pPr>
            <a:r>
              <a:rPr lang="ja-JP" altLang="en-US" sz="1600" dirty="0">
                <a:solidFill>
                  <a:prstClr val="black"/>
                </a:solidFill>
                <a:latin typeface="+mn-ea"/>
                <a:cs typeface="Meiryo UI" panose="020B0604030504040204" pitchFamily="50" charset="-128"/>
              </a:rPr>
              <a:t>　</a:t>
            </a:r>
            <a:r>
              <a:rPr lang="ja-JP" altLang="en-US" sz="1600" dirty="0" smtClean="0">
                <a:solidFill>
                  <a:prstClr val="black"/>
                </a:solidFill>
                <a:latin typeface="+mn-ea"/>
                <a:cs typeface="Meiryo UI" panose="020B0604030504040204" pitchFamily="50" charset="-128"/>
              </a:rPr>
              <a:t>　　　　　　　　　　　　　　　　　　　　　　　　　施設利用者</a:t>
            </a:r>
            <a:r>
              <a:rPr lang="ja-JP" altLang="en-US" sz="1600" dirty="0">
                <a:solidFill>
                  <a:prstClr val="black"/>
                </a:solidFill>
                <a:latin typeface="+mn-ea"/>
                <a:cs typeface="Meiryo UI" panose="020B0604030504040204" pitchFamily="50" charset="-128"/>
              </a:rPr>
              <a:t>（保護者）を対象</a:t>
            </a:r>
            <a:r>
              <a:rPr lang="ja-JP" altLang="en-US" sz="1600" dirty="0" smtClean="0">
                <a:solidFill>
                  <a:prstClr val="black"/>
                </a:solidFill>
                <a:latin typeface="+mn-ea"/>
                <a:cs typeface="Meiryo UI" panose="020B0604030504040204" pitchFamily="50" charset="-128"/>
              </a:rPr>
              <a:t>に</a:t>
            </a:r>
            <a:r>
              <a:rPr lang="en-US" altLang="ja-JP" sz="1600" dirty="0" smtClean="0">
                <a:solidFill>
                  <a:prstClr val="black"/>
                </a:solidFill>
                <a:latin typeface="+mn-ea"/>
                <a:cs typeface="Meiryo UI" panose="020B0604030504040204" pitchFamily="50" charset="-128"/>
              </a:rPr>
              <a:t>.</a:t>
            </a:r>
            <a:r>
              <a:rPr lang="ja-JP" altLang="en-US" sz="1600" dirty="0" smtClean="0">
                <a:solidFill>
                  <a:prstClr val="black"/>
                </a:solidFill>
                <a:latin typeface="+mn-ea"/>
                <a:cs typeface="Meiryo UI" panose="020B0604030504040204" pitchFamily="50" charset="-128"/>
              </a:rPr>
              <a:t>利用者目線の内装木質化の評価</a:t>
            </a:r>
            <a:endParaRPr lang="en-US" altLang="ja-JP" sz="1600" dirty="0" smtClean="0">
              <a:solidFill>
                <a:prstClr val="black"/>
              </a:solidFill>
              <a:latin typeface="+mn-ea"/>
              <a:cs typeface="Meiryo UI" panose="020B0604030504040204" pitchFamily="50" charset="-128"/>
            </a:endParaRPr>
          </a:p>
          <a:p>
            <a:pPr marL="0" lvl="0" indent="0">
              <a:buNone/>
            </a:pPr>
            <a:r>
              <a:rPr lang="ja-JP" altLang="en-US" sz="1600" dirty="0">
                <a:solidFill>
                  <a:prstClr val="black"/>
                </a:solidFill>
                <a:latin typeface="+mn-ea"/>
                <a:cs typeface="Meiryo UI" panose="020B0604030504040204" pitchFamily="50" charset="-128"/>
              </a:rPr>
              <a:t>　</a:t>
            </a:r>
            <a:r>
              <a:rPr lang="ja-JP" altLang="en-US" sz="1600" dirty="0" smtClean="0">
                <a:solidFill>
                  <a:prstClr val="black"/>
                </a:solidFill>
                <a:latin typeface="+mn-ea"/>
                <a:cs typeface="Meiryo UI" panose="020B0604030504040204" pitchFamily="50" charset="-128"/>
              </a:rPr>
              <a:t>　　　　　　　　　　　　　　　　　　　　　　　　　や木育の認知度に関するアンケート</a:t>
            </a:r>
            <a:r>
              <a:rPr lang="ja-JP" altLang="en-US" sz="1600" dirty="0">
                <a:solidFill>
                  <a:prstClr val="black"/>
                </a:solidFill>
                <a:latin typeface="+mn-ea"/>
                <a:cs typeface="Meiryo UI" panose="020B0604030504040204" pitchFamily="50" charset="-128"/>
              </a:rPr>
              <a:t>調査を実施</a:t>
            </a:r>
            <a:endParaRPr lang="en-US" altLang="ja-JP" sz="1600" dirty="0">
              <a:solidFill>
                <a:prstClr val="black"/>
              </a:solidFill>
              <a:latin typeface="+mn-ea"/>
              <a:cs typeface="Meiryo UI" panose="020B0604030504040204" pitchFamily="50" charset="-128"/>
            </a:endParaRPr>
          </a:p>
          <a:p>
            <a:pPr marL="0" lvl="0" indent="0">
              <a:buNone/>
            </a:pPr>
            <a:r>
              <a:rPr lang="ja-JP" altLang="en-US" sz="1600" dirty="0">
                <a:solidFill>
                  <a:prstClr val="black"/>
                </a:solidFill>
                <a:latin typeface="+mn-ea"/>
                <a:cs typeface="Meiryo UI" panose="020B0604030504040204" pitchFamily="50" charset="-128"/>
              </a:rPr>
              <a:t>　　　　　　　　　　　　　　　　　　　　　　　　 </a:t>
            </a:r>
            <a:r>
              <a:rPr lang="ja-JP" altLang="en-US" sz="1600" dirty="0" smtClean="0">
                <a:solidFill>
                  <a:prstClr val="black"/>
                </a:solidFill>
                <a:latin typeface="+mn-ea"/>
                <a:cs typeface="Meiryo UI" panose="020B0604030504040204" pitchFamily="50" charset="-128"/>
              </a:rPr>
              <a:t>　 </a:t>
            </a:r>
            <a:r>
              <a:rPr lang="en-US" altLang="ja-JP" sz="1600" dirty="0" smtClean="0">
                <a:solidFill>
                  <a:prstClr val="black"/>
                </a:solidFill>
                <a:latin typeface="+mn-ea"/>
                <a:cs typeface="Meiryo UI" panose="020B0604030504040204" pitchFamily="50" charset="-128"/>
              </a:rPr>
              <a:t>※</a:t>
            </a:r>
            <a:r>
              <a:rPr lang="en-US" altLang="ja-JP" sz="1600" dirty="0">
                <a:solidFill>
                  <a:prstClr val="black"/>
                </a:solidFill>
                <a:latin typeface="+mn-ea"/>
                <a:cs typeface="Meiryo UI" panose="020B0604030504040204" pitchFamily="50" charset="-128"/>
              </a:rPr>
              <a:t>28</a:t>
            </a:r>
            <a:r>
              <a:rPr lang="ja-JP" altLang="en-US" sz="1600" dirty="0">
                <a:solidFill>
                  <a:prstClr val="black"/>
                </a:solidFill>
                <a:latin typeface="+mn-ea"/>
                <a:cs typeface="Meiryo UI" panose="020B0604030504040204" pitchFamily="50" charset="-128"/>
              </a:rPr>
              <a:t>園、</a:t>
            </a:r>
            <a:r>
              <a:rPr lang="en-US" altLang="ja-JP" sz="1600" dirty="0">
                <a:solidFill>
                  <a:prstClr val="black"/>
                </a:solidFill>
                <a:latin typeface="+mn-ea"/>
                <a:cs typeface="Meiryo UI" panose="020B0604030504040204" pitchFamily="50" charset="-128"/>
              </a:rPr>
              <a:t>272</a:t>
            </a:r>
            <a:r>
              <a:rPr lang="ja-JP" altLang="en-US" sz="1600" dirty="0">
                <a:solidFill>
                  <a:prstClr val="black"/>
                </a:solidFill>
                <a:latin typeface="+mn-ea"/>
                <a:cs typeface="Meiryo UI" panose="020B0604030504040204" pitchFamily="50" charset="-128"/>
              </a:rPr>
              <a:t>人より回答</a:t>
            </a:r>
            <a:endParaRPr lang="en-US" altLang="ja-JP" sz="1600" dirty="0">
              <a:solidFill>
                <a:prstClr val="black"/>
              </a:solidFill>
              <a:latin typeface="+mn-ea"/>
              <a:cs typeface="Meiryo UI" panose="020B0604030504040204" pitchFamily="50" charset="-128"/>
            </a:endParaRPr>
          </a:p>
          <a:p>
            <a:pPr marL="0" lvl="0" indent="0">
              <a:buNone/>
            </a:pPr>
            <a:r>
              <a:rPr lang="ja-JP" altLang="en-US" sz="1600" dirty="0">
                <a:solidFill>
                  <a:prstClr val="black"/>
                </a:solidFill>
                <a:latin typeface="+mn-ea"/>
                <a:cs typeface="Meiryo UI" panose="020B0604030504040204" pitchFamily="50" charset="-128"/>
              </a:rPr>
              <a:t>　</a:t>
            </a:r>
            <a:endParaRPr lang="en-US" altLang="ja-JP" sz="1600" dirty="0">
              <a:solidFill>
                <a:prstClr val="black"/>
              </a:solidFill>
              <a:latin typeface="+mn-ea"/>
              <a:cs typeface="Meiryo UI" panose="020B0604030504040204" pitchFamily="50" charset="-128"/>
            </a:endParaRPr>
          </a:p>
          <a:p>
            <a:pPr marL="0" indent="0">
              <a:buNone/>
            </a:pPr>
            <a:endParaRPr lang="ja-JP" altLang="en-US" sz="1600" dirty="0">
              <a:latin typeface="+mn-ea"/>
              <a:cs typeface="Meiryo UI" panose="020B0604030504040204" pitchFamily="50" charset="-128"/>
            </a:endParaRPr>
          </a:p>
          <a:p>
            <a:pPr marL="0" lvl="0" indent="0">
              <a:buNone/>
            </a:pPr>
            <a:r>
              <a:rPr lang="ja-JP" altLang="en-US" sz="1600" dirty="0" smtClean="0">
                <a:latin typeface="+mn-ea"/>
                <a:cs typeface="Meiryo UI" panose="020B0604030504040204" pitchFamily="50" charset="-128"/>
              </a:rPr>
              <a:t>　○木育リーダーへのアンケートの実施　平成</a:t>
            </a:r>
            <a:r>
              <a:rPr lang="en-US" altLang="ja-JP" sz="1600" dirty="0" smtClean="0">
                <a:solidFill>
                  <a:prstClr val="black"/>
                </a:solidFill>
                <a:latin typeface="+mn-ea"/>
                <a:cs typeface="Meiryo UI" panose="020B0604030504040204" pitchFamily="50" charset="-128"/>
              </a:rPr>
              <a:t>28</a:t>
            </a:r>
            <a:r>
              <a:rPr lang="ja-JP" altLang="en-US" sz="1600" dirty="0">
                <a:solidFill>
                  <a:prstClr val="black"/>
                </a:solidFill>
                <a:latin typeface="+mn-ea"/>
                <a:cs typeface="Meiryo UI" panose="020B0604030504040204" pitchFamily="50" charset="-128"/>
              </a:rPr>
              <a:t>年度に本事業を実施した子育て施設</a:t>
            </a:r>
            <a:r>
              <a:rPr lang="en-US" altLang="ja-JP" sz="1600" dirty="0">
                <a:solidFill>
                  <a:prstClr val="black"/>
                </a:solidFill>
                <a:latin typeface="+mn-ea"/>
                <a:cs typeface="Meiryo UI" panose="020B0604030504040204" pitchFamily="50" charset="-128"/>
              </a:rPr>
              <a:t>38</a:t>
            </a:r>
            <a:r>
              <a:rPr lang="ja-JP" altLang="en-US" sz="1600" dirty="0">
                <a:solidFill>
                  <a:prstClr val="black"/>
                </a:solidFill>
                <a:latin typeface="+mn-ea"/>
                <a:cs typeface="Meiryo UI" panose="020B0604030504040204" pitchFamily="50" charset="-128"/>
              </a:rPr>
              <a:t>園において木育活動</a:t>
            </a:r>
            <a:endParaRPr lang="en-US" altLang="ja-JP" sz="1600" dirty="0">
              <a:solidFill>
                <a:prstClr val="black"/>
              </a:solidFill>
              <a:latin typeface="+mn-ea"/>
              <a:cs typeface="Meiryo UI" panose="020B0604030504040204" pitchFamily="50" charset="-128"/>
            </a:endParaRPr>
          </a:p>
          <a:p>
            <a:pPr marL="0" lvl="0" indent="0">
              <a:buNone/>
            </a:pPr>
            <a:r>
              <a:rPr lang="ja-JP" altLang="en-US" sz="1600" dirty="0">
                <a:solidFill>
                  <a:prstClr val="black"/>
                </a:solidFill>
                <a:latin typeface="+mn-ea"/>
                <a:cs typeface="Meiryo UI" panose="020B0604030504040204" pitchFamily="50" charset="-128"/>
              </a:rPr>
              <a:t>　　　　　　　　　　　　　　　　　　　　　　　　  </a:t>
            </a:r>
            <a:r>
              <a:rPr lang="ja-JP" altLang="en-US" sz="1600" dirty="0" smtClean="0">
                <a:solidFill>
                  <a:prstClr val="black"/>
                </a:solidFill>
                <a:latin typeface="+mn-ea"/>
                <a:cs typeface="Meiryo UI" panose="020B0604030504040204" pitchFamily="50" charset="-128"/>
              </a:rPr>
              <a:t>  の</a:t>
            </a:r>
            <a:r>
              <a:rPr lang="ja-JP" altLang="en-US" sz="1600" dirty="0">
                <a:solidFill>
                  <a:prstClr val="black"/>
                </a:solidFill>
                <a:latin typeface="+mn-ea"/>
                <a:cs typeface="Meiryo UI" panose="020B0604030504040204" pitchFamily="50" charset="-128"/>
              </a:rPr>
              <a:t>中核を担う「木育リーダー」を対象</a:t>
            </a:r>
            <a:r>
              <a:rPr lang="ja-JP" altLang="en-US" sz="1600" dirty="0" smtClean="0">
                <a:solidFill>
                  <a:prstClr val="black"/>
                </a:solidFill>
                <a:latin typeface="+mn-ea"/>
                <a:cs typeface="Meiryo UI" panose="020B0604030504040204" pitchFamily="50" charset="-128"/>
              </a:rPr>
              <a:t>に施設管理者目線の内装木質化</a:t>
            </a:r>
            <a:endParaRPr lang="en-US" altLang="ja-JP" sz="1600" dirty="0" smtClean="0">
              <a:solidFill>
                <a:prstClr val="black"/>
              </a:solidFill>
              <a:latin typeface="+mn-ea"/>
              <a:cs typeface="Meiryo UI" panose="020B0604030504040204" pitchFamily="50" charset="-128"/>
            </a:endParaRPr>
          </a:p>
          <a:p>
            <a:pPr marL="0" lvl="0" indent="0">
              <a:buNone/>
            </a:pPr>
            <a:r>
              <a:rPr lang="ja-JP" altLang="en-US" sz="1600" dirty="0">
                <a:solidFill>
                  <a:prstClr val="black"/>
                </a:solidFill>
                <a:latin typeface="+mn-ea"/>
                <a:cs typeface="Meiryo UI" panose="020B0604030504040204" pitchFamily="50" charset="-128"/>
              </a:rPr>
              <a:t>　</a:t>
            </a:r>
            <a:r>
              <a:rPr lang="ja-JP" altLang="en-US" sz="1600" dirty="0" smtClean="0">
                <a:solidFill>
                  <a:prstClr val="black"/>
                </a:solidFill>
                <a:latin typeface="+mn-ea"/>
                <a:cs typeface="Meiryo UI" panose="020B0604030504040204" pitchFamily="50" charset="-128"/>
              </a:rPr>
              <a:t>　　　　　　　　　　　　　　　　　　　　　　　　　の評価や木育の効果に関するアンケート</a:t>
            </a:r>
            <a:r>
              <a:rPr lang="ja-JP" altLang="en-US" sz="1600" dirty="0">
                <a:solidFill>
                  <a:prstClr val="black"/>
                </a:solidFill>
                <a:latin typeface="+mn-ea"/>
                <a:cs typeface="Meiryo UI" panose="020B0604030504040204" pitchFamily="50" charset="-128"/>
              </a:rPr>
              <a:t>調査を実施</a:t>
            </a:r>
            <a:endParaRPr lang="en-US" altLang="ja-JP" sz="1600" dirty="0">
              <a:solidFill>
                <a:prstClr val="black"/>
              </a:solidFill>
              <a:latin typeface="+mn-ea"/>
              <a:cs typeface="Meiryo UI" panose="020B0604030504040204" pitchFamily="50" charset="-128"/>
            </a:endParaRPr>
          </a:p>
          <a:p>
            <a:pPr marL="0" lvl="0" indent="0">
              <a:buNone/>
            </a:pPr>
            <a:r>
              <a:rPr lang="ja-JP" altLang="en-US" sz="1600" dirty="0">
                <a:solidFill>
                  <a:prstClr val="black"/>
                </a:solidFill>
                <a:latin typeface="+mn-ea"/>
                <a:cs typeface="Meiryo UI" panose="020B0604030504040204" pitchFamily="50" charset="-128"/>
              </a:rPr>
              <a:t>　　　　　　　　　　　　　　　　　　　　　　　　 </a:t>
            </a:r>
            <a:r>
              <a:rPr lang="ja-JP" altLang="en-US" sz="1600" dirty="0" smtClean="0">
                <a:solidFill>
                  <a:prstClr val="black"/>
                </a:solidFill>
                <a:latin typeface="+mn-ea"/>
                <a:cs typeface="Meiryo UI" panose="020B0604030504040204" pitchFamily="50" charset="-128"/>
              </a:rPr>
              <a:t>　</a:t>
            </a:r>
            <a:r>
              <a:rPr lang="ja-JP" altLang="en-US" sz="1600" dirty="0">
                <a:solidFill>
                  <a:prstClr val="black"/>
                </a:solidFill>
                <a:latin typeface="+mn-ea"/>
                <a:cs typeface="Meiryo UI" panose="020B0604030504040204" pitchFamily="50" charset="-128"/>
              </a:rPr>
              <a:t> </a:t>
            </a:r>
            <a:r>
              <a:rPr lang="en-US" altLang="ja-JP" sz="1600" dirty="0" smtClean="0">
                <a:solidFill>
                  <a:prstClr val="black"/>
                </a:solidFill>
                <a:latin typeface="+mn-ea"/>
                <a:cs typeface="Meiryo UI" panose="020B0604030504040204" pitchFamily="50" charset="-128"/>
              </a:rPr>
              <a:t>※28</a:t>
            </a:r>
            <a:r>
              <a:rPr lang="ja-JP" altLang="en-US" sz="1600" dirty="0">
                <a:solidFill>
                  <a:prstClr val="black"/>
                </a:solidFill>
                <a:latin typeface="+mn-ea"/>
                <a:cs typeface="Meiryo UI" panose="020B0604030504040204" pitchFamily="50" charset="-128"/>
              </a:rPr>
              <a:t>園、</a:t>
            </a:r>
            <a:r>
              <a:rPr lang="en-US" altLang="ja-JP" sz="1600" dirty="0">
                <a:solidFill>
                  <a:prstClr val="black"/>
                </a:solidFill>
                <a:latin typeface="+mn-ea"/>
                <a:cs typeface="Meiryo UI" panose="020B0604030504040204" pitchFamily="50" charset="-128"/>
              </a:rPr>
              <a:t>28</a:t>
            </a:r>
            <a:r>
              <a:rPr lang="ja-JP" altLang="en-US" sz="1600" dirty="0">
                <a:solidFill>
                  <a:prstClr val="black"/>
                </a:solidFill>
                <a:latin typeface="+mn-ea"/>
                <a:cs typeface="Meiryo UI" panose="020B0604030504040204" pitchFamily="50" charset="-128"/>
              </a:rPr>
              <a:t>人より</a:t>
            </a:r>
            <a:r>
              <a:rPr lang="ja-JP" altLang="en-US" sz="1600" dirty="0" smtClean="0">
                <a:solidFill>
                  <a:prstClr val="black"/>
                </a:solidFill>
                <a:latin typeface="+mn-ea"/>
                <a:cs typeface="Meiryo UI" panose="020B0604030504040204" pitchFamily="50" charset="-128"/>
              </a:rPr>
              <a:t>回答</a:t>
            </a:r>
            <a:endParaRPr lang="en-US" altLang="ja-JP" sz="1600" dirty="0" smtClean="0">
              <a:latin typeface="+mn-ea"/>
              <a:cs typeface="Meiryo UI" panose="020B0604030504040204" pitchFamily="50" charset="-128"/>
            </a:endParaRPr>
          </a:p>
          <a:p>
            <a:pPr marL="0" indent="0">
              <a:buNone/>
            </a:pPr>
            <a:endParaRPr lang="en-US" altLang="ja-JP" sz="1600" dirty="0" smtClean="0"/>
          </a:p>
          <a:p>
            <a:pPr marL="0" indent="0">
              <a:buNone/>
            </a:pPr>
            <a:r>
              <a:rPr lang="ja-JP" altLang="en-US" sz="1600" dirty="0" smtClean="0"/>
              <a:t>　</a:t>
            </a:r>
            <a:endParaRPr lang="en-US" altLang="ja-JP" sz="1600" dirty="0" smtClean="0"/>
          </a:p>
          <a:p>
            <a:pPr marL="0" indent="0">
              <a:buNone/>
            </a:pPr>
            <a:r>
              <a:rPr lang="ja-JP" altLang="en-US" sz="1600" dirty="0"/>
              <a:t>　</a:t>
            </a:r>
          </a:p>
        </p:txBody>
      </p:sp>
    </p:spTree>
    <p:extLst>
      <p:ext uri="{BB962C8B-B14F-4D97-AF65-F5344CB8AC3E}">
        <p14:creationId xmlns:p14="http://schemas.microsoft.com/office/powerpoint/2010/main" val="3699833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17"/>
          <p:cNvSpPr>
            <a:spLocks noChangeArrowheads="1"/>
          </p:cNvSpPr>
          <p:nvPr/>
        </p:nvSpPr>
        <p:spPr bwMode="auto">
          <a:xfrm>
            <a:off x="111734" y="419100"/>
            <a:ext cx="930576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kumimoji="1" sz="48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41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36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3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3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9pPr>
          </a:lstStyle>
          <a:p>
            <a:pPr>
              <a:spcBef>
                <a:spcPct val="0"/>
              </a:spcBef>
              <a:buFontTx/>
              <a:buNone/>
            </a:pPr>
            <a:r>
              <a:rPr lang="ja-JP" altLang="en-US" sz="2000" b="1" dirty="0">
                <a:solidFill>
                  <a:prstClr val="black"/>
                </a:solidFill>
                <a:latin typeface="メイリオ" pitchFamily="50" charset="-128"/>
                <a:ea typeface="メイリオ" pitchFamily="50" charset="-128"/>
                <a:cs typeface="メイリオ" pitchFamily="50" charset="-128"/>
              </a:rPr>
              <a:t>　</a:t>
            </a:r>
            <a:r>
              <a:rPr lang="ja-JP" altLang="en-US" sz="2000" b="1" dirty="0" smtClean="0">
                <a:solidFill>
                  <a:prstClr val="black"/>
                </a:solidFill>
                <a:latin typeface="メイリオ" pitchFamily="50" charset="-128"/>
                <a:ea typeface="メイリオ" pitchFamily="50" charset="-128"/>
                <a:cs typeface="メイリオ" pitchFamily="50" charset="-128"/>
              </a:rPr>
              <a:t>子育て施設木のぬくもり推進事業の効果検証</a:t>
            </a:r>
            <a:endParaRPr lang="en-US" altLang="ja-JP" sz="2000" b="1" dirty="0" smtClean="0">
              <a:solidFill>
                <a:prstClr val="black"/>
              </a:solidFill>
              <a:latin typeface="メイリオ" pitchFamily="50" charset="-128"/>
              <a:ea typeface="メイリオ" pitchFamily="50" charset="-128"/>
              <a:cs typeface="メイリオ" pitchFamily="50" charset="-128"/>
            </a:endParaRPr>
          </a:p>
        </p:txBody>
      </p:sp>
      <p:sp>
        <p:nvSpPr>
          <p:cNvPr id="6" name="正方形/長方形 2"/>
          <p:cNvSpPr>
            <a:spLocks noChangeArrowheads="1"/>
          </p:cNvSpPr>
          <p:nvPr/>
        </p:nvSpPr>
        <p:spPr bwMode="auto">
          <a:xfrm>
            <a:off x="5529064" y="465266"/>
            <a:ext cx="341632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sz="1400" b="1" dirty="0" smtClean="0">
                <a:solidFill>
                  <a:srgbClr val="006600"/>
                </a:solidFill>
                <a:latin typeface="メイリオ" pitchFamily="50" charset="-128"/>
                <a:ea typeface="メイリオ" pitchFamily="50" charset="-128"/>
                <a:cs typeface="メイリオ" pitchFamily="50" charset="-128"/>
              </a:rPr>
              <a:t>（施設職員及び施設利用者（保護者））</a:t>
            </a:r>
            <a:endParaRPr lang="ja-JP" altLang="en-US" sz="1400" b="1" dirty="0">
              <a:solidFill>
                <a:srgbClr val="006600"/>
              </a:solidFill>
              <a:latin typeface="メイリオ" pitchFamily="50" charset="-128"/>
              <a:ea typeface="メイリオ" pitchFamily="50" charset="-128"/>
              <a:cs typeface="メイリオ" pitchFamily="50" charset="-128"/>
            </a:endParaRPr>
          </a:p>
        </p:txBody>
      </p:sp>
      <p:cxnSp>
        <p:nvCxnSpPr>
          <p:cNvPr id="7" name="直線コネクタ 6"/>
          <p:cNvCxnSpPr/>
          <p:nvPr/>
        </p:nvCxnSpPr>
        <p:spPr>
          <a:xfrm>
            <a:off x="260926" y="784080"/>
            <a:ext cx="9332422" cy="0"/>
          </a:xfrm>
          <a:prstGeom prst="line">
            <a:avLst/>
          </a:prstGeom>
          <a:ln w="47625">
            <a:solidFill>
              <a:srgbClr val="74B230"/>
            </a:solidFill>
          </a:ln>
        </p:spPr>
        <p:style>
          <a:lnRef idx="3">
            <a:schemeClr val="accent1"/>
          </a:lnRef>
          <a:fillRef idx="0">
            <a:schemeClr val="accent1"/>
          </a:fillRef>
          <a:effectRef idx="2">
            <a:schemeClr val="accent1"/>
          </a:effectRef>
          <a:fontRef idx="minor">
            <a:schemeClr val="tx1"/>
          </a:fontRef>
        </p:style>
      </p:cxn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0926" y="1268760"/>
            <a:ext cx="2899811" cy="4104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60737" y="1268760"/>
            <a:ext cx="3125594" cy="4373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93534" y="1268760"/>
            <a:ext cx="2944206" cy="4187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正方形/長方形 1"/>
          <p:cNvSpPr/>
          <p:nvPr/>
        </p:nvSpPr>
        <p:spPr>
          <a:xfrm>
            <a:off x="260926" y="930206"/>
            <a:ext cx="1210588" cy="338554"/>
          </a:xfrm>
          <a:prstGeom prst="rect">
            <a:avLst/>
          </a:prstGeom>
        </p:spPr>
        <p:txBody>
          <a:bodyPr wrap="none">
            <a:spAutoFit/>
          </a:bodyPr>
          <a:lstStyle/>
          <a:p>
            <a:r>
              <a:rPr lang="ja-JP" altLang="en-US" sz="1600" dirty="0">
                <a:solidFill>
                  <a:prstClr val="black"/>
                </a:solidFill>
                <a:latin typeface="+mn-ea"/>
                <a:cs typeface="Meiryo UI" panose="020B0604030504040204" pitchFamily="50" charset="-128"/>
              </a:rPr>
              <a:t>◆検証結果</a:t>
            </a:r>
            <a:endParaRPr lang="ja-JP" altLang="en-US" dirty="0">
              <a:latin typeface="+mn-ea"/>
              <a:cs typeface="Meiryo UI" panose="020B0604030504040204" pitchFamily="50" charset="-128"/>
            </a:endParaRPr>
          </a:p>
        </p:txBody>
      </p:sp>
    </p:spTree>
    <p:extLst>
      <p:ext uri="{BB962C8B-B14F-4D97-AF65-F5344CB8AC3E}">
        <p14:creationId xmlns:p14="http://schemas.microsoft.com/office/powerpoint/2010/main" val="34222089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17"/>
          <p:cNvSpPr>
            <a:spLocks noChangeArrowheads="1"/>
          </p:cNvSpPr>
          <p:nvPr/>
        </p:nvSpPr>
        <p:spPr bwMode="auto">
          <a:xfrm>
            <a:off x="111734" y="419100"/>
            <a:ext cx="88017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kumimoji="1" sz="48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41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36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3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3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9pPr>
          </a:lstStyle>
          <a:p>
            <a:pPr>
              <a:spcBef>
                <a:spcPct val="0"/>
              </a:spcBef>
              <a:buFontTx/>
              <a:buNone/>
            </a:pPr>
            <a:r>
              <a:rPr lang="ja-JP" altLang="en-US" sz="2000" b="1" dirty="0">
                <a:solidFill>
                  <a:prstClr val="black"/>
                </a:solidFill>
                <a:latin typeface="メイリオ" pitchFamily="50" charset="-128"/>
                <a:ea typeface="メイリオ" pitchFamily="50" charset="-128"/>
                <a:cs typeface="メイリオ" pitchFamily="50" charset="-128"/>
              </a:rPr>
              <a:t>　</a:t>
            </a:r>
            <a:r>
              <a:rPr lang="ja-JP" altLang="en-US" sz="2000" b="1" dirty="0" smtClean="0">
                <a:solidFill>
                  <a:prstClr val="black"/>
                </a:solidFill>
                <a:latin typeface="メイリオ" pitchFamily="50" charset="-128"/>
                <a:ea typeface="メイリオ" pitchFamily="50" charset="-128"/>
                <a:cs typeface="メイリオ" pitchFamily="50" charset="-128"/>
              </a:rPr>
              <a:t>子育て施設木のぬくもり推進事業の効果検証</a:t>
            </a:r>
            <a:endParaRPr lang="en-US" altLang="ja-JP" sz="2000" b="1" dirty="0" smtClean="0">
              <a:solidFill>
                <a:prstClr val="black"/>
              </a:solidFill>
              <a:latin typeface="メイリオ" pitchFamily="50" charset="-128"/>
              <a:ea typeface="メイリオ" pitchFamily="50" charset="-128"/>
              <a:cs typeface="メイリオ" pitchFamily="50" charset="-128"/>
            </a:endParaRPr>
          </a:p>
        </p:txBody>
      </p:sp>
      <p:sp>
        <p:nvSpPr>
          <p:cNvPr id="6" name="正方形/長方形 2"/>
          <p:cNvSpPr>
            <a:spLocks noChangeArrowheads="1"/>
          </p:cNvSpPr>
          <p:nvPr/>
        </p:nvSpPr>
        <p:spPr bwMode="auto">
          <a:xfrm>
            <a:off x="5468495" y="465266"/>
            <a:ext cx="341632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sz="1400" b="1" dirty="0" smtClean="0">
                <a:solidFill>
                  <a:srgbClr val="006600"/>
                </a:solidFill>
                <a:latin typeface="メイリオ" pitchFamily="50" charset="-128"/>
                <a:ea typeface="メイリオ" pitchFamily="50" charset="-128"/>
                <a:cs typeface="メイリオ" pitchFamily="50" charset="-128"/>
              </a:rPr>
              <a:t>（施設職員及び施設利用者（保護者））</a:t>
            </a:r>
            <a:endParaRPr lang="ja-JP" altLang="en-US" sz="1400" b="1" dirty="0">
              <a:solidFill>
                <a:srgbClr val="006600"/>
              </a:solidFill>
              <a:latin typeface="メイリオ" pitchFamily="50" charset="-128"/>
              <a:ea typeface="メイリオ" pitchFamily="50" charset="-128"/>
              <a:cs typeface="メイリオ" pitchFamily="50" charset="-128"/>
            </a:endParaRPr>
          </a:p>
        </p:txBody>
      </p:sp>
      <p:cxnSp>
        <p:nvCxnSpPr>
          <p:cNvPr id="7" name="直線コネクタ 6"/>
          <p:cNvCxnSpPr/>
          <p:nvPr/>
        </p:nvCxnSpPr>
        <p:spPr>
          <a:xfrm>
            <a:off x="260926" y="784080"/>
            <a:ext cx="9332422" cy="0"/>
          </a:xfrm>
          <a:prstGeom prst="line">
            <a:avLst/>
          </a:prstGeom>
          <a:ln w="47625">
            <a:solidFill>
              <a:srgbClr val="74B230"/>
            </a:solidFill>
          </a:ln>
        </p:spPr>
        <p:style>
          <a:lnRef idx="3">
            <a:schemeClr val="accent1"/>
          </a:lnRef>
          <a:fillRef idx="0">
            <a:schemeClr val="accent1"/>
          </a:fillRef>
          <a:effectRef idx="2">
            <a:schemeClr val="accent1"/>
          </a:effectRef>
          <a:fontRef idx="minor">
            <a:schemeClr val="tx1"/>
          </a:fontRef>
        </p:style>
      </p:cxnSp>
      <p:sp>
        <p:nvSpPr>
          <p:cNvPr id="3" name="テキスト ボックス 2"/>
          <p:cNvSpPr txBox="1"/>
          <p:nvPr/>
        </p:nvSpPr>
        <p:spPr>
          <a:xfrm>
            <a:off x="158001" y="4791630"/>
            <a:ext cx="8726814" cy="584775"/>
          </a:xfrm>
          <a:prstGeom prst="rect">
            <a:avLst/>
          </a:prstGeom>
          <a:noFill/>
        </p:spPr>
        <p:txBody>
          <a:bodyPr wrap="square" rtlCol="0">
            <a:spAutoFit/>
          </a:bodyPr>
          <a:lstStyle/>
          <a:p>
            <a:r>
              <a:rPr lang="ja-JP" altLang="en-US" sz="1600" dirty="0">
                <a:latin typeface="+mn-ea"/>
                <a:cs typeface="Meiryo UI" panose="020B0604030504040204" pitchFamily="50" charset="-128"/>
              </a:rPr>
              <a:t>・木を</a:t>
            </a:r>
            <a:r>
              <a:rPr lang="ja-JP" altLang="en-US" sz="1600" dirty="0" smtClean="0">
                <a:latin typeface="+mn-ea"/>
                <a:cs typeface="Meiryo UI" panose="020B0604030504040204" pitchFamily="50" charset="-128"/>
              </a:rPr>
              <a:t>使った床</a:t>
            </a:r>
            <a:r>
              <a:rPr lang="ja-JP" altLang="en-US" sz="1600" dirty="0">
                <a:latin typeface="+mn-ea"/>
                <a:cs typeface="Meiryo UI" panose="020B0604030504040204" pitchFamily="50" charset="-128"/>
              </a:rPr>
              <a:t>や壁等を見て、以前よりいい</a:t>
            </a:r>
            <a:r>
              <a:rPr lang="ja-JP" altLang="en-US" sz="1600" dirty="0" smtClean="0">
                <a:latin typeface="+mn-ea"/>
                <a:cs typeface="Meiryo UI" panose="020B0604030504040204" pitchFamily="50" charset="-128"/>
              </a:rPr>
              <a:t>と回答したのは</a:t>
            </a:r>
            <a:r>
              <a:rPr lang="ja-JP" altLang="en-US" sz="1600" dirty="0">
                <a:latin typeface="+mn-ea"/>
                <a:cs typeface="Meiryo UI" panose="020B0604030504040204" pitchFamily="50" charset="-128"/>
              </a:rPr>
              <a:t>、「とても</a:t>
            </a:r>
            <a:r>
              <a:rPr lang="ja-JP" altLang="en-US" sz="1600" dirty="0" smtClean="0">
                <a:latin typeface="+mn-ea"/>
                <a:cs typeface="Meiryo UI" panose="020B0604030504040204" pitchFamily="50" charset="-128"/>
              </a:rPr>
              <a:t>思う（</a:t>
            </a:r>
            <a:r>
              <a:rPr lang="en-US" altLang="ja-JP" sz="1600" dirty="0">
                <a:latin typeface="+mn-ea"/>
                <a:cs typeface="Meiryo UI" panose="020B0604030504040204" pitchFamily="50" charset="-128"/>
              </a:rPr>
              <a:t>51.5</a:t>
            </a:r>
            <a:r>
              <a:rPr lang="ja-JP" altLang="en-US" sz="1600" dirty="0">
                <a:latin typeface="+mn-ea"/>
                <a:cs typeface="Meiryo UI" panose="020B0604030504040204" pitchFamily="50" charset="-128"/>
              </a:rPr>
              <a:t>％</a:t>
            </a:r>
            <a:r>
              <a:rPr lang="ja-JP" altLang="en-US" sz="1600" dirty="0" smtClean="0">
                <a:latin typeface="+mn-ea"/>
                <a:cs typeface="Meiryo UI" panose="020B0604030504040204" pitchFamily="50" charset="-128"/>
              </a:rPr>
              <a:t>）」「思う（</a:t>
            </a:r>
            <a:r>
              <a:rPr lang="en-US" altLang="ja-JP" sz="1600" dirty="0">
                <a:latin typeface="+mn-ea"/>
                <a:cs typeface="Meiryo UI" panose="020B0604030504040204" pitchFamily="50" charset="-128"/>
              </a:rPr>
              <a:t>44.1</a:t>
            </a:r>
            <a:r>
              <a:rPr lang="ja-JP" altLang="en-US" sz="1600" dirty="0">
                <a:latin typeface="+mn-ea"/>
                <a:cs typeface="Meiryo UI" panose="020B0604030504040204" pitchFamily="50" charset="-128"/>
              </a:rPr>
              <a:t>％</a:t>
            </a:r>
            <a:r>
              <a:rPr lang="ja-JP" altLang="en-US" sz="1600" dirty="0" smtClean="0">
                <a:latin typeface="+mn-ea"/>
                <a:cs typeface="Meiryo UI" panose="020B0604030504040204" pitchFamily="50" charset="-128"/>
              </a:rPr>
              <a:t>）」併</a:t>
            </a:r>
            <a:endParaRPr lang="en-US" altLang="ja-JP" sz="1600" dirty="0" smtClean="0">
              <a:latin typeface="+mn-ea"/>
              <a:cs typeface="Meiryo UI" panose="020B0604030504040204" pitchFamily="50" charset="-128"/>
            </a:endParaRPr>
          </a:p>
          <a:p>
            <a:r>
              <a:rPr lang="ja-JP" altLang="en-US" sz="1600" dirty="0">
                <a:latin typeface="+mn-ea"/>
                <a:cs typeface="Meiryo UI" panose="020B0604030504040204" pitchFamily="50" charset="-128"/>
              </a:rPr>
              <a:t>　</a:t>
            </a:r>
            <a:r>
              <a:rPr lang="ja-JP" altLang="en-US" sz="1600" dirty="0" err="1" smtClean="0">
                <a:latin typeface="+mn-ea"/>
                <a:cs typeface="Meiryo UI" panose="020B0604030504040204" pitchFamily="50" charset="-128"/>
              </a:rPr>
              <a:t>せて</a:t>
            </a:r>
            <a:r>
              <a:rPr lang="en-US" altLang="ja-JP" sz="1600" dirty="0" smtClean="0">
                <a:latin typeface="+mn-ea"/>
                <a:cs typeface="Meiryo UI" panose="020B0604030504040204" pitchFamily="50" charset="-128"/>
              </a:rPr>
              <a:t>95.6</a:t>
            </a:r>
            <a:r>
              <a:rPr lang="ja-JP" altLang="en-US" sz="1600" dirty="0" smtClean="0">
                <a:latin typeface="+mn-ea"/>
                <a:cs typeface="Meiryo UI" panose="020B0604030504040204" pitchFamily="50" charset="-128"/>
              </a:rPr>
              <a:t>％</a:t>
            </a:r>
            <a:r>
              <a:rPr lang="ja-JP" altLang="en-US" sz="1600" dirty="0">
                <a:latin typeface="+mn-ea"/>
                <a:cs typeface="Meiryo UI" panose="020B0604030504040204" pitchFamily="50" charset="-128"/>
              </a:rPr>
              <a:t>。</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p:cNvSpPr txBox="1"/>
          <p:nvPr/>
        </p:nvSpPr>
        <p:spPr>
          <a:xfrm>
            <a:off x="111734" y="5445224"/>
            <a:ext cx="8657690" cy="584775"/>
          </a:xfrm>
          <a:prstGeom prst="rect">
            <a:avLst/>
          </a:prstGeom>
          <a:noFill/>
        </p:spPr>
        <p:txBody>
          <a:bodyPr wrap="square" rtlCol="0">
            <a:spAutoFit/>
          </a:bodyPr>
          <a:lstStyle/>
          <a:p>
            <a:r>
              <a:rPr lang="ja-JP" altLang="en-US" sz="1600" dirty="0">
                <a:solidFill>
                  <a:prstClr val="black"/>
                </a:solidFill>
                <a:latin typeface="+mn-ea"/>
                <a:cs typeface="Meiryo UI" panose="020B0604030504040204" pitchFamily="50" charset="-128"/>
              </a:rPr>
              <a:t>・木を使った床や壁等を見て、木製化や木製品に対する関心が</a:t>
            </a:r>
            <a:r>
              <a:rPr lang="ja-JP" altLang="en-US" sz="1600" dirty="0" smtClean="0">
                <a:solidFill>
                  <a:prstClr val="black"/>
                </a:solidFill>
                <a:latin typeface="+mn-ea"/>
                <a:cs typeface="Meiryo UI" panose="020B0604030504040204" pitchFamily="50" charset="-128"/>
              </a:rPr>
              <a:t>高まった回答したのは、 </a:t>
            </a:r>
            <a:r>
              <a:rPr lang="ja-JP" altLang="en-US" sz="1600" dirty="0">
                <a:solidFill>
                  <a:prstClr val="black"/>
                </a:solidFill>
                <a:latin typeface="+mn-ea"/>
                <a:cs typeface="Meiryo UI" panose="020B0604030504040204" pitchFamily="50" charset="-128"/>
              </a:rPr>
              <a:t>「とても</a:t>
            </a:r>
            <a:r>
              <a:rPr lang="ja-JP" altLang="en-US" sz="1600" dirty="0" smtClean="0">
                <a:solidFill>
                  <a:prstClr val="black"/>
                </a:solidFill>
                <a:latin typeface="+mn-ea"/>
                <a:cs typeface="Meiryo UI" panose="020B0604030504040204" pitchFamily="50" charset="-128"/>
              </a:rPr>
              <a:t>高</a:t>
            </a:r>
            <a:endParaRPr lang="en-US" altLang="ja-JP" sz="1600" dirty="0" smtClean="0">
              <a:solidFill>
                <a:prstClr val="black"/>
              </a:solidFill>
              <a:latin typeface="+mn-ea"/>
              <a:cs typeface="Meiryo UI" panose="020B0604030504040204" pitchFamily="50" charset="-128"/>
            </a:endParaRPr>
          </a:p>
          <a:p>
            <a:r>
              <a:rPr lang="ja-JP" altLang="en-US" sz="1600" dirty="0">
                <a:solidFill>
                  <a:prstClr val="black"/>
                </a:solidFill>
                <a:latin typeface="+mn-ea"/>
                <a:cs typeface="Meiryo UI" panose="020B0604030504040204" pitchFamily="50" charset="-128"/>
              </a:rPr>
              <a:t>　</a:t>
            </a:r>
            <a:r>
              <a:rPr lang="ja-JP" altLang="en-US" sz="1600" dirty="0" smtClean="0">
                <a:solidFill>
                  <a:prstClr val="black"/>
                </a:solidFill>
                <a:latin typeface="+mn-ea"/>
                <a:cs typeface="Meiryo UI" panose="020B0604030504040204" pitchFamily="50" charset="-128"/>
              </a:rPr>
              <a:t>まった（</a:t>
            </a:r>
            <a:r>
              <a:rPr lang="en-US" altLang="ja-JP" sz="1600" dirty="0">
                <a:solidFill>
                  <a:prstClr val="black"/>
                </a:solidFill>
                <a:latin typeface="+mn-ea"/>
                <a:cs typeface="Meiryo UI" panose="020B0604030504040204" pitchFamily="50" charset="-128"/>
              </a:rPr>
              <a:t>29.0</a:t>
            </a:r>
            <a:r>
              <a:rPr lang="ja-JP" altLang="en-US" sz="1600" dirty="0">
                <a:solidFill>
                  <a:prstClr val="black"/>
                </a:solidFill>
                <a:latin typeface="+mn-ea"/>
                <a:cs typeface="Meiryo UI" panose="020B0604030504040204" pitchFamily="50" charset="-128"/>
              </a:rPr>
              <a:t>％</a:t>
            </a:r>
            <a:r>
              <a:rPr lang="ja-JP" altLang="en-US" sz="1600" dirty="0" smtClean="0">
                <a:solidFill>
                  <a:prstClr val="black"/>
                </a:solidFill>
                <a:latin typeface="+mn-ea"/>
                <a:cs typeface="Meiryo UI" panose="020B0604030504040204" pitchFamily="50" charset="-128"/>
              </a:rPr>
              <a:t>）」「高まった（</a:t>
            </a:r>
            <a:r>
              <a:rPr lang="en-US" altLang="ja-JP" sz="1600" dirty="0">
                <a:solidFill>
                  <a:prstClr val="black"/>
                </a:solidFill>
                <a:latin typeface="+mn-ea"/>
                <a:cs typeface="Meiryo UI" panose="020B0604030504040204" pitchFamily="50" charset="-128"/>
              </a:rPr>
              <a:t>59.6</a:t>
            </a:r>
            <a:r>
              <a:rPr lang="ja-JP" altLang="en-US" sz="1600" dirty="0">
                <a:solidFill>
                  <a:prstClr val="black"/>
                </a:solidFill>
                <a:latin typeface="+mn-ea"/>
                <a:cs typeface="Meiryo UI" panose="020B0604030504040204" pitchFamily="50" charset="-128"/>
              </a:rPr>
              <a:t>％</a:t>
            </a:r>
            <a:r>
              <a:rPr lang="ja-JP" altLang="en-US" sz="1600" dirty="0" smtClean="0">
                <a:solidFill>
                  <a:prstClr val="black"/>
                </a:solidFill>
                <a:latin typeface="+mn-ea"/>
                <a:cs typeface="Meiryo UI" panose="020B0604030504040204" pitchFamily="50" charset="-128"/>
              </a:rPr>
              <a:t>）」併せて</a:t>
            </a:r>
            <a:r>
              <a:rPr lang="en-US" altLang="ja-JP" sz="1600" dirty="0" smtClean="0">
                <a:solidFill>
                  <a:prstClr val="black"/>
                </a:solidFill>
                <a:latin typeface="+mn-ea"/>
                <a:cs typeface="Meiryo UI" panose="020B0604030504040204" pitchFamily="50" charset="-128"/>
              </a:rPr>
              <a:t>88.6</a:t>
            </a:r>
            <a:r>
              <a:rPr lang="ja-JP" altLang="en-US" sz="1600" dirty="0" smtClean="0">
                <a:solidFill>
                  <a:prstClr val="black"/>
                </a:solidFill>
                <a:latin typeface="+mn-ea"/>
                <a:cs typeface="Meiryo UI" panose="020B0604030504040204" pitchFamily="50" charset="-128"/>
              </a:rPr>
              <a:t>％</a:t>
            </a:r>
            <a:r>
              <a:rPr lang="ja-JP" altLang="en-US" sz="1600" dirty="0">
                <a:solidFill>
                  <a:prstClr val="black"/>
                </a:solidFill>
                <a:latin typeface="+mn-ea"/>
                <a:cs typeface="Meiryo UI" panose="020B0604030504040204" pitchFamily="50" charset="-128"/>
              </a:rPr>
              <a:t>。</a:t>
            </a:r>
            <a:endParaRPr lang="en-US" altLang="ja-JP" sz="1600" dirty="0" smtClean="0">
              <a:solidFill>
                <a:prstClr val="black"/>
              </a:solidFill>
              <a:latin typeface="+mn-ea"/>
              <a:cs typeface="Meiryo UI" panose="020B0604030504040204" pitchFamily="50" charset="-128"/>
            </a:endParaRPr>
          </a:p>
        </p:txBody>
      </p:sp>
      <p:graphicFrame>
        <p:nvGraphicFramePr>
          <p:cNvPr id="16" name="グラフ 15"/>
          <p:cNvGraphicFramePr>
            <a:graphicFrameLocks/>
          </p:cNvGraphicFramePr>
          <p:nvPr>
            <p:extLst>
              <p:ext uri="{D42A27DB-BD31-4B8C-83A1-F6EECF244321}">
                <p14:modId xmlns:p14="http://schemas.microsoft.com/office/powerpoint/2010/main" val="3852736766"/>
              </p:ext>
            </p:extLst>
          </p:nvPr>
        </p:nvGraphicFramePr>
        <p:xfrm>
          <a:off x="560512" y="1196752"/>
          <a:ext cx="4095749" cy="17240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グラフ 18"/>
          <p:cNvGraphicFramePr>
            <a:graphicFrameLocks/>
          </p:cNvGraphicFramePr>
          <p:nvPr>
            <p:extLst>
              <p:ext uri="{D42A27DB-BD31-4B8C-83A1-F6EECF244321}">
                <p14:modId xmlns:p14="http://schemas.microsoft.com/office/powerpoint/2010/main" val="3902406033"/>
              </p:ext>
            </p:extLst>
          </p:nvPr>
        </p:nvGraphicFramePr>
        <p:xfrm>
          <a:off x="560512" y="2924944"/>
          <a:ext cx="4104456" cy="17281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グラフ 19"/>
          <p:cNvGraphicFramePr>
            <a:graphicFrameLocks/>
          </p:cNvGraphicFramePr>
          <p:nvPr>
            <p:extLst>
              <p:ext uri="{D42A27DB-BD31-4B8C-83A1-F6EECF244321}">
                <p14:modId xmlns:p14="http://schemas.microsoft.com/office/powerpoint/2010/main" val="973610053"/>
              </p:ext>
            </p:extLst>
          </p:nvPr>
        </p:nvGraphicFramePr>
        <p:xfrm>
          <a:off x="4664968" y="2924944"/>
          <a:ext cx="4104456" cy="172819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グラフ 11"/>
          <p:cNvGraphicFramePr>
            <a:graphicFrameLocks/>
          </p:cNvGraphicFramePr>
          <p:nvPr>
            <p:extLst>
              <p:ext uri="{D42A27DB-BD31-4B8C-83A1-F6EECF244321}">
                <p14:modId xmlns:p14="http://schemas.microsoft.com/office/powerpoint/2010/main" val="4059761703"/>
              </p:ext>
            </p:extLst>
          </p:nvPr>
        </p:nvGraphicFramePr>
        <p:xfrm>
          <a:off x="4664968" y="1196752"/>
          <a:ext cx="4104456" cy="1728192"/>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2529103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17"/>
          <p:cNvSpPr>
            <a:spLocks noChangeArrowheads="1"/>
          </p:cNvSpPr>
          <p:nvPr/>
        </p:nvSpPr>
        <p:spPr bwMode="auto">
          <a:xfrm>
            <a:off x="111735" y="419100"/>
            <a:ext cx="880559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kumimoji="1" sz="48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41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36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3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3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9pPr>
          </a:lstStyle>
          <a:p>
            <a:pPr>
              <a:spcBef>
                <a:spcPct val="0"/>
              </a:spcBef>
              <a:buFontTx/>
              <a:buNone/>
            </a:pPr>
            <a:r>
              <a:rPr lang="ja-JP" altLang="en-US" sz="2000" b="1" dirty="0">
                <a:solidFill>
                  <a:prstClr val="black"/>
                </a:solidFill>
                <a:latin typeface="メイリオ" pitchFamily="50" charset="-128"/>
                <a:ea typeface="メイリオ" pitchFamily="50" charset="-128"/>
                <a:cs typeface="メイリオ" pitchFamily="50" charset="-128"/>
              </a:rPr>
              <a:t>　</a:t>
            </a:r>
            <a:r>
              <a:rPr lang="ja-JP" altLang="en-US" sz="2000" b="1" dirty="0" smtClean="0">
                <a:solidFill>
                  <a:prstClr val="black"/>
                </a:solidFill>
                <a:latin typeface="メイリオ" pitchFamily="50" charset="-128"/>
                <a:ea typeface="メイリオ" pitchFamily="50" charset="-128"/>
                <a:cs typeface="メイリオ" pitchFamily="50" charset="-128"/>
              </a:rPr>
              <a:t>子育て施設木のぬくもり推進事業の効果検証</a:t>
            </a:r>
            <a:endParaRPr lang="en-US" altLang="ja-JP" sz="2000" b="1" dirty="0" smtClean="0">
              <a:solidFill>
                <a:prstClr val="black"/>
              </a:solidFill>
              <a:latin typeface="メイリオ" pitchFamily="50" charset="-128"/>
              <a:ea typeface="メイリオ" pitchFamily="50" charset="-128"/>
              <a:cs typeface="メイリオ" pitchFamily="50" charset="-128"/>
            </a:endParaRPr>
          </a:p>
        </p:txBody>
      </p:sp>
      <p:sp>
        <p:nvSpPr>
          <p:cNvPr id="6" name="正方形/長方形 2"/>
          <p:cNvSpPr>
            <a:spLocks noChangeArrowheads="1"/>
          </p:cNvSpPr>
          <p:nvPr/>
        </p:nvSpPr>
        <p:spPr bwMode="auto">
          <a:xfrm>
            <a:off x="5592638" y="465266"/>
            <a:ext cx="341632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sz="1400" b="1" dirty="0" smtClean="0">
                <a:solidFill>
                  <a:srgbClr val="006600"/>
                </a:solidFill>
                <a:latin typeface="メイリオ" pitchFamily="50" charset="-128"/>
                <a:ea typeface="メイリオ" pitchFamily="50" charset="-128"/>
                <a:cs typeface="メイリオ" pitchFamily="50" charset="-128"/>
              </a:rPr>
              <a:t>（施設職員及び施設利用者（保護者））</a:t>
            </a:r>
            <a:endParaRPr lang="ja-JP" altLang="en-US" sz="1400" b="1" dirty="0">
              <a:solidFill>
                <a:srgbClr val="006600"/>
              </a:solidFill>
              <a:latin typeface="メイリオ" pitchFamily="50" charset="-128"/>
              <a:ea typeface="メイリオ" pitchFamily="50" charset="-128"/>
              <a:cs typeface="メイリオ" pitchFamily="50" charset="-128"/>
            </a:endParaRPr>
          </a:p>
        </p:txBody>
      </p:sp>
      <p:cxnSp>
        <p:nvCxnSpPr>
          <p:cNvPr id="7" name="直線コネクタ 6"/>
          <p:cNvCxnSpPr/>
          <p:nvPr/>
        </p:nvCxnSpPr>
        <p:spPr>
          <a:xfrm>
            <a:off x="260926" y="784080"/>
            <a:ext cx="9332422" cy="0"/>
          </a:xfrm>
          <a:prstGeom prst="line">
            <a:avLst/>
          </a:prstGeom>
          <a:ln w="47625">
            <a:solidFill>
              <a:srgbClr val="74B230"/>
            </a:solidFill>
          </a:ln>
        </p:spPr>
        <p:style>
          <a:lnRef idx="3">
            <a:schemeClr val="accent1"/>
          </a:lnRef>
          <a:fillRef idx="0">
            <a:schemeClr val="accent1"/>
          </a:fillRef>
          <a:effectRef idx="2">
            <a:schemeClr val="accent1"/>
          </a:effectRef>
          <a:fontRef idx="minor">
            <a:schemeClr val="tx1"/>
          </a:fontRef>
        </p:style>
      </p:cxnSp>
      <p:sp>
        <p:nvSpPr>
          <p:cNvPr id="4" name="テキスト ボックス 3"/>
          <p:cNvSpPr txBox="1"/>
          <p:nvPr/>
        </p:nvSpPr>
        <p:spPr>
          <a:xfrm>
            <a:off x="205344" y="4869160"/>
            <a:ext cx="9443585" cy="553998"/>
          </a:xfrm>
          <a:prstGeom prst="rect">
            <a:avLst/>
          </a:prstGeom>
          <a:noFill/>
        </p:spPr>
        <p:txBody>
          <a:bodyPr wrap="square" rtlCol="0">
            <a:spAutoFit/>
          </a:bodyPr>
          <a:lstStyle/>
          <a:p>
            <a:r>
              <a:rPr lang="ja-JP" altLang="en-US" sz="1500" dirty="0">
                <a:latin typeface="+mn-ea"/>
                <a:cs typeface="Meiryo UI" panose="020B0604030504040204" pitchFamily="50" charset="-128"/>
              </a:rPr>
              <a:t>・今後も施設で床や壁等</a:t>
            </a:r>
            <a:r>
              <a:rPr lang="ja-JP" altLang="en-US" sz="1500" dirty="0" smtClean="0">
                <a:latin typeface="+mn-ea"/>
                <a:cs typeface="Meiryo UI" panose="020B0604030504040204" pitchFamily="50" charset="-128"/>
              </a:rPr>
              <a:t>に木</a:t>
            </a:r>
            <a:r>
              <a:rPr lang="ja-JP" altLang="en-US" sz="1500" dirty="0">
                <a:latin typeface="+mn-ea"/>
                <a:cs typeface="Meiryo UI" panose="020B0604030504040204" pitchFamily="50" charset="-128"/>
              </a:rPr>
              <a:t>を使う取組みをすすめるべき</a:t>
            </a:r>
            <a:r>
              <a:rPr lang="ja-JP" altLang="en-US" sz="1500" dirty="0" smtClean="0">
                <a:latin typeface="+mn-ea"/>
                <a:cs typeface="Meiryo UI" panose="020B0604030504040204" pitchFamily="50" charset="-128"/>
              </a:rPr>
              <a:t>と回答したのは</a:t>
            </a:r>
            <a:r>
              <a:rPr lang="ja-JP" altLang="en-US" sz="1500" dirty="0">
                <a:latin typeface="+mn-ea"/>
                <a:cs typeface="Meiryo UI" panose="020B0604030504040204" pitchFamily="50" charset="-128"/>
              </a:rPr>
              <a:t>、「とても思う（</a:t>
            </a:r>
            <a:r>
              <a:rPr lang="en-US" altLang="ja-JP" sz="1500" dirty="0">
                <a:latin typeface="+mn-ea"/>
                <a:cs typeface="Meiryo UI" panose="020B0604030504040204" pitchFamily="50" charset="-128"/>
              </a:rPr>
              <a:t>32.4</a:t>
            </a:r>
            <a:r>
              <a:rPr lang="ja-JP" altLang="en-US" sz="1500" dirty="0">
                <a:latin typeface="+mn-ea"/>
                <a:cs typeface="Meiryo UI" panose="020B0604030504040204" pitchFamily="50" charset="-128"/>
              </a:rPr>
              <a:t>％</a:t>
            </a:r>
            <a:r>
              <a:rPr lang="ja-JP" altLang="en-US" sz="1500" dirty="0" smtClean="0">
                <a:latin typeface="+mn-ea"/>
                <a:cs typeface="Meiryo UI" panose="020B0604030504040204" pitchFamily="50" charset="-128"/>
              </a:rPr>
              <a:t>）」「思う（</a:t>
            </a:r>
            <a:r>
              <a:rPr lang="en-US" altLang="ja-JP" sz="1500" dirty="0">
                <a:latin typeface="+mn-ea"/>
                <a:cs typeface="Meiryo UI" panose="020B0604030504040204" pitchFamily="50" charset="-128"/>
              </a:rPr>
              <a:t>58.5</a:t>
            </a:r>
            <a:r>
              <a:rPr lang="ja-JP" altLang="en-US" sz="1500" dirty="0">
                <a:latin typeface="+mn-ea"/>
                <a:cs typeface="Meiryo UI" panose="020B0604030504040204" pitchFamily="50" charset="-128"/>
              </a:rPr>
              <a:t>％</a:t>
            </a:r>
            <a:r>
              <a:rPr lang="ja-JP" altLang="en-US" sz="1500" dirty="0" smtClean="0">
                <a:latin typeface="+mn-ea"/>
                <a:cs typeface="Meiryo UI" panose="020B0604030504040204" pitchFamily="50" charset="-128"/>
              </a:rPr>
              <a:t>）」併せ</a:t>
            </a:r>
            <a:endParaRPr lang="en-US" altLang="ja-JP" sz="1500" dirty="0" smtClean="0">
              <a:latin typeface="+mn-ea"/>
              <a:cs typeface="Meiryo UI" panose="020B0604030504040204" pitchFamily="50" charset="-128"/>
            </a:endParaRPr>
          </a:p>
          <a:p>
            <a:r>
              <a:rPr lang="ja-JP" altLang="en-US" sz="1500" dirty="0">
                <a:latin typeface="+mn-ea"/>
                <a:cs typeface="Meiryo UI" panose="020B0604030504040204" pitchFamily="50" charset="-128"/>
              </a:rPr>
              <a:t>　</a:t>
            </a:r>
            <a:r>
              <a:rPr lang="ja-JP" altLang="en-US" sz="1500" dirty="0" err="1" smtClean="0">
                <a:latin typeface="+mn-ea"/>
                <a:cs typeface="Meiryo UI" panose="020B0604030504040204" pitchFamily="50" charset="-128"/>
              </a:rPr>
              <a:t>て</a:t>
            </a:r>
            <a:r>
              <a:rPr kumimoji="1" lang="en-US" altLang="ja-JP" sz="1500" dirty="0" smtClean="0">
                <a:latin typeface="+mn-ea"/>
                <a:cs typeface="Meiryo UI" panose="020B0604030504040204" pitchFamily="50" charset="-128"/>
              </a:rPr>
              <a:t>90.9</a:t>
            </a:r>
            <a:r>
              <a:rPr kumimoji="1" lang="ja-JP" altLang="en-US" sz="1500" dirty="0" smtClean="0">
                <a:latin typeface="+mn-ea"/>
                <a:cs typeface="Meiryo UI" panose="020B0604030504040204" pitchFamily="50" charset="-128"/>
              </a:rPr>
              <a:t>％。</a:t>
            </a:r>
            <a:endParaRPr kumimoji="1" lang="ja-JP" altLang="en-US" sz="1500" dirty="0">
              <a:latin typeface="+mn-ea"/>
              <a:cs typeface="Meiryo UI" panose="020B0604030504040204" pitchFamily="50" charset="-128"/>
            </a:endParaRPr>
          </a:p>
        </p:txBody>
      </p:sp>
      <p:sp>
        <p:nvSpPr>
          <p:cNvPr id="8" name="テキスト ボックス 7"/>
          <p:cNvSpPr txBox="1"/>
          <p:nvPr/>
        </p:nvSpPr>
        <p:spPr>
          <a:xfrm>
            <a:off x="260926" y="5423158"/>
            <a:ext cx="9443585" cy="784830"/>
          </a:xfrm>
          <a:prstGeom prst="rect">
            <a:avLst/>
          </a:prstGeom>
          <a:noFill/>
        </p:spPr>
        <p:txBody>
          <a:bodyPr wrap="square" rtlCol="0">
            <a:spAutoFit/>
          </a:bodyPr>
          <a:lstStyle/>
          <a:p>
            <a:r>
              <a:rPr lang="ja-JP" altLang="en-US" sz="1500" dirty="0" smtClean="0">
                <a:latin typeface="+mn-ea"/>
                <a:cs typeface="Meiryo UI" panose="020B0604030504040204" pitchFamily="50" charset="-128"/>
              </a:rPr>
              <a:t>・今後も施設で床や壁等に木を使う取組みをすすめるべきと思わないと回答した方（</a:t>
            </a:r>
            <a:r>
              <a:rPr lang="en-US" altLang="ja-JP" sz="1500" dirty="0" smtClean="0">
                <a:latin typeface="+mn-ea"/>
                <a:cs typeface="Meiryo UI" panose="020B0604030504040204" pitchFamily="50" charset="-128"/>
              </a:rPr>
              <a:t>7.8</a:t>
            </a:r>
            <a:r>
              <a:rPr lang="ja-JP" altLang="en-US" sz="1500" dirty="0" smtClean="0">
                <a:latin typeface="+mn-ea"/>
                <a:cs typeface="Meiryo UI" panose="020B0604030504040204" pitchFamily="50" charset="-128"/>
              </a:rPr>
              <a:t>％「あまり思わない」（</a:t>
            </a:r>
            <a:r>
              <a:rPr lang="en-US" altLang="ja-JP" sz="1500" dirty="0" smtClean="0">
                <a:latin typeface="+mn-ea"/>
                <a:cs typeface="Meiryo UI" panose="020B0604030504040204" pitchFamily="50" charset="-128"/>
              </a:rPr>
              <a:t>7.4</a:t>
            </a:r>
            <a:r>
              <a:rPr lang="ja-JP" altLang="en-US" sz="1500" dirty="0" smtClean="0">
                <a:latin typeface="+mn-ea"/>
                <a:cs typeface="Meiryo UI" panose="020B0604030504040204" pitchFamily="50" charset="-128"/>
              </a:rPr>
              <a:t>％）</a:t>
            </a:r>
            <a:endParaRPr lang="en-US" altLang="ja-JP" sz="1500" dirty="0" smtClean="0">
              <a:latin typeface="+mn-ea"/>
              <a:cs typeface="Meiryo UI" panose="020B0604030504040204" pitchFamily="50" charset="-128"/>
            </a:endParaRPr>
          </a:p>
          <a:p>
            <a:r>
              <a:rPr lang="ja-JP" altLang="en-US" sz="1500" dirty="0">
                <a:latin typeface="+mn-ea"/>
                <a:cs typeface="Meiryo UI" panose="020B0604030504040204" pitchFamily="50" charset="-128"/>
              </a:rPr>
              <a:t>　</a:t>
            </a:r>
            <a:r>
              <a:rPr lang="ja-JP" altLang="en-US" sz="1500" dirty="0" smtClean="0">
                <a:latin typeface="+mn-ea"/>
                <a:cs typeface="Meiryo UI" panose="020B0604030504040204" pitchFamily="50" charset="-128"/>
              </a:rPr>
              <a:t>「思わない」（</a:t>
            </a:r>
            <a:r>
              <a:rPr lang="en-US" altLang="ja-JP" sz="1500" dirty="0" smtClean="0">
                <a:latin typeface="+mn-ea"/>
                <a:cs typeface="Meiryo UI" panose="020B0604030504040204" pitchFamily="50" charset="-128"/>
              </a:rPr>
              <a:t>0.4</a:t>
            </a:r>
            <a:r>
              <a:rPr lang="ja-JP" altLang="en-US" sz="1500" dirty="0" smtClean="0">
                <a:latin typeface="+mn-ea"/>
                <a:cs typeface="Meiryo UI" panose="020B0604030504040204" pitchFamily="50" charset="-128"/>
              </a:rPr>
              <a:t>％））の理由はメンテナンスが大変（</a:t>
            </a:r>
            <a:r>
              <a:rPr lang="en-US" altLang="ja-JP" sz="1500" dirty="0" smtClean="0">
                <a:latin typeface="+mn-ea"/>
                <a:cs typeface="Meiryo UI" panose="020B0604030504040204" pitchFamily="50" charset="-128"/>
              </a:rPr>
              <a:t>52.4</a:t>
            </a:r>
            <a:r>
              <a:rPr lang="ja-JP" altLang="en-US" sz="1500" dirty="0" smtClean="0">
                <a:latin typeface="+mn-ea"/>
                <a:cs typeface="Meiryo UI" panose="020B0604030504040204" pitchFamily="50" charset="-128"/>
              </a:rPr>
              <a:t>％）が１番多く、</a:t>
            </a:r>
            <a:r>
              <a:rPr lang="en-US" altLang="ja-JP" sz="1500" dirty="0" smtClean="0">
                <a:latin typeface="+mn-ea"/>
                <a:cs typeface="Meiryo UI" panose="020B0604030504040204" pitchFamily="50" charset="-128"/>
              </a:rPr>
              <a:t>2</a:t>
            </a:r>
            <a:r>
              <a:rPr lang="ja-JP" altLang="en-US" sz="1500" dirty="0" smtClean="0">
                <a:latin typeface="+mn-ea"/>
                <a:cs typeface="Meiryo UI" panose="020B0604030504040204" pitchFamily="50" charset="-128"/>
              </a:rPr>
              <a:t>番目に多い、その他の内容はとしては、ア</a:t>
            </a:r>
            <a:endParaRPr lang="en-US" altLang="ja-JP" sz="1500" dirty="0" smtClean="0">
              <a:latin typeface="+mn-ea"/>
              <a:cs typeface="Meiryo UI" panose="020B0604030504040204" pitchFamily="50" charset="-128"/>
            </a:endParaRPr>
          </a:p>
          <a:p>
            <a:r>
              <a:rPr lang="ja-JP" altLang="en-US" sz="1500" dirty="0">
                <a:latin typeface="+mn-ea"/>
                <a:cs typeface="Meiryo UI" panose="020B0604030504040204" pitchFamily="50" charset="-128"/>
              </a:rPr>
              <a:t>　</a:t>
            </a:r>
            <a:r>
              <a:rPr lang="ja-JP" altLang="en-US" sz="1500" dirty="0" smtClean="0">
                <a:latin typeface="+mn-ea"/>
                <a:cs typeface="Meiryo UI" panose="020B0604030504040204" pitchFamily="50" charset="-128"/>
              </a:rPr>
              <a:t>レルギーや使用する場所により、保育室全体が暗く見えてしまうこと等があげられている。</a:t>
            </a:r>
            <a:endParaRPr lang="en-US" altLang="ja-JP" sz="1500" dirty="0" smtClean="0">
              <a:latin typeface="+mn-ea"/>
              <a:cs typeface="Meiryo UI" panose="020B0604030504040204" pitchFamily="50" charset="-128"/>
            </a:endParaRPr>
          </a:p>
        </p:txBody>
      </p:sp>
      <p:graphicFrame>
        <p:nvGraphicFramePr>
          <p:cNvPr id="11" name="グラフ 10"/>
          <p:cNvGraphicFramePr>
            <a:graphicFrameLocks/>
          </p:cNvGraphicFramePr>
          <p:nvPr>
            <p:extLst>
              <p:ext uri="{D42A27DB-BD31-4B8C-83A1-F6EECF244321}">
                <p14:modId xmlns:p14="http://schemas.microsoft.com/office/powerpoint/2010/main" val="2935687900"/>
              </p:ext>
            </p:extLst>
          </p:nvPr>
        </p:nvGraphicFramePr>
        <p:xfrm>
          <a:off x="231522" y="3284984"/>
          <a:ext cx="3030696" cy="151216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グラフ 15"/>
          <p:cNvGraphicFramePr>
            <a:graphicFrameLocks/>
          </p:cNvGraphicFramePr>
          <p:nvPr>
            <p:extLst>
              <p:ext uri="{D42A27DB-BD31-4B8C-83A1-F6EECF244321}">
                <p14:modId xmlns:p14="http://schemas.microsoft.com/office/powerpoint/2010/main" val="3879890706"/>
              </p:ext>
            </p:extLst>
          </p:nvPr>
        </p:nvGraphicFramePr>
        <p:xfrm>
          <a:off x="3174250" y="3284984"/>
          <a:ext cx="3394719" cy="151216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グラフ 11"/>
          <p:cNvGraphicFramePr>
            <a:graphicFrameLocks/>
          </p:cNvGraphicFramePr>
          <p:nvPr>
            <p:extLst>
              <p:ext uri="{D42A27DB-BD31-4B8C-83A1-F6EECF244321}">
                <p14:modId xmlns:p14="http://schemas.microsoft.com/office/powerpoint/2010/main" val="87114947"/>
              </p:ext>
            </p:extLst>
          </p:nvPr>
        </p:nvGraphicFramePr>
        <p:xfrm>
          <a:off x="2216696" y="980728"/>
          <a:ext cx="5562599" cy="222885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グラフ 12"/>
          <p:cNvGraphicFramePr>
            <a:graphicFrameLocks/>
          </p:cNvGraphicFramePr>
          <p:nvPr>
            <p:extLst>
              <p:ext uri="{D42A27DB-BD31-4B8C-83A1-F6EECF244321}">
                <p14:modId xmlns:p14="http://schemas.microsoft.com/office/powerpoint/2010/main" val="3981657666"/>
              </p:ext>
            </p:extLst>
          </p:nvPr>
        </p:nvGraphicFramePr>
        <p:xfrm>
          <a:off x="6537176" y="3284984"/>
          <a:ext cx="3240360" cy="1512168"/>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6242333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17"/>
          <p:cNvSpPr>
            <a:spLocks noChangeArrowheads="1"/>
          </p:cNvSpPr>
          <p:nvPr/>
        </p:nvSpPr>
        <p:spPr bwMode="auto">
          <a:xfrm>
            <a:off x="111734" y="419100"/>
            <a:ext cx="88017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kumimoji="1" sz="48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41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36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3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3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9pPr>
          </a:lstStyle>
          <a:p>
            <a:pPr>
              <a:spcBef>
                <a:spcPct val="0"/>
              </a:spcBef>
              <a:buFontTx/>
              <a:buNone/>
            </a:pPr>
            <a:r>
              <a:rPr lang="ja-JP" altLang="en-US" sz="2000" b="1" dirty="0">
                <a:solidFill>
                  <a:prstClr val="black"/>
                </a:solidFill>
                <a:latin typeface="メイリオ" pitchFamily="50" charset="-128"/>
                <a:ea typeface="メイリオ" pitchFamily="50" charset="-128"/>
                <a:cs typeface="メイリオ" pitchFamily="50" charset="-128"/>
              </a:rPr>
              <a:t>　</a:t>
            </a:r>
            <a:r>
              <a:rPr lang="ja-JP" altLang="en-US" sz="2000" b="1" dirty="0" smtClean="0">
                <a:solidFill>
                  <a:prstClr val="black"/>
                </a:solidFill>
                <a:latin typeface="メイリオ" pitchFamily="50" charset="-128"/>
                <a:ea typeface="メイリオ" pitchFamily="50" charset="-128"/>
                <a:cs typeface="メイリオ" pitchFamily="50" charset="-128"/>
              </a:rPr>
              <a:t>子育て施設木のぬくもり推進事業の効果検証</a:t>
            </a:r>
            <a:endParaRPr lang="en-US" altLang="ja-JP" sz="2000" b="1" dirty="0" smtClean="0">
              <a:solidFill>
                <a:prstClr val="black"/>
              </a:solidFill>
              <a:latin typeface="メイリオ" pitchFamily="50" charset="-128"/>
              <a:ea typeface="メイリオ" pitchFamily="50" charset="-128"/>
              <a:cs typeface="メイリオ" pitchFamily="50" charset="-128"/>
            </a:endParaRPr>
          </a:p>
        </p:txBody>
      </p:sp>
      <p:sp>
        <p:nvSpPr>
          <p:cNvPr id="6" name="正方形/長方形 2"/>
          <p:cNvSpPr>
            <a:spLocks noChangeArrowheads="1"/>
          </p:cNvSpPr>
          <p:nvPr/>
        </p:nvSpPr>
        <p:spPr bwMode="auto">
          <a:xfrm>
            <a:off x="5590356" y="465266"/>
            <a:ext cx="341632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sz="1400" b="1" dirty="0" smtClean="0">
                <a:solidFill>
                  <a:srgbClr val="006600"/>
                </a:solidFill>
                <a:latin typeface="メイリオ" pitchFamily="50" charset="-128"/>
                <a:ea typeface="メイリオ" pitchFamily="50" charset="-128"/>
                <a:cs typeface="メイリオ" pitchFamily="50" charset="-128"/>
              </a:rPr>
              <a:t>（施設職員及び施設利用者（保護者））</a:t>
            </a:r>
            <a:endParaRPr lang="ja-JP" altLang="en-US" sz="1400" b="1" dirty="0">
              <a:solidFill>
                <a:srgbClr val="006600"/>
              </a:solidFill>
              <a:latin typeface="メイリオ" pitchFamily="50" charset="-128"/>
              <a:ea typeface="メイリオ" pitchFamily="50" charset="-128"/>
              <a:cs typeface="メイリオ" pitchFamily="50" charset="-128"/>
            </a:endParaRPr>
          </a:p>
        </p:txBody>
      </p:sp>
      <p:cxnSp>
        <p:nvCxnSpPr>
          <p:cNvPr id="7" name="直線コネクタ 6"/>
          <p:cNvCxnSpPr/>
          <p:nvPr/>
        </p:nvCxnSpPr>
        <p:spPr>
          <a:xfrm>
            <a:off x="260926" y="784080"/>
            <a:ext cx="9332422" cy="0"/>
          </a:xfrm>
          <a:prstGeom prst="line">
            <a:avLst/>
          </a:prstGeom>
          <a:ln w="47625">
            <a:solidFill>
              <a:srgbClr val="74B230"/>
            </a:solidFill>
          </a:ln>
        </p:spPr>
        <p:style>
          <a:lnRef idx="3">
            <a:schemeClr val="accent1"/>
          </a:lnRef>
          <a:fillRef idx="0">
            <a:schemeClr val="accent1"/>
          </a:fillRef>
          <a:effectRef idx="2">
            <a:schemeClr val="accent1"/>
          </a:effectRef>
          <a:fontRef idx="minor">
            <a:schemeClr val="tx1"/>
          </a:fontRef>
        </p:style>
      </p:cxnSp>
      <p:sp>
        <p:nvSpPr>
          <p:cNvPr id="4" name="テキスト ボックス 3"/>
          <p:cNvSpPr txBox="1"/>
          <p:nvPr/>
        </p:nvSpPr>
        <p:spPr>
          <a:xfrm>
            <a:off x="335522" y="5157192"/>
            <a:ext cx="9183230" cy="584775"/>
          </a:xfrm>
          <a:prstGeom prst="rect">
            <a:avLst/>
          </a:prstGeom>
          <a:noFill/>
        </p:spPr>
        <p:txBody>
          <a:bodyPr wrap="square" rtlCol="0">
            <a:spAutoFit/>
          </a:bodyPr>
          <a:lstStyle/>
          <a:p>
            <a:r>
              <a:rPr lang="ja-JP" altLang="en-US" sz="1600" dirty="0">
                <a:solidFill>
                  <a:prstClr val="black"/>
                </a:solidFill>
                <a:latin typeface="+mn-ea"/>
                <a:cs typeface="Meiryo UI" panose="020B0604030504040204" pitchFamily="50" charset="-128"/>
              </a:rPr>
              <a:t>・「木育」</a:t>
            </a:r>
            <a:r>
              <a:rPr lang="ja-JP" altLang="en-US" sz="1600" dirty="0" smtClean="0">
                <a:solidFill>
                  <a:prstClr val="black"/>
                </a:solidFill>
                <a:latin typeface="+mn-ea"/>
                <a:cs typeface="Meiryo UI" panose="020B0604030504040204" pitchFamily="50" charset="-128"/>
              </a:rPr>
              <a:t>を通して</a:t>
            </a:r>
            <a:r>
              <a:rPr lang="ja-JP" altLang="en-US" sz="1600" dirty="0">
                <a:solidFill>
                  <a:prstClr val="black"/>
                </a:solidFill>
                <a:latin typeface="+mn-ea"/>
                <a:cs typeface="Meiryo UI" panose="020B0604030504040204" pitchFamily="50" charset="-128"/>
              </a:rPr>
              <a:t>、木製化、木製品や森林に関心を持ったと</a:t>
            </a:r>
            <a:r>
              <a:rPr lang="ja-JP" altLang="en-US" sz="1600" dirty="0" smtClean="0">
                <a:solidFill>
                  <a:prstClr val="black"/>
                </a:solidFill>
                <a:latin typeface="+mn-ea"/>
                <a:cs typeface="Meiryo UI" panose="020B0604030504040204" pitchFamily="50" charset="-128"/>
              </a:rPr>
              <a:t>回答</a:t>
            </a:r>
            <a:r>
              <a:rPr lang="ja-JP" altLang="en-US" sz="1600" dirty="0">
                <a:solidFill>
                  <a:prstClr val="black"/>
                </a:solidFill>
                <a:latin typeface="+mn-ea"/>
                <a:cs typeface="Meiryo UI" panose="020B0604030504040204" pitchFamily="50" charset="-128"/>
              </a:rPr>
              <a:t>したの</a:t>
            </a:r>
            <a:r>
              <a:rPr lang="ja-JP" altLang="en-US" sz="1600" dirty="0" smtClean="0">
                <a:solidFill>
                  <a:prstClr val="black"/>
                </a:solidFill>
                <a:latin typeface="+mn-ea"/>
                <a:cs typeface="Meiryo UI" panose="020B0604030504040204" pitchFamily="50" charset="-128"/>
              </a:rPr>
              <a:t>は、「</a:t>
            </a:r>
            <a:r>
              <a:rPr lang="ja-JP" altLang="en-US" sz="1600" dirty="0">
                <a:solidFill>
                  <a:prstClr val="black"/>
                </a:solidFill>
                <a:latin typeface="+mn-ea"/>
                <a:cs typeface="Meiryo UI" panose="020B0604030504040204" pitchFamily="50" charset="-128"/>
              </a:rPr>
              <a:t>とても</a:t>
            </a:r>
            <a:r>
              <a:rPr lang="ja-JP" altLang="en-US" sz="1600" dirty="0" smtClean="0">
                <a:solidFill>
                  <a:prstClr val="black"/>
                </a:solidFill>
                <a:latin typeface="+mn-ea"/>
                <a:cs typeface="Meiryo UI" panose="020B0604030504040204" pitchFamily="50" charset="-128"/>
              </a:rPr>
              <a:t>持った（</a:t>
            </a:r>
            <a:r>
              <a:rPr lang="en-US" altLang="ja-JP" sz="1600" dirty="0">
                <a:solidFill>
                  <a:prstClr val="black"/>
                </a:solidFill>
                <a:latin typeface="+mn-ea"/>
                <a:cs typeface="Meiryo UI" panose="020B0604030504040204" pitchFamily="50" charset="-128"/>
              </a:rPr>
              <a:t>11.8</a:t>
            </a:r>
            <a:r>
              <a:rPr lang="ja-JP" altLang="en-US" sz="1600" dirty="0">
                <a:solidFill>
                  <a:prstClr val="black"/>
                </a:solidFill>
                <a:latin typeface="+mn-ea"/>
                <a:cs typeface="Meiryo UI" panose="020B0604030504040204" pitchFamily="50" charset="-128"/>
              </a:rPr>
              <a:t>％</a:t>
            </a:r>
            <a:r>
              <a:rPr lang="ja-JP" altLang="en-US" sz="1600" dirty="0" smtClean="0">
                <a:solidFill>
                  <a:prstClr val="black"/>
                </a:solidFill>
                <a:latin typeface="+mn-ea"/>
                <a:cs typeface="Meiryo UI" panose="020B0604030504040204" pitchFamily="50" charset="-128"/>
              </a:rPr>
              <a:t>）」「</a:t>
            </a:r>
            <a:r>
              <a:rPr lang="ja-JP" altLang="en-US" sz="1600" dirty="0" err="1">
                <a:solidFill>
                  <a:prstClr val="black"/>
                </a:solidFill>
                <a:latin typeface="+mn-ea"/>
                <a:cs typeface="Meiryo UI" panose="020B0604030504040204" pitchFamily="50" charset="-128"/>
              </a:rPr>
              <a:t>持</a:t>
            </a:r>
            <a:r>
              <a:rPr lang="ja-JP" altLang="en-US" sz="1600" dirty="0" err="1" smtClean="0">
                <a:solidFill>
                  <a:prstClr val="black"/>
                </a:solidFill>
                <a:latin typeface="+mn-ea"/>
                <a:cs typeface="Meiryo UI" panose="020B0604030504040204" pitchFamily="50" charset="-128"/>
              </a:rPr>
              <a:t>っ</a:t>
            </a:r>
            <a:endParaRPr lang="en-US" altLang="ja-JP" sz="1600" dirty="0" smtClean="0">
              <a:solidFill>
                <a:prstClr val="black"/>
              </a:solidFill>
              <a:latin typeface="+mn-ea"/>
              <a:cs typeface="Meiryo UI" panose="020B0604030504040204" pitchFamily="50" charset="-128"/>
            </a:endParaRPr>
          </a:p>
          <a:p>
            <a:r>
              <a:rPr lang="ja-JP" altLang="en-US" sz="1600" dirty="0">
                <a:solidFill>
                  <a:prstClr val="black"/>
                </a:solidFill>
                <a:latin typeface="+mn-ea"/>
                <a:cs typeface="Meiryo UI" panose="020B0604030504040204" pitchFamily="50" charset="-128"/>
              </a:rPr>
              <a:t>　</a:t>
            </a:r>
            <a:r>
              <a:rPr lang="ja-JP" altLang="en-US" sz="1600" dirty="0" smtClean="0">
                <a:solidFill>
                  <a:prstClr val="black"/>
                </a:solidFill>
                <a:latin typeface="+mn-ea"/>
                <a:cs typeface="Meiryo UI" panose="020B0604030504040204" pitchFamily="50" charset="-128"/>
              </a:rPr>
              <a:t>た</a:t>
            </a:r>
            <a:r>
              <a:rPr lang="ja-JP" altLang="en-US" sz="1600" dirty="0">
                <a:solidFill>
                  <a:prstClr val="black"/>
                </a:solidFill>
                <a:latin typeface="+mn-ea"/>
                <a:cs typeface="Meiryo UI" panose="020B0604030504040204" pitchFamily="50" charset="-128"/>
              </a:rPr>
              <a:t>」（</a:t>
            </a:r>
            <a:r>
              <a:rPr lang="en-US" altLang="ja-JP" sz="1600" dirty="0">
                <a:solidFill>
                  <a:prstClr val="black"/>
                </a:solidFill>
                <a:latin typeface="+mn-ea"/>
                <a:cs typeface="Meiryo UI" panose="020B0604030504040204" pitchFamily="50" charset="-128"/>
              </a:rPr>
              <a:t>68.4</a:t>
            </a:r>
            <a:r>
              <a:rPr lang="ja-JP" altLang="en-US" sz="1600" dirty="0">
                <a:solidFill>
                  <a:prstClr val="black"/>
                </a:solidFill>
                <a:latin typeface="+mn-ea"/>
                <a:cs typeface="Meiryo UI" panose="020B0604030504040204" pitchFamily="50" charset="-128"/>
              </a:rPr>
              <a:t>％</a:t>
            </a:r>
            <a:r>
              <a:rPr lang="ja-JP" altLang="en-US" sz="1600" dirty="0" smtClean="0">
                <a:solidFill>
                  <a:prstClr val="black"/>
                </a:solidFill>
                <a:latin typeface="+mn-ea"/>
                <a:cs typeface="Meiryo UI" panose="020B0604030504040204" pitchFamily="50" charset="-128"/>
              </a:rPr>
              <a:t>）」を併せて</a:t>
            </a:r>
            <a:r>
              <a:rPr lang="en-US" altLang="ja-JP" sz="1600" dirty="0" smtClean="0">
                <a:solidFill>
                  <a:prstClr val="black"/>
                </a:solidFill>
                <a:latin typeface="+mn-ea"/>
                <a:cs typeface="Meiryo UI" panose="020B0604030504040204" pitchFamily="50" charset="-128"/>
              </a:rPr>
              <a:t>80.2</a:t>
            </a:r>
            <a:r>
              <a:rPr lang="ja-JP" altLang="en-US" sz="1600" dirty="0" smtClean="0">
                <a:solidFill>
                  <a:prstClr val="black"/>
                </a:solidFill>
                <a:latin typeface="+mn-ea"/>
                <a:cs typeface="Meiryo UI" panose="020B0604030504040204" pitchFamily="50" charset="-128"/>
              </a:rPr>
              <a:t>％。</a:t>
            </a:r>
            <a:endParaRPr lang="ja-JP" altLang="en-US" sz="1600" dirty="0">
              <a:solidFill>
                <a:prstClr val="black"/>
              </a:solidFill>
              <a:latin typeface="+mn-ea"/>
            </a:endParaRPr>
          </a:p>
        </p:txBody>
      </p:sp>
      <p:sp>
        <p:nvSpPr>
          <p:cNvPr id="21" name="テキスト ボックス 20"/>
          <p:cNvSpPr txBox="1"/>
          <p:nvPr/>
        </p:nvSpPr>
        <p:spPr>
          <a:xfrm>
            <a:off x="335522" y="5902620"/>
            <a:ext cx="9105261" cy="584775"/>
          </a:xfrm>
          <a:prstGeom prst="rect">
            <a:avLst/>
          </a:prstGeom>
          <a:noFill/>
        </p:spPr>
        <p:txBody>
          <a:bodyPr wrap="square" rtlCol="0">
            <a:spAutoFit/>
          </a:bodyPr>
          <a:lstStyle/>
          <a:p>
            <a:r>
              <a:rPr lang="ja-JP" altLang="en-US" sz="1600" dirty="0">
                <a:solidFill>
                  <a:prstClr val="black"/>
                </a:solidFill>
                <a:latin typeface="+mn-ea"/>
                <a:cs typeface="Meiryo UI" panose="020B0604030504040204" pitchFamily="50" charset="-128"/>
              </a:rPr>
              <a:t>・「木育」は子どもたちに有効だと</a:t>
            </a:r>
            <a:r>
              <a:rPr lang="ja-JP" altLang="en-US" sz="1600" dirty="0" smtClean="0">
                <a:solidFill>
                  <a:prstClr val="black"/>
                </a:solidFill>
                <a:latin typeface="+mn-ea"/>
                <a:cs typeface="Meiryo UI" panose="020B0604030504040204" pitchFamily="50" charset="-128"/>
              </a:rPr>
              <a:t>回答</a:t>
            </a:r>
            <a:r>
              <a:rPr lang="ja-JP" altLang="en-US" sz="1600" dirty="0">
                <a:solidFill>
                  <a:prstClr val="black"/>
                </a:solidFill>
                <a:latin typeface="+mn-ea"/>
                <a:cs typeface="Meiryo UI" panose="020B0604030504040204" pitchFamily="50" charset="-128"/>
              </a:rPr>
              <a:t>したのは</a:t>
            </a:r>
            <a:r>
              <a:rPr lang="ja-JP" altLang="en-US" sz="1600" dirty="0" smtClean="0">
                <a:solidFill>
                  <a:prstClr val="black"/>
                </a:solidFill>
                <a:latin typeface="+mn-ea"/>
                <a:cs typeface="Meiryo UI" panose="020B0604030504040204" pitchFamily="50" charset="-128"/>
              </a:rPr>
              <a:t>、「</a:t>
            </a:r>
            <a:r>
              <a:rPr lang="ja-JP" altLang="en-US" sz="1600" dirty="0">
                <a:solidFill>
                  <a:prstClr val="black"/>
                </a:solidFill>
                <a:latin typeface="+mn-ea"/>
                <a:cs typeface="Meiryo UI" panose="020B0604030504040204" pitchFamily="50" charset="-128"/>
              </a:rPr>
              <a:t>とても有効だと</a:t>
            </a:r>
            <a:r>
              <a:rPr lang="ja-JP" altLang="en-US" sz="1600" dirty="0" smtClean="0">
                <a:solidFill>
                  <a:prstClr val="black"/>
                </a:solidFill>
                <a:latin typeface="+mn-ea"/>
                <a:cs typeface="Meiryo UI" panose="020B0604030504040204" pitchFamily="50" charset="-128"/>
              </a:rPr>
              <a:t>思う（</a:t>
            </a:r>
            <a:r>
              <a:rPr lang="en-US" altLang="ja-JP" sz="1600" dirty="0">
                <a:solidFill>
                  <a:prstClr val="black"/>
                </a:solidFill>
                <a:latin typeface="+mn-ea"/>
                <a:cs typeface="Meiryo UI" panose="020B0604030504040204" pitchFamily="50" charset="-128"/>
              </a:rPr>
              <a:t>26.5</a:t>
            </a:r>
            <a:r>
              <a:rPr lang="ja-JP" altLang="en-US" sz="1600" dirty="0">
                <a:solidFill>
                  <a:prstClr val="black"/>
                </a:solidFill>
                <a:latin typeface="+mn-ea"/>
                <a:cs typeface="Meiryo UI" panose="020B0604030504040204" pitchFamily="50" charset="-128"/>
              </a:rPr>
              <a:t>％</a:t>
            </a:r>
            <a:r>
              <a:rPr lang="ja-JP" altLang="en-US" sz="1600" dirty="0" smtClean="0">
                <a:solidFill>
                  <a:prstClr val="black"/>
                </a:solidFill>
                <a:latin typeface="+mn-ea"/>
                <a:cs typeface="Meiryo UI" panose="020B0604030504040204" pitchFamily="50" charset="-128"/>
              </a:rPr>
              <a:t>）」「</a:t>
            </a:r>
            <a:r>
              <a:rPr lang="ja-JP" altLang="en-US" sz="1600" dirty="0">
                <a:solidFill>
                  <a:prstClr val="black"/>
                </a:solidFill>
                <a:latin typeface="+mn-ea"/>
                <a:cs typeface="Meiryo UI" panose="020B0604030504040204" pitchFamily="50" charset="-128"/>
              </a:rPr>
              <a:t>有効だと</a:t>
            </a:r>
            <a:r>
              <a:rPr lang="ja-JP" altLang="en-US" sz="1600" dirty="0" smtClean="0">
                <a:solidFill>
                  <a:prstClr val="black"/>
                </a:solidFill>
                <a:latin typeface="+mn-ea"/>
                <a:cs typeface="Meiryo UI" panose="020B0604030504040204" pitchFamily="50" charset="-128"/>
              </a:rPr>
              <a:t>思う（</a:t>
            </a:r>
            <a:r>
              <a:rPr lang="en-US" altLang="ja-JP" sz="1600" dirty="0">
                <a:solidFill>
                  <a:prstClr val="black"/>
                </a:solidFill>
                <a:latin typeface="+mn-ea"/>
                <a:cs typeface="Meiryo UI" panose="020B0604030504040204" pitchFamily="50" charset="-128"/>
              </a:rPr>
              <a:t>59.2</a:t>
            </a:r>
            <a:r>
              <a:rPr lang="ja-JP" altLang="en-US" sz="1600" dirty="0">
                <a:solidFill>
                  <a:prstClr val="black"/>
                </a:solidFill>
                <a:latin typeface="+mn-ea"/>
                <a:cs typeface="Meiryo UI" panose="020B0604030504040204" pitchFamily="50" charset="-128"/>
              </a:rPr>
              <a:t>％</a:t>
            </a:r>
            <a:r>
              <a:rPr lang="ja-JP" altLang="en-US" sz="1600" dirty="0" smtClean="0">
                <a:solidFill>
                  <a:prstClr val="black"/>
                </a:solidFill>
                <a:latin typeface="+mn-ea"/>
                <a:cs typeface="Meiryo UI" panose="020B0604030504040204" pitchFamily="50" charset="-128"/>
              </a:rPr>
              <a:t>）」</a:t>
            </a:r>
            <a:endParaRPr lang="ja-JP" altLang="en-US" sz="1600" dirty="0">
              <a:solidFill>
                <a:prstClr val="black"/>
              </a:solidFill>
              <a:latin typeface="+mn-ea"/>
              <a:cs typeface="Meiryo UI" panose="020B0604030504040204" pitchFamily="50" charset="-128"/>
            </a:endParaRPr>
          </a:p>
          <a:p>
            <a:r>
              <a:rPr lang="ja-JP" altLang="en-US" sz="1600" dirty="0" smtClean="0">
                <a:solidFill>
                  <a:prstClr val="black"/>
                </a:solidFill>
                <a:latin typeface="+mn-ea"/>
              </a:rPr>
              <a:t>　を併せて</a:t>
            </a:r>
            <a:r>
              <a:rPr lang="en-US" altLang="ja-JP" sz="1600" dirty="0" smtClean="0">
                <a:solidFill>
                  <a:prstClr val="black"/>
                </a:solidFill>
                <a:latin typeface="+mn-ea"/>
                <a:cs typeface="Meiryo UI" panose="020B0604030504040204" pitchFamily="50" charset="-128"/>
              </a:rPr>
              <a:t>85.7</a:t>
            </a:r>
            <a:r>
              <a:rPr lang="ja-JP" altLang="en-US" sz="1600" dirty="0" smtClean="0">
                <a:solidFill>
                  <a:prstClr val="black"/>
                </a:solidFill>
                <a:latin typeface="+mn-ea"/>
                <a:cs typeface="Meiryo UI" panose="020B0604030504040204" pitchFamily="50" charset="-128"/>
              </a:rPr>
              <a:t>％</a:t>
            </a:r>
            <a:r>
              <a:rPr lang="ja-JP" altLang="en-US" sz="1600" dirty="0">
                <a:solidFill>
                  <a:prstClr val="black"/>
                </a:solidFill>
                <a:latin typeface="+mn-ea"/>
                <a:cs typeface="Meiryo UI" panose="020B0604030504040204" pitchFamily="50" charset="-128"/>
              </a:rPr>
              <a:t>。</a:t>
            </a:r>
            <a:endParaRPr lang="ja-JP" altLang="en-US" sz="1600" dirty="0">
              <a:solidFill>
                <a:prstClr val="black"/>
              </a:solidFill>
              <a:latin typeface="+mn-ea"/>
            </a:endParaRPr>
          </a:p>
        </p:txBody>
      </p:sp>
      <p:graphicFrame>
        <p:nvGraphicFramePr>
          <p:cNvPr id="13" name="グラフ 12"/>
          <p:cNvGraphicFramePr>
            <a:graphicFrameLocks/>
          </p:cNvGraphicFramePr>
          <p:nvPr>
            <p:extLst>
              <p:ext uri="{D42A27DB-BD31-4B8C-83A1-F6EECF244321}">
                <p14:modId xmlns:p14="http://schemas.microsoft.com/office/powerpoint/2010/main" val="95991438"/>
              </p:ext>
            </p:extLst>
          </p:nvPr>
        </p:nvGraphicFramePr>
        <p:xfrm>
          <a:off x="1208584" y="1196752"/>
          <a:ext cx="4001409" cy="16561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グラフ 13"/>
          <p:cNvGraphicFramePr>
            <a:graphicFrameLocks/>
          </p:cNvGraphicFramePr>
          <p:nvPr>
            <p:extLst>
              <p:ext uri="{D42A27DB-BD31-4B8C-83A1-F6EECF244321}">
                <p14:modId xmlns:p14="http://schemas.microsoft.com/office/powerpoint/2010/main" val="512552761"/>
              </p:ext>
            </p:extLst>
          </p:nvPr>
        </p:nvGraphicFramePr>
        <p:xfrm>
          <a:off x="5169025" y="1196752"/>
          <a:ext cx="4032448" cy="165618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グラフ 14"/>
          <p:cNvGraphicFramePr>
            <a:graphicFrameLocks/>
          </p:cNvGraphicFramePr>
          <p:nvPr>
            <p:extLst>
              <p:ext uri="{D42A27DB-BD31-4B8C-83A1-F6EECF244321}">
                <p14:modId xmlns:p14="http://schemas.microsoft.com/office/powerpoint/2010/main" val="1240941145"/>
              </p:ext>
            </p:extLst>
          </p:nvPr>
        </p:nvGraphicFramePr>
        <p:xfrm>
          <a:off x="1208584" y="2852936"/>
          <a:ext cx="3960440" cy="172819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グラフ 15"/>
          <p:cNvGraphicFramePr>
            <a:graphicFrameLocks/>
          </p:cNvGraphicFramePr>
          <p:nvPr>
            <p:extLst>
              <p:ext uri="{D42A27DB-BD31-4B8C-83A1-F6EECF244321}">
                <p14:modId xmlns:p14="http://schemas.microsoft.com/office/powerpoint/2010/main" val="3322694330"/>
              </p:ext>
            </p:extLst>
          </p:nvPr>
        </p:nvGraphicFramePr>
        <p:xfrm>
          <a:off x="5169025" y="2852936"/>
          <a:ext cx="4032447" cy="1728192"/>
        </p:xfrm>
        <a:graphic>
          <a:graphicData uri="http://schemas.openxmlformats.org/drawingml/2006/chart">
            <c:chart xmlns:c="http://schemas.openxmlformats.org/drawingml/2006/chart" xmlns:r="http://schemas.openxmlformats.org/officeDocument/2006/relationships" r:id="rId6"/>
          </a:graphicData>
        </a:graphic>
      </p:graphicFrame>
      <p:sp>
        <p:nvSpPr>
          <p:cNvPr id="17" name="テキスト ボックス 16"/>
          <p:cNvSpPr txBox="1"/>
          <p:nvPr/>
        </p:nvSpPr>
        <p:spPr>
          <a:xfrm>
            <a:off x="301101" y="4725144"/>
            <a:ext cx="9183230" cy="338554"/>
          </a:xfrm>
          <a:prstGeom prst="rect">
            <a:avLst/>
          </a:prstGeom>
          <a:noFill/>
        </p:spPr>
        <p:txBody>
          <a:bodyPr wrap="square" rtlCol="0">
            <a:spAutoFit/>
          </a:bodyPr>
          <a:lstStyle/>
          <a:p>
            <a:r>
              <a:rPr lang="ja-JP" altLang="en-US" sz="1600" dirty="0" smtClean="0">
                <a:solidFill>
                  <a:prstClr val="black"/>
                </a:solidFill>
                <a:latin typeface="+mn-ea"/>
                <a:cs typeface="Meiryo UI" panose="020B0604030504040204" pitchFamily="50" charset="-128"/>
              </a:rPr>
              <a:t>・「木育」を知っている方の内、「この施設の木育の取組みの時に知った」と回答したのは</a:t>
            </a:r>
            <a:r>
              <a:rPr lang="en-US" altLang="ja-JP" sz="1600" dirty="0" smtClean="0">
                <a:solidFill>
                  <a:prstClr val="black"/>
                </a:solidFill>
                <a:latin typeface="+mn-ea"/>
                <a:cs typeface="Meiryo UI" panose="020B0604030504040204" pitchFamily="50" charset="-128"/>
              </a:rPr>
              <a:t>71.2</a:t>
            </a:r>
            <a:r>
              <a:rPr lang="ja-JP" altLang="en-US" sz="1600" dirty="0" smtClean="0">
                <a:solidFill>
                  <a:prstClr val="black"/>
                </a:solidFill>
                <a:latin typeface="+mn-ea"/>
                <a:cs typeface="Meiryo UI" panose="020B0604030504040204" pitchFamily="50" charset="-128"/>
              </a:rPr>
              <a:t>％。　</a:t>
            </a:r>
            <a:endParaRPr lang="en-US" altLang="ja-JP" sz="1600" dirty="0" smtClean="0">
              <a:solidFill>
                <a:prstClr val="black"/>
              </a:solidFill>
              <a:latin typeface="+mn-ea"/>
              <a:cs typeface="Meiryo UI" panose="020B0604030504040204" pitchFamily="50" charset="-128"/>
            </a:endParaRPr>
          </a:p>
        </p:txBody>
      </p:sp>
    </p:spTree>
    <p:extLst>
      <p:ext uri="{BB962C8B-B14F-4D97-AF65-F5344CB8AC3E}">
        <p14:creationId xmlns:p14="http://schemas.microsoft.com/office/powerpoint/2010/main" val="24258967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17"/>
          <p:cNvSpPr>
            <a:spLocks noChangeArrowheads="1"/>
          </p:cNvSpPr>
          <p:nvPr/>
        </p:nvSpPr>
        <p:spPr bwMode="auto">
          <a:xfrm>
            <a:off x="111734" y="419100"/>
            <a:ext cx="81536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kumimoji="1" sz="48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41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36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3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3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9pPr>
          </a:lstStyle>
          <a:p>
            <a:pPr>
              <a:spcBef>
                <a:spcPct val="0"/>
              </a:spcBef>
              <a:buFontTx/>
              <a:buNone/>
            </a:pPr>
            <a:r>
              <a:rPr lang="ja-JP" altLang="en-US" sz="2000" b="1" dirty="0">
                <a:solidFill>
                  <a:prstClr val="black"/>
                </a:solidFill>
                <a:latin typeface="メイリオ" pitchFamily="50" charset="-128"/>
                <a:ea typeface="メイリオ" pitchFamily="50" charset="-128"/>
                <a:cs typeface="メイリオ" pitchFamily="50" charset="-128"/>
              </a:rPr>
              <a:t>　</a:t>
            </a:r>
            <a:r>
              <a:rPr lang="ja-JP" altLang="en-US" sz="2000" b="1" dirty="0" smtClean="0">
                <a:solidFill>
                  <a:prstClr val="black"/>
                </a:solidFill>
                <a:latin typeface="メイリオ" pitchFamily="50" charset="-128"/>
                <a:ea typeface="メイリオ" pitchFamily="50" charset="-128"/>
                <a:cs typeface="メイリオ" pitchFamily="50" charset="-128"/>
              </a:rPr>
              <a:t>子育て施設木のぬくもり推進事業の効果検証</a:t>
            </a:r>
            <a:endParaRPr lang="en-US" altLang="ja-JP" sz="2000" b="1" dirty="0" smtClean="0">
              <a:solidFill>
                <a:prstClr val="black"/>
              </a:solidFill>
              <a:latin typeface="メイリオ" pitchFamily="50" charset="-128"/>
              <a:ea typeface="メイリオ" pitchFamily="50" charset="-128"/>
              <a:cs typeface="メイリオ" pitchFamily="50" charset="-128"/>
            </a:endParaRPr>
          </a:p>
        </p:txBody>
      </p:sp>
      <p:cxnSp>
        <p:nvCxnSpPr>
          <p:cNvPr id="7" name="直線コネクタ 6"/>
          <p:cNvCxnSpPr/>
          <p:nvPr/>
        </p:nvCxnSpPr>
        <p:spPr>
          <a:xfrm>
            <a:off x="260926" y="784080"/>
            <a:ext cx="9332422" cy="0"/>
          </a:xfrm>
          <a:prstGeom prst="line">
            <a:avLst/>
          </a:prstGeom>
          <a:ln w="47625">
            <a:solidFill>
              <a:srgbClr val="74B230"/>
            </a:solidFill>
          </a:ln>
        </p:spPr>
        <p:style>
          <a:lnRef idx="3">
            <a:schemeClr val="accent1"/>
          </a:lnRef>
          <a:fillRef idx="0">
            <a:schemeClr val="accent1"/>
          </a:fillRef>
          <a:effectRef idx="2">
            <a:schemeClr val="accent1"/>
          </a:effectRef>
          <a:fontRef idx="minor">
            <a:schemeClr val="tx1"/>
          </a:fontRef>
        </p:style>
      </p:cxnSp>
      <p:sp>
        <p:nvSpPr>
          <p:cNvPr id="4" name="テキスト ボックス 3"/>
          <p:cNvSpPr txBox="1"/>
          <p:nvPr/>
        </p:nvSpPr>
        <p:spPr>
          <a:xfrm>
            <a:off x="240006" y="980728"/>
            <a:ext cx="9332422" cy="3354765"/>
          </a:xfrm>
          <a:prstGeom prst="rect">
            <a:avLst/>
          </a:prstGeom>
          <a:noFill/>
        </p:spPr>
        <p:txBody>
          <a:bodyPr wrap="square" rtlCol="0">
            <a:spAutoFit/>
          </a:bodyPr>
          <a:lstStyle/>
          <a:p>
            <a:r>
              <a:rPr lang="ja-JP" altLang="en-US" sz="1600" dirty="0" smtClean="0">
                <a:solidFill>
                  <a:prstClr val="black"/>
                </a:solidFill>
                <a:latin typeface="+mn-ea"/>
                <a:cs typeface="Meiryo UI" panose="020B0604030504040204" pitchFamily="50" charset="-128"/>
              </a:rPr>
              <a:t>◆自由意見</a:t>
            </a:r>
            <a:endParaRPr lang="en-US" altLang="ja-JP" sz="1600" dirty="0" smtClean="0">
              <a:solidFill>
                <a:prstClr val="black"/>
              </a:solidFill>
              <a:latin typeface="+mn-ea"/>
              <a:cs typeface="Meiryo UI" panose="020B0604030504040204" pitchFamily="50" charset="-128"/>
            </a:endParaRPr>
          </a:p>
          <a:p>
            <a:endParaRPr lang="en-US" altLang="ja-JP" sz="1600" dirty="0">
              <a:solidFill>
                <a:prstClr val="black"/>
              </a:solidFill>
              <a:latin typeface="+mn-ea"/>
              <a:cs typeface="Meiryo UI" panose="020B0604030504040204" pitchFamily="50" charset="-128"/>
            </a:endParaRPr>
          </a:p>
          <a:p>
            <a:r>
              <a:rPr lang="ja-JP" altLang="en-US" sz="1600" dirty="0">
                <a:solidFill>
                  <a:prstClr val="black"/>
                </a:solidFill>
                <a:latin typeface="+mn-ea"/>
                <a:cs typeface="Meiryo UI" panose="020B0604030504040204" pitchFamily="50" charset="-128"/>
              </a:rPr>
              <a:t>○</a:t>
            </a:r>
            <a:r>
              <a:rPr lang="ja-JP" altLang="en-US" sz="1600" dirty="0" smtClean="0">
                <a:solidFill>
                  <a:prstClr val="black"/>
                </a:solidFill>
                <a:latin typeface="+mn-ea"/>
                <a:cs typeface="Meiryo UI" panose="020B0604030504040204" pitchFamily="50" charset="-128"/>
              </a:rPr>
              <a:t>内装木質化に対する感想</a:t>
            </a:r>
            <a:endParaRPr lang="en-US" altLang="ja-JP" sz="1600" dirty="0" smtClean="0">
              <a:solidFill>
                <a:prstClr val="black"/>
              </a:solidFill>
              <a:latin typeface="+mn-ea"/>
              <a:cs typeface="Meiryo UI" panose="020B0604030504040204" pitchFamily="50" charset="-128"/>
            </a:endParaRPr>
          </a:p>
          <a:p>
            <a:endParaRPr lang="en-US" altLang="ja-JP" sz="1600" dirty="0" smtClean="0">
              <a:solidFill>
                <a:prstClr val="black"/>
              </a:solidFill>
              <a:latin typeface="+mn-ea"/>
              <a:cs typeface="Meiryo UI" panose="020B0604030504040204" pitchFamily="50" charset="-128"/>
            </a:endParaRPr>
          </a:p>
          <a:p>
            <a:pPr lvl="0" fontAlgn="ctr"/>
            <a:r>
              <a:rPr lang="ja-JP" altLang="en-US" sz="1600" dirty="0" smtClean="0">
                <a:solidFill>
                  <a:srgbClr val="000000"/>
                </a:solidFill>
                <a:latin typeface="+mn-ea"/>
                <a:cs typeface="Meiryo UI" panose="020B0604030504040204" pitchFamily="50" charset="-128"/>
              </a:rPr>
              <a:t>・木</a:t>
            </a:r>
            <a:r>
              <a:rPr lang="ja-JP" altLang="en-US" sz="1600" dirty="0">
                <a:solidFill>
                  <a:srgbClr val="000000"/>
                </a:solidFill>
                <a:latin typeface="+mn-ea"/>
                <a:cs typeface="Meiryo UI" panose="020B0604030504040204" pitchFamily="50" charset="-128"/>
              </a:rPr>
              <a:t>を使った保育室であたたかい雰囲気や木の香りを感じながら子どもが過ごせていると思う</a:t>
            </a:r>
            <a:r>
              <a:rPr lang="ja-JP" altLang="en-US" sz="1600" dirty="0" smtClean="0">
                <a:solidFill>
                  <a:srgbClr val="000000"/>
                </a:solidFill>
                <a:latin typeface="+mn-ea"/>
                <a:cs typeface="Meiryo UI" panose="020B0604030504040204" pitchFamily="50" charset="-128"/>
              </a:rPr>
              <a:t>。</a:t>
            </a:r>
            <a:endParaRPr lang="en-US" altLang="ja-JP" sz="1600" dirty="0" smtClean="0">
              <a:solidFill>
                <a:srgbClr val="000000"/>
              </a:solidFill>
              <a:latin typeface="+mn-ea"/>
              <a:cs typeface="Meiryo UI" panose="020B0604030504040204" pitchFamily="50" charset="-128"/>
            </a:endParaRPr>
          </a:p>
          <a:p>
            <a:pPr lvl="0" fontAlgn="ctr"/>
            <a:endParaRPr lang="en-US" altLang="ja-JP" sz="1600" dirty="0">
              <a:solidFill>
                <a:srgbClr val="000000"/>
              </a:solidFill>
              <a:latin typeface="+mn-ea"/>
              <a:cs typeface="Meiryo UI" panose="020B0604030504040204" pitchFamily="50" charset="-128"/>
            </a:endParaRPr>
          </a:p>
          <a:p>
            <a:pPr lvl="0" fontAlgn="ctr"/>
            <a:r>
              <a:rPr lang="ja-JP" altLang="en-US" sz="1600" dirty="0" smtClean="0">
                <a:solidFill>
                  <a:srgbClr val="000000"/>
                </a:solidFill>
                <a:latin typeface="+mn-ea"/>
                <a:cs typeface="Meiryo UI" panose="020B0604030504040204" pitchFamily="50" charset="-128"/>
              </a:rPr>
              <a:t>・木</a:t>
            </a:r>
            <a:r>
              <a:rPr lang="ja-JP" altLang="en-US" sz="1600" dirty="0">
                <a:solidFill>
                  <a:srgbClr val="000000"/>
                </a:solidFill>
                <a:latin typeface="+mn-ea"/>
                <a:cs typeface="Meiryo UI" panose="020B0604030504040204" pitchFamily="50" charset="-128"/>
              </a:rPr>
              <a:t>の</a:t>
            </a:r>
            <a:r>
              <a:rPr lang="ja-JP" altLang="en-US" sz="1600" dirty="0" smtClean="0">
                <a:solidFill>
                  <a:srgbClr val="000000"/>
                </a:solidFill>
                <a:latin typeface="+mn-ea"/>
                <a:cs typeface="Meiryo UI" panose="020B0604030504040204" pitchFamily="50" charset="-128"/>
              </a:rPr>
              <a:t>温もりはとても良い。</a:t>
            </a:r>
            <a:r>
              <a:rPr lang="ja-JP" altLang="en-US" sz="1600" dirty="0">
                <a:solidFill>
                  <a:srgbClr val="000000"/>
                </a:solidFill>
                <a:latin typeface="+mn-ea"/>
                <a:cs typeface="Meiryo UI" panose="020B0604030504040204" pitchFamily="50" charset="-128"/>
              </a:rPr>
              <a:t>素晴らしい環境作りに取り組んで頂き、親としても嬉しく</a:t>
            </a:r>
            <a:r>
              <a:rPr lang="ja-JP" altLang="en-US" sz="1600" dirty="0" smtClean="0">
                <a:solidFill>
                  <a:srgbClr val="000000"/>
                </a:solidFill>
                <a:latin typeface="+mn-ea"/>
                <a:cs typeface="Meiryo UI" panose="020B0604030504040204" pitchFamily="50" charset="-128"/>
              </a:rPr>
              <a:t>、子ども</a:t>
            </a:r>
            <a:r>
              <a:rPr lang="ja-JP" altLang="en-US" sz="1600" dirty="0">
                <a:solidFill>
                  <a:srgbClr val="000000"/>
                </a:solidFill>
                <a:latin typeface="+mn-ea"/>
                <a:cs typeface="Meiryo UI" panose="020B0604030504040204" pitchFamily="50" charset="-128"/>
              </a:rPr>
              <a:t>達の為に</a:t>
            </a:r>
            <a:r>
              <a:rPr lang="ja-JP" altLang="en-US" sz="1600" dirty="0" smtClean="0">
                <a:solidFill>
                  <a:srgbClr val="000000"/>
                </a:solidFill>
                <a:latin typeface="+mn-ea"/>
                <a:cs typeface="Meiryo UI" panose="020B0604030504040204" pitchFamily="50" charset="-128"/>
              </a:rPr>
              <a:t>なる</a:t>
            </a:r>
            <a:endParaRPr lang="en-US" altLang="ja-JP" sz="1600" dirty="0" smtClean="0">
              <a:solidFill>
                <a:srgbClr val="000000"/>
              </a:solidFill>
              <a:latin typeface="+mn-ea"/>
              <a:cs typeface="Meiryo UI" panose="020B0604030504040204" pitchFamily="50" charset="-128"/>
            </a:endParaRPr>
          </a:p>
          <a:p>
            <a:pPr lvl="0" fontAlgn="ctr"/>
            <a:r>
              <a:rPr lang="ja-JP" altLang="en-US" sz="1600" dirty="0">
                <a:solidFill>
                  <a:srgbClr val="000000"/>
                </a:solidFill>
                <a:latin typeface="+mn-ea"/>
                <a:cs typeface="Meiryo UI" panose="020B0604030504040204" pitchFamily="50" charset="-128"/>
              </a:rPr>
              <a:t>　</a:t>
            </a:r>
            <a:r>
              <a:rPr lang="ja-JP" altLang="en-US" sz="1600" dirty="0" smtClean="0">
                <a:solidFill>
                  <a:srgbClr val="000000"/>
                </a:solidFill>
                <a:latin typeface="+mn-ea"/>
                <a:cs typeface="Meiryo UI" panose="020B0604030504040204" pitchFamily="50" charset="-128"/>
              </a:rPr>
              <a:t>良い</a:t>
            </a:r>
            <a:r>
              <a:rPr lang="ja-JP" altLang="en-US" sz="1600" dirty="0">
                <a:solidFill>
                  <a:srgbClr val="000000"/>
                </a:solidFill>
                <a:latin typeface="+mn-ea"/>
                <a:cs typeface="Meiryo UI" panose="020B0604030504040204" pitchFamily="50" charset="-128"/>
              </a:rPr>
              <a:t>取り組みだ</a:t>
            </a:r>
            <a:r>
              <a:rPr lang="ja-JP" altLang="en-US" sz="1600" dirty="0" smtClean="0">
                <a:solidFill>
                  <a:srgbClr val="000000"/>
                </a:solidFill>
                <a:latin typeface="+mn-ea"/>
                <a:cs typeface="Meiryo UI" panose="020B0604030504040204" pitchFamily="50" charset="-128"/>
              </a:rPr>
              <a:t>と</a:t>
            </a:r>
            <a:r>
              <a:rPr lang="ja-JP" altLang="en-US" sz="1600" dirty="0">
                <a:solidFill>
                  <a:srgbClr val="000000"/>
                </a:solidFill>
                <a:latin typeface="+mn-ea"/>
                <a:cs typeface="Meiryo UI" panose="020B0604030504040204" pitchFamily="50" charset="-128"/>
              </a:rPr>
              <a:t>思う</a:t>
            </a:r>
            <a:r>
              <a:rPr lang="ja-JP" altLang="en-US" sz="1600" dirty="0" smtClean="0">
                <a:solidFill>
                  <a:srgbClr val="000000"/>
                </a:solidFill>
                <a:latin typeface="+mn-ea"/>
                <a:cs typeface="Meiryo UI" panose="020B0604030504040204" pitchFamily="50" charset="-128"/>
              </a:rPr>
              <a:t>。</a:t>
            </a:r>
            <a:r>
              <a:rPr lang="ja-JP" altLang="en-US" sz="1600" dirty="0">
                <a:solidFill>
                  <a:srgbClr val="000000"/>
                </a:solidFill>
                <a:latin typeface="+mn-ea"/>
                <a:cs typeface="Meiryo UI" panose="020B0604030504040204" pitchFamily="50" charset="-128"/>
              </a:rPr>
              <a:t>是非続けて</a:t>
            </a:r>
            <a:r>
              <a:rPr lang="ja-JP" altLang="en-US" sz="1600" dirty="0" smtClean="0">
                <a:solidFill>
                  <a:srgbClr val="000000"/>
                </a:solidFill>
                <a:latin typeface="+mn-ea"/>
                <a:cs typeface="Meiryo UI" panose="020B0604030504040204" pitchFamily="50" charset="-128"/>
              </a:rPr>
              <a:t>いってほしい。</a:t>
            </a:r>
            <a:endParaRPr lang="en-US" altLang="ja-JP" sz="1600" dirty="0" smtClean="0">
              <a:solidFill>
                <a:srgbClr val="000000"/>
              </a:solidFill>
              <a:latin typeface="+mn-ea"/>
              <a:cs typeface="Meiryo UI" panose="020B0604030504040204" pitchFamily="50" charset="-128"/>
            </a:endParaRPr>
          </a:p>
          <a:p>
            <a:pPr lvl="0" fontAlgn="ctr"/>
            <a:endParaRPr lang="en-US" altLang="ja-JP" sz="1600" dirty="0">
              <a:solidFill>
                <a:srgbClr val="000000"/>
              </a:solidFill>
              <a:latin typeface="+mn-ea"/>
              <a:cs typeface="Meiryo UI" panose="020B0604030504040204" pitchFamily="50" charset="-128"/>
            </a:endParaRPr>
          </a:p>
          <a:p>
            <a:pPr lvl="0" fontAlgn="ctr"/>
            <a:r>
              <a:rPr lang="ja-JP" altLang="en-US" sz="1600" dirty="0" smtClean="0">
                <a:solidFill>
                  <a:srgbClr val="000000"/>
                </a:solidFill>
                <a:latin typeface="+mn-ea"/>
                <a:cs typeface="Meiryo UI" panose="020B0604030504040204" pitchFamily="50" charset="-128"/>
              </a:rPr>
              <a:t>・木</a:t>
            </a:r>
            <a:r>
              <a:rPr lang="ja-JP" altLang="en-US" sz="1600" dirty="0">
                <a:solidFill>
                  <a:srgbClr val="000000"/>
                </a:solidFill>
                <a:latin typeface="+mn-ea"/>
                <a:cs typeface="Meiryo UI" panose="020B0604030504040204" pitchFamily="50" charset="-128"/>
              </a:rPr>
              <a:t>の匂いや触り心地、色合い、木から出る空気など自然と心和らぐ温もりを</a:t>
            </a:r>
            <a:r>
              <a:rPr lang="ja-JP" altLang="en-US" sz="1600" dirty="0" smtClean="0">
                <a:solidFill>
                  <a:srgbClr val="000000"/>
                </a:solidFill>
                <a:latin typeface="+mn-ea"/>
                <a:cs typeface="Meiryo UI" panose="020B0604030504040204" pitchFamily="50" charset="-128"/>
              </a:rPr>
              <a:t>感じた。心地よい</a:t>
            </a:r>
            <a:r>
              <a:rPr lang="ja-JP" altLang="en-US" sz="1600" dirty="0">
                <a:solidFill>
                  <a:srgbClr val="000000"/>
                </a:solidFill>
                <a:latin typeface="+mn-ea"/>
                <a:cs typeface="Meiryo UI" panose="020B0604030504040204" pitchFamily="50" charset="-128"/>
              </a:rPr>
              <a:t>環境</a:t>
            </a:r>
            <a:r>
              <a:rPr lang="ja-JP" altLang="en-US" sz="1600" dirty="0" smtClean="0">
                <a:solidFill>
                  <a:srgbClr val="000000"/>
                </a:solidFill>
                <a:latin typeface="+mn-ea"/>
                <a:cs typeface="Meiryo UI" panose="020B0604030504040204" pitchFamily="50" charset="-128"/>
              </a:rPr>
              <a:t>は</a:t>
            </a:r>
            <a:endParaRPr lang="en-US" altLang="ja-JP" sz="1600" dirty="0" smtClean="0">
              <a:solidFill>
                <a:srgbClr val="000000"/>
              </a:solidFill>
              <a:latin typeface="+mn-ea"/>
              <a:cs typeface="Meiryo UI" panose="020B0604030504040204" pitchFamily="50" charset="-128"/>
            </a:endParaRPr>
          </a:p>
          <a:p>
            <a:pPr lvl="0" fontAlgn="ctr"/>
            <a:r>
              <a:rPr lang="ja-JP" altLang="en-US" sz="1600" dirty="0">
                <a:solidFill>
                  <a:srgbClr val="000000"/>
                </a:solidFill>
                <a:latin typeface="+mn-ea"/>
                <a:cs typeface="Meiryo UI" panose="020B0604030504040204" pitchFamily="50" charset="-128"/>
              </a:rPr>
              <a:t>　</a:t>
            </a:r>
            <a:r>
              <a:rPr lang="ja-JP" altLang="en-US" sz="1600" dirty="0" smtClean="0">
                <a:solidFill>
                  <a:srgbClr val="000000"/>
                </a:solidFill>
                <a:latin typeface="+mn-ea"/>
                <a:cs typeface="Meiryo UI" panose="020B0604030504040204" pitchFamily="50" charset="-128"/>
              </a:rPr>
              <a:t>育ち</a:t>
            </a:r>
            <a:r>
              <a:rPr lang="ja-JP" altLang="en-US" sz="1600" dirty="0">
                <a:solidFill>
                  <a:srgbClr val="000000"/>
                </a:solidFill>
                <a:latin typeface="+mn-ea"/>
                <a:cs typeface="Meiryo UI" panose="020B0604030504040204" pitchFamily="50" charset="-128"/>
              </a:rPr>
              <a:t>に大きな影響をもたらすと</a:t>
            </a:r>
            <a:r>
              <a:rPr lang="ja-JP" altLang="en-US" sz="1600" dirty="0" smtClean="0">
                <a:solidFill>
                  <a:srgbClr val="000000"/>
                </a:solidFill>
                <a:latin typeface="+mn-ea"/>
                <a:cs typeface="Meiryo UI" panose="020B0604030504040204" pitchFamily="50" charset="-128"/>
              </a:rPr>
              <a:t>思う。</a:t>
            </a:r>
            <a:r>
              <a:rPr lang="ja-JP" altLang="en-US" sz="1600" dirty="0">
                <a:solidFill>
                  <a:srgbClr val="000000"/>
                </a:solidFill>
                <a:latin typeface="+mn-ea"/>
                <a:cs typeface="Meiryo UI" panose="020B0604030504040204" pitchFamily="50" charset="-128"/>
              </a:rPr>
              <a:t>とてもいい取り組みだと思うので</a:t>
            </a:r>
            <a:r>
              <a:rPr lang="ja-JP" altLang="en-US" sz="1600" dirty="0" smtClean="0">
                <a:solidFill>
                  <a:srgbClr val="000000"/>
                </a:solidFill>
                <a:latin typeface="+mn-ea"/>
                <a:cs typeface="Meiryo UI" panose="020B0604030504040204" pitchFamily="50" charset="-128"/>
              </a:rPr>
              <a:t>、もっと他</a:t>
            </a:r>
            <a:r>
              <a:rPr lang="ja-JP" altLang="en-US" sz="1600" dirty="0">
                <a:solidFill>
                  <a:srgbClr val="000000"/>
                </a:solidFill>
                <a:latin typeface="+mn-ea"/>
                <a:cs typeface="Meiryo UI" panose="020B0604030504040204" pitchFamily="50" charset="-128"/>
              </a:rPr>
              <a:t>にも広がって</a:t>
            </a:r>
            <a:r>
              <a:rPr lang="ja-JP" altLang="en-US" sz="1600" dirty="0" smtClean="0">
                <a:solidFill>
                  <a:srgbClr val="000000"/>
                </a:solidFill>
                <a:latin typeface="+mn-ea"/>
                <a:cs typeface="Meiryo UI" panose="020B0604030504040204" pitchFamily="50" charset="-128"/>
              </a:rPr>
              <a:t>ほしい。</a:t>
            </a:r>
            <a:endParaRPr lang="ja-JP" altLang="en-US" sz="1600" dirty="0">
              <a:solidFill>
                <a:srgbClr val="000000"/>
              </a:solidFill>
              <a:latin typeface="+mn-ea"/>
              <a:cs typeface="Meiryo UI" panose="020B0604030504040204" pitchFamily="50" charset="-128"/>
            </a:endParaRPr>
          </a:p>
          <a:p>
            <a:pPr lvl="0" fontAlgn="ctr"/>
            <a:endParaRPr lang="ja-JP" altLang="en-US"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lvl="0" fontAlgn="ctr"/>
            <a:endParaRPr lang="ja-JP" altLang="en-US"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295547" y="3867522"/>
            <a:ext cx="9202290" cy="2800767"/>
          </a:xfrm>
          <a:prstGeom prst="rect">
            <a:avLst/>
          </a:prstGeom>
          <a:noFill/>
        </p:spPr>
        <p:txBody>
          <a:bodyPr wrap="square" rtlCol="0">
            <a:spAutoFit/>
          </a:bodyPr>
          <a:lstStyle/>
          <a:p>
            <a:r>
              <a:rPr lang="ja-JP" altLang="en-US" sz="1600" dirty="0">
                <a:solidFill>
                  <a:prstClr val="black"/>
                </a:solidFill>
                <a:latin typeface="+mn-ea"/>
                <a:cs typeface="Meiryo UI" panose="020B0604030504040204" pitchFamily="50" charset="-128"/>
              </a:rPr>
              <a:t>◆</a:t>
            </a:r>
            <a:r>
              <a:rPr lang="ja-JP" altLang="en-US" sz="1600" dirty="0" smtClean="0">
                <a:solidFill>
                  <a:prstClr val="black"/>
                </a:solidFill>
                <a:latin typeface="+mn-ea"/>
                <a:cs typeface="Meiryo UI" panose="020B0604030504040204" pitchFamily="50" charset="-128"/>
              </a:rPr>
              <a:t>自由意見</a:t>
            </a:r>
            <a:endParaRPr lang="en-US" altLang="ja-JP" sz="1600" dirty="0" smtClean="0">
              <a:solidFill>
                <a:prstClr val="black"/>
              </a:solidFill>
              <a:latin typeface="+mn-ea"/>
              <a:cs typeface="Meiryo UI" panose="020B0604030504040204" pitchFamily="50" charset="-128"/>
            </a:endParaRPr>
          </a:p>
          <a:p>
            <a:endParaRPr lang="en-US" altLang="ja-JP" sz="1600" dirty="0">
              <a:solidFill>
                <a:prstClr val="black"/>
              </a:solidFill>
              <a:latin typeface="+mn-ea"/>
              <a:cs typeface="Meiryo UI" panose="020B0604030504040204" pitchFamily="50" charset="-128"/>
            </a:endParaRPr>
          </a:p>
          <a:p>
            <a:r>
              <a:rPr lang="ja-JP" altLang="en-US" sz="1600" dirty="0" smtClean="0">
                <a:solidFill>
                  <a:prstClr val="black"/>
                </a:solidFill>
                <a:latin typeface="+mn-ea"/>
                <a:cs typeface="Meiryo UI" panose="020B0604030504040204" pitchFamily="50" charset="-128"/>
              </a:rPr>
              <a:t>○今後の課題等</a:t>
            </a:r>
            <a:endParaRPr lang="en-US" altLang="ja-JP" sz="1600" dirty="0" smtClean="0">
              <a:solidFill>
                <a:prstClr val="black"/>
              </a:solidFill>
              <a:latin typeface="+mn-ea"/>
              <a:cs typeface="Meiryo UI" panose="020B0604030504040204" pitchFamily="50" charset="-128"/>
            </a:endParaRPr>
          </a:p>
          <a:p>
            <a:endParaRPr lang="en-US" altLang="ja-JP" sz="1600" dirty="0" smtClean="0">
              <a:solidFill>
                <a:prstClr val="black"/>
              </a:solidFill>
              <a:latin typeface="+mn-ea"/>
              <a:cs typeface="Meiryo UI" panose="020B0604030504040204" pitchFamily="50" charset="-128"/>
            </a:endParaRPr>
          </a:p>
          <a:p>
            <a:pPr lvl="0" fontAlgn="ctr"/>
            <a:r>
              <a:rPr lang="ja-JP" altLang="en-US" sz="1600" dirty="0" smtClean="0">
                <a:solidFill>
                  <a:prstClr val="black"/>
                </a:solidFill>
                <a:latin typeface="+mn-ea"/>
                <a:cs typeface="Meiryo UI" panose="020B0604030504040204" pitchFamily="50" charset="-128"/>
              </a:rPr>
              <a:t>・</a:t>
            </a:r>
            <a:r>
              <a:rPr lang="ja-JP" altLang="en-US" sz="1600" dirty="0" smtClean="0">
                <a:solidFill>
                  <a:srgbClr val="000000"/>
                </a:solidFill>
                <a:latin typeface="+mn-ea"/>
                <a:cs typeface="Meiryo UI" panose="020B0604030504040204" pitchFamily="50" charset="-128"/>
              </a:rPr>
              <a:t>施設</a:t>
            </a:r>
            <a:r>
              <a:rPr lang="ja-JP" altLang="en-US" sz="1600" dirty="0">
                <a:solidFill>
                  <a:srgbClr val="000000"/>
                </a:solidFill>
                <a:latin typeface="+mn-ea"/>
                <a:cs typeface="Meiryo UI" panose="020B0604030504040204" pitchFamily="50" charset="-128"/>
              </a:rPr>
              <a:t>だけではなく、おもちゃや遊具等</a:t>
            </a:r>
            <a:r>
              <a:rPr lang="ja-JP" altLang="en-US" sz="1600" dirty="0" smtClean="0">
                <a:solidFill>
                  <a:srgbClr val="000000"/>
                </a:solidFill>
                <a:latin typeface="+mn-ea"/>
                <a:cs typeface="Meiryo UI" panose="020B0604030504040204" pitchFamily="50" charset="-128"/>
              </a:rPr>
              <a:t>も事業対象にして</a:t>
            </a:r>
            <a:r>
              <a:rPr lang="ja-JP" altLang="en-US" sz="1600" dirty="0">
                <a:solidFill>
                  <a:srgbClr val="000000"/>
                </a:solidFill>
                <a:latin typeface="+mn-ea"/>
                <a:cs typeface="Meiryo UI" panose="020B0604030504040204" pitchFamily="50" charset="-128"/>
              </a:rPr>
              <a:t>いただけたら</a:t>
            </a:r>
            <a:r>
              <a:rPr lang="ja-JP" altLang="en-US" sz="1600" dirty="0" smtClean="0">
                <a:solidFill>
                  <a:srgbClr val="000000"/>
                </a:solidFill>
                <a:latin typeface="+mn-ea"/>
                <a:cs typeface="Meiryo UI" panose="020B0604030504040204" pitchFamily="50" charset="-128"/>
              </a:rPr>
              <a:t>うれしい</a:t>
            </a:r>
            <a:r>
              <a:rPr lang="ja-JP" altLang="en-US" sz="1600" dirty="0">
                <a:solidFill>
                  <a:srgbClr val="000000"/>
                </a:solidFill>
                <a:latin typeface="+mn-ea"/>
                <a:cs typeface="Meiryo UI" panose="020B0604030504040204" pitchFamily="50" charset="-128"/>
              </a:rPr>
              <a:t>。</a:t>
            </a:r>
          </a:p>
          <a:p>
            <a:pPr fontAlgn="ctr"/>
            <a:endParaRPr lang="ja-JP" altLang="en-US" sz="1600" dirty="0">
              <a:solidFill>
                <a:srgbClr val="000000"/>
              </a:solidFill>
              <a:latin typeface="+mn-ea"/>
              <a:cs typeface="Meiryo UI" panose="020B0604030504040204" pitchFamily="50" charset="-128"/>
            </a:endParaRPr>
          </a:p>
          <a:p>
            <a:pPr lvl="0" fontAlgn="ctr"/>
            <a:r>
              <a:rPr lang="ja-JP" altLang="en-US" sz="1600" dirty="0" smtClean="0">
                <a:solidFill>
                  <a:srgbClr val="000000"/>
                </a:solidFill>
                <a:latin typeface="+mn-ea"/>
                <a:cs typeface="Meiryo UI" panose="020B0604030504040204" pitchFamily="50" charset="-128"/>
              </a:rPr>
              <a:t>・保育室</a:t>
            </a:r>
            <a:r>
              <a:rPr lang="ja-JP" altLang="en-US" sz="1600" dirty="0">
                <a:solidFill>
                  <a:srgbClr val="000000"/>
                </a:solidFill>
                <a:latin typeface="+mn-ea"/>
                <a:cs typeface="Meiryo UI" panose="020B0604030504040204" pitchFamily="50" charset="-128"/>
              </a:rPr>
              <a:t>の床や壁などを木製化した際に出る、</a:t>
            </a:r>
            <a:r>
              <a:rPr lang="ja-JP" altLang="en-US" sz="1600" dirty="0" smtClean="0">
                <a:solidFill>
                  <a:srgbClr val="000000"/>
                </a:solidFill>
                <a:latin typeface="+mn-ea"/>
                <a:cs typeface="Meiryo UI" panose="020B0604030504040204" pitchFamily="50" charset="-128"/>
              </a:rPr>
              <a:t>端材をトゲ</a:t>
            </a:r>
            <a:r>
              <a:rPr lang="ja-JP" altLang="en-US" sz="1600" dirty="0">
                <a:solidFill>
                  <a:srgbClr val="000000"/>
                </a:solidFill>
                <a:latin typeface="+mn-ea"/>
                <a:cs typeface="Meiryo UI" panose="020B0604030504040204" pitchFamily="50" charset="-128"/>
              </a:rPr>
              <a:t>が刺さらない程度に加工</a:t>
            </a:r>
            <a:r>
              <a:rPr lang="ja-JP" altLang="en-US" sz="1600" dirty="0" smtClean="0">
                <a:solidFill>
                  <a:srgbClr val="000000"/>
                </a:solidFill>
                <a:latin typeface="+mn-ea"/>
                <a:cs typeface="Meiryo UI" panose="020B0604030504040204" pitchFamily="50" charset="-128"/>
              </a:rPr>
              <a:t>して</a:t>
            </a:r>
            <a:r>
              <a:rPr lang="ja-JP" altLang="en-US" sz="1600" dirty="0">
                <a:solidFill>
                  <a:srgbClr val="000000"/>
                </a:solidFill>
                <a:latin typeface="+mn-ea"/>
                <a:cs typeface="Meiryo UI" panose="020B0604030504040204" pitchFamily="50" charset="-128"/>
              </a:rPr>
              <a:t>、子ども達</a:t>
            </a:r>
            <a:r>
              <a:rPr lang="ja-JP" altLang="en-US" sz="1600" dirty="0" smtClean="0">
                <a:solidFill>
                  <a:srgbClr val="000000"/>
                </a:solidFill>
                <a:latin typeface="+mn-ea"/>
                <a:cs typeface="Meiryo UI" panose="020B0604030504040204" pitchFamily="50" charset="-128"/>
              </a:rPr>
              <a:t>の玩具に</a:t>
            </a:r>
            <a:endParaRPr lang="en-US" altLang="ja-JP" sz="1600" dirty="0" smtClean="0">
              <a:solidFill>
                <a:srgbClr val="000000"/>
              </a:solidFill>
              <a:latin typeface="+mn-ea"/>
              <a:cs typeface="Meiryo UI" panose="020B0604030504040204" pitchFamily="50" charset="-128"/>
            </a:endParaRPr>
          </a:p>
          <a:p>
            <a:pPr lvl="0" fontAlgn="ctr"/>
            <a:r>
              <a:rPr lang="ja-JP" altLang="en-US" sz="1600" dirty="0">
                <a:solidFill>
                  <a:srgbClr val="000000"/>
                </a:solidFill>
                <a:latin typeface="+mn-ea"/>
                <a:cs typeface="Meiryo UI" panose="020B0604030504040204" pitchFamily="50" charset="-128"/>
              </a:rPr>
              <a:t>　</a:t>
            </a:r>
            <a:r>
              <a:rPr lang="ja-JP" altLang="en-US" sz="1600" dirty="0" smtClean="0">
                <a:solidFill>
                  <a:srgbClr val="000000"/>
                </a:solidFill>
                <a:latin typeface="+mn-ea"/>
                <a:cs typeface="Meiryo UI" panose="020B0604030504040204" pitchFamily="50" charset="-128"/>
              </a:rPr>
              <a:t>出来たら</a:t>
            </a:r>
            <a:r>
              <a:rPr lang="ja-JP" altLang="en-US" sz="1600" dirty="0">
                <a:solidFill>
                  <a:srgbClr val="000000"/>
                </a:solidFill>
                <a:latin typeface="+mn-ea"/>
                <a:cs typeface="Meiryo UI" panose="020B0604030504040204" pitchFamily="50" charset="-128"/>
              </a:rPr>
              <a:t>余す事なく有効な</a:t>
            </a:r>
            <a:r>
              <a:rPr lang="ja-JP" altLang="en-US" sz="1600" dirty="0" smtClean="0">
                <a:solidFill>
                  <a:srgbClr val="000000"/>
                </a:solidFill>
                <a:latin typeface="+mn-ea"/>
                <a:cs typeface="Meiryo UI" panose="020B0604030504040204" pitchFamily="50" charset="-128"/>
              </a:rPr>
              <a:t>のでは</a:t>
            </a:r>
            <a:r>
              <a:rPr lang="ja-JP" altLang="en-US" sz="1600" dirty="0">
                <a:solidFill>
                  <a:srgbClr val="000000"/>
                </a:solidFill>
                <a:latin typeface="+mn-ea"/>
                <a:cs typeface="Meiryo UI" panose="020B0604030504040204" pitchFamily="50" charset="-128"/>
              </a:rPr>
              <a:t>ないかと</a:t>
            </a:r>
            <a:r>
              <a:rPr lang="ja-JP" altLang="en-US" sz="1600" dirty="0" smtClean="0">
                <a:solidFill>
                  <a:srgbClr val="000000"/>
                </a:solidFill>
                <a:latin typeface="+mn-ea"/>
                <a:cs typeface="Meiryo UI" panose="020B0604030504040204" pitchFamily="50" charset="-128"/>
              </a:rPr>
              <a:t>思う。</a:t>
            </a:r>
            <a:endParaRPr lang="ja-JP" altLang="en-US" sz="1600" dirty="0">
              <a:solidFill>
                <a:srgbClr val="000000"/>
              </a:solidFill>
              <a:latin typeface="+mn-ea"/>
              <a:cs typeface="Meiryo UI" panose="020B0604030504040204" pitchFamily="50" charset="-128"/>
            </a:endParaRPr>
          </a:p>
          <a:p>
            <a:pPr fontAlgn="ctr"/>
            <a:endParaRPr lang="en-US" altLang="ja-JP" sz="1600" dirty="0">
              <a:solidFill>
                <a:srgbClr val="000000"/>
              </a:solidFill>
              <a:latin typeface="+mn-ea"/>
              <a:cs typeface="Meiryo UI" panose="020B0604030504040204" pitchFamily="50" charset="-128"/>
            </a:endParaRPr>
          </a:p>
          <a:p>
            <a:r>
              <a:rPr lang="ja-JP" altLang="en-US" sz="1600" dirty="0" smtClean="0">
                <a:solidFill>
                  <a:srgbClr val="000000"/>
                </a:solidFill>
                <a:latin typeface="+mn-ea"/>
                <a:cs typeface="Meiryo UI" panose="020B0604030504040204" pitchFamily="50" charset="-128"/>
              </a:rPr>
              <a:t>・木</a:t>
            </a:r>
            <a:r>
              <a:rPr lang="ja-JP" altLang="en-US" sz="1600" dirty="0">
                <a:solidFill>
                  <a:srgbClr val="000000"/>
                </a:solidFill>
                <a:latin typeface="+mn-ea"/>
                <a:cs typeface="Meiryo UI" panose="020B0604030504040204" pitchFamily="50" charset="-128"/>
              </a:rPr>
              <a:t>の温もりを感じられる教育として、更に全国的に周知してもらうべく、新聞やいろいろな媒体を</a:t>
            </a:r>
            <a:r>
              <a:rPr lang="ja-JP" altLang="en-US" sz="1600" dirty="0" smtClean="0">
                <a:solidFill>
                  <a:srgbClr val="000000"/>
                </a:solidFill>
                <a:latin typeface="+mn-ea"/>
                <a:cs typeface="Meiryo UI" panose="020B0604030504040204" pitchFamily="50" charset="-128"/>
              </a:rPr>
              <a:t>使い</a:t>
            </a:r>
            <a:endParaRPr lang="en-US" altLang="ja-JP" sz="1600" dirty="0" smtClean="0">
              <a:solidFill>
                <a:srgbClr val="000000"/>
              </a:solidFill>
              <a:latin typeface="+mn-ea"/>
              <a:cs typeface="Meiryo UI" panose="020B0604030504040204" pitchFamily="50" charset="-128"/>
            </a:endParaRPr>
          </a:p>
          <a:p>
            <a:r>
              <a:rPr lang="ja-JP" altLang="en-US" sz="1600" dirty="0">
                <a:solidFill>
                  <a:srgbClr val="000000"/>
                </a:solidFill>
                <a:latin typeface="+mn-ea"/>
                <a:cs typeface="Meiryo UI" panose="020B0604030504040204" pitchFamily="50" charset="-128"/>
              </a:rPr>
              <a:t>　</a:t>
            </a:r>
            <a:r>
              <a:rPr lang="ja-JP" altLang="en-US" sz="1600" dirty="0" smtClean="0">
                <a:solidFill>
                  <a:srgbClr val="000000"/>
                </a:solidFill>
                <a:latin typeface="+mn-ea"/>
                <a:cs typeface="Meiryo UI" panose="020B0604030504040204" pitchFamily="50" charset="-128"/>
              </a:rPr>
              <a:t>紹介してもらいたい。</a:t>
            </a:r>
            <a:endParaRPr lang="ja-JP" altLang="en-US" sz="1600" dirty="0">
              <a:solidFill>
                <a:prstClr val="black"/>
              </a:solidFill>
              <a:latin typeface="+mn-ea"/>
              <a:cs typeface="Meiryo UI" panose="020B0604030504040204" pitchFamily="50" charset="-128"/>
            </a:endParaRPr>
          </a:p>
        </p:txBody>
      </p:sp>
      <p:sp>
        <p:nvSpPr>
          <p:cNvPr id="2" name="正方形/長方形 1"/>
          <p:cNvSpPr/>
          <p:nvPr/>
        </p:nvSpPr>
        <p:spPr>
          <a:xfrm>
            <a:off x="5601072" y="424576"/>
            <a:ext cx="3324949" cy="307777"/>
          </a:xfrm>
          <a:prstGeom prst="rect">
            <a:avLst/>
          </a:prstGeom>
        </p:spPr>
        <p:txBody>
          <a:bodyPr wrap="none">
            <a:spAutoFit/>
          </a:bodyPr>
          <a:lstStyle/>
          <a:p>
            <a:pPr lvl="0"/>
            <a:r>
              <a:rPr lang="en-US" altLang="ja-JP" sz="1400" b="1" dirty="0">
                <a:solidFill>
                  <a:srgbClr val="006600"/>
                </a:solidFill>
                <a:latin typeface="メイリオ" pitchFamily="50" charset="-128"/>
                <a:ea typeface="メイリオ" pitchFamily="50" charset="-128"/>
                <a:cs typeface="メイリオ" pitchFamily="50" charset="-128"/>
              </a:rPr>
              <a:t>(</a:t>
            </a:r>
            <a:r>
              <a:rPr lang="ja-JP" altLang="en-US" sz="1400" b="1" dirty="0">
                <a:solidFill>
                  <a:srgbClr val="006600"/>
                </a:solidFill>
                <a:latin typeface="メイリオ" pitchFamily="50" charset="-128"/>
                <a:ea typeface="メイリオ" pitchFamily="50" charset="-128"/>
                <a:cs typeface="メイリオ" pitchFamily="50" charset="-128"/>
              </a:rPr>
              <a:t>施設職員及び施設利用者（保護者））</a:t>
            </a:r>
          </a:p>
        </p:txBody>
      </p:sp>
    </p:spTree>
    <p:extLst>
      <p:ext uri="{BB962C8B-B14F-4D97-AF65-F5344CB8AC3E}">
        <p14:creationId xmlns:p14="http://schemas.microsoft.com/office/powerpoint/2010/main" val="12914309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17"/>
          <p:cNvSpPr>
            <a:spLocks noChangeArrowheads="1"/>
          </p:cNvSpPr>
          <p:nvPr/>
        </p:nvSpPr>
        <p:spPr bwMode="auto">
          <a:xfrm>
            <a:off x="111734" y="419100"/>
            <a:ext cx="930576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kumimoji="1" sz="48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41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36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3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3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9pPr>
          </a:lstStyle>
          <a:p>
            <a:pPr defTabSz="914400" eaLnBrk="1" hangingPunct="1">
              <a:spcBef>
                <a:spcPct val="0"/>
              </a:spcBef>
              <a:buFontTx/>
              <a:buNone/>
            </a:pPr>
            <a:r>
              <a:rPr lang="ja-JP" altLang="en-US" sz="2000" b="1" dirty="0">
                <a:latin typeface="メイリオ" pitchFamily="50" charset="-128"/>
                <a:ea typeface="メイリオ" pitchFamily="50" charset="-128"/>
                <a:cs typeface="メイリオ" pitchFamily="50" charset="-128"/>
              </a:rPr>
              <a:t>　</a:t>
            </a:r>
            <a:r>
              <a:rPr lang="ja-JP" altLang="en-US" sz="2000" b="1" dirty="0" smtClean="0">
                <a:latin typeface="メイリオ" pitchFamily="50" charset="-128"/>
                <a:ea typeface="メイリオ" pitchFamily="50" charset="-128"/>
                <a:cs typeface="メイリオ" pitchFamily="50" charset="-128"/>
              </a:rPr>
              <a:t>子育て施設木のぬくもり推進事業の効果検証</a:t>
            </a:r>
            <a:endParaRPr lang="en-US" altLang="ja-JP" sz="2000" b="1" dirty="0" smtClean="0">
              <a:latin typeface="メイリオ" pitchFamily="50" charset="-128"/>
              <a:ea typeface="メイリオ" pitchFamily="50" charset="-128"/>
              <a:cs typeface="メイリオ" pitchFamily="50" charset="-128"/>
            </a:endParaRPr>
          </a:p>
        </p:txBody>
      </p:sp>
      <p:sp>
        <p:nvSpPr>
          <p:cNvPr id="6" name="正方形/長方形 2"/>
          <p:cNvSpPr>
            <a:spLocks noChangeArrowheads="1"/>
          </p:cNvSpPr>
          <p:nvPr/>
        </p:nvSpPr>
        <p:spPr bwMode="auto">
          <a:xfrm>
            <a:off x="5580349" y="434776"/>
            <a:ext cx="16209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sz="1400" b="1" dirty="0" smtClean="0">
                <a:solidFill>
                  <a:srgbClr val="006600"/>
                </a:solidFill>
                <a:latin typeface="メイリオ" pitchFamily="50" charset="-128"/>
                <a:ea typeface="メイリオ" pitchFamily="50" charset="-128"/>
                <a:cs typeface="メイリオ" pitchFamily="50" charset="-128"/>
              </a:rPr>
              <a:t>（木育リーダー）</a:t>
            </a:r>
            <a:endParaRPr lang="ja-JP" altLang="en-US" sz="1400" b="1" dirty="0">
              <a:solidFill>
                <a:srgbClr val="006600"/>
              </a:solidFill>
              <a:latin typeface="メイリオ" pitchFamily="50" charset="-128"/>
              <a:ea typeface="メイリオ" pitchFamily="50" charset="-128"/>
              <a:cs typeface="メイリオ" pitchFamily="50" charset="-128"/>
            </a:endParaRPr>
          </a:p>
        </p:txBody>
      </p:sp>
      <p:cxnSp>
        <p:nvCxnSpPr>
          <p:cNvPr id="7" name="直線コネクタ 6"/>
          <p:cNvCxnSpPr/>
          <p:nvPr/>
        </p:nvCxnSpPr>
        <p:spPr>
          <a:xfrm>
            <a:off x="260926" y="784080"/>
            <a:ext cx="9332422" cy="0"/>
          </a:xfrm>
          <a:prstGeom prst="line">
            <a:avLst/>
          </a:prstGeom>
          <a:ln w="47625">
            <a:solidFill>
              <a:srgbClr val="74B230"/>
            </a:solidFill>
          </a:ln>
        </p:spPr>
        <p:style>
          <a:lnRef idx="3">
            <a:schemeClr val="accent1"/>
          </a:lnRef>
          <a:fillRef idx="0">
            <a:schemeClr val="accent1"/>
          </a:fillRef>
          <a:effectRef idx="2">
            <a:schemeClr val="accent1"/>
          </a:effectRef>
          <a:fontRef idx="minor">
            <a:schemeClr val="tx1"/>
          </a:fontRef>
        </p:style>
      </p:cxn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734" y="1166001"/>
            <a:ext cx="3032656" cy="4320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06326" y="1160960"/>
            <a:ext cx="2984502" cy="42589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18668" y="1268760"/>
            <a:ext cx="3063592" cy="4409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正方形/長方形 7"/>
          <p:cNvSpPr/>
          <p:nvPr/>
        </p:nvSpPr>
        <p:spPr>
          <a:xfrm>
            <a:off x="236221" y="916209"/>
            <a:ext cx="1210588" cy="338554"/>
          </a:xfrm>
          <a:prstGeom prst="rect">
            <a:avLst/>
          </a:prstGeom>
        </p:spPr>
        <p:txBody>
          <a:bodyPr wrap="none">
            <a:spAutoFit/>
          </a:bodyPr>
          <a:lstStyle/>
          <a:p>
            <a:r>
              <a:rPr lang="ja-JP" altLang="en-US" sz="1600" dirty="0">
                <a:solidFill>
                  <a:prstClr val="black"/>
                </a:solidFill>
                <a:latin typeface="+mn-ea"/>
                <a:cs typeface="Meiryo UI" panose="020B0604030504040204" pitchFamily="50" charset="-128"/>
              </a:rPr>
              <a:t>◆検証結果</a:t>
            </a:r>
            <a:endParaRPr lang="ja-JP" altLang="en-US" dirty="0">
              <a:latin typeface="+mn-ea"/>
              <a:cs typeface="Meiryo UI" panose="020B0604030504040204" pitchFamily="50" charset="-128"/>
            </a:endParaRPr>
          </a:p>
        </p:txBody>
      </p:sp>
    </p:spTree>
    <p:extLst>
      <p:ext uri="{BB962C8B-B14F-4D97-AF65-F5344CB8AC3E}">
        <p14:creationId xmlns:p14="http://schemas.microsoft.com/office/powerpoint/2010/main" val="40272239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17"/>
          <p:cNvSpPr>
            <a:spLocks noChangeArrowheads="1"/>
          </p:cNvSpPr>
          <p:nvPr/>
        </p:nvSpPr>
        <p:spPr bwMode="auto">
          <a:xfrm>
            <a:off x="111734" y="419100"/>
            <a:ext cx="88017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kumimoji="1" sz="48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41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36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3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3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9pPr>
          </a:lstStyle>
          <a:p>
            <a:pPr defTabSz="914400" eaLnBrk="1" hangingPunct="1">
              <a:spcBef>
                <a:spcPct val="0"/>
              </a:spcBef>
              <a:buFontTx/>
              <a:buNone/>
            </a:pPr>
            <a:r>
              <a:rPr lang="ja-JP" altLang="en-US" sz="2000" b="1" dirty="0">
                <a:latin typeface="メイリオ" pitchFamily="50" charset="-128"/>
                <a:ea typeface="メイリオ" pitchFamily="50" charset="-128"/>
                <a:cs typeface="メイリオ" pitchFamily="50" charset="-128"/>
              </a:rPr>
              <a:t>　</a:t>
            </a:r>
            <a:r>
              <a:rPr lang="ja-JP" altLang="en-US" sz="2000" b="1" dirty="0" smtClean="0">
                <a:latin typeface="メイリオ" pitchFamily="50" charset="-128"/>
                <a:ea typeface="メイリオ" pitchFamily="50" charset="-128"/>
                <a:cs typeface="メイリオ" pitchFamily="50" charset="-128"/>
              </a:rPr>
              <a:t>子育て施設木のぬくもり推進事業の効果検証</a:t>
            </a:r>
            <a:endParaRPr lang="en-US" altLang="ja-JP" sz="2000" b="1" dirty="0" smtClean="0">
              <a:latin typeface="メイリオ" pitchFamily="50" charset="-128"/>
              <a:ea typeface="メイリオ" pitchFamily="50" charset="-128"/>
              <a:cs typeface="メイリオ" pitchFamily="50" charset="-128"/>
            </a:endParaRPr>
          </a:p>
        </p:txBody>
      </p:sp>
      <p:sp>
        <p:nvSpPr>
          <p:cNvPr id="6" name="正方形/長方形 2"/>
          <p:cNvSpPr>
            <a:spLocks noChangeArrowheads="1"/>
          </p:cNvSpPr>
          <p:nvPr/>
        </p:nvSpPr>
        <p:spPr bwMode="auto">
          <a:xfrm>
            <a:off x="38710" y="144462"/>
            <a:ext cx="143821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sz="1400" b="1" dirty="0" smtClean="0">
                <a:solidFill>
                  <a:srgbClr val="006600"/>
                </a:solidFill>
                <a:latin typeface="メイリオ" pitchFamily="50" charset="-128"/>
                <a:ea typeface="メイリオ" pitchFamily="50" charset="-128"/>
                <a:cs typeface="メイリオ" pitchFamily="50" charset="-128"/>
              </a:rPr>
              <a:t>(</a:t>
            </a:r>
            <a:r>
              <a:rPr lang="ja-JP" altLang="en-US" sz="1400" b="1" dirty="0" smtClean="0">
                <a:solidFill>
                  <a:srgbClr val="006600"/>
                </a:solidFill>
                <a:latin typeface="メイリオ" pitchFamily="50" charset="-128"/>
                <a:ea typeface="メイリオ" pitchFamily="50" charset="-128"/>
                <a:cs typeface="メイリオ" pitchFamily="50" charset="-128"/>
              </a:rPr>
              <a:t>木育リーダー</a:t>
            </a:r>
            <a:r>
              <a:rPr lang="en-US" altLang="ja-JP" sz="1400" b="1" dirty="0" smtClean="0">
                <a:solidFill>
                  <a:srgbClr val="006600"/>
                </a:solidFill>
                <a:latin typeface="メイリオ" pitchFamily="50" charset="-128"/>
                <a:ea typeface="メイリオ" pitchFamily="50" charset="-128"/>
                <a:cs typeface="メイリオ" pitchFamily="50" charset="-128"/>
              </a:rPr>
              <a:t>)</a:t>
            </a:r>
            <a:endParaRPr lang="ja-JP" altLang="en-US" sz="1400" b="1" dirty="0">
              <a:solidFill>
                <a:srgbClr val="006600"/>
              </a:solidFill>
              <a:latin typeface="メイリオ" pitchFamily="50" charset="-128"/>
              <a:ea typeface="メイリオ" pitchFamily="50" charset="-128"/>
              <a:cs typeface="メイリオ" pitchFamily="50" charset="-128"/>
            </a:endParaRPr>
          </a:p>
        </p:txBody>
      </p:sp>
      <p:cxnSp>
        <p:nvCxnSpPr>
          <p:cNvPr id="7" name="直線コネクタ 6"/>
          <p:cNvCxnSpPr/>
          <p:nvPr/>
        </p:nvCxnSpPr>
        <p:spPr>
          <a:xfrm>
            <a:off x="260926" y="784080"/>
            <a:ext cx="9332422" cy="0"/>
          </a:xfrm>
          <a:prstGeom prst="line">
            <a:avLst/>
          </a:prstGeom>
          <a:ln w="47625">
            <a:solidFill>
              <a:srgbClr val="74B230"/>
            </a:solidFill>
          </a:ln>
        </p:spPr>
        <p:style>
          <a:lnRef idx="3">
            <a:schemeClr val="accent1"/>
          </a:lnRef>
          <a:fillRef idx="0">
            <a:schemeClr val="accent1"/>
          </a:fillRef>
          <a:effectRef idx="2">
            <a:schemeClr val="accent1"/>
          </a:effectRef>
          <a:fontRef idx="minor">
            <a:schemeClr val="tx1"/>
          </a:fontRef>
        </p:style>
      </p:cxnSp>
      <p:sp>
        <p:nvSpPr>
          <p:cNvPr id="2" name="テキスト ボックス 1"/>
          <p:cNvSpPr txBox="1"/>
          <p:nvPr/>
        </p:nvSpPr>
        <p:spPr>
          <a:xfrm>
            <a:off x="234633" y="4797152"/>
            <a:ext cx="8822823" cy="584775"/>
          </a:xfrm>
          <a:prstGeom prst="rect">
            <a:avLst/>
          </a:prstGeom>
          <a:noFill/>
        </p:spPr>
        <p:txBody>
          <a:bodyPr wrap="square" rtlCol="0">
            <a:spAutoFit/>
          </a:bodyPr>
          <a:lstStyle/>
          <a:p>
            <a:r>
              <a:rPr lang="ja-JP" altLang="en-US" sz="1600" dirty="0" smtClean="0">
                <a:latin typeface="+mn-ea"/>
              </a:rPr>
              <a:t>・床</a:t>
            </a:r>
            <a:r>
              <a:rPr lang="ja-JP" altLang="en-US" sz="1600" dirty="0">
                <a:latin typeface="+mn-ea"/>
              </a:rPr>
              <a:t>や壁等に木を使ったことにより</a:t>
            </a:r>
            <a:r>
              <a:rPr lang="ja-JP" altLang="en-US" sz="1600" dirty="0" smtClean="0">
                <a:latin typeface="+mn-ea"/>
              </a:rPr>
              <a:t>、保護者</a:t>
            </a:r>
            <a:r>
              <a:rPr lang="ja-JP" altLang="en-US" sz="1600" dirty="0">
                <a:latin typeface="+mn-ea"/>
              </a:rPr>
              <a:t>や職員に変化があったと</a:t>
            </a:r>
            <a:r>
              <a:rPr lang="ja-JP" altLang="en-US" sz="1600" dirty="0" smtClean="0">
                <a:latin typeface="+mn-ea"/>
              </a:rPr>
              <a:t>回答</a:t>
            </a:r>
            <a:r>
              <a:rPr lang="ja-JP" altLang="en-US" sz="1600" dirty="0">
                <a:latin typeface="+mn-ea"/>
              </a:rPr>
              <a:t>したの</a:t>
            </a:r>
            <a:r>
              <a:rPr lang="ja-JP" altLang="en-US" sz="1600" dirty="0" smtClean="0">
                <a:latin typeface="+mn-ea"/>
              </a:rPr>
              <a:t>は、</a:t>
            </a:r>
            <a:r>
              <a:rPr kumimoji="1" lang="ja-JP" altLang="en-US" sz="1600" dirty="0" smtClean="0">
                <a:latin typeface="+mn-ea"/>
              </a:rPr>
              <a:t>「とてもあった（</a:t>
            </a:r>
            <a:r>
              <a:rPr kumimoji="1" lang="en-US" altLang="ja-JP" sz="1600" dirty="0" smtClean="0">
                <a:latin typeface="+mn-ea"/>
              </a:rPr>
              <a:t>42.9</a:t>
            </a:r>
            <a:r>
              <a:rPr kumimoji="1" lang="ja-JP" altLang="en-US" sz="1600" dirty="0" smtClean="0">
                <a:latin typeface="+mn-ea"/>
              </a:rPr>
              <a:t>％）」「あった（</a:t>
            </a:r>
            <a:r>
              <a:rPr kumimoji="1" lang="en-US" altLang="ja-JP" sz="1600" dirty="0" smtClean="0">
                <a:latin typeface="+mn-ea"/>
              </a:rPr>
              <a:t>57.1</a:t>
            </a:r>
            <a:r>
              <a:rPr kumimoji="1" lang="ja-JP" altLang="en-US" sz="1600" dirty="0" smtClean="0">
                <a:latin typeface="+mn-ea"/>
              </a:rPr>
              <a:t>％）」を併せて</a:t>
            </a:r>
            <a:r>
              <a:rPr kumimoji="1" lang="en-US" altLang="ja-JP" sz="1600" dirty="0" smtClean="0">
                <a:latin typeface="+mn-ea"/>
              </a:rPr>
              <a:t>100</a:t>
            </a:r>
            <a:r>
              <a:rPr kumimoji="1" lang="ja-JP" altLang="en-US" sz="1600" dirty="0" smtClean="0">
                <a:latin typeface="+mn-ea"/>
              </a:rPr>
              <a:t>％。</a:t>
            </a:r>
            <a:endParaRPr lang="en-US" altLang="ja-JP" sz="1600" dirty="0" smtClean="0">
              <a:latin typeface="+mn-ea"/>
            </a:endParaRPr>
          </a:p>
        </p:txBody>
      </p:sp>
      <p:sp>
        <p:nvSpPr>
          <p:cNvPr id="12" name="テキスト ボックス 11"/>
          <p:cNvSpPr txBox="1"/>
          <p:nvPr/>
        </p:nvSpPr>
        <p:spPr>
          <a:xfrm>
            <a:off x="234633" y="5446603"/>
            <a:ext cx="8822823" cy="584775"/>
          </a:xfrm>
          <a:prstGeom prst="rect">
            <a:avLst/>
          </a:prstGeom>
          <a:noFill/>
        </p:spPr>
        <p:txBody>
          <a:bodyPr wrap="square" rtlCol="0">
            <a:spAutoFit/>
          </a:bodyPr>
          <a:lstStyle/>
          <a:p>
            <a:r>
              <a:rPr lang="ja-JP" altLang="en-US" sz="1600" dirty="0">
                <a:latin typeface="+mn-ea"/>
              </a:rPr>
              <a:t>・今後も施設で床や壁等に木</a:t>
            </a:r>
            <a:r>
              <a:rPr lang="ja-JP" altLang="en-US" sz="1600" dirty="0" smtClean="0">
                <a:latin typeface="+mn-ea"/>
              </a:rPr>
              <a:t>を使った</a:t>
            </a:r>
            <a:r>
              <a:rPr lang="ja-JP" altLang="en-US" sz="1600" dirty="0">
                <a:latin typeface="+mn-ea"/>
              </a:rPr>
              <a:t>取組みを進めていきたいとの</a:t>
            </a:r>
            <a:r>
              <a:rPr lang="ja-JP" altLang="en-US" sz="1600" dirty="0" smtClean="0">
                <a:latin typeface="+mn-ea"/>
              </a:rPr>
              <a:t>回答</a:t>
            </a:r>
            <a:r>
              <a:rPr lang="ja-JP" altLang="en-US" sz="1600" dirty="0">
                <a:latin typeface="+mn-ea"/>
              </a:rPr>
              <a:t>したのは、「とても</a:t>
            </a:r>
            <a:r>
              <a:rPr lang="ja-JP" altLang="en-US" sz="1600" dirty="0" smtClean="0">
                <a:latin typeface="+mn-ea"/>
              </a:rPr>
              <a:t>思う（</a:t>
            </a:r>
            <a:r>
              <a:rPr lang="en-US" altLang="ja-JP" sz="1600" dirty="0">
                <a:latin typeface="+mn-ea"/>
              </a:rPr>
              <a:t>42.9</a:t>
            </a:r>
            <a:r>
              <a:rPr lang="ja-JP" altLang="en-US" sz="1600" dirty="0">
                <a:latin typeface="+mn-ea"/>
              </a:rPr>
              <a:t>％</a:t>
            </a:r>
            <a:r>
              <a:rPr lang="ja-JP" altLang="en-US" sz="1600" dirty="0" smtClean="0">
                <a:latin typeface="+mn-ea"/>
              </a:rPr>
              <a:t>）」「思う（</a:t>
            </a:r>
            <a:r>
              <a:rPr lang="en-US" altLang="ja-JP" sz="1600" dirty="0">
                <a:latin typeface="+mn-ea"/>
              </a:rPr>
              <a:t>53.6</a:t>
            </a:r>
            <a:r>
              <a:rPr lang="ja-JP" altLang="en-US" sz="1600" dirty="0">
                <a:latin typeface="+mn-ea"/>
              </a:rPr>
              <a:t>％</a:t>
            </a:r>
            <a:r>
              <a:rPr lang="ja-JP" altLang="en-US" sz="1600" dirty="0" smtClean="0">
                <a:latin typeface="+mn-ea"/>
              </a:rPr>
              <a:t>）」を併せて</a:t>
            </a:r>
            <a:r>
              <a:rPr lang="en-US" altLang="ja-JP" sz="1600" dirty="0" smtClean="0">
                <a:latin typeface="+mn-ea"/>
              </a:rPr>
              <a:t>96.5</a:t>
            </a:r>
            <a:r>
              <a:rPr lang="ja-JP" altLang="en-US" sz="1600" dirty="0" smtClean="0">
                <a:latin typeface="+mn-ea"/>
              </a:rPr>
              <a:t>％。</a:t>
            </a:r>
            <a:endParaRPr kumimoji="1" lang="en-US" altLang="ja-JP" sz="1600" dirty="0" smtClean="0">
              <a:latin typeface="+mn-ea"/>
            </a:endParaRPr>
          </a:p>
        </p:txBody>
      </p:sp>
      <p:graphicFrame>
        <p:nvGraphicFramePr>
          <p:cNvPr id="11" name="グラフ 10"/>
          <p:cNvGraphicFramePr>
            <a:graphicFrameLocks/>
          </p:cNvGraphicFramePr>
          <p:nvPr>
            <p:extLst>
              <p:ext uri="{D42A27DB-BD31-4B8C-83A1-F6EECF244321}">
                <p14:modId xmlns:p14="http://schemas.microsoft.com/office/powerpoint/2010/main" val="9514430"/>
              </p:ext>
            </p:extLst>
          </p:nvPr>
        </p:nvGraphicFramePr>
        <p:xfrm>
          <a:off x="632521" y="1052736"/>
          <a:ext cx="4032448" cy="17240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グラフ 12"/>
          <p:cNvGraphicFramePr>
            <a:graphicFrameLocks/>
          </p:cNvGraphicFramePr>
          <p:nvPr>
            <p:extLst>
              <p:ext uri="{D42A27DB-BD31-4B8C-83A1-F6EECF244321}">
                <p14:modId xmlns:p14="http://schemas.microsoft.com/office/powerpoint/2010/main" val="4005169600"/>
              </p:ext>
            </p:extLst>
          </p:nvPr>
        </p:nvGraphicFramePr>
        <p:xfrm>
          <a:off x="4664968" y="1052736"/>
          <a:ext cx="4176464" cy="17240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グラフ 13"/>
          <p:cNvGraphicFramePr>
            <a:graphicFrameLocks/>
          </p:cNvGraphicFramePr>
          <p:nvPr>
            <p:extLst>
              <p:ext uri="{D42A27DB-BD31-4B8C-83A1-F6EECF244321}">
                <p14:modId xmlns:p14="http://schemas.microsoft.com/office/powerpoint/2010/main" val="3423161148"/>
              </p:ext>
            </p:extLst>
          </p:nvPr>
        </p:nvGraphicFramePr>
        <p:xfrm>
          <a:off x="632521" y="2780928"/>
          <a:ext cx="4104456" cy="172819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5" name="グラフ 14"/>
          <p:cNvGraphicFramePr>
            <a:graphicFrameLocks/>
          </p:cNvGraphicFramePr>
          <p:nvPr>
            <p:extLst>
              <p:ext uri="{D42A27DB-BD31-4B8C-83A1-F6EECF244321}">
                <p14:modId xmlns:p14="http://schemas.microsoft.com/office/powerpoint/2010/main" val="3492167592"/>
              </p:ext>
            </p:extLst>
          </p:nvPr>
        </p:nvGraphicFramePr>
        <p:xfrm>
          <a:off x="4664968" y="2780928"/>
          <a:ext cx="4176464" cy="1728192"/>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68279480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17"/>
          <p:cNvSpPr>
            <a:spLocks noChangeArrowheads="1"/>
          </p:cNvSpPr>
          <p:nvPr/>
        </p:nvSpPr>
        <p:spPr bwMode="auto">
          <a:xfrm>
            <a:off x="111735" y="419100"/>
            <a:ext cx="880559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kumimoji="1" sz="48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41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36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3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3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9pPr>
          </a:lstStyle>
          <a:p>
            <a:pPr defTabSz="914400" eaLnBrk="1" hangingPunct="1">
              <a:spcBef>
                <a:spcPct val="0"/>
              </a:spcBef>
              <a:buFontTx/>
              <a:buNone/>
            </a:pPr>
            <a:r>
              <a:rPr lang="ja-JP" altLang="en-US" sz="2000" b="1" dirty="0">
                <a:latin typeface="メイリオ" pitchFamily="50" charset="-128"/>
                <a:ea typeface="メイリオ" pitchFamily="50" charset="-128"/>
                <a:cs typeface="メイリオ" pitchFamily="50" charset="-128"/>
              </a:rPr>
              <a:t>　</a:t>
            </a:r>
            <a:r>
              <a:rPr lang="ja-JP" altLang="en-US" sz="2000" b="1" dirty="0" smtClean="0">
                <a:latin typeface="メイリオ" pitchFamily="50" charset="-128"/>
                <a:ea typeface="メイリオ" pitchFamily="50" charset="-128"/>
                <a:cs typeface="メイリオ" pitchFamily="50" charset="-128"/>
              </a:rPr>
              <a:t>子育て施設木のぬくもり推進事業の効果検証</a:t>
            </a:r>
            <a:endParaRPr lang="en-US" altLang="ja-JP" sz="2000" b="1" dirty="0" smtClean="0">
              <a:latin typeface="メイリオ" pitchFamily="50" charset="-128"/>
              <a:ea typeface="メイリオ" pitchFamily="50" charset="-128"/>
              <a:cs typeface="メイリオ" pitchFamily="50" charset="-128"/>
            </a:endParaRPr>
          </a:p>
        </p:txBody>
      </p:sp>
      <p:sp>
        <p:nvSpPr>
          <p:cNvPr id="6" name="正方形/長方形 2"/>
          <p:cNvSpPr>
            <a:spLocks noChangeArrowheads="1"/>
          </p:cNvSpPr>
          <p:nvPr/>
        </p:nvSpPr>
        <p:spPr bwMode="auto">
          <a:xfrm>
            <a:off x="38710" y="144462"/>
            <a:ext cx="143821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sz="1400" b="1" dirty="0" smtClean="0">
                <a:solidFill>
                  <a:srgbClr val="006600"/>
                </a:solidFill>
                <a:latin typeface="メイリオ" pitchFamily="50" charset="-128"/>
                <a:ea typeface="メイリオ" pitchFamily="50" charset="-128"/>
                <a:cs typeface="メイリオ" pitchFamily="50" charset="-128"/>
              </a:rPr>
              <a:t>(</a:t>
            </a:r>
            <a:r>
              <a:rPr lang="ja-JP" altLang="en-US" sz="1400" b="1" dirty="0" smtClean="0">
                <a:solidFill>
                  <a:srgbClr val="006600"/>
                </a:solidFill>
                <a:latin typeface="メイリオ" pitchFamily="50" charset="-128"/>
                <a:ea typeface="メイリオ" pitchFamily="50" charset="-128"/>
                <a:cs typeface="メイリオ" pitchFamily="50" charset="-128"/>
              </a:rPr>
              <a:t>木育リーダー</a:t>
            </a:r>
            <a:r>
              <a:rPr lang="en-US" altLang="ja-JP" sz="1400" b="1" dirty="0" smtClean="0">
                <a:solidFill>
                  <a:srgbClr val="006600"/>
                </a:solidFill>
                <a:latin typeface="メイリオ" pitchFamily="50" charset="-128"/>
                <a:ea typeface="メイリオ" pitchFamily="50" charset="-128"/>
                <a:cs typeface="メイリオ" pitchFamily="50" charset="-128"/>
              </a:rPr>
              <a:t>)</a:t>
            </a:r>
            <a:endParaRPr lang="ja-JP" altLang="en-US" sz="1400" b="1" dirty="0">
              <a:solidFill>
                <a:srgbClr val="006600"/>
              </a:solidFill>
              <a:latin typeface="メイリオ" pitchFamily="50" charset="-128"/>
              <a:ea typeface="メイリオ" pitchFamily="50" charset="-128"/>
              <a:cs typeface="メイリオ" pitchFamily="50" charset="-128"/>
            </a:endParaRPr>
          </a:p>
        </p:txBody>
      </p:sp>
      <p:cxnSp>
        <p:nvCxnSpPr>
          <p:cNvPr id="7" name="直線コネクタ 6"/>
          <p:cNvCxnSpPr/>
          <p:nvPr/>
        </p:nvCxnSpPr>
        <p:spPr>
          <a:xfrm>
            <a:off x="260926" y="784080"/>
            <a:ext cx="9332422" cy="0"/>
          </a:xfrm>
          <a:prstGeom prst="line">
            <a:avLst/>
          </a:prstGeom>
          <a:ln w="47625">
            <a:solidFill>
              <a:srgbClr val="74B230"/>
            </a:solidFill>
          </a:ln>
        </p:spPr>
        <p:style>
          <a:lnRef idx="3">
            <a:schemeClr val="accent1"/>
          </a:lnRef>
          <a:fillRef idx="0">
            <a:schemeClr val="accent1"/>
          </a:fillRef>
          <a:effectRef idx="2">
            <a:schemeClr val="accent1"/>
          </a:effectRef>
          <a:fontRef idx="minor">
            <a:schemeClr val="tx1"/>
          </a:fontRef>
        </p:style>
      </p:cxnSp>
      <p:sp>
        <p:nvSpPr>
          <p:cNvPr id="2" name="テキスト ボックス 1"/>
          <p:cNvSpPr txBox="1"/>
          <p:nvPr/>
        </p:nvSpPr>
        <p:spPr>
          <a:xfrm>
            <a:off x="248747" y="4725144"/>
            <a:ext cx="8448669" cy="584775"/>
          </a:xfrm>
          <a:prstGeom prst="rect">
            <a:avLst/>
          </a:prstGeom>
          <a:noFill/>
        </p:spPr>
        <p:txBody>
          <a:bodyPr wrap="square" rtlCol="0">
            <a:spAutoFit/>
          </a:bodyPr>
          <a:lstStyle/>
          <a:p>
            <a:r>
              <a:rPr lang="ja-JP" altLang="en-US" sz="1600" dirty="0">
                <a:latin typeface="+mn-ea"/>
                <a:cs typeface="Meiryo UI" panose="020B0604030504040204" pitchFamily="50" charset="-128"/>
              </a:rPr>
              <a:t>・家庭でも、床や壁等に木を</a:t>
            </a:r>
            <a:r>
              <a:rPr lang="ja-JP" altLang="en-US" sz="1600" dirty="0" smtClean="0">
                <a:latin typeface="+mn-ea"/>
                <a:cs typeface="Meiryo UI" panose="020B0604030504040204" pitchFamily="50" charset="-128"/>
              </a:rPr>
              <a:t>使いたいと</a:t>
            </a:r>
            <a:r>
              <a:rPr lang="ja-JP" altLang="en-US" sz="1600" dirty="0">
                <a:latin typeface="+mn-ea"/>
                <a:cs typeface="Meiryo UI" panose="020B0604030504040204" pitchFamily="50" charset="-128"/>
              </a:rPr>
              <a:t>思うと</a:t>
            </a:r>
            <a:r>
              <a:rPr lang="ja-JP" altLang="en-US" sz="1600" dirty="0" smtClean="0">
                <a:latin typeface="+mn-ea"/>
                <a:cs typeface="Meiryo UI" panose="020B0604030504040204" pitchFamily="50" charset="-128"/>
              </a:rPr>
              <a:t>回答</a:t>
            </a:r>
            <a:r>
              <a:rPr lang="ja-JP" altLang="en-US" sz="1600" dirty="0">
                <a:latin typeface="+mn-ea"/>
                <a:cs typeface="Meiryo UI" panose="020B0604030504040204" pitchFamily="50" charset="-128"/>
              </a:rPr>
              <a:t>したの</a:t>
            </a:r>
            <a:r>
              <a:rPr lang="ja-JP" altLang="en-US" sz="1600" dirty="0" smtClean="0">
                <a:latin typeface="+mn-ea"/>
                <a:cs typeface="Meiryo UI" panose="020B0604030504040204" pitchFamily="50" charset="-128"/>
              </a:rPr>
              <a:t>は、</a:t>
            </a:r>
            <a:r>
              <a:rPr kumimoji="1" lang="ja-JP" altLang="en-US" sz="1600" dirty="0" smtClean="0">
                <a:latin typeface="+mn-ea"/>
                <a:cs typeface="Meiryo UI" panose="020B0604030504040204" pitchFamily="50" charset="-128"/>
              </a:rPr>
              <a:t>「とても思う（</a:t>
            </a:r>
            <a:r>
              <a:rPr kumimoji="1" lang="en-US" altLang="ja-JP" sz="1600" dirty="0" smtClean="0">
                <a:latin typeface="+mn-ea"/>
                <a:cs typeface="Meiryo UI" panose="020B0604030504040204" pitchFamily="50" charset="-128"/>
              </a:rPr>
              <a:t>57.1</a:t>
            </a:r>
            <a:r>
              <a:rPr kumimoji="1" lang="ja-JP" altLang="en-US" sz="1600" dirty="0" smtClean="0">
                <a:latin typeface="+mn-ea"/>
                <a:cs typeface="Meiryo UI" panose="020B0604030504040204" pitchFamily="50" charset="-128"/>
              </a:rPr>
              <a:t>％）」「思う（</a:t>
            </a:r>
            <a:r>
              <a:rPr kumimoji="1" lang="en-US" altLang="ja-JP" sz="1600" dirty="0" smtClean="0">
                <a:latin typeface="+mn-ea"/>
                <a:cs typeface="Meiryo UI" panose="020B0604030504040204" pitchFamily="50" charset="-128"/>
              </a:rPr>
              <a:t>42.9</a:t>
            </a:r>
            <a:r>
              <a:rPr kumimoji="1" lang="ja-JP" altLang="en-US" sz="1600" dirty="0" smtClean="0">
                <a:latin typeface="+mn-ea"/>
                <a:cs typeface="Meiryo UI" panose="020B0604030504040204" pitchFamily="50" charset="-128"/>
              </a:rPr>
              <a:t>％）」</a:t>
            </a:r>
            <a:endParaRPr kumimoji="1" lang="en-US" altLang="ja-JP" sz="1600" dirty="0" smtClean="0">
              <a:latin typeface="+mn-ea"/>
              <a:cs typeface="Meiryo UI" panose="020B0604030504040204" pitchFamily="50" charset="-128"/>
            </a:endParaRPr>
          </a:p>
          <a:p>
            <a:r>
              <a:rPr lang="ja-JP" altLang="en-US" sz="1600" dirty="0">
                <a:latin typeface="+mn-ea"/>
                <a:cs typeface="Meiryo UI" panose="020B0604030504040204" pitchFamily="50" charset="-128"/>
              </a:rPr>
              <a:t>　</a:t>
            </a:r>
            <a:r>
              <a:rPr lang="ja-JP" altLang="en-US" sz="1600" dirty="0" smtClean="0">
                <a:latin typeface="+mn-ea"/>
                <a:cs typeface="Meiryo UI" panose="020B0604030504040204" pitchFamily="50" charset="-128"/>
              </a:rPr>
              <a:t>を併せて</a:t>
            </a:r>
            <a:r>
              <a:rPr lang="en-US" altLang="ja-JP" sz="1600" dirty="0" smtClean="0">
                <a:latin typeface="+mn-ea"/>
                <a:cs typeface="Meiryo UI" panose="020B0604030504040204" pitchFamily="50" charset="-128"/>
              </a:rPr>
              <a:t>100</a:t>
            </a:r>
            <a:r>
              <a:rPr lang="ja-JP" altLang="en-US" sz="1600" dirty="0" smtClean="0">
                <a:latin typeface="+mn-ea"/>
                <a:cs typeface="Meiryo UI" panose="020B0604030504040204" pitchFamily="50" charset="-128"/>
              </a:rPr>
              <a:t>％。</a:t>
            </a:r>
            <a:endParaRPr kumimoji="1" lang="ja-JP" altLang="en-US" sz="1600" dirty="0">
              <a:latin typeface="+mn-ea"/>
              <a:cs typeface="Meiryo UI" panose="020B0604030504040204" pitchFamily="50" charset="-128"/>
            </a:endParaRPr>
          </a:p>
        </p:txBody>
      </p:sp>
      <p:sp>
        <p:nvSpPr>
          <p:cNvPr id="3" name="テキスト ボックス 2"/>
          <p:cNvSpPr txBox="1"/>
          <p:nvPr/>
        </p:nvSpPr>
        <p:spPr>
          <a:xfrm>
            <a:off x="260926" y="5309919"/>
            <a:ext cx="8436490" cy="338554"/>
          </a:xfrm>
          <a:prstGeom prst="rect">
            <a:avLst/>
          </a:prstGeom>
          <a:noFill/>
        </p:spPr>
        <p:txBody>
          <a:bodyPr wrap="square" rtlCol="0">
            <a:spAutoFit/>
          </a:bodyPr>
          <a:lstStyle/>
          <a:p>
            <a:r>
              <a:rPr lang="ja-JP" altLang="en-US" sz="1600" dirty="0" smtClean="0">
                <a:latin typeface="+mn-ea"/>
                <a:cs typeface="Meiryo UI" panose="020B0604030504040204" pitchFamily="50" charset="-128"/>
              </a:rPr>
              <a:t>・取組みを始める前から「木育」について、知っていたと回答したのは、</a:t>
            </a:r>
            <a:r>
              <a:rPr lang="en-US" altLang="ja-JP" sz="1600" dirty="0" smtClean="0">
                <a:latin typeface="+mn-ea"/>
                <a:cs typeface="Meiryo UI" panose="020B0604030504040204" pitchFamily="50" charset="-128"/>
              </a:rPr>
              <a:t>35.7</a:t>
            </a:r>
            <a:r>
              <a:rPr lang="ja-JP" altLang="en-US" sz="1600" dirty="0" smtClean="0">
                <a:latin typeface="+mn-ea"/>
                <a:cs typeface="Meiryo UI" panose="020B0604030504040204" pitchFamily="50" charset="-128"/>
              </a:rPr>
              <a:t>％</a:t>
            </a:r>
            <a:r>
              <a:rPr kumimoji="1" lang="ja-JP" altLang="en-US" sz="1600" dirty="0" smtClean="0">
                <a:latin typeface="+mn-ea"/>
                <a:cs typeface="Meiryo UI" panose="020B0604030504040204" pitchFamily="50" charset="-128"/>
              </a:rPr>
              <a:t>。</a:t>
            </a:r>
            <a:endParaRPr kumimoji="1" lang="ja-JP" altLang="en-US" sz="1600" dirty="0">
              <a:latin typeface="+mn-ea"/>
              <a:cs typeface="Meiryo UI" panose="020B0604030504040204" pitchFamily="50" charset="-128"/>
            </a:endParaRPr>
          </a:p>
        </p:txBody>
      </p:sp>
      <p:graphicFrame>
        <p:nvGraphicFramePr>
          <p:cNvPr id="11" name="グラフ 10"/>
          <p:cNvGraphicFramePr>
            <a:graphicFrameLocks/>
          </p:cNvGraphicFramePr>
          <p:nvPr>
            <p:extLst>
              <p:ext uri="{D42A27DB-BD31-4B8C-83A1-F6EECF244321}">
                <p14:modId xmlns:p14="http://schemas.microsoft.com/office/powerpoint/2010/main" val="4252964819"/>
              </p:ext>
            </p:extLst>
          </p:nvPr>
        </p:nvGraphicFramePr>
        <p:xfrm>
          <a:off x="560512" y="980728"/>
          <a:ext cx="4104456" cy="1800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グラフ 12"/>
          <p:cNvGraphicFramePr>
            <a:graphicFrameLocks/>
          </p:cNvGraphicFramePr>
          <p:nvPr>
            <p:extLst>
              <p:ext uri="{D42A27DB-BD31-4B8C-83A1-F6EECF244321}">
                <p14:modId xmlns:p14="http://schemas.microsoft.com/office/powerpoint/2010/main" val="3312797331"/>
              </p:ext>
            </p:extLst>
          </p:nvPr>
        </p:nvGraphicFramePr>
        <p:xfrm>
          <a:off x="560512" y="2780928"/>
          <a:ext cx="4124324" cy="17240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グラフ 13"/>
          <p:cNvGraphicFramePr>
            <a:graphicFrameLocks/>
          </p:cNvGraphicFramePr>
          <p:nvPr>
            <p:extLst>
              <p:ext uri="{D42A27DB-BD31-4B8C-83A1-F6EECF244321}">
                <p14:modId xmlns:p14="http://schemas.microsoft.com/office/powerpoint/2010/main" val="1099661108"/>
              </p:ext>
            </p:extLst>
          </p:nvPr>
        </p:nvGraphicFramePr>
        <p:xfrm>
          <a:off x="4664968" y="2780928"/>
          <a:ext cx="4032448" cy="172819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5" name="グラフ 14"/>
          <p:cNvGraphicFramePr>
            <a:graphicFrameLocks/>
          </p:cNvGraphicFramePr>
          <p:nvPr>
            <p:extLst>
              <p:ext uri="{D42A27DB-BD31-4B8C-83A1-F6EECF244321}">
                <p14:modId xmlns:p14="http://schemas.microsoft.com/office/powerpoint/2010/main" val="1748210334"/>
              </p:ext>
            </p:extLst>
          </p:nvPr>
        </p:nvGraphicFramePr>
        <p:xfrm>
          <a:off x="4664969" y="980728"/>
          <a:ext cx="4032448" cy="1800200"/>
        </p:xfrm>
        <a:graphic>
          <a:graphicData uri="http://schemas.openxmlformats.org/drawingml/2006/chart">
            <c:chart xmlns:c="http://schemas.openxmlformats.org/drawingml/2006/chart" xmlns:r="http://schemas.openxmlformats.org/officeDocument/2006/relationships" r:id="rId6"/>
          </a:graphicData>
        </a:graphic>
      </p:graphicFrame>
      <p:sp>
        <p:nvSpPr>
          <p:cNvPr id="12" name="テキスト ボックス 11"/>
          <p:cNvSpPr txBox="1"/>
          <p:nvPr/>
        </p:nvSpPr>
        <p:spPr>
          <a:xfrm>
            <a:off x="248747" y="5648473"/>
            <a:ext cx="8436490" cy="584775"/>
          </a:xfrm>
          <a:prstGeom prst="rect">
            <a:avLst/>
          </a:prstGeom>
          <a:noFill/>
        </p:spPr>
        <p:txBody>
          <a:bodyPr wrap="square" rtlCol="0">
            <a:spAutoFit/>
          </a:bodyPr>
          <a:lstStyle/>
          <a:p>
            <a:r>
              <a:rPr lang="ja-JP" altLang="en-US" sz="1600" dirty="0">
                <a:latin typeface="+mn-ea"/>
                <a:cs typeface="Meiryo UI" panose="020B0604030504040204" pitchFamily="50" charset="-128"/>
              </a:rPr>
              <a:t>・「木育」や</a:t>
            </a:r>
            <a:r>
              <a:rPr lang="ja-JP" altLang="en-US" sz="1600" dirty="0" smtClean="0">
                <a:latin typeface="+mn-ea"/>
                <a:cs typeface="Meiryo UI" panose="020B0604030504040204" pitchFamily="50" charset="-128"/>
              </a:rPr>
              <a:t>内装</a:t>
            </a:r>
            <a:r>
              <a:rPr lang="ja-JP" altLang="en-US" sz="1600" dirty="0">
                <a:latin typeface="+mn-ea"/>
                <a:cs typeface="Meiryo UI" panose="020B0604030504040204" pitchFamily="50" charset="-128"/>
              </a:rPr>
              <a:t>に木を使った取組みを他の施設や地域に広くＰＲしていこうと思っていると</a:t>
            </a:r>
            <a:r>
              <a:rPr lang="ja-JP" altLang="en-US" sz="1600" dirty="0" smtClean="0">
                <a:latin typeface="+mn-ea"/>
                <a:cs typeface="Meiryo UI" panose="020B0604030504040204" pitchFamily="50" charset="-128"/>
              </a:rPr>
              <a:t>回答し</a:t>
            </a:r>
            <a:endParaRPr lang="en-US" altLang="ja-JP" sz="1600" dirty="0" smtClean="0">
              <a:latin typeface="+mn-ea"/>
              <a:cs typeface="Meiryo UI" panose="020B0604030504040204" pitchFamily="50" charset="-128"/>
            </a:endParaRPr>
          </a:p>
          <a:p>
            <a:r>
              <a:rPr lang="ja-JP" altLang="en-US" sz="1600" dirty="0">
                <a:latin typeface="+mn-ea"/>
                <a:cs typeface="Meiryo UI" panose="020B0604030504040204" pitchFamily="50" charset="-128"/>
              </a:rPr>
              <a:t>　</a:t>
            </a:r>
            <a:r>
              <a:rPr lang="ja-JP" altLang="en-US" sz="1600" dirty="0" smtClean="0">
                <a:latin typeface="+mn-ea"/>
                <a:cs typeface="Meiryo UI" panose="020B0604030504040204" pitchFamily="50" charset="-128"/>
              </a:rPr>
              <a:t>たのは、「とても思っている（</a:t>
            </a:r>
            <a:r>
              <a:rPr lang="en-US" altLang="ja-JP" sz="1600" dirty="0" smtClean="0">
                <a:latin typeface="+mn-ea"/>
                <a:cs typeface="Meiryo UI" panose="020B0604030504040204" pitchFamily="50" charset="-128"/>
              </a:rPr>
              <a:t>17.9</a:t>
            </a:r>
            <a:r>
              <a:rPr lang="ja-JP" altLang="en-US" sz="1600" dirty="0" smtClean="0">
                <a:latin typeface="+mn-ea"/>
                <a:cs typeface="Meiryo UI" panose="020B0604030504040204" pitchFamily="50" charset="-128"/>
              </a:rPr>
              <a:t>％）」「思っている（</a:t>
            </a:r>
            <a:r>
              <a:rPr lang="en-US" altLang="ja-JP" sz="1600" dirty="0" smtClean="0">
                <a:latin typeface="+mn-ea"/>
                <a:cs typeface="Meiryo UI" panose="020B0604030504040204" pitchFamily="50" charset="-128"/>
              </a:rPr>
              <a:t>78.6</a:t>
            </a:r>
            <a:r>
              <a:rPr lang="ja-JP" altLang="en-US" sz="1600" dirty="0" smtClean="0">
                <a:latin typeface="+mn-ea"/>
                <a:cs typeface="Meiryo UI" panose="020B0604030504040204" pitchFamily="50" charset="-128"/>
              </a:rPr>
              <a:t>％）」を併せて、</a:t>
            </a:r>
            <a:r>
              <a:rPr lang="en-US" altLang="ja-JP" sz="1600" dirty="0">
                <a:latin typeface="+mn-ea"/>
                <a:cs typeface="Meiryo UI" panose="020B0604030504040204" pitchFamily="50" charset="-128"/>
              </a:rPr>
              <a:t>96.5</a:t>
            </a:r>
            <a:r>
              <a:rPr lang="ja-JP" altLang="en-US" sz="1600" dirty="0" smtClean="0">
                <a:latin typeface="+mn-ea"/>
                <a:cs typeface="Meiryo UI" panose="020B0604030504040204" pitchFamily="50" charset="-128"/>
              </a:rPr>
              <a:t>％。</a:t>
            </a:r>
            <a:endParaRPr lang="en-US" altLang="ja-JP" sz="1600" dirty="0" smtClean="0">
              <a:latin typeface="+mn-ea"/>
              <a:cs typeface="Meiryo UI" panose="020B0604030504040204" pitchFamily="50" charset="-128"/>
            </a:endParaRPr>
          </a:p>
        </p:txBody>
      </p:sp>
    </p:spTree>
    <p:extLst>
      <p:ext uri="{BB962C8B-B14F-4D97-AF65-F5344CB8AC3E}">
        <p14:creationId xmlns:p14="http://schemas.microsoft.com/office/powerpoint/2010/main" val="352547189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17"/>
          <p:cNvSpPr>
            <a:spLocks noChangeArrowheads="1"/>
          </p:cNvSpPr>
          <p:nvPr/>
        </p:nvSpPr>
        <p:spPr bwMode="auto">
          <a:xfrm>
            <a:off x="111734" y="419100"/>
            <a:ext cx="81536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kumimoji="1" sz="48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41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36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3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3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9pPr>
          </a:lstStyle>
          <a:p>
            <a:pPr>
              <a:spcBef>
                <a:spcPct val="0"/>
              </a:spcBef>
              <a:buFontTx/>
              <a:buNone/>
            </a:pPr>
            <a:r>
              <a:rPr lang="ja-JP" altLang="en-US" sz="2000" b="1" dirty="0">
                <a:solidFill>
                  <a:prstClr val="black"/>
                </a:solidFill>
                <a:latin typeface="メイリオ" pitchFamily="50" charset="-128"/>
                <a:ea typeface="メイリオ" pitchFamily="50" charset="-128"/>
                <a:cs typeface="メイリオ" pitchFamily="50" charset="-128"/>
              </a:rPr>
              <a:t>　</a:t>
            </a:r>
            <a:r>
              <a:rPr lang="ja-JP" altLang="en-US" sz="2000" b="1" dirty="0" smtClean="0">
                <a:solidFill>
                  <a:prstClr val="black"/>
                </a:solidFill>
                <a:latin typeface="メイリオ" pitchFamily="50" charset="-128"/>
                <a:ea typeface="メイリオ" pitchFamily="50" charset="-128"/>
                <a:cs typeface="メイリオ" pitchFamily="50" charset="-128"/>
              </a:rPr>
              <a:t>子育て施設木のぬくもり推進事業の効果検証</a:t>
            </a:r>
            <a:endParaRPr lang="en-US" altLang="ja-JP" sz="2000" b="1" dirty="0" smtClean="0">
              <a:solidFill>
                <a:prstClr val="black"/>
              </a:solidFill>
              <a:latin typeface="メイリオ" pitchFamily="50" charset="-128"/>
              <a:ea typeface="メイリオ" pitchFamily="50" charset="-128"/>
              <a:cs typeface="メイリオ" pitchFamily="50" charset="-128"/>
            </a:endParaRPr>
          </a:p>
        </p:txBody>
      </p:sp>
      <p:sp>
        <p:nvSpPr>
          <p:cNvPr id="6" name="正方形/長方形 2"/>
          <p:cNvSpPr>
            <a:spLocks noChangeArrowheads="1"/>
          </p:cNvSpPr>
          <p:nvPr/>
        </p:nvSpPr>
        <p:spPr bwMode="auto">
          <a:xfrm>
            <a:off x="38710" y="144462"/>
            <a:ext cx="15295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sz="1400" b="1" dirty="0" smtClean="0">
                <a:solidFill>
                  <a:srgbClr val="006600"/>
                </a:solidFill>
                <a:latin typeface="メイリオ" pitchFamily="50" charset="-128"/>
                <a:ea typeface="メイリオ" pitchFamily="50" charset="-128"/>
                <a:cs typeface="メイリオ" pitchFamily="50" charset="-128"/>
              </a:rPr>
              <a:t>(</a:t>
            </a:r>
            <a:r>
              <a:rPr lang="ja-JP" altLang="en-US" sz="1400" b="1" dirty="0" smtClean="0">
                <a:solidFill>
                  <a:srgbClr val="006600"/>
                </a:solidFill>
                <a:latin typeface="メイリオ" pitchFamily="50" charset="-128"/>
                <a:ea typeface="メイリオ" pitchFamily="50" charset="-128"/>
                <a:cs typeface="メイリオ" pitchFamily="50" charset="-128"/>
              </a:rPr>
              <a:t>木育リーダー）</a:t>
            </a:r>
            <a:endParaRPr lang="ja-JP" altLang="en-US" sz="1400" b="1" dirty="0">
              <a:solidFill>
                <a:srgbClr val="006600"/>
              </a:solidFill>
              <a:latin typeface="メイリオ" pitchFamily="50" charset="-128"/>
              <a:ea typeface="メイリオ" pitchFamily="50" charset="-128"/>
              <a:cs typeface="メイリオ" pitchFamily="50" charset="-128"/>
            </a:endParaRPr>
          </a:p>
        </p:txBody>
      </p:sp>
      <p:cxnSp>
        <p:nvCxnSpPr>
          <p:cNvPr id="7" name="直線コネクタ 6"/>
          <p:cNvCxnSpPr/>
          <p:nvPr/>
        </p:nvCxnSpPr>
        <p:spPr>
          <a:xfrm>
            <a:off x="260926" y="784080"/>
            <a:ext cx="9332422" cy="0"/>
          </a:xfrm>
          <a:prstGeom prst="line">
            <a:avLst/>
          </a:prstGeom>
          <a:ln w="47625">
            <a:solidFill>
              <a:srgbClr val="74B230"/>
            </a:solidFill>
          </a:ln>
        </p:spPr>
        <p:style>
          <a:lnRef idx="3">
            <a:schemeClr val="accent1"/>
          </a:lnRef>
          <a:fillRef idx="0">
            <a:schemeClr val="accent1"/>
          </a:fillRef>
          <a:effectRef idx="2">
            <a:schemeClr val="accent1"/>
          </a:effectRef>
          <a:fontRef idx="minor">
            <a:schemeClr val="tx1"/>
          </a:fontRef>
        </p:style>
      </p:cxnSp>
      <p:sp>
        <p:nvSpPr>
          <p:cNvPr id="4" name="テキスト ボックス 3"/>
          <p:cNvSpPr txBox="1"/>
          <p:nvPr/>
        </p:nvSpPr>
        <p:spPr>
          <a:xfrm>
            <a:off x="260926" y="980728"/>
            <a:ext cx="10065568" cy="2308324"/>
          </a:xfrm>
          <a:prstGeom prst="rect">
            <a:avLst/>
          </a:prstGeom>
          <a:noFill/>
        </p:spPr>
        <p:txBody>
          <a:bodyPr wrap="square" rtlCol="0">
            <a:spAutoFit/>
          </a:bodyPr>
          <a:lstStyle/>
          <a:p>
            <a:r>
              <a:rPr lang="ja-JP" altLang="en-US" sz="1600" dirty="0">
                <a:latin typeface="+mn-ea"/>
                <a:cs typeface="Meiryo UI" panose="020B0604030504040204" pitchFamily="50" charset="-128"/>
              </a:rPr>
              <a:t>◆</a:t>
            </a:r>
            <a:r>
              <a:rPr lang="ja-JP" altLang="en-US" sz="1600" dirty="0" smtClean="0">
                <a:latin typeface="+mn-ea"/>
                <a:cs typeface="Meiryo UI" panose="020B0604030504040204" pitchFamily="50" charset="-128"/>
              </a:rPr>
              <a:t>自由意見</a:t>
            </a:r>
            <a:endParaRPr lang="en-US" altLang="ja-JP" sz="1600" dirty="0" smtClean="0">
              <a:latin typeface="+mn-ea"/>
              <a:cs typeface="Meiryo UI" panose="020B0604030504040204" pitchFamily="50" charset="-128"/>
            </a:endParaRPr>
          </a:p>
          <a:p>
            <a:endParaRPr lang="en-US" altLang="ja-JP" sz="1600" dirty="0">
              <a:latin typeface="+mn-ea"/>
              <a:cs typeface="Meiryo UI" panose="020B0604030504040204" pitchFamily="50" charset="-128"/>
            </a:endParaRPr>
          </a:p>
          <a:p>
            <a:r>
              <a:rPr lang="ja-JP" altLang="en-US" sz="1600" dirty="0" smtClean="0">
                <a:latin typeface="+mn-ea"/>
                <a:cs typeface="Meiryo UI" panose="020B0604030504040204" pitchFamily="50" charset="-128"/>
              </a:rPr>
              <a:t>○</a:t>
            </a:r>
            <a:r>
              <a:rPr lang="ja-JP" altLang="en-US" sz="1600" dirty="0">
                <a:solidFill>
                  <a:prstClr val="black"/>
                </a:solidFill>
                <a:latin typeface="+mn-ea"/>
                <a:cs typeface="Meiryo UI" panose="020B0604030504040204" pitchFamily="50" charset="-128"/>
              </a:rPr>
              <a:t> </a:t>
            </a:r>
            <a:r>
              <a:rPr lang="ja-JP" altLang="en-US" sz="1600" dirty="0" smtClean="0">
                <a:solidFill>
                  <a:prstClr val="black"/>
                </a:solidFill>
                <a:latin typeface="+mn-ea"/>
                <a:cs typeface="Meiryo UI" panose="020B0604030504040204" pitchFamily="50" charset="-128"/>
              </a:rPr>
              <a:t>内装</a:t>
            </a:r>
            <a:r>
              <a:rPr lang="ja-JP" altLang="en-US" sz="1600" dirty="0">
                <a:solidFill>
                  <a:prstClr val="black"/>
                </a:solidFill>
                <a:latin typeface="+mn-ea"/>
                <a:cs typeface="Meiryo UI" panose="020B0604030504040204" pitchFamily="50" charset="-128"/>
              </a:rPr>
              <a:t>木質化に対する</a:t>
            </a:r>
            <a:r>
              <a:rPr lang="ja-JP" altLang="en-US" sz="1600" dirty="0" smtClean="0">
                <a:solidFill>
                  <a:prstClr val="black"/>
                </a:solidFill>
                <a:latin typeface="+mn-ea"/>
                <a:cs typeface="Meiryo UI" panose="020B0604030504040204" pitchFamily="50" charset="-128"/>
              </a:rPr>
              <a:t>感想</a:t>
            </a:r>
            <a:endParaRPr kumimoji="1" lang="en-US" altLang="ja-JP" sz="1600" dirty="0" smtClean="0">
              <a:latin typeface="+mn-ea"/>
              <a:cs typeface="Meiryo UI" panose="020B0604030504040204" pitchFamily="50" charset="-128"/>
            </a:endParaRPr>
          </a:p>
          <a:p>
            <a:endParaRPr kumimoji="1" lang="en-US" altLang="ja-JP" sz="1600" dirty="0" smtClean="0">
              <a:latin typeface="+mn-ea"/>
              <a:cs typeface="Meiryo UI" panose="020B0604030504040204" pitchFamily="50" charset="-128"/>
            </a:endParaRPr>
          </a:p>
          <a:p>
            <a:r>
              <a:rPr lang="ja-JP" altLang="en-US" sz="1600" dirty="0" smtClean="0">
                <a:latin typeface="+mn-ea"/>
                <a:cs typeface="Meiryo UI" panose="020B0604030504040204" pitchFamily="50" charset="-128"/>
              </a:rPr>
              <a:t>・</a:t>
            </a:r>
            <a:r>
              <a:rPr lang="ja-JP" altLang="en-US" sz="1600" dirty="0">
                <a:solidFill>
                  <a:srgbClr val="000000"/>
                </a:solidFill>
                <a:latin typeface="+mn-ea"/>
                <a:cs typeface="Meiryo UI" panose="020B0604030504040204" pitchFamily="50" charset="-128"/>
              </a:rPr>
              <a:t>　木に囲まれた中で子どもが生き生きと活動している様子を見てこの取り組みの良さを感じて</a:t>
            </a:r>
            <a:r>
              <a:rPr lang="ja-JP" altLang="en-US" sz="1600" dirty="0" smtClean="0">
                <a:solidFill>
                  <a:srgbClr val="000000"/>
                </a:solidFill>
                <a:latin typeface="+mn-ea"/>
                <a:cs typeface="Meiryo UI" panose="020B0604030504040204" pitchFamily="50" charset="-128"/>
              </a:rPr>
              <a:t>いる。</a:t>
            </a:r>
            <a:endParaRPr lang="en-US" altLang="ja-JP" sz="1600" dirty="0" smtClean="0">
              <a:solidFill>
                <a:srgbClr val="000000"/>
              </a:solidFill>
              <a:latin typeface="+mn-ea"/>
              <a:cs typeface="Meiryo UI" panose="020B0604030504040204" pitchFamily="50" charset="-128"/>
            </a:endParaRPr>
          </a:p>
          <a:p>
            <a:endParaRPr lang="en-US" altLang="ja-JP" sz="1600" dirty="0" smtClean="0">
              <a:solidFill>
                <a:srgbClr val="000000"/>
              </a:solidFill>
              <a:latin typeface="+mn-ea"/>
              <a:cs typeface="Meiryo UI" panose="020B0604030504040204" pitchFamily="50" charset="-128"/>
            </a:endParaRPr>
          </a:p>
          <a:p>
            <a:r>
              <a:rPr kumimoji="1" lang="ja-JP" altLang="en-US" sz="1600" dirty="0" smtClean="0">
                <a:solidFill>
                  <a:srgbClr val="000000"/>
                </a:solidFill>
                <a:latin typeface="+mn-ea"/>
                <a:cs typeface="Meiryo UI" panose="020B0604030504040204" pitchFamily="50" charset="-128"/>
              </a:rPr>
              <a:t>・保育室の床がきれいで温かい感じになり、とても喜んでいる。</a:t>
            </a:r>
            <a:endParaRPr kumimoji="1" lang="en-US" altLang="ja-JP" sz="1600" dirty="0" smtClean="0">
              <a:solidFill>
                <a:srgbClr val="000000"/>
              </a:solidFill>
              <a:latin typeface="+mn-ea"/>
              <a:cs typeface="Meiryo UI" panose="020B0604030504040204" pitchFamily="50" charset="-128"/>
            </a:endParaRPr>
          </a:p>
          <a:p>
            <a:endParaRPr kumimoji="1" lang="en-US" altLang="ja-JP" sz="1600" dirty="0" smtClean="0">
              <a:solidFill>
                <a:srgbClr val="000000"/>
              </a:solidFill>
              <a:latin typeface="+mn-ea"/>
              <a:cs typeface="Meiryo UI" panose="020B0604030504040204" pitchFamily="50" charset="-128"/>
            </a:endParaRPr>
          </a:p>
          <a:p>
            <a:r>
              <a:rPr lang="ja-JP" altLang="en-US" sz="1600" dirty="0" smtClean="0">
                <a:solidFill>
                  <a:srgbClr val="000000"/>
                </a:solidFill>
                <a:latin typeface="+mn-ea"/>
                <a:cs typeface="Meiryo UI" panose="020B0604030504040204" pitchFamily="50" charset="-128"/>
              </a:rPr>
              <a:t>・木を使用していることでほっこりとした気持ちになり、心の癒しにもなる。</a:t>
            </a:r>
            <a:endParaRPr kumimoji="1" lang="en-US" altLang="ja-JP" sz="1600" dirty="0" smtClean="0">
              <a:latin typeface="+mn-ea"/>
              <a:cs typeface="Meiryo UI" panose="020B0604030504040204" pitchFamily="50" charset="-128"/>
            </a:endParaRPr>
          </a:p>
        </p:txBody>
      </p:sp>
      <p:sp>
        <p:nvSpPr>
          <p:cNvPr id="8" name="テキスト ボックス 7"/>
          <p:cNvSpPr txBox="1"/>
          <p:nvPr/>
        </p:nvSpPr>
        <p:spPr>
          <a:xfrm>
            <a:off x="235426" y="3429000"/>
            <a:ext cx="9526135" cy="3570208"/>
          </a:xfrm>
          <a:prstGeom prst="rect">
            <a:avLst/>
          </a:prstGeom>
          <a:noFill/>
        </p:spPr>
        <p:txBody>
          <a:bodyPr wrap="square" rtlCol="0">
            <a:spAutoFit/>
          </a:bodyPr>
          <a:lstStyle/>
          <a:p>
            <a:r>
              <a:rPr lang="ja-JP" altLang="en-US" sz="1600" dirty="0">
                <a:latin typeface="+mn-ea"/>
                <a:cs typeface="Meiryo UI" panose="020B0604030504040204" pitchFamily="50" charset="-128"/>
              </a:rPr>
              <a:t>◆</a:t>
            </a:r>
            <a:r>
              <a:rPr lang="ja-JP" altLang="en-US" sz="1600" dirty="0" smtClean="0">
                <a:latin typeface="+mn-ea"/>
                <a:cs typeface="Meiryo UI" panose="020B0604030504040204" pitchFamily="50" charset="-128"/>
              </a:rPr>
              <a:t>自由意見</a:t>
            </a:r>
            <a:endParaRPr lang="en-US" altLang="ja-JP" sz="1600" dirty="0" smtClean="0">
              <a:latin typeface="+mn-ea"/>
              <a:cs typeface="Meiryo UI" panose="020B0604030504040204" pitchFamily="50" charset="-128"/>
            </a:endParaRPr>
          </a:p>
          <a:p>
            <a:endParaRPr lang="en-US" altLang="ja-JP" sz="1600" dirty="0">
              <a:latin typeface="+mn-ea"/>
              <a:cs typeface="Meiryo UI" panose="020B0604030504040204" pitchFamily="50" charset="-128"/>
            </a:endParaRPr>
          </a:p>
          <a:p>
            <a:r>
              <a:rPr lang="ja-JP" altLang="en-US" sz="1600" dirty="0" smtClean="0">
                <a:latin typeface="+mn-ea"/>
                <a:cs typeface="Meiryo UI" panose="020B0604030504040204" pitchFamily="50" charset="-128"/>
              </a:rPr>
              <a:t>○今後の課題等</a:t>
            </a:r>
            <a:endParaRPr kumimoji="1" lang="en-US" altLang="ja-JP" sz="1600" dirty="0" smtClean="0">
              <a:latin typeface="+mn-ea"/>
              <a:cs typeface="Meiryo UI" panose="020B0604030504040204" pitchFamily="50" charset="-128"/>
            </a:endParaRPr>
          </a:p>
          <a:p>
            <a:endParaRPr kumimoji="1" lang="en-US" altLang="ja-JP" sz="1600" dirty="0" smtClean="0">
              <a:latin typeface="+mn-ea"/>
              <a:cs typeface="Meiryo UI" panose="020B0604030504040204" pitchFamily="50" charset="-128"/>
            </a:endParaRPr>
          </a:p>
          <a:p>
            <a:pPr lvl="0" fontAlgn="ctr"/>
            <a:r>
              <a:rPr lang="ja-JP" altLang="en-US" sz="1600" dirty="0" smtClean="0">
                <a:latin typeface="+mn-ea"/>
                <a:cs typeface="Meiryo UI" panose="020B0604030504040204" pitchFamily="50" charset="-128"/>
              </a:rPr>
              <a:t>・</a:t>
            </a:r>
            <a:r>
              <a:rPr lang="ja-JP" altLang="en-US" sz="1600" dirty="0">
                <a:solidFill>
                  <a:srgbClr val="000000"/>
                </a:solidFill>
                <a:latin typeface="+mn-ea"/>
                <a:cs typeface="Meiryo UI" panose="020B0604030504040204" pitchFamily="50" charset="-128"/>
              </a:rPr>
              <a:t>一般家庭にも木育の取り組みが伝わるような</a:t>
            </a:r>
            <a:r>
              <a:rPr lang="en-US" altLang="ja-JP" sz="1600" dirty="0">
                <a:solidFill>
                  <a:srgbClr val="000000"/>
                </a:solidFill>
                <a:latin typeface="+mn-ea"/>
                <a:cs typeface="Meiryo UI" panose="020B0604030504040204" pitchFamily="50" charset="-128"/>
              </a:rPr>
              <a:t>PR</a:t>
            </a:r>
            <a:r>
              <a:rPr lang="ja-JP" altLang="en-US" sz="1600" dirty="0">
                <a:solidFill>
                  <a:srgbClr val="000000"/>
                </a:solidFill>
                <a:latin typeface="+mn-ea"/>
                <a:cs typeface="Meiryo UI" panose="020B0604030504040204" pitchFamily="50" charset="-128"/>
              </a:rPr>
              <a:t>活動を、府をあげて</a:t>
            </a:r>
            <a:r>
              <a:rPr lang="ja-JP" altLang="en-US" sz="1600" dirty="0" smtClean="0">
                <a:solidFill>
                  <a:srgbClr val="000000"/>
                </a:solidFill>
                <a:latin typeface="+mn-ea"/>
                <a:cs typeface="Meiryo UI" panose="020B0604030504040204" pitchFamily="50" charset="-128"/>
              </a:rPr>
              <a:t>取り組んでほしい。園</a:t>
            </a:r>
            <a:r>
              <a:rPr lang="ja-JP" altLang="en-US" sz="1600" dirty="0">
                <a:solidFill>
                  <a:srgbClr val="000000"/>
                </a:solidFill>
                <a:latin typeface="+mn-ea"/>
                <a:cs typeface="Meiryo UI" panose="020B0604030504040204" pitchFamily="50" charset="-128"/>
              </a:rPr>
              <a:t>として</a:t>
            </a:r>
            <a:r>
              <a:rPr lang="ja-JP" altLang="en-US" sz="1600" dirty="0" smtClean="0">
                <a:solidFill>
                  <a:srgbClr val="000000"/>
                </a:solidFill>
                <a:latin typeface="+mn-ea"/>
                <a:cs typeface="Meiryo UI" panose="020B0604030504040204" pitchFamily="50" charset="-128"/>
              </a:rPr>
              <a:t>どう</a:t>
            </a:r>
            <a:endParaRPr lang="en-US" altLang="ja-JP" sz="1600" dirty="0" smtClean="0">
              <a:solidFill>
                <a:srgbClr val="000000"/>
              </a:solidFill>
              <a:latin typeface="+mn-ea"/>
              <a:cs typeface="Meiryo UI" panose="020B0604030504040204" pitchFamily="50" charset="-128"/>
            </a:endParaRPr>
          </a:p>
          <a:p>
            <a:pPr lvl="0" fontAlgn="ctr"/>
            <a:r>
              <a:rPr lang="ja-JP" altLang="en-US" sz="1600" dirty="0">
                <a:solidFill>
                  <a:srgbClr val="000000"/>
                </a:solidFill>
                <a:latin typeface="+mn-ea"/>
                <a:cs typeface="Meiryo UI" panose="020B0604030504040204" pitchFamily="50" charset="-128"/>
              </a:rPr>
              <a:t>　</a:t>
            </a:r>
            <a:r>
              <a:rPr lang="en-US" altLang="ja-JP" sz="1600" dirty="0" smtClean="0">
                <a:solidFill>
                  <a:srgbClr val="000000"/>
                </a:solidFill>
                <a:latin typeface="+mn-ea"/>
                <a:cs typeface="Meiryo UI" panose="020B0604030504040204" pitchFamily="50" charset="-128"/>
              </a:rPr>
              <a:t>PR</a:t>
            </a:r>
            <a:r>
              <a:rPr lang="ja-JP" altLang="en-US" sz="1600" dirty="0">
                <a:solidFill>
                  <a:srgbClr val="000000"/>
                </a:solidFill>
                <a:latin typeface="+mn-ea"/>
                <a:cs typeface="Meiryo UI" panose="020B0604030504040204" pitchFamily="50" charset="-128"/>
              </a:rPr>
              <a:t>したらいいのかわからずにいるのが</a:t>
            </a:r>
            <a:r>
              <a:rPr lang="ja-JP" altLang="en-US" sz="1600" dirty="0" smtClean="0">
                <a:solidFill>
                  <a:srgbClr val="000000"/>
                </a:solidFill>
                <a:latin typeface="+mn-ea"/>
                <a:cs typeface="Meiryo UI" panose="020B0604030504040204" pitchFamily="50" charset="-128"/>
              </a:rPr>
              <a:t>現状。</a:t>
            </a:r>
            <a:endParaRPr lang="en-US" altLang="ja-JP" sz="1600" dirty="0" smtClean="0">
              <a:solidFill>
                <a:srgbClr val="000000"/>
              </a:solidFill>
              <a:latin typeface="+mn-ea"/>
              <a:cs typeface="Meiryo UI" panose="020B0604030504040204" pitchFamily="50" charset="-128"/>
            </a:endParaRPr>
          </a:p>
          <a:p>
            <a:pPr lvl="0" fontAlgn="ctr"/>
            <a:endParaRPr lang="ja-JP" altLang="en-US" sz="1600" dirty="0">
              <a:solidFill>
                <a:srgbClr val="000000"/>
              </a:solidFill>
              <a:latin typeface="+mn-ea"/>
              <a:cs typeface="Meiryo UI" panose="020B0604030504040204" pitchFamily="50" charset="-128"/>
            </a:endParaRPr>
          </a:p>
          <a:p>
            <a:pPr lvl="0" fontAlgn="ctr"/>
            <a:r>
              <a:rPr lang="ja-JP" altLang="en-US" sz="1600" dirty="0" smtClean="0">
                <a:latin typeface="+mn-ea"/>
                <a:cs typeface="Meiryo UI" panose="020B0604030504040204" pitchFamily="50" charset="-128"/>
              </a:rPr>
              <a:t>・</a:t>
            </a:r>
            <a:r>
              <a:rPr lang="ja-JP" altLang="en-US" sz="1600" dirty="0">
                <a:solidFill>
                  <a:srgbClr val="000000"/>
                </a:solidFill>
                <a:latin typeface="+mn-ea"/>
                <a:cs typeface="Meiryo UI" panose="020B0604030504040204" pitchFamily="50" charset="-128"/>
              </a:rPr>
              <a:t>この取組の活動がどのように動いているか、知っている人は</a:t>
            </a:r>
            <a:r>
              <a:rPr lang="ja-JP" altLang="en-US" sz="1600" dirty="0" smtClean="0">
                <a:solidFill>
                  <a:srgbClr val="000000"/>
                </a:solidFill>
                <a:latin typeface="+mn-ea"/>
                <a:cs typeface="Meiryo UI" panose="020B0604030504040204" pitchFamily="50" charset="-128"/>
              </a:rPr>
              <a:t>わかるが</a:t>
            </a:r>
            <a:r>
              <a:rPr lang="ja-JP" altLang="en-US" sz="1600" dirty="0">
                <a:solidFill>
                  <a:srgbClr val="000000"/>
                </a:solidFill>
                <a:latin typeface="+mn-ea"/>
                <a:cs typeface="Meiryo UI" panose="020B0604030504040204" pitchFamily="50" charset="-128"/>
              </a:rPr>
              <a:t>、正直広まって</a:t>
            </a:r>
            <a:r>
              <a:rPr lang="ja-JP" altLang="en-US" sz="1600" dirty="0" smtClean="0">
                <a:solidFill>
                  <a:srgbClr val="000000"/>
                </a:solidFill>
                <a:latin typeface="+mn-ea"/>
                <a:cs typeface="Meiryo UI" panose="020B0604030504040204" pitchFamily="50" charset="-128"/>
              </a:rPr>
              <a:t>いない。</a:t>
            </a:r>
            <a:r>
              <a:rPr lang="en-US" altLang="ja-JP" sz="1600" dirty="0">
                <a:solidFill>
                  <a:srgbClr val="000000"/>
                </a:solidFill>
                <a:latin typeface="+mn-ea"/>
                <a:cs typeface="Meiryo UI" panose="020B0604030504040204" pitchFamily="50" charset="-128"/>
              </a:rPr>
              <a:t>PR</a:t>
            </a:r>
            <a:r>
              <a:rPr lang="ja-JP" altLang="en-US" sz="1600" dirty="0" smtClean="0">
                <a:solidFill>
                  <a:srgbClr val="000000"/>
                </a:solidFill>
                <a:latin typeface="+mn-ea"/>
                <a:cs typeface="Meiryo UI" panose="020B0604030504040204" pitchFamily="50" charset="-128"/>
              </a:rPr>
              <a:t>や</a:t>
            </a:r>
            <a:endParaRPr lang="en-US" altLang="ja-JP" sz="1600" dirty="0" smtClean="0">
              <a:solidFill>
                <a:srgbClr val="000000"/>
              </a:solidFill>
              <a:latin typeface="+mn-ea"/>
              <a:cs typeface="Meiryo UI" panose="020B0604030504040204" pitchFamily="50" charset="-128"/>
            </a:endParaRPr>
          </a:p>
          <a:p>
            <a:pPr lvl="0" fontAlgn="ctr"/>
            <a:r>
              <a:rPr lang="ja-JP" altLang="en-US" sz="1600" dirty="0">
                <a:solidFill>
                  <a:srgbClr val="000000"/>
                </a:solidFill>
                <a:latin typeface="+mn-ea"/>
                <a:cs typeface="Meiryo UI" panose="020B0604030504040204" pitchFamily="50" charset="-128"/>
              </a:rPr>
              <a:t>　</a:t>
            </a:r>
            <a:r>
              <a:rPr lang="ja-JP" altLang="en-US" sz="1600" dirty="0" smtClean="0">
                <a:solidFill>
                  <a:srgbClr val="000000"/>
                </a:solidFill>
                <a:latin typeface="+mn-ea"/>
                <a:cs typeface="Meiryo UI" panose="020B0604030504040204" pitchFamily="50" charset="-128"/>
              </a:rPr>
              <a:t>宣伝</a:t>
            </a:r>
            <a:r>
              <a:rPr lang="ja-JP" altLang="en-US" sz="1600" dirty="0">
                <a:solidFill>
                  <a:srgbClr val="000000"/>
                </a:solidFill>
                <a:latin typeface="+mn-ea"/>
                <a:cs typeface="Meiryo UI" panose="020B0604030504040204" pitchFamily="50" charset="-128"/>
              </a:rPr>
              <a:t>をマスコミ、メディアを通したり、市民の耳に入りやすくできるよう、たくさんの施設や情報源に</a:t>
            </a:r>
            <a:r>
              <a:rPr lang="ja-JP" altLang="en-US" sz="1600" dirty="0" smtClean="0">
                <a:solidFill>
                  <a:srgbClr val="000000"/>
                </a:solidFill>
                <a:latin typeface="+mn-ea"/>
                <a:cs typeface="Meiryo UI" panose="020B0604030504040204" pitchFamily="50" charset="-128"/>
              </a:rPr>
              <a:t>なる</a:t>
            </a:r>
            <a:endParaRPr lang="en-US" altLang="ja-JP" sz="1600" dirty="0" smtClean="0">
              <a:solidFill>
                <a:srgbClr val="000000"/>
              </a:solidFill>
              <a:latin typeface="+mn-ea"/>
              <a:cs typeface="Meiryo UI" panose="020B0604030504040204" pitchFamily="50" charset="-128"/>
            </a:endParaRPr>
          </a:p>
          <a:p>
            <a:pPr lvl="0" fontAlgn="ctr"/>
            <a:r>
              <a:rPr lang="ja-JP" altLang="en-US" sz="1600" dirty="0">
                <a:solidFill>
                  <a:srgbClr val="000000"/>
                </a:solidFill>
                <a:latin typeface="+mn-ea"/>
                <a:cs typeface="Meiryo UI" panose="020B0604030504040204" pitchFamily="50" charset="-128"/>
              </a:rPr>
              <a:t>　</a:t>
            </a:r>
            <a:r>
              <a:rPr lang="ja-JP" altLang="en-US" sz="1600" dirty="0" smtClean="0">
                <a:solidFill>
                  <a:srgbClr val="000000"/>
                </a:solidFill>
                <a:latin typeface="+mn-ea"/>
                <a:cs typeface="Meiryo UI" panose="020B0604030504040204" pitchFamily="50" charset="-128"/>
              </a:rPr>
              <a:t>方</a:t>
            </a:r>
            <a:r>
              <a:rPr lang="ja-JP" altLang="en-US" sz="1600" dirty="0">
                <a:solidFill>
                  <a:srgbClr val="000000"/>
                </a:solidFill>
                <a:latin typeface="+mn-ea"/>
                <a:cs typeface="Meiryo UI" panose="020B0604030504040204" pitchFamily="50" charset="-128"/>
              </a:rPr>
              <a:t>、場所など手を組んでいくべきではない</a:t>
            </a:r>
            <a:r>
              <a:rPr lang="ja-JP" altLang="en-US" sz="1600" dirty="0" smtClean="0">
                <a:solidFill>
                  <a:srgbClr val="000000"/>
                </a:solidFill>
                <a:latin typeface="+mn-ea"/>
                <a:cs typeface="Meiryo UI" panose="020B0604030504040204" pitchFamily="50" charset="-128"/>
              </a:rPr>
              <a:t>か。</a:t>
            </a:r>
            <a:endParaRPr lang="en-US" altLang="ja-JP" sz="1600" dirty="0" smtClean="0">
              <a:solidFill>
                <a:srgbClr val="000000"/>
              </a:solidFill>
              <a:latin typeface="+mn-ea"/>
              <a:cs typeface="Meiryo UI" panose="020B0604030504040204" pitchFamily="50" charset="-128"/>
            </a:endParaRPr>
          </a:p>
          <a:p>
            <a:pPr lvl="0" fontAlgn="ctr"/>
            <a:endParaRPr lang="en-US" altLang="ja-JP" sz="1600" dirty="0">
              <a:solidFill>
                <a:srgbClr val="000000"/>
              </a:solidFill>
              <a:latin typeface="+mn-ea"/>
              <a:cs typeface="Meiryo UI" panose="020B0604030504040204" pitchFamily="50" charset="-128"/>
            </a:endParaRPr>
          </a:p>
          <a:p>
            <a:pPr lvl="0" fontAlgn="ctr"/>
            <a:r>
              <a:rPr lang="ja-JP" altLang="en-US" sz="1600" dirty="0" smtClean="0">
                <a:solidFill>
                  <a:srgbClr val="000000"/>
                </a:solidFill>
                <a:latin typeface="+mn-ea"/>
                <a:cs typeface="Meiryo UI" panose="020B0604030504040204" pitchFamily="50" charset="-128"/>
              </a:rPr>
              <a:t>・</a:t>
            </a:r>
            <a:r>
              <a:rPr lang="ja-JP" altLang="en-US" sz="1600" dirty="0">
                <a:solidFill>
                  <a:srgbClr val="000000"/>
                </a:solidFill>
                <a:latin typeface="+mn-ea"/>
                <a:cs typeface="Meiryo UI" panose="020B0604030504040204" pitchFamily="50" charset="-128"/>
              </a:rPr>
              <a:t>杉板は材質が柔らかいため、凹みや傷がいきやすく、そこからひび割れがおこる現象が</a:t>
            </a:r>
            <a:r>
              <a:rPr lang="ja-JP" altLang="en-US" sz="1600" dirty="0" smtClean="0">
                <a:solidFill>
                  <a:srgbClr val="000000"/>
                </a:solidFill>
                <a:latin typeface="+mn-ea"/>
                <a:cs typeface="Meiryo UI" panose="020B0604030504040204" pitchFamily="50" charset="-128"/>
              </a:rPr>
              <a:t>おきている。そ</a:t>
            </a:r>
            <a:endParaRPr lang="en-US" altLang="ja-JP" sz="1600" dirty="0" smtClean="0">
              <a:solidFill>
                <a:srgbClr val="000000"/>
              </a:solidFill>
              <a:latin typeface="+mn-ea"/>
              <a:cs typeface="Meiryo UI" panose="020B0604030504040204" pitchFamily="50" charset="-128"/>
            </a:endParaRPr>
          </a:p>
          <a:p>
            <a:pPr lvl="0" fontAlgn="ctr"/>
            <a:r>
              <a:rPr lang="ja-JP" altLang="en-US" sz="1600" dirty="0">
                <a:solidFill>
                  <a:srgbClr val="000000"/>
                </a:solidFill>
                <a:latin typeface="+mn-ea"/>
                <a:cs typeface="Meiryo UI" panose="020B0604030504040204" pitchFamily="50" charset="-128"/>
              </a:rPr>
              <a:t>　</a:t>
            </a:r>
            <a:r>
              <a:rPr lang="ja-JP" altLang="en-US" sz="1600" dirty="0" err="1" smtClean="0">
                <a:solidFill>
                  <a:srgbClr val="000000"/>
                </a:solidFill>
                <a:latin typeface="+mn-ea"/>
                <a:cs typeface="Meiryo UI" panose="020B0604030504040204" pitchFamily="50" charset="-128"/>
              </a:rPr>
              <a:t>れに</a:t>
            </a:r>
            <a:r>
              <a:rPr lang="ja-JP" altLang="en-US" sz="1600" dirty="0">
                <a:solidFill>
                  <a:srgbClr val="000000"/>
                </a:solidFill>
                <a:latin typeface="+mn-ea"/>
                <a:cs typeface="Meiryo UI" panose="020B0604030504040204" pitchFamily="50" charset="-128"/>
              </a:rPr>
              <a:t>よりメンテナンス費がかさむことが</a:t>
            </a:r>
            <a:r>
              <a:rPr lang="ja-JP" altLang="en-US" sz="1600" dirty="0" smtClean="0">
                <a:solidFill>
                  <a:srgbClr val="000000"/>
                </a:solidFill>
                <a:latin typeface="+mn-ea"/>
                <a:cs typeface="Meiryo UI" panose="020B0604030504040204" pitchFamily="50" charset="-128"/>
              </a:rPr>
              <a:t>ある。</a:t>
            </a:r>
            <a:r>
              <a:rPr lang="ja-JP" altLang="en-US" sz="1600" dirty="0">
                <a:solidFill>
                  <a:srgbClr val="000000"/>
                </a:solidFill>
                <a:latin typeface="+mn-ea"/>
                <a:cs typeface="Meiryo UI" panose="020B0604030504040204" pitchFamily="50" charset="-128"/>
              </a:rPr>
              <a:t>長く使い続けれるようにして</a:t>
            </a:r>
            <a:r>
              <a:rPr lang="ja-JP" altLang="en-US" sz="1600" dirty="0" smtClean="0">
                <a:solidFill>
                  <a:srgbClr val="000000"/>
                </a:solidFill>
                <a:latin typeface="+mn-ea"/>
                <a:cs typeface="Meiryo UI" panose="020B0604030504040204" pitchFamily="50" charset="-128"/>
              </a:rPr>
              <a:t>欲しい。</a:t>
            </a:r>
            <a:endParaRPr lang="en-US" altLang="ja-JP" sz="1600" dirty="0" smtClean="0">
              <a:latin typeface="+mn-ea"/>
              <a:cs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8785758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47122" y="5495610"/>
            <a:ext cx="9482708" cy="1173750"/>
          </a:xfrm>
          <a:prstGeom prst="rect">
            <a:avLst/>
          </a:prstGeom>
          <a:solidFill>
            <a:schemeClr val="accent5">
              <a:lumMod val="60000"/>
              <a:lumOff val="40000"/>
            </a:schemeClr>
          </a:solidFill>
          <a:ln>
            <a:solidFill>
              <a:schemeClr val="tx1"/>
            </a:solidFill>
          </a:ln>
        </p:spPr>
        <p:txBody>
          <a:bodyPr vert="horz" lIns="91440" tIns="45720" rIns="91440" bIns="45720" rtlCol="0">
            <a:normAutofit/>
          </a:bodyPr>
          <a:lstStyle/>
          <a:p>
            <a:pPr>
              <a:spcBef>
                <a:spcPct val="20000"/>
              </a:spcBef>
              <a:buFont typeface="Arial" panose="020B0604020202020204" pitchFamily="34" charset="0"/>
              <a:buNone/>
            </a:pPr>
            <a:endParaRPr lang="ja-JP" altLang="en-US" sz="1600">
              <a:solidFill>
                <a:schemeClr val="tx1"/>
              </a:solidFill>
            </a:endParaRPr>
          </a:p>
        </p:txBody>
      </p:sp>
      <p:sp>
        <p:nvSpPr>
          <p:cNvPr id="13" name="コンテンツ プレースホルダー 2"/>
          <p:cNvSpPr txBox="1">
            <a:spLocks/>
          </p:cNvSpPr>
          <p:nvPr/>
        </p:nvSpPr>
        <p:spPr>
          <a:xfrm>
            <a:off x="247122" y="764704"/>
            <a:ext cx="9457350" cy="5112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r>
              <a:rPr lang="ja-JP" altLang="en-US" sz="1600" dirty="0" smtClean="0">
                <a:latin typeface="+mj-ea"/>
                <a:ea typeface="+mj-ea"/>
              </a:rPr>
              <a:t>◆検証結果（土石流対策）</a:t>
            </a:r>
            <a:endParaRPr lang="en-US" altLang="ja-JP" sz="1600" dirty="0" smtClean="0">
              <a:latin typeface="+mj-ea"/>
              <a:ea typeface="+mj-ea"/>
            </a:endParaRPr>
          </a:p>
          <a:p>
            <a:pPr marL="0" indent="0">
              <a:buNone/>
            </a:pPr>
            <a:r>
              <a:rPr lang="ja-JP" altLang="en-US" sz="1600" dirty="0" smtClean="0">
                <a:latin typeface="+mj-ea"/>
              </a:rPr>
              <a:t>　　・</a:t>
            </a:r>
            <a:r>
              <a:rPr lang="ja-JP" altLang="en-US" sz="1600" u="sng" dirty="0">
                <a:latin typeface="+mj-ea"/>
              </a:rPr>
              <a:t>事業実施の</a:t>
            </a:r>
            <a:r>
              <a:rPr lang="ja-JP" altLang="en-US" sz="1600" u="sng" dirty="0" smtClean="0">
                <a:latin typeface="+mj-ea"/>
              </a:rPr>
              <a:t>確認</a:t>
            </a:r>
            <a:endParaRPr lang="en-US" altLang="ja-JP" sz="1600" u="sng" dirty="0" smtClean="0">
              <a:latin typeface="+mj-ea"/>
              <a:ea typeface="+mj-ea"/>
            </a:endParaRPr>
          </a:p>
          <a:p>
            <a:pPr marL="0" indent="0">
              <a:buFont typeface="Arial" panose="020B0604020202020204" pitchFamily="34" charset="0"/>
              <a:buNone/>
            </a:pPr>
            <a:endParaRPr lang="en-US" altLang="ja-JP" sz="1600" dirty="0" smtClean="0">
              <a:latin typeface="+mj-ea"/>
              <a:ea typeface="+mj-ea"/>
            </a:endParaRPr>
          </a:p>
          <a:p>
            <a:pPr marL="0" indent="0">
              <a:buFont typeface="Arial" panose="020B0604020202020204" pitchFamily="34" charset="0"/>
              <a:buNone/>
            </a:pPr>
            <a:endParaRPr lang="en-US" altLang="ja-JP" sz="1600" dirty="0">
              <a:latin typeface="+mj-ea"/>
              <a:ea typeface="+mj-ea"/>
            </a:endParaRPr>
          </a:p>
          <a:p>
            <a:pPr marL="0" indent="0">
              <a:buFont typeface="Arial" panose="020B0604020202020204" pitchFamily="34" charset="0"/>
              <a:buNone/>
            </a:pPr>
            <a:endParaRPr lang="en-US" altLang="ja-JP" sz="1600" dirty="0" smtClean="0">
              <a:latin typeface="+mj-ea"/>
              <a:ea typeface="+mj-ea"/>
            </a:endParaRPr>
          </a:p>
          <a:p>
            <a:pPr marL="0" indent="0">
              <a:buFont typeface="Arial" panose="020B0604020202020204" pitchFamily="34" charset="0"/>
              <a:buNone/>
            </a:pPr>
            <a:endParaRPr lang="en-US" altLang="ja-JP" sz="1600" dirty="0">
              <a:latin typeface="+mj-ea"/>
              <a:ea typeface="+mj-ea"/>
            </a:endParaRPr>
          </a:p>
          <a:p>
            <a:pPr marL="0" indent="0">
              <a:buFont typeface="Arial" panose="020B0604020202020204" pitchFamily="34" charset="0"/>
              <a:buNone/>
            </a:pPr>
            <a:endParaRPr lang="en-US" altLang="ja-JP" sz="1600" dirty="0" smtClean="0">
              <a:latin typeface="+mj-ea"/>
              <a:ea typeface="+mj-ea"/>
            </a:endParaRPr>
          </a:p>
          <a:p>
            <a:pPr marL="0" indent="0">
              <a:buFont typeface="Arial" panose="020B0604020202020204" pitchFamily="34" charset="0"/>
              <a:buNone/>
            </a:pPr>
            <a:endParaRPr lang="en-US" altLang="ja-JP" sz="1600" dirty="0">
              <a:latin typeface="+mj-ea"/>
              <a:ea typeface="+mj-ea"/>
            </a:endParaRPr>
          </a:p>
          <a:p>
            <a:pPr marL="0" indent="0">
              <a:buFont typeface="Arial" panose="020B0604020202020204" pitchFamily="34" charset="0"/>
              <a:buNone/>
            </a:pPr>
            <a:endParaRPr lang="en-US" altLang="ja-JP" sz="1600" dirty="0" smtClean="0">
              <a:latin typeface="+mj-ea"/>
              <a:ea typeface="+mj-ea"/>
            </a:endParaRPr>
          </a:p>
          <a:p>
            <a:pPr marL="0" indent="0">
              <a:buFont typeface="Arial" panose="020B0604020202020204" pitchFamily="34" charset="0"/>
              <a:buNone/>
            </a:pPr>
            <a:endParaRPr lang="en-US" altLang="ja-JP" sz="1600" dirty="0">
              <a:latin typeface="+mj-ea"/>
              <a:ea typeface="+mj-ea"/>
            </a:endParaRPr>
          </a:p>
          <a:p>
            <a:pPr marL="0" indent="0">
              <a:buFont typeface="Arial" panose="020B0604020202020204" pitchFamily="34" charset="0"/>
              <a:buNone/>
            </a:pPr>
            <a:endParaRPr lang="en-US" altLang="ja-JP" sz="1600" dirty="0" smtClean="0">
              <a:latin typeface="+mj-ea"/>
              <a:ea typeface="+mj-ea"/>
            </a:endParaRPr>
          </a:p>
          <a:p>
            <a:pPr marL="0" indent="0">
              <a:buFont typeface="Arial" panose="020B0604020202020204" pitchFamily="34" charset="0"/>
              <a:buNone/>
            </a:pPr>
            <a:endParaRPr lang="en-US" altLang="ja-JP" sz="1600" dirty="0">
              <a:latin typeface="+mj-ea"/>
              <a:ea typeface="+mj-ea"/>
            </a:endParaRPr>
          </a:p>
          <a:p>
            <a:pPr marL="0" indent="0">
              <a:buFont typeface="Arial" panose="020B0604020202020204" pitchFamily="34" charset="0"/>
              <a:buNone/>
            </a:pPr>
            <a:endParaRPr lang="en-US" altLang="ja-JP" sz="1600" dirty="0" smtClean="0">
              <a:latin typeface="+mj-ea"/>
              <a:ea typeface="+mj-ea"/>
            </a:endParaRPr>
          </a:p>
          <a:p>
            <a:pPr marL="0" indent="0">
              <a:buFont typeface="Arial" panose="020B0604020202020204" pitchFamily="34" charset="0"/>
              <a:buNone/>
            </a:pPr>
            <a:endParaRPr lang="en-US" altLang="ja-JP" sz="1600" dirty="0">
              <a:latin typeface="+mj-ea"/>
              <a:ea typeface="+mj-ea"/>
            </a:endParaRPr>
          </a:p>
          <a:p>
            <a:pPr marL="0" indent="0">
              <a:buFont typeface="Arial" panose="020B0604020202020204" pitchFamily="34" charset="0"/>
              <a:buNone/>
            </a:pPr>
            <a:endParaRPr lang="en-US" altLang="ja-JP" sz="1600" dirty="0" smtClean="0">
              <a:latin typeface="+mj-ea"/>
              <a:ea typeface="+mj-ea"/>
            </a:endParaRPr>
          </a:p>
          <a:p>
            <a:pPr marL="0" indent="0">
              <a:buFont typeface="Arial" panose="020B0604020202020204" pitchFamily="34" charset="0"/>
              <a:buNone/>
            </a:pPr>
            <a:endParaRPr lang="en-US" altLang="ja-JP" sz="2000" dirty="0">
              <a:latin typeface="+mj-ea"/>
              <a:ea typeface="+mj-ea"/>
            </a:endParaRPr>
          </a:p>
          <a:p>
            <a:pPr marL="0" indent="0">
              <a:buFont typeface="Arial" panose="020B0604020202020204" pitchFamily="34" charset="0"/>
              <a:buNone/>
            </a:pPr>
            <a:endParaRPr lang="en-US" altLang="ja-JP" sz="400" dirty="0" smtClean="0">
              <a:latin typeface="+mj-ea"/>
              <a:ea typeface="+mj-ea"/>
            </a:endParaRPr>
          </a:p>
          <a:p>
            <a:pPr marL="0" indent="0">
              <a:buNone/>
            </a:pPr>
            <a:r>
              <a:rPr lang="ja-JP" altLang="en-US" sz="1600" dirty="0" smtClean="0">
                <a:latin typeface="+mj-ea"/>
                <a:ea typeface="+mj-ea"/>
              </a:rPr>
              <a:t>◆</a:t>
            </a:r>
            <a:r>
              <a:rPr lang="ja-JP" altLang="en-US" sz="1600" dirty="0">
                <a:latin typeface="+mj-ea"/>
                <a:ea typeface="+mj-ea"/>
              </a:rPr>
              <a:t>自己</a:t>
            </a:r>
            <a:r>
              <a:rPr lang="ja-JP" altLang="en-US" sz="1600" dirty="0" smtClean="0">
                <a:latin typeface="+mj-ea"/>
                <a:ea typeface="+mj-ea"/>
              </a:rPr>
              <a:t>評価</a:t>
            </a:r>
            <a:endParaRPr lang="en-US" altLang="ja-JP" sz="1600" dirty="0" smtClean="0">
              <a:latin typeface="+mj-ea"/>
              <a:ea typeface="+mj-ea"/>
            </a:endParaRPr>
          </a:p>
          <a:p>
            <a:pPr marL="0" indent="0">
              <a:buNone/>
            </a:pPr>
            <a:r>
              <a:rPr lang="ja-JP" altLang="en-US" sz="1600" dirty="0" smtClean="0">
                <a:latin typeface="+mj-ea"/>
                <a:ea typeface="+mj-ea"/>
              </a:rPr>
              <a:t>　○治山ダム</a:t>
            </a:r>
            <a:r>
              <a:rPr lang="en-US" altLang="ja-JP" sz="1600" dirty="0" smtClean="0">
                <a:latin typeface="+mj-ea"/>
                <a:ea typeface="+mj-ea"/>
              </a:rPr>
              <a:t>36</a:t>
            </a:r>
            <a:r>
              <a:rPr lang="ja-JP" altLang="en-US" sz="1600" dirty="0" smtClean="0">
                <a:latin typeface="+mj-ea"/>
                <a:ea typeface="+mj-ea"/>
              </a:rPr>
              <a:t>基の設置より渓</a:t>
            </a:r>
            <a:r>
              <a:rPr lang="ja-JP" altLang="en-US" sz="1600" dirty="0">
                <a:latin typeface="+mj-ea"/>
                <a:ea typeface="+mj-ea"/>
              </a:rPr>
              <a:t>床</a:t>
            </a:r>
            <a:r>
              <a:rPr lang="ja-JP" altLang="en-US" sz="1600" dirty="0" smtClean="0">
                <a:latin typeface="+mj-ea"/>
                <a:ea typeface="+mj-ea"/>
              </a:rPr>
              <a:t>勾配を緩和し、</a:t>
            </a:r>
            <a:r>
              <a:rPr lang="en-US" altLang="ja-JP" sz="1600" dirty="0" smtClean="0">
                <a:latin typeface="+mj-ea"/>
                <a:ea typeface="+mj-ea"/>
              </a:rPr>
              <a:t>45,706㎥</a:t>
            </a:r>
            <a:r>
              <a:rPr lang="ja-JP" altLang="en-US" sz="1600" dirty="0">
                <a:latin typeface="+mj-ea"/>
                <a:ea typeface="+mj-ea"/>
              </a:rPr>
              <a:t>（</a:t>
            </a:r>
            <a:r>
              <a:rPr lang="en-US" altLang="ja-JP" sz="1600" dirty="0">
                <a:latin typeface="+mj-ea"/>
                <a:ea typeface="+mj-ea"/>
              </a:rPr>
              <a:t>10t</a:t>
            </a:r>
            <a:r>
              <a:rPr lang="ja-JP" altLang="en-US" sz="1600" dirty="0" smtClean="0">
                <a:latin typeface="+mj-ea"/>
                <a:ea typeface="+mj-ea"/>
              </a:rPr>
              <a:t>ダンプ約</a:t>
            </a:r>
            <a:r>
              <a:rPr lang="en-US" altLang="ja-JP" sz="1600" dirty="0" smtClean="0">
                <a:latin typeface="+mj-ea"/>
                <a:ea typeface="+mj-ea"/>
              </a:rPr>
              <a:t>8,600</a:t>
            </a:r>
            <a:r>
              <a:rPr lang="ja-JP" altLang="en-US" sz="1600" dirty="0">
                <a:latin typeface="+mj-ea"/>
                <a:ea typeface="+mj-ea"/>
              </a:rPr>
              <a:t>台分）の土砂移動を抑止</a:t>
            </a:r>
            <a:r>
              <a:rPr lang="ja-JP" altLang="en-US" sz="1600" dirty="0" smtClean="0">
                <a:latin typeface="+mj-ea"/>
                <a:ea typeface="+mj-ea"/>
              </a:rPr>
              <a:t>した。</a:t>
            </a:r>
            <a:endParaRPr lang="en-US" altLang="ja-JP" sz="1600" dirty="0">
              <a:latin typeface="+mj-ea"/>
              <a:ea typeface="+mj-ea"/>
            </a:endParaRPr>
          </a:p>
          <a:p>
            <a:pPr marL="0" indent="0">
              <a:buNone/>
            </a:pPr>
            <a:r>
              <a:rPr lang="ja-JP" altLang="en-US" sz="1600" dirty="0" smtClean="0">
                <a:latin typeface="+mj-ea"/>
                <a:ea typeface="+mj-ea"/>
              </a:rPr>
              <a:t>　　さらに、間伐</a:t>
            </a:r>
            <a:r>
              <a:rPr lang="ja-JP" altLang="en-US" sz="1600" dirty="0">
                <a:latin typeface="+mj-ea"/>
                <a:ea typeface="+mj-ea"/>
              </a:rPr>
              <a:t>など</a:t>
            </a:r>
            <a:r>
              <a:rPr lang="en-US" altLang="ja-JP" sz="1600" dirty="0">
                <a:latin typeface="+mj-ea"/>
                <a:ea typeface="+mj-ea"/>
              </a:rPr>
              <a:t>40.7ha</a:t>
            </a:r>
            <a:r>
              <a:rPr lang="ja-JP" altLang="en-US" sz="1600" dirty="0">
                <a:latin typeface="+mj-ea"/>
                <a:ea typeface="+mj-ea"/>
              </a:rPr>
              <a:t>の森林整備を実施</a:t>
            </a:r>
            <a:r>
              <a:rPr lang="ja-JP" altLang="en-US" sz="1600" dirty="0" smtClean="0">
                <a:latin typeface="+mj-ea"/>
                <a:ea typeface="+mj-ea"/>
              </a:rPr>
              <a:t>したことで、土石流発生の抑制</a:t>
            </a:r>
            <a:r>
              <a:rPr lang="ja-JP" altLang="en-US" sz="1600" dirty="0">
                <a:latin typeface="+mj-ea"/>
                <a:ea typeface="+mj-ea"/>
              </a:rPr>
              <a:t>効果</a:t>
            </a:r>
            <a:r>
              <a:rPr lang="ja-JP" altLang="en-US" sz="1600" dirty="0" smtClean="0">
                <a:latin typeface="+mj-ea"/>
                <a:ea typeface="+mj-ea"/>
              </a:rPr>
              <a:t>が確認できた。</a:t>
            </a:r>
            <a:endParaRPr lang="ja-JP" altLang="en-US" sz="1600" dirty="0">
              <a:latin typeface="+mj-ea"/>
              <a:ea typeface="+mj-ea"/>
            </a:endParaRPr>
          </a:p>
        </p:txBody>
      </p:sp>
      <p:sp>
        <p:nvSpPr>
          <p:cNvPr id="34" name="正方形/長方形 17"/>
          <p:cNvSpPr>
            <a:spLocks noChangeArrowheads="1"/>
          </p:cNvSpPr>
          <p:nvPr/>
        </p:nvSpPr>
        <p:spPr bwMode="auto">
          <a:xfrm>
            <a:off x="111734" y="332656"/>
            <a:ext cx="70015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kumimoji="1" sz="48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41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36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3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3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9pPr>
          </a:lstStyle>
          <a:p>
            <a:pPr defTabSz="914400" eaLnBrk="1" hangingPunct="1">
              <a:spcBef>
                <a:spcPct val="0"/>
              </a:spcBef>
              <a:buFontTx/>
              <a:buNone/>
            </a:pPr>
            <a:r>
              <a:rPr lang="ja-JP" altLang="en-US" sz="2000" b="1" dirty="0">
                <a:latin typeface="メイリオ" pitchFamily="50" charset="-128"/>
                <a:ea typeface="メイリオ" pitchFamily="50" charset="-128"/>
                <a:cs typeface="メイリオ" pitchFamily="50" charset="-128"/>
              </a:rPr>
              <a:t>　</a:t>
            </a:r>
            <a:r>
              <a:rPr lang="ja-JP" altLang="en-US" sz="2000" b="1" dirty="0" smtClean="0">
                <a:latin typeface="メイリオ" pitchFamily="50" charset="-128"/>
                <a:ea typeface="メイリオ" pitchFamily="50" charset="-128"/>
                <a:cs typeface="メイリオ" pitchFamily="50" charset="-128"/>
              </a:rPr>
              <a:t>危険渓流の流木対策事業</a:t>
            </a:r>
            <a:r>
              <a:rPr lang="ja-JP" altLang="en-US" sz="2000" b="1" dirty="0" smtClean="0">
                <a:solidFill>
                  <a:srgbClr val="000000"/>
                </a:solidFill>
                <a:latin typeface="Meiryo UI" pitchFamily="50" charset="-128"/>
                <a:ea typeface="Meiryo UI" pitchFamily="50" charset="-128"/>
                <a:cs typeface="Meiryo UI" pitchFamily="50" charset="-128"/>
              </a:rPr>
              <a:t>の効果検証</a:t>
            </a:r>
            <a:endParaRPr lang="ja-JP" altLang="en-US" sz="2000" b="1" dirty="0">
              <a:solidFill>
                <a:srgbClr val="000000"/>
              </a:solidFill>
              <a:latin typeface="Meiryo UI" pitchFamily="50" charset="-128"/>
              <a:ea typeface="Meiryo UI" pitchFamily="50" charset="-128"/>
              <a:cs typeface="Meiryo UI" pitchFamily="50" charset="-128"/>
            </a:endParaRPr>
          </a:p>
        </p:txBody>
      </p:sp>
      <p:cxnSp>
        <p:nvCxnSpPr>
          <p:cNvPr id="37" name="直線コネクタ 36"/>
          <p:cNvCxnSpPr/>
          <p:nvPr/>
        </p:nvCxnSpPr>
        <p:spPr>
          <a:xfrm>
            <a:off x="200472" y="697636"/>
            <a:ext cx="9504000" cy="0"/>
          </a:xfrm>
          <a:prstGeom prst="line">
            <a:avLst/>
          </a:prstGeom>
          <a:ln w="47625">
            <a:solidFill>
              <a:srgbClr val="74B230"/>
            </a:solidFill>
          </a:ln>
        </p:spPr>
        <p:style>
          <a:lnRef idx="3">
            <a:schemeClr val="accent1"/>
          </a:lnRef>
          <a:fillRef idx="0">
            <a:schemeClr val="accent1"/>
          </a:fillRef>
          <a:effectRef idx="2">
            <a:schemeClr val="accent1"/>
          </a:effectRef>
          <a:fontRef idx="minor">
            <a:schemeClr val="tx1"/>
          </a:fontRef>
        </p:style>
      </p:cxnSp>
      <p:sp>
        <p:nvSpPr>
          <p:cNvPr id="11" name="コンテンツ プレースホルダー 2"/>
          <p:cNvSpPr txBox="1">
            <a:spLocks/>
          </p:cNvSpPr>
          <p:nvPr/>
        </p:nvSpPr>
        <p:spPr>
          <a:xfrm>
            <a:off x="2685265" y="1340768"/>
            <a:ext cx="4643999" cy="260648"/>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sz="1200" dirty="0" smtClean="0"/>
              <a:t>表　</a:t>
            </a:r>
            <a:r>
              <a:rPr lang="ja-JP" altLang="en-US" sz="1200" dirty="0"/>
              <a:t>治山ダムによる勾配</a:t>
            </a:r>
            <a:r>
              <a:rPr lang="ja-JP" altLang="en-US" sz="1200" dirty="0" smtClean="0"/>
              <a:t>緩和及び土砂抑止量等</a:t>
            </a:r>
            <a:endParaRPr lang="en-US" altLang="ja-JP" sz="1200"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8544" y="1628800"/>
            <a:ext cx="8711912" cy="3766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197060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17"/>
          <p:cNvSpPr>
            <a:spLocks noChangeArrowheads="1"/>
          </p:cNvSpPr>
          <p:nvPr/>
        </p:nvSpPr>
        <p:spPr bwMode="auto">
          <a:xfrm>
            <a:off x="111734" y="419100"/>
            <a:ext cx="81536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kumimoji="1" sz="48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41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36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3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3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9pPr>
          </a:lstStyle>
          <a:p>
            <a:pPr>
              <a:spcBef>
                <a:spcPct val="0"/>
              </a:spcBef>
              <a:buFontTx/>
              <a:buNone/>
            </a:pPr>
            <a:r>
              <a:rPr lang="ja-JP" altLang="en-US" sz="2000" b="1" dirty="0">
                <a:solidFill>
                  <a:prstClr val="black"/>
                </a:solidFill>
                <a:latin typeface="メイリオ" pitchFamily="50" charset="-128"/>
                <a:ea typeface="メイリオ" pitchFamily="50" charset="-128"/>
                <a:cs typeface="メイリオ" pitchFamily="50" charset="-128"/>
              </a:rPr>
              <a:t>　</a:t>
            </a:r>
            <a:r>
              <a:rPr lang="ja-JP" altLang="en-US" sz="2000" b="1" dirty="0" smtClean="0">
                <a:solidFill>
                  <a:prstClr val="black"/>
                </a:solidFill>
                <a:latin typeface="メイリオ" pitchFamily="50" charset="-128"/>
                <a:ea typeface="メイリオ" pitchFamily="50" charset="-128"/>
                <a:cs typeface="メイリオ" pitchFamily="50" charset="-128"/>
              </a:rPr>
              <a:t>子育て施設木のぬくもり推進事業の効果検証</a:t>
            </a:r>
            <a:endParaRPr lang="en-US" altLang="ja-JP" sz="2000" b="1" dirty="0" smtClean="0">
              <a:solidFill>
                <a:prstClr val="black"/>
              </a:solidFill>
              <a:latin typeface="メイリオ" pitchFamily="50" charset="-128"/>
              <a:ea typeface="メイリオ" pitchFamily="50" charset="-128"/>
              <a:cs typeface="メイリオ" pitchFamily="50" charset="-128"/>
            </a:endParaRPr>
          </a:p>
        </p:txBody>
      </p:sp>
      <p:cxnSp>
        <p:nvCxnSpPr>
          <p:cNvPr id="7" name="直線コネクタ 6"/>
          <p:cNvCxnSpPr/>
          <p:nvPr/>
        </p:nvCxnSpPr>
        <p:spPr>
          <a:xfrm>
            <a:off x="260926" y="784080"/>
            <a:ext cx="9332422" cy="0"/>
          </a:xfrm>
          <a:prstGeom prst="line">
            <a:avLst/>
          </a:prstGeom>
          <a:ln w="47625">
            <a:solidFill>
              <a:srgbClr val="74B230"/>
            </a:solidFill>
          </a:ln>
        </p:spPr>
        <p:style>
          <a:lnRef idx="3">
            <a:schemeClr val="accent1"/>
          </a:lnRef>
          <a:fillRef idx="0">
            <a:schemeClr val="accent1"/>
          </a:fillRef>
          <a:effectRef idx="2">
            <a:schemeClr val="accent1"/>
          </a:effectRef>
          <a:fontRef idx="minor">
            <a:schemeClr val="tx1"/>
          </a:fontRef>
        </p:style>
      </p:cxnSp>
      <p:sp>
        <p:nvSpPr>
          <p:cNvPr id="4" name="テキスト ボックス 3"/>
          <p:cNvSpPr txBox="1"/>
          <p:nvPr/>
        </p:nvSpPr>
        <p:spPr>
          <a:xfrm>
            <a:off x="260926" y="1050073"/>
            <a:ext cx="9332422" cy="4031873"/>
          </a:xfrm>
          <a:prstGeom prst="rect">
            <a:avLst/>
          </a:prstGeom>
          <a:solidFill>
            <a:schemeClr val="accent5">
              <a:lumMod val="60000"/>
              <a:lumOff val="40000"/>
            </a:schemeClr>
          </a:solidFill>
          <a:ln>
            <a:solidFill>
              <a:schemeClr val="tx1"/>
            </a:solidFill>
          </a:ln>
        </p:spPr>
        <p:txBody>
          <a:bodyPr wrap="square" rtlCol="0">
            <a:spAutoFit/>
          </a:bodyPr>
          <a:lstStyle/>
          <a:p>
            <a:pPr lvl="0">
              <a:spcBef>
                <a:spcPct val="20000"/>
              </a:spcBef>
            </a:pPr>
            <a:r>
              <a:rPr lang="ja-JP" altLang="en-US" sz="1600" dirty="0">
                <a:solidFill>
                  <a:prstClr val="black"/>
                </a:solidFill>
                <a:latin typeface="+mn-ea"/>
                <a:cs typeface="Meiryo UI" panose="020B0604030504040204" pitchFamily="50" charset="-128"/>
              </a:rPr>
              <a:t>◆自己評価</a:t>
            </a:r>
            <a:endParaRPr lang="en-US" altLang="ja-JP" sz="1600" dirty="0">
              <a:solidFill>
                <a:prstClr val="black"/>
              </a:solidFill>
              <a:latin typeface="+mn-ea"/>
              <a:cs typeface="Meiryo UI" panose="020B0604030504040204" pitchFamily="50" charset="-128"/>
            </a:endParaRPr>
          </a:p>
          <a:p>
            <a:pPr lvl="0">
              <a:spcBef>
                <a:spcPct val="20000"/>
              </a:spcBef>
            </a:pPr>
            <a:r>
              <a:rPr lang="ja-JP" altLang="en-US" sz="1600" dirty="0">
                <a:solidFill>
                  <a:prstClr val="black"/>
                </a:solidFill>
                <a:latin typeface="+mn-ea"/>
                <a:cs typeface="Meiryo UI" panose="020B0604030504040204" pitchFamily="50" charset="-128"/>
              </a:rPr>
              <a:t>　○施設職員及び施設利用者（保護者</a:t>
            </a:r>
            <a:r>
              <a:rPr lang="ja-JP" altLang="en-US" sz="1600" dirty="0" smtClean="0">
                <a:solidFill>
                  <a:prstClr val="black"/>
                </a:solidFill>
                <a:latin typeface="+mn-ea"/>
                <a:cs typeface="Meiryo UI" panose="020B0604030504040204" pitchFamily="50" charset="-128"/>
              </a:rPr>
              <a:t>）を対象にしたアンケート調査結果から、本事業の実施により、</a:t>
            </a:r>
            <a:r>
              <a:rPr lang="en-US" altLang="ja-JP" sz="1600" dirty="0" smtClean="0">
                <a:solidFill>
                  <a:prstClr val="black"/>
                </a:solidFill>
                <a:latin typeface="+mn-ea"/>
                <a:cs typeface="Meiryo UI" panose="020B0604030504040204" pitchFamily="50" charset="-128"/>
              </a:rPr>
              <a:t>88.6</a:t>
            </a:r>
            <a:r>
              <a:rPr lang="ja-JP" altLang="en-US" sz="1600" dirty="0" smtClean="0">
                <a:solidFill>
                  <a:prstClr val="black"/>
                </a:solidFill>
                <a:latin typeface="+mn-ea"/>
                <a:cs typeface="Meiryo UI" panose="020B0604030504040204" pitchFamily="50" charset="-128"/>
              </a:rPr>
              <a:t>％　</a:t>
            </a:r>
            <a:endParaRPr lang="en-US" altLang="ja-JP" sz="1600" dirty="0" smtClean="0">
              <a:solidFill>
                <a:prstClr val="black"/>
              </a:solidFill>
              <a:latin typeface="+mn-ea"/>
              <a:cs typeface="Meiryo UI" panose="020B0604030504040204" pitchFamily="50" charset="-128"/>
            </a:endParaRPr>
          </a:p>
          <a:p>
            <a:pPr lvl="0">
              <a:spcBef>
                <a:spcPct val="20000"/>
              </a:spcBef>
            </a:pPr>
            <a:r>
              <a:rPr lang="ja-JP" altLang="en-US" sz="1600" dirty="0">
                <a:solidFill>
                  <a:prstClr val="black"/>
                </a:solidFill>
                <a:latin typeface="+mn-ea"/>
                <a:cs typeface="Meiryo UI" panose="020B0604030504040204" pitchFamily="50" charset="-128"/>
              </a:rPr>
              <a:t>　</a:t>
            </a:r>
            <a:r>
              <a:rPr lang="ja-JP" altLang="en-US" sz="1600" dirty="0" smtClean="0">
                <a:solidFill>
                  <a:prstClr val="black"/>
                </a:solidFill>
                <a:latin typeface="+mn-ea"/>
                <a:cs typeface="Meiryo UI" panose="020B0604030504040204" pitchFamily="50" charset="-128"/>
              </a:rPr>
              <a:t>　 の方が、</a:t>
            </a:r>
            <a:r>
              <a:rPr lang="ja-JP" altLang="en-US" sz="1600" dirty="0">
                <a:solidFill>
                  <a:prstClr val="black"/>
                </a:solidFill>
                <a:latin typeface="+mn-ea"/>
                <a:cs typeface="Meiryo UI" panose="020B0604030504040204" pitchFamily="50" charset="-128"/>
              </a:rPr>
              <a:t>木製化や木製品に対する関心が</a:t>
            </a:r>
            <a:r>
              <a:rPr lang="ja-JP" altLang="en-US" sz="1600" dirty="0" smtClean="0">
                <a:solidFill>
                  <a:prstClr val="black"/>
                </a:solidFill>
                <a:latin typeface="+mn-ea"/>
                <a:cs typeface="Meiryo UI" panose="020B0604030504040204" pitchFamily="50" charset="-128"/>
              </a:rPr>
              <a:t>高まったと回答している。また、</a:t>
            </a:r>
            <a:r>
              <a:rPr lang="en-US" altLang="ja-JP" sz="1600" dirty="0" smtClean="0">
                <a:solidFill>
                  <a:prstClr val="black"/>
                </a:solidFill>
                <a:latin typeface="+mn-ea"/>
                <a:cs typeface="Meiryo UI" panose="020B0604030504040204" pitchFamily="50" charset="-128"/>
              </a:rPr>
              <a:t>80.9</a:t>
            </a:r>
            <a:r>
              <a:rPr lang="ja-JP" altLang="en-US" sz="1600" dirty="0" smtClean="0">
                <a:solidFill>
                  <a:prstClr val="black"/>
                </a:solidFill>
                <a:latin typeface="+mn-ea"/>
                <a:cs typeface="Meiryo UI" panose="020B0604030504040204" pitchFamily="50" charset="-128"/>
              </a:rPr>
              <a:t>％の方が家庭でも床</a:t>
            </a:r>
            <a:endParaRPr lang="en-US" altLang="ja-JP" sz="1600" dirty="0" smtClean="0">
              <a:solidFill>
                <a:prstClr val="black"/>
              </a:solidFill>
              <a:latin typeface="+mn-ea"/>
              <a:cs typeface="Meiryo UI" panose="020B0604030504040204" pitchFamily="50" charset="-128"/>
            </a:endParaRPr>
          </a:p>
          <a:p>
            <a:pPr lvl="0">
              <a:spcBef>
                <a:spcPct val="20000"/>
              </a:spcBef>
            </a:pPr>
            <a:r>
              <a:rPr lang="en-US" altLang="ja-JP" sz="1600" dirty="0">
                <a:solidFill>
                  <a:prstClr val="black"/>
                </a:solidFill>
                <a:latin typeface="+mn-ea"/>
                <a:cs typeface="Meiryo UI" panose="020B0604030504040204" pitchFamily="50" charset="-128"/>
              </a:rPr>
              <a:t> </a:t>
            </a:r>
            <a:r>
              <a:rPr lang="en-US" altLang="ja-JP" sz="1600" dirty="0" smtClean="0">
                <a:solidFill>
                  <a:prstClr val="black"/>
                </a:solidFill>
                <a:latin typeface="+mn-ea"/>
                <a:cs typeface="Meiryo UI" panose="020B0604030504040204" pitchFamily="50" charset="-128"/>
              </a:rPr>
              <a:t>    </a:t>
            </a:r>
            <a:r>
              <a:rPr lang="ja-JP" altLang="en-US" sz="1600" dirty="0" smtClean="0">
                <a:solidFill>
                  <a:prstClr val="black"/>
                </a:solidFill>
                <a:latin typeface="+mn-ea"/>
                <a:cs typeface="Meiryo UI" panose="020B0604030504040204" pitchFamily="50" charset="-128"/>
              </a:rPr>
              <a:t>や壁等に木</a:t>
            </a:r>
            <a:r>
              <a:rPr lang="en-US" altLang="ja-JP" sz="1600" dirty="0" smtClean="0">
                <a:solidFill>
                  <a:prstClr val="black"/>
                </a:solidFill>
                <a:latin typeface="+mn-ea"/>
                <a:cs typeface="Meiryo UI" panose="020B0604030504040204" pitchFamily="50" charset="-128"/>
              </a:rPr>
              <a:t> </a:t>
            </a:r>
            <a:r>
              <a:rPr lang="ja-JP" altLang="en-US" sz="1600" dirty="0" smtClean="0">
                <a:solidFill>
                  <a:prstClr val="black"/>
                </a:solidFill>
                <a:latin typeface="+mn-ea"/>
                <a:cs typeface="Meiryo UI" panose="020B0604030504040204" pitchFamily="50" charset="-128"/>
              </a:rPr>
              <a:t>を使いたいと思ったと回答していることから、子育て施設の利用者は木材利用に関する理解</a:t>
            </a:r>
            <a:endParaRPr lang="en-US" altLang="ja-JP" sz="1600" dirty="0" smtClean="0">
              <a:solidFill>
                <a:prstClr val="black"/>
              </a:solidFill>
              <a:latin typeface="+mn-ea"/>
              <a:cs typeface="Meiryo UI" panose="020B0604030504040204" pitchFamily="50" charset="-128"/>
            </a:endParaRPr>
          </a:p>
          <a:p>
            <a:pPr lvl="0">
              <a:spcBef>
                <a:spcPct val="20000"/>
              </a:spcBef>
            </a:pPr>
            <a:r>
              <a:rPr lang="en-US" altLang="ja-JP" sz="1600" dirty="0">
                <a:solidFill>
                  <a:prstClr val="black"/>
                </a:solidFill>
                <a:latin typeface="+mn-ea"/>
                <a:cs typeface="Meiryo UI" panose="020B0604030504040204" pitchFamily="50" charset="-128"/>
              </a:rPr>
              <a:t> </a:t>
            </a:r>
            <a:r>
              <a:rPr lang="en-US" altLang="ja-JP" sz="1600" dirty="0" smtClean="0">
                <a:solidFill>
                  <a:prstClr val="black"/>
                </a:solidFill>
                <a:latin typeface="+mn-ea"/>
                <a:cs typeface="Meiryo UI" panose="020B0604030504040204" pitchFamily="50" charset="-128"/>
              </a:rPr>
              <a:t>    </a:t>
            </a:r>
            <a:r>
              <a:rPr lang="ja-JP" altLang="en-US" sz="1600" dirty="0" smtClean="0">
                <a:solidFill>
                  <a:prstClr val="black"/>
                </a:solidFill>
                <a:latin typeface="+mn-ea"/>
                <a:cs typeface="Meiryo UI" panose="020B0604030504040204" pitchFamily="50" charset="-128"/>
              </a:rPr>
              <a:t>度が向上したことが確認できた。</a:t>
            </a:r>
            <a:endParaRPr lang="en-US" altLang="ja-JP" sz="1600" dirty="0" smtClean="0">
              <a:solidFill>
                <a:prstClr val="black"/>
              </a:solidFill>
              <a:latin typeface="+mn-ea"/>
              <a:cs typeface="Meiryo UI" panose="020B0604030504040204" pitchFamily="50" charset="-128"/>
            </a:endParaRPr>
          </a:p>
          <a:p>
            <a:pPr lvl="0">
              <a:spcBef>
                <a:spcPct val="20000"/>
              </a:spcBef>
            </a:pPr>
            <a:endParaRPr lang="en-US" altLang="ja-JP" sz="1600" dirty="0">
              <a:solidFill>
                <a:prstClr val="black"/>
              </a:solidFill>
              <a:latin typeface="+mn-ea"/>
              <a:cs typeface="Meiryo UI" panose="020B0604030504040204" pitchFamily="50" charset="-128"/>
            </a:endParaRPr>
          </a:p>
          <a:p>
            <a:r>
              <a:rPr lang="ja-JP" altLang="en-US" sz="1600" dirty="0" smtClean="0">
                <a:solidFill>
                  <a:prstClr val="black"/>
                </a:solidFill>
                <a:latin typeface="+mn-ea"/>
                <a:cs typeface="Meiryo UI" panose="020B0604030504040204" pitchFamily="50" charset="-128"/>
              </a:rPr>
              <a:t>　○また、</a:t>
            </a:r>
            <a:r>
              <a:rPr lang="ja-JP" altLang="en-US" sz="1600" dirty="0">
                <a:solidFill>
                  <a:prstClr val="black"/>
                </a:solidFill>
                <a:latin typeface="+mn-ea"/>
                <a:cs typeface="Meiryo UI" panose="020B0604030504040204" pitchFamily="50" charset="-128"/>
              </a:rPr>
              <a:t>施設職員及び施設利用者（保護者</a:t>
            </a:r>
            <a:r>
              <a:rPr lang="ja-JP" altLang="en-US" sz="1600" dirty="0" smtClean="0">
                <a:solidFill>
                  <a:prstClr val="black"/>
                </a:solidFill>
                <a:latin typeface="+mn-ea"/>
                <a:cs typeface="Meiryo UI" panose="020B0604030504040204" pitchFamily="50" charset="-128"/>
              </a:rPr>
              <a:t>）の</a:t>
            </a:r>
            <a:r>
              <a:rPr lang="en-US" altLang="ja-JP" sz="1600" dirty="0" smtClean="0">
                <a:solidFill>
                  <a:prstClr val="black"/>
                </a:solidFill>
                <a:latin typeface="+mn-ea"/>
                <a:cs typeface="Meiryo UI" panose="020B0604030504040204" pitchFamily="50" charset="-128"/>
              </a:rPr>
              <a:t>80.2</a:t>
            </a:r>
            <a:r>
              <a:rPr lang="ja-JP" altLang="en-US" sz="1600" dirty="0" smtClean="0">
                <a:solidFill>
                  <a:prstClr val="black"/>
                </a:solidFill>
                <a:latin typeface="+mn-ea"/>
                <a:cs typeface="Meiryo UI" panose="020B0604030504040204" pitchFamily="50" charset="-128"/>
              </a:rPr>
              <a:t>％の方が、「</a:t>
            </a:r>
            <a:r>
              <a:rPr lang="ja-JP" altLang="en-US" sz="1600" dirty="0">
                <a:solidFill>
                  <a:prstClr val="black"/>
                </a:solidFill>
                <a:latin typeface="+mn-ea"/>
                <a:cs typeface="Meiryo UI" panose="020B0604030504040204" pitchFamily="50" charset="-128"/>
              </a:rPr>
              <a:t>木育」を通して、木製化、木</a:t>
            </a:r>
            <a:r>
              <a:rPr lang="ja-JP" altLang="en-US" sz="1600" dirty="0" smtClean="0">
                <a:solidFill>
                  <a:prstClr val="black"/>
                </a:solidFill>
                <a:latin typeface="+mn-ea"/>
                <a:cs typeface="Meiryo UI" panose="020B0604030504040204" pitchFamily="50" charset="-128"/>
              </a:rPr>
              <a:t>製品や</a:t>
            </a:r>
            <a:r>
              <a:rPr lang="ja-JP" altLang="en-US" sz="1600" dirty="0">
                <a:solidFill>
                  <a:prstClr val="black"/>
                </a:solidFill>
                <a:latin typeface="+mn-ea"/>
                <a:cs typeface="Meiryo UI" panose="020B0604030504040204" pitchFamily="50" charset="-128"/>
              </a:rPr>
              <a:t>森林</a:t>
            </a:r>
            <a:r>
              <a:rPr lang="ja-JP" altLang="en-US" sz="1600" dirty="0" smtClean="0">
                <a:solidFill>
                  <a:prstClr val="black"/>
                </a:solidFill>
                <a:latin typeface="+mn-ea"/>
                <a:cs typeface="Meiryo UI" panose="020B0604030504040204" pitchFamily="50" charset="-128"/>
              </a:rPr>
              <a:t>に</a:t>
            </a:r>
            <a:endParaRPr lang="en-US" altLang="ja-JP" sz="1600" dirty="0" smtClean="0">
              <a:solidFill>
                <a:prstClr val="black"/>
              </a:solidFill>
              <a:latin typeface="+mn-ea"/>
              <a:cs typeface="Meiryo UI" panose="020B0604030504040204" pitchFamily="50" charset="-128"/>
            </a:endParaRPr>
          </a:p>
          <a:p>
            <a:r>
              <a:rPr lang="en-US" altLang="ja-JP" sz="1600" dirty="0">
                <a:solidFill>
                  <a:prstClr val="black"/>
                </a:solidFill>
                <a:latin typeface="+mn-ea"/>
                <a:cs typeface="Meiryo UI" panose="020B0604030504040204" pitchFamily="50" charset="-128"/>
              </a:rPr>
              <a:t> </a:t>
            </a:r>
            <a:r>
              <a:rPr lang="en-US" altLang="ja-JP" sz="1600" dirty="0" smtClean="0">
                <a:solidFill>
                  <a:prstClr val="black"/>
                </a:solidFill>
                <a:latin typeface="+mn-ea"/>
                <a:cs typeface="Meiryo UI" panose="020B0604030504040204" pitchFamily="50" charset="-128"/>
              </a:rPr>
              <a:t>    </a:t>
            </a:r>
            <a:r>
              <a:rPr lang="ja-JP" altLang="en-US" sz="1600" dirty="0" smtClean="0">
                <a:solidFill>
                  <a:prstClr val="black"/>
                </a:solidFill>
                <a:latin typeface="+mn-ea"/>
                <a:cs typeface="Meiryo UI" panose="020B0604030504040204" pitchFamily="50" charset="-128"/>
              </a:rPr>
              <a:t>関心</a:t>
            </a:r>
            <a:r>
              <a:rPr lang="ja-JP" altLang="en-US" sz="1600" dirty="0">
                <a:solidFill>
                  <a:prstClr val="black"/>
                </a:solidFill>
                <a:latin typeface="+mn-ea"/>
                <a:cs typeface="Meiryo UI" panose="020B0604030504040204" pitchFamily="50" charset="-128"/>
              </a:rPr>
              <a:t>を持ったと</a:t>
            </a:r>
            <a:r>
              <a:rPr lang="ja-JP" altLang="en-US" sz="1600" dirty="0" smtClean="0">
                <a:solidFill>
                  <a:prstClr val="black"/>
                </a:solidFill>
                <a:latin typeface="+mn-ea"/>
                <a:cs typeface="Meiryo UI" panose="020B0604030504040204" pitchFamily="50" charset="-128"/>
              </a:rPr>
              <a:t>回答</a:t>
            </a:r>
            <a:r>
              <a:rPr lang="ja-JP" altLang="en-US" sz="1600" dirty="0">
                <a:solidFill>
                  <a:prstClr val="black"/>
                </a:solidFill>
                <a:latin typeface="+mn-ea"/>
                <a:cs typeface="Meiryo UI" panose="020B0604030504040204" pitchFamily="50" charset="-128"/>
              </a:rPr>
              <a:t>して</a:t>
            </a:r>
            <a:r>
              <a:rPr lang="ja-JP" altLang="en-US" sz="1600" dirty="0" smtClean="0">
                <a:solidFill>
                  <a:prstClr val="black"/>
                </a:solidFill>
                <a:latin typeface="+mn-ea"/>
                <a:cs typeface="Meiryo UI" panose="020B0604030504040204" pitchFamily="50" charset="-128"/>
              </a:rPr>
              <a:t>いることから、木を使った床や壁を実際に見た経験に加えて、「木育」活動の実</a:t>
            </a:r>
            <a:endParaRPr lang="en-US" altLang="ja-JP" sz="1600" dirty="0" smtClean="0">
              <a:solidFill>
                <a:prstClr val="black"/>
              </a:solidFill>
              <a:latin typeface="+mn-ea"/>
              <a:cs typeface="Meiryo UI" panose="020B0604030504040204" pitchFamily="50" charset="-128"/>
            </a:endParaRPr>
          </a:p>
          <a:p>
            <a:r>
              <a:rPr lang="en-US" altLang="ja-JP" sz="1600" dirty="0">
                <a:solidFill>
                  <a:prstClr val="black"/>
                </a:solidFill>
                <a:latin typeface="+mn-ea"/>
                <a:cs typeface="Meiryo UI" panose="020B0604030504040204" pitchFamily="50" charset="-128"/>
              </a:rPr>
              <a:t> </a:t>
            </a:r>
            <a:r>
              <a:rPr lang="en-US" altLang="ja-JP" sz="1600" dirty="0" smtClean="0">
                <a:solidFill>
                  <a:prstClr val="black"/>
                </a:solidFill>
                <a:latin typeface="+mn-ea"/>
                <a:cs typeface="Meiryo UI" panose="020B0604030504040204" pitchFamily="50" charset="-128"/>
              </a:rPr>
              <a:t>    </a:t>
            </a:r>
            <a:r>
              <a:rPr lang="ja-JP" altLang="en-US" sz="1600" dirty="0" smtClean="0">
                <a:solidFill>
                  <a:prstClr val="black"/>
                </a:solidFill>
                <a:latin typeface="+mn-ea"/>
                <a:cs typeface="Meiryo UI" panose="020B0604030504040204" pitchFamily="50" charset="-128"/>
              </a:rPr>
              <a:t>施は、木材利用に関する理解度を向上させるのに有効であることを確認した。</a:t>
            </a:r>
            <a:endParaRPr lang="ja-JP" altLang="en-US" sz="1600" dirty="0">
              <a:solidFill>
                <a:prstClr val="black"/>
              </a:solidFill>
              <a:latin typeface="+mn-ea"/>
            </a:endParaRPr>
          </a:p>
          <a:p>
            <a:pPr lvl="0">
              <a:spcBef>
                <a:spcPct val="20000"/>
              </a:spcBef>
            </a:pPr>
            <a:endParaRPr lang="en-US" altLang="ja-JP" sz="1600" dirty="0" smtClean="0">
              <a:solidFill>
                <a:prstClr val="black"/>
              </a:solidFill>
              <a:latin typeface="+mn-ea"/>
              <a:cs typeface="Meiryo UI" panose="020B0604030504040204" pitchFamily="50" charset="-128"/>
            </a:endParaRPr>
          </a:p>
          <a:p>
            <a:pPr lvl="0">
              <a:spcBef>
                <a:spcPct val="20000"/>
              </a:spcBef>
            </a:pPr>
            <a:r>
              <a:rPr lang="ja-JP" altLang="en-US" sz="1600" dirty="0" smtClean="0">
                <a:solidFill>
                  <a:prstClr val="black"/>
                </a:solidFill>
                <a:latin typeface="+mn-ea"/>
                <a:cs typeface="Meiryo UI" panose="020B0604030504040204" pitchFamily="50" charset="-128"/>
              </a:rPr>
              <a:t>　○以上のことから、本事業の実施効果が確認できた。一方、木育リーダーの</a:t>
            </a:r>
            <a:r>
              <a:rPr lang="en-US" altLang="ja-JP" sz="1600" dirty="0" smtClean="0">
                <a:solidFill>
                  <a:prstClr val="black"/>
                </a:solidFill>
                <a:latin typeface="+mn-ea"/>
                <a:cs typeface="Meiryo UI" panose="020B0604030504040204" pitchFamily="50" charset="-128"/>
              </a:rPr>
              <a:t>64.3</a:t>
            </a:r>
            <a:r>
              <a:rPr lang="ja-JP" altLang="en-US" sz="1600" dirty="0" smtClean="0">
                <a:solidFill>
                  <a:prstClr val="black"/>
                </a:solidFill>
                <a:latin typeface="+mn-ea"/>
                <a:cs typeface="Meiryo UI" panose="020B0604030504040204" pitchFamily="50" charset="-128"/>
              </a:rPr>
              <a:t>％が本事業の実施に</a:t>
            </a:r>
            <a:r>
              <a:rPr lang="ja-JP" altLang="en-US" sz="1600" dirty="0" err="1" smtClean="0">
                <a:solidFill>
                  <a:prstClr val="black"/>
                </a:solidFill>
                <a:latin typeface="+mn-ea"/>
                <a:cs typeface="Meiryo UI" panose="020B0604030504040204" pitchFamily="50" charset="-128"/>
              </a:rPr>
              <a:t>よ</a:t>
            </a:r>
            <a:endParaRPr lang="en-US" altLang="ja-JP" sz="1600" dirty="0" smtClean="0">
              <a:solidFill>
                <a:prstClr val="black"/>
              </a:solidFill>
              <a:latin typeface="+mn-ea"/>
              <a:cs typeface="Meiryo UI" panose="020B0604030504040204" pitchFamily="50" charset="-128"/>
            </a:endParaRPr>
          </a:p>
          <a:p>
            <a:pPr lvl="0">
              <a:spcBef>
                <a:spcPct val="20000"/>
              </a:spcBef>
            </a:pPr>
            <a:r>
              <a:rPr lang="en-US" altLang="ja-JP" sz="1600" dirty="0">
                <a:solidFill>
                  <a:prstClr val="black"/>
                </a:solidFill>
                <a:latin typeface="+mn-ea"/>
                <a:cs typeface="Meiryo UI" panose="020B0604030504040204" pitchFamily="50" charset="-128"/>
              </a:rPr>
              <a:t> </a:t>
            </a:r>
            <a:r>
              <a:rPr lang="en-US" altLang="ja-JP" sz="1600" dirty="0" smtClean="0">
                <a:solidFill>
                  <a:prstClr val="black"/>
                </a:solidFill>
                <a:latin typeface="+mn-ea"/>
                <a:cs typeface="Meiryo UI" panose="020B0604030504040204" pitchFamily="50" charset="-128"/>
              </a:rPr>
              <a:t>     </a:t>
            </a:r>
            <a:r>
              <a:rPr lang="ja-JP" altLang="en-US" sz="1600" dirty="0" smtClean="0">
                <a:solidFill>
                  <a:prstClr val="black"/>
                </a:solidFill>
                <a:latin typeface="+mn-ea"/>
                <a:cs typeface="Meiryo UI" panose="020B0604030504040204" pitchFamily="50" charset="-128"/>
              </a:rPr>
              <a:t>り、「木育」の取組みを初めて知ったと回答していることに加え、自由意見で「木育」の取組みをいかにＰ</a:t>
            </a:r>
            <a:endParaRPr lang="en-US" altLang="ja-JP" sz="1600" dirty="0" smtClean="0">
              <a:solidFill>
                <a:prstClr val="black"/>
              </a:solidFill>
              <a:latin typeface="+mn-ea"/>
              <a:cs typeface="Meiryo UI" panose="020B0604030504040204" pitchFamily="50" charset="-128"/>
            </a:endParaRPr>
          </a:p>
          <a:p>
            <a:pPr lvl="0">
              <a:spcBef>
                <a:spcPct val="20000"/>
              </a:spcBef>
            </a:pPr>
            <a:r>
              <a:rPr lang="en-US" altLang="ja-JP" sz="1600" dirty="0">
                <a:solidFill>
                  <a:prstClr val="black"/>
                </a:solidFill>
                <a:latin typeface="+mn-ea"/>
                <a:cs typeface="Meiryo UI" panose="020B0604030504040204" pitchFamily="50" charset="-128"/>
              </a:rPr>
              <a:t> </a:t>
            </a:r>
            <a:r>
              <a:rPr lang="en-US" altLang="ja-JP" sz="1600" dirty="0" smtClean="0">
                <a:solidFill>
                  <a:prstClr val="black"/>
                </a:solidFill>
                <a:latin typeface="+mn-ea"/>
                <a:cs typeface="Meiryo UI" panose="020B0604030504040204" pitchFamily="50" charset="-128"/>
              </a:rPr>
              <a:t>     </a:t>
            </a:r>
            <a:r>
              <a:rPr lang="ja-JP" altLang="en-US" sz="1600" dirty="0" smtClean="0">
                <a:solidFill>
                  <a:prstClr val="black"/>
                </a:solidFill>
                <a:latin typeface="+mn-ea"/>
                <a:cs typeface="Meiryo UI" panose="020B0604030504040204" pitchFamily="50" charset="-128"/>
              </a:rPr>
              <a:t>Ｒすべきか悩んでいるという意見も見られたことから、「木育」の取り組みを今後とも強化していくべきで</a:t>
            </a:r>
            <a:endParaRPr lang="en-US" altLang="ja-JP" sz="1600" dirty="0" smtClean="0">
              <a:solidFill>
                <a:prstClr val="black"/>
              </a:solidFill>
              <a:latin typeface="+mn-ea"/>
              <a:cs typeface="Meiryo UI" panose="020B0604030504040204" pitchFamily="50" charset="-128"/>
            </a:endParaRPr>
          </a:p>
          <a:p>
            <a:pPr lvl="0">
              <a:spcBef>
                <a:spcPct val="20000"/>
              </a:spcBef>
            </a:pPr>
            <a:r>
              <a:rPr lang="en-US" altLang="ja-JP" sz="1600" dirty="0">
                <a:solidFill>
                  <a:prstClr val="black"/>
                </a:solidFill>
                <a:latin typeface="+mn-ea"/>
                <a:cs typeface="Meiryo UI" panose="020B0604030504040204" pitchFamily="50" charset="-128"/>
              </a:rPr>
              <a:t> </a:t>
            </a:r>
            <a:r>
              <a:rPr lang="en-US" altLang="ja-JP" sz="1600" dirty="0" smtClean="0">
                <a:solidFill>
                  <a:prstClr val="black"/>
                </a:solidFill>
                <a:latin typeface="+mn-ea"/>
                <a:cs typeface="Meiryo UI" panose="020B0604030504040204" pitchFamily="50" charset="-128"/>
              </a:rPr>
              <a:t>     </a:t>
            </a:r>
            <a:r>
              <a:rPr lang="ja-JP" altLang="en-US" sz="1600" dirty="0" smtClean="0">
                <a:solidFill>
                  <a:prstClr val="black"/>
                </a:solidFill>
                <a:latin typeface="+mn-ea"/>
                <a:cs typeface="Meiryo UI" panose="020B0604030504040204" pitchFamily="50" charset="-128"/>
              </a:rPr>
              <a:t>あることも確認することができた。</a:t>
            </a:r>
            <a:endParaRPr lang="en-US" altLang="ja-JP" sz="1600" dirty="0" smtClean="0">
              <a:solidFill>
                <a:prstClr val="black"/>
              </a:solidFill>
              <a:latin typeface="+mn-ea"/>
              <a:cs typeface="Meiryo UI" panose="020B0604030504040204" pitchFamily="50" charset="-128"/>
            </a:endParaRPr>
          </a:p>
        </p:txBody>
      </p:sp>
    </p:spTree>
    <p:extLst>
      <p:ext uri="{BB962C8B-B14F-4D97-AF65-F5344CB8AC3E}">
        <p14:creationId xmlns:p14="http://schemas.microsoft.com/office/powerpoint/2010/main" val="27673659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正方形/長方形 17"/>
          <p:cNvSpPr>
            <a:spLocks noChangeArrowheads="1"/>
          </p:cNvSpPr>
          <p:nvPr/>
        </p:nvSpPr>
        <p:spPr bwMode="auto">
          <a:xfrm>
            <a:off x="111734" y="332656"/>
            <a:ext cx="70015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kumimoji="1" sz="48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41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36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3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3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9pPr>
          </a:lstStyle>
          <a:p>
            <a:pPr defTabSz="914400" eaLnBrk="1" hangingPunct="1">
              <a:spcBef>
                <a:spcPct val="0"/>
              </a:spcBef>
              <a:buFontTx/>
              <a:buNone/>
            </a:pPr>
            <a:r>
              <a:rPr lang="ja-JP" altLang="en-US" sz="2000" b="1" dirty="0">
                <a:latin typeface="メイリオ" pitchFamily="50" charset="-128"/>
                <a:ea typeface="メイリオ" pitchFamily="50" charset="-128"/>
                <a:cs typeface="メイリオ" pitchFamily="50" charset="-128"/>
              </a:rPr>
              <a:t>　</a:t>
            </a:r>
            <a:r>
              <a:rPr lang="ja-JP" altLang="en-US" sz="2000" b="1" dirty="0" smtClean="0">
                <a:latin typeface="メイリオ" pitchFamily="50" charset="-128"/>
                <a:ea typeface="メイリオ" pitchFamily="50" charset="-128"/>
                <a:cs typeface="メイリオ" pitchFamily="50" charset="-128"/>
              </a:rPr>
              <a:t>危険渓流の流木対策事業</a:t>
            </a:r>
            <a:r>
              <a:rPr lang="ja-JP" altLang="en-US" sz="2000" b="1" dirty="0" smtClean="0">
                <a:solidFill>
                  <a:srgbClr val="000000"/>
                </a:solidFill>
                <a:latin typeface="Meiryo UI" pitchFamily="50" charset="-128"/>
                <a:ea typeface="Meiryo UI" pitchFamily="50" charset="-128"/>
                <a:cs typeface="Meiryo UI" pitchFamily="50" charset="-128"/>
              </a:rPr>
              <a:t>の効果検証</a:t>
            </a:r>
            <a:endParaRPr lang="ja-JP" altLang="en-US" sz="2000" b="1" dirty="0">
              <a:solidFill>
                <a:srgbClr val="000000"/>
              </a:solidFill>
              <a:latin typeface="Meiryo UI" pitchFamily="50" charset="-128"/>
              <a:ea typeface="Meiryo UI" pitchFamily="50" charset="-128"/>
              <a:cs typeface="Meiryo UI" pitchFamily="50" charset="-128"/>
            </a:endParaRPr>
          </a:p>
        </p:txBody>
      </p:sp>
      <p:cxnSp>
        <p:nvCxnSpPr>
          <p:cNvPr id="37" name="直線コネクタ 36"/>
          <p:cNvCxnSpPr/>
          <p:nvPr/>
        </p:nvCxnSpPr>
        <p:spPr>
          <a:xfrm>
            <a:off x="200472" y="697636"/>
            <a:ext cx="9504000" cy="0"/>
          </a:xfrm>
          <a:prstGeom prst="line">
            <a:avLst/>
          </a:prstGeom>
          <a:ln w="47625">
            <a:solidFill>
              <a:srgbClr val="74B230"/>
            </a:solidFill>
          </a:ln>
        </p:spPr>
        <p:style>
          <a:lnRef idx="3">
            <a:schemeClr val="accent1"/>
          </a:lnRef>
          <a:fillRef idx="0">
            <a:schemeClr val="accent1"/>
          </a:fillRef>
          <a:effectRef idx="2">
            <a:schemeClr val="accent1"/>
          </a:effectRef>
          <a:fontRef idx="minor">
            <a:schemeClr val="tx1"/>
          </a:fontRef>
        </p:style>
      </p:cxnSp>
      <p:sp>
        <p:nvSpPr>
          <p:cNvPr id="28" name="コンテンツ プレースホルダー 2"/>
          <p:cNvSpPr>
            <a:spLocks noGrp="1"/>
          </p:cNvSpPr>
          <p:nvPr>
            <p:ph idx="1"/>
          </p:nvPr>
        </p:nvSpPr>
        <p:spPr>
          <a:xfrm>
            <a:off x="247122" y="764704"/>
            <a:ext cx="3049694" cy="3954030"/>
          </a:xfrm>
        </p:spPr>
        <p:txBody>
          <a:bodyPr>
            <a:normAutofit/>
          </a:bodyPr>
          <a:lstStyle/>
          <a:p>
            <a:pPr marL="0" indent="0">
              <a:buNone/>
            </a:pPr>
            <a:r>
              <a:rPr lang="ja-JP" altLang="en-US" sz="1600" dirty="0" smtClean="0">
                <a:latin typeface="+mj-ea"/>
                <a:ea typeface="+mj-ea"/>
              </a:rPr>
              <a:t>◆</a:t>
            </a:r>
            <a:r>
              <a:rPr lang="ja-JP" altLang="en-US" sz="1600" dirty="0" smtClean="0">
                <a:latin typeface="+mj-ea"/>
              </a:rPr>
              <a:t>調査箇所</a:t>
            </a:r>
            <a:endParaRPr lang="en-US" altLang="ja-JP" sz="1600" dirty="0">
              <a:latin typeface="+mj-ea"/>
            </a:endParaRPr>
          </a:p>
          <a:p>
            <a:pPr marL="0" indent="0">
              <a:buNone/>
            </a:pPr>
            <a:endParaRPr lang="en-US" altLang="ja-JP" sz="1600" dirty="0">
              <a:latin typeface="+mj-ea"/>
              <a:ea typeface="+mj-ea"/>
            </a:endParaRPr>
          </a:p>
        </p:txBody>
      </p:sp>
      <p:sp>
        <p:nvSpPr>
          <p:cNvPr id="12" name="コンテンツ プレースホルダー 2"/>
          <p:cNvSpPr txBox="1">
            <a:spLocks/>
          </p:cNvSpPr>
          <p:nvPr/>
        </p:nvSpPr>
        <p:spPr>
          <a:xfrm>
            <a:off x="-15552" y="6525344"/>
            <a:ext cx="4643999" cy="260648"/>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sz="1200" dirty="0" smtClean="0"/>
              <a:t>図　調査箇所位置図 </a:t>
            </a:r>
            <a:endParaRPr lang="en-US" altLang="ja-JP" sz="1200" dirty="0"/>
          </a:p>
        </p:txBody>
      </p:sp>
      <p:grpSp>
        <p:nvGrpSpPr>
          <p:cNvPr id="6" name="グループ化 5"/>
          <p:cNvGrpSpPr/>
          <p:nvPr/>
        </p:nvGrpSpPr>
        <p:grpSpPr>
          <a:xfrm>
            <a:off x="488504" y="1198245"/>
            <a:ext cx="3220113" cy="3993572"/>
            <a:chOff x="1228831" y="1163620"/>
            <a:chExt cx="3220113" cy="3993572"/>
          </a:xfrm>
        </p:grpSpPr>
        <p:pic>
          <p:nvPicPr>
            <p:cNvPr id="18" name="Picture 45" descr="D:\KinamiK\Desktop\森林防災機能対策事業実施予定箇所20160208（全体 暫定版）20160609 03（流木対策のみ）.ti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28831" y="1163620"/>
              <a:ext cx="3220113" cy="3993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円/楕円 37"/>
            <p:cNvSpPr>
              <a:spLocks noChangeArrowheads="1"/>
            </p:cNvSpPr>
            <p:nvPr/>
          </p:nvSpPr>
          <p:spPr bwMode="auto">
            <a:xfrm rot="2604238">
              <a:off x="2959114" y="2155194"/>
              <a:ext cx="108000" cy="108000"/>
            </a:xfrm>
            <a:prstGeom prst="ellipse">
              <a:avLst/>
            </a:prstGeom>
            <a:solidFill>
              <a:srgbClr val="FFFFFF"/>
            </a:solidFill>
            <a:ln w="25400" algn="ctr">
              <a:solidFill>
                <a:srgbClr val="FF0000"/>
              </a:solidFill>
              <a:round/>
              <a:headEnd/>
              <a:tailEnd/>
            </a:ln>
          </p:spPr>
          <p:txBody>
            <a:bodyPr anchor="ctr"/>
            <a:lstStyle/>
            <a:p>
              <a:endParaRPr lang="ja-JP" altLang="en-US" sz="1200" dirty="0">
                <a:latin typeface="+mj-ea"/>
                <a:ea typeface="+mj-ea"/>
              </a:endParaRPr>
            </a:p>
          </p:txBody>
        </p:sp>
        <p:sp>
          <p:nvSpPr>
            <p:cNvPr id="20" name="円/楕円 50"/>
            <p:cNvSpPr>
              <a:spLocks noChangeArrowheads="1"/>
            </p:cNvSpPr>
            <p:nvPr/>
          </p:nvSpPr>
          <p:spPr bwMode="auto">
            <a:xfrm rot="2604238">
              <a:off x="3022462" y="1930510"/>
              <a:ext cx="108000" cy="108000"/>
            </a:xfrm>
            <a:prstGeom prst="ellipse">
              <a:avLst/>
            </a:prstGeom>
            <a:solidFill>
              <a:srgbClr val="FF0000"/>
            </a:solidFill>
            <a:ln w="25400" algn="ctr">
              <a:solidFill>
                <a:srgbClr val="FF0000"/>
              </a:solidFill>
              <a:round/>
              <a:headEnd/>
              <a:tailEnd/>
            </a:ln>
          </p:spPr>
          <p:txBody>
            <a:bodyPr anchor="ctr"/>
            <a:lstStyle/>
            <a:p>
              <a:endParaRPr lang="ja-JP" altLang="en-US" sz="1200" dirty="0">
                <a:latin typeface="+mj-ea"/>
                <a:ea typeface="+mj-ea"/>
              </a:endParaRPr>
            </a:p>
          </p:txBody>
        </p:sp>
        <p:sp>
          <p:nvSpPr>
            <p:cNvPr id="21" name="円/楕円 51"/>
            <p:cNvSpPr>
              <a:spLocks noChangeArrowheads="1"/>
            </p:cNvSpPr>
            <p:nvPr/>
          </p:nvSpPr>
          <p:spPr bwMode="auto">
            <a:xfrm rot="2604238">
              <a:off x="4102582" y="2731258"/>
              <a:ext cx="108000" cy="108000"/>
            </a:xfrm>
            <a:prstGeom prst="ellipse">
              <a:avLst/>
            </a:prstGeom>
            <a:solidFill>
              <a:srgbClr val="FF0000"/>
            </a:solidFill>
            <a:ln w="25400" algn="ctr">
              <a:solidFill>
                <a:srgbClr val="FF0000"/>
              </a:solidFill>
              <a:round/>
              <a:headEnd/>
              <a:tailEnd/>
            </a:ln>
          </p:spPr>
          <p:txBody>
            <a:bodyPr anchor="ctr"/>
            <a:lstStyle/>
            <a:p>
              <a:endParaRPr lang="ja-JP" altLang="en-US" sz="1200" dirty="0">
                <a:latin typeface="+mj-ea"/>
                <a:ea typeface="+mj-ea"/>
              </a:endParaRPr>
            </a:p>
          </p:txBody>
        </p:sp>
        <p:sp>
          <p:nvSpPr>
            <p:cNvPr id="22" name="円/楕円 52"/>
            <p:cNvSpPr>
              <a:spLocks noChangeArrowheads="1"/>
            </p:cNvSpPr>
            <p:nvPr/>
          </p:nvSpPr>
          <p:spPr bwMode="auto">
            <a:xfrm rot="2604238">
              <a:off x="3886558" y="2803266"/>
              <a:ext cx="108000" cy="108000"/>
            </a:xfrm>
            <a:prstGeom prst="ellipse">
              <a:avLst/>
            </a:prstGeom>
            <a:solidFill>
              <a:srgbClr val="FFFFFF"/>
            </a:solidFill>
            <a:ln w="25400" algn="ctr">
              <a:solidFill>
                <a:srgbClr val="FF0000"/>
              </a:solidFill>
              <a:round/>
              <a:headEnd/>
              <a:tailEnd/>
            </a:ln>
          </p:spPr>
          <p:txBody>
            <a:bodyPr anchor="ctr"/>
            <a:lstStyle/>
            <a:p>
              <a:endParaRPr lang="ja-JP" altLang="en-US" sz="1200" dirty="0">
                <a:latin typeface="+mj-ea"/>
                <a:ea typeface="+mj-ea"/>
              </a:endParaRPr>
            </a:p>
          </p:txBody>
        </p:sp>
        <p:sp>
          <p:nvSpPr>
            <p:cNvPr id="23" name="円/楕円 53"/>
            <p:cNvSpPr>
              <a:spLocks noChangeArrowheads="1"/>
            </p:cNvSpPr>
            <p:nvPr/>
          </p:nvSpPr>
          <p:spPr bwMode="auto">
            <a:xfrm rot="2604238">
              <a:off x="3895218" y="4171418"/>
              <a:ext cx="108000" cy="108000"/>
            </a:xfrm>
            <a:prstGeom prst="ellipse">
              <a:avLst/>
            </a:prstGeom>
            <a:solidFill>
              <a:srgbClr val="FFFFFF"/>
            </a:solidFill>
            <a:ln w="25400" algn="ctr">
              <a:solidFill>
                <a:srgbClr val="FF0000"/>
              </a:solidFill>
              <a:round/>
              <a:headEnd/>
              <a:tailEnd/>
            </a:ln>
          </p:spPr>
          <p:txBody>
            <a:bodyPr anchor="ctr"/>
            <a:lstStyle/>
            <a:p>
              <a:endParaRPr lang="ja-JP" altLang="en-US" sz="1200" dirty="0">
                <a:latin typeface="+mj-ea"/>
                <a:ea typeface="+mj-ea"/>
              </a:endParaRPr>
            </a:p>
          </p:txBody>
        </p:sp>
        <p:sp>
          <p:nvSpPr>
            <p:cNvPr id="24" name="円/楕円 54"/>
            <p:cNvSpPr>
              <a:spLocks noChangeArrowheads="1"/>
            </p:cNvSpPr>
            <p:nvPr/>
          </p:nvSpPr>
          <p:spPr bwMode="auto">
            <a:xfrm rot="2604238">
              <a:off x="3814550" y="4243426"/>
              <a:ext cx="108000" cy="108000"/>
            </a:xfrm>
            <a:prstGeom prst="ellipse">
              <a:avLst/>
            </a:prstGeom>
            <a:solidFill>
              <a:srgbClr val="FF0000"/>
            </a:solidFill>
            <a:ln w="25400" algn="ctr">
              <a:solidFill>
                <a:srgbClr val="FF0000"/>
              </a:solidFill>
              <a:round/>
              <a:headEnd/>
              <a:tailEnd/>
            </a:ln>
          </p:spPr>
          <p:txBody>
            <a:bodyPr anchor="ctr"/>
            <a:lstStyle/>
            <a:p>
              <a:endParaRPr lang="ja-JP" altLang="en-US" sz="1200" dirty="0">
                <a:latin typeface="+mj-ea"/>
                <a:ea typeface="+mj-ea"/>
              </a:endParaRPr>
            </a:p>
          </p:txBody>
        </p:sp>
        <p:sp>
          <p:nvSpPr>
            <p:cNvPr id="25" name="円/楕円 55"/>
            <p:cNvSpPr>
              <a:spLocks noChangeArrowheads="1"/>
            </p:cNvSpPr>
            <p:nvPr/>
          </p:nvSpPr>
          <p:spPr bwMode="auto">
            <a:xfrm rot="2604238">
              <a:off x="3238486" y="4387442"/>
              <a:ext cx="108000" cy="108000"/>
            </a:xfrm>
            <a:prstGeom prst="ellipse">
              <a:avLst/>
            </a:prstGeom>
            <a:solidFill>
              <a:srgbClr val="FF0000"/>
            </a:solidFill>
            <a:ln w="25400" algn="ctr">
              <a:solidFill>
                <a:srgbClr val="FF0000"/>
              </a:solidFill>
              <a:round/>
              <a:headEnd/>
              <a:tailEnd/>
            </a:ln>
          </p:spPr>
          <p:txBody>
            <a:bodyPr anchor="ctr"/>
            <a:lstStyle/>
            <a:p>
              <a:endParaRPr lang="ja-JP" altLang="en-US" sz="1200" dirty="0">
                <a:latin typeface="+mj-ea"/>
                <a:ea typeface="+mj-ea"/>
              </a:endParaRPr>
            </a:p>
          </p:txBody>
        </p:sp>
        <p:sp>
          <p:nvSpPr>
            <p:cNvPr id="26" name="円/楕円 56"/>
            <p:cNvSpPr>
              <a:spLocks noChangeArrowheads="1"/>
            </p:cNvSpPr>
            <p:nvPr/>
          </p:nvSpPr>
          <p:spPr bwMode="auto">
            <a:xfrm rot="2604238">
              <a:off x="2887106" y="4594806"/>
              <a:ext cx="108000" cy="108000"/>
            </a:xfrm>
            <a:prstGeom prst="ellipse">
              <a:avLst/>
            </a:prstGeom>
            <a:solidFill>
              <a:srgbClr val="FFFFFF"/>
            </a:solidFill>
            <a:ln w="25400" algn="ctr">
              <a:solidFill>
                <a:srgbClr val="FF0000"/>
              </a:solidFill>
              <a:round/>
              <a:headEnd/>
              <a:tailEnd/>
            </a:ln>
          </p:spPr>
          <p:txBody>
            <a:bodyPr anchor="ctr"/>
            <a:lstStyle/>
            <a:p>
              <a:endParaRPr lang="ja-JP" altLang="en-US" sz="1200" dirty="0">
                <a:latin typeface="+mj-ea"/>
                <a:ea typeface="+mj-ea"/>
              </a:endParaRPr>
            </a:p>
          </p:txBody>
        </p:sp>
      </p:grpSp>
      <p:cxnSp>
        <p:nvCxnSpPr>
          <p:cNvPr id="27" name="直線矢印コネクタ 26"/>
          <p:cNvCxnSpPr>
            <a:endCxn id="20" idx="2"/>
          </p:cNvCxnSpPr>
          <p:nvPr/>
        </p:nvCxnSpPr>
        <p:spPr>
          <a:xfrm>
            <a:off x="1582355" y="1447401"/>
            <a:ext cx="714548" cy="53462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a:endCxn id="19" idx="3"/>
          </p:cNvCxnSpPr>
          <p:nvPr/>
        </p:nvCxnSpPr>
        <p:spPr>
          <a:xfrm>
            <a:off x="1424608" y="1982030"/>
            <a:ext cx="794200" cy="26329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a:endCxn id="21" idx="3"/>
          </p:cNvCxnSpPr>
          <p:nvPr/>
        </p:nvCxnSpPr>
        <p:spPr>
          <a:xfrm>
            <a:off x="1712640" y="2414117"/>
            <a:ext cx="1649636" cy="40727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直線矢印コネクタ 30"/>
          <p:cNvCxnSpPr>
            <a:endCxn id="22" idx="3"/>
          </p:cNvCxnSpPr>
          <p:nvPr/>
        </p:nvCxnSpPr>
        <p:spPr>
          <a:xfrm flipV="1">
            <a:off x="1712640" y="2893395"/>
            <a:ext cx="1433612" cy="4989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a:endCxn id="23" idx="2"/>
          </p:cNvCxnSpPr>
          <p:nvPr/>
        </p:nvCxnSpPr>
        <p:spPr>
          <a:xfrm>
            <a:off x="1712640" y="3607641"/>
            <a:ext cx="1457019" cy="61529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a:endCxn id="26" idx="6"/>
          </p:cNvCxnSpPr>
          <p:nvPr/>
        </p:nvCxnSpPr>
        <p:spPr>
          <a:xfrm flipH="1" flipV="1">
            <a:off x="2240011" y="4720536"/>
            <a:ext cx="888212" cy="47128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直線矢印コネクタ 34"/>
          <p:cNvCxnSpPr>
            <a:endCxn id="25" idx="6"/>
          </p:cNvCxnSpPr>
          <p:nvPr/>
        </p:nvCxnSpPr>
        <p:spPr>
          <a:xfrm flipH="1" flipV="1">
            <a:off x="2591391" y="4513172"/>
            <a:ext cx="554861" cy="31860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 name="正方形/長方形 37"/>
          <p:cNvSpPr/>
          <p:nvPr/>
        </p:nvSpPr>
        <p:spPr>
          <a:xfrm>
            <a:off x="3080791" y="4725144"/>
            <a:ext cx="1547655" cy="61344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200"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⑦</a:t>
            </a:r>
            <a:r>
              <a:rPr lang="zh-TW" altLang="en-US" sz="1200"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和泉市仏</a:t>
            </a:r>
            <a:r>
              <a:rPr lang="zh-TW" altLang="en-US" sz="12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並</a:t>
            </a:r>
            <a:r>
              <a:rPr lang="zh-TW" altLang="en-US" sz="1200"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町</a:t>
            </a:r>
            <a:endParaRPr lang="en-US" altLang="zh-TW" sz="1200"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pPr>
              <a:defRPr/>
            </a:pPr>
            <a:endParaRPr lang="en-US" altLang="zh-TW" sz="9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pPr>
              <a:defRPr/>
            </a:pPr>
            <a:r>
              <a:rPr lang="ja-JP" altLang="en-US" sz="1200"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⑧</a:t>
            </a:r>
            <a:r>
              <a:rPr lang="zh-TW" altLang="en-US" sz="1200"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岸和田市相川</a:t>
            </a:r>
            <a:r>
              <a:rPr lang="ja-JP" altLang="en-US" sz="1200"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町</a:t>
            </a:r>
            <a:endParaRPr lang="en-US" altLang="zh-TW" sz="12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39" name="正方形/長方形 38"/>
          <p:cNvSpPr/>
          <p:nvPr/>
        </p:nvSpPr>
        <p:spPr>
          <a:xfrm>
            <a:off x="142718" y="3391617"/>
            <a:ext cx="1796911" cy="904889"/>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200"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　　⑤千早赤阪村水分</a:t>
            </a:r>
            <a:endParaRPr lang="en-US" altLang="ja-JP" sz="1200"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pPr>
              <a:defRPr/>
            </a:pPr>
            <a:r>
              <a:rPr lang="ja-JP" altLang="en-US" sz="1200"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　　　　・河南町青崩</a:t>
            </a:r>
            <a:endParaRPr lang="en-US" altLang="ja-JP" sz="12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pPr>
              <a:defRPr/>
            </a:pPr>
            <a:endParaRPr lang="en-US" altLang="ja-JP" sz="12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pPr>
              <a:defRPr/>
            </a:pPr>
            <a:r>
              <a:rPr lang="ja-JP" altLang="en-US" sz="1200"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⑥千早赤阪村</a:t>
            </a:r>
            <a:r>
              <a:rPr lang="ja-JP" altLang="en-US" sz="12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水分中代</a:t>
            </a:r>
          </a:p>
        </p:txBody>
      </p:sp>
      <p:sp>
        <p:nvSpPr>
          <p:cNvPr id="40" name="正方形/長方形 39"/>
          <p:cNvSpPr/>
          <p:nvPr/>
        </p:nvSpPr>
        <p:spPr>
          <a:xfrm>
            <a:off x="488504" y="2383505"/>
            <a:ext cx="2646536" cy="60968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ja-JP" altLang="en-US" sz="1200"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　 ③</a:t>
            </a:r>
            <a:r>
              <a:rPr lang="zh-TW" altLang="en-US" sz="1200"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交野市</a:t>
            </a:r>
            <a:r>
              <a:rPr lang="zh-TW" altLang="en-US" sz="12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私市</a:t>
            </a:r>
            <a:endParaRPr lang="en-US" altLang="zh-TW" sz="12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endParaRPr lang="en-US" altLang="zh-TW" sz="1200"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endParaRPr lang="en-US" altLang="zh-TW" sz="12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r>
              <a:rPr lang="ja-JP" altLang="en-US" sz="12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④</a:t>
            </a:r>
            <a:r>
              <a:rPr lang="zh-TW" altLang="en-US" sz="1200"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四條畷</a:t>
            </a:r>
            <a:r>
              <a:rPr lang="zh-TW" altLang="en-US" sz="12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市南野</a:t>
            </a:r>
            <a:endParaRPr lang="en-US" altLang="ja-JP" sz="12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41" name="正方形/長方形 40"/>
          <p:cNvSpPr/>
          <p:nvPr/>
        </p:nvSpPr>
        <p:spPr>
          <a:xfrm>
            <a:off x="272480" y="1303385"/>
            <a:ext cx="2115694" cy="792088"/>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200"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　　 ②豊能町</a:t>
            </a:r>
            <a:r>
              <a:rPr lang="ja-JP" altLang="en-US" sz="12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吉川</a:t>
            </a:r>
            <a:endParaRPr lang="en-US" altLang="ja-JP" sz="12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pPr>
              <a:defRPr/>
            </a:pPr>
            <a:endParaRPr lang="en-US" altLang="ja-JP" sz="1200"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pPr>
              <a:defRPr/>
            </a:pPr>
            <a:endParaRPr lang="en-US" altLang="ja-JP" sz="12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pPr>
              <a:defRPr/>
            </a:pPr>
            <a:r>
              <a:rPr lang="ja-JP" altLang="en-US" sz="1200"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①池田市伏</a:t>
            </a:r>
            <a:r>
              <a:rPr lang="ja-JP" altLang="en-US" sz="12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尾町</a:t>
            </a:r>
          </a:p>
        </p:txBody>
      </p:sp>
      <p:cxnSp>
        <p:nvCxnSpPr>
          <p:cNvPr id="42" name="直線矢印コネクタ 41"/>
          <p:cNvCxnSpPr>
            <a:endCxn id="24" idx="2"/>
          </p:cNvCxnSpPr>
          <p:nvPr/>
        </p:nvCxnSpPr>
        <p:spPr>
          <a:xfrm>
            <a:off x="1811772" y="4111697"/>
            <a:ext cx="1277219" cy="18324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043" name="グループ化 1042"/>
          <p:cNvGrpSpPr/>
          <p:nvPr/>
        </p:nvGrpSpPr>
        <p:grpSpPr>
          <a:xfrm>
            <a:off x="724775" y="5445224"/>
            <a:ext cx="3148105" cy="954107"/>
            <a:chOff x="560512" y="5445224"/>
            <a:chExt cx="3148105" cy="954107"/>
          </a:xfrm>
        </p:grpSpPr>
        <p:sp>
          <p:nvSpPr>
            <p:cNvPr id="4" name="正方形/長方形 3"/>
            <p:cNvSpPr/>
            <p:nvPr/>
          </p:nvSpPr>
          <p:spPr>
            <a:xfrm>
              <a:off x="560512" y="5445224"/>
              <a:ext cx="3148105" cy="954107"/>
            </a:xfrm>
            <a:prstGeom prst="rect">
              <a:avLst/>
            </a:prstGeom>
            <a:ln w="12700">
              <a:solidFill>
                <a:schemeClr val="tx1"/>
              </a:solidFill>
            </a:ln>
          </p:spPr>
          <p:txBody>
            <a:bodyPr wrap="square">
              <a:spAutoFit/>
            </a:bodyPr>
            <a:lstStyle/>
            <a:p>
              <a:endParaRPr lang="en-US" altLang="ja-JP" sz="100" dirty="0" smtClean="0">
                <a:latin typeface="+mj-ea"/>
              </a:endParaRPr>
            </a:p>
            <a:p>
              <a:r>
                <a:rPr lang="ja-JP" altLang="en-US" sz="1100" dirty="0" smtClean="0">
                  <a:latin typeface="+mj-ea"/>
                </a:rPr>
                <a:t>　　　 流木</a:t>
              </a:r>
              <a:r>
                <a:rPr lang="ja-JP" altLang="en-US" sz="1100" dirty="0">
                  <a:latin typeface="+mj-ea"/>
                </a:rPr>
                <a:t>発生の比較</a:t>
              </a:r>
              <a:r>
                <a:rPr lang="ja-JP" altLang="en-US" sz="1100" dirty="0" smtClean="0">
                  <a:latin typeface="+mj-ea"/>
                </a:rPr>
                <a:t>調査（対照区・事業地）</a:t>
              </a:r>
              <a:endParaRPr lang="en-US" altLang="ja-JP" sz="1100" dirty="0" smtClean="0">
                <a:latin typeface="+mj-ea"/>
              </a:endParaRPr>
            </a:p>
            <a:p>
              <a:r>
                <a:rPr lang="ja-JP" altLang="en-US" sz="1100" dirty="0" smtClean="0">
                  <a:latin typeface="+mj-ea"/>
                </a:rPr>
                <a:t>　　　 植生</a:t>
              </a:r>
              <a:r>
                <a:rPr lang="ja-JP" altLang="en-US" sz="1100" dirty="0">
                  <a:latin typeface="+mj-ea"/>
                </a:rPr>
                <a:t>等比較調査</a:t>
              </a:r>
              <a:endParaRPr lang="en-US" altLang="ja-JP" sz="1100" dirty="0">
                <a:latin typeface="+mj-ea"/>
              </a:endParaRPr>
            </a:p>
            <a:p>
              <a:endParaRPr lang="en-US" altLang="ja-JP" sz="1100" dirty="0">
                <a:latin typeface="+mj-ea"/>
              </a:endParaRPr>
            </a:p>
            <a:p>
              <a:r>
                <a:rPr lang="ja-JP" altLang="en-US" sz="1100" dirty="0" smtClean="0">
                  <a:latin typeface="+mj-ea"/>
                </a:rPr>
                <a:t>　　　 流木</a:t>
              </a:r>
              <a:r>
                <a:rPr lang="ja-JP" altLang="en-US" sz="1100" dirty="0">
                  <a:latin typeface="+mj-ea"/>
                </a:rPr>
                <a:t>発生の比較調査</a:t>
              </a:r>
              <a:r>
                <a:rPr lang="ja-JP" altLang="en-US" sz="1100" dirty="0" smtClean="0">
                  <a:latin typeface="+mj-ea"/>
                </a:rPr>
                <a:t>（事業地</a:t>
              </a:r>
              <a:r>
                <a:rPr lang="ja-JP" altLang="en-US" sz="1100" dirty="0">
                  <a:latin typeface="+mj-ea"/>
                </a:rPr>
                <a:t>）</a:t>
              </a:r>
              <a:endParaRPr lang="en-US" altLang="ja-JP" sz="1100" dirty="0">
                <a:latin typeface="+mj-ea"/>
              </a:endParaRPr>
            </a:p>
            <a:p>
              <a:r>
                <a:rPr lang="ja-JP" altLang="en-US" sz="1100" dirty="0" smtClean="0">
                  <a:latin typeface="+mj-ea"/>
                </a:rPr>
                <a:t>　　　 植生</a:t>
              </a:r>
              <a:r>
                <a:rPr lang="ja-JP" altLang="en-US" sz="1100" dirty="0">
                  <a:latin typeface="+mj-ea"/>
                </a:rPr>
                <a:t>等比較</a:t>
              </a:r>
              <a:r>
                <a:rPr lang="ja-JP" altLang="en-US" sz="1100" dirty="0" smtClean="0">
                  <a:latin typeface="+mj-ea"/>
                </a:rPr>
                <a:t>調査</a:t>
              </a:r>
              <a:endParaRPr lang="ja-JP" altLang="en-US" sz="200" dirty="0">
                <a:latin typeface="+mj-ea"/>
              </a:endParaRPr>
            </a:p>
          </p:txBody>
        </p:sp>
        <p:sp>
          <p:nvSpPr>
            <p:cNvPr id="43" name="円/楕円 51"/>
            <p:cNvSpPr>
              <a:spLocks noChangeArrowheads="1"/>
            </p:cNvSpPr>
            <p:nvPr/>
          </p:nvSpPr>
          <p:spPr bwMode="auto">
            <a:xfrm rot="2604238">
              <a:off x="734312" y="5619024"/>
              <a:ext cx="144000" cy="144000"/>
            </a:xfrm>
            <a:prstGeom prst="ellipse">
              <a:avLst/>
            </a:prstGeom>
            <a:solidFill>
              <a:srgbClr val="FF0000"/>
            </a:solidFill>
            <a:ln w="25400" algn="ctr">
              <a:solidFill>
                <a:srgbClr val="FF0000"/>
              </a:solidFill>
              <a:round/>
              <a:headEnd/>
              <a:tailEnd/>
            </a:ln>
          </p:spPr>
          <p:txBody>
            <a:bodyPr anchor="ctr"/>
            <a:lstStyle/>
            <a:p>
              <a:endParaRPr lang="ja-JP" altLang="en-US" sz="1100" dirty="0">
                <a:latin typeface="+mj-ea"/>
                <a:ea typeface="+mj-ea"/>
              </a:endParaRPr>
            </a:p>
          </p:txBody>
        </p:sp>
        <p:sp>
          <p:nvSpPr>
            <p:cNvPr id="44" name="円/楕円 52"/>
            <p:cNvSpPr>
              <a:spLocks noChangeArrowheads="1"/>
            </p:cNvSpPr>
            <p:nvPr/>
          </p:nvSpPr>
          <p:spPr bwMode="auto">
            <a:xfrm rot="2604238">
              <a:off x="734312" y="6135536"/>
              <a:ext cx="144000" cy="144000"/>
            </a:xfrm>
            <a:prstGeom prst="ellipse">
              <a:avLst/>
            </a:prstGeom>
            <a:solidFill>
              <a:srgbClr val="FFFFFF"/>
            </a:solidFill>
            <a:ln w="25400" algn="ctr">
              <a:solidFill>
                <a:srgbClr val="FF0000"/>
              </a:solidFill>
              <a:round/>
              <a:headEnd/>
              <a:tailEnd/>
            </a:ln>
          </p:spPr>
          <p:txBody>
            <a:bodyPr anchor="ctr"/>
            <a:lstStyle/>
            <a:p>
              <a:endParaRPr lang="ja-JP" altLang="en-US" sz="1100" dirty="0">
                <a:latin typeface="+mj-ea"/>
                <a:ea typeface="+mj-ea"/>
              </a:endParaRPr>
            </a:p>
          </p:txBody>
        </p:sp>
      </p:grpSp>
      <p:sp>
        <p:nvSpPr>
          <p:cNvPr id="87" name="コンテンツ プレースホルダー 2"/>
          <p:cNvSpPr txBox="1">
            <a:spLocks/>
          </p:cNvSpPr>
          <p:nvPr/>
        </p:nvSpPr>
        <p:spPr>
          <a:xfrm>
            <a:off x="4736976" y="1196752"/>
            <a:ext cx="4643999" cy="260648"/>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sz="1200" dirty="0" smtClean="0"/>
              <a:t>表　植生等比較調査箇所一覧</a:t>
            </a:r>
            <a:endParaRPr lang="en-US" altLang="ja-JP" sz="1200" dirty="0"/>
          </a:p>
        </p:txBody>
      </p:sp>
      <p:pic>
        <p:nvPicPr>
          <p:cNvPr id="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1610" y="1512762"/>
            <a:ext cx="4447223" cy="4750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58996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正方形/長方形 37"/>
          <p:cNvSpPr/>
          <p:nvPr/>
        </p:nvSpPr>
        <p:spPr>
          <a:xfrm>
            <a:off x="81486" y="4545296"/>
            <a:ext cx="4906465" cy="1692016"/>
          </a:xfrm>
          <a:prstGeom prst="rect">
            <a:avLst/>
          </a:prstGeom>
          <a:solidFill>
            <a:schemeClr val="accent5">
              <a:lumMod val="60000"/>
              <a:lumOff val="40000"/>
            </a:schemeClr>
          </a:solidFill>
          <a:ln>
            <a:solidFill>
              <a:schemeClr val="tx1"/>
            </a:solidFill>
          </a:ln>
        </p:spPr>
        <p:txBody>
          <a:bodyPr vert="horz" lIns="91440" tIns="45720" rIns="91440" bIns="45720" rtlCol="0">
            <a:normAutofit/>
          </a:bodyPr>
          <a:lstStyle/>
          <a:p>
            <a:pPr>
              <a:spcBef>
                <a:spcPct val="20000"/>
              </a:spcBef>
              <a:buFont typeface="Arial" panose="020B0604020202020204" pitchFamily="34" charset="0"/>
              <a:buNone/>
            </a:pPr>
            <a:endParaRPr lang="ja-JP" altLang="en-US" sz="1600">
              <a:solidFill>
                <a:schemeClr val="tx1"/>
              </a:solidFill>
            </a:endParaRPr>
          </a:p>
        </p:txBody>
      </p:sp>
      <p:sp>
        <p:nvSpPr>
          <p:cNvPr id="13" name="コンテンツ プレースホルダー 2"/>
          <p:cNvSpPr txBox="1">
            <a:spLocks/>
          </p:cNvSpPr>
          <p:nvPr/>
        </p:nvSpPr>
        <p:spPr>
          <a:xfrm>
            <a:off x="128464" y="764704"/>
            <a:ext cx="9457350" cy="60932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600" dirty="0" smtClean="0">
                <a:latin typeface="+mj-ea"/>
                <a:ea typeface="+mj-ea"/>
              </a:rPr>
              <a:t>◆検証結果</a:t>
            </a:r>
            <a:r>
              <a:rPr lang="ja-JP" altLang="en-US" sz="1600" dirty="0">
                <a:latin typeface="+mj-ea"/>
              </a:rPr>
              <a:t>　（流木対策）</a:t>
            </a:r>
          </a:p>
          <a:p>
            <a:pPr marL="0" indent="0">
              <a:buNone/>
            </a:pPr>
            <a:r>
              <a:rPr lang="ja-JP" altLang="en-US" sz="1600" dirty="0">
                <a:latin typeface="+mj-ea"/>
              </a:rPr>
              <a:t>　　・</a:t>
            </a:r>
            <a:r>
              <a:rPr lang="ja-JP" altLang="en-US" sz="1600" u="sng" dirty="0">
                <a:latin typeface="+mj-ea"/>
              </a:rPr>
              <a:t>対照区（対策未実施区）との流木発生の比較</a:t>
            </a:r>
            <a:r>
              <a:rPr lang="ja-JP" altLang="en-US" sz="1600" u="sng" dirty="0" smtClean="0">
                <a:latin typeface="+mj-ea"/>
              </a:rPr>
              <a:t>調査</a:t>
            </a:r>
            <a:endParaRPr lang="en-US" altLang="ja-JP" sz="1600" u="sng" dirty="0" smtClean="0">
              <a:latin typeface="+mj-ea"/>
              <a:ea typeface="+mj-ea"/>
            </a:endParaRPr>
          </a:p>
          <a:p>
            <a:pPr marL="0" indent="0">
              <a:buFont typeface="Arial" panose="020B0604020202020204" pitchFamily="34" charset="0"/>
              <a:buNone/>
            </a:pPr>
            <a:endParaRPr lang="en-US" altLang="ja-JP" sz="1600" dirty="0">
              <a:latin typeface="+mj-ea"/>
              <a:ea typeface="+mj-ea"/>
            </a:endParaRPr>
          </a:p>
          <a:p>
            <a:pPr marL="0" indent="0">
              <a:buFont typeface="Arial" panose="020B0604020202020204" pitchFamily="34" charset="0"/>
              <a:buNone/>
            </a:pPr>
            <a:endParaRPr lang="en-US" altLang="ja-JP" sz="1600" dirty="0" smtClean="0">
              <a:latin typeface="+mj-ea"/>
              <a:ea typeface="+mj-ea"/>
            </a:endParaRPr>
          </a:p>
          <a:p>
            <a:pPr marL="0" indent="0">
              <a:buFont typeface="Arial" panose="020B0604020202020204" pitchFamily="34" charset="0"/>
              <a:buNone/>
            </a:pPr>
            <a:endParaRPr lang="en-US" altLang="ja-JP" sz="1600" dirty="0">
              <a:latin typeface="+mj-ea"/>
              <a:ea typeface="+mj-ea"/>
            </a:endParaRPr>
          </a:p>
          <a:p>
            <a:pPr marL="0" indent="0">
              <a:buFont typeface="Arial" panose="020B0604020202020204" pitchFamily="34" charset="0"/>
              <a:buNone/>
            </a:pPr>
            <a:endParaRPr lang="en-US" altLang="ja-JP" sz="1600" dirty="0" smtClean="0">
              <a:latin typeface="+mj-ea"/>
              <a:ea typeface="+mj-ea"/>
            </a:endParaRPr>
          </a:p>
          <a:p>
            <a:pPr marL="0" indent="0">
              <a:buFont typeface="Arial" panose="020B0604020202020204" pitchFamily="34" charset="0"/>
              <a:buNone/>
            </a:pPr>
            <a:endParaRPr lang="en-US" altLang="ja-JP" sz="1600" dirty="0">
              <a:latin typeface="+mj-ea"/>
              <a:ea typeface="+mj-ea"/>
            </a:endParaRPr>
          </a:p>
          <a:p>
            <a:pPr marL="0" indent="0">
              <a:buFont typeface="Arial" panose="020B0604020202020204" pitchFamily="34" charset="0"/>
              <a:buNone/>
            </a:pPr>
            <a:endParaRPr lang="en-US" altLang="ja-JP" sz="1600" dirty="0" smtClean="0">
              <a:latin typeface="+mj-ea"/>
              <a:ea typeface="+mj-ea"/>
            </a:endParaRPr>
          </a:p>
          <a:p>
            <a:pPr marL="0" indent="0">
              <a:buFont typeface="Arial" panose="020B0604020202020204" pitchFamily="34" charset="0"/>
              <a:buNone/>
            </a:pPr>
            <a:endParaRPr lang="en-US" altLang="ja-JP" sz="1600" dirty="0">
              <a:latin typeface="+mj-ea"/>
              <a:ea typeface="+mj-ea"/>
            </a:endParaRPr>
          </a:p>
          <a:p>
            <a:pPr marL="0" indent="0">
              <a:buFont typeface="Arial" panose="020B0604020202020204" pitchFamily="34" charset="0"/>
              <a:buNone/>
            </a:pPr>
            <a:endParaRPr lang="en-US" altLang="ja-JP" sz="1600" dirty="0" smtClean="0">
              <a:latin typeface="+mj-ea"/>
              <a:ea typeface="+mj-ea"/>
            </a:endParaRPr>
          </a:p>
          <a:p>
            <a:pPr marL="0" indent="0">
              <a:buFont typeface="Arial" panose="020B0604020202020204" pitchFamily="34" charset="0"/>
              <a:buNone/>
            </a:pPr>
            <a:endParaRPr lang="en-US" altLang="ja-JP" sz="1600" dirty="0">
              <a:latin typeface="+mj-ea"/>
              <a:ea typeface="+mj-ea"/>
            </a:endParaRPr>
          </a:p>
          <a:p>
            <a:pPr marL="0" indent="0">
              <a:buFont typeface="Arial" panose="020B0604020202020204" pitchFamily="34" charset="0"/>
              <a:buNone/>
            </a:pPr>
            <a:endParaRPr lang="en-US" altLang="ja-JP" sz="1600" dirty="0" smtClean="0">
              <a:latin typeface="+mj-ea"/>
              <a:ea typeface="+mj-ea"/>
            </a:endParaRPr>
          </a:p>
          <a:p>
            <a:pPr marL="0" indent="0">
              <a:buNone/>
            </a:pPr>
            <a:endParaRPr lang="en-US" altLang="ja-JP" sz="2000" dirty="0" smtClean="0">
              <a:latin typeface="+mj-ea"/>
              <a:ea typeface="+mj-ea"/>
            </a:endParaRPr>
          </a:p>
          <a:p>
            <a:pPr marL="0" indent="0">
              <a:buNone/>
            </a:pPr>
            <a:r>
              <a:rPr lang="ja-JP" altLang="en-US" sz="1600" dirty="0" smtClean="0">
                <a:latin typeface="+mj-ea"/>
                <a:ea typeface="+mj-ea"/>
              </a:rPr>
              <a:t>◆</a:t>
            </a:r>
            <a:r>
              <a:rPr lang="ja-JP" altLang="en-US" sz="1600" dirty="0">
                <a:latin typeface="+mj-ea"/>
                <a:ea typeface="+mj-ea"/>
              </a:rPr>
              <a:t>自己</a:t>
            </a:r>
            <a:r>
              <a:rPr lang="ja-JP" altLang="en-US" sz="1600" dirty="0" smtClean="0">
                <a:latin typeface="+mj-ea"/>
                <a:ea typeface="+mj-ea"/>
              </a:rPr>
              <a:t>評価</a:t>
            </a:r>
            <a:endParaRPr lang="en-US" altLang="ja-JP" sz="1600" dirty="0" smtClean="0">
              <a:latin typeface="+mj-ea"/>
              <a:ea typeface="+mj-ea"/>
            </a:endParaRPr>
          </a:p>
          <a:p>
            <a:pPr marL="0" indent="0">
              <a:buNone/>
            </a:pPr>
            <a:r>
              <a:rPr lang="ja-JP" altLang="en-US" sz="1600" dirty="0" smtClean="0">
                <a:latin typeface="+mj-ea"/>
                <a:ea typeface="+mj-ea"/>
              </a:rPr>
              <a:t>○平成</a:t>
            </a:r>
            <a:r>
              <a:rPr lang="en-US" altLang="ja-JP" sz="1600" dirty="0">
                <a:latin typeface="+mj-ea"/>
                <a:ea typeface="+mj-ea"/>
              </a:rPr>
              <a:t>29</a:t>
            </a:r>
            <a:r>
              <a:rPr lang="ja-JP" altLang="en-US" sz="1600" dirty="0">
                <a:latin typeface="+mj-ea"/>
                <a:ea typeface="+mj-ea"/>
              </a:rPr>
              <a:t>年</a:t>
            </a:r>
            <a:r>
              <a:rPr lang="en-US" altLang="ja-JP" sz="1600" dirty="0">
                <a:latin typeface="+mj-ea"/>
                <a:ea typeface="+mj-ea"/>
              </a:rPr>
              <a:t>10</a:t>
            </a:r>
            <a:r>
              <a:rPr lang="ja-JP" altLang="en-US" sz="1600" dirty="0">
                <a:latin typeface="+mj-ea"/>
                <a:ea typeface="+mj-ea"/>
              </a:rPr>
              <a:t>月の台風</a:t>
            </a:r>
            <a:r>
              <a:rPr lang="en-US" altLang="ja-JP" sz="1600" dirty="0">
                <a:latin typeface="+mj-ea"/>
                <a:ea typeface="+mj-ea"/>
              </a:rPr>
              <a:t>21</a:t>
            </a:r>
            <a:r>
              <a:rPr lang="ja-JP" altLang="en-US" sz="1600" dirty="0">
                <a:latin typeface="+mj-ea"/>
                <a:ea typeface="+mj-ea"/>
              </a:rPr>
              <a:t>号</a:t>
            </a:r>
            <a:r>
              <a:rPr lang="ja-JP" altLang="en-US" sz="1600" dirty="0" smtClean="0">
                <a:latin typeface="+mj-ea"/>
                <a:ea typeface="+mj-ea"/>
              </a:rPr>
              <a:t>豪雨</a:t>
            </a:r>
            <a:r>
              <a:rPr lang="en-US" altLang="ja-JP" sz="1600" baseline="30000" dirty="0" smtClean="0">
                <a:latin typeface="+mj-ea"/>
                <a:ea typeface="+mj-ea"/>
              </a:rPr>
              <a:t>※</a:t>
            </a:r>
            <a:r>
              <a:rPr lang="ja-JP" altLang="en-US" sz="1600" dirty="0" smtClean="0">
                <a:latin typeface="+mj-ea"/>
                <a:ea typeface="+mj-ea"/>
              </a:rPr>
              <a:t>の前後で、新たな</a:t>
            </a:r>
            <a:endParaRPr lang="en-US" altLang="ja-JP" sz="1600" dirty="0" smtClean="0">
              <a:latin typeface="+mj-ea"/>
              <a:ea typeface="+mj-ea"/>
            </a:endParaRPr>
          </a:p>
          <a:p>
            <a:pPr marL="0" indent="0">
              <a:buNone/>
            </a:pPr>
            <a:r>
              <a:rPr lang="ja-JP" altLang="en-US" sz="1600" dirty="0">
                <a:latin typeface="+mj-ea"/>
                <a:ea typeface="+mj-ea"/>
              </a:rPr>
              <a:t>　</a:t>
            </a:r>
            <a:r>
              <a:rPr lang="ja-JP" altLang="en-US" sz="1600" dirty="0" smtClean="0">
                <a:latin typeface="+mj-ea"/>
                <a:ea typeface="+mj-ea"/>
              </a:rPr>
              <a:t>流木本数が、対照地の</a:t>
            </a:r>
            <a:r>
              <a:rPr lang="en-US" altLang="ja-JP" sz="1600" dirty="0" smtClean="0">
                <a:latin typeface="+mj-ea"/>
                <a:ea typeface="+mj-ea"/>
              </a:rPr>
              <a:t>3.31</a:t>
            </a:r>
            <a:r>
              <a:rPr lang="ja-JP" altLang="en-US" sz="1600" dirty="0" smtClean="0">
                <a:latin typeface="+mj-ea"/>
                <a:ea typeface="+mj-ea"/>
              </a:rPr>
              <a:t>本</a:t>
            </a:r>
            <a:r>
              <a:rPr lang="en-US" altLang="ja-JP" sz="1600" dirty="0" smtClean="0">
                <a:latin typeface="+mj-ea"/>
                <a:ea typeface="+mj-ea"/>
              </a:rPr>
              <a:t>/100m</a:t>
            </a:r>
            <a:r>
              <a:rPr lang="ja-JP" altLang="en-US" sz="1600" dirty="0" smtClean="0">
                <a:latin typeface="+mj-ea"/>
                <a:ea typeface="+mj-ea"/>
              </a:rPr>
              <a:t>に比べ、事業地</a:t>
            </a:r>
            <a:endParaRPr lang="en-US" altLang="ja-JP" sz="1600" dirty="0" smtClean="0">
              <a:latin typeface="+mj-ea"/>
              <a:ea typeface="+mj-ea"/>
            </a:endParaRPr>
          </a:p>
          <a:p>
            <a:pPr marL="0" indent="0">
              <a:buNone/>
            </a:pPr>
            <a:r>
              <a:rPr lang="ja-JP" altLang="en-US" sz="1600" dirty="0">
                <a:latin typeface="+mj-ea"/>
                <a:ea typeface="+mj-ea"/>
              </a:rPr>
              <a:t>　</a:t>
            </a:r>
            <a:r>
              <a:rPr lang="ja-JP" altLang="en-US" sz="1600" dirty="0" smtClean="0">
                <a:latin typeface="+mj-ea"/>
                <a:ea typeface="+mj-ea"/>
              </a:rPr>
              <a:t>は</a:t>
            </a:r>
            <a:r>
              <a:rPr lang="en-US" altLang="ja-JP" sz="1600" dirty="0" smtClean="0">
                <a:latin typeface="+mj-ea"/>
                <a:ea typeface="+mj-ea"/>
              </a:rPr>
              <a:t>2.38</a:t>
            </a:r>
            <a:r>
              <a:rPr lang="ja-JP" altLang="en-US" sz="1600" dirty="0" smtClean="0">
                <a:latin typeface="+mj-ea"/>
                <a:ea typeface="+mj-ea"/>
              </a:rPr>
              <a:t>本</a:t>
            </a:r>
            <a:r>
              <a:rPr lang="en-US" altLang="ja-JP" sz="1600" dirty="0" smtClean="0">
                <a:latin typeface="+mj-ea"/>
                <a:ea typeface="+mj-ea"/>
              </a:rPr>
              <a:t>/100m</a:t>
            </a:r>
            <a:r>
              <a:rPr lang="ja-JP" altLang="en-US" sz="1600" dirty="0" smtClean="0">
                <a:latin typeface="+mj-ea"/>
                <a:ea typeface="+mj-ea"/>
              </a:rPr>
              <a:t>であったことから、流木発生の抑止</a:t>
            </a:r>
            <a:endParaRPr lang="en-US" altLang="ja-JP" sz="1600" dirty="0" smtClean="0">
              <a:latin typeface="+mj-ea"/>
              <a:ea typeface="+mj-ea"/>
            </a:endParaRPr>
          </a:p>
          <a:p>
            <a:pPr marL="0" indent="0">
              <a:buNone/>
            </a:pPr>
            <a:r>
              <a:rPr lang="ja-JP" altLang="en-US" sz="1600" dirty="0">
                <a:latin typeface="+mj-ea"/>
                <a:ea typeface="+mj-ea"/>
              </a:rPr>
              <a:t>　</a:t>
            </a:r>
            <a:r>
              <a:rPr lang="ja-JP" altLang="en-US" sz="1600" dirty="0" smtClean="0">
                <a:latin typeface="+mj-ea"/>
                <a:ea typeface="+mj-ea"/>
              </a:rPr>
              <a:t>効果が確認できた。</a:t>
            </a:r>
            <a:endParaRPr lang="en-US" altLang="ja-JP" sz="1600" dirty="0" smtClean="0">
              <a:latin typeface="+mj-ea"/>
              <a:ea typeface="+mj-ea"/>
            </a:endParaRPr>
          </a:p>
        </p:txBody>
      </p:sp>
      <p:sp>
        <p:nvSpPr>
          <p:cNvPr id="34" name="正方形/長方形 17"/>
          <p:cNvSpPr>
            <a:spLocks noChangeArrowheads="1"/>
          </p:cNvSpPr>
          <p:nvPr/>
        </p:nvSpPr>
        <p:spPr bwMode="auto">
          <a:xfrm>
            <a:off x="111734" y="332656"/>
            <a:ext cx="70015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kumimoji="1" sz="48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41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36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3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3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9pPr>
          </a:lstStyle>
          <a:p>
            <a:pPr defTabSz="914400" eaLnBrk="1" hangingPunct="1">
              <a:spcBef>
                <a:spcPct val="0"/>
              </a:spcBef>
              <a:buFontTx/>
              <a:buNone/>
            </a:pPr>
            <a:r>
              <a:rPr lang="ja-JP" altLang="en-US" sz="2000" b="1" dirty="0">
                <a:latin typeface="メイリオ" pitchFamily="50" charset="-128"/>
                <a:ea typeface="メイリオ" pitchFamily="50" charset="-128"/>
                <a:cs typeface="メイリオ" pitchFamily="50" charset="-128"/>
              </a:rPr>
              <a:t>　</a:t>
            </a:r>
            <a:r>
              <a:rPr lang="ja-JP" altLang="en-US" sz="2000" b="1" dirty="0" smtClean="0">
                <a:latin typeface="メイリオ" pitchFamily="50" charset="-128"/>
                <a:ea typeface="メイリオ" pitchFamily="50" charset="-128"/>
                <a:cs typeface="メイリオ" pitchFamily="50" charset="-128"/>
              </a:rPr>
              <a:t>危険渓流の流木対策事業</a:t>
            </a:r>
            <a:r>
              <a:rPr lang="ja-JP" altLang="en-US" sz="2000" b="1" dirty="0" smtClean="0">
                <a:solidFill>
                  <a:srgbClr val="000000"/>
                </a:solidFill>
                <a:latin typeface="Meiryo UI" pitchFamily="50" charset="-128"/>
                <a:ea typeface="Meiryo UI" pitchFamily="50" charset="-128"/>
                <a:cs typeface="Meiryo UI" pitchFamily="50" charset="-128"/>
              </a:rPr>
              <a:t>の効果検証</a:t>
            </a:r>
            <a:endParaRPr lang="ja-JP" altLang="en-US" sz="2000" b="1" dirty="0">
              <a:solidFill>
                <a:srgbClr val="000000"/>
              </a:solidFill>
              <a:latin typeface="Meiryo UI" pitchFamily="50" charset="-128"/>
              <a:ea typeface="Meiryo UI" pitchFamily="50" charset="-128"/>
              <a:cs typeface="Meiryo UI" pitchFamily="50" charset="-128"/>
            </a:endParaRPr>
          </a:p>
        </p:txBody>
      </p:sp>
      <p:cxnSp>
        <p:nvCxnSpPr>
          <p:cNvPr id="37" name="直線コネクタ 36"/>
          <p:cNvCxnSpPr/>
          <p:nvPr/>
        </p:nvCxnSpPr>
        <p:spPr>
          <a:xfrm>
            <a:off x="200472" y="625628"/>
            <a:ext cx="9504000" cy="0"/>
          </a:xfrm>
          <a:prstGeom prst="line">
            <a:avLst/>
          </a:prstGeom>
          <a:ln w="47625">
            <a:solidFill>
              <a:srgbClr val="74B230"/>
            </a:solidFill>
          </a:ln>
        </p:spPr>
        <p:style>
          <a:lnRef idx="3">
            <a:schemeClr val="accent1"/>
          </a:lnRef>
          <a:fillRef idx="0">
            <a:schemeClr val="accent1"/>
          </a:fillRef>
          <a:effectRef idx="2">
            <a:schemeClr val="accent1"/>
          </a:effectRef>
          <a:fontRef idx="minor">
            <a:schemeClr val="tx1"/>
          </a:fontRef>
        </p:style>
      </p:cxnSp>
      <p:graphicFrame>
        <p:nvGraphicFramePr>
          <p:cNvPr id="9" name="コンテンツ プレースホルダー 12"/>
          <p:cNvGraphicFramePr>
            <a:graphicFrameLocks noGrp="1"/>
          </p:cNvGraphicFramePr>
          <p:nvPr>
            <p:ph idx="1"/>
            <p:extLst>
              <p:ext uri="{D42A27DB-BD31-4B8C-83A1-F6EECF244321}">
                <p14:modId xmlns:p14="http://schemas.microsoft.com/office/powerpoint/2010/main" val="143559597"/>
              </p:ext>
            </p:extLst>
          </p:nvPr>
        </p:nvGraphicFramePr>
        <p:xfrm>
          <a:off x="551936" y="708184"/>
          <a:ext cx="4066384" cy="3960787"/>
        </p:xfrm>
        <a:graphic>
          <a:graphicData uri="http://schemas.openxmlformats.org/drawingml/2006/chart">
            <c:chart xmlns:c="http://schemas.openxmlformats.org/drawingml/2006/chart" xmlns:r="http://schemas.openxmlformats.org/officeDocument/2006/relationships" r:id="rId3"/>
          </a:graphicData>
        </a:graphic>
      </p:graphicFrame>
      <p:sp>
        <p:nvSpPr>
          <p:cNvPr id="23" name="コンテンツ プレースホルダー 2"/>
          <p:cNvSpPr txBox="1">
            <a:spLocks/>
          </p:cNvSpPr>
          <p:nvPr/>
        </p:nvSpPr>
        <p:spPr>
          <a:xfrm>
            <a:off x="5225006" y="6237312"/>
            <a:ext cx="4480522" cy="25828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000" dirty="0" smtClean="0"/>
              <a:t>台風前の流木の状況（千早赤阪村水分） 　　　　　台風後の流木の状況（同）</a:t>
            </a:r>
            <a:endParaRPr lang="en-US" altLang="ja-JP" sz="1000" dirty="0"/>
          </a:p>
        </p:txBody>
      </p:sp>
      <p:pic>
        <p:nvPicPr>
          <p:cNvPr id="25" name="図 24"/>
          <p:cNvPicPr preferRelativeResize="0">
            <a:picLocks/>
          </p:cNvPicPr>
          <p:nvPr/>
        </p:nvPicPr>
        <p:blipFill rotWithShape="1">
          <a:blip r:embed="rId4" cstate="screen">
            <a:extLst>
              <a:ext uri="{28A0092B-C50C-407E-A947-70E740481C1C}">
                <a14:useLocalDpi xmlns:a14="http://schemas.microsoft.com/office/drawing/2010/main"/>
              </a:ext>
            </a:extLst>
          </a:blip>
          <a:srcRect r="2460"/>
          <a:stretch/>
        </p:blipFill>
        <p:spPr>
          <a:xfrm>
            <a:off x="7707695" y="4668971"/>
            <a:ext cx="2052000" cy="1548000"/>
          </a:xfrm>
          <a:prstGeom prst="rect">
            <a:avLst/>
          </a:prstGeom>
        </p:spPr>
      </p:pic>
      <p:pic>
        <p:nvPicPr>
          <p:cNvPr id="26" name="図 25"/>
          <p:cNvPicPr preferRelativeResize="0">
            <a:picLocks/>
          </p:cNvPicPr>
          <p:nvPr/>
        </p:nvPicPr>
        <p:blipFill rotWithShape="1">
          <a:blip r:embed="rId5" cstate="screen">
            <a:extLst>
              <a:ext uri="{28A0092B-C50C-407E-A947-70E740481C1C}">
                <a14:useLocalDpi xmlns:a14="http://schemas.microsoft.com/office/drawing/2010/main"/>
              </a:ext>
            </a:extLst>
          </a:blip>
          <a:srcRect/>
          <a:stretch/>
        </p:blipFill>
        <p:spPr>
          <a:xfrm>
            <a:off x="5331431" y="4653136"/>
            <a:ext cx="2052000" cy="1548000"/>
          </a:xfrm>
          <a:prstGeom prst="rect">
            <a:avLst/>
          </a:prstGeom>
        </p:spPr>
      </p:pic>
      <p:sp>
        <p:nvSpPr>
          <p:cNvPr id="2" name="円/楕円 1"/>
          <p:cNvSpPr/>
          <p:nvPr/>
        </p:nvSpPr>
        <p:spPr>
          <a:xfrm rot="19097948">
            <a:off x="8483095" y="5715493"/>
            <a:ext cx="1141458" cy="2452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円/楕円 27"/>
          <p:cNvSpPr/>
          <p:nvPr/>
        </p:nvSpPr>
        <p:spPr>
          <a:xfrm rot="267542">
            <a:off x="6001934" y="5788032"/>
            <a:ext cx="1141458" cy="2452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p:nvSpPr>
        <p:spPr>
          <a:xfrm>
            <a:off x="1153509" y="4078233"/>
            <a:ext cx="3223427" cy="430887"/>
          </a:xfrm>
          <a:prstGeom prst="rect">
            <a:avLst/>
          </a:prstGeom>
          <a:solidFill>
            <a:schemeClr val="bg1"/>
          </a:solidFill>
        </p:spPr>
        <p:txBody>
          <a:bodyPr wrap="square" rtlCol="0">
            <a:spAutoFit/>
          </a:bodyPr>
          <a:lstStyle/>
          <a:p>
            <a:r>
              <a:rPr kumimoji="1" lang="ja-JP" altLang="en-US" sz="1100" dirty="0" smtClean="0">
                <a:latin typeface="+mj-ea"/>
                <a:ea typeface="+mj-ea"/>
              </a:rPr>
              <a:t>　　　　対照地　　　　　　　 　　　　　  　事業地</a:t>
            </a:r>
            <a:endParaRPr kumimoji="1" lang="en-US" altLang="ja-JP" sz="1100" dirty="0" smtClean="0">
              <a:latin typeface="+mj-ea"/>
              <a:ea typeface="+mj-ea"/>
            </a:endParaRPr>
          </a:p>
          <a:p>
            <a:r>
              <a:rPr lang="ja-JP" altLang="en-US" sz="1100" dirty="0">
                <a:latin typeface="+mj-ea"/>
                <a:ea typeface="+mj-ea"/>
              </a:rPr>
              <a:t>　</a:t>
            </a:r>
            <a:r>
              <a:rPr lang="ja-JP" altLang="en-US" sz="1100" dirty="0" smtClean="0">
                <a:latin typeface="+mj-ea"/>
                <a:ea typeface="+mj-ea"/>
              </a:rPr>
              <a:t>　　　（</a:t>
            </a:r>
            <a:r>
              <a:rPr lang="en-US" altLang="ja-JP" sz="1100" dirty="0" smtClean="0">
                <a:latin typeface="+mj-ea"/>
                <a:ea typeface="+mj-ea"/>
              </a:rPr>
              <a:t>635m</a:t>
            </a:r>
            <a:r>
              <a:rPr lang="ja-JP" altLang="en-US" sz="1100" dirty="0" smtClean="0">
                <a:latin typeface="+mj-ea"/>
                <a:ea typeface="+mj-ea"/>
              </a:rPr>
              <a:t>）　　　　　　　　　 　　   　（</a:t>
            </a:r>
            <a:r>
              <a:rPr lang="en-US" altLang="ja-JP" sz="1100" dirty="0" smtClean="0">
                <a:latin typeface="+mj-ea"/>
                <a:ea typeface="+mj-ea"/>
              </a:rPr>
              <a:t>547m</a:t>
            </a:r>
            <a:r>
              <a:rPr lang="ja-JP" altLang="en-US" sz="1100" dirty="0" smtClean="0">
                <a:latin typeface="+mj-ea"/>
                <a:ea typeface="+mj-ea"/>
              </a:rPr>
              <a:t>）</a:t>
            </a:r>
            <a:endParaRPr kumimoji="1" lang="ja-JP" altLang="en-US" sz="1100" dirty="0">
              <a:latin typeface="+mj-ea"/>
              <a:ea typeface="+mj-ea"/>
            </a:endParaRPr>
          </a:p>
        </p:txBody>
      </p:sp>
      <p:sp>
        <p:nvSpPr>
          <p:cNvPr id="24" name="コンテンツ プレースホルダー 2"/>
          <p:cNvSpPr txBox="1">
            <a:spLocks/>
          </p:cNvSpPr>
          <p:nvPr/>
        </p:nvSpPr>
        <p:spPr>
          <a:xfrm>
            <a:off x="125057" y="6251747"/>
            <a:ext cx="3747823" cy="540232"/>
          </a:xfrm>
          <a:prstGeom prst="rect">
            <a:avLst/>
          </a:prstGeom>
          <a:ln w="3175">
            <a:noFill/>
            <a:prstDash val="dash"/>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1200" dirty="0" smtClean="0">
                <a:latin typeface="+mj-ea"/>
                <a:ea typeface="+mj-ea"/>
              </a:rPr>
              <a:t>※</a:t>
            </a:r>
            <a:r>
              <a:rPr lang="ja-JP" altLang="en-US" sz="1200" dirty="0">
                <a:latin typeface="+mj-ea"/>
                <a:ea typeface="+mj-ea"/>
              </a:rPr>
              <a:t>　</a:t>
            </a:r>
            <a:r>
              <a:rPr lang="ja-JP" altLang="en-US" sz="1200" dirty="0" smtClean="0">
                <a:latin typeface="+mj-ea"/>
                <a:ea typeface="+mj-ea"/>
              </a:rPr>
              <a:t>最大</a:t>
            </a:r>
            <a:r>
              <a:rPr lang="en-US" altLang="ja-JP" sz="1200" dirty="0" smtClean="0">
                <a:latin typeface="+mj-ea"/>
                <a:ea typeface="+mj-ea"/>
              </a:rPr>
              <a:t>24</a:t>
            </a:r>
            <a:r>
              <a:rPr lang="ja-JP" altLang="en-US" sz="1200" dirty="0" smtClean="0">
                <a:latin typeface="+mj-ea"/>
                <a:ea typeface="+mj-ea"/>
              </a:rPr>
              <a:t>時間雨量</a:t>
            </a:r>
            <a:r>
              <a:rPr lang="en-US" altLang="ja-JP" sz="1200" dirty="0" smtClean="0">
                <a:latin typeface="+mj-ea"/>
                <a:ea typeface="+mj-ea"/>
              </a:rPr>
              <a:t>331mm</a:t>
            </a:r>
            <a:r>
              <a:rPr lang="ja-JP" altLang="en-US" sz="1200" dirty="0" err="1" smtClean="0">
                <a:latin typeface="+mj-ea"/>
                <a:ea typeface="+mj-ea"/>
              </a:rPr>
              <a:t>、</a:t>
            </a:r>
            <a:r>
              <a:rPr lang="ja-JP" altLang="en-US" sz="1200" dirty="0" smtClean="0">
                <a:latin typeface="+mj-ea"/>
                <a:ea typeface="+mj-ea"/>
              </a:rPr>
              <a:t>最大</a:t>
            </a:r>
            <a:r>
              <a:rPr lang="en-US" altLang="ja-JP" sz="1200" dirty="0" smtClean="0">
                <a:latin typeface="+mj-ea"/>
                <a:ea typeface="+mj-ea"/>
              </a:rPr>
              <a:t>1</a:t>
            </a:r>
            <a:r>
              <a:rPr lang="ja-JP" altLang="en-US" sz="1200" dirty="0" smtClean="0">
                <a:latin typeface="+mj-ea"/>
                <a:ea typeface="+mj-ea"/>
              </a:rPr>
              <a:t>時間雨量</a:t>
            </a:r>
            <a:r>
              <a:rPr lang="en-US" altLang="ja-JP" sz="1200" dirty="0" smtClean="0">
                <a:latin typeface="+mj-ea"/>
                <a:ea typeface="+mj-ea"/>
              </a:rPr>
              <a:t>23mm</a:t>
            </a:r>
            <a:r>
              <a:rPr lang="ja-JP" altLang="en-US" sz="1200" dirty="0" err="1" smtClean="0">
                <a:latin typeface="+mj-ea"/>
                <a:ea typeface="+mj-ea"/>
              </a:rPr>
              <a:t>、</a:t>
            </a:r>
            <a:endParaRPr lang="en-US" altLang="ja-JP" sz="1200" dirty="0" smtClean="0">
              <a:latin typeface="+mj-ea"/>
              <a:ea typeface="+mj-ea"/>
            </a:endParaRPr>
          </a:p>
          <a:p>
            <a:pPr marL="0" indent="0">
              <a:buNone/>
            </a:pPr>
            <a:r>
              <a:rPr lang="ja-JP" altLang="en-US" sz="1200" dirty="0">
                <a:latin typeface="+mj-ea"/>
                <a:ea typeface="+mj-ea"/>
              </a:rPr>
              <a:t>　</a:t>
            </a:r>
            <a:r>
              <a:rPr lang="ja-JP" altLang="en-US" sz="1200" dirty="0" smtClean="0">
                <a:latin typeface="+mj-ea"/>
                <a:ea typeface="+mj-ea"/>
              </a:rPr>
              <a:t>　累計雨量</a:t>
            </a:r>
            <a:r>
              <a:rPr lang="en-US" altLang="ja-JP" sz="1200" dirty="0" smtClean="0">
                <a:latin typeface="+mj-ea"/>
                <a:ea typeface="+mj-ea"/>
              </a:rPr>
              <a:t>442mm</a:t>
            </a:r>
            <a:r>
              <a:rPr lang="ja-JP" altLang="en-US" sz="1200" dirty="0" smtClean="0">
                <a:latin typeface="+mj-ea"/>
                <a:ea typeface="+mj-ea"/>
              </a:rPr>
              <a:t>（千早赤阪村水分観測所）</a:t>
            </a:r>
            <a:endParaRPr lang="en-US" altLang="ja-JP" sz="1200" dirty="0">
              <a:latin typeface="+mj-ea"/>
              <a:ea typeface="+mj-ea"/>
            </a:endParaRPr>
          </a:p>
        </p:txBody>
      </p:sp>
      <p:grpSp>
        <p:nvGrpSpPr>
          <p:cNvPr id="3" name="グループ化 2"/>
          <p:cNvGrpSpPr/>
          <p:nvPr/>
        </p:nvGrpSpPr>
        <p:grpSpPr>
          <a:xfrm>
            <a:off x="7905328" y="3190099"/>
            <a:ext cx="1705969" cy="814965"/>
            <a:chOff x="8071567" y="2922214"/>
            <a:chExt cx="1705969" cy="814965"/>
          </a:xfrm>
        </p:grpSpPr>
        <p:sp>
          <p:nvSpPr>
            <p:cNvPr id="31" name="テキスト ボックス 1"/>
            <p:cNvSpPr txBox="1"/>
            <p:nvPr/>
          </p:nvSpPr>
          <p:spPr>
            <a:xfrm>
              <a:off x="8071567" y="2922214"/>
              <a:ext cx="1705969" cy="814965"/>
            </a:xfrm>
            <a:prstGeom prst="rect">
              <a:avLst/>
            </a:prstGeom>
            <a:solidFill>
              <a:schemeClr val="bg1"/>
            </a:solidFill>
            <a:ln>
              <a:solidFill>
                <a:schemeClr val="tx1"/>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00" dirty="0" smtClean="0"/>
                <a:t>　　　　　　　　　　</a:t>
              </a:r>
              <a:endParaRPr lang="en-US" altLang="ja-JP" sz="1000" dirty="0" smtClean="0"/>
            </a:p>
            <a:p>
              <a:r>
                <a:rPr lang="ja-JP" altLang="en-US" sz="1000" dirty="0"/>
                <a:t>　</a:t>
              </a:r>
              <a:r>
                <a:rPr lang="ja-JP" altLang="en-US" sz="1000" dirty="0" smtClean="0"/>
                <a:t>　　　　　　移動・消失あり</a:t>
              </a:r>
              <a:endParaRPr lang="en-US" altLang="ja-JP" sz="1000" dirty="0"/>
            </a:p>
            <a:p>
              <a:r>
                <a:rPr lang="ja-JP" altLang="en-US" sz="1000" dirty="0" smtClean="0"/>
                <a:t>　　　　　　　</a:t>
              </a:r>
              <a:endParaRPr lang="en-US" altLang="ja-JP" sz="1000" dirty="0" smtClean="0"/>
            </a:p>
            <a:p>
              <a:r>
                <a:rPr lang="ja-JP" altLang="en-US" sz="1000" dirty="0"/>
                <a:t>　</a:t>
              </a:r>
              <a:r>
                <a:rPr lang="ja-JP" altLang="en-US" sz="1000" dirty="0" smtClean="0"/>
                <a:t>　　　　　　移動・消失なし　　　　　　　　　　</a:t>
              </a:r>
              <a:endParaRPr lang="ja-JP" altLang="en-US" sz="1000" dirty="0"/>
            </a:p>
          </p:txBody>
        </p:sp>
        <p:sp>
          <p:nvSpPr>
            <p:cNvPr id="32" name="正方形/長方形 31"/>
            <p:cNvSpPr/>
            <p:nvPr/>
          </p:nvSpPr>
          <p:spPr>
            <a:xfrm>
              <a:off x="8232409" y="3138251"/>
              <a:ext cx="396000" cy="108000"/>
            </a:xfrm>
            <a:prstGeom prst="rect">
              <a:avLst/>
            </a:prstGeom>
            <a:solidFill>
              <a:schemeClr val="accent2"/>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33" name="正方形/長方形 32"/>
            <p:cNvSpPr/>
            <p:nvPr/>
          </p:nvSpPr>
          <p:spPr>
            <a:xfrm>
              <a:off x="8232344" y="3462275"/>
              <a:ext cx="396000" cy="108000"/>
            </a:xfrm>
            <a:prstGeom prst="rect">
              <a:avLst/>
            </a:prstGeom>
            <a:solidFill>
              <a:schemeClr val="accent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grpSp>
      <p:graphicFrame>
        <p:nvGraphicFramePr>
          <p:cNvPr id="35" name="グラフ 34"/>
          <p:cNvGraphicFramePr>
            <a:graphicFrameLocks/>
          </p:cNvGraphicFramePr>
          <p:nvPr>
            <p:extLst>
              <p:ext uri="{D42A27DB-BD31-4B8C-83A1-F6EECF244321}">
                <p14:modId xmlns:p14="http://schemas.microsoft.com/office/powerpoint/2010/main" val="2612328497"/>
              </p:ext>
            </p:extLst>
          </p:nvPr>
        </p:nvGraphicFramePr>
        <p:xfrm>
          <a:off x="5247628" y="1684387"/>
          <a:ext cx="2486026" cy="2752725"/>
        </p:xfrm>
        <a:graphic>
          <a:graphicData uri="http://schemas.openxmlformats.org/drawingml/2006/chart">
            <c:chart xmlns:c="http://schemas.openxmlformats.org/drawingml/2006/chart" xmlns:r="http://schemas.openxmlformats.org/officeDocument/2006/relationships" r:id="rId6"/>
          </a:graphicData>
        </a:graphic>
      </p:graphicFrame>
      <p:sp>
        <p:nvSpPr>
          <p:cNvPr id="18" name="テキスト ボックス 17"/>
          <p:cNvSpPr txBox="1"/>
          <p:nvPr/>
        </p:nvSpPr>
        <p:spPr>
          <a:xfrm rot="16200000">
            <a:off x="-982144" y="2750441"/>
            <a:ext cx="2808312" cy="276999"/>
          </a:xfrm>
          <a:prstGeom prst="rect">
            <a:avLst/>
          </a:prstGeom>
          <a:noFill/>
        </p:spPr>
        <p:txBody>
          <a:bodyPr wrap="square" rtlCol="0">
            <a:spAutoFit/>
          </a:bodyPr>
          <a:lstStyle/>
          <a:p>
            <a:pPr algn="ctr"/>
            <a:r>
              <a:rPr kumimoji="1" lang="ja-JP" altLang="en-US" sz="1200" dirty="0" smtClean="0">
                <a:latin typeface="+mj-ea"/>
                <a:ea typeface="+mj-ea"/>
              </a:rPr>
              <a:t>新たな流木本数</a:t>
            </a:r>
            <a:r>
              <a:rPr kumimoji="1" lang="ja-JP" altLang="en-US" sz="1200" dirty="0">
                <a:latin typeface="+mj-ea"/>
                <a:ea typeface="+mj-ea"/>
              </a:rPr>
              <a:t>（本</a:t>
            </a:r>
            <a:r>
              <a:rPr kumimoji="1" lang="en-US" altLang="ja-JP" sz="1200" dirty="0">
                <a:latin typeface="+mj-ea"/>
                <a:ea typeface="+mj-ea"/>
              </a:rPr>
              <a:t>/100m</a:t>
            </a:r>
            <a:r>
              <a:rPr kumimoji="1" lang="ja-JP" altLang="en-US" sz="1200" dirty="0">
                <a:latin typeface="+mj-ea"/>
                <a:ea typeface="+mj-ea"/>
              </a:rPr>
              <a:t>）</a:t>
            </a:r>
          </a:p>
        </p:txBody>
      </p:sp>
      <p:sp>
        <p:nvSpPr>
          <p:cNvPr id="19" name="テキスト ボックス 18"/>
          <p:cNvSpPr txBox="1"/>
          <p:nvPr/>
        </p:nvSpPr>
        <p:spPr>
          <a:xfrm rot="16200000">
            <a:off x="4040575" y="2783715"/>
            <a:ext cx="2232248" cy="276999"/>
          </a:xfrm>
          <a:prstGeom prst="rect">
            <a:avLst/>
          </a:prstGeom>
          <a:noFill/>
        </p:spPr>
        <p:txBody>
          <a:bodyPr wrap="square" rtlCol="0">
            <a:spAutoFit/>
          </a:bodyPr>
          <a:lstStyle/>
          <a:p>
            <a:pPr algn="ctr"/>
            <a:r>
              <a:rPr kumimoji="1" lang="ja-JP" altLang="en-US" sz="1200" dirty="0" smtClean="0">
                <a:latin typeface="+mj-ea"/>
                <a:ea typeface="+mj-ea"/>
              </a:rPr>
              <a:t>流木本数（本）</a:t>
            </a:r>
            <a:endParaRPr kumimoji="1" lang="ja-JP" altLang="en-US" sz="1200" dirty="0">
              <a:latin typeface="+mj-ea"/>
              <a:ea typeface="+mj-ea"/>
            </a:endParaRPr>
          </a:p>
        </p:txBody>
      </p:sp>
      <p:sp>
        <p:nvSpPr>
          <p:cNvPr id="36" name="テキスト ボックス 35"/>
          <p:cNvSpPr txBox="1"/>
          <p:nvPr/>
        </p:nvSpPr>
        <p:spPr>
          <a:xfrm>
            <a:off x="5673080" y="4150241"/>
            <a:ext cx="3816424" cy="600164"/>
          </a:xfrm>
          <a:prstGeom prst="rect">
            <a:avLst/>
          </a:prstGeom>
          <a:noFill/>
        </p:spPr>
        <p:txBody>
          <a:bodyPr wrap="square" rtlCol="0">
            <a:spAutoFit/>
          </a:bodyPr>
          <a:lstStyle/>
          <a:p>
            <a:r>
              <a:rPr lang="en-US" altLang="ja-JP" sz="1100" dirty="0" smtClean="0">
                <a:latin typeface="+mj-ea"/>
                <a:ea typeface="+mj-ea"/>
              </a:rPr>
              <a:t>313</a:t>
            </a:r>
            <a:r>
              <a:rPr lang="ja-JP" altLang="en-US" sz="1100" dirty="0" smtClean="0">
                <a:latin typeface="+mj-ea"/>
                <a:ea typeface="+mj-ea"/>
              </a:rPr>
              <a:t>本の流木のうち、</a:t>
            </a:r>
            <a:r>
              <a:rPr kumimoji="1" lang="ja-JP" altLang="en-US" sz="1100" dirty="0" smtClean="0">
                <a:latin typeface="+mj-ea"/>
                <a:ea typeface="+mj-ea"/>
              </a:rPr>
              <a:t>台風</a:t>
            </a:r>
            <a:r>
              <a:rPr kumimoji="1" lang="en-US" altLang="ja-JP" sz="1100" dirty="0" smtClean="0">
                <a:latin typeface="+mj-ea"/>
                <a:ea typeface="+mj-ea"/>
              </a:rPr>
              <a:t>21</a:t>
            </a:r>
            <a:r>
              <a:rPr kumimoji="1" lang="ja-JP" altLang="en-US" sz="1100" dirty="0" smtClean="0">
                <a:latin typeface="+mj-ea"/>
                <a:ea typeface="+mj-ea"/>
              </a:rPr>
              <a:t>号豪雨の前後で、</a:t>
            </a:r>
            <a:r>
              <a:rPr kumimoji="1" lang="en-US" altLang="ja-JP" sz="1100" dirty="0" smtClean="0">
                <a:latin typeface="+mj-ea"/>
                <a:ea typeface="+mj-ea"/>
              </a:rPr>
              <a:t>90</a:t>
            </a:r>
            <a:r>
              <a:rPr kumimoji="1" lang="ja-JP" altLang="en-US" sz="1100" dirty="0" smtClean="0">
                <a:latin typeface="+mj-ea"/>
                <a:ea typeface="+mj-ea"/>
              </a:rPr>
              <a:t>本（</a:t>
            </a:r>
            <a:r>
              <a:rPr kumimoji="1" lang="en-US" altLang="ja-JP" sz="1100" dirty="0" smtClean="0">
                <a:latin typeface="+mj-ea"/>
                <a:ea typeface="+mj-ea"/>
              </a:rPr>
              <a:t>28.8%</a:t>
            </a:r>
            <a:r>
              <a:rPr kumimoji="1" lang="ja-JP" altLang="en-US" sz="1100" dirty="0" smtClean="0">
                <a:latin typeface="+mj-ea"/>
                <a:ea typeface="+mj-ea"/>
              </a:rPr>
              <a:t>）が移動・消失した。</a:t>
            </a:r>
            <a:r>
              <a:rPr kumimoji="1" lang="en-US" altLang="ja-JP" sz="1100" dirty="0" smtClean="0">
                <a:latin typeface="+mj-ea"/>
                <a:ea typeface="+mj-ea"/>
              </a:rPr>
              <a:t> </a:t>
            </a:r>
          </a:p>
          <a:p>
            <a:endParaRPr kumimoji="1" lang="en-US" altLang="ja-JP" sz="1100" dirty="0" smtClean="0">
              <a:latin typeface="+mj-ea"/>
              <a:ea typeface="+mj-ea"/>
            </a:endParaRPr>
          </a:p>
        </p:txBody>
      </p:sp>
      <p:sp>
        <p:nvSpPr>
          <p:cNvPr id="22" name="テキスト ボックス 21"/>
          <p:cNvSpPr txBox="1"/>
          <p:nvPr/>
        </p:nvSpPr>
        <p:spPr>
          <a:xfrm>
            <a:off x="5315959" y="1491620"/>
            <a:ext cx="4134944" cy="461665"/>
          </a:xfrm>
          <a:prstGeom prst="rect">
            <a:avLst/>
          </a:prstGeom>
          <a:noFill/>
        </p:spPr>
        <p:txBody>
          <a:bodyPr wrap="square" rtlCol="0">
            <a:spAutoFit/>
          </a:bodyPr>
          <a:lstStyle/>
          <a:p>
            <a:pPr algn="ctr"/>
            <a:r>
              <a:rPr lang="ja-JP" altLang="en-US" sz="1200" dirty="0">
                <a:latin typeface="+mj-ea"/>
                <a:ea typeface="+mj-ea"/>
              </a:rPr>
              <a:t>　対照</a:t>
            </a:r>
            <a:r>
              <a:rPr lang="ja-JP" altLang="en-US" sz="1200" dirty="0" smtClean="0">
                <a:latin typeface="+mj-ea"/>
                <a:ea typeface="+mj-ea"/>
              </a:rPr>
              <a:t>区における台風前後の流木の移動・消失状況</a:t>
            </a:r>
            <a:r>
              <a:rPr kumimoji="1" lang="en-US" altLang="ja-JP" sz="1200" dirty="0" smtClean="0">
                <a:latin typeface="+mj-ea"/>
                <a:ea typeface="+mj-ea"/>
              </a:rPr>
              <a:t> </a:t>
            </a:r>
          </a:p>
          <a:p>
            <a:pPr algn="ctr"/>
            <a:endParaRPr kumimoji="1" lang="en-US" altLang="ja-JP" sz="1200" dirty="0" smtClean="0">
              <a:latin typeface="+mj-ea"/>
              <a:ea typeface="+mj-ea"/>
            </a:endParaRPr>
          </a:p>
        </p:txBody>
      </p:sp>
    </p:spTree>
    <p:extLst>
      <p:ext uri="{BB962C8B-B14F-4D97-AF65-F5344CB8AC3E}">
        <p14:creationId xmlns:p14="http://schemas.microsoft.com/office/powerpoint/2010/main" val="3380280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コンテンツ プレースホルダー 2"/>
          <p:cNvSpPr txBox="1">
            <a:spLocks/>
          </p:cNvSpPr>
          <p:nvPr/>
        </p:nvSpPr>
        <p:spPr>
          <a:xfrm>
            <a:off x="128464" y="764704"/>
            <a:ext cx="9777536" cy="60932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600" dirty="0" smtClean="0">
                <a:latin typeface="+mj-ea"/>
                <a:ea typeface="+mj-ea"/>
              </a:rPr>
              <a:t>◆検証結果</a:t>
            </a:r>
            <a:r>
              <a:rPr lang="ja-JP" altLang="en-US" sz="1600" dirty="0">
                <a:latin typeface="+mj-ea"/>
              </a:rPr>
              <a:t>　（流木対策）</a:t>
            </a:r>
          </a:p>
          <a:p>
            <a:pPr marL="0" indent="0">
              <a:buNone/>
            </a:pPr>
            <a:r>
              <a:rPr lang="ja-JP" altLang="en-US" sz="1600" dirty="0">
                <a:latin typeface="+mj-ea"/>
              </a:rPr>
              <a:t>　　</a:t>
            </a:r>
            <a:r>
              <a:rPr lang="ja-JP" altLang="en-US" sz="1600" dirty="0" smtClean="0">
                <a:latin typeface="+mj-ea"/>
              </a:rPr>
              <a:t>・対照</a:t>
            </a:r>
            <a:r>
              <a:rPr lang="ja-JP" altLang="en-US" sz="1600" dirty="0">
                <a:latin typeface="+mj-ea"/>
              </a:rPr>
              <a:t>区（対策未実施区）との植生等比較</a:t>
            </a:r>
            <a:r>
              <a:rPr lang="ja-JP" altLang="en-US" sz="1600" dirty="0" smtClean="0">
                <a:latin typeface="+mj-ea"/>
              </a:rPr>
              <a:t>調査①</a:t>
            </a:r>
            <a:endParaRPr lang="en-US" altLang="ja-JP" sz="1600" dirty="0" smtClean="0">
              <a:latin typeface="+mj-ea"/>
            </a:endParaRPr>
          </a:p>
          <a:p>
            <a:pPr marL="0" indent="0">
              <a:buNone/>
            </a:pPr>
            <a:r>
              <a:rPr lang="ja-JP" altLang="en-US" sz="1600" dirty="0">
                <a:latin typeface="+mj-ea"/>
                <a:ea typeface="+mj-ea"/>
              </a:rPr>
              <a:t>　</a:t>
            </a:r>
            <a:r>
              <a:rPr lang="ja-JP" altLang="en-US" sz="1600" dirty="0" smtClean="0">
                <a:latin typeface="+mj-ea"/>
                <a:ea typeface="+mj-ea"/>
              </a:rPr>
              <a:t>　　</a:t>
            </a:r>
            <a:r>
              <a:rPr lang="ja-JP" altLang="en-US" sz="1600" dirty="0" smtClean="0">
                <a:latin typeface="+mj-ea"/>
              </a:rPr>
              <a:t>・</a:t>
            </a:r>
            <a:r>
              <a:rPr lang="ja-JP" altLang="en-US" sz="1600" u="sng" dirty="0">
                <a:latin typeface="+mj-ea"/>
              </a:rPr>
              <a:t>林床被覆率（植生・落葉等が覆う割合）を測定</a:t>
            </a:r>
            <a:endParaRPr lang="en-US" altLang="ja-JP" sz="1600" u="sng" dirty="0">
              <a:latin typeface="+mj-ea"/>
              <a:ea typeface="+mj-ea"/>
            </a:endParaRPr>
          </a:p>
          <a:p>
            <a:pPr marL="0" indent="0">
              <a:buFont typeface="Arial" panose="020B0604020202020204" pitchFamily="34" charset="0"/>
              <a:buNone/>
            </a:pPr>
            <a:endParaRPr lang="en-US" altLang="ja-JP" sz="1600" dirty="0" smtClean="0">
              <a:latin typeface="+mj-ea"/>
              <a:ea typeface="+mj-ea"/>
            </a:endParaRPr>
          </a:p>
          <a:p>
            <a:pPr marL="0" indent="0">
              <a:buFont typeface="Arial" panose="020B0604020202020204" pitchFamily="34" charset="0"/>
              <a:buNone/>
            </a:pPr>
            <a:endParaRPr lang="en-US" altLang="ja-JP" sz="1600" dirty="0">
              <a:latin typeface="+mj-ea"/>
              <a:ea typeface="+mj-ea"/>
            </a:endParaRPr>
          </a:p>
          <a:p>
            <a:pPr marL="0" indent="0">
              <a:buFont typeface="Arial" panose="020B0604020202020204" pitchFamily="34" charset="0"/>
              <a:buNone/>
            </a:pPr>
            <a:endParaRPr lang="en-US" altLang="ja-JP" sz="1600" dirty="0" smtClean="0">
              <a:latin typeface="+mj-ea"/>
              <a:ea typeface="+mj-ea"/>
            </a:endParaRPr>
          </a:p>
          <a:p>
            <a:pPr marL="0" indent="0">
              <a:buFont typeface="Arial" panose="020B0604020202020204" pitchFamily="34" charset="0"/>
              <a:buNone/>
            </a:pPr>
            <a:endParaRPr lang="en-US" altLang="ja-JP" sz="1600" dirty="0">
              <a:latin typeface="+mj-ea"/>
              <a:ea typeface="+mj-ea"/>
            </a:endParaRPr>
          </a:p>
          <a:p>
            <a:pPr marL="0" indent="0">
              <a:buFont typeface="Arial" panose="020B0604020202020204" pitchFamily="34" charset="0"/>
              <a:buNone/>
            </a:pPr>
            <a:endParaRPr lang="en-US" altLang="ja-JP" sz="1600" dirty="0" smtClean="0">
              <a:latin typeface="+mj-ea"/>
              <a:ea typeface="+mj-ea"/>
            </a:endParaRPr>
          </a:p>
          <a:p>
            <a:pPr marL="0" indent="0">
              <a:buFont typeface="Arial" panose="020B0604020202020204" pitchFamily="34" charset="0"/>
              <a:buNone/>
            </a:pPr>
            <a:endParaRPr lang="en-US" altLang="ja-JP" sz="1600" dirty="0">
              <a:latin typeface="+mj-ea"/>
              <a:ea typeface="+mj-ea"/>
            </a:endParaRPr>
          </a:p>
          <a:p>
            <a:pPr marL="0" indent="0">
              <a:buFont typeface="Arial" panose="020B0604020202020204" pitchFamily="34" charset="0"/>
              <a:buNone/>
            </a:pPr>
            <a:endParaRPr lang="en-US" altLang="ja-JP" sz="1600" dirty="0" smtClean="0">
              <a:latin typeface="+mj-ea"/>
              <a:ea typeface="+mj-ea"/>
            </a:endParaRPr>
          </a:p>
          <a:p>
            <a:pPr marL="0" indent="0">
              <a:buFont typeface="Arial" panose="020B0604020202020204" pitchFamily="34" charset="0"/>
              <a:buNone/>
            </a:pPr>
            <a:endParaRPr lang="en-US" altLang="ja-JP" sz="1600" dirty="0">
              <a:latin typeface="+mj-ea"/>
              <a:ea typeface="+mj-ea"/>
            </a:endParaRPr>
          </a:p>
          <a:p>
            <a:pPr marL="0" indent="0">
              <a:buFont typeface="Arial" panose="020B0604020202020204" pitchFamily="34" charset="0"/>
              <a:buNone/>
            </a:pPr>
            <a:endParaRPr lang="en-US" altLang="ja-JP" sz="1600" dirty="0" smtClean="0">
              <a:latin typeface="+mj-ea"/>
              <a:ea typeface="+mj-ea"/>
            </a:endParaRPr>
          </a:p>
          <a:p>
            <a:pPr marL="0" indent="0">
              <a:buFont typeface="Arial" panose="020B0604020202020204" pitchFamily="34" charset="0"/>
              <a:buNone/>
            </a:pPr>
            <a:endParaRPr lang="en-US" altLang="ja-JP" sz="1600" dirty="0" smtClean="0">
              <a:latin typeface="+mj-ea"/>
              <a:ea typeface="+mj-ea"/>
            </a:endParaRPr>
          </a:p>
          <a:p>
            <a:pPr marL="0" indent="0">
              <a:buFont typeface="Arial" panose="020B0604020202020204" pitchFamily="34" charset="0"/>
              <a:buNone/>
            </a:pPr>
            <a:endParaRPr lang="en-US" altLang="ja-JP" sz="1600" dirty="0">
              <a:latin typeface="+mj-ea"/>
              <a:ea typeface="+mj-ea"/>
            </a:endParaRPr>
          </a:p>
          <a:p>
            <a:pPr marL="0" indent="0">
              <a:buNone/>
            </a:pPr>
            <a:endParaRPr lang="en-US" altLang="ja-JP" sz="1600" dirty="0" smtClean="0">
              <a:latin typeface="+mj-ea"/>
              <a:ea typeface="+mj-ea"/>
            </a:endParaRPr>
          </a:p>
          <a:p>
            <a:pPr marL="0" indent="0">
              <a:buNone/>
            </a:pPr>
            <a:endParaRPr lang="en-US" altLang="ja-JP" sz="1600" dirty="0" smtClean="0">
              <a:latin typeface="+mj-ea"/>
              <a:ea typeface="+mj-ea"/>
            </a:endParaRPr>
          </a:p>
          <a:p>
            <a:pPr marL="0" indent="0">
              <a:buNone/>
            </a:pPr>
            <a:r>
              <a:rPr lang="ja-JP" altLang="en-US" sz="1600" dirty="0" smtClean="0">
                <a:latin typeface="+mj-ea"/>
                <a:ea typeface="+mj-ea"/>
              </a:rPr>
              <a:t>　</a:t>
            </a:r>
            <a:r>
              <a:rPr lang="en-US" altLang="ja-JP" sz="1600" dirty="0" smtClean="0">
                <a:latin typeface="+mj-ea"/>
                <a:ea typeface="+mj-ea"/>
              </a:rPr>
              <a:t>【</a:t>
            </a:r>
            <a:r>
              <a:rPr lang="ja-JP" altLang="en-US" sz="1600" dirty="0" smtClean="0">
                <a:latin typeface="+mj-ea"/>
                <a:ea typeface="+mj-ea"/>
              </a:rPr>
              <a:t>測定結果①（調査箇所</a:t>
            </a:r>
            <a:r>
              <a:rPr lang="en-US" altLang="ja-JP" sz="1600" dirty="0" smtClean="0">
                <a:latin typeface="+mj-ea"/>
                <a:ea typeface="+mj-ea"/>
              </a:rPr>
              <a:t>8</a:t>
            </a:r>
            <a:r>
              <a:rPr lang="ja-JP" altLang="en-US" sz="1600" dirty="0" smtClean="0">
                <a:latin typeface="+mj-ea"/>
                <a:ea typeface="+mj-ea"/>
              </a:rPr>
              <a:t>箇所の平均）</a:t>
            </a:r>
            <a:r>
              <a:rPr lang="en-US" altLang="ja-JP" sz="1600" dirty="0" smtClean="0">
                <a:latin typeface="+mj-ea"/>
                <a:ea typeface="+mj-ea"/>
              </a:rPr>
              <a:t>】</a:t>
            </a:r>
            <a:endParaRPr lang="en-US" altLang="ja-JP" sz="1400" dirty="0" smtClean="0">
              <a:latin typeface="+mj-ea"/>
              <a:ea typeface="+mj-ea"/>
            </a:endParaRPr>
          </a:p>
          <a:p>
            <a:pPr marL="0" indent="0">
              <a:buNone/>
            </a:pPr>
            <a:r>
              <a:rPr lang="ja-JP" altLang="en-US" sz="1400" dirty="0" smtClean="0">
                <a:latin typeface="+mj-ea"/>
                <a:ea typeface="+mj-ea"/>
              </a:rPr>
              <a:t>　</a:t>
            </a:r>
            <a:r>
              <a:rPr lang="ja-JP" altLang="en-US" sz="1600" dirty="0" smtClean="0">
                <a:latin typeface="+mj-ea"/>
                <a:ea typeface="+mj-ea"/>
              </a:rPr>
              <a:t>　・林</a:t>
            </a:r>
            <a:r>
              <a:rPr lang="ja-JP" altLang="en-US" sz="1600" dirty="0">
                <a:latin typeface="+mj-ea"/>
                <a:ea typeface="+mj-ea"/>
              </a:rPr>
              <a:t>床</a:t>
            </a:r>
            <a:r>
              <a:rPr lang="ja-JP" altLang="en-US" sz="1600" dirty="0" smtClean="0">
                <a:latin typeface="+mj-ea"/>
                <a:ea typeface="+mj-ea"/>
              </a:rPr>
              <a:t>被覆率：</a:t>
            </a:r>
            <a:r>
              <a:rPr lang="ja-JP" altLang="en-US" sz="1600" dirty="0">
                <a:latin typeface="+mj-ea"/>
                <a:ea typeface="+mj-ea"/>
              </a:rPr>
              <a:t>事業地</a:t>
            </a:r>
            <a:r>
              <a:rPr lang="ja-JP" altLang="en-US" sz="1600" dirty="0" smtClean="0">
                <a:latin typeface="+mj-ea"/>
                <a:ea typeface="+mj-ea"/>
              </a:rPr>
              <a:t>の最大値</a:t>
            </a:r>
            <a:r>
              <a:rPr lang="en-US" altLang="ja-JP" sz="1600" dirty="0" smtClean="0">
                <a:latin typeface="+mj-ea"/>
                <a:ea typeface="+mj-ea"/>
              </a:rPr>
              <a:t>65.5%(11</a:t>
            </a:r>
            <a:r>
              <a:rPr lang="ja-JP" altLang="en-US" sz="1600" dirty="0" smtClean="0">
                <a:latin typeface="+mj-ea"/>
                <a:ea typeface="+mj-ea"/>
              </a:rPr>
              <a:t>月</a:t>
            </a:r>
            <a:r>
              <a:rPr lang="en-US" altLang="ja-JP" sz="1600" dirty="0" smtClean="0">
                <a:latin typeface="+mj-ea"/>
                <a:ea typeface="+mj-ea"/>
              </a:rPr>
              <a:t>)</a:t>
            </a:r>
            <a:r>
              <a:rPr lang="ja-JP" altLang="en-US" sz="1600" dirty="0" err="1" smtClean="0">
                <a:latin typeface="+mj-ea"/>
                <a:ea typeface="+mj-ea"/>
              </a:rPr>
              <a:t>、</a:t>
            </a:r>
            <a:r>
              <a:rPr lang="ja-JP" altLang="en-US" sz="1600" dirty="0" smtClean="0">
                <a:latin typeface="+mj-ea"/>
                <a:ea typeface="+mj-ea"/>
              </a:rPr>
              <a:t>最小値</a:t>
            </a:r>
            <a:r>
              <a:rPr lang="en-US" altLang="ja-JP" sz="1600" dirty="0" smtClean="0">
                <a:latin typeface="+mj-ea"/>
                <a:ea typeface="+mj-ea"/>
              </a:rPr>
              <a:t>40.0%(4</a:t>
            </a:r>
            <a:r>
              <a:rPr lang="ja-JP" altLang="en-US" sz="1600" dirty="0" smtClean="0">
                <a:latin typeface="+mj-ea"/>
                <a:ea typeface="+mj-ea"/>
              </a:rPr>
              <a:t>月</a:t>
            </a:r>
            <a:r>
              <a:rPr lang="en-US" altLang="ja-JP" sz="1600" dirty="0" smtClean="0">
                <a:latin typeface="+mj-ea"/>
                <a:ea typeface="+mj-ea"/>
              </a:rPr>
              <a:t>)</a:t>
            </a:r>
            <a:r>
              <a:rPr lang="ja-JP" altLang="en-US" sz="1600" dirty="0" err="1" smtClean="0">
                <a:latin typeface="+mj-ea"/>
                <a:ea typeface="+mj-ea"/>
              </a:rPr>
              <a:t>、</a:t>
            </a:r>
            <a:r>
              <a:rPr lang="ja-JP" altLang="en-US" sz="1600" dirty="0" smtClean="0">
                <a:latin typeface="+mj-ea"/>
                <a:ea typeface="+mj-ea"/>
              </a:rPr>
              <a:t>対照地の最大値</a:t>
            </a:r>
            <a:r>
              <a:rPr lang="en-US" altLang="ja-JP" sz="1600" dirty="0" smtClean="0">
                <a:latin typeface="+mj-ea"/>
                <a:ea typeface="+mj-ea"/>
              </a:rPr>
              <a:t>57.7%(11</a:t>
            </a:r>
            <a:r>
              <a:rPr lang="ja-JP" altLang="en-US" sz="1600" dirty="0" smtClean="0">
                <a:latin typeface="+mj-ea"/>
                <a:ea typeface="+mj-ea"/>
              </a:rPr>
              <a:t>月</a:t>
            </a:r>
            <a:r>
              <a:rPr lang="en-US" altLang="ja-JP" sz="1600" dirty="0" smtClean="0">
                <a:latin typeface="+mj-ea"/>
                <a:ea typeface="+mj-ea"/>
              </a:rPr>
              <a:t>)</a:t>
            </a:r>
            <a:r>
              <a:rPr lang="ja-JP" altLang="en-US" sz="1600" dirty="0" err="1" smtClean="0">
                <a:latin typeface="+mj-ea"/>
                <a:ea typeface="+mj-ea"/>
              </a:rPr>
              <a:t>、</a:t>
            </a:r>
            <a:r>
              <a:rPr lang="ja-JP" altLang="en-US" sz="1600" dirty="0" smtClean="0">
                <a:latin typeface="+mj-ea"/>
                <a:ea typeface="+mj-ea"/>
              </a:rPr>
              <a:t>最小値</a:t>
            </a:r>
            <a:endParaRPr lang="en-US" altLang="ja-JP" sz="1600" dirty="0" smtClean="0">
              <a:latin typeface="+mj-ea"/>
              <a:ea typeface="+mj-ea"/>
            </a:endParaRPr>
          </a:p>
          <a:p>
            <a:pPr marL="0" indent="0">
              <a:buNone/>
            </a:pPr>
            <a:r>
              <a:rPr lang="ja-JP" altLang="en-US" sz="1600" dirty="0">
                <a:latin typeface="+mj-ea"/>
                <a:ea typeface="+mj-ea"/>
              </a:rPr>
              <a:t>　</a:t>
            </a:r>
            <a:r>
              <a:rPr lang="ja-JP" altLang="en-US" sz="1600" dirty="0" smtClean="0">
                <a:latin typeface="+mj-ea"/>
                <a:ea typeface="+mj-ea"/>
              </a:rPr>
              <a:t>　</a:t>
            </a:r>
            <a:r>
              <a:rPr lang="en-US" altLang="ja-JP" sz="1600" dirty="0" smtClean="0">
                <a:latin typeface="+mj-ea"/>
                <a:ea typeface="+mj-ea"/>
              </a:rPr>
              <a:t>32.2%(4</a:t>
            </a:r>
            <a:r>
              <a:rPr lang="ja-JP" altLang="en-US" sz="1600" dirty="0" smtClean="0">
                <a:latin typeface="+mj-ea"/>
                <a:ea typeface="+mj-ea"/>
              </a:rPr>
              <a:t>月</a:t>
            </a:r>
            <a:r>
              <a:rPr lang="en-US" altLang="ja-JP" sz="1600" dirty="0" smtClean="0">
                <a:latin typeface="+mj-ea"/>
                <a:ea typeface="+mj-ea"/>
              </a:rPr>
              <a:t>)</a:t>
            </a:r>
            <a:r>
              <a:rPr lang="ja-JP" altLang="en-US" sz="1600" dirty="0" smtClean="0">
                <a:latin typeface="+mj-ea"/>
                <a:ea typeface="+mj-ea"/>
              </a:rPr>
              <a:t>であった。事業地と対照地の差は、最大値</a:t>
            </a:r>
            <a:r>
              <a:rPr lang="en-US" altLang="ja-JP" sz="1600" dirty="0" smtClean="0">
                <a:latin typeface="+mj-ea"/>
                <a:ea typeface="+mj-ea"/>
              </a:rPr>
              <a:t>14.6%(7</a:t>
            </a:r>
            <a:r>
              <a:rPr lang="ja-JP" altLang="en-US" sz="1600" dirty="0" smtClean="0">
                <a:latin typeface="+mj-ea"/>
                <a:ea typeface="+mj-ea"/>
              </a:rPr>
              <a:t>月</a:t>
            </a:r>
            <a:r>
              <a:rPr lang="en-US" altLang="ja-JP" sz="1600" dirty="0" smtClean="0">
                <a:latin typeface="+mj-ea"/>
                <a:ea typeface="+mj-ea"/>
              </a:rPr>
              <a:t>)</a:t>
            </a:r>
            <a:r>
              <a:rPr lang="ja-JP" altLang="en-US" sz="1600" dirty="0" err="1" smtClean="0">
                <a:latin typeface="+mj-ea"/>
                <a:ea typeface="+mj-ea"/>
              </a:rPr>
              <a:t>、</a:t>
            </a:r>
            <a:r>
              <a:rPr lang="ja-JP" altLang="en-US" sz="1600" dirty="0" smtClean="0">
                <a:latin typeface="+mj-ea"/>
                <a:ea typeface="+mj-ea"/>
              </a:rPr>
              <a:t>最小値</a:t>
            </a:r>
            <a:r>
              <a:rPr lang="en-US" altLang="ja-JP" sz="1600" dirty="0" smtClean="0">
                <a:latin typeface="+mj-ea"/>
                <a:ea typeface="+mj-ea"/>
              </a:rPr>
              <a:t>5.2%(1</a:t>
            </a:r>
            <a:r>
              <a:rPr lang="ja-JP" altLang="en-US" sz="1600" dirty="0" smtClean="0">
                <a:latin typeface="+mj-ea"/>
                <a:ea typeface="+mj-ea"/>
              </a:rPr>
              <a:t>月</a:t>
            </a:r>
            <a:r>
              <a:rPr lang="en-US" altLang="ja-JP" sz="1600" dirty="0" smtClean="0">
                <a:latin typeface="+mj-ea"/>
                <a:ea typeface="+mj-ea"/>
              </a:rPr>
              <a:t>)</a:t>
            </a:r>
            <a:r>
              <a:rPr lang="ja-JP" altLang="en-US" sz="1600" dirty="0" smtClean="0">
                <a:latin typeface="+mj-ea"/>
                <a:ea typeface="+mj-ea"/>
              </a:rPr>
              <a:t>であった。　</a:t>
            </a:r>
            <a:endParaRPr lang="en-US" altLang="ja-JP" sz="1600" dirty="0" smtClean="0">
              <a:latin typeface="+mj-ea"/>
              <a:ea typeface="+mj-ea"/>
            </a:endParaRPr>
          </a:p>
        </p:txBody>
      </p:sp>
      <p:sp>
        <p:nvSpPr>
          <p:cNvPr id="34" name="正方形/長方形 17"/>
          <p:cNvSpPr>
            <a:spLocks noChangeArrowheads="1"/>
          </p:cNvSpPr>
          <p:nvPr/>
        </p:nvSpPr>
        <p:spPr bwMode="auto">
          <a:xfrm>
            <a:off x="111734" y="332656"/>
            <a:ext cx="70015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kumimoji="1" sz="48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41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36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3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3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9pPr>
          </a:lstStyle>
          <a:p>
            <a:pPr defTabSz="914400" eaLnBrk="1" hangingPunct="1">
              <a:spcBef>
                <a:spcPct val="0"/>
              </a:spcBef>
              <a:buFontTx/>
              <a:buNone/>
            </a:pPr>
            <a:r>
              <a:rPr lang="ja-JP" altLang="en-US" sz="2000" b="1" dirty="0">
                <a:latin typeface="メイリオ" pitchFamily="50" charset="-128"/>
                <a:ea typeface="メイリオ" pitchFamily="50" charset="-128"/>
                <a:cs typeface="メイリオ" pitchFamily="50" charset="-128"/>
              </a:rPr>
              <a:t>　</a:t>
            </a:r>
            <a:r>
              <a:rPr lang="ja-JP" altLang="en-US" sz="2000" b="1" dirty="0" smtClean="0">
                <a:latin typeface="メイリオ" pitchFamily="50" charset="-128"/>
                <a:ea typeface="メイリオ" pitchFamily="50" charset="-128"/>
                <a:cs typeface="メイリオ" pitchFamily="50" charset="-128"/>
              </a:rPr>
              <a:t>危険渓流の流木対策事業</a:t>
            </a:r>
            <a:r>
              <a:rPr lang="ja-JP" altLang="en-US" sz="2000" b="1" dirty="0" smtClean="0">
                <a:solidFill>
                  <a:srgbClr val="000000"/>
                </a:solidFill>
                <a:latin typeface="Meiryo UI" pitchFamily="50" charset="-128"/>
                <a:ea typeface="Meiryo UI" pitchFamily="50" charset="-128"/>
                <a:cs typeface="Meiryo UI" pitchFamily="50" charset="-128"/>
              </a:rPr>
              <a:t>の効果検証</a:t>
            </a:r>
            <a:endParaRPr lang="ja-JP" altLang="en-US" sz="2000" b="1" dirty="0">
              <a:solidFill>
                <a:srgbClr val="000000"/>
              </a:solidFill>
              <a:latin typeface="Meiryo UI" pitchFamily="50" charset="-128"/>
              <a:ea typeface="Meiryo UI" pitchFamily="50" charset="-128"/>
              <a:cs typeface="Meiryo UI" pitchFamily="50" charset="-128"/>
            </a:endParaRPr>
          </a:p>
        </p:txBody>
      </p:sp>
      <p:cxnSp>
        <p:nvCxnSpPr>
          <p:cNvPr id="37" name="直線コネクタ 36"/>
          <p:cNvCxnSpPr/>
          <p:nvPr/>
        </p:nvCxnSpPr>
        <p:spPr>
          <a:xfrm>
            <a:off x="200472" y="697636"/>
            <a:ext cx="9504000" cy="0"/>
          </a:xfrm>
          <a:prstGeom prst="line">
            <a:avLst/>
          </a:prstGeom>
          <a:ln w="47625">
            <a:solidFill>
              <a:srgbClr val="74B230"/>
            </a:solidFill>
          </a:ln>
        </p:spPr>
        <p:style>
          <a:lnRef idx="3">
            <a:schemeClr val="accent1"/>
          </a:lnRef>
          <a:fillRef idx="0">
            <a:schemeClr val="accent1"/>
          </a:fillRef>
          <a:effectRef idx="2">
            <a:schemeClr val="accent1"/>
          </a:effectRef>
          <a:fontRef idx="minor">
            <a:schemeClr val="tx1"/>
          </a:fontRef>
        </p:style>
      </p:cxnSp>
      <p:graphicFrame>
        <p:nvGraphicFramePr>
          <p:cNvPr id="9" name="コンテンツ プレースホルダー 12"/>
          <p:cNvGraphicFramePr>
            <a:graphicFrameLocks noGrp="1"/>
          </p:cNvGraphicFramePr>
          <p:nvPr>
            <p:ph idx="1"/>
            <p:extLst>
              <p:ext uri="{D42A27DB-BD31-4B8C-83A1-F6EECF244321}">
                <p14:modId xmlns:p14="http://schemas.microsoft.com/office/powerpoint/2010/main" val="1913240426"/>
              </p:ext>
            </p:extLst>
          </p:nvPr>
        </p:nvGraphicFramePr>
        <p:xfrm>
          <a:off x="5772303" y="692696"/>
          <a:ext cx="4066384" cy="39607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1" name="コンテンツ プレースホルダー 11"/>
          <p:cNvGraphicFramePr>
            <a:graphicFrameLocks/>
          </p:cNvGraphicFramePr>
          <p:nvPr>
            <p:extLst>
              <p:ext uri="{D42A27DB-BD31-4B8C-83A1-F6EECF244321}">
                <p14:modId xmlns:p14="http://schemas.microsoft.com/office/powerpoint/2010/main" val="3696893399"/>
              </p:ext>
            </p:extLst>
          </p:nvPr>
        </p:nvGraphicFramePr>
        <p:xfrm>
          <a:off x="3495659" y="2011298"/>
          <a:ext cx="3207839" cy="30748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2" name="グラフ 31"/>
          <p:cNvGraphicFramePr>
            <a:graphicFrameLocks/>
          </p:cNvGraphicFramePr>
          <p:nvPr>
            <p:extLst>
              <p:ext uri="{D42A27DB-BD31-4B8C-83A1-F6EECF244321}">
                <p14:modId xmlns:p14="http://schemas.microsoft.com/office/powerpoint/2010/main" val="2222139307"/>
              </p:ext>
            </p:extLst>
          </p:nvPr>
        </p:nvGraphicFramePr>
        <p:xfrm>
          <a:off x="6679502" y="1988840"/>
          <a:ext cx="3170042" cy="309634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3" name="グラフ 32"/>
          <p:cNvGraphicFramePr>
            <a:graphicFrameLocks/>
          </p:cNvGraphicFramePr>
          <p:nvPr>
            <p:extLst>
              <p:ext uri="{D42A27DB-BD31-4B8C-83A1-F6EECF244321}">
                <p14:modId xmlns:p14="http://schemas.microsoft.com/office/powerpoint/2010/main" val="2802044781"/>
              </p:ext>
            </p:extLst>
          </p:nvPr>
        </p:nvGraphicFramePr>
        <p:xfrm>
          <a:off x="377692" y="2060848"/>
          <a:ext cx="3210774" cy="3096344"/>
        </p:xfrm>
        <a:graphic>
          <a:graphicData uri="http://schemas.openxmlformats.org/drawingml/2006/chart">
            <c:chart xmlns:c="http://schemas.openxmlformats.org/drawingml/2006/chart" xmlns:r="http://schemas.openxmlformats.org/officeDocument/2006/relationships" r:id="rId6"/>
          </a:graphicData>
        </a:graphic>
      </p:graphicFrame>
      <p:sp>
        <p:nvSpPr>
          <p:cNvPr id="35" name="テキスト ボックス 34"/>
          <p:cNvSpPr txBox="1"/>
          <p:nvPr/>
        </p:nvSpPr>
        <p:spPr>
          <a:xfrm>
            <a:off x="4755974" y="2315688"/>
            <a:ext cx="1482165" cy="369332"/>
          </a:xfrm>
          <a:prstGeom prst="rect">
            <a:avLst/>
          </a:prstGeom>
          <a:noFill/>
        </p:spPr>
        <p:txBody>
          <a:bodyPr wrap="square" rtlCol="0">
            <a:spAutoFit/>
          </a:bodyPr>
          <a:lstStyle/>
          <a:p>
            <a:endParaRPr kumimoji="1" lang="ja-JP" altLang="en-US" dirty="0"/>
          </a:p>
        </p:txBody>
      </p:sp>
      <p:sp>
        <p:nvSpPr>
          <p:cNvPr id="36" name="テキスト ボックス 35"/>
          <p:cNvSpPr txBox="1"/>
          <p:nvPr/>
        </p:nvSpPr>
        <p:spPr>
          <a:xfrm>
            <a:off x="4599957" y="2119793"/>
            <a:ext cx="1638182" cy="307777"/>
          </a:xfrm>
          <a:prstGeom prst="rect">
            <a:avLst/>
          </a:prstGeom>
          <a:noFill/>
        </p:spPr>
        <p:txBody>
          <a:bodyPr wrap="square" rtlCol="0">
            <a:spAutoFit/>
          </a:bodyPr>
          <a:lstStyle/>
          <a:p>
            <a:r>
              <a:rPr kumimoji="1" lang="ja-JP" altLang="en-US" sz="1400" dirty="0"/>
              <a:t>下層</a:t>
            </a:r>
            <a:r>
              <a:rPr kumimoji="1" lang="ja-JP" altLang="en-US" sz="1400" dirty="0" smtClean="0"/>
              <a:t>植生の被覆率</a:t>
            </a:r>
            <a:endParaRPr kumimoji="1" lang="ja-JP" altLang="en-US" sz="1400" dirty="0"/>
          </a:p>
        </p:txBody>
      </p:sp>
      <p:sp>
        <p:nvSpPr>
          <p:cNvPr id="38" name="テキスト ボックス 37"/>
          <p:cNvSpPr txBox="1"/>
          <p:nvPr/>
        </p:nvSpPr>
        <p:spPr>
          <a:xfrm>
            <a:off x="7688440" y="2119793"/>
            <a:ext cx="1638182" cy="307777"/>
          </a:xfrm>
          <a:prstGeom prst="rect">
            <a:avLst/>
          </a:prstGeom>
          <a:noFill/>
        </p:spPr>
        <p:txBody>
          <a:bodyPr wrap="square" rtlCol="0">
            <a:spAutoFit/>
          </a:bodyPr>
          <a:lstStyle/>
          <a:p>
            <a:pPr algn="ctr"/>
            <a:r>
              <a:rPr kumimoji="1" lang="ja-JP" altLang="en-US" sz="1400" dirty="0" smtClean="0"/>
              <a:t>リターの被覆率</a:t>
            </a:r>
            <a:endParaRPr kumimoji="1" lang="ja-JP" altLang="en-US" sz="1400" dirty="0"/>
          </a:p>
        </p:txBody>
      </p:sp>
      <p:sp>
        <p:nvSpPr>
          <p:cNvPr id="39" name="テキスト ボックス 38"/>
          <p:cNvSpPr txBox="1"/>
          <p:nvPr/>
        </p:nvSpPr>
        <p:spPr>
          <a:xfrm>
            <a:off x="914311" y="2161314"/>
            <a:ext cx="1997469" cy="523220"/>
          </a:xfrm>
          <a:prstGeom prst="rect">
            <a:avLst/>
          </a:prstGeom>
          <a:noFill/>
        </p:spPr>
        <p:txBody>
          <a:bodyPr wrap="square" rtlCol="0">
            <a:spAutoFit/>
          </a:bodyPr>
          <a:lstStyle/>
          <a:p>
            <a:pPr algn="ctr"/>
            <a:r>
              <a:rPr kumimoji="1" lang="ja-JP" altLang="en-US" sz="1400" dirty="0"/>
              <a:t>林床</a:t>
            </a:r>
            <a:r>
              <a:rPr kumimoji="1" lang="ja-JP" altLang="en-US" sz="1400" dirty="0" smtClean="0"/>
              <a:t>被覆率</a:t>
            </a:r>
            <a:endParaRPr kumimoji="1" lang="en-US" altLang="ja-JP" sz="1400" dirty="0" smtClean="0"/>
          </a:p>
          <a:p>
            <a:pPr algn="ctr"/>
            <a:r>
              <a:rPr lang="ja-JP" altLang="en-US" sz="1400" dirty="0" smtClean="0"/>
              <a:t>（下層植生＋リター）</a:t>
            </a:r>
            <a:endParaRPr kumimoji="1" lang="en-US" altLang="ja-JP" sz="1400" dirty="0" smtClean="0"/>
          </a:p>
        </p:txBody>
      </p:sp>
      <p:sp>
        <p:nvSpPr>
          <p:cNvPr id="40" name="テキスト ボックス 39"/>
          <p:cNvSpPr txBox="1"/>
          <p:nvPr/>
        </p:nvSpPr>
        <p:spPr>
          <a:xfrm>
            <a:off x="4848135" y="4149080"/>
            <a:ext cx="702078" cy="276999"/>
          </a:xfrm>
          <a:prstGeom prst="rect">
            <a:avLst/>
          </a:prstGeom>
          <a:noFill/>
        </p:spPr>
        <p:txBody>
          <a:bodyPr wrap="square" rtlCol="0">
            <a:spAutoFit/>
          </a:bodyPr>
          <a:lstStyle/>
          <a:p>
            <a:r>
              <a:rPr kumimoji="1" lang="ja-JP" altLang="en-US" sz="1200" dirty="0" smtClean="0"/>
              <a:t>対照地</a:t>
            </a:r>
            <a:endParaRPr kumimoji="1" lang="ja-JP" altLang="en-US" dirty="0"/>
          </a:p>
        </p:txBody>
      </p:sp>
      <p:sp>
        <p:nvSpPr>
          <p:cNvPr id="41" name="テキスト ボックス 40"/>
          <p:cNvSpPr txBox="1"/>
          <p:nvPr/>
        </p:nvSpPr>
        <p:spPr>
          <a:xfrm>
            <a:off x="5347559" y="3717032"/>
            <a:ext cx="702078" cy="276999"/>
          </a:xfrm>
          <a:prstGeom prst="rect">
            <a:avLst/>
          </a:prstGeom>
          <a:noFill/>
        </p:spPr>
        <p:txBody>
          <a:bodyPr wrap="square" rtlCol="0">
            <a:spAutoFit/>
          </a:bodyPr>
          <a:lstStyle/>
          <a:p>
            <a:r>
              <a:rPr kumimoji="1" lang="ja-JP" altLang="en-US" sz="1200" dirty="0" smtClean="0"/>
              <a:t>事業地</a:t>
            </a:r>
            <a:endParaRPr kumimoji="1" lang="ja-JP" altLang="en-US" dirty="0"/>
          </a:p>
        </p:txBody>
      </p:sp>
      <p:sp>
        <p:nvSpPr>
          <p:cNvPr id="42" name="テキスト ボックス 41"/>
          <p:cNvSpPr txBox="1"/>
          <p:nvPr/>
        </p:nvSpPr>
        <p:spPr>
          <a:xfrm>
            <a:off x="8902435" y="3656057"/>
            <a:ext cx="702078" cy="276999"/>
          </a:xfrm>
          <a:prstGeom prst="rect">
            <a:avLst/>
          </a:prstGeom>
          <a:noFill/>
        </p:spPr>
        <p:txBody>
          <a:bodyPr wrap="square" rtlCol="0">
            <a:spAutoFit/>
          </a:bodyPr>
          <a:lstStyle/>
          <a:p>
            <a:r>
              <a:rPr kumimoji="1" lang="ja-JP" altLang="en-US" sz="1200" dirty="0" smtClean="0"/>
              <a:t>事業地</a:t>
            </a:r>
            <a:endParaRPr kumimoji="1" lang="ja-JP" altLang="en-US" dirty="0"/>
          </a:p>
        </p:txBody>
      </p:sp>
      <p:sp>
        <p:nvSpPr>
          <p:cNvPr id="43" name="テキスト ボックス 42"/>
          <p:cNvSpPr txBox="1"/>
          <p:nvPr/>
        </p:nvSpPr>
        <p:spPr>
          <a:xfrm>
            <a:off x="8624544" y="3068960"/>
            <a:ext cx="702078" cy="276999"/>
          </a:xfrm>
          <a:prstGeom prst="rect">
            <a:avLst/>
          </a:prstGeom>
          <a:noFill/>
        </p:spPr>
        <p:txBody>
          <a:bodyPr wrap="square" rtlCol="0">
            <a:spAutoFit/>
          </a:bodyPr>
          <a:lstStyle/>
          <a:p>
            <a:r>
              <a:rPr kumimoji="1" lang="ja-JP" altLang="en-US" sz="1200" dirty="0" smtClean="0"/>
              <a:t>対照地</a:t>
            </a:r>
            <a:endParaRPr kumimoji="1" lang="ja-JP" altLang="en-US" dirty="0"/>
          </a:p>
        </p:txBody>
      </p:sp>
      <p:sp>
        <p:nvSpPr>
          <p:cNvPr id="44" name="テキスト ボックス 43"/>
          <p:cNvSpPr txBox="1"/>
          <p:nvPr/>
        </p:nvSpPr>
        <p:spPr>
          <a:xfrm>
            <a:off x="2288704" y="3792407"/>
            <a:ext cx="702078" cy="276999"/>
          </a:xfrm>
          <a:prstGeom prst="rect">
            <a:avLst/>
          </a:prstGeom>
          <a:noFill/>
        </p:spPr>
        <p:txBody>
          <a:bodyPr wrap="square" rtlCol="0">
            <a:spAutoFit/>
          </a:bodyPr>
          <a:lstStyle/>
          <a:p>
            <a:r>
              <a:rPr kumimoji="1" lang="ja-JP" altLang="en-US" sz="1200" dirty="0" smtClean="0"/>
              <a:t>対照地</a:t>
            </a:r>
            <a:endParaRPr kumimoji="1" lang="ja-JP" altLang="en-US" dirty="0"/>
          </a:p>
        </p:txBody>
      </p:sp>
      <p:sp>
        <p:nvSpPr>
          <p:cNvPr id="45" name="テキスト ボックス 44"/>
          <p:cNvSpPr txBox="1"/>
          <p:nvPr/>
        </p:nvSpPr>
        <p:spPr>
          <a:xfrm>
            <a:off x="986319" y="3190518"/>
            <a:ext cx="702078" cy="276999"/>
          </a:xfrm>
          <a:prstGeom prst="rect">
            <a:avLst/>
          </a:prstGeom>
          <a:noFill/>
        </p:spPr>
        <p:txBody>
          <a:bodyPr wrap="square" rtlCol="0">
            <a:spAutoFit/>
          </a:bodyPr>
          <a:lstStyle/>
          <a:p>
            <a:r>
              <a:rPr lang="ja-JP" altLang="en-US" sz="1200" dirty="0" smtClean="0"/>
              <a:t>事業地</a:t>
            </a:r>
            <a:endParaRPr kumimoji="1" lang="ja-JP" altLang="en-US" dirty="0"/>
          </a:p>
        </p:txBody>
      </p:sp>
      <p:sp>
        <p:nvSpPr>
          <p:cNvPr id="21" name="テキスト ボックス 20"/>
          <p:cNvSpPr txBox="1"/>
          <p:nvPr/>
        </p:nvSpPr>
        <p:spPr>
          <a:xfrm rot="16200000">
            <a:off x="-375672" y="3265319"/>
            <a:ext cx="1276558" cy="307777"/>
          </a:xfrm>
          <a:prstGeom prst="rect">
            <a:avLst/>
          </a:prstGeom>
          <a:noFill/>
        </p:spPr>
        <p:txBody>
          <a:bodyPr wrap="square" rtlCol="0">
            <a:spAutoFit/>
          </a:bodyPr>
          <a:lstStyle/>
          <a:p>
            <a:r>
              <a:rPr kumimoji="1" lang="ja-JP" altLang="en-US" sz="1400" dirty="0"/>
              <a:t>被覆率（</a:t>
            </a:r>
            <a:r>
              <a:rPr kumimoji="1" lang="en-US" altLang="ja-JP" sz="1400" dirty="0"/>
              <a:t>%</a:t>
            </a:r>
            <a:r>
              <a:rPr kumimoji="1" lang="ja-JP" altLang="en-US" sz="1400" dirty="0"/>
              <a:t>）</a:t>
            </a:r>
          </a:p>
        </p:txBody>
      </p:sp>
      <p:sp>
        <p:nvSpPr>
          <p:cNvPr id="20" name="テキスト ボックス 19"/>
          <p:cNvSpPr txBox="1"/>
          <p:nvPr/>
        </p:nvSpPr>
        <p:spPr>
          <a:xfrm>
            <a:off x="2594738" y="2868905"/>
            <a:ext cx="396044" cy="200055"/>
          </a:xfrm>
          <a:prstGeom prst="rect">
            <a:avLst/>
          </a:prstGeom>
          <a:noFill/>
        </p:spPr>
        <p:txBody>
          <a:bodyPr wrap="square" rtlCol="0">
            <a:spAutoFit/>
          </a:bodyPr>
          <a:lstStyle/>
          <a:p>
            <a:r>
              <a:rPr lang="en-US" altLang="ja-JP" sz="700" dirty="0" smtClean="0"/>
              <a:t>65.5</a:t>
            </a:r>
            <a:endParaRPr kumimoji="1" lang="ja-JP" altLang="en-US" sz="1000" dirty="0"/>
          </a:p>
        </p:txBody>
      </p:sp>
      <p:sp>
        <p:nvSpPr>
          <p:cNvPr id="23" name="テキスト ボックス 22"/>
          <p:cNvSpPr txBox="1"/>
          <p:nvPr/>
        </p:nvSpPr>
        <p:spPr>
          <a:xfrm>
            <a:off x="2657745" y="3356992"/>
            <a:ext cx="423047" cy="200055"/>
          </a:xfrm>
          <a:prstGeom prst="rect">
            <a:avLst/>
          </a:prstGeom>
          <a:noFill/>
        </p:spPr>
        <p:txBody>
          <a:bodyPr wrap="square" rtlCol="0">
            <a:spAutoFit/>
          </a:bodyPr>
          <a:lstStyle/>
          <a:p>
            <a:r>
              <a:rPr lang="en-US" altLang="ja-JP" sz="700" dirty="0" smtClean="0"/>
              <a:t>57.7</a:t>
            </a:r>
            <a:endParaRPr kumimoji="1" lang="ja-JP" altLang="en-US" sz="1000" dirty="0"/>
          </a:p>
        </p:txBody>
      </p:sp>
      <p:sp>
        <p:nvSpPr>
          <p:cNvPr id="24" name="テキスト ボックス 23"/>
          <p:cNvSpPr txBox="1"/>
          <p:nvPr/>
        </p:nvSpPr>
        <p:spPr>
          <a:xfrm>
            <a:off x="713529" y="4021033"/>
            <a:ext cx="423047" cy="200055"/>
          </a:xfrm>
          <a:prstGeom prst="rect">
            <a:avLst/>
          </a:prstGeom>
          <a:noFill/>
        </p:spPr>
        <p:txBody>
          <a:bodyPr wrap="square" rtlCol="0">
            <a:spAutoFit/>
          </a:bodyPr>
          <a:lstStyle/>
          <a:p>
            <a:r>
              <a:rPr lang="en-US" altLang="ja-JP" sz="700" dirty="0" smtClean="0"/>
              <a:t>32.2</a:t>
            </a:r>
            <a:endParaRPr kumimoji="1" lang="ja-JP" altLang="en-US" sz="1000" dirty="0"/>
          </a:p>
        </p:txBody>
      </p:sp>
      <p:sp>
        <p:nvSpPr>
          <p:cNvPr id="25" name="テキスト ボックス 24"/>
          <p:cNvSpPr txBox="1"/>
          <p:nvPr/>
        </p:nvSpPr>
        <p:spPr>
          <a:xfrm>
            <a:off x="704528" y="3573016"/>
            <a:ext cx="423047" cy="200055"/>
          </a:xfrm>
          <a:prstGeom prst="rect">
            <a:avLst/>
          </a:prstGeom>
          <a:noFill/>
        </p:spPr>
        <p:txBody>
          <a:bodyPr wrap="square" rtlCol="0">
            <a:spAutoFit/>
          </a:bodyPr>
          <a:lstStyle/>
          <a:p>
            <a:r>
              <a:rPr lang="en-US" altLang="ja-JP" sz="700" dirty="0" smtClean="0"/>
              <a:t>40.0</a:t>
            </a:r>
            <a:endParaRPr kumimoji="1" lang="ja-JP" altLang="en-US" sz="1000" dirty="0"/>
          </a:p>
        </p:txBody>
      </p:sp>
      <p:sp>
        <p:nvSpPr>
          <p:cNvPr id="26" name="テキスト ボックス 25"/>
          <p:cNvSpPr txBox="1"/>
          <p:nvPr/>
        </p:nvSpPr>
        <p:spPr>
          <a:xfrm>
            <a:off x="1416940" y="3649080"/>
            <a:ext cx="423047" cy="201600"/>
          </a:xfrm>
          <a:prstGeom prst="rect">
            <a:avLst/>
          </a:prstGeom>
          <a:noFill/>
        </p:spPr>
        <p:txBody>
          <a:bodyPr wrap="square" rtlCol="0">
            <a:spAutoFit/>
          </a:bodyPr>
          <a:lstStyle/>
          <a:p>
            <a:r>
              <a:rPr lang="en-US" altLang="ja-JP" sz="700" dirty="0" smtClean="0"/>
              <a:t>14.6</a:t>
            </a:r>
            <a:endParaRPr kumimoji="1" lang="ja-JP" altLang="en-US" sz="1000" dirty="0"/>
          </a:p>
        </p:txBody>
      </p:sp>
      <p:sp>
        <p:nvSpPr>
          <p:cNvPr id="27" name="テキスト ボックス 26"/>
          <p:cNvSpPr txBox="1"/>
          <p:nvPr/>
        </p:nvSpPr>
        <p:spPr>
          <a:xfrm>
            <a:off x="3024735" y="3156937"/>
            <a:ext cx="423047" cy="200055"/>
          </a:xfrm>
          <a:prstGeom prst="rect">
            <a:avLst/>
          </a:prstGeom>
          <a:noFill/>
        </p:spPr>
        <p:txBody>
          <a:bodyPr wrap="square" rtlCol="0">
            <a:spAutoFit/>
          </a:bodyPr>
          <a:lstStyle/>
          <a:p>
            <a:r>
              <a:rPr lang="en-US" altLang="ja-JP" sz="700" dirty="0" smtClean="0"/>
              <a:t>5.2</a:t>
            </a:r>
            <a:endParaRPr kumimoji="1" lang="ja-JP" altLang="en-US" sz="1000" dirty="0"/>
          </a:p>
        </p:txBody>
      </p:sp>
    </p:spTree>
    <p:extLst>
      <p:ext uri="{BB962C8B-B14F-4D97-AF65-F5344CB8AC3E}">
        <p14:creationId xmlns:p14="http://schemas.microsoft.com/office/powerpoint/2010/main" val="13327980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コンテンツ プレースホルダー 2"/>
          <p:cNvSpPr txBox="1">
            <a:spLocks/>
          </p:cNvSpPr>
          <p:nvPr/>
        </p:nvSpPr>
        <p:spPr>
          <a:xfrm>
            <a:off x="128464" y="764704"/>
            <a:ext cx="6408712" cy="43924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600" dirty="0" smtClean="0">
                <a:latin typeface="+mj-ea"/>
                <a:ea typeface="+mj-ea"/>
              </a:rPr>
              <a:t>◆検証結果</a:t>
            </a:r>
            <a:r>
              <a:rPr lang="ja-JP" altLang="en-US" sz="1600" dirty="0">
                <a:latin typeface="+mj-ea"/>
              </a:rPr>
              <a:t>　（流木対策）</a:t>
            </a:r>
          </a:p>
          <a:p>
            <a:pPr marL="0" indent="0">
              <a:buNone/>
            </a:pPr>
            <a:r>
              <a:rPr lang="ja-JP" altLang="en-US" sz="1600" dirty="0">
                <a:latin typeface="+mj-ea"/>
              </a:rPr>
              <a:t>　　</a:t>
            </a:r>
            <a:r>
              <a:rPr lang="ja-JP" altLang="en-US" sz="1600" dirty="0" smtClean="0">
                <a:latin typeface="+mj-ea"/>
              </a:rPr>
              <a:t>・対照</a:t>
            </a:r>
            <a:r>
              <a:rPr lang="ja-JP" altLang="en-US" sz="1600" dirty="0">
                <a:latin typeface="+mj-ea"/>
              </a:rPr>
              <a:t>区（対策未実施区）との植生等比較</a:t>
            </a:r>
            <a:r>
              <a:rPr lang="ja-JP" altLang="en-US" sz="1600" dirty="0" smtClean="0">
                <a:latin typeface="+mj-ea"/>
              </a:rPr>
              <a:t>調査②</a:t>
            </a:r>
            <a:endParaRPr lang="en-US" altLang="ja-JP" sz="1600" dirty="0" smtClean="0">
              <a:latin typeface="+mj-ea"/>
            </a:endParaRPr>
          </a:p>
          <a:p>
            <a:pPr marL="0" indent="0">
              <a:buNone/>
            </a:pPr>
            <a:r>
              <a:rPr lang="ja-JP" altLang="en-US" sz="1600" dirty="0">
                <a:latin typeface="+mj-ea"/>
                <a:ea typeface="+mj-ea"/>
              </a:rPr>
              <a:t>　</a:t>
            </a:r>
            <a:r>
              <a:rPr lang="ja-JP" altLang="en-US" sz="1600" dirty="0" smtClean="0">
                <a:latin typeface="+mj-ea"/>
                <a:ea typeface="+mj-ea"/>
              </a:rPr>
              <a:t>　　</a:t>
            </a:r>
            <a:r>
              <a:rPr lang="ja-JP" altLang="en-US" sz="1600" dirty="0" smtClean="0">
                <a:latin typeface="+mj-ea"/>
              </a:rPr>
              <a:t>・</a:t>
            </a:r>
            <a:r>
              <a:rPr lang="ja-JP" altLang="en-US" sz="1600" u="sng" dirty="0">
                <a:latin typeface="+mj-ea"/>
              </a:rPr>
              <a:t>人工降雨装置を用いた土壌の浸透能（表面流発生の有無）を測定</a:t>
            </a:r>
            <a:endParaRPr lang="en-US" altLang="ja-JP" sz="1600" u="sng" dirty="0">
              <a:latin typeface="+mj-ea"/>
              <a:ea typeface="+mj-ea"/>
            </a:endParaRPr>
          </a:p>
          <a:p>
            <a:pPr marL="0" indent="0">
              <a:buFont typeface="Arial" panose="020B0604020202020204" pitchFamily="34" charset="0"/>
              <a:buNone/>
            </a:pPr>
            <a:endParaRPr lang="en-US" altLang="ja-JP" sz="1600" dirty="0" smtClean="0">
              <a:latin typeface="+mj-ea"/>
              <a:ea typeface="+mj-ea"/>
            </a:endParaRPr>
          </a:p>
          <a:p>
            <a:pPr marL="0" indent="0">
              <a:buFont typeface="Arial" panose="020B0604020202020204" pitchFamily="34" charset="0"/>
              <a:buNone/>
            </a:pPr>
            <a:endParaRPr lang="en-US" altLang="ja-JP" sz="1600" dirty="0">
              <a:latin typeface="+mj-ea"/>
              <a:ea typeface="+mj-ea"/>
            </a:endParaRPr>
          </a:p>
          <a:p>
            <a:pPr marL="0" indent="0">
              <a:buFont typeface="Arial" panose="020B0604020202020204" pitchFamily="34" charset="0"/>
              <a:buNone/>
            </a:pPr>
            <a:endParaRPr lang="en-US" altLang="ja-JP" sz="1600" dirty="0" smtClean="0">
              <a:latin typeface="+mj-ea"/>
              <a:ea typeface="+mj-ea"/>
            </a:endParaRPr>
          </a:p>
          <a:p>
            <a:pPr marL="0" indent="0">
              <a:buFont typeface="Arial" panose="020B0604020202020204" pitchFamily="34" charset="0"/>
              <a:buNone/>
            </a:pPr>
            <a:endParaRPr lang="en-US" altLang="ja-JP" sz="1600" dirty="0">
              <a:latin typeface="+mj-ea"/>
              <a:ea typeface="+mj-ea"/>
            </a:endParaRPr>
          </a:p>
          <a:p>
            <a:pPr marL="0" indent="0">
              <a:buFont typeface="Arial" panose="020B0604020202020204" pitchFamily="34" charset="0"/>
              <a:buNone/>
            </a:pPr>
            <a:endParaRPr lang="en-US" altLang="ja-JP" sz="1600" dirty="0" smtClean="0">
              <a:latin typeface="+mj-ea"/>
              <a:ea typeface="+mj-ea"/>
            </a:endParaRPr>
          </a:p>
          <a:p>
            <a:pPr marL="0" indent="0">
              <a:buFont typeface="Arial" panose="020B0604020202020204" pitchFamily="34" charset="0"/>
              <a:buNone/>
            </a:pPr>
            <a:endParaRPr lang="en-US" altLang="ja-JP" sz="1600" dirty="0">
              <a:latin typeface="+mj-ea"/>
              <a:ea typeface="+mj-ea"/>
            </a:endParaRPr>
          </a:p>
          <a:p>
            <a:pPr marL="0" indent="0">
              <a:buFont typeface="Arial" panose="020B0604020202020204" pitchFamily="34" charset="0"/>
              <a:buNone/>
            </a:pPr>
            <a:endParaRPr lang="en-US" altLang="ja-JP" sz="1600" dirty="0" smtClean="0">
              <a:latin typeface="+mj-ea"/>
              <a:ea typeface="+mj-ea"/>
            </a:endParaRPr>
          </a:p>
          <a:p>
            <a:pPr marL="0" indent="0">
              <a:buFont typeface="Arial" panose="020B0604020202020204" pitchFamily="34" charset="0"/>
              <a:buNone/>
            </a:pPr>
            <a:endParaRPr lang="en-US" altLang="ja-JP" sz="1600" dirty="0">
              <a:latin typeface="+mj-ea"/>
              <a:ea typeface="+mj-ea"/>
            </a:endParaRPr>
          </a:p>
          <a:p>
            <a:pPr marL="0" indent="0">
              <a:buFont typeface="Arial" panose="020B0604020202020204" pitchFamily="34" charset="0"/>
              <a:buNone/>
            </a:pPr>
            <a:endParaRPr lang="en-US" altLang="ja-JP" sz="1600" dirty="0" smtClean="0">
              <a:latin typeface="+mj-ea"/>
              <a:ea typeface="+mj-ea"/>
            </a:endParaRPr>
          </a:p>
          <a:p>
            <a:pPr marL="0" indent="0">
              <a:buFont typeface="Arial" panose="020B0604020202020204" pitchFamily="34" charset="0"/>
              <a:buNone/>
            </a:pPr>
            <a:endParaRPr lang="en-US" altLang="ja-JP" sz="1600" dirty="0" smtClean="0">
              <a:latin typeface="+mj-ea"/>
              <a:ea typeface="+mj-ea"/>
            </a:endParaRPr>
          </a:p>
        </p:txBody>
      </p:sp>
      <p:sp>
        <p:nvSpPr>
          <p:cNvPr id="34" name="正方形/長方形 17"/>
          <p:cNvSpPr>
            <a:spLocks noChangeArrowheads="1"/>
          </p:cNvSpPr>
          <p:nvPr/>
        </p:nvSpPr>
        <p:spPr bwMode="auto">
          <a:xfrm>
            <a:off x="111734" y="332656"/>
            <a:ext cx="70015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kumimoji="1" sz="48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41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36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3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3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9pPr>
          </a:lstStyle>
          <a:p>
            <a:pPr defTabSz="914400" eaLnBrk="1" hangingPunct="1">
              <a:spcBef>
                <a:spcPct val="0"/>
              </a:spcBef>
              <a:buFontTx/>
              <a:buNone/>
            </a:pPr>
            <a:r>
              <a:rPr lang="ja-JP" altLang="en-US" sz="2000" b="1" dirty="0">
                <a:latin typeface="メイリオ" pitchFamily="50" charset="-128"/>
                <a:ea typeface="メイリオ" pitchFamily="50" charset="-128"/>
                <a:cs typeface="メイリオ" pitchFamily="50" charset="-128"/>
              </a:rPr>
              <a:t>　</a:t>
            </a:r>
            <a:r>
              <a:rPr lang="ja-JP" altLang="en-US" sz="2000" b="1" dirty="0" smtClean="0">
                <a:latin typeface="メイリオ" pitchFamily="50" charset="-128"/>
                <a:ea typeface="メイリオ" pitchFamily="50" charset="-128"/>
                <a:cs typeface="メイリオ" pitchFamily="50" charset="-128"/>
              </a:rPr>
              <a:t>危険渓流の流木対策事業</a:t>
            </a:r>
            <a:r>
              <a:rPr lang="ja-JP" altLang="en-US" sz="2000" b="1" dirty="0" smtClean="0">
                <a:solidFill>
                  <a:srgbClr val="000000"/>
                </a:solidFill>
                <a:latin typeface="Meiryo UI" pitchFamily="50" charset="-128"/>
                <a:ea typeface="Meiryo UI" pitchFamily="50" charset="-128"/>
                <a:cs typeface="Meiryo UI" pitchFamily="50" charset="-128"/>
              </a:rPr>
              <a:t>の効果検証</a:t>
            </a:r>
            <a:endParaRPr lang="ja-JP" altLang="en-US" sz="2000" b="1" dirty="0">
              <a:solidFill>
                <a:srgbClr val="000000"/>
              </a:solidFill>
              <a:latin typeface="Meiryo UI" pitchFamily="50" charset="-128"/>
              <a:ea typeface="Meiryo UI" pitchFamily="50" charset="-128"/>
              <a:cs typeface="Meiryo UI" pitchFamily="50" charset="-128"/>
            </a:endParaRPr>
          </a:p>
        </p:txBody>
      </p:sp>
      <p:cxnSp>
        <p:nvCxnSpPr>
          <p:cNvPr id="37" name="直線コネクタ 36"/>
          <p:cNvCxnSpPr/>
          <p:nvPr/>
        </p:nvCxnSpPr>
        <p:spPr>
          <a:xfrm>
            <a:off x="200472" y="697636"/>
            <a:ext cx="9504000" cy="0"/>
          </a:xfrm>
          <a:prstGeom prst="line">
            <a:avLst/>
          </a:prstGeom>
          <a:ln w="47625">
            <a:solidFill>
              <a:srgbClr val="74B230"/>
            </a:solidFill>
          </a:ln>
        </p:spPr>
        <p:style>
          <a:lnRef idx="3">
            <a:schemeClr val="accent1"/>
          </a:lnRef>
          <a:fillRef idx="0">
            <a:schemeClr val="accent1"/>
          </a:fillRef>
          <a:effectRef idx="2">
            <a:schemeClr val="accent1"/>
          </a:effectRef>
          <a:fontRef idx="minor">
            <a:schemeClr val="tx1"/>
          </a:fontRef>
        </p:style>
      </p:cxnSp>
      <p:sp>
        <p:nvSpPr>
          <p:cNvPr id="21" name="コンテンツ プレースホルダー 2"/>
          <p:cNvSpPr txBox="1">
            <a:spLocks/>
          </p:cNvSpPr>
          <p:nvPr/>
        </p:nvSpPr>
        <p:spPr>
          <a:xfrm>
            <a:off x="338237" y="1916832"/>
            <a:ext cx="4110707" cy="260648"/>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sz="1200" dirty="0" smtClean="0">
                <a:latin typeface="+mj-ea"/>
                <a:ea typeface="+mj-ea"/>
              </a:rPr>
              <a:t>表　</a:t>
            </a:r>
            <a:r>
              <a:rPr lang="ja-JP" altLang="en-US" sz="1200" dirty="0">
                <a:latin typeface="+mj-ea"/>
                <a:ea typeface="+mj-ea"/>
              </a:rPr>
              <a:t>表面流の発生</a:t>
            </a:r>
            <a:r>
              <a:rPr lang="ja-JP" altLang="en-US" sz="1200" dirty="0" smtClean="0">
                <a:latin typeface="+mj-ea"/>
                <a:ea typeface="+mj-ea"/>
              </a:rPr>
              <a:t>有無と立木密度</a:t>
            </a:r>
            <a:endParaRPr lang="en-US" altLang="ja-JP" sz="1200" dirty="0">
              <a:latin typeface="+mj-ea"/>
              <a:ea typeface="+mj-ea"/>
            </a:endParaRPr>
          </a:p>
        </p:txBody>
      </p:sp>
      <p:pic>
        <p:nvPicPr>
          <p:cNvPr id="24" name="Picture 8"/>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600" t="14764" r="30020" b="20733"/>
          <a:stretch/>
        </p:blipFill>
        <p:spPr bwMode="auto">
          <a:xfrm>
            <a:off x="4808984" y="4581128"/>
            <a:ext cx="2281846" cy="1714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コンテンツ プレースホルダー 2"/>
          <p:cNvSpPr txBox="1">
            <a:spLocks/>
          </p:cNvSpPr>
          <p:nvPr/>
        </p:nvSpPr>
        <p:spPr>
          <a:xfrm>
            <a:off x="4808984" y="6307306"/>
            <a:ext cx="2267569" cy="36205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sz="1000" dirty="0" smtClean="0"/>
              <a:t>設置例（河内長野市）</a:t>
            </a:r>
            <a:endParaRPr lang="en-US" altLang="ja-JP" sz="1000" dirty="0"/>
          </a:p>
        </p:txBody>
      </p:sp>
      <p:pic>
        <p:nvPicPr>
          <p:cNvPr id="26" name="Picture 2"/>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7473280" y="4323189"/>
            <a:ext cx="2016224" cy="19861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テキスト ボックス 27"/>
          <p:cNvSpPr txBox="1"/>
          <p:nvPr/>
        </p:nvSpPr>
        <p:spPr>
          <a:xfrm>
            <a:off x="7401272" y="6237312"/>
            <a:ext cx="2281846" cy="400110"/>
          </a:xfrm>
          <a:prstGeom prst="rect">
            <a:avLst/>
          </a:prstGeom>
          <a:noFill/>
          <a:ln>
            <a:noFill/>
          </a:ln>
        </p:spPr>
        <p:txBody>
          <a:bodyPr wrap="square" rtlCol="0">
            <a:spAutoFit/>
          </a:bodyPr>
          <a:lstStyle/>
          <a:p>
            <a:pPr algn="ctr"/>
            <a:r>
              <a:rPr kumimoji="1" lang="ja-JP" altLang="en-US" sz="1000" dirty="0" smtClean="0">
                <a:latin typeface="+mj-ea"/>
                <a:ea typeface="+mj-ea"/>
              </a:rPr>
              <a:t>人工</a:t>
            </a:r>
            <a:r>
              <a:rPr kumimoji="1" lang="ja-JP" altLang="en-US" sz="1000" dirty="0">
                <a:latin typeface="+mj-ea"/>
                <a:ea typeface="+mj-ea"/>
              </a:rPr>
              <a:t>降雨</a:t>
            </a:r>
            <a:r>
              <a:rPr kumimoji="1" lang="ja-JP" altLang="en-US" sz="1000" dirty="0" smtClean="0">
                <a:latin typeface="+mj-ea"/>
                <a:ea typeface="+mj-ea"/>
              </a:rPr>
              <a:t>装置</a:t>
            </a:r>
            <a:endParaRPr kumimoji="1" lang="en-US" altLang="ja-JP" sz="1000" dirty="0" smtClean="0">
              <a:latin typeface="+mj-ea"/>
              <a:ea typeface="+mj-ea"/>
            </a:endParaRPr>
          </a:p>
          <a:p>
            <a:pPr algn="ctr"/>
            <a:r>
              <a:rPr kumimoji="1" lang="ja-JP" altLang="en-US" sz="1000" dirty="0" smtClean="0">
                <a:latin typeface="+mj-ea"/>
                <a:ea typeface="+mj-ea"/>
              </a:rPr>
              <a:t>（</a:t>
            </a:r>
            <a:r>
              <a:rPr kumimoji="1" lang="ja-JP" altLang="en-US" sz="1000" dirty="0">
                <a:latin typeface="+mj-ea"/>
                <a:ea typeface="+mj-ea"/>
              </a:rPr>
              <a:t>田中・蔵治</a:t>
            </a:r>
            <a:r>
              <a:rPr kumimoji="1" lang="en-US" altLang="ja-JP" sz="1000" dirty="0">
                <a:latin typeface="+mj-ea"/>
                <a:ea typeface="+mj-ea"/>
              </a:rPr>
              <a:t>2016</a:t>
            </a:r>
            <a:r>
              <a:rPr kumimoji="1" lang="ja-JP" altLang="en-US" sz="1000" dirty="0">
                <a:latin typeface="+mj-ea"/>
                <a:ea typeface="+mj-ea"/>
              </a:rPr>
              <a:t>より）</a:t>
            </a:r>
          </a:p>
        </p:txBody>
      </p:sp>
      <p:sp>
        <p:nvSpPr>
          <p:cNvPr id="12" name="コンテンツ プレースホルダー 2"/>
          <p:cNvSpPr txBox="1">
            <a:spLocks/>
          </p:cNvSpPr>
          <p:nvPr/>
        </p:nvSpPr>
        <p:spPr>
          <a:xfrm>
            <a:off x="4736976" y="1556792"/>
            <a:ext cx="4680520" cy="340623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endParaRPr lang="en-US" altLang="ja-JP" sz="1200" dirty="0" smtClean="0">
              <a:latin typeface="+mj-ea"/>
              <a:ea typeface="+mj-ea"/>
            </a:endParaRPr>
          </a:p>
          <a:p>
            <a:pPr marL="95250" indent="-95250">
              <a:buNone/>
            </a:pPr>
            <a:r>
              <a:rPr lang="en-US" altLang="ja-JP" sz="1600" dirty="0" smtClean="0">
                <a:latin typeface="+mj-ea"/>
                <a:ea typeface="+mj-ea"/>
              </a:rPr>
              <a:t>【</a:t>
            </a:r>
            <a:r>
              <a:rPr lang="ja-JP" altLang="en-US" sz="1600" dirty="0" smtClean="0">
                <a:latin typeface="+mj-ea"/>
                <a:ea typeface="+mj-ea"/>
              </a:rPr>
              <a:t>測定結果②</a:t>
            </a:r>
            <a:r>
              <a:rPr lang="en-US" altLang="ja-JP" sz="1600" dirty="0" smtClean="0">
                <a:latin typeface="+mj-ea"/>
                <a:ea typeface="+mj-ea"/>
              </a:rPr>
              <a:t>】</a:t>
            </a:r>
            <a:endParaRPr lang="ja-JP" altLang="en-US" sz="1400" dirty="0">
              <a:latin typeface="+mj-ea"/>
              <a:ea typeface="+mj-ea"/>
            </a:endParaRPr>
          </a:p>
          <a:p>
            <a:pPr marL="95250" indent="-95250">
              <a:buNone/>
            </a:pPr>
            <a:r>
              <a:rPr lang="ja-JP" altLang="en-US" sz="1400" dirty="0">
                <a:latin typeface="+mj-ea"/>
                <a:ea typeface="+mj-ea"/>
              </a:rPr>
              <a:t>・①②⑥⑦</a:t>
            </a:r>
            <a:r>
              <a:rPr lang="ja-JP" altLang="en-US" sz="1400" dirty="0" smtClean="0">
                <a:latin typeface="+mj-ea"/>
                <a:ea typeface="+mj-ea"/>
              </a:rPr>
              <a:t>⑧に</a:t>
            </a:r>
            <a:r>
              <a:rPr lang="ja-JP" altLang="en-US" sz="1400" dirty="0">
                <a:latin typeface="+mj-ea"/>
                <a:ea typeface="+mj-ea"/>
              </a:rPr>
              <a:t>おいては、事業地、対照地ともに</a:t>
            </a:r>
            <a:r>
              <a:rPr lang="ja-JP" altLang="en-US" sz="1400" dirty="0" smtClean="0">
                <a:latin typeface="+mj-ea"/>
                <a:ea typeface="+mj-ea"/>
              </a:rPr>
              <a:t>伐採前後とも表面流</a:t>
            </a:r>
            <a:r>
              <a:rPr lang="ja-JP" altLang="en-US" sz="1400" dirty="0">
                <a:latin typeface="+mj-ea"/>
                <a:ea typeface="+mj-ea"/>
              </a:rPr>
              <a:t>が発生</a:t>
            </a:r>
            <a:r>
              <a:rPr lang="ja-JP" altLang="en-US" sz="1400" dirty="0" smtClean="0">
                <a:latin typeface="+mj-ea"/>
                <a:ea typeface="+mj-ea"/>
              </a:rPr>
              <a:t>した。</a:t>
            </a:r>
            <a:endParaRPr lang="ja-JP" altLang="en-US" sz="1400" dirty="0">
              <a:latin typeface="+mj-ea"/>
              <a:ea typeface="+mj-ea"/>
            </a:endParaRPr>
          </a:p>
          <a:p>
            <a:pPr marL="95250" indent="-95250">
              <a:buNone/>
            </a:pPr>
            <a:r>
              <a:rPr lang="ja-JP" altLang="en-US" sz="1400" dirty="0" smtClean="0">
                <a:latin typeface="+mj-ea"/>
                <a:ea typeface="+mj-ea"/>
              </a:rPr>
              <a:t>・③に</a:t>
            </a:r>
            <a:r>
              <a:rPr lang="ja-JP" altLang="en-US" sz="1400" dirty="0">
                <a:latin typeface="+mj-ea"/>
                <a:ea typeface="+mj-ea"/>
              </a:rPr>
              <a:t>おいては、事業地、対照地ともに伐採前後</a:t>
            </a:r>
            <a:r>
              <a:rPr lang="ja-JP" altLang="en-US" sz="1400" dirty="0" smtClean="0">
                <a:latin typeface="+mj-ea"/>
                <a:ea typeface="+mj-ea"/>
              </a:rPr>
              <a:t>ともに表面流が発生しなかった。</a:t>
            </a:r>
            <a:endParaRPr lang="ja-JP" altLang="en-US" sz="1400" dirty="0">
              <a:latin typeface="+mj-ea"/>
              <a:ea typeface="+mj-ea"/>
            </a:endParaRPr>
          </a:p>
          <a:p>
            <a:pPr marL="95250" indent="-95250">
              <a:buNone/>
            </a:pPr>
            <a:r>
              <a:rPr lang="ja-JP" altLang="en-US" sz="1400" dirty="0">
                <a:latin typeface="+mj-ea"/>
                <a:ea typeface="+mj-ea"/>
              </a:rPr>
              <a:t>・</a:t>
            </a:r>
            <a:r>
              <a:rPr lang="ja-JP" altLang="en-US" sz="1400" dirty="0" smtClean="0">
                <a:latin typeface="+mj-ea"/>
                <a:ea typeface="+mj-ea"/>
              </a:rPr>
              <a:t>④に</a:t>
            </a:r>
            <a:r>
              <a:rPr lang="ja-JP" altLang="en-US" sz="1400" dirty="0">
                <a:latin typeface="+mj-ea"/>
                <a:ea typeface="+mj-ea"/>
              </a:rPr>
              <a:t>おいては、事業地、対照地ともに伐採前は表面流</a:t>
            </a:r>
            <a:r>
              <a:rPr lang="ja-JP" altLang="en-US" sz="1400" dirty="0" smtClean="0">
                <a:latin typeface="+mj-ea"/>
                <a:ea typeface="+mj-ea"/>
              </a:rPr>
              <a:t>が発生しなかった</a:t>
            </a:r>
            <a:r>
              <a:rPr lang="ja-JP" altLang="en-US" sz="1400" dirty="0">
                <a:latin typeface="+mj-ea"/>
                <a:ea typeface="+mj-ea"/>
              </a:rPr>
              <a:t>が、伐採後は表面流が発生</a:t>
            </a:r>
            <a:r>
              <a:rPr lang="ja-JP" altLang="en-US" sz="1400" dirty="0" smtClean="0">
                <a:latin typeface="+mj-ea"/>
                <a:ea typeface="+mj-ea"/>
              </a:rPr>
              <a:t>した。</a:t>
            </a:r>
            <a:endParaRPr lang="ja-JP" altLang="en-US" sz="1400" dirty="0">
              <a:latin typeface="+mj-ea"/>
              <a:ea typeface="+mj-ea"/>
            </a:endParaRPr>
          </a:p>
          <a:p>
            <a:pPr marL="95250" indent="-95250">
              <a:buNone/>
            </a:pPr>
            <a:r>
              <a:rPr lang="ja-JP" altLang="en-US" sz="1400">
                <a:latin typeface="+mj-ea"/>
                <a:ea typeface="+mj-ea"/>
              </a:rPr>
              <a:t>・</a:t>
            </a:r>
            <a:r>
              <a:rPr lang="ja-JP" altLang="en-US" sz="1400" smtClean="0">
                <a:latin typeface="+mj-ea"/>
                <a:ea typeface="+mj-ea"/>
              </a:rPr>
              <a:t>⑤においては、</a:t>
            </a:r>
            <a:r>
              <a:rPr lang="ja-JP" altLang="en-US" sz="1400" dirty="0">
                <a:latin typeface="+mj-ea"/>
                <a:ea typeface="+mj-ea"/>
              </a:rPr>
              <a:t>対照地については伐採前後ともに表面流が</a:t>
            </a:r>
            <a:r>
              <a:rPr lang="ja-JP" altLang="en-US" sz="1400" dirty="0" smtClean="0">
                <a:latin typeface="+mj-ea"/>
                <a:ea typeface="+mj-ea"/>
              </a:rPr>
              <a:t>発生したが、</a:t>
            </a:r>
            <a:r>
              <a:rPr lang="ja-JP" altLang="en-US" sz="1400" dirty="0">
                <a:latin typeface="+mj-ea"/>
                <a:ea typeface="+mj-ea"/>
              </a:rPr>
              <a:t>　事業地については伐採前には表面流が</a:t>
            </a:r>
            <a:r>
              <a:rPr lang="ja-JP" altLang="en-US" sz="1400" dirty="0" smtClean="0">
                <a:latin typeface="+mj-ea"/>
                <a:ea typeface="+mj-ea"/>
              </a:rPr>
              <a:t>発生したが</a:t>
            </a:r>
            <a:r>
              <a:rPr lang="ja-JP" altLang="en-US" sz="1400" dirty="0">
                <a:latin typeface="+mj-ea"/>
                <a:ea typeface="+mj-ea"/>
              </a:rPr>
              <a:t>、伐採後</a:t>
            </a:r>
            <a:r>
              <a:rPr lang="ja-JP" altLang="en-US" sz="1400" dirty="0" smtClean="0">
                <a:latin typeface="+mj-ea"/>
                <a:ea typeface="+mj-ea"/>
              </a:rPr>
              <a:t>は発生しなかった</a:t>
            </a:r>
            <a:r>
              <a:rPr lang="ja-JP" altLang="en-US" sz="1400" dirty="0">
                <a:latin typeface="+mj-ea"/>
                <a:ea typeface="+mj-ea"/>
              </a:rPr>
              <a:t>。</a:t>
            </a:r>
          </a:p>
          <a:p>
            <a:pPr marL="0" indent="0">
              <a:buNone/>
            </a:pPr>
            <a:endParaRPr lang="en-US" altLang="ja-JP" sz="1200" dirty="0" smtClean="0">
              <a:latin typeface="+mj-ea"/>
              <a:ea typeface="+mj-ea"/>
            </a:endParaRPr>
          </a:p>
        </p:txBody>
      </p:sp>
      <p:pic>
        <p:nvPicPr>
          <p:cNvPr id="307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8504" y="2213446"/>
            <a:ext cx="4110707" cy="4154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65280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81486" y="5517232"/>
            <a:ext cx="9622986" cy="1296000"/>
          </a:xfrm>
          <a:prstGeom prst="rect">
            <a:avLst/>
          </a:prstGeom>
          <a:solidFill>
            <a:schemeClr val="accent5">
              <a:lumMod val="60000"/>
              <a:lumOff val="40000"/>
            </a:schemeClr>
          </a:solidFill>
          <a:ln>
            <a:solidFill>
              <a:schemeClr val="tx1"/>
            </a:solidFill>
          </a:ln>
        </p:spPr>
        <p:txBody>
          <a:bodyPr vert="horz" lIns="91440" tIns="45720" rIns="91440" bIns="45720" rtlCol="0">
            <a:normAutofit/>
          </a:bodyPr>
          <a:lstStyle/>
          <a:p>
            <a:pPr>
              <a:spcBef>
                <a:spcPct val="20000"/>
              </a:spcBef>
              <a:buFont typeface="Arial" panose="020B0604020202020204" pitchFamily="34" charset="0"/>
              <a:buNone/>
            </a:pPr>
            <a:endParaRPr lang="ja-JP" altLang="en-US" sz="1600">
              <a:solidFill>
                <a:schemeClr val="tx1"/>
              </a:solidFill>
            </a:endParaRPr>
          </a:p>
        </p:txBody>
      </p:sp>
      <p:sp>
        <p:nvSpPr>
          <p:cNvPr id="13" name="コンテンツ プレースホルダー 2"/>
          <p:cNvSpPr txBox="1">
            <a:spLocks/>
          </p:cNvSpPr>
          <p:nvPr/>
        </p:nvSpPr>
        <p:spPr>
          <a:xfrm>
            <a:off x="128464" y="764704"/>
            <a:ext cx="9777536" cy="56886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600" dirty="0" smtClean="0">
                <a:latin typeface="+mj-ea"/>
                <a:ea typeface="+mj-ea"/>
              </a:rPr>
              <a:t>◆検証結果</a:t>
            </a:r>
            <a:r>
              <a:rPr lang="ja-JP" altLang="en-US" sz="1600" dirty="0">
                <a:latin typeface="+mj-ea"/>
              </a:rPr>
              <a:t>　（流木対策）</a:t>
            </a:r>
          </a:p>
          <a:p>
            <a:pPr marL="0" indent="0">
              <a:buNone/>
            </a:pPr>
            <a:r>
              <a:rPr lang="ja-JP" altLang="en-US" sz="1600" dirty="0">
                <a:latin typeface="+mj-ea"/>
              </a:rPr>
              <a:t>　　</a:t>
            </a:r>
            <a:r>
              <a:rPr lang="ja-JP" altLang="en-US" sz="1600" dirty="0" smtClean="0">
                <a:latin typeface="+mj-ea"/>
              </a:rPr>
              <a:t>・対照</a:t>
            </a:r>
            <a:r>
              <a:rPr lang="ja-JP" altLang="en-US" sz="1600" dirty="0">
                <a:latin typeface="+mj-ea"/>
              </a:rPr>
              <a:t>区（対策未実施区）との植生等比較</a:t>
            </a:r>
            <a:r>
              <a:rPr lang="ja-JP" altLang="en-US" sz="1600" dirty="0" smtClean="0">
                <a:latin typeface="+mj-ea"/>
              </a:rPr>
              <a:t>調査③</a:t>
            </a:r>
            <a:endParaRPr lang="en-US" altLang="ja-JP" sz="1600" dirty="0" smtClean="0">
              <a:latin typeface="+mj-ea"/>
            </a:endParaRPr>
          </a:p>
          <a:p>
            <a:pPr marL="0" indent="0">
              <a:buNone/>
            </a:pPr>
            <a:r>
              <a:rPr lang="ja-JP" altLang="en-US" sz="1600" dirty="0">
                <a:latin typeface="+mj-ea"/>
                <a:ea typeface="+mj-ea"/>
              </a:rPr>
              <a:t>　</a:t>
            </a:r>
            <a:r>
              <a:rPr lang="ja-JP" altLang="en-US" sz="1600" dirty="0" smtClean="0">
                <a:latin typeface="+mj-ea"/>
                <a:ea typeface="+mj-ea"/>
              </a:rPr>
              <a:t>　　</a:t>
            </a:r>
            <a:r>
              <a:rPr lang="ja-JP" altLang="en-US" sz="1600" dirty="0">
                <a:latin typeface="+mj-ea"/>
              </a:rPr>
              <a:t>・</a:t>
            </a:r>
            <a:r>
              <a:rPr lang="ja-JP" altLang="en-US" sz="1600" u="sng" dirty="0">
                <a:latin typeface="+mj-ea"/>
              </a:rPr>
              <a:t>土砂受け箱を用いた表面侵食量（移動した土砂の</a:t>
            </a:r>
            <a:r>
              <a:rPr lang="ja-JP" altLang="en-US" sz="1600" u="sng" dirty="0" smtClean="0">
                <a:latin typeface="+mj-ea"/>
              </a:rPr>
              <a:t>重量）</a:t>
            </a:r>
            <a:r>
              <a:rPr lang="ja-JP" altLang="en-US" sz="1600" u="sng" dirty="0">
                <a:latin typeface="+mj-ea"/>
              </a:rPr>
              <a:t>を</a:t>
            </a:r>
            <a:r>
              <a:rPr lang="ja-JP" altLang="en-US" sz="1600" u="sng" dirty="0" smtClean="0">
                <a:latin typeface="+mj-ea"/>
              </a:rPr>
              <a:t>測定</a:t>
            </a:r>
            <a:endParaRPr lang="en-US" altLang="ja-JP" sz="1600" u="sng" dirty="0" smtClean="0">
              <a:latin typeface="+mj-ea"/>
            </a:endParaRPr>
          </a:p>
          <a:p>
            <a:pPr marL="0" indent="0">
              <a:buNone/>
            </a:pPr>
            <a:endParaRPr lang="en-US" altLang="ja-JP" sz="1600" dirty="0">
              <a:latin typeface="+mj-ea"/>
              <a:ea typeface="+mj-ea"/>
            </a:endParaRPr>
          </a:p>
          <a:p>
            <a:pPr marL="0" indent="0">
              <a:buNone/>
            </a:pPr>
            <a:endParaRPr lang="en-US" altLang="ja-JP" sz="1600" dirty="0" smtClean="0">
              <a:latin typeface="+mj-ea"/>
              <a:ea typeface="+mj-ea"/>
            </a:endParaRPr>
          </a:p>
          <a:p>
            <a:pPr marL="0" indent="0">
              <a:buFont typeface="Arial" panose="020B0604020202020204" pitchFamily="34" charset="0"/>
              <a:buNone/>
            </a:pPr>
            <a:endParaRPr lang="en-US" altLang="ja-JP" sz="1600" dirty="0">
              <a:latin typeface="+mj-ea"/>
              <a:ea typeface="+mj-ea"/>
            </a:endParaRPr>
          </a:p>
          <a:p>
            <a:pPr marL="0" indent="0">
              <a:buFont typeface="Arial" panose="020B0604020202020204" pitchFamily="34" charset="0"/>
              <a:buNone/>
            </a:pPr>
            <a:endParaRPr lang="en-US" altLang="ja-JP" sz="1600" dirty="0" smtClean="0">
              <a:latin typeface="+mj-ea"/>
              <a:ea typeface="+mj-ea"/>
            </a:endParaRPr>
          </a:p>
          <a:p>
            <a:pPr marL="0" indent="0">
              <a:buFont typeface="Arial" panose="020B0604020202020204" pitchFamily="34" charset="0"/>
              <a:buNone/>
            </a:pPr>
            <a:endParaRPr lang="en-US" altLang="ja-JP" sz="1600" dirty="0">
              <a:latin typeface="+mj-ea"/>
              <a:ea typeface="+mj-ea"/>
            </a:endParaRPr>
          </a:p>
          <a:p>
            <a:pPr marL="0" indent="0">
              <a:buFont typeface="Arial" panose="020B0604020202020204" pitchFamily="34" charset="0"/>
              <a:buNone/>
            </a:pPr>
            <a:endParaRPr lang="en-US" altLang="ja-JP" sz="1600" dirty="0" smtClean="0">
              <a:latin typeface="+mj-ea"/>
              <a:ea typeface="+mj-ea"/>
            </a:endParaRPr>
          </a:p>
          <a:p>
            <a:pPr marL="0" indent="0">
              <a:buFont typeface="Arial" panose="020B0604020202020204" pitchFamily="34" charset="0"/>
              <a:buNone/>
            </a:pPr>
            <a:endParaRPr lang="en-US" altLang="ja-JP" sz="1600" dirty="0">
              <a:latin typeface="+mj-ea"/>
              <a:ea typeface="+mj-ea"/>
            </a:endParaRPr>
          </a:p>
          <a:p>
            <a:pPr marL="0" indent="0">
              <a:buFont typeface="Arial" panose="020B0604020202020204" pitchFamily="34" charset="0"/>
              <a:buNone/>
            </a:pPr>
            <a:endParaRPr lang="en-US" altLang="ja-JP" sz="1600" dirty="0" smtClean="0">
              <a:latin typeface="+mj-ea"/>
              <a:ea typeface="+mj-ea"/>
            </a:endParaRPr>
          </a:p>
          <a:p>
            <a:pPr marL="0" indent="0">
              <a:buFont typeface="Arial" panose="020B0604020202020204" pitchFamily="34" charset="0"/>
              <a:buNone/>
            </a:pPr>
            <a:endParaRPr lang="en-US" altLang="ja-JP" sz="1600" dirty="0" smtClean="0">
              <a:latin typeface="+mj-ea"/>
              <a:ea typeface="+mj-ea"/>
            </a:endParaRPr>
          </a:p>
          <a:p>
            <a:pPr marL="0" indent="0">
              <a:buFont typeface="Arial" panose="020B0604020202020204" pitchFamily="34" charset="0"/>
              <a:buNone/>
            </a:pPr>
            <a:endParaRPr lang="en-US" altLang="ja-JP" sz="1600" dirty="0">
              <a:latin typeface="+mj-ea"/>
              <a:ea typeface="+mj-ea"/>
            </a:endParaRPr>
          </a:p>
          <a:p>
            <a:pPr marL="0" indent="0">
              <a:buNone/>
            </a:pPr>
            <a:r>
              <a:rPr lang="ja-JP" altLang="en-US" sz="1600" dirty="0" smtClean="0">
                <a:latin typeface="+mj-ea"/>
                <a:ea typeface="+mj-ea"/>
              </a:rPr>
              <a:t>　</a:t>
            </a:r>
            <a:r>
              <a:rPr lang="en-US" altLang="ja-JP" sz="1600" dirty="0" smtClean="0">
                <a:latin typeface="+mj-ea"/>
                <a:ea typeface="+mj-ea"/>
              </a:rPr>
              <a:t>【</a:t>
            </a:r>
            <a:r>
              <a:rPr lang="ja-JP" altLang="en-US" sz="1600" dirty="0" smtClean="0">
                <a:latin typeface="+mj-ea"/>
                <a:ea typeface="+mj-ea"/>
              </a:rPr>
              <a:t>測定結果③</a:t>
            </a:r>
            <a:r>
              <a:rPr lang="en-US" altLang="ja-JP" sz="1600" dirty="0" smtClean="0">
                <a:latin typeface="+mj-ea"/>
                <a:ea typeface="+mj-ea"/>
              </a:rPr>
              <a:t>】</a:t>
            </a:r>
          </a:p>
          <a:p>
            <a:pPr marL="0" indent="0">
              <a:buNone/>
            </a:pPr>
            <a:r>
              <a:rPr lang="ja-JP" altLang="en-US" sz="1400" dirty="0">
                <a:latin typeface="+mj-ea"/>
                <a:ea typeface="+mj-ea"/>
              </a:rPr>
              <a:t>　</a:t>
            </a:r>
            <a:r>
              <a:rPr lang="ja-JP" altLang="en-US" sz="1400" dirty="0" smtClean="0">
                <a:latin typeface="+mj-ea"/>
                <a:ea typeface="+mj-ea"/>
              </a:rPr>
              <a:t>　・</a:t>
            </a:r>
            <a:r>
              <a:rPr lang="ja-JP" altLang="en-US" sz="1400" dirty="0">
                <a:latin typeface="+mj-ea"/>
              </a:rPr>
              <a:t>表面侵食量：</a:t>
            </a:r>
            <a:r>
              <a:rPr lang="en-US" altLang="ja-JP" sz="1400" dirty="0">
                <a:latin typeface="+mj-ea"/>
              </a:rPr>
              <a:t>8</a:t>
            </a:r>
            <a:r>
              <a:rPr lang="ja-JP" altLang="en-US" sz="1400" dirty="0">
                <a:latin typeface="+mj-ea"/>
              </a:rPr>
              <a:t>箇所中</a:t>
            </a:r>
            <a:r>
              <a:rPr lang="en-US" altLang="ja-JP" sz="1400" dirty="0">
                <a:latin typeface="+mj-ea"/>
              </a:rPr>
              <a:t>4</a:t>
            </a:r>
            <a:r>
              <a:rPr lang="ja-JP" altLang="en-US" sz="1400" dirty="0">
                <a:latin typeface="+mj-ea"/>
              </a:rPr>
              <a:t>箇所で、事業地が対照地を下回った（②、④、⑤、⑦）。</a:t>
            </a:r>
            <a:endParaRPr lang="en-US" altLang="ja-JP" sz="1400" dirty="0">
              <a:latin typeface="+mj-ea"/>
            </a:endParaRPr>
          </a:p>
          <a:p>
            <a:pPr marL="0" indent="0">
              <a:buNone/>
            </a:pPr>
            <a:r>
              <a:rPr lang="ja-JP" altLang="en-US" sz="1400" dirty="0">
                <a:latin typeface="+mj-ea"/>
                <a:ea typeface="+mj-ea"/>
              </a:rPr>
              <a:t>　</a:t>
            </a:r>
            <a:r>
              <a:rPr lang="ja-JP" altLang="en-US" sz="1400" dirty="0" smtClean="0">
                <a:latin typeface="+mj-ea"/>
                <a:ea typeface="+mj-ea"/>
              </a:rPr>
              <a:t>　・表面侵食量：</a:t>
            </a:r>
            <a:r>
              <a:rPr lang="en-US" altLang="ja-JP" sz="1400" dirty="0" smtClean="0">
                <a:latin typeface="+mj-ea"/>
                <a:ea typeface="+mj-ea"/>
              </a:rPr>
              <a:t>8</a:t>
            </a:r>
            <a:r>
              <a:rPr lang="ja-JP" altLang="en-US" sz="1400" dirty="0" smtClean="0">
                <a:latin typeface="+mj-ea"/>
                <a:ea typeface="+mj-ea"/>
              </a:rPr>
              <a:t>箇所中</a:t>
            </a:r>
            <a:r>
              <a:rPr lang="en-US" altLang="ja-JP" sz="1400" dirty="0" smtClean="0">
                <a:latin typeface="+mj-ea"/>
                <a:ea typeface="+mj-ea"/>
              </a:rPr>
              <a:t>4</a:t>
            </a:r>
            <a:r>
              <a:rPr lang="ja-JP" altLang="en-US" sz="1400" dirty="0" smtClean="0">
                <a:latin typeface="+mj-ea"/>
                <a:ea typeface="+mj-ea"/>
              </a:rPr>
              <a:t>箇所で、</a:t>
            </a:r>
            <a:r>
              <a:rPr lang="ja-JP" altLang="en-US" sz="1400" dirty="0">
                <a:latin typeface="+mj-ea"/>
                <a:ea typeface="+mj-ea"/>
              </a:rPr>
              <a:t>事業地</a:t>
            </a:r>
            <a:r>
              <a:rPr lang="ja-JP" altLang="en-US" sz="1400" dirty="0" smtClean="0">
                <a:latin typeface="+mj-ea"/>
                <a:ea typeface="+mj-ea"/>
              </a:rPr>
              <a:t>が対照地を上回った（</a:t>
            </a:r>
            <a:r>
              <a:rPr lang="ja-JP" altLang="en-US" sz="1400" dirty="0">
                <a:latin typeface="+mj-ea"/>
                <a:ea typeface="+mj-ea"/>
              </a:rPr>
              <a:t>①</a:t>
            </a:r>
            <a:r>
              <a:rPr lang="ja-JP" altLang="en-US" sz="1400" dirty="0" smtClean="0">
                <a:latin typeface="+mj-ea"/>
                <a:ea typeface="+mj-ea"/>
              </a:rPr>
              <a:t>、③、</a:t>
            </a:r>
            <a:r>
              <a:rPr lang="ja-JP" altLang="en-US" sz="1400" dirty="0">
                <a:latin typeface="+mj-ea"/>
                <a:ea typeface="+mj-ea"/>
              </a:rPr>
              <a:t>⑥</a:t>
            </a:r>
            <a:r>
              <a:rPr lang="ja-JP" altLang="en-US" sz="1400" dirty="0" smtClean="0">
                <a:latin typeface="+mj-ea"/>
                <a:ea typeface="+mj-ea"/>
              </a:rPr>
              <a:t>、</a:t>
            </a:r>
            <a:r>
              <a:rPr lang="ja-JP" altLang="en-US" sz="1400" dirty="0">
                <a:latin typeface="+mj-ea"/>
                <a:ea typeface="+mj-ea"/>
              </a:rPr>
              <a:t>⑧</a:t>
            </a:r>
            <a:r>
              <a:rPr lang="ja-JP" altLang="en-US" sz="1400" dirty="0" smtClean="0">
                <a:latin typeface="+mj-ea"/>
                <a:ea typeface="+mj-ea"/>
              </a:rPr>
              <a:t>）。</a:t>
            </a:r>
            <a:endParaRPr lang="en-US" altLang="ja-JP" sz="1400" dirty="0" smtClean="0">
              <a:latin typeface="+mj-ea"/>
              <a:ea typeface="+mj-ea"/>
            </a:endParaRPr>
          </a:p>
          <a:p>
            <a:pPr marL="0" indent="0">
              <a:buNone/>
            </a:pPr>
            <a:endParaRPr lang="en-US" altLang="ja-JP" sz="1000" dirty="0" smtClean="0">
              <a:latin typeface="+mj-ea"/>
            </a:endParaRPr>
          </a:p>
          <a:p>
            <a:pPr marL="0" indent="0">
              <a:buNone/>
            </a:pPr>
            <a:r>
              <a:rPr lang="ja-JP" altLang="en-US" sz="1600" dirty="0" smtClean="0">
                <a:latin typeface="+mj-ea"/>
              </a:rPr>
              <a:t>◆</a:t>
            </a:r>
            <a:r>
              <a:rPr lang="ja-JP" altLang="en-US" sz="1600" dirty="0">
                <a:latin typeface="+mj-ea"/>
              </a:rPr>
              <a:t>自己評価</a:t>
            </a:r>
            <a:endParaRPr lang="en-US" altLang="ja-JP" sz="1600" dirty="0">
              <a:latin typeface="+mj-ea"/>
            </a:endParaRPr>
          </a:p>
          <a:p>
            <a:pPr marL="0" indent="0">
              <a:buNone/>
            </a:pPr>
            <a:r>
              <a:rPr lang="ja-JP" altLang="en-US" sz="1600" dirty="0" smtClean="0">
                <a:latin typeface="+mj-ea"/>
              </a:rPr>
              <a:t>○林</a:t>
            </a:r>
            <a:r>
              <a:rPr lang="ja-JP" altLang="en-US" sz="1600" dirty="0">
                <a:latin typeface="+mj-ea"/>
              </a:rPr>
              <a:t>床</a:t>
            </a:r>
            <a:r>
              <a:rPr lang="ja-JP" altLang="en-US" sz="1600" dirty="0" smtClean="0">
                <a:latin typeface="+mj-ea"/>
              </a:rPr>
              <a:t>被覆率については、事業地では対照地に比べ最大</a:t>
            </a:r>
            <a:r>
              <a:rPr lang="en-US" altLang="ja-JP" sz="1600" dirty="0" smtClean="0">
                <a:latin typeface="+mj-ea"/>
              </a:rPr>
              <a:t>14.6%</a:t>
            </a:r>
            <a:r>
              <a:rPr lang="ja-JP" altLang="en-US" sz="1600" dirty="0">
                <a:latin typeface="+mj-ea"/>
              </a:rPr>
              <a:t>（調査</a:t>
            </a:r>
            <a:r>
              <a:rPr lang="ja-JP" altLang="en-US" sz="1600" dirty="0" smtClean="0">
                <a:latin typeface="+mj-ea"/>
              </a:rPr>
              <a:t>箇所</a:t>
            </a:r>
            <a:r>
              <a:rPr lang="en-US" altLang="ja-JP" sz="1600" dirty="0" smtClean="0">
                <a:latin typeface="+mj-ea"/>
              </a:rPr>
              <a:t>8</a:t>
            </a:r>
            <a:r>
              <a:rPr lang="ja-JP" altLang="en-US" sz="1600" dirty="0" smtClean="0">
                <a:latin typeface="+mj-ea"/>
              </a:rPr>
              <a:t>箇所の平均）の増加が確認</a:t>
            </a:r>
            <a:endParaRPr lang="en-US" altLang="ja-JP" sz="1600" dirty="0" smtClean="0">
              <a:latin typeface="+mj-ea"/>
            </a:endParaRPr>
          </a:p>
          <a:p>
            <a:pPr marL="0" indent="0">
              <a:buNone/>
            </a:pPr>
            <a:r>
              <a:rPr lang="ja-JP" altLang="en-US" sz="1600" dirty="0">
                <a:latin typeface="+mj-ea"/>
              </a:rPr>
              <a:t>　</a:t>
            </a:r>
            <a:r>
              <a:rPr lang="ja-JP" altLang="en-US" sz="1600" dirty="0" smtClean="0">
                <a:latin typeface="+mj-ea"/>
              </a:rPr>
              <a:t>できた。一方、土壌の浸透能及び表面侵食量については、効果発現まで時間がかかると言われている</a:t>
            </a:r>
            <a:endParaRPr lang="en-US" altLang="ja-JP" sz="1600" dirty="0" smtClean="0">
              <a:latin typeface="+mj-ea"/>
            </a:endParaRPr>
          </a:p>
          <a:p>
            <a:pPr marL="0" indent="0">
              <a:buNone/>
            </a:pPr>
            <a:r>
              <a:rPr lang="ja-JP" altLang="en-US" sz="1600" dirty="0">
                <a:latin typeface="+mj-ea"/>
              </a:rPr>
              <a:t>　</a:t>
            </a:r>
            <a:r>
              <a:rPr lang="ja-JP" altLang="en-US" sz="1600" dirty="0" smtClean="0">
                <a:latin typeface="+mj-ea"/>
              </a:rPr>
              <a:t>ことから、今後も継続して調査を実施していく。</a:t>
            </a:r>
            <a:endParaRPr lang="en-US" altLang="ja-JP" sz="1600" dirty="0" smtClean="0">
              <a:latin typeface="+mj-ea"/>
            </a:endParaRPr>
          </a:p>
        </p:txBody>
      </p:sp>
      <p:sp>
        <p:nvSpPr>
          <p:cNvPr id="34" name="正方形/長方形 17"/>
          <p:cNvSpPr>
            <a:spLocks noChangeArrowheads="1"/>
          </p:cNvSpPr>
          <p:nvPr/>
        </p:nvSpPr>
        <p:spPr bwMode="auto">
          <a:xfrm>
            <a:off x="111734" y="332656"/>
            <a:ext cx="70015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kumimoji="1" sz="48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41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36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3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3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9pPr>
          </a:lstStyle>
          <a:p>
            <a:pPr defTabSz="914400" eaLnBrk="1" hangingPunct="1">
              <a:spcBef>
                <a:spcPct val="0"/>
              </a:spcBef>
              <a:buFontTx/>
              <a:buNone/>
            </a:pPr>
            <a:r>
              <a:rPr lang="ja-JP" altLang="en-US" sz="2000" b="1" dirty="0">
                <a:latin typeface="メイリオ" pitchFamily="50" charset="-128"/>
                <a:ea typeface="メイリオ" pitchFamily="50" charset="-128"/>
                <a:cs typeface="メイリオ" pitchFamily="50" charset="-128"/>
              </a:rPr>
              <a:t>　</a:t>
            </a:r>
            <a:r>
              <a:rPr lang="ja-JP" altLang="en-US" sz="2000" b="1" dirty="0" smtClean="0">
                <a:latin typeface="メイリオ" pitchFamily="50" charset="-128"/>
                <a:ea typeface="メイリオ" pitchFamily="50" charset="-128"/>
                <a:cs typeface="メイリオ" pitchFamily="50" charset="-128"/>
              </a:rPr>
              <a:t>危険渓流の流木対策事業</a:t>
            </a:r>
            <a:r>
              <a:rPr lang="ja-JP" altLang="en-US" sz="2000" b="1" dirty="0" smtClean="0">
                <a:solidFill>
                  <a:srgbClr val="000000"/>
                </a:solidFill>
                <a:latin typeface="Meiryo UI" pitchFamily="50" charset="-128"/>
                <a:ea typeface="Meiryo UI" pitchFamily="50" charset="-128"/>
                <a:cs typeface="Meiryo UI" pitchFamily="50" charset="-128"/>
              </a:rPr>
              <a:t>の効果検証</a:t>
            </a:r>
            <a:endParaRPr lang="ja-JP" altLang="en-US" sz="2000" b="1" dirty="0">
              <a:solidFill>
                <a:srgbClr val="000000"/>
              </a:solidFill>
              <a:latin typeface="Meiryo UI" pitchFamily="50" charset="-128"/>
              <a:ea typeface="Meiryo UI" pitchFamily="50" charset="-128"/>
              <a:cs typeface="Meiryo UI" pitchFamily="50" charset="-128"/>
            </a:endParaRPr>
          </a:p>
        </p:txBody>
      </p:sp>
      <p:cxnSp>
        <p:nvCxnSpPr>
          <p:cNvPr id="37" name="直線コネクタ 36"/>
          <p:cNvCxnSpPr/>
          <p:nvPr/>
        </p:nvCxnSpPr>
        <p:spPr>
          <a:xfrm>
            <a:off x="200472" y="697636"/>
            <a:ext cx="9504000" cy="0"/>
          </a:xfrm>
          <a:prstGeom prst="line">
            <a:avLst/>
          </a:prstGeom>
          <a:ln w="47625">
            <a:solidFill>
              <a:srgbClr val="74B230"/>
            </a:solidFill>
          </a:ln>
        </p:spPr>
        <p:style>
          <a:lnRef idx="3">
            <a:schemeClr val="accent1"/>
          </a:lnRef>
          <a:fillRef idx="0">
            <a:schemeClr val="accent1"/>
          </a:fillRef>
          <a:effectRef idx="2">
            <a:schemeClr val="accent1"/>
          </a:effectRef>
          <a:fontRef idx="minor">
            <a:schemeClr val="tx1"/>
          </a:fontRef>
        </p:style>
      </p:cxnSp>
      <p:sp>
        <p:nvSpPr>
          <p:cNvPr id="23" name="テキスト ボックス 22"/>
          <p:cNvSpPr txBox="1"/>
          <p:nvPr/>
        </p:nvSpPr>
        <p:spPr>
          <a:xfrm>
            <a:off x="1640632" y="4554401"/>
            <a:ext cx="7885868" cy="242751"/>
          </a:xfrm>
          <a:prstGeom prst="rect">
            <a:avLst/>
          </a:prstGeom>
          <a:solidFill>
            <a:schemeClr val="bg1"/>
          </a:solidFill>
        </p:spPr>
        <p:txBody>
          <a:bodyPr wrap="square" rtlCol="0">
            <a:spAutoFit/>
          </a:bodyPr>
          <a:lstStyle/>
          <a:p>
            <a:pPr algn="ctr"/>
            <a:endParaRPr kumimoji="1" lang="ja-JP" altLang="en-US" sz="1200" dirty="0"/>
          </a:p>
        </p:txBody>
      </p:sp>
      <p:pic>
        <p:nvPicPr>
          <p:cNvPr id="49" name="Picture 2" descr="\\172.21.21.33\share\H27年度写真\森林防災関連\流木\271006側川\RIMG0301.JPG"/>
          <p:cNvPicPr preferRelativeResize="0">
            <a:picLocks noChangeArrowheads="1"/>
          </p:cNvPicPr>
          <p:nvPr/>
        </p:nvPicPr>
        <p:blipFill rotWithShape="1">
          <a:blip r:embed="rId3" cstate="screen">
            <a:extLst>
              <a:ext uri="{28A0092B-C50C-407E-A947-70E740481C1C}">
                <a14:useLocalDpi xmlns:a14="http://schemas.microsoft.com/office/drawing/2010/main"/>
              </a:ext>
            </a:extLst>
          </a:blip>
          <a:srcRect l="10668"/>
          <a:stretch/>
        </p:blipFill>
        <p:spPr bwMode="auto">
          <a:xfrm>
            <a:off x="7652472" y="3609020"/>
            <a:ext cx="2052000" cy="1548000"/>
          </a:xfrm>
          <a:prstGeom prst="rect">
            <a:avLst/>
          </a:prstGeom>
          <a:noFill/>
          <a:extLst>
            <a:ext uri="{909E8E84-426E-40DD-AFC4-6F175D3DCCD1}">
              <a14:hiddenFill xmlns:a14="http://schemas.microsoft.com/office/drawing/2010/main">
                <a:solidFill>
                  <a:srgbClr val="FFFFFF"/>
                </a:solidFill>
              </a14:hiddenFill>
            </a:ext>
          </a:extLst>
        </p:spPr>
      </p:pic>
      <p:sp>
        <p:nvSpPr>
          <p:cNvPr id="50" name="コンテンツ プレースホルダー 2"/>
          <p:cNvSpPr txBox="1">
            <a:spLocks/>
          </p:cNvSpPr>
          <p:nvPr/>
        </p:nvSpPr>
        <p:spPr>
          <a:xfrm>
            <a:off x="7610283" y="5162121"/>
            <a:ext cx="2136377" cy="26064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sz="1000" dirty="0" smtClean="0"/>
              <a:t>土砂受け箱（四條畷市南野）</a:t>
            </a:r>
            <a:endParaRPr lang="en-US" altLang="ja-JP" sz="1000" dirty="0"/>
          </a:p>
        </p:txBody>
      </p:sp>
      <p:graphicFrame>
        <p:nvGraphicFramePr>
          <p:cNvPr id="11" name="グラフ 10"/>
          <p:cNvGraphicFramePr>
            <a:graphicFrameLocks/>
          </p:cNvGraphicFramePr>
          <p:nvPr>
            <p:extLst>
              <p:ext uri="{D42A27DB-BD31-4B8C-83A1-F6EECF244321}">
                <p14:modId xmlns:p14="http://schemas.microsoft.com/office/powerpoint/2010/main" val="948234136"/>
              </p:ext>
            </p:extLst>
          </p:nvPr>
        </p:nvGraphicFramePr>
        <p:xfrm>
          <a:off x="-51243" y="1851385"/>
          <a:ext cx="7762877" cy="2945767"/>
        </p:xfrm>
        <a:graphic>
          <a:graphicData uri="http://schemas.openxmlformats.org/drawingml/2006/chart">
            <c:chart xmlns:c="http://schemas.openxmlformats.org/drawingml/2006/chart" xmlns:r="http://schemas.openxmlformats.org/officeDocument/2006/relationships" r:id="rId4"/>
          </a:graphicData>
        </a:graphic>
      </p:graphicFrame>
      <p:cxnSp>
        <p:nvCxnSpPr>
          <p:cNvPr id="3" name="直線矢印コネクタ 2"/>
          <p:cNvCxnSpPr/>
          <p:nvPr/>
        </p:nvCxnSpPr>
        <p:spPr>
          <a:xfrm flipV="1">
            <a:off x="1088528" y="3672947"/>
            <a:ext cx="216024" cy="144016"/>
          </a:xfrm>
          <a:prstGeom prst="straightConnector1">
            <a:avLst/>
          </a:prstGeom>
          <a:ln w="63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コンテンツ プレースホルダー 2"/>
          <p:cNvSpPr txBox="1">
            <a:spLocks/>
          </p:cNvSpPr>
          <p:nvPr/>
        </p:nvSpPr>
        <p:spPr>
          <a:xfrm>
            <a:off x="7568095" y="1844824"/>
            <a:ext cx="2337905" cy="129614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1200" dirty="0" smtClean="0">
                <a:latin typeface="+mj-ea"/>
                <a:ea typeface="+mj-ea"/>
              </a:rPr>
              <a:t>※</a:t>
            </a:r>
            <a:r>
              <a:rPr lang="ja-JP" altLang="en-US" sz="1200" dirty="0" smtClean="0">
                <a:latin typeface="+mj-ea"/>
                <a:ea typeface="+mj-ea"/>
              </a:rPr>
              <a:t>測定方法</a:t>
            </a:r>
            <a:endParaRPr lang="en-US" altLang="ja-JP" sz="1200" dirty="0" smtClean="0">
              <a:latin typeface="+mj-ea"/>
              <a:ea typeface="+mj-ea"/>
            </a:endParaRPr>
          </a:p>
          <a:p>
            <a:pPr marL="0" indent="0">
              <a:buNone/>
            </a:pPr>
            <a:r>
              <a:rPr lang="ja-JP" altLang="en-US" sz="1200" dirty="0" smtClean="0">
                <a:latin typeface="+mj-ea"/>
                <a:ea typeface="+mj-ea"/>
              </a:rPr>
              <a:t>平成</a:t>
            </a:r>
            <a:r>
              <a:rPr lang="en-US" altLang="ja-JP" sz="1200" dirty="0" smtClean="0">
                <a:latin typeface="+mj-ea"/>
                <a:ea typeface="+mj-ea"/>
              </a:rPr>
              <a:t>29</a:t>
            </a:r>
            <a:r>
              <a:rPr lang="ja-JP" altLang="en-US" sz="1200" dirty="0" smtClean="0">
                <a:latin typeface="+mj-ea"/>
                <a:ea typeface="+mj-ea"/>
              </a:rPr>
              <a:t>年</a:t>
            </a:r>
            <a:r>
              <a:rPr lang="en-US" altLang="ja-JP" sz="1200" dirty="0" smtClean="0">
                <a:latin typeface="+mj-ea"/>
                <a:ea typeface="+mj-ea"/>
              </a:rPr>
              <a:t>2</a:t>
            </a:r>
            <a:r>
              <a:rPr lang="ja-JP" altLang="en-US" sz="1200" dirty="0" smtClean="0">
                <a:latin typeface="+mj-ea"/>
                <a:ea typeface="+mj-ea"/>
              </a:rPr>
              <a:t>月 伐採</a:t>
            </a:r>
            <a:endParaRPr lang="en-US" altLang="ja-JP" sz="1200" dirty="0" smtClean="0">
              <a:latin typeface="+mj-ea"/>
              <a:ea typeface="+mj-ea"/>
            </a:endParaRPr>
          </a:p>
          <a:p>
            <a:pPr marL="0" indent="0">
              <a:buNone/>
            </a:pPr>
            <a:r>
              <a:rPr lang="ja-JP" altLang="en-US" sz="1200" dirty="0" smtClean="0">
                <a:latin typeface="+mj-ea"/>
                <a:ea typeface="+mj-ea"/>
              </a:rPr>
              <a:t>平成</a:t>
            </a:r>
            <a:r>
              <a:rPr lang="en-US" altLang="ja-JP" sz="1200" dirty="0" smtClean="0">
                <a:latin typeface="+mj-ea"/>
                <a:ea typeface="+mj-ea"/>
              </a:rPr>
              <a:t>29</a:t>
            </a:r>
            <a:r>
              <a:rPr lang="ja-JP" altLang="en-US" sz="1200" dirty="0" smtClean="0">
                <a:latin typeface="+mj-ea"/>
                <a:ea typeface="+mj-ea"/>
              </a:rPr>
              <a:t>年</a:t>
            </a:r>
            <a:r>
              <a:rPr lang="en-US" altLang="ja-JP" sz="1200" dirty="0" smtClean="0">
                <a:latin typeface="+mj-ea"/>
                <a:ea typeface="+mj-ea"/>
              </a:rPr>
              <a:t>3</a:t>
            </a:r>
            <a:r>
              <a:rPr lang="ja-JP" altLang="en-US" sz="1200" dirty="0" smtClean="0">
                <a:latin typeface="+mj-ea"/>
                <a:ea typeface="+mj-ea"/>
              </a:rPr>
              <a:t>月　土砂受け箱設置</a:t>
            </a:r>
            <a:endParaRPr lang="en-US" altLang="ja-JP" sz="1200" dirty="0" smtClean="0">
              <a:latin typeface="+mj-ea"/>
              <a:ea typeface="+mj-ea"/>
            </a:endParaRPr>
          </a:p>
          <a:p>
            <a:pPr marL="0" indent="0">
              <a:buNone/>
            </a:pPr>
            <a:r>
              <a:rPr lang="ja-JP" altLang="en-US" sz="1200" dirty="0" smtClean="0">
                <a:latin typeface="+mj-ea"/>
                <a:ea typeface="+mj-ea"/>
              </a:rPr>
              <a:t>平成</a:t>
            </a:r>
            <a:r>
              <a:rPr lang="en-US" altLang="ja-JP" sz="1200" dirty="0" smtClean="0">
                <a:latin typeface="+mj-ea"/>
                <a:ea typeface="+mj-ea"/>
              </a:rPr>
              <a:t>29</a:t>
            </a:r>
            <a:r>
              <a:rPr lang="ja-JP" altLang="en-US" sz="1200" dirty="0" smtClean="0">
                <a:latin typeface="+mj-ea"/>
                <a:ea typeface="+mj-ea"/>
              </a:rPr>
              <a:t>年</a:t>
            </a:r>
            <a:r>
              <a:rPr lang="en-US" altLang="ja-JP" sz="1200" dirty="0" smtClean="0">
                <a:latin typeface="+mj-ea"/>
                <a:ea typeface="+mj-ea"/>
              </a:rPr>
              <a:t>4</a:t>
            </a:r>
            <a:r>
              <a:rPr lang="ja-JP" altLang="en-US" sz="1200" dirty="0" smtClean="0">
                <a:latin typeface="+mj-ea"/>
                <a:ea typeface="+mj-ea"/>
              </a:rPr>
              <a:t>月～平成</a:t>
            </a:r>
            <a:r>
              <a:rPr lang="en-US" altLang="ja-JP" sz="1200" dirty="0" smtClean="0">
                <a:latin typeface="+mj-ea"/>
                <a:ea typeface="+mj-ea"/>
              </a:rPr>
              <a:t>30</a:t>
            </a:r>
            <a:r>
              <a:rPr lang="ja-JP" altLang="en-US" sz="1200" dirty="0" smtClean="0">
                <a:latin typeface="+mj-ea"/>
                <a:ea typeface="+mj-ea"/>
              </a:rPr>
              <a:t>年</a:t>
            </a:r>
            <a:r>
              <a:rPr lang="en-US" altLang="ja-JP" sz="1200" dirty="0" smtClean="0">
                <a:latin typeface="+mj-ea"/>
                <a:ea typeface="+mj-ea"/>
              </a:rPr>
              <a:t>1</a:t>
            </a:r>
            <a:r>
              <a:rPr lang="ja-JP" altLang="en-US" sz="1200" dirty="0" smtClean="0">
                <a:latin typeface="+mj-ea"/>
                <a:ea typeface="+mj-ea"/>
              </a:rPr>
              <a:t>月</a:t>
            </a:r>
            <a:endParaRPr lang="en-US" altLang="ja-JP" sz="1200" dirty="0" smtClean="0">
              <a:latin typeface="+mj-ea"/>
              <a:ea typeface="+mj-ea"/>
            </a:endParaRPr>
          </a:p>
          <a:p>
            <a:pPr marL="0" indent="0">
              <a:buNone/>
            </a:pPr>
            <a:r>
              <a:rPr lang="ja-JP" altLang="en-US" sz="1200" dirty="0" smtClean="0">
                <a:latin typeface="+mj-ea"/>
                <a:ea typeface="+mj-ea"/>
              </a:rPr>
              <a:t>　毎月回収（</a:t>
            </a:r>
            <a:r>
              <a:rPr lang="en-US" altLang="ja-JP" sz="1200" dirty="0" smtClean="0">
                <a:latin typeface="+mj-ea"/>
                <a:ea typeface="+mj-ea"/>
              </a:rPr>
              <a:t>10</a:t>
            </a:r>
            <a:r>
              <a:rPr lang="ja-JP" altLang="en-US" sz="1200" dirty="0" smtClean="0">
                <a:latin typeface="+mj-ea"/>
                <a:ea typeface="+mj-ea"/>
              </a:rPr>
              <a:t>ヶ月）</a:t>
            </a:r>
            <a:endParaRPr lang="en-US" altLang="ja-JP" sz="1200" dirty="0">
              <a:latin typeface="+mj-ea"/>
              <a:ea typeface="+mj-ea"/>
            </a:endParaRPr>
          </a:p>
        </p:txBody>
      </p:sp>
      <p:sp>
        <p:nvSpPr>
          <p:cNvPr id="15" name="コンテンツ プレースホルダー 2"/>
          <p:cNvSpPr txBox="1">
            <a:spLocks/>
          </p:cNvSpPr>
          <p:nvPr/>
        </p:nvSpPr>
        <p:spPr>
          <a:xfrm>
            <a:off x="7587431" y="2988568"/>
            <a:ext cx="2159230" cy="5124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1200" dirty="0" smtClean="0">
                <a:latin typeface="+mj-ea"/>
                <a:ea typeface="+mj-ea"/>
              </a:rPr>
              <a:t>※</a:t>
            </a:r>
            <a:r>
              <a:rPr lang="ja-JP" altLang="en-US" sz="1200" dirty="0" smtClean="0">
                <a:latin typeface="+mj-ea"/>
                <a:ea typeface="+mj-ea"/>
              </a:rPr>
              <a:t>表中の数値は、測定値より年間移動量に換算した値</a:t>
            </a:r>
            <a:endParaRPr lang="en-US" altLang="ja-JP" sz="1200" dirty="0">
              <a:latin typeface="+mj-ea"/>
              <a:ea typeface="+mj-ea"/>
            </a:endParaRPr>
          </a:p>
        </p:txBody>
      </p:sp>
    </p:spTree>
    <p:extLst>
      <p:ext uri="{BB962C8B-B14F-4D97-AF65-F5344CB8AC3E}">
        <p14:creationId xmlns:p14="http://schemas.microsoft.com/office/powerpoint/2010/main" val="38951863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596</TotalTime>
  <Words>2578</Words>
  <Application>Microsoft Office PowerPoint</Application>
  <PresentationFormat>A4 210 x 297 mm</PresentationFormat>
  <Paragraphs>953</Paragraphs>
  <Slides>40</Slides>
  <Notes>38</Notes>
  <HiddenSlides>0</HiddenSlides>
  <MMClips>0</MMClips>
  <ScaleCrop>false</ScaleCrop>
  <HeadingPairs>
    <vt:vector size="4" baseType="variant">
      <vt:variant>
        <vt:lpstr>テーマ</vt:lpstr>
      </vt:variant>
      <vt:variant>
        <vt:i4>1</vt:i4>
      </vt:variant>
      <vt:variant>
        <vt:lpstr>スライド タイトル</vt:lpstr>
      </vt:variant>
      <vt:variant>
        <vt:i4>40</vt:i4>
      </vt:variant>
    </vt:vector>
  </HeadingPairs>
  <TitlesOfParts>
    <vt:vector size="41" baseType="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大阪府</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木南　克規</dc:creator>
  <cp:lastModifiedBy>辻　和司</cp:lastModifiedBy>
  <cp:revision>47</cp:revision>
  <cp:lastPrinted>2018-08-02T10:20:44Z</cp:lastPrinted>
  <dcterms:created xsi:type="dcterms:W3CDTF">2018-06-07T02:44:10Z</dcterms:created>
  <dcterms:modified xsi:type="dcterms:W3CDTF">2018-11-01T07:10:10Z</dcterms:modified>
</cp:coreProperties>
</file>