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10"/>
  </p:notesMasterIdLst>
  <p:sldIdLst>
    <p:sldId id="266" r:id="rId2"/>
    <p:sldId id="279" r:id="rId3"/>
    <p:sldId id="257" r:id="rId4"/>
    <p:sldId id="275" r:id="rId5"/>
    <p:sldId id="268" r:id="rId6"/>
    <p:sldId id="269" r:id="rId7"/>
    <p:sldId id="270" r:id="rId8"/>
    <p:sldId id="278"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3526" autoAdjust="0"/>
  </p:normalViewPr>
  <p:slideViewPr>
    <p:cSldViewPr snapToGrid="0">
      <p:cViewPr varScale="1">
        <p:scale>
          <a:sx n="80" d="100"/>
          <a:sy n="80" d="100"/>
        </p:scale>
        <p:origin x="1546" y="1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DCA1947-24BE-47FB-A6A8-2B2548685FD4}" type="datetimeFigureOut">
              <a:rPr kumimoji="1" lang="ja-JP" altLang="en-US" smtClean="0"/>
              <a:t>2024/8/20</a:t>
            </a:fld>
            <a:endParaRPr kumimoji="1" lang="ja-JP" altLang="en-US"/>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083576-9177-4638-ABD5-BB4248B39E51}" type="slidenum">
              <a:rPr kumimoji="1" lang="ja-JP" altLang="en-US" smtClean="0"/>
              <a:t>‹#›</a:t>
            </a:fld>
            <a:endParaRPr kumimoji="1" lang="ja-JP" altLang="en-US"/>
          </a:p>
        </p:txBody>
      </p:sp>
    </p:spTree>
    <p:extLst>
      <p:ext uri="{BB962C8B-B14F-4D97-AF65-F5344CB8AC3E}">
        <p14:creationId xmlns:p14="http://schemas.microsoft.com/office/powerpoint/2010/main" val="13738827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083576-9177-4638-ABD5-BB4248B39E51}" type="slidenum">
              <a:rPr kumimoji="1" lang="ja-JP" altLang="en-US" smtClean="0"/>
              <a:t>4</a:t>
            </a:fld>
            <a:endParaRPr kumimoji="1" lang="ja-JP" altLang="en-US"/>
          </a:p>
        </p:txBody>
      </p:sp>
    </p:spTree>
    <p:extLst>
      <p:ext uri="{BB962C8B-B14F-4D97-AF65-F5344CB8AC3E}">
        <p14:creationId xmlns:p14="http://schemas.microsoft.com/office/powerpoint/2010/main" val="1692108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083576-9177-4638-ABD5-BB4248B39E51}" type="slidenum">
              <a:rPr kumimoji="1" lang="ja-JP" altLang="en-US" smtClean="0"/>
              <a:t>7</a:t>
            </a:fld>
            <a:endParaRPr kumimoji="1" lang="ja-JP" altLang="en-US"/>
          </a:p>
        </p:txBody>
      </p:sp>
    </p:spTree>
    <p:extLst>
      <p:ext uri="{BB962C8B-B14F-4D97-AF65-F5344CB8AC3E}">
        <p14:creationId xmlns:p14="http://schemas.microsoft.com/office/powerpoint/2010/main" val="79766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083576-9177-4638-ABD5-BB4248B39E51}" type="slidenum">
              <a:rPr kumimoji="1" lang="ja-JP" altLang="en-US" smtClean="0"/>
              <a:t>8</a:t>
            </a:fld>
            <a:endParaRPr kumimoji="1" lang="ja-JP" altLang="en-US"/>
          </a:p>
        </p:txBody>
      </p:sp>
    </p:spTree>
    <p:extLst>
      <p:ext uri="{BB962C8B-B14F-4D97-AF65-F5344CB8AC3E}">
        <p14:creationId xmlns:p14="http://schemas.microsoft.com/office/powerpoint/2010/main" val="1778719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ltLang="ja-JP"/>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ja-JP"/>
              <a:t>Click to edit Master subtitle style</a:t>
            </a:r>
            <a:endParaRPr lang="en-US" dirty="0"/>
          </a:p>
        </p:txBody>
      </p:sp>
      <p:sp>
        <p:nvSpPr>
          <p:cNvPr id="4" name="Date Placeholder 3"/>
          <p:cNvSpPr>
            <a:spLocks noGrp="1"/>
          </p:cNvSpPr>
          <p:nvPr>
            <p:ph type="dt" sz="half" idx="10"/>
          </p:nvPr>
        </p:nvSpPr>
        <p:spPr/>
        <p:txBody>
          <a:bodyPr/>
          <a:lstStyle/>
          <a:p>
            <a:fld id="{11F9C4A0-F13E-4946-B5F8-56406268EA2C}"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3656506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10"/>
          </p:nvPr>
        </p:nvSpPr>
        <p:spPr/>
        <p:txBody>
          <a:bodyPr/>
          <a:lstStyle/>
          <a:p>
            <a:fld id="{05AEFB01-64CC-4E35-847A-99BF99FA36FA}"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85579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ltLang="ja-JP"/>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10"/>
          </p:nvPr>
        </p:nvSpPr>
        <p:spPr/>
        <p:txBody>
          <a:bodyPr/>
          <a:lstStyle/>
          <a:p>
            <a:fld id="{AA1BDD54-3CEA-4FB4-97B7-303F84134D35}"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978952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a:t>Click to edit Master title style</a:t>
            </a:r>
            <a:endParaRPr lang="en-US" dirty="0"/>
          </a:p>
        </p:txBody>
      </p:sp>
      <p:sp>
        <p:nvSpPr>
          <p:cNvPr id="3" name="Content Placeholder 2"/>
          <p:cNvSpPr>
            <a:spLocks noGrp="1"/>
          </p:cNvSpPr>
          <p:nvPr>
            <p:ph idx="1"/>
          </p:nvPr>
        </p:nvSpPr>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10"/>
          </p:nvPr>
        </p:nvSpPr>
        <p:spPr/>
        <p:txBody>
          <a:bodyPr/>
          <a:lstStyle/>
          <a:p>
            <a:fld id="{9683DC1F-F63B-4C22-867D-0D12FD0ACD91}"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24772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ltLang="ja-JP"/>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ltLang="ja-JP"/>
              <a:t>Click to edit Master text styles</a:t>
            </a:r>
          </a:p>
        </p:txBody>
      </p:sp>
      <p:sp>
        <p:nvSpPr>
          <p:cNvPr id="4" name="Date Placeholder 3"/>
          <p:cNvSpPr>
            <a:spLocks noGrp="1"/>
          </p:cNvSpPr>
          <p:nvPr>
            <p:ph type="dt" sz="half" idx="10"/>
          </p:nvPr>
        </p:nvSpPr>
        <p:spPr/>
        <p:txBody>
          <a:bodyPr/>
          <a:lstStyle/>
          <a:p>
            <a:fld id="{2D3DD54C-2BBA-4C5A-A4A6-6E79DDB1C3EE}" type="datetime1">
              <a:rPr kumimoji="1" lang="ja-JP" altLang="en-US" smtClean="0"/>
              <a:t>2024/8/20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233050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5" name="Date Placeholder 4"/>
          <p:cNvSpPr>
            <a:spLocks noGrp="1"/>
          </p:cNvSpPr>
          <p:nvPr>
            <p:ph type="dt" sz="half" idx="10"/>
          </p:nvPr>
        </p:nvSpPr>
        <p:spPr/>
        <p:txBody>
          <a:bodyPr/>
          <a:lstStyle/>
          <a:p>
            <a:fld id="{1A5B7577-1565-4DCF-9367-35A5206326FD}" type="datetime1">
              <a:rPr kumimoji="1" lang="ja-JP" altLang="en-US" smtClean="0"/>
              <a:t>2024/8/20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2216216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ltLang="ja-JP"/>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7" name="Date Placeholder 6"/>
          <p:cNvSpPr>
            <a:spLocks noGrp="1"/>
          </p:cNvSpPr>
          <p:nvPr>
            <p:ph type="dt" sz="half" idx="10"/>
          </p:nvPr>
        </p:nvSpPr>
        <p:spPr/>
        <p:txBody>
          <a:bodyPr/>
          <a:lstStyle/>
          <a:p>
            <a:fld id="{CEC2931F-352F-4AD3-925B-E3D05F167C55}" type="datetime1">
              <a:rPr kumimoji="1" lang="ja-JP" altLang="en-US" smtClean="0"/>
              <a:t>2024/8/20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214701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a:t>Click to edit Master title style</a:t>
            </a:r>
            <a:endParaRPr lang="en-US" dirty="0"/>
          </a:p>
        </p:txBody>
      </p:sp>
      <p:sp>
        <p:nvSpPr>
          <p:cNvPr id="3" name="Date Placeholder 2"/>
          <p:cNvSpPr>
            <a:spLocks noGrp="1"/>
          </p:cNvSpPr>
          <p:nvPr>
            <p:ph type="dt" sz="half" idx="10"/>
          </p:nvPr>
        </p:nvSpPr>
        <p:spPr/>
        <p:txBody>
          <a:bodyPr/>
          <a:lstStyle/>
          <a:p>
            <a:fld id="{0A74808F-A2D6-404C-A345-684C4434FEF7}" type="datetime1">
              <a:rPr kumimoji="1" lang="ja-JP" altLang="en-US" smtClean="0"/>
              <a:t>2024/8/20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3573180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1DBC44-68FB-4F68-8757-55513ADAABF6}" type="datetime1">
              <a:rPr kumimoji="1" lang="ja-JP" altLang="en-US" smtClean="0"/>
              <a:t>2024/8/20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2704664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ltLang="ja-JP"/>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ja-JP"/>
              <a:t>Click to edit Master text styles</a:t>
            </a:r>
          </a:p>
        </p:txBody>
      </p:sp>
      <p:sp>
        <p:nvSpPr>
          <p:cNvPr id="5" name="Date Placeholder 4"/>
          <p:cNvSpPr>
            <a:spLocks noGrp="1"/>
          </p:cNvSpPr>
          <p:nvPr>
            <p:ph type="dt" sz="half" idx="10"/>
          </p:nvPr>
        </p:nvSpPr>
        <p:spPr/>
        <p:txBody>
          <a:bodyPr/>
          <a:lstStyle/>
          <a:p>
            <a:fld id="{E0F56550-5D54-4C77-B693-F2FF393623B3}" type="datetime1">
              <a:rPr kumimoji="1" lang="ja-JP" altLang="en-US" smtClean="0"/>
              <a:t>2024/8/20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456307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ltLang="ja-JP"/>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ja-JP"/>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ja-JP"/>
              <a:t>Click to edit Master text styles</a:t>
            </a:r>
          </a:p>
        </p:txBody>
      </p:sp>
      <p:sp>
        <p:nvSpPr>
          <p:cNvPr id="5" name="Date Placeholder 4"/>
          <p:cNvSpPr>
            <a:spLocks noGrp="1"/>
          </p:cNvSpPr>
          <p:nvPr>
            <p:ph type="dt" sz="half" idx="10"/>
          </p:nvPr>
        </p:nvSpPr>
        <p:spPr/>
        <p:txBody>
          <a:bodyPr/>
          <a:lstStyle/>
          <a:p>
            <a:fld id="{732ED924-5D91-4504-AEA5-16D509803343}" type="datetime1">
              <a:rPr kumimoji="1" lang="ja-JP" altLang="en-US" smtClean="0"/>
              <a:t>2024/8/20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316662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ja-JP"/>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2871E24-B806-44EC-B06C-5FC2D49077BD}" type="datetime1">
              <a:rPr kumimoji="1" lang="ja-JP" altLang="en-US" smtClean="0"/>
              <a:t>2024/8/20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350786-CF91-4B8B-9A6C-EA2AA185FC0D}" type="slidenum">
              <a:rPr kumimoji="1" lang="ja-JP" altLang="en-US" smtClean="0"/>
              <a:t>‹#›</a:t>
            </a:fld>
            <a:endParaRPr kumimoji="1" lang="ja-JP" altLang="en-US"/>
          </a:p>
        </p:txBody>
      </p:sp>
    </p:spTree>
    <p:extLst>
      <p:ext uri="{BB962C8B-B14F-4D97-AF65-F5344CB8AC3E}">
        <p14:creationId xmlns:p14="http://schemas.microsoft.com/office/powerpoint/2010/main" val="1019831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hyperlink" Target="https://www.international-schools-database.com/articles/most-important-features-of-international-school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タイトル 1">
            <a:extLst>
              <a:ext uri="{FF2B5EF4-FFF2-40B4-BE49-F238E27FC236}">
                <a16:creationId xmlns:a16="http://schemas.microsoft.com/office/drawing/2014/main" id="{12499C65-3D97-4E2A-96DD-0E7213DA1239}"/>
              </a:ext>
            </a:extLst>
          </p:cNvPr>
          <p:cNvSpPr>
            <a:spLocks noGrp="1"/>
          </p:cNvSpPr>
          <p:nvPr>
            <p:ph type="ctrTitle"/>
          </p:nvPr>
        </p:nvSpPr>
        <p:spPr>
          <a:xfrm>
            <a:off x="564204" y="735106"/>
            <a:ext cx="8238156" cy="3295734"/>
          </a:xfrm>
        </p:spPr>
        <p:txBody>
          <a:bodyPr anchor="b">
            <a:normAutofit fontScale="90000"/>
          </a:bodyPr>
          <a:lstStyle/>
          <a:p>
            <a:r>
              <a:rPr lang="en-US" altLang="ja-JP" sz="4200" b="1" dirty="0">
                <a:solidFill>
                  <a:srgbClr val="FFFFFF"/>
                </a:solidFill>
                <a:latin typeface="Meiryo UI" panose="020B0604030504040204" pitchFamily="50" charset="-128"/>
                <a:ea typeface="Meiryo UI" panose="020B0604030504040204" pitchFamily="50" charset="-128"/>
              </a:rPr>
              <a:t>Needs Survey relating to International Schools for </a:t>
            </a:r>
            <a:br>
              <a:rPr lang="en-US" altLang="ja-JP" sz="4200" b="1" dirty="0">
                <a:solidFill>
                  <a:srgbClr val="FFFFFF"/>
                </a:solidFill>
                <a:latin typeface="Meiryo UI" panose="020B0604030504040204" pitchFamily="50" charset="-128"/>
                <a:ea typeface="Meiryo UI" panose="020B0604030504040204" pitchFamily="50" charset="-128"/>
              </a:rPr>
            </a:br>
            <a:r>
              <a:rPr lang="en-US" altLang="ja-JP" sz="4200" b="1" dirty="0">
                <a:solidFill>
                  <a:srgbClr val="FFFFFF"/>
                </a:solidFill>
                <a:latin typeface="Meiryo UI" panose="020B0604030504040204" pitchFamily="50" charset="-128"/>
                <a:ea typeface="Meiryo UI" panose="020B0604030504040204" pitchFamily="50" charset="-128"/>
              </a:rPr>
              <a:t>Highly Skilled International Professionals</a:t>
            </a:r>
            <a:br>
              <a:rPr lang="en-US" altLang="ja-JP" sz="4200" b="1" dirty="0">
                <a:solidFill>
                  <a:srgbClr val="FFFFFF"/>
                </a:solidFill>
                <a:latin typeface="Meiryo UI" panose="020B0604030504040204" pitchFamily="50" charset="-128"/>
                <a:ea typeface="Meiryo UI" panose="020B0604030504040204" pitchFamily="50" charset="-128"/>
              </a:rPr>
            </a:br>
            <a:br>
              <a:rPr lang="en-US" altLang="ja-JP" sz="4200" b="1" dirty="0">
                <a:solidFill>
                  <a:srgbClr val="FFFFFF"/>
                </a:solidFill>
                <a:latin typeface="Meiryo UI" panose="020B0604030504040204" pitchFamily="50" charset="-128"/>
                <a:ea typeface="Meiryo UI" panose="020B0604030504040204" pitchFamily="50" charset="-128"/>
              </a:rPr>
            </a:br>
            <a:r>
              <a:rPr lang="en-US" altLang="ja-JP" sz="4200" b="1" dirty="0">
                <a:solidFill>
                  <a:srgbClr val="FFFFFF"/>
                </a:solidFill>
                <a:latin typeface="Meiryo UI" panose="020B0604030504040204" pitchFamily="50" charset="-128"/>
                <a:ea typeface="Meiryo UI" panose="020B0604030504040204" pitchFamily="50" charset="-128"/>
              </a:rPr>
              <a:t>Outline</a:t>
            </a:r>
            <a:endParaRPr lang="ja-JP" altLang="en-US" sz="4200" b="1" dirty="0">
              <a:solidFill>
                <a:srgbClr val="FFFFFF"/>
              </a:solidFill>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B165A22E-68DE-4E9C-AD05-A1D65289879C}"/>
              </a:ext>
            </a:extLst>
          </p:cNvPr>
          <p:cNvSpPr>
            <a:spLocks noGrp="1"/>
          </p:cNvSpPr>
          <p:nvPr>
            <p:ph type="subTitle" idx="1"/>
          </p:nvPr>
        </p:nvSpPr>
        <p:spPr>
          <a:xfrm>
            <a:off x="1013011" y="4870823"/>
            <a:ext cx="7504463" cy="1666163"/>
          </a:xfrm>
        </p:spPr>
        <p:txBody>
          <a:bodyPr anchor="ctr">
            <a:normAutofit/>
          </a:bodyPr>
          <a:lstStyle/>
          <a:p>
            <a:r>
              <a:rPr lang="en-US" altLang="ja-JP" dirty="0">
                <a:latin typeface="Meiryo UI" panose="020B0604030504040204" pitchFamily="50" charset="-128"/>
                <a:ea typeface="Meiryo UI" panose="020B0604030504040204" pitchFamily="50" charset="-128"/>
              </a:rPr>
              <a:t>March, 2024</a:t>
            </a:r>
          </a:p>
          <a:p>
            <a:pPr algn="l"/>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a:t>
            </a:r>
            <a:endParaRPr lang="ja-JP" altLang="ja-JP"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DDD66735-CDB8-2059-05F0-BEB79DC0365A}"/>
              </a:ext>
            </a:extLst>
          </p:cNvPr>
          <p:cNvSpPr txBox="1"/>
          <p:nvPr/>
        </p:nvSpPr>
        <p:spPr>
          <a:xfrm>
            <a:off x="1738737" y="5630190"/>
            <a:ext cx="6008165" cy="707886"/>
          </a:xfrm>
          <a:prstGeom prst="rect">
            <a:avLst/>
          </a:prstGeom>
          <a:noFill/>
        </p:spPr>
        <p:txBody>
          <a:bodyPr wrap="square">
            <a:spAutoFit/>
          </a:bodyPr>
          <a:lstStyle/>
          <a:p>
            <a:pPr algn="ctr"/>
            <a:r>
              <a:rPr lang="en-US" altLang="ja-JP" sz="2000"/>
              <a:t>Osaka Prefecture, Osaka City</a:t>
            </a:r>
          </a:p>
          <a:p>
            <a:pPr algn="ctr"/>
            <a:r>
              <a:rPr lang="en-US" altLang="ja-JP" sz="2000"/>
              <a:t>(Survey Contractors: Hankyu Hanshin Properties Corp.)</a:t>
            </a:r>
            <a:endParaRPr lang="en-US" altLang="ja-JP" sz="2000" dirty="0"/>
          </a:p>
        </p:txBody>
      </p:sp>
    </p:spTree>
    <p:extLst>
      <p:ext uri="{BB962C8B-B14F-4D97-AF65-F5344CB8AC3E}">
        <p14:creationId xmlns:p14="http://schemas.microsoft.com/office/powerpoint/2010/main" val="890770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033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テキスト ボックス 9">
            <a:extLst>
              <a:ext uri="{FF2B5EF4-FFF2-40B4-BE49-F238E27FC236}">
                <a16:creationId xmlns:a16="http://schemas.microsoft.com/office/drawing/2014/main" id="{9DE338EA-1A00-0F85-0B9B-32CC996FA662}"/>
              </a:ext>
            </a:extLst>
          </p:cNvPr>
          <p:cNvSpPr txBox="1"/>
          <p:nvPr/>
        </p:nvSpPr>
        <p:spPr>
          <a:xfrm>
            <a:off x="89770" y="-14944"/>
            <a:ext cx="6786310" cy="763705"/>
          </a:xfrm>
          <a:prstGeom prst="rect">
            <a:avLst/>
          </a:prstGeom>
        </p:spPr>
        <p:txBody>
          <a:bodyPr vert="horz" lIns="91440" tIns="45720" rIns="91440" bIns="45720" rtlCol="0" anchor="b">
            <a:noAutofit/>
          </a:bodyPr>
          <a:lstStyle/>
          <a:p>
            <a:pPr defTabSz="914400">
              <a:lnSpc>
                <a:spcPct val="90000"/>
              </a:lnSpc>
              <a:spcBef>
                <a:spcPct val="0"/>
              </a:spcBef>
              <a:spcAft>
                <a:spcPts val="600"/>
              </a:spcAft>
            </a:pPr>
            <a:r>
              <a:rPr kumimoji="1" lang="en-US" altLang="ja-JP" sz="3200" kern="1200" dirty="0">
                <a:solidFill>
                  <a:schemeClr val="tx1"/>
                </a:solidFill>
                <a:latin typeface="Meiryo UI" panose="020B0604030504040204" pitchFamily="50" charset="-128"/>
                <a:ea typeface="Meiryo UI" panose="020B0604030504040204" pitchFamily="50" charset="-128"/>
                <a:cs typeface="+mj-cs"/>
              </a:rPr>
              <a:t>Ⅰ</a:t>
            </a:r>
            <a:r>
              <a:rPr kumimoji="1" lang="ja-JP" altLang="en-US" sz="3200" kern="1200" dirty="0">
                <a:solidFill>
                  <a:schemeClr val="tx1"/>
                </a:solidFill>
                <a:latin typeface="Meiryo UI" panose="020B0604030504040204" pitchFamily="50" charset="-128"/>
                <a:ea typeface="Meiryo UI" panose="020B0604030504040204" pitchFamily="50" charset="-128"/>
                <a:cs typeface="+mj-cs"/>
              </a:rPr>
              <a:t>　</a:t>
            </a:r>
            <a:r>
              <a:rPr kumimoji="1" lang="en-US" altLang="ja-JP" sz="3200" kern="1200" dirty="0">
                <a:solidFill>
                  <a:schemeClr val="tx1"/>
                </a:solidFill>
                <a:latin typeface="Meiryo UI" panose="020B0604030504040204" pitchFamily="50" charset="-128"/>
                <a:ea typeface="Meiryo UI" panose="020B0604030504040204" pitchFamily="50" charset="-128"/>
                <a:cs typeface="+mj-cs"/>
              </a:rPr>
              <a:t>Outline</a:t>
            </a:r>
            <a:endParaRPr kumimoji="1" lang="ja-JP" altLang="en-US" sz="3200" kern="1200" dirty="0">
              <a:solidFill>
                <a:schemeClr val="tx1"/>
              </a:solidFill>
              <a:latin typeface="Meiryo UI" panose="020B0604030504040204" pitchFamily="50" charset="-128"/>
              <a:ea typeface="Meiryo UI" panose="020B0604030504040204" pitchFamily="50" charset="-128"/>
              <a:cs typeface="+mj-cs"/>
            </a:endParaRPr>
          </a:p>
        </p:txBody>
      </p:sp>
      <p:sp>
        <p:nvSpPr>
          <p:cNvPr id="22" name="Rectangle 2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9144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28950" y="6400799"/>
            <a:ext cx="611504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AB0B1E1B-A052-FE19-A230-5CFC0D7A1F72}"/>
              </a:ext>
            </a:extLst>
          </p:cNvPr>
          <p:cNvSpPr>
            <a:spLocks noGrp="1"/>
          </p:cNvSpPr>
          <p:nvPr>
            <p:ph type="sldNum" sz="quarter" idx="12"/>
          </p:nvPr>
        </p:nvSpPr>
        <p:spPr>
          <a:xfrm>
            <a:off x="8796939" y="6457639"/>
            <a:ext cx="336042" cy="365125"/>
          </a:xfrm>
        </p:spPr>
        <p:txBody>
          <a:bodyPr vert="horz" lIns="91440" tIns="45720" rIns="91440" bIns="45720" rtlCol="0" anchor="ctr">
            <a:normAutofit/>
          </a:bodyPr>
          <a:lstStyle/>
          <a:p>
            <a:pPr defTabSz="914400">
              <a:spcAft>
                <a:spcPts val="600"/>
              </a:spcAft>
            </a:pPr>
            <a:r>
              <a:rPr kumimoji="1" lang="en-US" altLang="ja-JP" dirty="0">
                <a:solidFill>
                  <a:srgbClr val="FFFFFF"/>
                </a:solidFill>
                <a:latin typeface="Meiryo UI" panose="020B0604030504040204" pitchFamily="50" charset="-128"/>
                <a:ea typeface="Meiryo UI" panose="020B0604030504040204" pitchFamily="50" charset="-128"/>
              </a:rPr>
              <a:t>1</a:t>
            </a:r>
          </a:p>
        </p:txBody>
      </p:sp>
      <p:sp>
        <p:nvSpPr>
          <p:cNvPr id="5" name="Rectangle 1">
            <a:extLst>
              <a:ext uri="{FF2B5EF4-FFF2-40B4-BE49-F238E27FC236}">
                <a16:creationId xmlns:a16="http://schemas.microsoft.com/office/drawing/2014/main" id="{051498F2-C4A6-4777-A517-69A5AD7A70A6}"/>
              </a:ext>
            </a:extLst>
          </p:cNvPr>
          <p:cNvSpPr>
            <a:spLocks noChangeArrowheads="1"/>
          </p:cNvSpPr>
          <p:nvPr/>
        </p:nvSpPr>
        <p:spPr bwMode="auto">
          <a:xfrm>
            <a:off x="2447392" y="3341895"/>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ja-JP" altLang="en-US" sz="1350">
              <a:latin typeface="Meiryo UI" panose="020B0604030504040204" pitchFamily="50" charset="-128"/>
              <a:ea typeface="Meiryo UI" panose="020B0604030504040204" pitchFamily="50" charset="-128"/>
            </a:endParaRPr>
          </a:p>
        </p:txBody>
      </p:sp>
      <p:graphicFrame>
        <p:nvGraphicFramePr>
          <p:cNvPr id="4" name="表 3">
            <a:extLst>
              <a:ext uri="{FF2B5EF4-FFF2-40B4-BE49-F238E27FC236}">
                <a16:creationId xmlns:a16="http://schemas.microsoft.com/office/drawing/2014/main" id="{ABA62DAF-EF94-FBA7-323E-55BF070C8945}"/>
              </a:ext>
            </a:extLst>
          </p:cNvPr>
          <p:cNvGraphicFramePr>
            <a:graphicFrameLocks noGrp="1"/>
          </p:cNvGraphicFramePr>
          <p:nvPr>
            <p:extLst>
              <p:ext uri="{D42A27DB-BD31-4B8C-83A1-F6EECF244321}">
                <p14:modId xmlns:p14="http://schemas.microsoft.com/office/powerpoint/2010/main" val="2606627247"/>
              </p:ext>
            </p:extLst>
          </p:nvPr>
        </p:nvGraphicFramePr>
        <p:xfrm>
          <a:off x="449580" y="644202"/>
          <a:ext cx="8168640" cy="2710953"/>
        </p:xfrm>
        <a:graphic>
          <a:graphicData uri="http://schemas.openxmlformats.org/drawingml/2006/table">
            <a:tbl>
              <a:tblPr firstRow="1" firstCol="1" bandRow="1">
                <a:tableStyleId>{8A107856-5554-42FB-B03E-39F5DBC370BA}</a:tableStyleId>
              </a:tblPr>
              <a:tblGrid>
                <a:gridCol w="1703070">
                  <a:extLst>
                    <a:ext uri="{9D8B030D-6E8A-4147-A177-3AD203B41FA5}">
                      <a16:colId xmlns:a16="http://schemas.microsoft.com/office/drawing/2014/main" val="2806494716"/>
                    </a:ext>
                  </a:extLst>
                </a:gridCol>
                <a:gridCol w="6465570">
                  <a:extLst>
                    <a:ext uri="{9D8B030D-6E8A-4147-A177-3AD203B41FA5}">
                      <a16:colId xmlns:a16="http://schemas.microsoft.com/office/drawing/2014/main" val="2521777934"/>
                    </a:ext>
                  </a:extLst>
                </a:gridCol>
              </a:tblGrid>
              <a:tr h="546178">
                <a:tc>
                  <a:txBody>
                    <a:bodyPr/>
                    <a:lstStyle/>
                    <a:p>
                      <a:pPr algn="l">
                        <a:lnSpc>
                          <a:spcPct val="150000"/>
                        </a:lnSpc>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Purpose</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buFont typeface="Wingdings" panose="05000000000000000000" pitchFamily="2" charset="2"/>
                        <a:buNone/>
                      </a:pPr>
                      <a:r>
                        <a:rPr lang="en-US" altLang="ja-JP" sz="1050" b="0" kern="0" dirty="0">
                          <a:solidFill>
                            <a:schemeClr val="tx1"/>
                          </a:solidFill>
                          <a:latin typeface="Meiryo UI"/>
                          <a:ea typeface="Meiryo UI"/>
                        </a:rPr>
                        <a:t>A survey was conducted to understand the needs for international schools for highly skilled international professionals. The survey results will be used as the basic information to invite foreign capital financial businesses to Osaka and to establish living conditions.</a:t>
                      </a:r>
                      <a:endParaRPr lang="ja-JP" sz="1050" b="0" kern="100" dirty="0">
                        <a:solidFill>
                          <a:schemeClr val="tx1"/>
                        </a:solidFill>
                        <a:effectLst/>
                        <a:latin typeface="Meiryo UI"/>
                        <a:ea typeface="Meiryo UI"/>
                        <a:cs typeface="Times New Roman"/>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513202">
                <a:tc>
                  <a:txBody>
                    <a:bodyPr/>
                    <a:lstStyle/>
                    <a:p>
                      <a:pPr algn="l">
                        <a:lnSpc>
                          <a:spcPct val="150000"/>
                        </a:lnSpc>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Target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en-US" altLang="ja-JP" sz="1050" kern="0" dirty="0">
                          <a:solidFill>
                            <a:schemeClr val="tx1"/>
                          </a:solidFill>
                          <a:latin typeface="Meiryo UI"/>
                          <a:ea typeface="Meiryo UI"/>
                        </a:rPr>
                        <a:t>We surveyed those earning JPY15,000,000 or higher per annum, assuming highly skilled professionals are mostly likely to work with foreign financial businesses. </a:t>
                      </a:r>
                      <a:endParaRPr lang="ja-JP" altLang="en-US" sz="1050" kern="0" dirty="0">
                        <a:solidFill>
                          <a:schemeClr val="tx1"/>
                        </a:solidFill>
                        <a:latin typeface="Meiryo UI"/>
                        <a:ea typeface="Meiryo UI"/>
                      </a:endParaRPr>
                    </a:p>
                    <a:p>
                      <a:pPr marL="171450" indent="-171450" eaLnBrk="0">
                        <a:lnSpc>
                          <a:spcPct val="100000"/>
                        </a:lnSpc>
                        <a:spcBef>
                          <a:spcPts val="0"/>
                        </a:spcBef>
                        <a:buFont typeface="Wingdings" panose="05000000000000000000" pitchFamily="2" charset="2"/>
                        <a:buChar char="l"/>
                      </a:pPr>
                      <a:r>
                        <a:rPr lang="en-US" altLang="ja-JP" sz="1050" kern="0" dirty="0">
                          <a:solidFill>
                            <a:schemeClr val="tx1"/>
                          </a:solidFill>
                          <a:latin typeface="Meiryo UI"/>
                          <a:ea typeface="Meiryo UI"/>
                        </a:rPr>
                        <a:t>We selected countries/regions (UK, Hong Kong, India, Singapore and China) which have developed as international financial cities where a number of highly skilled professionals are considered to live and many businesses have potential to be invited to Osaka. Then we surveyed those living in the countries/regions.  </a:t>
                      </a:r>
                      <a:endParaRPr lang="ja-JP" altLang="en-US" sz="1050" kern="0" dirty="0">
                        <a:solidFill>
                          <a:schemeClr val="tx1"/>
                        </a:solidFill>
                        <a:latin typeface="Meiryo UI"/>
                        <a:ea typeface="Meiryo UI"/>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366953">
                <a:tc>
                  <a:txBody>
                    <a:bodyPr/>
                    <a:lstStyle/>
                    <a:p>
                      <a:pPr algn="l">
                        <a:lnSpc>
                          <a:spcPct val="150000"/>
                        </a:lnSpc>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Method</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en-US" altLang="ja-JP" sz="1050" kern="0" dirty="0">
                          <a:latin typeface="Meiryo UI" panose="020B0604030504040204" pitchFamily="50" charset="-128"/>
                          <a:ea typeface="Meiryo UI" panose="020B0604030504040204" pitchFamily="50" charset="-128"/>
                        </a:rPr>
                        <a:t>Online surveys were conducted for those registered with the web survey company</a:t>
                      </a:r>
                      <a:r>
                        <a:rPr lang="ja-JP" altLang="en-US" sz="1050" kern="0" dirty="0">
                          <a:latin typeface="Meiryo UI" panose="020B0604030504040204" pitchFamily="50" charset="-128"/>
                          <a:ea typeface="Meiryo UI" panose="020B0604030504040204" pitchFamily="50" charset="-128"/>
                        </a:rPr>
                        <a:t>（</a:t>
                      </a:r>
                      <a:r>
                        <a:rPr lang="en-US" altLang="ja-JP" sz="1050" kern="0" dirty="0">
                          <a:latin typeface="Meiryo UI" panose="020B0604030504040204" pitchFamily="50" charset="-128"/>
                          <a:ea typeface="Meiryo UI" panose="020B0604030504040204" pitchFamily="50" charset="-128"/>
                        </a:rPr>
                        <a:t>GMO</a:t>
                      </a:r>
                      <a:r>
                        <a:rPr lang="ja-JP" altLang="en-US" sz="1050" kern="0" dirty="0">
                          <a:latin typeface="Meiryo UI" panose="020B0604030504040204" pitchFamily="50" charset="-128"/>
                          <a:ea typeface="Meiryo UI" panose="020B0604030504040204" pitchFamily="50" charset="-128"/>
                        </a:rPr>
                        <a:t> </a:t>
                      </a:r>
                      <a:r>
                        <a:rPr lang="en-US" altLang="ja-JP" sz="1050" kern="0" dirty="0">
                          <a:latin typeface="Meiryo UI" panose="020B0604030504040204" pitchFamily="50" charset="-128"/>
                          <a:ea typeface="Meiryo UI" panose="020B0604030504040204" pitchFamily="50" charset="-128"/>
                        </a:rPr>
                        <a:t>research</a:t>
                      </a:r>
                      <a:r>
                        <a:rPr lang="ja-JP" altLang="en-US" sz="1050" kern="0" dirty="0">
                          <a:latin typeface="Meiryo UI" panose="020B0604030504040204" pitchFamily="50" charset="-128"/>
                          <a:ea typeface="Meiryo UI" panose="020B0604030504040204" pitchFamily="50" charset="-128"/>
                        </a:rPr>
                        <a:t>＆</a:t>
                      </a:r>
                      <a:r>
                        <a:rPr lang="en-US" altLang="ja-JP" sz="1050" kern="0" dirty="0">
                          <a:latin typeface="Meiryo UI" panose="020B0604030504040204" pitchFamily="50" charset="-128"/>
                          <a:ea typeface="Meiryo UI" panose="020B0604030504040204" pitchFamily="50" charset="-128"/>
                        </a:rPr>
                        <a:t>AI, Inc.</a:t>
                      </a:r>
                      <a:r>
                        <a:rPr lang="ja-JP" altLang="en-US" sz="1050" kern="0" dirty="0">
                          <a:latin typeface="Meiryo UI" panose="020B0604030504040204" pitchFamily="50" charset="-128"/>
                          <a:ea typeface="Meiryo UI" panose="020B0604030504040204" pitchFamily="50" charset="-128"/>
                        </a:rPr>
                        <a:t>）</a:t>
                      </a:r>
                      <a:r>
                        <a:rPr lang="en-US" altLang="ja-JP" sz="1050" kern="0" dirty="0">
                          <a:latin typeface="Meiryo UI" panose="020B0604030504040204" pitchFamily="50" charset="-128"/>
                          <a:ea typeface="Meiryo UI" panose="020B0604030504040204" pitchFamily="50" charset="-128"/>
                        </a:rPr>
                        <a:t>to answer the questionnaire.</a:t>
                      </a:r>
                    </a:p>
                    <a:p>
                      <a:pPr marL="171450" indent="-171450" eaLnBrk="0">
                        <a:lnSpc>
                          <a:spcPct val="100000"/>
                        </a:lnSpc>
                        <a:buFont typeface="Wingdings" panose="05000000000000000000" pitchFamily="2" charset="2"/>
                        <a:buChar char="l"/>
                      </a:pPr>
                      <a:r>
                        <a:rPr lang="en-US" altLang="ja-JP" sz="1050" kern="0" dirty="0">
                          <a:latin typeface="Meiryo UI" panose="020B0604030504040204" pitchFamily="50" charset="-128"/>
                          <a:ea typeface="Meiryo UI" panose="020B0604030504040204" pitchFamily="50" charset="-128"/>
                        </a:rPr>
                        <a:t>Language: English only</a:t>
                      </a:r>
                      <a:endParaRPr lang="ja-JP" altLang="en-US" sz="1050" kern="0" dirty="0">
                        <a:latin typeface="Meiryo UI" panose="020B0604030504040204" pitchFamily="50" charset="-128"/>
                        <a:ea typeface="Meiryo UI" panose="020B0604030504040204" pitchFamily="50" charset="-128"/>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r h="381457">
                <a:tc>
                  <a:txBody>
                    <a:bodyPr/>
                    <a:lstStyle/>
                    <a:p>
                      <a:pPr algn="l">
                        <a:lnSpc>
                          <a:spcPct val="150000"/>
                        </a:lnSpc>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Period</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50000"/>
                        </a:lnSpc>
                        <a:spcBef>
                          <a:spcPts val="0"/>
                        </a:spcBef>
                        <a:spcAft>
                          <a:spcPts val="0"/>
                        </a:spcAft>
                        <a:buClrTx/>
                        <a:buSzTx/>
                        <a:buFont typeface="Wingdings" panose="05000000000000000000" pitchFamily="2" charset="2"/>
                        <a:buNone/>
                        <a:tabLst/>
                        <a:defRPr/>
                      </a:pPr>
                      <a:r>
                        <a:rPr lang="en-US" altLang="ja-JP" sz="1050" kern="0" dirty="0">
                          <a:latin typeface="Meiryo UI" panose="020B0604030504040204" pitchFamily="50" charset="-128"/>
                          <a:ea typeface="Meiryo UI" panose="020B0604030504040204" pitchFamily="50" charset="-128"/>
                        </a:rPr>
                        <a:t>March 21, 2024 – March 29, 2024</a:t>
                      </a: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2590058"/>
                  </a:ext>
                </a:extLst>
              </a:tr>
              <a:tr h="343138">
                <a:tc>
                  <a:txBody>
                    <a:bodyPr/>
                    <a:lstStyle/>
                    <a:p>
                      <a:pPr algn="l">
                        <a:lnSpc>
                          <a:spcPct val="150000"/>
                        </a:lnSpc>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Number of</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responses</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50000"/>
                        </a:lnSpc>
                        <a:spcBef>
                          <a:spcPts val="0"/>
                        </a:spcBef>
                        <a:spcAft>
                          <a:spcPts val="0"/>
                        </a:spcAft>
                        <a:buClrTx/>
                        <a:buSzTx/>
                        <a:buFont typeface="Wingdings" panose="05000000000000000000" pitchFamily="2" charset="2"/>
                        <a:buNone/>
                        <a:tabLst/>
                        <a:defRPr/>
                      </a:pPr>
                      <a:r>
                        <a:rPr lang="en-US" altLang="ja-JP" sz="1050" kern="0" dirty="0">
                          <a:latin typeface="Meiryo UI" panose="020B0604030504040204" pitchFamily="50" charset="-128"/>
                          <a:ea typeface="Meiryo UI" panose="020B0604030504040204" pitchFamily="50" charset="-128"/>
                        </a:rPr>
                        <a:t>425</a:t>
                      </a:r>
                      <a:r>
                        <a:rPr lang="ja-JP" altLang="en-US" sz="1050" kern="0" dirty="0">
                          <a:latin typeface="Meiryo UI" panose="020B0604030504040204" pitchFamily="50" charset="-128"/>
                          <a:ea typeface="Meiryo UI" panose="020B0604030504040204" pitchFamily="50" charset="-128"/>
                        </a:rPr>
                        <a:t>（</a:t>
                      </a:r>
                      <a:r>
                        <a:rPr lang="en-US" altLang="ja-JP" sz="1050" kern="0" dirty="0">
                          <a:latin typeface="Meiryo UI" panose="020B0604030504040204" pitchFamily="50" charset="-128"/>
                          <a:ea typeface="Meiryo UI" panose="020B0604030504040204" pitchFamily="50" charset="-128"/>
                        </a:rPr>
                        <a:t>Target number: 300</a:t>
                      </a:r>
                      <a:r>
                        <a:rPr lang="ja-JP" altLang="en-US" sz="1050" kern="0" dirty="0">
                          <a:latin typeface="Meiryo UI" panose="020B0604030504040204" pitchFamily="50" charset="-128"/>
                          <a:ea typeface="Meiryo UI" panose="020B0604030504040204" pitchFamily="50" charset="-128"/>
                        </a:rPr>
                        <a:t>）</a:t>
                      </a: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24133480"/>
                  </a:ext>
                </a:extLst>
              </a:tr>
            </a:tbl>
          </a:graphicData>
        </a:graphic>
      </p:graphicFrame>
      <p:sp>
        <p:nvSpPr>
          <p:cNvPr id="8" name="コンテンツ プレースホルダー 2">
            <a:extLst>
              <a:ext uri="{FF2B5EF4-FFF2-40B4-BE49-F238E27FC236}">
                <a16:creationId xmlns:a16="http://schemas.microsoft.com/office/drawing/2014/main" id="{8DE77791-B4AC-D568-E872-8FCC6692FF44}"/>
              </a:ext>
            </a:extLst>
          </p:cNvPr>
          <p:cNvSpPr>
            <a:spLocks/>
          </p:cNvSpPr>
          <p:nvPr/>
        </p:nvSpPr>
        <p:spPr>
          <a:xfrm>
            <a:off x="89770" y="3844317"/>
            <a:ext cx="4041963" cy="456774"/>
          </a:xfrm>
          <a:prstGeom prst="rect">
            <a:avLst/>
          </a:prstGeom>
        </p:spPr>
        <p:txBody>
          <a:bodyPr>
            <a:noAutofit/>
          </a:bodyPr>
          <a:lstStyle/>
          <a:p>
            <a:pPr defTabSz="306324">
              <a:spcBef>
                <a:spcPts val="603"/>
              </a:spcBef>
            </a:pPr>
            <a:r>
              <a:rPr lang="en-US" altLang="ja-JP" sz="2000" dirty="0">
                <a:latin typeface="Meiryo UI" panose="020B0604030504040204" pitchFamily="50" charset="-128"/>
                <a:ea typeface="Meiryo UI" panose="020B0604030504040204" pitchFamily="50" charset="-128"/>
              </a:rPr>
              <a:t>1</a:t>
            </a:r>
            <a:r>
              <a:rPr lang="ja-JP" altLang="en-US" sz="2000" kern="1200" dirty="0">
                <a:solidFill>
                  <a:schemeClr val="tx1"/>
                </a:solidFill>
                <a:latin typeface="Meiryo UI" panose="020B0604030504040204" pitchFamily="50" charset="-128"/>
                <a:ea typeface="Meiryo UI" panose="020B0604030504040204" pitchFamily="50" charset="-128"/>
              </a:rPr>
              <a:t>．</a:t>
            </a:r>
            <a:r>
              <a:rPr lang="en-US" altLang="ja-JP" sz="2000" kern="1200" dirty="0">
                <a:solidFill>
                  <a:schemeClr val="tx1"/>
                </a:solidFill>
                <a:latin typeface="Meiryo UI" panose="020B0604030504040204" pitchFamily="50" charset="-128"/>
                <a:ea typeface="Meiryo UI" panose="020B0604030504040204" pitchFamily="50" charset="-128"/>
              </a:rPr>
              <a:t>Attributes of Respondents</a:t>
            </a:r>
            <a:endParaRPr lang="en-US" altLang="ja-JP"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ja-JP"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endParaRPr lang="en-US" altLang="ja-JP" sz="2400" u="wavy" kern="1200" dirty="0">
              <a:solidFill>
                <a:schemeClr val="tx1"/>
              </a:solidFill>
              <a:latin typeface="Meiryo UI" panose="020B0604030504040204" pitchFamily="50" charset="-128"/>
              <a:ea typeface="Meiryo UI" panose="020B0604030504040204" pitchFamily="50" charset="-128"/>
            </a:endParaRPr>
          </a:p>
          <a:p>
            <a:pPr marL="0" indent="0">
              <a:lnSpc>
                <a:spcPct val="150000"/>
              </a:lnSpc>
              <a:spcBef>
                <a:spcPts val="0"/>
              </a:spcBef>
              <a:buNone/>
            </a:pPr>
            <a:endParaRPr lang="ja-JP" altLang="ja-JP" sz="2400" dirty="0">
              <a:latin typeface="Meiryo UI" panose="020B0604030504040204" pitchFamily="50" charset="-128"/>
              <a:ea typeface="Meiryo UI" panose="020B0604030504040204" pitchFamily="50" charset="-128"/>
            </a:endParaRPr>
          </a:p>
        </p:txBody>
      </p:sp>
      <p:graphicFrame>
        <p:nvGraphicFramePr>
          <p:cNvPr id="12" name="表 3">
            <a:extLst>
              <a:ext uri="{FF2B5EF4-FFF2-40B4-BE49-F238E27FC236}">
                <a16:creationId xmlns:a16="http://schemas.microsoft.com/office/drawing/2014/main" id="{94D693BF-70FD-2C1A-B572-2DE68D8CD77F}"/>
              </a:ext>
            </a:extLst>
          </p:cNvPr>
          <p:cNvGraphicFramePr>
            <a:graphicFrameLocks noGrp="1"/>
          </p:cNvGraphicFramePr>
          <p:nvPr>
            <p:extLst>
              <p:ext uri="{D42A27DB-BD31-4B8C-83A1-F6EECF244321}">
                <p14:modId xmlns:p14="http://schemas.microsoft.com/office/powerpoint/2010/main" val="2296719836"/>
              </p:ext>
            </p:extLst>
          </p:nvPr>
        </p:nvGraphicFramePr>
        <p:xfrm>
          <a:off x="449579" y="4469035"/>
          <a:ext cx="2856172" cy="1749609"/>
        </p:xfrm>
        <a:graphic>
          <a:graphicData uri="http://schemas.openxmlformats.org/drawingml/2006/table">
            <a:tbl>
              <a:tblPr firstRow="1" firstCol="1" bandRow="1">
                <a:tableStyleId>{8A107856-5554-42FB-B03E-39F5DBC370BA}</a:tableStyleId>
              </a:tblPr>
              <a:tblGrid>
                <a:gridCol w="620126">
                  <a:extLst>
                    <a:ext uri="{9D8B030D-6E8A-4147-A177-3AD203B41FA5}">
                      <a16:colId xmlns:a16="http://schemas.microsoft.com/office/drawing/2014/main" val="2806494716"/>
                    </a:ext>
                  </a:extLst>
                </a:gridCol>
                <a:gridCol w="2236046">
                  <a:extLst>
                    <a:ext uri="{9D8B030D-6E8A-4147-A177-3AD203B41FA5}">
                      <a16:colId xmlns:a16="http://schemas.microsoft.com/office/drawing/2014/main" val="2521777934"/>
                    </a:ext>
                  </a:extLst>
                </a:gridCol>
              </a:tblGrid>
              <a:tr h="621125">
                <a:tc>
                  <a:txBody>
                    <a:bodyPr/>
                    <a:lstStyle/>
                    <a:p>
                      <a:pPr algn="l">
                        <a:lnSpc>
                          <a:spcPct val="150000"/>
                        </a:lnSpc>
                        <a:spcAft>
                          <a:spcPts val="0"/>
                        </a:spcAft>
                      </a:pPr>
                      <a:r>
                        <a:rPr lang="en-US" altLang="ja-JP" sz="1050" b="1" kern="100" dirty="0">
                          <a:effectLst/>
                          <a:latin typeface="Meiryo UI" panose="020B0604030504040204" pitchFamily="50" charset="-128"/>
                          <a:ea typeface="Meiryo UI" panose="020B0604030504040204" pitchFamily="50" charset="-128"/>
                          <a:cs typeface="Times New Roman" panose="02020603050405020304" pitchFamily="18" charset="0"/>
                        </a:rPr>
                        <a:t>Age</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00000"/>
                        </a:lnSpc>
                        <a:spcAft>
                          <a:spcPts val="0"/>
                        </a:spcAft>
                        <a:buFont typeface="Wingdings" panose="05000000000000000000" pitchFamily="2" charset="2"/>
                        <a:buNone/>
                      </a:pPr>
                      <a:r>
                        <a:rPr lang="en-US" altLang="ja-JP" sz="1050" b="0" dirty="0">
                          <a:latin typeface="Meiryo UI" panose="020B0604030504040204" pitchFamily="50" charset="-128"/>
                          <a:ea typeface="Meiryo UI" panose="020B0604030504040204" pitchFamily="50" charset="-128"/>
                        </a:rPr>
                        <a:t>Age brackets “30-39” and “40-49” account for 60% of all respondents.</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558679">
                <a:tc>
                  <a:txBody>
                    <a:bodyPr/>
                    <a:lstStyle/>
                    <a:p>
                      <a:pPr algn="l">
                        <a:lnSpc>
                          <a:spcPct val="150000"/>
                        </a:lnSpc>
                        <a:spcAft>
                          <a:spcPts val="0"/>
                        </a:spcAft>
                      </a:pPr>
                      <a:r>
                        <a:rPr lang="en-US" altLang="ja-JP" sz="1050" b="1" kern="100" dirty="0">
                          <a:effectLst/>
                          <a:latin typeface="Meiryo UI" panose="020B0604030504040204" pitchFamily="50" charset="-128"/>
                          <a:ea typeface="Meiryo UI" panose="020B0604030504040204" pitchFamily="50" charset="-128"/>
                          <a:cs typeface="Times New Roman" panose="02020603050405020304" pitchFamily="18" charset="0"/>
                        </a:rPr>
                        <a:t>Sex</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eaLnBrk="0">
                        <a:lnSpc>
                          <a:spcPct val="100000"/>
                        </a:lnSpc>
                        <a:spcBef>
                          <a:spcPts val="0"/>
                        </a:spcBef>
                        <a:buFont typeface="Wingdings" panose="05000000000000000000" pitchFamily="2" charset="2"/>
                        <a:buNone/>
                      </a:pPr>
                      <a:r>
                        <a:rPr lang="en-US" altLang="ja-JP" sz="1050" dirty="0">
                          <a:latin typeface="Meiryo UI" panose="020B0604030504040204" pitchFamily="50" charset="-128"/>
                          <a:ea typeface="Meiryo UI" panose="020B0604030504040204" pitchFamily="50" charset="-128"/>
                        </a:rPr>
                        <a:t>“Male” accounts for 60% and “Female” 40%. </a:t>
                      </a:r>
                      <a:endParaRPr lang="ja-JP" altLang="en-US" sz="1050" kern="0" dirty="0">
                        <a:latin typeface="Meiryo UI" panose="020B0604030504040204" pitchFamily="50" charset="-128"/>
                        <a:ea typeface="Meiryo UI" panose="020B0604030504040204" pitchFamily="50" charset="-128"/>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569805">
                <a:tc>
                  <a:txBody>
                    <a:bodyPr/>
                    <a:lstStyle/>
                    <a:p>
                      <a:pPr algn="l">
                        <a:lnSpc>
                          <a:spcPct val="150000"/>
                        </a:lnSpc>
                        <a:spcAft>
                          <a:spcPts val="0"/>
                        </a:spcAft>
                      </a:pPr>
                      <a:r>
                        <a:rPr lang="en-US" altLang="ja-JP" sz="800" b="1" kern="100" dirty="0">
                          <a:effectLst/>
                          <a:latin typeface="Meiryo UI" panose="020B0604030504040204" pitchFamily="50" charset="-128"/>
                          <a:ea typeface="Meiryo UI" panose="020B0604030504040204" pitchFamily="50" charset="-128"/>
                          <a:cs typeface="Times New Roman" panose="02020603050405020304" pitchFamily="18" charset="0"/>
                        </a:rPr>
                        <a:t>Employer one works for</a:t>
                      </a:r>
                      <a:endParaRPr lang="ja-JP" sz="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eaLnBrk="0">
                        <a:lnSpc>
                          <a:spcPct val="100000"/>
                        </a:lnSpc>
                        <a:buFont typeface="Wingdings" panose="05000000000000000000" pitchFamily="2" charset="2"/>
                        <a:buNone/>
                      </a:pPr>
                      <a:r>
                        <a:rPr lang="en-US" altLang="ja-JP" sz="1050" kern="0" dirty="0">
                          <a:latin typeface="Meiryo UI" panose="020B0604030504040204" pitchFamily="50" charset="-128"/>
                          <a:ea typeface="Meiryo UI" panose="020B0604030504040204" pitchFamily="50" charset="-128"/>
                        </a:rPr>
                        <a:t>“Other” accounts for 40% which is the largest group and “Finance, Insurance” for 20%. </a:t>
                      </a:r>
                      <a:endParaRPr lang="ja-JP" altLang="en-US" sz="1050" kern="0" dirty="0">
                        <a:latin typeface="Meiryo UI" panose="020B0604030504040204" pitchFamily="50" charset="-128"/>
                        <a:ea typeface="Meiryo UI" panose="020B0604030504040204" pitchFamily="50" charset="-128"/>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bl>
          </a:graphicData>
        </a:graphic>
      </p:graphicFrame>
      <p:sp>
        <p:nvSpPr>
          <p:cNvPr id="32" name="Arc 31">
            <a:extLst>
              <a:ext uri="{FF2B5EF4-FFF2-40B4-BE49-F238E27FC236}">
                <a16:creationId xmlns:a16="http://schemas.microsoft.com/office/drawing/2014/main" id="{014F25F0-4513-888A-A52D-0291896E9E55}"/>
              </a:ext>
            </a:extLst>
          </p:cNvPr>
          <p:cNvSpPr/>
          <p:nvPr/>
        </p:nvSpPr>
        <p:spPr>
          <a:xfrm rot="9869619">
            <a:off x="3512686" y="4498025"/>
            <a:ext cx="1543410" cy="1522497"/>
          </a:xfrm>
          <a:prstGeom prst="arc">
            <a:avLst>
              <a:gd name="adj1" fmla="val 10044265"/>
              <a:gd name="adj2" fmla="val 1241554"/>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33" name="TextBox 32">
            <a:extLst>
              <a:ext uri="{FF2B5EF4-FFF2-40B4-BE49-F238E27FC236}">
                <a16:creationId xmlns:a16="http://schemas.microsoft.com/office/drawing/2014/main" id="{89FDB226-3894-631F-F84F-EEFB9C8CF3BE}"/>
              </a:ext>
            </a:extLst>
          </p:cNvPr>
          <p:cNvSpPr txBox="1"/>
          <p:nvPr/>
        </p:nvSpPr>
        <p:spPr>
          <a:xfrm>
            <a:off x="3324110" y="6019514"/>
            <a:ext cx="2383269" cy="415498"/>
          </a:xfrm>
          <a:prstGeom prst="rect">
            <a:avLst/>
          </a:prstGeom>
          <a:noFill/>
        </p:spPr>
        <p:txBody>
          <a:bodyPr wrap="square" rtlCol="0">
            <a:spAutoFit/>
          </a:bodyPr>
          <a:lstStyle/>
          <a:p>
            <a:r>
              <a:rPr lang="en-US" altLang="ja-JP" sz="1050" dirty="0">
                <a:solidFill>
                  <a:srgbClr val="C00000"/>
                </a:solidFill>
                <a:latin typeface="Meiryo UI" panose="020B0604030504040204" pitchFamily="50" charset="-128"/>
                <a:ea typeface="Meiryo UI" panose="020B0604030504040204" pitchFamily="50" charset="-128"/>
              </a:rPr>
              <a:t>“30-39” and “40-49” account for 60% of all respondents. </a:t>
            </a:r>
            <a:endParaRPr kumimoji="1" lang="ja-JP" altLang="en-US" sz="1050" dirty="0">
              <a:solidFill>
                <a:srgbClr val="C00000"/>
              </a:solidFill>
            </a:endParaRPr>
          </a:p>
        </p:txBody>
      </p:sp>
      <p:sp>
        <p:nvSpPr>
          <p:cNvPr id="45" name="テキスト ボックス 9">
            <a:extLst>
              <a:ext uri="{FF2B5EF4-FFF2-40B4-BE49-F238E27FC236}">
                <a16:creationId xmlns:a16="http://schemas.microsoft.com/office/drawing/2014/main" id="{327A8080-1B64-4997-803B-02507C1C158B}"/>
              </a:ext>
            </a:extLst>
          </p:cNvPr>
          <p:cNvSpPr txBox="1"/>
          <p:nvPr/>
        </p:nvSpPr>
        <p:spPr>
          <a:xfrm>
            <a:off x="89770" y="3293686"/>
            <a:ext cx="7533018" cy="763705"/>
          </a:xfrm>
          <a:prstGeom prst="rect">
            <a:avLst/>
          </a:prstGeom>
        </p:spPr>
        <p:txBody>
          <a:bodyPr vert="horz" lIns="91440" tIns="45720" rIns="91440" bIns="45720" rtlCol="0" anchor="ctr">
            <a:noAutofit/>
          </a:bodyPr>
          <a:lstStyle/>
          <a:p>
            <a:pPr defTabSz="914400">
              <a:lnSpc>
                <a:spcPct val="90000"/>
              </a:lnSpc>
              <a:spcBef>
                <a:spcPct val="0"/>
              </a:spcBef>
              <a:spcAft>
                <a:spcPts val="600"/>
              </a:spcAft>
            </a:pPr>
            <a:r>
              <a:rPr kumimoji="1" lang="en-US" altLang="ja-JP" sz="3200" kern="1200" dirty="0">
                <a:latin typeface="Meiryo UI" panose="020B0604030504040204" pitchFamily="50" charset="-128"/>
                <a:ea typeface="Meiryo UI" panose="020B0604030504040204" pitchFamily="50" charset="-128"/>
                <a:cs typeface="+mj-cs"/>
              </a:rPr>
              <a:t>Ⅱ</a:t>
            </a:r>
            <a:r>
              <a:rPr kumimoji="1" lang="ja-JP" altLang="en-US" sz="3200" kern="1200" dirty="0">
                <a:latin typeface="Meiryo UI" panose="020B0604030504040204" pitchFamily="50" charset="-128"/>
                <a:ea typeface="Meiryo UI" panose="020B0604030504040204" pitchFamily="50" charset="-128"/>
                <a:cs typeface="+mj-cs"/>
              </a:rPr>
              <a:t>　</a:t>
            </a:r>
            <a:r>
              <a:rPr kumimoji="1" lang="en-US" altLang="ja-JP" sz="3200" kern="1200" dirty="0">
                <a:latin typeface="Meiryo UI" panose="020B0604030504040204" pitchFamily="50" charset="-128"/>
                <a:ea typeface="Meiryo UI" panose="020B0604030504040204" pitchFamily="50" charset="-128"/>
                <a:cs typeface="+mj-cs"/>
              </a:rPr>
              <a:t>Summary of Survey Results</a:t>
            </a:r>
            <a:endParaRPr kumimoji="1" lang="ja-JP" altLang="en-US" sz="3200" kern="1200" dirty="0">
              <a:latin typeface="Meiryo UI" panose="020B0604030504040204" pitchFamily="50" charset="-128"/>
              <a:ea typeface="Meiryo UI" panose="020B0604030504040204" pitchFamily="50" charset="-128"/>
              <a:cs typeface="+mj-cs"/>
            </a:endParaRPr>
          </a:p>
        </p:txBody>
      </p:sp>
      <p:pic>
        <p:nvPicPr>
          <p:cNvPr id="2" name="図 1">
            <a:extLst>
              <a:ext uri="{FF2B5EF4-FFF2-40B4-BE49-F238E27FC236}">
                <a16:creationId xmlns:a16="http://schemas.microsoft.com/office/drawing/2014/main" id="{4968AEE9-A4C9-47C9-91C7-5635C1E72E01}"/>
              </a:ext>
            </a:extLst>
          </p:cNvPr>
          <p:cNvPicPr>
            <a:picLocks noChangeAspect="1"/>
          </p:cNvPicPr>
          <p:nvPr/>
        </p:nvPicPr>
        <p:blipFill>
          <a:blip r:embed="rId2"/>
          <a:stretch>
            <a:fillRect/>
          </a:stretch>
        </p:blipFill>
        <p:spPr>
          <a:xfrm>
            <a:off x="2392865" y="3965681"/>
            <a:ext cx="3880568" cy="2101110"/>
          </a:xfrm>
          <a:prstGeom prst="rect">
            <a:avLst/>
          </a:prstGeom>
        </p:spPr>
      </p:pic>
      <p:pic>
        <p:nvPicPr>
          <p:cNvPr id="3" name="図 2">
            <a:extLst>
              <a:ext uri="{FF2B5EF4-FFF2-40B4-BE49-F238E27FC236}">
                <a16:creationId xmlns:a16="http://schemas.microsoft.com/office/drawing/2014/main" id="{36C58835-F48F-4F22-912D-E77EA3195126}"/>
              </a:ext>
            </a:extLst>
          </p:cNvPr>
          <p:cNvPicPr>
            <a:picLocks noChangeAspect="1"/>
          </p:cNvPicPr>
          <p:nvPr/>
        </p:nvPicPr>
        <p:blipFill>
          <a:blip r:embed="rId3"/>
          <a:stretch>
            <a:fillRect/>
          </a:stretch>
        </p:blipFill>
        <p:spPr>
          <a:xfrm>
            <a:off x="4009587" y="3917171"/>
            <a:ext cx="4098413" cy="2216098"/>
          </a:xfrm>
          <a:prstGeom prst="rect">
            <a:avLst/>
          </a:prstGeom>
        </p:spPr>
      </p:pic>
      <p:pic>
        <p:nvPicPr>
          <p:cNvPr id="9" name="図 8">
            <a:extLst>
              <a:ext uri="{FF2B5EF4-FFF2-40B4-BE49-F238E27FC236}">
                <a16:creationId xmlns:a16="http://schemas.microsoft.com/office/drawing/2014/main" id="{151C78AC-3F2F-4D3C-B94B-5DEBECECE89F}"/>
              </a:ext>
            </a:extLst>
          </p:cNvPr>
          <p:cNvPicPr>
            <a:picLocks noChangeAspect="1"/>
          </p:cNvPicPr>
          <p:nvPr/>
        </p:nvPicPr>
        <p:blipFill>
          <a:blip r:embed="rId4"/>
          <a:stretch>
            <a:fillRect/>
          </a:stretch>
        </p:blipFill>
        <p:spPr>
          <a:xfrm>
            <a:off x="5727192" y="3896270"/>
            <a:ext cx="4233163" cy="2554592"/>
          </a:xfrm>
          <a:prstGeom prst="rect">
            <a:avLst/>
          </a:prstGeom>
        </p:spPr>
      </p:pic>
    </p:spTree>
    <p:extLst>
      <p:ext uri="{BB962C8B-B14F-4D97-AF65-F5344CB8AC3E}">
        <p14:creationId xmlns:p14="http://schemas.microsoft.com/office/powerpoint/2010/main" val="1502134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CBDA87E7-3C44-A4E2-4953-282FAFAF24F3}"/>
              </a:ext>
            </a:extLst>
          </p:cNvPr>
          <p:cNvSpPr>
            <a:spLocks/>
          </p:cNvSpPr>
          <p:nvPr/>
        </p:nvSpPr>
        <p:spPr>
          <a:xfrm>
            <a:off x="170946" y="212076"/>
            <a:ext cx="8729214" cy="456774"/>
          </a:xfrm>
          <a:prstGeom prst="rect">
            <a:avLst/>
          </a:prstGeom>
        </p:spPr>
        <p:txBody>
          <a:bodyPr>
            <a:noAutofit/>
          </a:bodyPr>
          <a:lstStyle/>
          <a:p>
            <a:pPr defTabSz="306324">
              <a:spcBef>
                <a:spcPts val="603"/>
              </a:spcBef>
            </a:pPr>
            <a:r>
              <a:rPr lang="en-US" altLang="ja-JP" sz="2000" dirty="0">
                <a:latin typeface="Meiryo UI" panose="020B0604030504040204" pitchFamily="50" charset="-128"/>
                <a:ea typeface="Meiryo UI" panose="020B0604030504040204" pitchFamily="50" charset="-128"/>
              </a:rPr>
              <a:t>1</a:t>
            </a:r>
            <a:r>
              <a:rPr lang="ja-JP" altLang="en-US" sz="2000" kern="1200" dirty="0">
                <a:solidFill>
                  <a:schemeClr val="tx1"/>
                </a:solidFill>
                <a:latin typeface="Meiryo UI" panose="020B0604030504040204" pitchFamily="50" charset="-128"/>
                <a:ea typeface="Meiryo UI" panose="020B0604030504040204" pitchFamily="50" charset="-128"/>
              </a:rPr>
              <a:t>．</a:t>
            </a:r>
            <a:r>
              <a:rPr lang="en-US" altLang="ja-JP" sz="2000" kern="1200" dirty="0">
                <a:solidFill>
                  <a:schemeClr val="tx1"/>
                </a:solidFill>
                <a:latin typeface="Meiryo UI" panose="020B0604030504040204" pitchFamily="50" charset="-128"/>
                <a:ea typeface="Meiryo UI" panose="020B0604030504040204" pitchFamily="50" charset="-128"/>
              </a:rPr>
              <a:t>Attributes of Respondents</a:t>
            </a:r>
            <a:r>
              <a:rPr lang="ja-JP" altLang="en-US" sz="1600" kern="1200" dirty="0">
                <a:solidFill>
                  <a:schemeClr val="tx1"/>
                </a:solidFill>
                <a:latin typeface="Meiryo UI" panose="020B0604030504040204" pitchFamily="50" charset="-128"/>
                <a:ea typeface="Meiryo UI" panose="020B0604030504040204" pitchFamily="50" charset="-128"/>
              </a:rPr>
              <a:t>（</a:t>
            </a:r>
            <a:r>
              <a:rPr lang="en-US" altLang="ja-JP" sz="1600" kern="1200" dirty="0">
                <a:solidFill>
                  <a:schemeClr val="tx1"/>
                </a:solidFill>
                <a:latin typeface="Meiryo UI" panose="020B0604030504040204" pitchFamily="50" charset="-128"/>
                <a:ea typeface="Meiryo UI" panose="020B0604030504040204" pitchFamily="50" charset="-128"/>
              </a:rPr>
              <a:t>continued</a:t>
            </a:r>
            <a:r>
              <a:rPr lang="ja-JP" altLang="en-US" sz="1600" kern="1200" dirty="0">
                <a:solidFill>
                  <a:schemeClr val="tx1"/>
                </a:solidFill>
                <a:latin typeface="Meiryo UI" panose="020B0604030504040204" pitchFamily="50" charset="-128"/>
                <a:ea typeface="Meiryo UI" panose="020B0604030504040204" pitchFamily="50" charset="-128"/>
              </a:rPr>
              <a:t>）</a:t>
            </a:r>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en-US"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buFont typeface="Wingdings" panose="05000000000000000000" pitchFamily="2" charset="2"/>
              <a:buChar char="l"/>
            </a:pPr>
            <a:endParaRPr lang="ja-JP" altLang="ja-JP" sz="2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spcBef>
                <a:spcPts val="302"/>
              </a:spcBef>
            </a:pPr>
            <a:endParaRPr lang="en-US" altLang="ja-JP" sz="2400" u="wavy" kern="1200" dirty="0">
              <a:solidFill>
                <a:schemeClr val="tx1"/>
              </a:solidFill>
              <a:latin typeface="Meiryo UI" panose="020B0604030504040204" pitchFamily="50" charset="-128"/>
              <a:ea typeface="Meiryo UI" panose="020B0604030504040204" pitchFamily="50" charset="-128"/>
            </a:endParaRPr>
          </a:p>
          <a:p>
            <a:pPr defTabSz="306324"/>
            <a:endParaRPr lang="en-US" altLang="ja-JP" sz="2400" u="wavy" kern="1200" dirty="0">
              <a:solidFill>
                <a:schemeClr val="tx1"/>
              </a:solidFill>
              <a:latin typeface="Meiryo UI" panose="020B0604030504040204" pitchFamily="50" charset="-128"/>
              <a:ea typeface="Meiryo UI" panose="020B0604030504040204" pitchFamily="50" charset="-128"/>
            </a:endParaRPr>
          </a:p>
          <a:p>
            <a:pPr marL="0" indent="0">
              <a:lnSpc>
                <a:spcPct val="150000"/>
              </a:lnSpc>
              <a:spcBef>
                <a:spcPts val="0"/>
              </a:spcBef>
              <a:buNone/>
            </a:pPr>
            <a:endParaRPr lang="ja-JP" altLang="ja-JP" sz="2400" dirty="0">
              <a:latin typeface="Meiryo UI" panose="020B0604030504040204" pitchFamily="50" charset="-128"/>
              <a:ea typeface="Meiryo UI" panose="020B0604030504040204" pitchFamily="50" charset="-128"/>
            </a:endParaRPr>
          </a:p>
        </p:txBody>
      </p:sp>
      <p:sp>
        <p:nvSpPr>
          <p:cNvPr id="24" name="コンテンツ プレースホルダー 2">
            <a:extLst>
              <a:ext uri="{FF2B5EF4-FFF2-40B4-BE49-F238E27FC236}">
                <a16:creationId xmlns:a16="http://schemas.microsoft.com/office/drawing/2014/main" id="{9EDB9C6D-810B-1A52-5F48-D558BC4EA6A4}"/>
              </a:ext>
            </a:extLst>
          </p:cNvPr>
          <p:cNvSpPr>
            <a:spLocks/>
          </p:cNvSpPr>
          <p:nvPr/>
        </p:nvSpPr>
        <p:spPr>
          <a:xfrm>
            <a:off x="344110" y="3770640"/>
            <a:ext cx="8556050" cy="619467"/>
          </a:xfrm>
          <a:prstGeom prst="rect">
            <a:avLst/>
          </a:prstGeom>
        </p:spPr>
        <p:txBody>
          <a:bodyPr>
            <a:noAutofit/>
          </a:bodyPr>
          <a:lstStyle/>
          <a:p>
            <a:pPr marL="171450" indent="-171450" defTabSz="306324">
              <a:spcBef>
                <a:spcPts val="603"/>
              </a:spcBef>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rPr>
              <a:t>As for the question regarding the “t</a:t>
            </a:r>
            <a:r>
              <a:rPr lang="en-US" altLang="ja-JP" sz="1050" kern="1200" dirty="0">
                <a:solidFill>
                  <a:schemeClr val="tx1"/>
                </a:solidFill>
                <a:latin typeface="Meiryo UI" panose="020B0604030504040204" pitchFamily="50" charset="-128"/>
                <a:ea typeface="Meiryo UI" panose="020B0604030504040204" pitchFamily="50" charset="-128"/>
              </a:rPr>
              <a:t>ypes of school your children go to” (asked only to those with children, n-274) , “All of my children attend an international school” or “Some of my children attend an international school” account for 60%. </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spcBef>
                <a:spcPts val="603"/>
              </a:spcBef>
              <a:buFont typeface="Wingdings" panose="05000000000000000000" pitchFamily="2" charset="2"/>
              <a:buChar char="l"/>
            </a:pP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Among households which send their children to local schools (n=109), 60% are “considering” “changing to </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an international school”. </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spcBef>
                <a:spcPts val="603"/>
              </a:spcBef>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306324"/>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defTabSz="306324">
              <a:buFont typeface="Wingdings" panose="05000000000000000000" pitchFamily="2" charset="2"/>
              <a:buChar char="l"/>
            </a:pPr>
            <a:endParaRPr lang="ja-JP"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spcBef>
                <a:spcPts val="302"/>
              </a:spcBef>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defTabSz="306324">
              <a:buFont typeface="Wingdings" panose="05000000000000000000" pitchFamily="2" charset="2"/>
              <a:buChar char="l"/>
            </a:pPr>
            <a:endParaRPr lang="en-US" altLang="ja-JP" sz="1050" u="wavy" kern="120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spcBef>
                <a:spcPts val="0"/>
              </a:spcBef>
              <a:buFont typeface="Wingdings" panose="05000000000000000000" pitchFamily="2" charset="2"/>
              <a:buChar char="l"/>
            </a:pPr>
            <a:endParaRPr lang="ja-JP" altLang="ja-JP" sz="1050" dirty="0">
              <a:latin typeface="Meiryo UI" panose="020B0604030504040204" pitchFamily="50" charset="-128"/>
              <a:ea typeface="Meiryo UI" panose="020B0604030504040204" pitchFamily="50" charset="-128"/>
            </a:endParaRPr>
          </a:p>
        </p:txBody>
      </p:sp>
      <p:sp>
        <p:nvSpPr>
          <p:cNvPr id="2" name="部分円 1">
            <a:extLst>
              <a:ext uri="{FF2B5EF4-FFF2-40B4-BE49-F238E27FC236}">
                <a16:creationId xmlns:a16="http://schemas.microsoft.com/office/drawing/2014/main" id="{3F36DB3C-CE5C-4B77-8E76-CDDA47094F8B}"/>
              </a:ext>
            </a:extLst>
          </p:cNvPr>
          <p:cNvSpPr/>
          <p:nvPr/>
        </p:nvSpPr>
        <p:spPr>
          <a:xfrm flipH="1">
            <a:off x="2266577" y="4804892"/>
            <a:ext cx="1968088" cy="2019999"/>
          </a:xfrm>
          <a:prstGeom prst="pie">
            <a:avLst>
              <a:gd name="adj1" fmla="val 7621201"/>
              <a:gd name="adj2" fmla="val 16235389"/>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8" name="図 17">
            <a:extLst>
              <a:ext uri="{FF2B5EF4-FFF2-40B4-BE49-F238E27FC236}">
                <a16:creationId xmlns:a16="http://schemas.microsoft.com/office/drawing/2014/main" id="{70901467-25C6-4F0D-B702-63197B5060CF}"/>
              </a:ext>
            </a:extLst>
          </p:cNvPr>
          <p:cNvPicPr>
            <a:picLocks noChangeAspect="1"/>
          </p:cNvPicPr>
          <p:nvPr/>
        </p:nvPicPr>
        <p:blipFill>
          <a:blip r:embed="rId3"/>
          <a:stretch>
            <a:fillRect/>
          </a:stretch>
        </p:blipFill>
        <p:spPr>
          <a:xfrm>
            <a:off x="659388" y="4216977"/>
            <a:ext cx="5005693" cy="2700000"/>
          </a:xfrm>
          <a:prstGeom prst="rect">
            <a:avLst/>
          </a:prstGeom>
        </p:spPr>
      </p:pic>
      <p:sp>
        <p:nvSpPr>
          <p:cNvPr id="20" name="Arc 19">
            <a:extLst>
              <a:ext uri="{FF2B5EF4-FFF2-40B4-BE49-F238E27FC236}">
                <a16:creationId xmlns:a16="http://schemas.microsoft.com/office/drawing/2014/main" id="{65485093-785F-0E47-011B-700525464BD9}"/>
              </a:ext>
            </a:extLst>
          </p:cNvPr>
          <p:cNvSpPr/>
          <p:nvPr/>
        </p:nvSpPr>
        <p:spPr>
          <a:xfrm rot="14498749">
            <a:off x="2162582" y="4835749"/>
            <a:ext cx="1946955" cy="2035562"/>
          </a:xfrm>
          <a:prstGeom prst="arc">
            <a:avLst>
              <a:gd name="adj1" fmla="val 10621070"/>
              <a:gd name="adj2" fmla="val 1401537"/>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p>
        </p:txBody>
      </p:sp>
      <p:sp>
        <p:nvSpPr>
          <p:cNvPr id="23" name="Arrow: Right 22">
            <a:extLst>
              <a:ext uri="{FF2B5EF4-FFF2-40B4-BE49-F238E27FC236}">
                <a16:creationId xmlns:a16="http://schemas.microsoft.com/office/drawing/2014/main" id="{281E64B4-86A6-D2D2-D268-BDE4FB940D50}"/>
              </a:ext>
            </a:extLst>
          </p:cNvPr>
          <p:cNvSpPr/>
          <p:nvPr/>
        </p:nvSpPr>
        <p:spPr>
          <a:xfrm>
            <a:off x="4206384" y="5820008"/>
            <a:ext cx="1338770" cy="17949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コンテンツ プレースホルダー 2">
            <a:extLst>
              <a:ext uri="{FF2B5EF4-FFF2-40B4-BE49-F238E27FC236}">
                <a16:creationId xmlns:a16="http://schemas.microsoft.com/office/drawing/2014/main" id="{A7A3C189-7534-477B-2A00-86ABFD0D9F2B}"/>
              </a:ext>
            </a:extLst>
          </p:cNvPr>
          <p:cNvSpPr>
            <a:spLocks/>
          </p:cNvSpPr>
          <p:nvPr/>
        </p:nvSpPr>
        <p:spPr>
          <a:xfrm>
            <a:off x="145989" y="3159159"/>
            <a:ext cx="8855135" cy="675106"/>
          </a:xfrm>
          <a:prstGeom prst="rect">
            <a:avLst/>
          </a:prstGeom>
        </p:spPr>
        <p:txBody>
          <a:bodyPr>
            <a:noAutofit/>
          </a:bodyPr>
          <a:lstStyle/>
          <a:p>
            <a:pPr defTabSz="306324">
              <a:spcBef>
                <a:spcPts val="603"/>
              </a:spcBef>
            </a:pPr>
            <a:r>
              <a:rPr lang="en-US" altLang="ja-JP" sz="2000" dirty="0">
                <a:latin typeface="Meiryo UI" panose="020B0604030504040204" pitchFamily="50" charset="-128"/>
                <a:ea typeface="Meiryo UI" panose="020B0604030504040204" pitchFamily="50" charset="-128"/>
              </a:rPr>
              <a:t>2</a:t>
            </a:r>
            <a:r>
              <a:rPr lang="ja-JP" altLang="en-US" sz="2000" kern="1200" dirty="0">
                <a:solidFill>
                  <a:schemeClr val="tx1"/>
                </a:solidFill>
                <a:latin typeface="Meiryo UI" panose="020B0604030504040204" pitchFamily="50" charset="-128"/>
                <a:ea typeface="Meiryo UI" panose="020B0604030504040204" pitchFamily="50" charset="-128"/>
              </a:rPr>
              <a:t>．</a:t>
            </a:r>
            <a:r>
              <a:rPr lang="en-US" altLang="ja-JP" sz="2000" kern="1200" dirty="0">
                <a:solidFill>
                  <a:schemeClr val="tx1"/>
                </a:solidFill>
                <a:latin typeface="Meiryo UI" panose="020B0604030504040204" pitchFamily="50" charset="-128"/>
                <a:ea typeface="Meiryo UI" panose="020B0604030504040204" pitchFamily="50" charset="-128"/>
              </a:rPr>
              <a:t>Respondents</a:t>
            </a:r>
            <a:r>
              <a:rPr lang="en-US" altLang="ja-JP" sz="2000" dirty="0">
                <a:latin typeface="Meiryo UI" panose="020B0604030504040204" pitchFamily="50" charset="-128"/>
                <a:ea typeface="Meiryo UI" panose="020B0604030504040204" pitchFamily="50" charset="-128"/>
              </a:rPr>
              <a:t>’ preference to send their children to an international</a:t>
            </a:r>
          </a:p>
          <a:p>
            <a:pPr defTabSz="306324"/>
            <a:r>
              <a:rPr lang="en-US" altLang="ja-JP" sz="2000" dirty="0">
                <a:latin typeface="Meiryo UI" panose="020B0604030504040204" pitchFamily="50" charset="-128"/>
                <a:ea typeface="Meiryo UI" panose="020B0604030504040204" pitchFamily="50" charset="-128"/>
              </a:rPr>
              <a:t>     school</a:t>
            </a:r>
            <a:r>
              <a:rPr lang="ja-JP" altLang="en-US" sz="2000" kern="1200" dirty="0">
                <a:solidFill>
                  <a:schemeClr val="tx1"/>
                </a:solidFill>
                <a:latin typeface="Meiryo UI" panose="020B0604030504040204" pitchFamily="50" charset="-128"/>
                <a:ea typeface="Meiryo UI" panose="020B0604030504040204" pitchFamily="50" charset="-128"/>
              </a:rPr>
              <a:t>　</a:t>
            </a:r>
            <a:endParaRPr lang="en-US" altLang="ja-JP"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Slide Number Placeholder 10">
            <a:extLst>
              <a:ext uri="{FF2B5EF4-FFF2-40B4-BE49-F238E27FC236}">
                <a16:creationId xmlns:a16="http://schemas.microsoft.com/office/drawing/2014/main" id="{DAD815DE-926C-C84E-DDF6-C33AA292D935}"/>
              </a:ext>
            </a:extLst>
          </p:cNvPr>
          <p:cNvSpPr>
            <a:spLocks noGrp="1"/>
          </p:cNvSpPr>
          <p:nvPr>
            <p:ph type="sldNum" sz="quarter" idx="12"/>
          </p:nvPr>
        </p:nvSpPr>
        <p:spPr>
          <a:xfrm>
            <a:off x="8796939" y="6457639"/>
            <a:ext cx="336042" cy="365125"/>
          </a:xfrm>
        </p:spPr>
        <p:txBody>
          <a:bodyPr vert="horz" lIns="91440" tIns="45720" rIns="91440" bIns="45720" rtlCol="0" anchor="ctr">
            <a:normAutofit/>
          </a:bodyPr>
          <a:lstStyle/>
          <a:p>
            <a:pPr defTabSz="914400">
              <a:spcAft>
                <a:spcPts val="600"/>
              </a:spcAft>
            </a:pPr>
            <a:r>
              <a:rPr kumimoji="1" lang="en-US" altLang="ja-JP" dirty="0">
                <a:solidFill>
                  <a:schemeClr val="tx1"/>
                </a:solidFill>
                <a:latin typeface="Meiryo UI" panose="020B0604030504040204" pitchFamily="50" charset="-128"/>
                <a:ea typeface="Meiryo UI" panose="020B0604030504040204" pitchFamily="50" charset="-128"/>
              </a:rPr>
              <a:t>2</a:t>
            </a:r>
          </a:p>
        </p:txBody>
      </p:sp>
      <p:pic>
        <p:nvPicPr>
          <p:cNvPr id="11" name="図 10">
            <a:extLst>
              <a:ext uri="{FF2B5EF4-FFF2-40B4-BE49-F238E27FC236}">
                <a16:creationId xmlns:a16="http://schemas.microsoft.com/office/drawing/2014/main" id="{7DF52AB0-98A1-4C96-9FFB-BA811A775C97}"/>
              </a:ext>
            </a:extLst>
          </p:cNvPr>
          <p:cNvPicPr>
            <a:picLocks noChangeAspect="1"/>
          </p:cNvPicPr>
          <p:nvPr/>
        </p:nvPicPr>
        <p:blipFill>
          <a:blip r:embed="rId4"/>
          <a:stretch>
            <a:fillRect/>
          </a:stretch>
        </p:blipFill>
        <p:spPr>
          <a:xfrm>
            <a:off x="4234014" y="403985"/>
            <a:ext cx="3887561" cy="2268176"/>
          </a:xfrm>
          <a:prstGeom prst="rect">
            <a:avLst/>
          </a:prstGeom>
        </p:spPr>
      </p:pic>
      <p:sp>
        <p:nvSpPr>
          <p:cNvPr id="6" name="Rectangle 1">
            <a:extLst>
              <a:ext uri="{FF2B5EF4-FFF2-40B4-BE49-F238E27FC236}">
                <a16:creationId xmlns:a16="http://schemas.microsoft.com/office/drawing/2014/main" id="{94A058CD-71C0-FCDB-EDD1-DF8BBE6A6620}"/>
              </a:ext>
            </a:extLst>
          </p:cNvPr>
          <p:cNvSpPr>
            <a:spLocks noChangeArrowheads="1"/>
          </p:cNvSpPr>
          <p:nvPr/>
        </p:nvSpPr>
        <p:spPr bwMode="auto">
          <a:xfrm>
            <a:off x="2447392" y="36467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ja-JP" altLang="en-US" sz="1350">
              <a:latin typeface="Meiryo UI" panose="020B0604030504040204" pitchFamily="50" charset="-128"/>
              <a:ea typeface="Meiryo UI" panose="020B0604030504040204" pitchFamily="50" charset="-128"/>
            </a:endParaRPr>
          </a:p>
        </p:txBody>
      </p:sp>
      <p:graphicFrame>
        <p:nvGraphicFramePr>
          <p:cNvPr id="8" name="表 3">
            <a:extLst>
              <a:ext uri="{FF2B5EF4-FFF2-40B4-BE49-F238E27FC236}">
                <a16:creationId xmlns:a16="http://schemas.microsoft.com/office/drawing/2014/main" id="{CD89EF1B-3D6E-1385-9A56-911FB3ED6C58}"/>
              </a:ext>
            </a:extLst>
          </p:cNvPr>
          <p:cNvGraphicFramePr>
            <a:graphicFrameLocks noGrp="1"/>
          </p:cNvGraphicFramePr>
          <p:nvPr>
            <p:extLst>
              <p:ext uri="{D42A27DB-BD31-4B8C-83A1-F6EECF244321}">
                <p14:modId xmlns:p14="http://schemas.microsoft.com/office/powerpoint/2010/main" val="98951683"/>
              </p:ext>
            </p:extLst>
          </p:nvPr>
        </p:nvGraphicFramePr>
        <p:xfrm>
          <a:off x="423953" y="761180"/>
          <a:ext cx="2406333" cy="1942929"/>
        </p:xfrm>
        <a:graphic>
          <a:graphicData uri="http://schemas.openxmlformats.org/drawingml/2006/table">
            <a:tbl>
              <a:tblPr firstRow="1" firstCol="1" bandRow="1">
                <a:tableStyleId>{8A107856-5554-42FB-B03E-39F5DBC370BA}</a:tableStyleId>
              </a:tblPr>
              <a:tblGrid>
                <a:gridCol w="819343">
                  <a:extLst>
                    <a:ext uri="{9D8B030D-6E8A-4147-A177-3AD203B41FA5}">
                      <a16:colId xmlns:a16="http://schemas.microsoft.com/office/drawing/2014/main" val="2806494716"/>
                    </a:ext>
                  </a:extLst>
                </a:gridCol>
                <a:gridCol w="1586990">
                  <a:extLst>
                    <a:ext uri="{9D8B030D-6E8A-4147-A177-3AD203B41FA5}">
                      <a16:colId xmlns:a16="http://schemas.microsoft.com/office/drawing/2014/main" val="2521777934"/>
                    </a:ext>
                  </a:extLst>
                </a:gridCol>
              </a:tblGrid>
              <a:tr h="530314">
                <a:tc>
                  <a:txBody>
                    <a:bodyPr/>
                    <a:lstStyle/>
                    <a:p>
                      <a:pPr algn="l">
                        <a:lnSpc>
                          <a:spcPct val="150000"/>
                        </a:lnSpc>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Individual</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annual</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income</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buFont typeface="Wingdings" panose="05000000000000000000" pitchFamily="2" charset="2"/>
                        <a:buNone/>
                      </a:pPr>
                      <a:r>
                        <a:rPr lang="en-US" altLang="ja-JP" sz="1050" b="0" dirty="0">
                          <a:latin typeface="Meiryo UI" panose="020B0604030504040204" pitchFamily="50" charset="-128"/>
                          <a:ea typeface="Meiryo UI" panose="020B0604030504040204" pitchFamily="50" charset="-128"/>
                        </a:rPr>
                        <a:t>“Less than 25,000,000 JPY” accounts for 60% of all respondents.</a:t>
                      </a:r>
                      <a:endParaRPr lang="ja-JP" altLang="en-US" sz="1050" b="0" dirty="0">
                        <a:latin typeface="Meiryo UI" panose="020B0604030504040204" pitchFamily="50" charset="-128"/>
                        <a:ea typeface="Meiryo UI" panose="020B0604030504040204" pitchFamily="50" charset="-128"/>
                      </a:endParaRPr>
                    </a:p>
                  </a:txBody>
                  <a:tcPr marL="42862" marR="42862" marT="0" marB="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558679">
                <a:tc>
                  <a:txBody>
                    <a:bodyPr/>
                    <a:lstStyle/>
                    <a:p>
                      <a:pPr algn="l">
                        <a:lnSpc>
                          <a:spcPct val="150000"/>
                        </a:lnSpc>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Annual</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household income</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buFont typeface="Wingdings" panose="05000000000000000000" pitchFamily="2" charset="2"/>
                        <a:buNone/>
                      </a:pPr>
                      <a:r>
                        <a:rPr lang="en-US" altLang="ja-JP" sz="1050" b="0" dirty="0">
                          <a:latin typeface="Meiryo UI" panose="020B0604030504040204" pitchFamily="50" charset="-128"/>
                          <a:ea typeface="Meiryo UI" panose="020B0604030504040204" pitchFamily="50" charset="-128"/>
                        </a:rPr>
                        <a:t>“Less than 30,000,000 JPY” accounts for 50% of all respondents.</a:t>
                      </a:r>
                      <a:endParaRPr lang="ja-JP" altLang="en-US" sz="1050" b="0" dirty="0">
                        <a:latin typeface="Meiryo UI" panose="020B0604030504040204" pitchFamily="50" charset="-128"/>
                        <a:ea typeface="Meiryo UI" panose="020B0604030504040204" pitchFamily="50" charset="-128"/>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569805">
                <a:tc>
                  <a:txBody>
                    <a:bodyPr/>
                    <a:lstStyle/>
                    <a:p>
                      <a:pPr algn="l">
                        <a:lnSpc>
                          <a:spcPct val="150000"/>
                        </a:lnSpc>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Family</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structure</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ja-JP" sz="1050" b="0" dirty="0">
                          <a:latin typeface="Meiryo UI" panose="020B0604030504040204" pitchFamily="50" charset="-128"/>
                          <a:ea typeface="Meiryo UI" panose="020B0604030504040204" pitchFamily="50" charset="-128"/>
                        </a:rPr>
                        <a:t>“Spouse and Children” is the largest group (40%).</a:t>
                      </a:r>
                    </a:p>
                  </a:txBody>
                  <a:tcPr marL="42862" marR="42862" marT="0" marB="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bl>
          </a:graphicData>
        </a:graphic>
      </p:graphicFrame>
      <p:sp>
        <p:nvSpPr>
          <p:cNvPr id="10" name="TextBox 9">
            <a:extLst>
              <a:ext uri="{FF2B5EF4-FFF2-40B4-BE49-F238E27FC236}">
                <a16:creationId xmlns:a16="http://schemas.microsoft.com/office/drawing/2014/main" id="{C1F4C9DF-76E7-06CE-952B-7D1A6BCE651B}"/>
              </a:ext>
            </a:extLst>
          </p:cNvPr>
          <p:cNvSpPr txBox="1"/>
          <p:nvPr/>
        </p:nvSpPr>
        <p:spPr>
          <a:xfrm>
            <a:off x="3531356" y="2778216"/>
            <a:ext cx="1847678" cy="415498"/>
          </a:xfrm>
          <a:prstGeom prst="rect">
            <a:avLst/>
          </a:prstGeom>
          <a:noFill/>
        </p:spPr>
        <p:txBody>
          <a:bodyPr wrap="square" rtlCol="0">
            <a:spAutoFit/>
          </a:bodyPr>
          <a:lstStyle/>
          <a:p>
            <a:r>
              <a:rPr lang="en-US" altLang="ja-JP" sz="1050" b="0" dirty="0">
                <a:solidFill>
                  <a:srgbClr val="C00000"/>
                </a:solidFill>
                <a:latin typeface="Meiryo UI" panose="020B0604030504040204" pitchFamily="50" charset="-128"/>
                <a:ea typeface="Meiryo UI" panose="020B0604030504040204" pitchFamily="50" charset="-128"/>
              </a:rPr>
              <a:t>“Less than 25,000,000 JPY” accounts for 60%. </a:t>
            </a:r>
            <a:endParaRPr kumimoji="1" lang="ja-JP" altLang="en-US" sz="1050" dirty="0">
              <a:solidFill>
                <a:srgbClr val="C00000"/>
              </a:solidFill>
            </a:endParaRPr>
          </a:p>
        </p:txBody>
      </p:sp>
      <p:sp>
        <p:nvSpPr>
          <p:cNvPr id="14" name="Arc 13">
            <a:extLst>
              <a:ext uri="{FF2B5EF4-FFF2-40B4-BE49-F238E27FC236}">
                <a16:creationId xmlns:a16="http://schemas.microsoft.com/office/drawing/2014/main" id="{90FEEFD6-E3C3-2BE8-E81D-004BE00E305D}"/>
              </a:ext>
            </a:extLst>
          </p:cNvPr>
          <p:cNvSpPr/>
          <p:nvPr/>
        </p:nvSpPr>
        <p:spPr>
          <a:xfrm rot="10800000">
            <a:off x="5536897" y="1115432"/>
            <a:ext cx="1622425" cy="1598942"/>
          </a:xfrm>
          <a:prstGeom prst="arc">
            <a:avLst>
              <a:gd name="adj1" fmla="val 5473430"/>
              <a:gd name="adj2" fmla="val 15935997"/>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5" name="TextBox 14">
            <a:extLst>
              <a:ext uri="{FF2B5EF4-FFF2-40B4-BE49-F238E27FC236}">
                <a16:creationId xmlns:a16="http://schemas.microsoft.com/office/drawing/2014/main" id="{0F4A29C1-D7D6-7156-4842-41319D44AFC9}"/>
              </a:ext>
            </a:extLst>
          </p:cNvPr>
          <p:cNvSpPr txBox="1"/>
          <p:nvPr/>
        </p:nvSpPr>
        <p:spPr>
          <a:xfrm>
            <a:off x="5489501" y="2758041"/>
            <a:ext cx="1847678" cy="415498"/>
          </a:xfrm>
          <a:prstGeom prst="rect">
            <a:avLst/>
          </a:prstGeom>
          <a:noFill/>
        </p:spPr>
        <p:txBody>
          <a:bodyPr wrap="square" rtlCol="0">
            <a:spAutoFit/>
          </a:bodyPr>
          <a:lstStyle/>
          <a:p>
            <a:r>
              <a:rPr lang="en-US" altLang="ja-JP" sz="1050" b="0" dirty="0">
                <a:solidFill>
                  <a:srgbClr val="C00000"/>
                </a:solidFill>
                <a:latin typeface="Meiryo UI" panose="020B0604030504040204" pitchFamily="50" charset="-128"/>
                <a:ea typeface="Meiryo UI" panose="020B0604030504040204" pitchFamily="50" charset="-128"/>
              </a:rPr>
              <a:t>“Less than 30,000,000 JPY” accounts for 50%. </a:t>
            </a:r>
            <a:endParaRPr kumimoji="1" lang="ja-JP" altLang="en-US" sz="1050" dirty="0">
              <a:solidFill>
                <a:srgbClr val="C00000"/>
              </a:solidFill>
            </a:endParaRPr>
          </a:p>
        </p:txBody>
      </p:sp>
      <p:sp>
        <p:nvSpPr>
          <p:cNvPr id="4" name="楕円 3">
            <a:extLst>
              <a:ext uri="{FF2B5EF4-FFF2-40B4-BE49-F238E27FC236}">
                <a16:creationId xmlns:a16="http://schemas.microsoft.com/office/drawing/2014/main" id="{6C3B70E5-39FA-45D4-8919-FFEA60BC27C8}"/>
              </a:ext>
            </a:extLst>
          </p:cNvPr>
          <p:cNvSpPr/>
          <p:nvPr/>
        </p:nvSpPr>
        <p:spPr>
          <a:xfrm>
            <a:off x="5554580" y="4993414"/>
            <a:ext cx="1836853" cy="1812428"/>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2B485CF5-4E64-4363-8BCB-7A364BDC068E}"/>
              </a:ext>
            </a:extLst>
          </p:cNvPr>
          <p:cNvPicPr>
            <a:picLocks noChangeAspect="1"/>
          </p:cNvPicPr>
          <p:nvPr/>
        </p:nvPicPr>
        <p:blipFill>
          <a:blip r:embed="rId5"/>
          <a:stretch>
            <a:fillRect/>
          </a:stretch>
        </p:blipFill>
        <p:spPr>
          <a:xfrm>
            <a:off x="2363410" y="439411"/>
            <a:ext cx="3844109" cy="2396795"/>
          </a:xfrm>
          <a:prstGeom prst="rect">
            <a:avLst/>
          </a:prstGeom>
        </p:spPr>
      </p:pic>
      <p:sp>
        <p:nvSpPr>
          <p:cNvPr id="26" name="テキスト ボックス 25">
            <a:extLst>
              <a:ext uri="{FF2B5EF4-FFF2-40B4-BE49-F238E27FC236}">
                <a16:creationId xmlns:a16="http://schemas.microsoft.com/office/drawing/2014/main" id="{F8E65F23-CB70-4085-AF40-D5CDF3C97AA5}"/>
              </a:ext>
            </a:extLst>
          </p:cNvPr>
          <p:cNvSpPr txBox="1"/>
          <p:nvPr/>
        </p:nvSpPr>
        <p:spPr>
          <a:xfrm>
            <a:off x="410099" y="5404770"/>
            <a:ext cx="1464676" cy="769441"/>
          </a:xfrm>
          <a:prstGeom prst="rect">
            <a:avLst/>
          </a:prstGeom>
          <a:solidFill>
            <a:schemeClr val="bg1"/>
          </a:solidFill>
        </p:spPr>
        <p:txBody>
          <a:bodyPr wrap="square" rtlCol="0">
            <a:spAutoFit/>
          </a:bodyPr>
          <a:lstStyle/>
          <a:p>
            <a:r>
              <a:rPr kumimoji="1" lang="en-US" altLang="ja-JP" sz="1100" dirty="0">
                <a:solidFill>
                  <a:srgbClr val="FF0000"/>
                </a:solidFill>
              </a:rPr>
              <a:t>60% answered “All or some of my children attend an international school”.</a:t>
            </a:r>
            <a:endParaRPr kumimoji="1" lang="ja-JP" altLang="en-US" sz="1100" dirty="0">
              <a:solidFill>
                <a:srgbClr val="FF0000"/>
              </a:solidFill>
            </a:endParaRPr>
          </a:p>
        </p:txBody>
      </p:sp>
      <p:sp>
        <p:nvSpPr>
          <p:cNvPr id="63" name="Arc 12">
            <a:extLst>
              <a:ext uri="{FF2B5EF4-FFF2-40B4-BE49-F238E27FC236}">
                <a16:creationId xmlns:a16="http://schemas.microsoft.com/office/drawing/2014/main" id="{BE7FE303-7044-47BA-8EA6-843068D65F14}"/>
              </a:ext>
            </a:extLst>
          </p:cNvPr>
          <p:cNvSpPr/>
          <p:nvPr/>
        </p:nvSpPr>
        <p:spPr>
          <a:xfrm rot="5954236">
            <a:off x="3707248" y="1126264"/>
            <a:ext cx="1597604" cy="1616524"/>
          </a:xfrm>
          <a:prstGeom prst="arc">
            <a:avLst>
              <a:gd name="adj1" fmla="val 10276710"/>
              <a:gd name="adj2" fmla="val 2257925"/>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3C363FA6-0192-4115-8CB2-FB0DC521C293}"/>
              </a:ext>
            </a:extLst>
          </p:cNvPr>
          <p:cNvPicPr>
            <a:picLocks noChangeAspect="1"/>
          </p:cNvPicPr>
          <p:nvPr/>
        </p:nvPicPr>
        <p:blipFill>
          <a:blip r:embed="rId6"/>
          <a:stretch>
            <a:fillRect/>
          </a:stretch>
        </p:blipFill>
        <p:spPr>
          <a:xfrm>
            <a:off x="5928271" y="338542"/>
            <a:ext cx="4139116" cy="2414945"/>
          </a:xfrm>
          <a:prstGeom prst="rect">
            <a:avLst/>
          </a:prstGeom>
        </p:spPr>
      </p:pic>
      <p:pic>
        <p:nvPicPr>
          <p:cNvPr id="19" name="図 18">
            <a:extLst>
              <a:ext uri="{FF2B5EF4-FFF2-40B4-BE49-F238E27FC236}">
                <a16:creationId xmlns:a16="http://schemas.microsoft.com/office/drawing/2014/main" id="{A1FE1C7E-06A2-42F7-B1E1-21E9BCF34F21}"/>
              </a:ext>
            </a:extLst>
          </p:cNvPr>
          <p:cNvPicPr>
            <a:picLocks noChangeAspect="1"/>
          </p:cNvPicPr>
          <p:nvPr/>
        </p:nvPicPr>
        <p:blipFill>
          <a:blip r:embed="rId7"/>
          <a:stretch>
            <a:fillRect/>
          </a:stretch>
        </p:blipFill>
        <p:spPr>
          <a:xfrm>
            <a:off x="3921540" y="4369699"/>
            <a:ext cx="5422689" cy="2680108"/>
          </a:xfrm>
          <a:prstGeom prst="rect">
            <a:avLst/>
          </a:prstGeom>
        </p:spPr>
      </p:pic>
    </p:spTree>
    <p:extLst>
      <p:ext uri="{BB962C8B-B14F-4D97-AF65-F5344CB8AC3E}">
        <p14:creationId xmlns:p14="http://schemas.microsoft.com/office/powerpoint/2010/main" val="1814949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コンテンツ プレースホルダー 2">
            <a:extLst>
              <a:ext uri="{FF2B5EF4-FFF2-40B4-BE49-F238E27FC236}">
                <a16:creationId xmlns:a16="http://schemas.microsoft.com/office/drawing/2014/main" id="{86AC9702-4A44-4F84-892D-4810F8B8F399}"/>
              </a:ext>
            </a:extLst>
          </p:cNvPr>
          <p:cNvSpPr txBox="1">
            <a:spLocks/>
          </p:cNvSpPr>
          <p:nvPr/>
        </p:nvSpPr>
        <p:spPr>
          <a:xfrm>
            <a:off x="97667" y="39298"/>
            <a:ext cx="9120976" cy="3385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900"/>
              </a:spcBef>
              <a:buFont typeface="Arial" panose="020B0604020202020204" pitchFamily="34" charset="0"/>
              <a:buNone/>
            </a:pPr>
            <a:r>
              <a:rPr lang="ja-JP" altLang="en-US" sz="2000" dirty="0">
                <a:latin typeface="Meiryo UI" panose="020B0604030504040204" pitchFamily="50" charset="-128"/>
                <a:ea typeface="Meiryo UI" panose="020B0604030504040204" pitchFamily="50" charset="-128"/>
              </a:rPr>
              <a:t>３．</a:t>
            </a:r>
            <a:r>
              <a:rPr lang="en-US" altLang="ja-JP" sz="2000" dirty="0">
                <a:latin typeface="Meiryo UI" panose="020B0604030504040204" pitchFamily="50" charset="-128"/>
                <a:ea typeface="Meiryo UI" panose="020B0604030504040204" pitchFamily="50" charset="-128"/>
              </a:rPr>
              <a:t>Facts about international schools and their future needs</a:t>
            </a:r>
            <a:endParaRPr lang="en-US" altLang="ja-JP" sz="1600" dirty="0">
              <a:latin typeface="Meiryo UI" panose="020B0604030504040204" pitchFamily="50" charset="-128"/>
              <a:ea typeface="Meiryo UI" panose="020B0604030504040204" pitchFamily="50" charset="-128"/>
            </a:endParaRPr>
          </a:p>
          <a:p>
            <a:pPr marL="0" indent="0">
              <a:spcBef>
                <a:spcPts val="900"/>
              </a:spcBef>
              <a:buFont typeface="Arial" panose="020B0604020202020204" pitchFamily="34" charset="0"/>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Font typeface="Arial" panose="020B0604020202020204" pitchFamily="34" charset="0"/>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Font typeface="Arial" panose="020B0604020202020204" pitchFamily="34" charset="0"/>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Font typeface="Arial" panose="020B0604020202020204" pitchFamily="34" charset="0"/>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Font typeface="Arial" panose="020B0604020202020204" pitchFamily="34" charset="0"/>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Font typeface="Arial" panose="020B0604020202020204" pitchFamily="34" charset="0"/>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Font typeface="Arial" panose="020B0604020202020204" pitchFamily="34" charset="0"/>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Font typeface="Arial" panose="020B0604020202020204" pitchFamily="34" charset="0"/>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ja-JP"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00000"/>
              </a:lnSpc>
              <a:spcBef>
                <a:spcPts val="450"/>
              </a:spcBef>
              <a:buFont typeface="Arial" panose="020B0604020202020204" pitchFamily="34" charset="0"/>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Font typeface="Arial" panose="020B0604020202020204" pitchFamily="34" charset="0"/>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Font typeface="Arial" panose="020B0604020202020204" pitchFamily="34" charset="0"/>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Font typeface="Arial" panose="020B0604020202020204" pitchFamily="34" charset="0"/>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Font typeface="Arial" panose="020B0604020202020204" pitchFamily="34" charset="0"/>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Font typeface="Arial" panose="020B0604020202020204" pitchFamily="34" charset="0"/>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Font typeface="Arial" panose="020B0604020202020204" pitchFamily="34" charset="0"/>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Font typeface="Arial" panose="020B0604020202020204" pitchFamily="34" charset="0"/>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0"/>
              </a:spcBef>
              <a:buFont typeface="Arial" panose="020B0604020202020204" pitchFamily="34" charset="0"/>
              <a:buNone/>
            </a:pPr>
            <a:endParaRPr lang="en-US" altLang="ja-JP" sz="2000" u="wavy" dirty="0">
              <a:latin typeface="Meiryo UI" panose="020B0604030504040204" pitchFamily="50" charset="-128"/>
              <a:ea typeface="Meiryo UI" panose="020B0604030504040204" pitchFamily="50" charset="-128"/>
            </a:endParaRPr>
          </a:p>
          <a:p>
            <a:pPr marL="0" indent="0">
              <a:lnSpc>
                <a:spcPct val="150000"/>
              </a:lnSpc>
              <a:spcBef>
                <a:spcPts val="0"/>
              </a:spcBef>
              <a:buFont typeface="Arial" panose="020B0604020202020204" pitchFamily="34" charset="0"/>
              <a:buNone/>
            </a:pPr>
            <a:endParaRPr lang="ja-JP" altLang="ja-JP" sz="2000" dirty="0">
              <a:latin typeface="Meiryo UI" panose="020B0604030504040204" pitchFamily="50" charset="-128"/>
              <a:ea typeface="Meiryo UI" panose="020B0604030504040204" pitchFamily="50" charset="-128"/>
            </a:endParaRPr>
          </a:p>
        </p:txBody>
      </p:sp>
      <p:graphicFrame>
        <p:nvGraphicFramePr>
          <p:cNvPr id="9" name="表 3">
            <a:extLst>
              <a:ext uri="{FF2B5EF4-FFF2-40B4-BE49-F238E27FC236}">
                <a16:creationId xmlns:a16="http://schemas.microsoft.com/office/drawing/2014/main" id="{940FFB0C-D087-6D9C-9FB5-F781FC777D01}"/>
              </a:ext>
            </a:extLst>
          </p:cNvPr>
          <p:cNvGraphicFramePr>
            <a:graphicFrameLocks noGrp="1"/>
          </p:cNvGraphicFramePr>
          <p:nvPr>
            <p:extLst>
              <p:ext uri="{D42A27DB-BD31-4B8C-83A1-F6EECF244321}">
                <p14:modId xmlns:p14="http://schemas.microsoft.com/office/powerpoint/2010/main" val="793934196"/>
              </p:ext>
            </p:extLst>
          </p:nvPr>
        </p:nvGraphicFramePr>
        <p:xfrm>
          <a:off x="132162" y="453466"/>
          <a:ext cx="8700220" cy="6244514"/>
        </p:xfrm>
        <a:graphic>
          <a:graphicData uri="http://schemas.openxmlformats.org/drawingml/2006/table">
            <a:tbl>
              <a:tblPr firstRow="1" firstCol="1" bandRow="1">
                <a:tableStyleId>{8A107856-5554-42FB-B03E-39F5DBC370BA}</a:tableStyleId>
              </a:tblPr>
              <a:tblGrid>
                <a:gridCol w="696007">
                  <a:extLst>
                    <a:ext uri="{9D8B030D-6E8A-4147-A177-3AD203B41FA5}">
                      <a16:colId xmlns:a16="http://schemas.microsoft.com/office/drawing/2014/main" val="2806494716"/>
                    </a:ext>
                  </a:extLst>
                </a:gridCol>
                <a:gridCol w="3936213">
                  <a:extLst>
                    <a:ext uri="{9D8B030D-6E8A-4147-A177-3AD203B41FA5}">
                      <a16:colId xmlns:a16="http://schemas.microsoft.com/office/drawing/2014/main" val="2521777934"/>
                    </a:ext>
                  </a:extLst>
                </a:gridCol>
                <a:gridCol w="4068000">
                  <a:extLst>
                    <a:ext uri="{9D8B030D-6E8A-4147-A177-3AD203B41FA5}">
                      <a16:colId xmlns:a16="http://schemas.microsoft.com/office/drawing/2014/main" val="903656092"/>
                    </a:ext>
                  </a:extLst>
                </a:gridCol>
              </a:tblGrid>
              <a:tr h="464871">
                <a:tc>
                  <a:txBody>
                    <a:bodyPr/>
                    <a:lstStyle/>
                    <a:p>
                      <a:pPr algn="l">
                        <a:lnSpc>
                          <a:spcPct val="150000"/>
                        </a:lnSpc>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buFont typeface="Wingdings" panose="05000000000000000000" pitchFamily="2" charset="2"/>
                        <a:buNone/>
                      </a:pPr>
                      <a:r>
                        <a:rPr lang="en-US" alt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Facts about the international schools their children currently go to</a:t>
                      </a:r>
                      <a:r>
                        <a:rPr lang="ja-JP" altLang="en-US"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〔n=165〕</a:t>
                      </a:r>
                      <a:endParaRPr 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buFont typeface="Wingdings" panose="05000000000000000000" pitchFamily="2" charset="2"/>
                        <a:buNone/>
                      </a:pPr>
                      <a:r>
                        <a:rPr lang="en-US" alt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Needs in the case they send their children to an international school</a:t>
                      </a:r>
                      <a:r>
                        <a:rPr lang="ja-JP" altLang="en-US"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〔n=65〕</a:t>
                      </a:r>
                      <a:endParaRPr 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2667263">
                <a:tc>
                  <a:txBody>
                    <a:bodyPr/>
                    <a:lstStyle/>
                    <a:p>
                      <a:pPr algn="ctr">
                        <a:lnSpc>
                          <a:spcPct val="150000"/>
                        </a:lnSpc>
                        <a:spcAft>
                          <a:spcPts val="0"/>
                        </a:spcAft>
                      </a:pP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Commuter/boarding school</a:t>
                      </a:r>
                    </a:p>
                  </a:txBody>
                  <a:tcPr marL="40129" marR="108000" marT="0" marB="0" vert="vert"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en-US" altLang="ja-JP" sz="1050" kern="0" dirty="0">
                          <a:solidFill>
                            <a:schemeClr val="tx1"/>
                          </a:solidFill>
                          <a:latin typeface="Meiryo UI" panose="020B0604030504040204" pitchFamily="50" charset="-128"/>
                          <a:ea typeface="Meiryo UI" panose="020B0604030504040204" pitchFamily="50" charset="-128"/>
                        </a:rPr>
                        <a:t>“Commuter school” accounts for 70% and “Boarding school” 30%. Among the households using a boarding school (n=43), the largest group use a boarding school from “Elementary school equivalent” (40%)</a:t>
                      </a:r>
                      <a:r>
                        <a:rPr lang="ja-JP" altLang="en-US" sz="1050" kern="0" dirty="0">
                          <a:solidFill>
                            <a:schemeClr val="tx1"/>
                          </a:solidFill>
                          <a:latin typeface="Meiryo UI" panose="020B0604030504040204" pitchFamily="50" charset="-128"/>
                          <a:ea typeface="Meiryo UI" panose="020B0604030504040204" pitchFamily="50" charset="-128"/>
                        </a:rPr>
                        <a:t> </a:t>
                      </a:r>
                      <a:r>
                        <a:rPr lang="en-US" altLang="ja-JP" sz="1050" kern="0" dirty="0">
                          <a:solidFill>
                            <a:schemeClr val="tx1"/>
                          </a:solidFill>
                          <a:latin typeface="Meiryo UI" panose="020B0604030504040204" pitchFamily="50" charset="-128"/>
                          <a:ea typeface="Meiryo UI" panose="020B0604030504040204" pitchFamily="50" charset="-128"/>
                        </a:rPr>
                        <a:t>and</a:t>
                      </a:r>
                      <a:r>
                        <a:rPr lang="ja-JP" altLang="en-US" sz="1050" kern="0" dirty="0">
                          <a:solidFill>
                            <a:schemeClr val="tx1"/>
                          </a:solidFill>
                          <a:latin typeface="Meiryo UI" panose="020B0604030504040204" pitchFamily="50" charset="-128"/>
                          <a:ea typeface="Meiryo UI" panose="020B0604030504040204" pitchFamily="50" charset="-128"/>
                        </a:rPr>
                        <a:t> </a:t>
                      </a:r>
                      <a:r>
                        <a:rPr lang="en-US" altLang="ja-JP" sz="1050" kern="0" dirty="0">
                          <a:solidFill>
                            <a:schemeClr val="tx1"/>
                          </a:solidFill>
                          <a:latin typeface="Meiryo UI" panose="020B0604030504040204" pitchFamily="50" charset="-128"/>
                          <a:ea typeface="Meiryo UI" panose="020B0604030504040204" pitchFamily="50" charset="-128"/>
                        </a:rPr>
                        <a:t>the second largest group use one from “High school equivalent”.</a:t>
                      </a:r>
                      <a:endParaRPr lang="ja-JP" altLang="en-US" sz="1050" kern="0" dirty="0">
                        <a:solidFill>
                          <a:schemeClr val="tx1"/>
                        </a:solidFill>
                        <a:latin typeface="Meiryo UI" panose="020B0604030504040204" pitchFamily="50" charset="-128"/>
                        <a:ea typeface="Meiryo UI" panose="020B0604030504040204" pitchFamily="50" charset="-128"/>
                      </a:endParaRPr>
                    </a:p>
                  </a:txBody>
                  <a:tcPr marL="40129" marR="40129"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en-US" altLang="ja-JP" sz="1050" kern="0" dirty="0">
                          <a:solidFill>
                            <a:schemeClr val="tx1"/>
                          </a:solidFill>
                          <a:latin typeface="Meiryo UI" panose="020B0604030504040204" pitchFamily="50" charset="-128"/>
                          <a:ea typeface="Meiryo UI" panose="020B0604030504040204" pitchFamily="50" charset="-128"/>
                        </a:rPr>
                        <a:t>Half of them like to use a “Commuter school”, 20% a “Boarding school”, and 30% answered “Either is fine”. Among</a:t>
                      </a:r>
                      <a:r>
                        <a:rPr lang="ja-JP" altLang="en-US" sz="1050" kern="0" dirty="0">
                          <a:solidFill>
                            <a:schemeClr val="tx1"/>
                          </a:solidFill>
                          <a:latin typeface="Meiryo UI" panose="020B0604030504040204" pitchFamily="50" charset="-128"/>
                          <a:ea typeface="Meiryo UI" panose="020B0604030504040204" pitchFamily="50" charset="-128"/>
                        </a:rPr>
                        <a:t> </a:t>
                      </a:r>
                      <a:r>
                        <a:rPr lang="en-US" altLang="ja-JP" sz="1050" kern="0" dirty="0">
                          <a:solidFill>
                            <a:schemeClr val="tx1"/>
                          </a:solidFill>
                          <a:latin typeface="Meiryo UI" panose="020B0604030504040204" pitchFamily="50" charset="-128"/>
                          <a:ea typeface="Meiryo UI" panose="020B0604030504040204" pitchFamily="50" charset="-128"/>
                        </a:rPr>
                        <a:t>the households that want to use a boarding school (n=15), the</a:t>
                      </a:r>
                      <a:r>
                        <a:rPr lang="ja-JP" altLang="en-US" sz="1050" kern="0" dirty="0">
                          <a:solidFill>
                            <a:schemeClr val="tx1"/>
                          </a:solidFill>
                          <a:latin typeface="Meiryo UI" panose="020B0604030504040204" pitchFamily="50" charset="-128"/>
                          <a:ea typeface="Meiryo UI" panose="020B0604030504040204" pitchFamily="50" charset="-128"/>
                        </a:rPr>
                        <a:t> </a:t>
                      </a:r>
                      <a:r>
                        <a:rPr lang="en-US" altLang="ja-JP" sz="1050" kern="0" dirty="0">
                          <a:solidFill>
                            <a:schemeClr val="tx1"/>
                          </a:solidFill>
                          <a:latin typeface="Meiryo UI" panose="020B0604030504040204" pitchFamily="50" charset="-128"/>
                          <a:ea typeface="Meiryo UI" panose="020B0604030504040204" pitchFamily="50" charset="-128"/>
                        </a:rPr>
                        <a:t>largest</a:t>
                      </a:r>
                      <a:r>
                        <a:rPr lang="ja-JP" altLang="en-US" sz="1050" kern="0" dirty="0">
                          <a:solidFill>
                            <a:schemeClr val="tx1"/>
                          </a:solidFill>
                          <a:latin typeface="Meiryo UI" panose="020B0604030504040204" pitchFamily="50" charset="-128"/>
                          <a:ea typeface="Meiryo UI" panose="020B0604030504040204" pitchFamily="50" charset="-128"/>
                        </a:rPr>
                        <a:t> </a:t>
                      </a:r>
                      <a:r>
                        <a:rPr lang="en-US" altLang="ja-JP" sz="1050" kern="0" dirty="0">
                          <a:solidFill>
                            <a:schemeClr val="tx1"/>
                          </a:solidFill>
                          <a:latin typeface="Meiryo UI" panose="020B0604030504040204" pitchFamily="50" charset="-128"/>
                          <a:ea typeface="Meiryo UI" panose="020B0604030504040204" pitchFamily="50" charset="-128"/>
                        </a:rPr>
                        <a:t>group</a:t>
                      </a:r>
                      <a:r>
                        <a:rPr lang="ja-JP" altLang="en-US" sz="1050" kern="0" dirty="0">
                          <a:solidFill>
                            <a:schemeClr val="tx1"/>
                          </a:solidFill>
                          <a:latin typeface="Meiryo UI" panose="020B0604030504040204" pitchFamily="50" charset="-128"/>
                          <a:ea typeface="Meiryo UI" panose="020B0604030504040204" pitchFamily="50" charset="-128"/>
                        </a:rPr>
                        <a:t> </a:t>
                      </a:r>
                      <a:r>
                        <a:rPr lang="en-US" altLang="ja-JP" sz="1050" kern="0" dirty="0">
                          <a:solidFill>
                            <a:schemeClr val="tx1"/>
                          </a:solidFill>
                          <a:latin typeface="Meiryo UI" panose="020B0604030504040204" pitchFamily="50" charset="-128"/>
                          <a:ea typeface="Meiryo UI" panose="020B0604030504040204" pitchFamily="50" charset="-128"/>
                        </a:rPr>
                        <a:t>want</a:t>
                      </a:r>
                      <a:r>
                        <a:rPr lang="ja-JP" altLang="en-US" sz="1050" kern="0" dirty="0">
                          <a:solidFill>
                            <a:schemeClr val="tx1"/>
                          </a:solidFill>
                          <a:latin typeface="Meiryo UI" panose="020B0604030504040204" pitchFamily="50" charset="-128"/>
                          <a:ea typeface="Meiryo UI" panose="020B0604030504040204" pitchFamily="50" charset="-128"/>
                        </a:rPr>
                        <a:t> </a:t>
                      </a:r>
                      <a:r>
                        <a:rPr lang="en-US" altLang="ja-JP" sz="1050" kern="0" dirty="0">
                          <a:solidFill>
                            <a:schemeClr val="tx1"/>
                          </a:solidFill>
                          <a:latin typeface="Meiryo UI" panose="020B0604030504040204" pitchFamily="50" charset="-128"/>
                          <a:ea typeface="Meiryo UI" panose="020B0604030504040204" pitchFamily="50" charset="-128"/>
                        </a:rPr>
                        <a:t>to</a:t>
                      </a:r>
                      <a:r>
                        <a:rPr lang="ja-JP" altLang="en-US" sz="1050" kern="0" dirty="0">
                          <a:solidFill>
                            <a:schemeClr val="tx1"/>
                          </a:solidFill>
                          <a:latin typeface="Meiryo UI" panose="020B0604030504040204" pitchFamily="50" charset="-128"/>
                          <a:ea typeface="Meiryo UI" panose="020B0604030504040204" pitchFamily="50" charset="-128"/>
                        </a:rPr>
                        <a:t> </a:t>
                      </a:r>
                      <a:r>
                        <a:rPr lang="en-US" altLang="ja-JP" sz="1050" kern="0" dirty="0">
                          <a:solidFill>
                            <a:schemeClr val="tx1"/>
                          </a:solidFill>
                          <a:latin typeface="Meiryo UI" panose="020B0604030504040204" pitchFamily="50" charset="-128"/>
                          <a:ea typeface="Meiryo UI" panose="020B0604030504040204" pitchFamily="50" charset="-128"/>
                        </a:rPr>
                        <a:t>use</a:t>
                      </a:r>
                      <a:r>
                        <a:rPr lang="ja-JP" altLang="en-US" sz="1050" kern="0" dirty="0">
                          <a:solidFill>
                            <a:schemeClr val="tx1"/>
                          </a:solidFill>
                          <a:latin typeface="Meiryo UI" panose="020B0604030504040204" pitchFamily="50" charset="-128"/>
                          <a:ea typeface="Meiryo UI" panose="020B0604030504040204" pitchFamily="50" charset="-128"/>
                        </a:rPr>
                        <a:t> </a:t>
                      </a:r>
                      <a:r>
                        <a:rPr lang="en-US" altLang="ja-JP" sz="1050" kern="0" dirty="0">
                          <a:solidFill>
                            <a:schemeClr val="tx1"/>
                          </a:solidFill>
                          <a:latin typeface="Meiryo UI" panose="020B0604030504040204" pitchFamily="50" charset="-128"/>
                          <a:ea typeface="Meiryo UI" panose="020B0604030504040204" pitchFamily="50" charset="-128"/>
                        </a:rPr>
                        <a:t>one from “High school equivalent” (60%) and the second largest want to use one from “Junior high school equivalent” (30%). </a:t>
                      </a:r>
                      <a:endParaRPr lang="ja-JP" altLang="en-US" sz="1050" kern="0" dirty="0">
                        <a:solidFill>
                          <a:schemeClr val="tx1"/>
                        </a:solidFill>
                        <a:latin typeface="Meiryo UI" panose="020B0604030504040204" pitchFamily="50" charset="-128"/>
                        <a:ea typeface="Meiryo UI" panose="020B0604030504040204" pitchFamily="50" charset="-128"/>
                      </a:endParaRPr>
                    </a:p>
                  </a:txBody>
                  <a:tcPr marL="40129" marR="40129" marT="36000" marB="3600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2354630">
                <a:tc>
                  <a:txBody>
                    <a:bodyPr/>
                    <a:lstStyle/>
                    <a:p>
                      <a:pPr algn="ctr">
                        <a:lnSpc>
                          <a:spcPct val="150000"/>
                        </a:lnSpc>
                        <a:spcAft>
                          <a:spcPts val="0"/>
                        </a:spcAft>
                      </a:pP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Distance to international schools</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108000" marT="0" marB="0" vert="vert"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en-US" altLang="ja-JP" sz="1050" kern="0" dirty="0">
                          <a:latin typeface="Meiryo UI" panose="020B0604030504040204" pitchFamily="50" charset="-128"/>
                          <a:ea typeface="Meiryo UI" panose="020B0604030504040204" pitchFamily="50" charset="-128"/>
                        </a:rPr>
                        <a:t>Among households that send their children to a commuting school (n=122), 70% answered “less than 1 hour” for commuting.</a:t>
                      </a:r>
                    </a:p>
                  </a:txBody>
                  <a:tcPr marL="40129" marR="40129"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en-US" altLang="ja-JP" sz="1050" kern="0" dirty="0">
                          <a:latin typeface="Meiryo UI" panose="020B0604030504040204" pitchFamily="50" charset="-128"/>
                          <a:ea typeface="Meiryo UI" panose="020B0604030504040204" pitchFamily="50" charset="-128"/>
                        </a:rPr>
                        <a:t>Among households that want to send their children to a commuting school  or answered “Either is fine” (n=50), 70% answered “less than 1 hour” for commuting.</a:t>
                      </a: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ja-JP" altLang="en-US" sz="1050" kern="0" dirty="0">
                        <a:latin typeface="Meiryo UI" panose="020B0604030504040204" pitchFamily="50" charset="-128"/>
                        <a:ea typeface="Meiryo UI" panose="020B0604030504040204" pitchFamily="50" charset="-128"/>
                      </a:endParaRPr>
                    </a:p>
                  </a:txBody>
                  <a:tcPr marL="40129" marR="40129" marT="36000" marB="3600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bl>
          </a:graphicData>
        </a:graphic>
      </p:graphicFrame>
      <p:pic>
        <p:nvPicPr>
          <p:cNvPr id="10" name="図 9">
            <a:extLst>
              <a:ext uri="{FF2B5EF4-FFF2-40B4-BE49-F238E27FC236}">
                <a16:creationId xmlns:a16="http://schemas.microsoft.com/office/drawing/2014/main" id="{C5E9F15B-7AFE-45B9-B594-9E6C496BC1BF}"/>
              </a:ext>
            </a:extLst>
          </p:cNvPr>
          <p:cNvPicPr>
            <a:picLocks noChangeAspect="1"/>
          </p:cNvPicPr>
          <p:nvPr/>
        </p:nvPicPr>
        <p:blipFill>
          <a:blip r:embed="rId2"/>
          <a:stretch>
            <a:fillRect/>
          </a:stretch>
        </p:blipFill>
        <p:spPr>
          <a:xfrm>
            <a:off x="4162520" y="4116300"/>
            <a:ext cx="4514935" cy="2523913"/>
          </a:xfrm>
          <a:prstGeom prst="rect">
            <a:avLst/>
          </a:prstGeom>
        </p:spPr>
      </p:pic>
      <p:grpSp>
        <p:nvGrpSpPr>
          <p:cNvPr id="49" name="グループ化 48">
            <a:extLst>
              <a:ext uri="{FF2B5EF4-FFF2-40B4-BE49-F238E27FC236}">
                <a16:creationId xmlns:a16="http://schemas.microsoft.com/office/drawing/2014/main" id="{6CBB1AC1-5AF2-49F2-973D-5D3181D6F5EA}"/>
              </a:ext>
            </a:extLst>
          </p:cNvPr>
          <p:cNvGrpSpPr/>
          <p:nvPr/>
        </p:nvGrpSpPr>
        <p:grpSpPr>
          <a:xfrm>
            <a:off x="4722580" y="4943991"/>
            <a:ext cx="2676824" cy="1946800"/>
            <a:chOff x="4814072" y="4943190"/>
            <a:chExt cx="2676824" cy="1946800"/>
          </a:xfrm>
        </p:grpSpPr>
        <p:sp>
          <p:nvSpPr>
            <p:cNvPr id="19" name="TextBox 18">
              <a:extLst>
                <a:ext uri="{FF2B5EF4-FFF2-40B4-BE49-F238E27FC236}">
                  <a16:creationId xmlns:a16="http://schemas.microsoft.com/office/drawing/2014/main" id="{1822A6DF-FD9C-AB95-EBF3-748E3080212D}"/>
                </a:ext>
              </a:extLst>
            </p:cNvPr>
            <p:cNvSpPr txBox="1"/>
            <p:nvPr/>
          </p:nvSpPr>
          <p:spPr>
            <a:xfrm>
              <a:off x="4814072" y="6312909"/>
              <a:ext cx="1584883" cy="577081"/>
            </a:xfrm>
            <a:prstGeom prst="rect">
              <a:avLst/>
            </a:prstGeom>
            <a:noFill/>
          </p:spPr>
          <p:txBody>
            <a:bodyPr wrap="square" rtlCol="0">
              <a:spAutoFit/>
            </a:bodyPr>
            <a:lstStyle/>
            <a:p>
              <a:r>
                <a:rPr lang="en-US" altLang="ja-JP"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90% answered “less than 1 hour” for commuting</a:t>
              </a:r>
              <a:endParaRPr kumimoji="1" lang="ja-JP" altLang="en-US" sz="1050" dirty="0">
                <a:solidFill>
                  <a:srgbClr val="C00000"/>
                </a:solidFill>
              </a:endParaRPr>
            </a:p>
          </p:txBody>
        </p:sp>
        <p:sp>
          <p:nvSpPr>
            <p:cNvPr id="5" name="Arc 4">
              <a:extLst>
                <a:ext uri="{FF2B5EF4-FFF2-40B4-BE49-F238E27FC236}">
                  <a16:creationId xmlns:a16="http://schemas.microsoft.com/office/drawing/2014/main" id="{DE1BE0CE-0C6B-0388-E6C8-37021B833F7A}"/>
                </a:ext>
              </a:extLst>
            </p:cNvPr>
            <p:cNvSpPr/>
            <p:nvPr/>
          </p:nvSpPr>
          <p:spPr>
            <a:xfrm rot="5400000">
              <a:off x="5907435" y="4941769"/>
              <a:ext cx="1582039" cy="1584882"/>
            </a:xfrm>
            <a:prstGeom prst="arc">
              <a:avLst>
                <a:gd name="adj1" fmla="val 10953640"/>
                <a:gd name="adj2" fmla="val 9852002"/>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sp>
        <p:nvSpPr>
          <p:cNvPr id="24" name="Speech Bubble: Rectangle with Corners Rounded 23">
            <a:extLst>
              <a:ext uri="{FF2B5EF4-FFF2-40B4-BE49-F238E27FC236}">
                <a16:creationId xmlns:a16="http://schemas.microsoft.com/office/drawing/2014/main" id="{ABFFE39A-0949-F377-1667-6D76DE601913}"/>
              </a:ext>
            </a:extLst>
          </p:cNvPr>
          <p:cNvSpPr/>
          <p:nvPr/>
        </p:nvSpPr>
        <p:spPr>
          <a:xfrm>
            <a:off x="7403586" y="4488977"/>
            <a:ext cx="1732077" cy="2093423"/>
          </a:xfrm>
          <a:prstGeom prst="wedgeRoundRectCallout">
            <a:avLst>
              <a:gd name="adj1" fmla="val -43906"/>
              <a:gd name="adj2" fmla="val -26011"/>
              <a:gd name="adj3" fmla="val 16667"/>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pPr>
              <a:spcAft>
                <a:spcPts val="600"/>
              </a:spcAft>
            </a:pPr>
            <a:endParaRPr kumimoji="1" lang="ja-JP" altLang="en-US" sz="1000" dirty="0">
              <a:solidFill>
                <a:schemeClr val="tx1"/>
              </a:solidFill>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F9C8EC44-7AA1-40F4-AA13-81E25A770621}"/>
              </a:ext>
            </a:extLst>
          </p:cNvPr>
          <p:cNvPicPr>
            <a:picLocks noChangeAspect="1"/>
          </p:cNvPicPr>
          <p:nvPr/>
        </p:nvPicPr>
        <p:blipFill>
          <a:blip r:embed="rId3"/>
          <a:stretch>
            <a:fillRect/>
          </a:stretch>
        </p:blipFill>
        <p:spPr>
          <a:xfrm>
            <a:off x="-200383" y="3985868"/>
            <a:ext cx="4489904" cy="2627013"/>
          </a:xfrm>
          <a:prstGeom prst="rect">
            <a:avLst/>
          </a:prstGeom>
        </p:spPr>
      </p:pic>
      <p:sp>
        <p:nvSpPr>
          <p:cNvPr id="26" name="Rectangle: Diagonal Corners Rounded 25">
            <a:extLst>
              <a:ext uri="{FF2B5EF4-FFF2-40B4-BE49-F238E27FC236}">
                <a16:creationId xmlns:a16="http://schemas.microsoft.com/office/drawing/2014/main" id="{B77CD4CB-9C0E-7D4B-4A1D-1C94A7314960}"/>
              </a:ext>
            </a:extLst>
          </p:cNvPr>
          <p:cNvSpPr/>
          <p:nvPr/>
        </p:nvSpPr>
        <p:spPr>
          <a:xfrm>
            <a:off x="7486451" y="4131879"/>
            <a:ext cx="1627652" cy="2667136"/>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Main opinion of the respondents</a:t>
            </a: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Location of school and home are near not far.</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India/in her 40s</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It should be close to home so that it does not take long to commute.</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UK/in his 50s</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p>
          <a:p>
            <a:pPr marL="171450" indent="-171450">
              <a:spcAft>
                <a:spcPts val="600"/>
              </a:spcAft>
              <a:buFont typeface="Arial" panose="020B0604020202020204" pitchFamily="34" charset="0"/>
              <a:buChar char="•"/>
            </a:pP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Well, proximity is a factor that I'll consider.</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UK/in his 20s)</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 name="Slide Number Placeholder 1">
            <a:extLst>
              <a:ext uri="{FF2B5EF4-FFF2-40B4-BE49-F238E27FC236}">
                <a16:creationId xmlns:a16="http://schemas.microsoft.com/office/drawing/2014/main" id="{E90340C5-CC9B-4745-5F02-D5EBC01C1D05}"/>
              </a:ext>
            </a:extLst>
          </p:cNvPr>
          <p:cNvSpPr>
            <a:spLocks noGrp="1"/>
          </p:cNvSpPr>
          <p:nvPr>
            <p:ph type="sldNum" sz="quarter" idx="12"/>
          </p:nvPr>
        </p:nvSpPr>
        <p:spPr>
          <a:xfrm>
            <a:off x="7078263" y="6488555"/>
            <a:ext cx="205740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3</a:t>
            </a:r>
            <a:endParaRPr kumimoji="1" lang="ja-JP" altLang="en-US" dirty="0">
              <a:solidFill>
                <a:schemeClr val="tx1"/>
              </a:solidFill>
              <a:latin typeface="Meiryo UI" panose="020B0604030504040204" pitchFamily="50" charset="-128"/>
              <a:ea typeface="Meiryo UI" panose="020B0604030504040204" pitchFamily="50" charset="-128"/>
            </a:endParaRPr>
          </a:p>
        </p:txBody>
      </p:sp>
      <p:grpSp>
        <p:nvGrpSpPr>
          <p:cNvPr id="46" name="グループ化 45">
            <a:extLst>
              <a:ext uri="{FF2B5EF4-FFF2-40B4-BE49-F238E27FC236}">
                <a16:creationId xmlns:a16="http://schemas.microsoft.com/office/drawing/2014/main" id="{3078450A-55A3-46B2-B815-BB5D196E4A0B}"/>
              </a:ext>
            </a:extLst>
          </p:cNvPr>
          <p:cNvGrpSpPr/>
          <p:nvPr/>
        </p:nvGrpSpPr>
        <p:grpSpPr>
          <a:xfrm>
            <a:off x="1981377" y="4922050"/>
            <a:ext cx="2739233" cy="1972184"/>
            <a:chOff x="2183778" y="4806658"/>
            <a:chExt cx="2739233" cy="1972184"/>
          </a:xfrm>
        </p:grpSpPr>
        <p:sp>
          <p:nvSpPr>
            <p:cNvPr id="45" name="Arc 2">
              <a:extLst>
                <a:ext uri="{FF2B5EF4-FFF2-40B4-BE49-F238E27FC236}">
                  <a16:creationId xmlns:a16="http://schemas.microsoft.com/office/drawing/2014/main" id="{B5D1642E-F5B5-41FA-BBEB-F7358E30B91B}"/>
                </a:ext>
              </a:extLst>
            </p:cNvPr>
            <p:cNvSpPr/>
            <p:nvPr/>
          </p:nvSpPr>
          <p:spPr>
            <a:xfrm rot="5130898">
              <a:off x="2187660" y="4802776"/>
              <a:ext cx="1564684" cy="1572448"/>
            </a:xfrm>
            <a:prstGeom prst="arc">
              <a:avLst>
                <a:gd name="adj1" fmla="val 11116866"/>
                <a:gd name="adj2" fmla="val 4960700"/>
              </a:avLst>
            </a:prstGeom>
            <a:ln w="25400">
              <a:solidFill>
                <a:srgbClr val="C00000"/>
              </a:solidFill>
              <a:headEnd type="oval"/>
              <a:tailEnd type="ova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1" name="TextBox 10">
              <a:extLst>
                <a:ext uri="{FF2B5EF4-FFF2-40B4-BE49-F238E27FC236}">
                  <a16:creationId xmlns:a16="http://schemas.microsoft.com/office/drawing/2014/main" id="{B569A881-9943-258F-4ED1-4280640CEE87}"/>
                </a:ext>
              </a:extLst>
            </p:cNvPr>
            <p:cNvSpPr txBox="1"/>
            <p:nvPr/>
          </p:nvSpPr>
          <p:spPr>
            <a:xfrm>
              <a:off x="3556417" y="6201761"/>
              <a:ext cx="1366594" cy="577081"/>
            </a:xfrm>
            <a:prstGeom prst="rect">
              <a:avLst/>
            </a:prstGeom>
            <a:noFill/>
          </p:spPr>
          <p:txBody>
            <a:bodyPr wrap="square" rtlCol="0">
              <a:spAutoFit/>
            </a:bodyPr>
            <a:lstStyle/>
            <a:p>
              <a:r>
                <a:rPr lang="en-US" altLang="ja-JP" sz="1050" kern="100" dirty="0">
                  <a:solidFill>
                    <a:srgbClr val="C00000"/>
                  </a:solidFill>
                  <a:latin typeface="Meiryo UI" panose="020B0604030504040204" pitchFamily="50" charset="-128"/>
                  <a:ea typeface="Meiryo UI" panose="020B0604030504040204" pitchFamily="50" charset="-128"/>
                  <a:cs typeface="Times New Roman" panose="02020603050405020304" pitchFamily="18" charset="0"/>
                </a:rPr>
                <a:t>70% answered “less than 1 hour” for commuting</a:t>
              </a:r>
              <a:endParaRPr kumimoji="1" lang="ja-JP" altLang="en-US" sz="1050" dirty="0">
                <a:solidFill>
                  <a:srgbClr val="C00000"/>
                </a:solidFill>
              </a:endParaRPr>
            </a:p>
          </p:txBody>
        </p:sp>
      </p:grpSp>
      <p:pic>
        <p:nvPicPr>
          <p:cNvPr id="3" name="図 2">
            <a:extLst>
              <a:ext uri="{FF2B5EF4-FFF2-40B4-BE49-F238E27FC236}">
                <a16:creationId xmlns:a16="http://schemas.microsoft.com/office/drawing/2014/main" id="{ED87911A-D5A4-4087-BA4B-3AAE38B1343C}"/>
              </a:ext>
            </a:extLst>
          </p:cNvPr>
          <p:cNvPicPr>
            <a:picLocks noChangeAspect="1"/>
          </p:cNvPicPr>
          <p:nvPr/>
        </p:nvPicPr>
        <p:blipFill>
          <a:blip r:embed="rId4"/>
          <a:stretch>
            <a:fillRect/>
          </a:stretch>
        </p:blipFill>
        <p:spPr>
          <a:xfrm>
            <a:off x="349718" y="1806867"/>
            <a:ext cx="4584418" cy="1902699"/>
          </a:xfrm>
          <a:prstGeom prst="rect">
            <a:avLst/>
          </a:prstGeom>
        </p:spPr>
      </p:pic>
      <p:pic>
        <p:nvPicPr>
          <p:cNvPr id="6" name="図 5">
            <a:extLst>
              <a:ext uri="{FF2B5EF4-FFF2-40B4-BE49-F238E27FC236}">
                <a16:creationId xmlns:a16="http://schemas.microsoft.com/office/drawing/2014/main" id="{20E4FC91-9D84-4340-B3E4-9300C5EAC683}"/>
              </a:ext>
            </a:extLst>
          </p:cNvPr>
          <p:cNvPicPr>
            <a:picLocks noChangeAspect="1"/>
          </p:cNvPicPr>
          <p:nvPr/>
        </p:nvPicPr>
        <p:blipFill>
          <a:blip r:embed="rId5"/>
          <a:stretch>
            <a:fillRect/>
          </a:stretch>
        </p:blipFill>
        <p:spPr>
          <a:xfrm>
            <a:off x="4276821" y="1809774"/>
            <a:ext cx="5056122" cy="1905845"/>
          </a:xfrm>
          <a:prstGeom prst="rect">
            <a:avLst/>
          </a:prstGeom>
        </p:spPr>
      </p:pic>
    </p:spTree>
    <p:extLst>
      <p:ext uri="{BB962C8B-B14F-4D97-AF65-F5344CB8AC3E}">
        <p14:creationId xmlns:p14="http://schemas.microsoft.com/office/powerpoint/2010/main" val="856713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0340C5-CC9B-4745-5F02-D5EBC01C1D05}"/>
              </a:ext>
            </a:extLst>
          </p:cNvPr>
          <p:cNvSpPr>
            <a:spLocks noGrp="1"/>
          </p:cNvSpPr>
          <p:nvPr>
            <p:ph type="sldNum" sz="quarter" idx="12"/>
          </p:nvPr>
        </p:nvSpPr>
        <p:spPr>
          <a:xfrm>
            <a:off x="7082908" y="6474397"/>
            <a:ext cx="205740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4</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85D9D193-C365-00FA-7E44-45137B138E49}"/>
              </a:ext>
            </a:extLst>
          </p:cNvPr>
          <p:cNvSpPr>
            <a:spLocks noGrp="1"/>
          </p:cNvSpPr>
          <p:nvPr>
            <p:ph idx="1"/>
          </p:nvPr>
        </p:nvSpPr>
        <p:spPr>
          <a:xfrm>
            <a:off x="97667" y="39298"/>
            <a:ext cx="9120976" cy="338554"/>
          </a:xfrm>
        </p:spPr>
        <p:txBody>
          <a:bodyPr>
            <a:noAutofit/>
          </a:bodyPr>
          <a:lstStyle/>
          <a:p>
            <a:pPr marL="0" indent="0">
              <a:spcBef>
                <a:spcPts val="900"/>
              </a:spcBef>
              <a:buNone/>
            </a:pPr>
            <a:r>
              <a:rPr lang="ja-JP" altLang="en-US" sz="2000" dirty="0">
                <a:latin typeface="Meiryo UI" panose="020B0604030504040204" pitchFamily="50" charset="-128"/>
                <a:ea typeface="Meiryo UI" panose="020B0604030504040204" pitchFamily="50" charset="-128"/>
              </a:rPr>
              <a:t>３．</a:t>
            </a:r>
            <a:r>
              <a:rPr lang="en-US" altLang="ja-JP" sz="2000" dirty="0">
                <a:latin typeface="Meiryo UI" panose="020B0604030504040204" pitchFamily="50" charset="-128"/>
                <a:ea typeface="Meiryo UI" panose="020B0604030504040204" pitchFamily="50" charset="-128"/>
              </a:rPr>
              <a:t>Facts about international schools and their future needs</a:t>
            </a:r>
            <a:r>
              <a:rPr lang="en-US" altLang="ja-JP" sz="2000"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(continued)</a:t>
            </a:r>
            <a:endParaRPr lang="en-US" altLang="ja-JP" sz="1600" dirty="0">
              <a:latin typeface="Meiryo UI" panose="020B0604030504040204" pitchFamily="50" charset="-128"/>
              <a:ea typeface="Meiryo UI" panose="020B0604030504040204" pitchFamily="50" charset="-128"/>
            </a:endParaRPr>
          </a:p>
          <a:p>
            <a:pPr marL="0" indent="0">
              <a:spcBef>
                <a:spcPts val="900"/>
              </a:spcBef>
              <a:buNone/>
            </a:pPr>
            <a:endParaRPr lang="en-US"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en-US"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buFont typeface="Wingdings" panose="05000000000000000000" pitchFamily="2" charset="2"/>
              <a:buChar char="l"/>
            </a:pPr>
            <a:endParaRPr lang="ja-JP"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00000"/>
              </a:lnSpc>
              <a:spcBef>
                <a:spcPts val="450"/>
              </a:spcBef>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450"/>
              </a:spcBef>
              <a:buNone/>
            </a:pPr>
            <a:endParaRPr lang="en-US" altLang="ja-JP" sz="2000" u="wavy" dirty="0">
              <a:latin typeface="Meiryo UI" panose="020B0604030504040204" pitchFamily="50" charset="-128"/>
              <a:ea typeface="Meiryo UI" panose="020B0604030504040204" pitchFamily="50" charset="-128"/>
            </a:endParaRPr>
          </a:p>
          <a:p>
            <a:pPr marL="0" indent="0">
              <a:lnSpc>
                <a:spcPct val="100000"/>
              </a:lnSpc>
              <a:spcBef>
                <a:spcPts val="0"/>
              </a:spcBef>
              <a:buNone/>
            </a:pPr>
            <a:endParaRPr lang="en-US" altLang="ja-JP" sz="2000" u="wavy" dirty="0">
              <a:latin typeface="Meiryo UI" panose="020B0604030504040204" pitchFamily="50" charset="-128"/>
              <a:ea typeface="Meiryo UI" panose="020B0604030504040204" pitchFamily="50" charset="-128"/>
            </a:endParaRPr>
          </a:p>
          <a:p>
            <a:pPr marL="0" indent="0">
              <a:lnSpc>
                <a:spcPct val="150000"/>
              </a:lnSpc>
              <a:spcBef>
                <a:spcPts val="0"/>
              </a:spcBef>
              <a:buNone/>
            </a:pPr>
            <a:endParaRPr lang="ja-JP" altLang="ja-JP" sz="2000" dirty="0">
              <a:latin typeface="Meiryo UI" panose="020B0604030504040204" pitchFamily="50" charset="-128"/>
              <a:ea typeface="Meiryo UI" panose="020B0604030504040204" pitchFamily="50" charset="-128"/>
            </a:endParaRPr>
          </a:p>
        </p:txBody>
      </p:sp>
      <p:graphicFrame>
        <p:nvGraphicFramePr>
          <p:cNvPr id="9" name="表 3">
            <a:extLst>
              <a:ext uri="{FF2B5EF4-FFF2-40B4-BE49-F238E27FC236}">
                <a16:creationId xmlns:a16="http://schemas.microsoft.com/office/drawing/2014/main" id="{940FFB0C-D087-6D9C-9FB5-F781FC777D01}"/>
              </a:ext>
            </a:extLst>
          </p:cNvPr>
          <p:cNvGraphicFramePr>
            <a:graphicFrameLocks noGrp="1"/>
          </p:cNvGraphicFramePr>
          <p:nvPr>
            <p:extLst>
              <p:ext uri="{D42A27DB-BD31-4B8C-83A1-F6EECF244321}">
                <p14:modId xmlns:p14="http://schemas.microsoft.com/office/powerpoint/2010/main" val="3605570048"/>
              </p:ext>
            </p:extLst>
          </p:nvPr>
        </p:nvGraphicFramePr>
        <p:xfrm>
          <a:off x="348487" y="357436"/>
          <a:ext cx="7998594" cy="5768654"/>
        </p:xfrm>
        <a:graphic>
          <a:graphicData uri="http://schemas.openxmlformats.org/drawingml/2006/table">
            <a:tbl>
              <a:tblPr firstRow="1" firstCol="1" bandRow="1">
                <a:tableStyleId>{8A107856-5554-42FB-B03E-39F5DBC370BA}</a:tableStyleId>
              </a:tblPr>
              <a:tblGrid>
                <a:gridCol w="649720">
                  <a:extLst>
                    <a:ext uri="{9D8B030D-6E8A-4147-A177-3AD203B41FA5}">
                      <a16:colId xmlns:a16="http://schemas.microsoft.com/office/drawing/2014/main" val="2806494716"/>
                    </a:ext>
                  </a:extLst>
                </a:gridCol>
                <a:gridCol w="3674437">
                  <a:extLst>
                    <a:ext uri="{9D8B030D-6E8A-4147-A177-3AD203B41FA5}">
                      <a16:colId xmlns:a16="http://schemas.microsoft.com/office/drawing/2014/main" val="2521777934"/>
                    </a:ext>
                  </a:extLst>
                </a:gridCol>
                <a:gridCol w="3674437">
                  <a:extLst>
                    <a:ext uri="{9D8B030D-6E8A-4147-A177-3AD203B41FA5}">
                      <a16:colId xmlns:a16="http://schemas.microsoft.com/office/drawing/2014/main" val="903656092"/>
                    </a:ext>
                  </a:extLst>
                </a:gridCol>
              </a:tblGrid>
              <a:tr h="456089">
                <a:tc>
                  <a:txBody>
                    <a:bodyPr/>
                    <a:lstStyle/>
                    <a:p>
                      <a:pPr algn="l">
                        <a:lnSpc>
                          <a:spcPct val="150000"/>
                        </a:lnSpc>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buFont typeface="Wingdings" panose="05000000000000000000" pitchFamily="2" charset="2"/>
                        <a:buNone/>
                      </a:pPr>
                      <a:r>
                        <a:rPr lang="en-US"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Facts about the international schools their children currently go to 〔n=165〕</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lnSpc>
                          <a:spcPct val="100000"/>
                        </a:lnSpc>
                        <a:spcAft>
                          <a:spcPts val="0"/>
                        </a:spcAft>
                        <a:buFont typeface="Wingdings" panose="05000000000000000000" pitchFamily="2" charset="2"/>
                        <a:buNone/>
                      </a:pPr>
                      <a:r>
                        <a:rPr lang="en-US"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Needs in case they send their children to an international school 〔n=65〕</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40129" marT="0"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803778"/>
                  </a:ext>
                </a:extLst>
              </a:tr>
              <a:tr h="2520225">
                <a:tc>
                  <a:txBody>
                    <a:bodyPr/>
                    <a:lstStyle/>
                    <a:p>
                      <a:pPr algn="ctr">
                        <a:lnSpc>
                          <a:spcPct val="150000"/>
                        </a:lnSpc>
                        <a:spcAft>
                          <a:spcPts val="0"/>
                        </a:spcAft>
                      </a:pP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Tuition per student per year </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108000" marT="0" marB="0" vert="vert"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en-US" altLang="ja-JP" sz="1050" kern="0" dirty="0">
                          <a:latin typeface="Meiryo UI" panose="020B0604030504040204" pitchFamily="50" charset="-128"/>
                          <a:ea typeface="Meiryo UI" panose="020B0604030504040204" pitchFamily="50" charset="-128"/>
                        </a:rPr>
                        <a:t>The largest group answered “Less than 30,000 USD” (30%) followed by “less than 20,000 USD” (20%)</a:t>
                      </a:r>
                      <a:endParaRPr lang="ja-JP" altLang="en-US" sz="1050" kern="0" dirty="0">
                        <a:latin typeface="Meiryo UI" panose="020B0604030504040204" pitchFamily="50" charset="-128"/>
                        <a:ea typeface="Meiryo UI" panose="020B0604030504040204" pitchFamily="50" charset="-128"/>
                      </a:endParaRPr>
                    </a:p>
                  </a:txBody>
                  <a:tcPr marL="40129" marR="40129"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spcBef>
                          <a:spcPts val="0"/>
                        </a:spcBef>
                        <a:buFont typeface="Wingdings" panose="05000000000000000000" pitchFamily="2" charset="2"/>
                        <a:buChar char="l"/>
                      </a:pPr>
                      <a:r>
                        <a:rPr lang="en-US" altLang="ja-JP" sz="1050" kern="0" dirty="0">
                          <a:latin typeface="Meiryo UI" panose="020B0604030504040204" pitchFamily="50" charset="-128"/>
                          <a:ea typeface="Meiryo UI" panose="020B0604030504040204" pitchFamily="50" charset="-128"/>
                        </a:rPr>
                        <a:t>30% answered “Less than 20,000 USD” and another 30% answered “Less than 30,000 USD”.</a:t>
                      </a:r>
                      <a:endParaRPr lang="ja-JP" altLang="en-US" sz="1050" kern="0" dirty="0">
                        <a:latin typeface="Meiryo UI" panose="020B0604030504040204" pitchFamily="50" charset="-128"/>
                        <a:ea typeface="Meiryo UI" panose="020B0604030504040204" pitchFamily="50" charset="-128"/>
                      </a:endParaRPr>
                    </a:p>
                  </a:txBody>
                  <a:tcPr marL="40129" marR="40129" marT="36000" marB="3600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913158"/>
                  </a:ext>
                </a:extLst>
              </a:tr>
              <a:tr h="2484720">
                <a:tc>
                  <a:txBody>
                    <a:bodyPr/>
                    <a:lstStyle/>
                    <a:p>
                      <a:pPr algn="ctr">
                        <a:lnSpc>
                          <a:spcPct val="150000"/>
                        </a:lnSpc>
                        <a:spcAft>
                          <a:spcPts val="0"/>
                        </a:spcAft>
                      </a:pP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Important factors </a:t>
                      </a:r>
                    </a:p>
                    <a:p>
                      <a:pPr algn="ctr">
                        <a:lnSpc>
                          <a:spcPct val="150000"/>
                        </a:lnSpc>
                        <a:spcAft>
                          <a:spcPts val="0"/>
                        </a:spcAft>
                      </a:pP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in selecting a school</a:t>
                      </a:r>
                      <a:r>
                        <a:rPr lang="ja-JP" altLang="en-US" sz="1200" kern="100" baseline="30000" dirty="0">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kern="100" baseline="300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0129" marR="108000" marT="0" marB="0" vert="vert"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en-US" altLang="ja-JP" sz="1050" kern="0" dirty="0">
                          <a:latin typeface="Meiryo UI" panose="020B0604030504040204" pitchFamily="50" charset="-128"/>
                          <a:ea typeface="Meiryo UI" panose="020B0604030504040204" pitchFamily="50" charset="-128"/>
                        </a:rPr>
                        <a:t>“Curriculum adopted by the school” and “International certifications held by the school” are the factors chosen by the most respondents.</a:t>
                      </a: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en-US" altLang="ja-JP" sz="1050" kern="0" dirty="0">
                        <a:latin typeface="Meiryo UI" panose="020B0604030504040204" pitchFamily="50" charset="-128"/>
                        <a:ea typeface="Meiryo UI" panose="020B0604030504040204" pitchFamily="50" charset="-128"/>
                      </a:endParaRPr>
                    </a:p>
                    <a:p>
                      <a:pPr marL="171450" indent="-171450" eaLnBrk="0">
                        <a:lnSpc>
                          <a:spcPct val="100000"/>
                        </a:lnSpc>
                        <a:buFont typeface="Wingdings" panose="05000000000000000000" pitchFamily="2" charset="2"/>
                        <a:buChar char="l"/>
                      </a:pPr>
                      <a:endParaRPr lang="ja-JP" altLang="en-US" sz="1050" kern="0" dirty="0">
                        <a:latin typeface="Meiryo UI" panose="020B0604030504040204" pitchFamily="50" charset="-128"/>
                        <a:ea typeface="Meiryo UI" panose="020B0604030504040204" pitchFamily="50" charset="-128"/>
                      </a:endParaRPr>
                    </a:p>
                  </a:txBody>
                  <a:tcPr marL="40129" marR="40129"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eaLnBrk="0">
                        <a:lnSpc>
                          <a:spcPct val="100000"/>
                        </a:lnSpc>
                        <a:buFont typeface="Wingdings" panose="05000000000000000000" pitchFamily="2" charset="2"/>
                        <a:buChar char="l"/>
                      </a:pPr>
                      <a:r>
                        <a:rPr lang="en-US" altLang="ja-JP" sz="1050" kern="0" dirty="0">
                          <a:latin typeface="Meiryo UI" panose="020B0604030504040204" pitchFamily="50" charset="-128"/>
                          <a:ea typeface="Meiryo UI" panose="020B0604030504040204" pitchFamily="50" charset="-128"/>
                        </a:rPr>
                        <a:t>“Quality of teaching staff” is the most important factor for the respondents, followed by “Good for getting into university”.</a:t>
                      </a:r>
                    </a:p>
                  </a:txBody>
                  <a:tcPr marL="40129" marR="40129" marT="36000" marB="3600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2136849"/>
                  </a:ext>
                </a:extLst>
              </a:tr>
            </a:tbl>
          </a:graphicData>
        </a:graphic>
      </p:graphicFrame>
      <p:sp>
        <p:nvSpPr>
          <p:cNvPr id="15" name="Rectangle: Diagonal Corners Rounded 14">
            <a:extLst>
              <a:ext uri="{FF2B5EF4-FFF2-40B4-BE49-F238E27FC236}">
                <a16:creationId xmlns:a16="http://schemas.microsoft.com/office/drawing/2014/main" id="{B4C067D8-1B99-1D15-FB21-3B66A02A0D80}"/>
              </a:ext>
            </a:extLst>
          </p:cNvPr>
          <p:cNvSpPr/>
          <p:nvPr/>
        </p:nvSpPr>
        <p:spPr>
          <a:xfrm>
            <a:off x="7639050" y="1147433"/>
            <a:ext cx="1495050" cy="2123393"/>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pPr>
              <a:spcAft>
                <a:spcPts val="600"/>
              </a:spcAft>
            </a:pP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Main opinion of the respondents</a:t>
            </a:r>
          </a:p>
          <a:p>
            <a:pPr marL="171450" indent="-171450">
              <a:spcAft>
                <a:spcPts val="600"/>
              </a:spcAft>
              <a:buFont typeface="Arial" panose="020B0604020202020204" pitchFamily="34" charset="0"/>
              <a:buChar char="•"/>
            </a:pP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“I hope the fee is affordable.”(Singapore/in his 50s)</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600"/>
              </a:spcAft>
              <a:buFont typeface="Arial" panose="020B0604020202020204" pitchFamily="34" charset="0"/>
              <a:buChar char="•"/>
            </a:pP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“Good value for money”(China/in her 20s)</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600"/>
              </a:spcAft>
              <a:buFont typeface="Arial" panose="020B0604020202020204" pitchFamily="34" charset="0"/>
              <a:buChar char="•"/>
            </a:pP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“Price is low.”(Hong</a:t>
            </a:r>
            <a:r>
              <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Kong/in his 40s)</a:t>
            </a:r>
          </a:p>
        </p:txBody>
      </p:sp>
      <p:sp>
        <p:nvSpPr>
          <p:cNvPr id="3" name="コンテンツ プレースホルダー 2">
            <a:extLst>
              <a:ext uri="{FF2B5EF4-FFF2-40B4-BE49-F238E27FC236}">
                <a16:creationId xmlns:a16="http://schemas.microsoft.com/office/drawing/2014/main" id="{AEA64649-12E8-B9A9-5707-A5B6C103BCEB}"/>
              </a:ext>
            </a:extLst>
          </p:cNvPr>
          <p:cNvSpPr txBox="1">
            <a:spLocks/>
          </p:cNvSpPr>
          <p:nvPr/>
        </p:nvSpPr>
        <p:spPr>
          <a:xfrm>
            <a:off x="504483" y="6457776"/>
            <a:ext cx="8135034" cy="29136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spcBef>
                <a:spcPts val="900"/>
              </a:spcBef>
              <a:buFont typeface="+mj-lt"/>
              <a:buAutoNum type="arabicPeriod"/>
            </a:pPr>
            <a:r>
              <a:rPr lang="en-US" altLang="ja-JP" sz="800" dirty="0">
                <a:latin typeface="Meiryo UI" panose="020B0604030504040204" pitchFamily="50" charset="-128"/>
                <a:ea typeface="Meiryo UI" panose="020B0604030504040204" pitchFamily="50" charset="-128"/>
              </a:rPr>
              <a:t>We used the weighted average method, where points were weighted for the top 3 factors in each question of “important factors in selecting a school” and the points for each option were divided by the number of respondents. Points allocation rule is: to give 3 points for “the top” option, 2 points for “the second” and 3 points for “the third”. </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Font typeface="+mj-lt"/>
              <a:buAutoNum type="arabicPeriod"/>
            </a:pPr>
            <a:endParaRPr lang="ja-JP"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00000"/>
              </a:lnSpc>
              <a:spcBef>
                <a:spcPts val="450"/>
              </a:spcBef>
              <a:buFont typeface="+mj-lt"/>
              <a:buAutoNum type="arabicPeriod"/>
            </a:pPr>
            <a:endParaRPr lang="en-US" altLang="ja-JP" sz="8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8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8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8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8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8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800" u="wavy" dirty="0">
              <a:latin typeface="Meiryo UI" panose="020B0604030504040204" pitchFamily="50" charset="-128"/>
              <a:ea typeface="Meiryo UI" panose="020B0604030504040204" pitchFamily="50" charset="-128"/>
            </a:endParaRPr>
          </a:p>
          <a:p>
            <a:pPr>
              <a:lnSpc>
                <a:spcPct val="100000"/>
              </a:lnSpc>
              <a:spcBef>
                <a:spcPts val="450"/>
              </a:spcBef>
              <a:buFont typeface="+mj-lt"/>
              <a:buAutoNum type="arabicPeriod"/>
            </a:pPr>
            <a:endParaRPr lang="en-US" altLang="ja-JP" sz="800" u="wavy" dirty="0">
              <a:latin typeface="Meiryo UI" panose="020B0604030504040204" pitchFamily="50" charset="-128"/>
              <a:ea typeface="Meiryo UI" panose="020B0604030504040204" pitchFamily="50" charset="-128"/>
            </a:endParaRPr>
          </a:p>
          <a:p>
            <a:pPr>
              <a:lnSpc>
                <a:spcPct val="100000"/>
              </a:lnSpc>
              <a:spcBef>
                <a:spcPts val="0"/>
              </a:spcBef>
              <a:buFont typeface="+mj-lt"/>
              <a:buAutoNum type="arabicPeriod"/>
            </a:pPr>
            <a:endParaRPr lang="en-US" altLang="ja-JP" sz="800" u="wavy" dirty="0">
              <a:latin typeface="Meiryo UI" panose="020B0604030504040204" pitchFamily="50" charset="-128"/>
              <a:ea typeface="Meiryo UI" panose="020B0604030504040204" pitchFamily="50" charset="-128"/>
            </a:endParaRPr>
          </a:p>
          <a:p>
            <a:pPr>
              <a:lnSpc>
                <a:spcPct val="150000"/>
              </a:lnSpc>
              <a:spcBef>
                <a:spcPts val="0"/>
              </a:spcBef>
              <a:buFont typeface="+mj-lt"/>
              <a:buAutoNum type="arabicPeriod"/>
            </a:pPr>
            <a:endParaRPr lang="ja-JP" altLang="ja-JP" sz="800" dirty="0">
              <a:latin typeface="Meiryo UI" panose="020B0604030504040204" pitchFamily="50" charset="-128"/>
              <a:ea typeface="Meiryo UI" panose="020B0604030504040204" pitchFamily="50" charset="-128"/>
            </a:endParaRPr>
          </a:p>
        </p:txBody>
      </p:sp>
      <p:cxnSp>
        <p:nvCxnSpPr>
          <p:cNvPr id="10" name="Straight Connector 9">
            <a:extLst>
              <a:ext uri="{FF2B5EF4-FFF2-40B4-BE49-F238E27FC236}">
                <a16:creationId xmlns:a16="http://schemas.microsoft.com/office/drawing/2014/main" id="{5C61B6FE-34B5-5064-4F70-73BB438F1443}"/>
              </a:ext>
            </a:extLst>
          </p:cNvPr>
          <p:cNvCxnSpPr/>
          <p:nvPr/>
        </p:nvCxnSpPr>
        <p:spPr>
          <a:xfrm>
            <a:off x="339231" y="6483922"/>
            <a:ext cx="2492052" cy="0"/>
          </a:xfrm>
          <a:prstGeom prst="line">
            <a:avLst/>
          </a:prstGeom>
          <a:ln w="9525"/>
        </p:spPr>
        <p:style>
          <a:lnRef idx="2">
            <a:schemeClr val="dk1"/>
          </a:lnRef>
          <a:fillRef idx="0">
            <a:schemeClr val="dk1"/>
          </a:fillRef>
          <a:effectRef idx="1">
            <a:schemeClr val="dk1"/>
          </a:effectRef>
          <a:fontRef idx="minor">
            <a:schemeClr val="tx1"/>
          </a:fontRef>
        </p:style>
      </p:cxnSp>
      <p:sp>
        <p:nvSpPr>
          <p:cNvPr id="46" name="Rectangle 38">
            <a:extLst>
              <a:ext uri="{FF2B5EF4-FFF2-40B4-BE49-F238E27FC236}">
                <a16:creationId xmlns:a16="http://schemas.microsoft.com/office/drawing/2014/main" id="{34D5915B-26B2-4709-AFE6-5F269689D870}"/>
              </a:ext>
            </a:extLst>
          </p:cNvPr>
          <p:cNvSpPr/>
          <p:nvPr/>
        </p:nvSpPr>
        <p:spPr>
          <a:xfrm>
            <a:off x="5514446" y="1773023"/>
            <a:ext cx="864406" cy="881940"/>
          </a:xfrm>
          <a:prstGeom prst="rect">
            <a:avLst/>
          </a:prstGeom>
          <a:noFill/>
          <a:ln>
            <a:solidFill>
              <a:srgbClr val="C0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Rectangle 38">
            <a:extLst>
              <a:ext uri="{FF2B5EF4-FFF2-40B4-BE49-F238E27FC236}">
                <a16:creationId xmlns:a16="http://schemas.microsoft.com/office/drawing/2014/main" id="{5D9BA9A9-1D4E-4026-BE43-D63012E3CD16}"/>
              </a:ext>
            </a:extLst>
          </p:cNvPr>
          <p:cNvSpPr/>
          <p:nvPr/>
        </p:nvSpPr>
        <p:spPr>
          <a:xfrm>
            <a:off x="2103731" y="1773023"/>
            <a:ext cx="864406" cy="843233"/>
          </a:xfrm>
          <a:prstGeom prst="rect">
            <a:avLst/>
          </a:prstGeom>
          <a:noFill/>
          <a:ln>
            <a:solidFill>
              <a:srgbClr val="C0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a:extLst>
              <a:ext uri="{FF2B5EF4-FFF2-40B4-BE49-F238E27FC236}">
                <a16:creationId xmlns:a16="http://schemas.microsoft.com/office/drawing/2014/main" id="{16C38580-5F4E-49CD-BD10-A9ECF586D797}"/>
              </a:ext>
            </a:extLst>
          </p:cNvPr>
          <p:cNvPicPr>
            <a:picLocks noChangeAspect="1"/>
          </p:cNvPicPr>
          <p:nvPr/>
        </p:nvPicPr>
        <p:blipFill>
          <a:blip r:embed="rId2"/>
          <a:stretch>
            <a:fillRect/>
          </a:stretch>
        </p:blipFill>
        <p:spPr>
          <a:xfrm>
            <a:off x="1014882" y="3673252"/>
            <a:ext cx="3632802" cy="2183526"/>
          </a:xfrm>
          <a:prstGeom prst="rect">
            <a:avLst/>
          </a:prstGeom>
        </p:spPr>
      </p:pic>
      <p:sp>
        <p:nvSpPr>
          <p:cNvPr id="16" name="Rectangle: Diagonal Corners Rounded 15">
            <a:extLst>
              <a:ext uri="{FF2B5EF4-FFF2-40B4-BE49-F238E27FC236}">
                <a16:creationId xmlns:a16="http://schemas.microsoft.com/office/drawing/2014/main" id="{F8EF508B-CDE3-852C-770C-154D6FFF10D7}"/>
              </a:ext>
            </a:extLst>
          </p:cNvPr>
          <p:cNvSpPr/>
          <p:nvPr/>
        </p:nvSpPr>
        <p:spPr>
          <a:xfrm>
            <a:off x="1024727" y="5846527"/>
            <a:ext cx="3613112" cy="505979"/>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Main opinion of the respondents</a:t>
            </a:r>
          </a:p>
          <a:p>
            <a:pPr marL="171450" indent="-171450">
              <a:buFont typeface="Arial" panose="020B0604020202020204" pitchFamily="34" charset="0"/>
              <a:buChar char="•"/>
            </a:pP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“It all depends on the quality of knowledge and skills the school imparts.”(Singapore/in his 40s)</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TextBox 23">
            <a:extLst>
              <a:ext uri="{FF2B5EF4-FFF2-40B4-BE49-F238E27FC236}">
                <a16:creationId xmlns:a16="http://schemas.microsoft.com/office/drawing/2014/main" id="{80F1E699-6609-4197-CE23-C3B6EEDC1EB2}"/>
              </a:ext>
            </a:extLst>
          </p:cNvPr>
          <p:cNvSpPr txBox="1"/>
          <p:nvPr/>
        </p:nvSpPr>
        <p:spPr>
          <a:xfrm>
            <a:off x="3614488" y="5149228"/>
            <a:ext cx="221432" cy="138499"/>
          </a:xfrm>
          <a:prstGeom prst="rect">
            <a:avLst/>
          </a:prstGeom>
          <a:solidFill>
            <a:schemeClr val="bg1">
              <a:lumMod val="85000"/>
            </a:schemeClr>
          </a:solidFill>
        </p:spPr>
        <p:txBody>
          <a:bodyPr wrap="square" lIns="0" tIns="0" rIns="0" bIns="0" rtlCol="0">
            <a:spAutoFit/>
          </a:bodyPr>
          <a:lstStyle/>
          <a:p>
            <a:pPr algn="ctr"/>
            <a:r>
              <a:rPr kumimoji="1" lang="en-US" altLang="ja-JP" sz="900" b="1" dirty="0">
                <a:solidFill>
                  <a:srgbClr val="C00000"/>
                </a:solidFill>
                <a:latin typeface="Meiryo UI" panose="020B0604030504040204" pitchFamily="50" charset="-128"/>
                <a:ea typeface="Meiryo UI" panose="020B0604030504040204" pitchFamily="50" charset="-128"/>
              </a:rPr>
              <a:t>1st</a:t>
            </a:r>
            <a:endParaRPr kumimoji="1" lang="ja-JP" altLang="en-US" sz="900" b="1" dirty="0">
              <a:solidFill>
                <a:srgbClr val="C00000"/>
              </a:solidFill>
              <a:latin typeface="Meiryo UI" panose="020B0604030504040204" pitchFamily="50" charset="-128"/>
              <a:ea typeface="Meiryo UI" panose="020B0604030504040204" pitchFamily="50" charset="-128"/>
            </a:endParaRPr>
          </a:p>
        </p:txBody>
      </p:sp>
      <p:sp>
        <p:nvSpPr>
          <p:cNvPr id="25" name="TextBox 24">
            <a:extLst>
              <a:ext uri="{FF2B5EF4-FFF2-40B4-BE49-F238E27FC236}">
                <a16:creationId xmlns:a16="http://schemas.microsoft.com/office/drawing/2014/main" id="{98BEFFA4-B1BD-43D6-0A89-8798770BD4DE}"/>
              </a:ext>
            </a:extLst>
          </p:cNvPr>
          <p:cNvSpPr txBox="1"/>
          <p:nvPr/>
        </p:nvSpPr>
        <p:spPr>
          <a:xfrm>
            <a:off x="3517270" y="4984472"/>
            <a:ext cx="286576" cy="138499"/>
          </a:xfrm>
          <a:prstGeom prst="rect">
            <a:avLst/>
          </a:prstGeom>
          <a:solidFill>
            <a:schemeClr val="bg1">
              <a:lumMod val="85000"/>
            </a:schemeClr>
          </a:solidFill>
        </p:spPr>
        <p:txBody>
          <a:bodyPr wrap="square" lIns="0" tIns="0" rIns="0" bIns="0" rtlCol="0">
            <a:spAutoFit/>
          </a:bodyPr>
          <a:lstStyle/>
          <a:p>
            <a:pPr algn="ctr"/>
            <a:r>
              <a:rPr kumimoji="1" lang="en-US" altLang="ja-JP" sz="900" b="1" dirty="0">
                <a:solidFill>
                  <a:srgbClr val="C00000"/>
                </a:solidFill>
                <a:latin typeface="Meiryo UI" panose="020B0604030504040204" pitchFamily="50" charset="-128"/>
                <a:ea typeface="Meiryo UI" panose="020B0604030504040204" pitchFamily="50" charset="-128"/>
              </a:rPr>
              <a:t>2nd</a:t>
            </a:r>
            <a:endParaRPr kumimoji="1" lang="ja-JP" altLang="en-US" sz="900" b="1" dirty="0">
              <a:solidFill>
                <a:srgbClr val="C00000"/>
              </a:solidFill>
              <a:latin typeface="Meiryo UI" panose="020B0604030504040204" pitchFamily="50" charset="-128"/>
              <a:ea typeface="Meiryo UI" panose="020B0604030504040204" pitchFamily="50" charset="-128"/>
            </a:endParaRPr>
          </a:p>
        </p:txBody>
      </p:sp>
      <p:pic>
        <p:nvPicPr>
          <p:cNvPr id="14" name="図 13">
            <a:extLst>
              <a:ext uri="{FF2B5EF4-FFF2-40B4-BE49-F238E27FC236}">
                <a16:creationId xmlns:a16="http://schemas.microsoft.com/office/drawing/2014/main" id="{4552E1F7-CE93-413C-BA77-B6733E62C35C}"/>
              </a:ext>
            </a:extLst>
          </p:cNvPr>
          <p:cNvPicPr>
            <a:picLocks noChangeAspect="1"/>
          </p:cNvPicPr>
          <p:nvPr/>
        </p:nvPicPr>
        <p:blipFill>
          <a:blip r:embed="rId3"/>
          <a:stretch>
            <a:fillRect/>
          </a:stretch>
        </p:blipFill>
        <p:spPr>
          <a:xfrm>
            <a:off x="4694825" y="3687023"/>
            <a:ext cx="3696190" cy="2215357"/>
          </a:xfrm>
          <a:prstGeom prst="rect">
            <a:avLst/>
          </a:prstGeom>
        </p:spPr>
      </p:pic>
      <p:grpSp>
        <p:nvGrpSpPr>
          <p:cNvPr id="51" name="グループ化 50">
            <a:extLst>
              <a:ext uri="{FF2B5EF4-FFF2-40B4-BE49-F238E27FC236}">
                <a16:creationId xmlns:a16="http://schemas.microsoft.com/office/drawing/2014/main" id="{DA48AA55-DFDC-4DF0-947A-571196AD2E52}"/>
              </a:ext>
            </a:extLst>
          </p:cNvPr>
          <p:cNvGrpSpPr/>
          <p:nvPr/>
        </p:nvGrpSpPr>
        <p:grpSpPr>
          <a:xfrm>
            <a:off x="7014145" y="4198109"/>
            <a:ext cx="377566" cy="318827"/>
            <a:chOff x="6896960" y="4323908"/>
            <a:chExt cx="377763" cy="294543"/>
          </a:xfrm>
        </p:grpSpPr>
        <p:sp>
          <p:nvSpPr>
            <p:cNvPr id="49" name="TextBox 23">
              <a:extLst>
                <a:ext uri="{FF2B5EF4-FFF2-40B4-BE49-F238E27FC236}">
                  <a16:creationId xmlns:a16="http://schemas.microsoft.com/office/drawing/2014/main" id="{85E90F1A-DB58-482B-9975-DD9A4238FFD6}"/>
                </a:ext>
              </a:extLst>
            </p:cNvPr>
            <p:cNvSpPr txBox="1"/>
            <p:nvPr/>
          </p:nvSpPr>
          <p:spPr>
            <a:xfrm>
              <a:off x="7053291" y="4490501"/>
              <a:ext cx="221432" cy="127950"/>
            </a:xfrm>
            <a:prstGeom prst="rect">
              <a:avLst/>
            </a:prstGeom>
            <a:solidFill>
              <a:schemeClr val="bg1">
                <a:lumMod val="85000"/>
              </a:schemeClr>
            </a:solidFill>
          </p:spPr>
          <p:txBody>
            <a:bodyPr wrap="square" lIns="0" tIns="0" rIns="0" bIns="0" rtlCol="0">
              <a:spAutoFit/>
            </a:bodyPr>
            <a:lstStyle/>
            <a:p>
              <a:pPr algn="ctr"/>
              <a:r>
                <a:rPr kumimoji="1" lang="en-US" altLang="ja-JP" sz="900" b="1" dirty="0">
                  <a:solidFill>
                    <a:srgbClr val="C00000"/>
                  </a:solidFill>
                  <a:latin typeface="Meiryo UI" panose="020B0604030504040204" pitchFamily="50" charset="-128"/>
                  <a:ea typeface="Meiryo UI" panose="020B0604030504040204" pitchFamily="50" charset="-128"/>
                </a:rPr>
                <a:t>1st</a:t>
              </a:r>
              <a:endParaRPr kumimoji="1" lang="ja-JP" altLang="en-US" sz="900" b="1" dirty="0">
                <a:solidFill>
                  <a:srgbClr val="C00000"/>
                </a:solidFill>
                <a:latin typeface="Meiryo UI" panose="020B0604030504040204" pitchFamily="50" charset="-128"/>
                <a:ea typeface="Meiryo UI" panose="020B0604030504040204" pitchFamily="50" charset="-128"/>
              </a:endParaRPr>
            </a:p>
          </p:txBody>
        </p:sp>
        <p:sp>
          <p:nvSpPr>
            <p:cNvPr id="50" name="TextBox 24">
              <a:extLst>
                <a:ext uri="{FF2B5EF4-FFF2-40B4-BE49-F238E27FC236}">
                  <a16:creationId xmlns:a16="http://schemas.microsoft.com/office/drawing/2014/main" id="{66E1EE13-A5FA-4345-B4D2-704FF6A2E4AC}"/>
                </a:ext>
              </a:extLst>
            </p:cNvPr>
            <p:cNvSpPr txBox="1"/>
            <p:nvPr/>
          </p:nvSpPr>
          <p:spPr>
            <a:xfrm>
              <a:off x="6896960" y="4323908"/>
              <a:ext cx="286576" cy="127950"/>
            </a:xfrm>
            <a:prstGeom prst="rect">
              <a:avLst/>
            </a:prstGeom>
            <a:solidFill>
              <a:schemeClr val="bg1">
                <a:lumMod val="85000"/>
              </a:schemeClr>
            </a:solidFill>
          </p:spPr>
          <p:txBody>
            <a:bodyPr wrap="square" lIns="0" tIns="0" rIns="0" bIns="0" rtlCol="0">
              <a:spAutoFit/>
            </a:bodyPr>
            <a:lstStyle/>
            <a:p>
              <a:pPr algn="ctr"/>
              <a:r>
                <a:rPr kumimoji="1" lang="en-US" altLang="ja-JP" sz="900" b="1" dirty="0">
                  <a:solidFill>
                    <a:srgbClr val="C00000"/>
                  </a:solidFill>
                  <a:latin typeface="Meiryo UI" panose="020B0604030504040204" pitchFamily="50" charset="-128"/>
                  <a:ea typeface="Meiryo UI" panose="020B0604030504040204" pitchFamily="50" charset="-128"/>
                </a:rPr>
                <a:t>2nd</a:t>
              </a:r>
              <a:endParaRPr kumimoji="1" lang="ja-JP" altLang="en-US" sz="900" b="1" dirty="0">
                <a:solidFill>
                  <a:srgbClr val="C00000"/>
                </a:solidFill>
                <a:latin typeface="Meiryo UI" panose="020B0604030504040204" pitchFamily="50" charset="-128"/>
                <a:ea typeface="Meiryo UI" panose="020B0604030504040204" pitchFamily="50" charset="-128"/>
              </a:endParaRPr>
            </a:p>
          </p:txBody>
        </p:sp>
      </p:grpSp>
      <p:sp>
        <p:nvSpPr>
          <p:cNvPr id="13" name="Rectangle: Diagonal Corners Rounded 12">
            <a:extLst>
              <a:ext uri="{FF2B5EF4-FFF2-40B4-BE49-F238E27FC236}">
                <a16:creationId xmlns:a16="http://schemas.microsoft.com/office/drawing/2014/main" id="{67D9ADAE-3885-5AAC-29B1-566DC499D5EA}"/>
              </a:ext>
            </a:extLst>
          </p:cNvPr>
          <p:cNvSpPr/>
          <p:nvPr/>
        </p:nvSpPr>
        <p:spPr>
          <a:xfrm>
            <a:off x="7742320" y="3680673"/>
            <a:ext cx="1382255" cy="2841349"/>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r>
              <a:rPr lang="en-US" altLang="ja-JP" sz="1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Main opinion of the respondents</a:t>
            </a:r>
          </a:p>
          <a:p>
            <a:pPr marL="171450" indent="-171450">
              <a:spcAft>
                <a:spcPts val="600"/>
              </a:spcAft>
              <a:buFont typeface="Arial" panose="020B0604020202020204" pitchFamily="34" charset="0"/>
              <a:buChar char="•"/>
            </a:pPr>
            <a:r>
              <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“Good quality of education great teachers.” (UK/in his 20s)</a:t>
            </a:r>
          </a:p>
          <a:p>
            <a:pPr marL="171450" indent="-171450">
              <a:spcAft>
                <a:spcPts val="600"/>
              </a:spcAft>
              <a:buFont typeface="Arial" panose="020B0604020202020204" pitchFamily="34" charset="0"/>
              <a:buChar char="•"/>
            </a:pPr>
            <a:r>
              <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 world class school with state of quality teachers.”(India/in his 50s)</a:t>
            </a:r>
            <a:endPar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600"/>
              </a:spcAft>
              <a:buFont typeface="Arial" panose="020B0604020202020204" pitchFamily="34" charset="0"/>
              <a:buChar char="•"/>
            </a:pPr>
            <a:r>
              <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“Provide the path to other colleagues and university overseas.”(Hong Kong/in his 30s)</a:t>
            </a:r>
            <a:endPar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4" name="図 3">
            <a:extLst>
              <a:ext uri="{FF2B5EF4-FFF2-40B4-BE49-F238E27FC236}">
                <a16:creationId xmlns:a16="http://schemas.microsoft.com/office/drawing/2014/main" id="{56CE9B74-0527-4456-83DA-07582352757E}"/>
              </a:ext>
            </a:extLst>
          </p:cNvPr>
          <p:cNvPicPr>
            <a:picLocks noChangeAspect="1"/>
          </p:cNvPicPr>
          <p:nvPr/>
        </p:nvPicPr>
        <p:blipFill>
          <a:blip r:embed="rId4"/>
          <a:stretch>
            <a:fillRect/>
          </a:stretch>
        </p:blipFill>
        <p:spPr>
          <a:xfrm>
            <a:off x="3829882" y="1310565"/>
            <a:ext cx="4017538" cy="2135158"/>
          </a:xfrm>
          <a:prstGeom prst="rect">
            <a:avLst/>
          </a:prstGeom>
        </p:spPr>
      </p:pic>
      <p:pic>
        <p:nvPicPr>
          <p:cNvPr id="6" name="図 5">
            <a:extLst>
              <a:ext uri="{FF2B5EF4-FFF2-40B4-BE49-F238E27FC236}">
                <a16:creationId xmlns:a16="http://schemas.microsoft.com/office/drawing/2014/main" id="{96F85AAE-5992-494B-92B7-1A4C03D96A5C}"/>
              </a:ext>
            </a:extLst>
          </p:cNvPr>
          <p:cNvPicPr>
            <a:picLocks noChangeAspect="1"/>
          </p:cNvPicPr>
          <p:nvPr/>
        </p:nvPicPr>
        <p:blipFill>
          <a:blip r:embed="rId5"/>
          <a:stretch>
            <a:fillRect/>
          </a:stretch>
        </p:blipFill>
        <p:spPr>
          <a:xfrm>
            <a:off x="293628" y="1320090"/>
            <a:ext cx="4265672" cy="2092917"/>
          </a:xfrm>
          <a:prstGeom prst="rect">
            <a:avLst/>
          </a:prstGeom>
        </p:spPr>
      </p:pic>
      <p:sp>
        <p:nvSpPr>
          <p:cNvPr id="23" name="TextBox 24">
            <a:extLst>
              <a:ext uri="{FF2B5EF4-FFF2-40B4-BE49-F238E27FC236}">
                <a16:creationId xmlns:a16="http://schemas.microsoft.com/office/drawing/2014/main" id="{2CDE5549-6246-4F75-9827-CCD1DED9D851}"/>
              </a:ext>
            </a:extLst>
          </p:cNvPr>
          <p:cNvSpPr txBox="1"/>
          <p:nvPr/>
        </p:nvSpPr>
        <p:spPr>
          <a:xfrm>
            <a:off x="3536320" y="4364868"/>
            <a:ext cx="286576" cy="138499"/>
          </a:xfrm>
          <a:prstGeom prst="rect">
            <a:avLst/>
          </a:prstGeom>
          <a:solidFill>
            <a:schemeClr val="bg1">
              <a:lumMod val="85000"/>
            </a:schemeClr>
          </a:solidFill>
        </p:spPr>
        <p:txBody>
          <a:bodyPr wrap="square" lIns="0" tIns="0" rIns="0" bIns="0" rtlCol="0">
            <a:spAutoFit/>
          </a:bodyPr>
          <a:lstStyle/>
          <a:p>
            <a:pPr algn="ctr"/>
            <a:r>
              <a:rPr kumimoji="1" lang="en-US" altLang="ja-JP" sz="900" b="1" dirty="0">
                <a:solidFill>
                  <a:srgbClr val="C00000"/>
                </a:solidFill>
                <a:latin typeface="Meiryo UI" panose="020B0604030504040204" pitchFamily="50" charset="-128"/>
                <a:ea typeface="Meiryo UI" panose="020B0604030504040204" pitchFamily="50" charset="-128"/>
              </a:rPr>
              <a:t>2nd</a:t>
            </a:r>
            <a:endParaRPr kumimoji="1" lang="ja-JP" altLang="en-US" sz="900" b="1" dirty="0">
              <a:solidFill>
                <a:srgbClr val="C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8850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128F2FAC-AE88-4A09-BD60-03E547339ADB}"/>
              </a:ext>
            </a:extLst>
          </p:cNvPr>
          <p:cNvPicPr>
            <a:picLocks noChangeAspect="1"/>
          </p:cNvPicPr>
          <p:nvPr/>
        </p:nvPicPr>
        <p:blipFill>
          <a:blip r:embed="rId3"/>
          <a:stretch>
            <a:fillRect/>
          </a:stretch>
        </p:blipFill>
        <p:spPr>
          <a:xfrm>
            <a:off x="2790515" y="3299986"/>
            <a:ext cx="3864285" cy="1893448"/>
          </a:xfrm>
          <a:prstGeom prst="rect">
            <a:avLst/>
          </a:prstGeom>
        </p:spPr>
      </p:pic>
      <p:sp>
        <p:nvSpPr>
          <p:cNvPr id="3" name="コンテンツ プレースホルダー 2">
            <a:extLst>
              <a:ext uri="{FF2B5EF4-FFF2-40B4-BE49-F238E27FC236}">
                <a16:creationId xmlns:a16="http://schemas.microsoft.com/office/drawing/2014/main" id="{5323C080-46C7-4716-9712-CB16DC861DCB}"/>
              </a:ext>
            </a:extLst>
          </p:cNvPr>
          <p:cNvSpPr>
            <a:spLocks noGrp="1"/>
          </p:cNvSpPr>
          <p:nvPr>
            <p:ph idx="1"/>
          </p:nvPr>
        </p:nvSpPr>
        <p:spPr>
          <a:xfrm>
            <a:off x="343917" y="-3472"/>
            <a:ext cx="8608146" cy="6842422"/>
          </a:xfrm>
        </p:spPr>
        <p:txBody>
          <a:bodyPr>
            <a:noAutofit/>
          </a:bodyPr>
          <a:lstStyle/>
          <a:p>
            <a:pPr marL="0" indent="0">
              <a:spcBef>
                <a:spcPts val="900"/>
              </a:spcBef>
              <a:buNone/>
            </a:pPr>
            <a:r>
              <a:rPr lang="ja-JP" altLang="en-US" sz="2000" dirty="0">
                <a:latin typeface="Meiryo UI" panose="020B0604030504040204" pitchFamily="50" charset="-128"/>
                <a:ea typeface="Meiryo UI" panose="020B0604030504040204" pitchFamily="50" charset="-128"/>
              </a:rPr>
              <a:t>４．</a:t>
            </a:r>
            <a:r>
              <a:rPr lang="en-US" altLang="ja-JP" sz="2000" dirty="0">
                <a:latin typeface="Meiryo UI" panose="020B0604030504040204" pitchFamily="50" charset="-128"/>
                <a:ea typeface="Meiryo UI" panose="020B0604030504040204" pitchFamily="50" charset="-128"/>
              </a:rPr>
              <a:t>Preference for working overseas</a:t>
            </a:r>
            <a:r>
              <a:rPr lang="ja-JP" altLang="en-US" sz="20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〔n=425〕</a:t>
            </a:r>
          </a:p>
          <a:p>
            <a:pPr>
              <a:lnSpc>
                <a:spcPts val="1100"/>
              </a:lnSpc>
              <a:spcBef>
                <a:spcPts val="300"/>
              </a:spcBef>
              <a:buFont typeface="Wingdings" panose="05000000000000000000" pitchFamily="2" charset="2"/>
              <a:buChar char="l"/>
            </a:pP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As for the question “Please tell us where you would like to work”, 40% answered “Europe” and another 40% “other Asian countries than Japan”. UK is the most preferred location in “Europe” (80%). In Hong Kong and Singapore, the most respondents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answered </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“other Asian countries than Japan” (60% for each). </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100"/>
              </a:lnSpc>
              <a:spcBef>
                <a:spcPts val="300"/>
              </a:spcBef>
              <a:buFont typeface="Wingdings" panose="05000000000000000000" pitchFamily="2" charset="2"/>
              <a:buChar char="l"/>
            </a:pP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As for the question “Who has the authority to make decisions about work transfers within the family?”, 90% answered “If I had to choose, I do”.  </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100"/>
              </a:lnSpc>
              <a:spcBef>
                <a:spcPts val="300"/>
              </a:spcBef>
              <a:buFont typeface="Wingdings" panose="05000000000000000000" pitchFamily="2" charset="2"/>
              <a:buChar char="l"/>
            </a:pP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As for the question “If you were to work abroad, would you be accompanied by family or go alone?”, 70% answered “I would probably be accompanied by my family”. In India, more respondents answered they would be “probably accompanied” by their family which account for 80%.</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100"/>
              </a:lnSpc>
              <a:spcBef>
                <a:spcPts val="300"/>
              </a:spcBef>
              <a:buFont typeface="Wingdings" panose="05000000000000000000" pitchFamily="2" charset="2"/>
              <a:buChar char="l"/>
            </a:pP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As for “What is the most important to you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about</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 living environment of your overseas working place?”, the most respondents answered “Residential environment”  (60%), followed by “Medical treatment environment” (20%). In UK, “educational environment”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was chosen by many respondents (20%) while in China “Medical treatment environment” accounts for a high percentage (50%). </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100"/>
              </a:lnSpc>
              <a:spcBef>
                <a:spcPts val="300"/>
              </a:spcBef>
              <a:buFont typeface="Wingdings" panose="05000000000000000000" pitchFamily="2" charset="2"/>
              <a:buChar char="l"/>
            </a:pP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As for “How i</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mportant</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is the educational environment of the place you are transferring to?”, “very important” and “important” account for 80% of all respondents. In UK, more respondents answered either “very important” or “important” (90%). </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100"/>
              </a:lnSpc>
              <a:spcBef>
                <a:spcPts val="300"/>
              </a:spcBef>
              <a:buFont typeface="Wingdings" panose="05000000000000000000" pitchFamily="2" charset="2"/>
              <a:buChar char="l"/>
            </a:pP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As for “Assuming you would like your child to attend school at your overseas workplace, would you prefer a local school or an international school?”, 60% answered “International school”. In India, an even higher percentage answered “International school”  (80%).  </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100"/>
              </a:lnSpc>
              <a:spcBef>
                <a:spcPts val="300"/>
              </a:spcBef>
              <a:buFont typeface="Wingdings" panose="05000000000000000000" pitchFamily="2" charset="2"/>
              <a:buChar char="l"/>
            </a:pP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As for “Does your employer provide any assistance for international school attendance?”, many answered “Yes” (60%) and the number of respondents answering “No” is smaller.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In China, the percentage of respondents answering “Yes” is larger (90%).</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100"/>
              </a:lnSpc>
              <a:spcBef>
                <a:spcPts val="300"/>
              </a:spcBef>
              <a:buNone/>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endParaRPr lang="en-US" altLang="ja-JP" sz="105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0" indent="0">
              <a:spcBef>
                <a:spcPts val="900"/>
              </a:spcBef>
              <a:buNone/>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５</a:t>
            </a:r>
            <a:r>
              <a:rPr lang="ja-JP" altLang="en-US" sz="2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a:effectLst/>
                <a:latin typeface="Meiryo UI" panose="020B0604030504040204" pitchFamily="50" charset="-128"/>
                <a:ea typeface="Meiryo UI" panose="020B0604030504040204" pitchFamily="50" charset="-128"/>
                <a:cs typeface="Times New Roman" panose="02020603050405020304" pitchFamily="18" charset="0"/>
              </a:rPr>
              <a:t>Preference for universities</a:t>
            </a:r>
            <a:r>
              <a:rPr lang="ja-JP" altLang="en-US" sz="2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dirty="0">
                <a:latin typeface="Meiryo UI" panose="020B0604030504040204" pitchFamily="50" charset="-128"/>
                <a:ea typeface="Meiryo UI" panose="020B0604030504040204" pitchFamily="50" charset="-128"/>
              </a:rPr>
              <a:t>〔Answered by households with children, n=274〕</a:t>
            </a:r>
            <a:endPar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100"/>
              </a:lnSpc>
              <a:spcBef>
                <a:spcPts val="300"/>
              </a:spcBef>
              <a:buFont typeface="Wingdings" panose="05000000000000000000" pitchFamily="2" charset="2"/>
              <a:buChar char="l"/>
            </a:pP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As for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preferred</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universities</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to</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go</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to”,</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the most respondents answered “Prestigious universities in Europe/U.S.” (70%) followed by “Other public universities in Europe/U.S.” (40%). In UK, the percentage of “Prestigious universities in Europe/U.S.” is larger. In India, "Prestigious universities in Europe or the U.S." (70%) accounts for the largest proportion, followed by "Other public universities in Europe or the U.S." (50%) and "Prestigious Japanese universities" (45%).</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Slide Number Placeholder 1">
            <a:extLst>
              <a:ext uri="{FF2B5EF4-FFF2-40B4-BE49-F238E27FC236}">
                <a16:creationId xmlns:a16="http://schemas.microsoft.com/office/drawing/2014/main" id="{E90340C5-CC9B-4745-5F02-D5EBC01C1D05}"/>
              </a:ext>
            </a:extLst>
          </p:cNvPr>
          <p:cNvSpPr>
            <a:spLocks noGrp="1"/>
          </p:cNvSpPr>
          <p:nvPr>
            <p:ph type="sldNum" sz="quarter" idx="12"/>
          </p:nvPr>
        </p:nvSpPr>
        <p:spPr>
          <a:xfrm>
            <a:off x="7062030" y="6467435"/>
            <a:ext cx="205740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5</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7" name="Rectangle 16">
            <a:extLst>
              <a:ext uri="{FF2B5EF4-FFF2-40B4-BE49-F238E27FC236}">
                <a16:creationId xmlns:a16="http://schemas.microsoft.com/office/drawing/2014/main" id="{60E1002C-B10C-DD2A-F208-14ABF7C519C7}"/>
              </a:ext>
            </a:extLst>
          </p:cNvPr>
          <p:cNvSpPr/>
          <p:nvPr/>
        </p:nvSpPr>
        <p:spPr>
          <a:xfrm>
            <a:off x="3052238" y="3924159"/>
            <a:ext cx="3116946" cy="573408"/>
          </a:xfrm>
          <a:prstGeom prst="rect">
            <a:avLst/>
          </a:prstGeom>
          <a:noFill/>
          <a:ln>
            <a:solidFill>
              <a:srgbClr val="C0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Rectangle: Diagonal Corners Rounded 3">
            <a:extLst>
              <a:ext uri="{FF2B5EF4-FFF2-40B4-BE49-F238E27FC236}">
                <a16:creationId xmlns:a16="http://schemas.microsoft.com/office/drawing/2014/main" id="{1353C591-17E2-2E81-F291-4F8B580FC3DD}"/>
              </a:ext>
            </a:extLst>
          </p:cNvPr>
          <p:cNvSpPr/>
          <p:nvPr/>
        </p:nvSpPr>
        <p:spPr>
          <a:xfrm>
            <a:off x="2385255" y="5291147"/>
            <a:ext cx="6734175" cy="526460"/>
          </a:xfrm>
          <a:prstGeom prst="round2Diag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0" rIns="0" bIns="0" rtlCol="0" anchor="ctr"/>
          <a:lstStyle/>
          <a:p>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Main opinion of the respondents</a:t>
            </a:r>
          </a:p>
          <a:p>
            <a:pPr marL="171450" indent="-171450">
              <a:buFont typeface="Arial" panose="020B0604020202020204" pitchFamily="34" charset="0"/>
              <a:buChar char="•"/>
            </a:pPr>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“I would choose a reputed international school for my child's education in case of an international job transfer. I'll ensure my child's future is in good hands.”(India/in his 40s)</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5" name="図 4">
            <a:extLst>
              <a:ext uri="{FF2B5EF4-FFF2-40B4-BE49-F238E27FC236}">
                <a16:creationId xmlns:a16="http://schemas.microsoft.com/office/drawing/2014/main" id="{9FCE2746-5260-4E42-A5FC-EA1677257F26}"/>
              </a:ext>
            </a:extLst>
          </p:cNvPr>
          <p:cNvPicPr>
            <a:picLocks noChangeAspect="1"/>
          </p:cNvPicPr>
          <p:nvPr/>
        </p:nvPicPr>
        <p:blipFill>
          <a:blip r:embed="rId4"/>
          <a:stretch>
            <a:fillRect/>
          </a:stretch>
        </p:blipFill>
        <p:spPr>
          <a:xfrm>
            <a:off x="-308300" y="3208191"/>
            <a:ext cx="4072767" cy="2430609"/>
          </a:xfrm>
          <a:prstGeom prst="rect">
            <a:avLst/>
          </a:prstGeom>
        </p:spPr>
      </p:pic>
      <p:pic>
        <p:nvPicPr>
          <p:cNvPr id="8" name="図 7">
            <a:extLst>
              <a:ext uri="{FF2B5EF4-FFF2-40B4-BE49-F238E27FC236}">
                <a16:creationId xmlns:a16="http://schemas.microsoft.com/office/drawing/2014/main" id="{84EA1066-B76A-433D-B622-C812D5BB73D8}"/>
              </a:ext>
            </a:extLst>
          </p:cNvPr>
          <p:cNvPicPr>
            <a:picLocks noChangeAspect="1"/>
          </p:cNvPicPr>
          <p:nvPr/>
        </p:nvPicPr>
        <p:blipFill>
          <a:blip r:embed="rId5"/>
          <a:stretch>
            <a:fillRect/>
          </a:stretch>
        </p:blipFill>
        <p:spPr>
          <a:xfrm>
            <a:off x="5665205" y="3059534"/>
            <a:ext cx="3939075" cy="2703184"/>
          </a:xfrm>
          <a:prstGeom prst="rect">
            <a:avLst/>
          </a:prstGeom>
        </p:spPr>
      </p:pic>
    </p:spTree>
    <p:extLst>
      <p:ext uri="{BB962C8B-B14F-4D97-AF65-F5344CB8AC3E}">
        <p14:creationId xmlns:p14="http://schemas.microsoft.com/office/powerpoint/2010/main" val="1984970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
            <a:extLst>
              <a:ext uri="{FF2B5EF4-FFF2-40B4-BE49-F238E27FC236}">
                <a16:creationId xmlns:a16="http://schemas.microsoft.com/office/drawing/2014/main" id="{6AA31DBD-04C8-24C5-6960-91FD44A0AFA9}"/>
              </a:ext>
            </a:extLst>
          </p:cNvPr>
          <p:cNvSpPr txBox="1">
            <a:spLocks/>
          </p:cNvSpPr>
          <p:nvPr/>
        </p:nvSpPr>
        <p:spPr>
          <a:xfrm>
            <a:off x="6997296" y="6356350"/>
            <a:ext cx="2057400" cy="365125"/>
          </a:xfrm>
          <a:prstGeom prst="rect">
            <a:avLst/>
          </a:prstGeom>
          <a:solidFill>
            <a:schemeClr val="bg1"/>
          </a:solidFill>
        </p:spPr>
        <p:txBody>
          <a:bodyPr vert="horz" lIns="91440" tIns="45720" rIns="91440" bIns="45720" rtlCol="0" anchor="ctr"/>
          <a:lstStyle>
            <a:defPPr>
              <a:defRPr lang="en-US"/>
            </a:defPPr>
            <a:lvl1pPr marL="0" algn="r" defTabSz="457200" rtl="0" eaLnBrk="1" latinLnBrk="0" hangingPunct="1">
              <a:defRPr sz="1200" kern="1200">
                <a:solidFill>
                  <a:schemeClr val="tx1">
                    <a:tint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6</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 name="テキスト ボックス 9">
            <a:extLst>
              <a:ext uri="{FF2B5EF4-FFF2-40B4-BE49-F238E27FC236}">
                <a16:creationId xmlns:a16="http://schemas.microsoft.com/office/drawing/2014/main" id="{164E371E-B4A9-045A-D8CC-D7A0116EFF41}"/>
              </a:ext>
            </a:extLst>
          </p:cNvPr>
          <p:cNvSpPr txBox="1"/>
          <p:nvPr/>
        </p:nvSpPr>
        <p:spPr>
          <a:xfrm>
            <a:off x="140570" y="-204128"/>
            <a:ext cx="6786310" cy="763705"/>
          </a:xfrm>
          <a:prstGeom prst="rect">
            <a:avLst/>
          </a:prstGeom>
        </p:spPr>
        <p:txBody>
          <a:bodyPr vert="horz" lIns="91440" tIns="45720" rIns="91440" bIns="45720" rtlCol="0" anchor="b">
            <a:noAutofit/>
          </a:bodyPr>
          <a:lstStyle/>
          <a:p>
            <a:pPr defTabSz="914400">
              <a:lnSpc>
                <a:spcPct val="90000"/>
              </a:lnSpc>
              <a:spcBef>
                <a:spcPct val="0"/>
              </a:spcBef>
              <a:spcAft>
                <a:spcPts val="600"/>
              </a:spcAft>
            </a:pPr>
            <a:r>
              <a:rPr kumimoji="1" lang="en-US" altLang="ja-JP" sz="3200" kern="1200" dirty="0">
                <a:solidFill>
                  <a:schemeClr val="tx1"/>
                </a:solidFill>
                <a:latin typeface="Meiryo UI" panose="020B0604030504040204" pitchFamily="50" charset="-128"/>
                <a:ea typeface="Meiryo UI" panose="020B0604030504040204" pitchFamily="50" charset="-128"/>
                <a:cs typeface="+mj-cs"/>
              </a:rPr>
              <a:t>III</a:t>
            </a:r>
            <a:r>
              <a:rPr kumimoji="1" lang="ja-JP" altLang="en-US" sz="3200" kern="1200" dirty="0">
                <a:solidFill>
                  <a:schemeClr val="tx1"/>
                </a:solidFill>
                <a:latin typeface="Meiryo UI" panose="020B0604030504040204" pitchFamily="50" charset="-128"/>
                <a:ea typeface="Meiryo UI" panose="020B0604030504040204" pitchFamily="50" charset="-128"/>
                <a:cs typeface="+mj-cs"/>
              </a:rPr>
              <a:t>　</a:t>
            </a:r>
            <a:r>
              <a:rPr kumimoji="1" lang="en-US" altLang="ja-JP" sz="3200" dirty="0">
                <a:latin typeface="Meiryo UI" panose="020B0604030504040204" pitchFamily="50" charset="-128"/>
                <a:ea typeface="Meiryo UI" panose="020B0604030504040204" pitchFamily="50" charset="-128"/>
                <a:cs typeface="+mj-cs"/>
              </a:rPr>
              <a:t>Conclusion</a:t>
            </a:r>
            <a:endParaRPr kumimoji="1" lang="ja-JP" altLang="en-US" sz="3200" kern="1200" dirty="0">
              <a:solidFill>
                <a:schemeClr val="tx1"/>
              </a:solidFill>
              <a:latin typeface="Meiryo UI" panose="020B0604030504040204" pitchFamily="50" charset="-128"/>
              <a:ea typeface="Meiryo UI" panose="020B0604030504040204" pitchFamily="50" charset="-128"/>
              <a:cs typeface="+mj-cs"/>
            </a:endParaRPr>
          </a:p>
        </p:txBody>
      </p:sp>
      <p:sp>
        <p:nvSpPr>
          <p:cNvPr id="7" name="Rectangle 1">
            <a:extLst>
              <a:ext uri="{FF2B5EF4-FFF2-40B4-BE49-F238E27FC236}">
                <a16:creationId xmlns:a16="http://schemas.microsoft.com/office/drawing/2014/main" id="{72478A56-871F-1C57-0511-C41E965B48AD}"/>
              </a:ext>
            </a:extLst>
          </p:cNvPr>
          <p:cNvSpPr>
            <a:spLocks noChangeArrowheads="1"/>
          </p:cNvSpPr>
          <p:nvPr/>
        </p:nvSpPr>
        <p:spPr bwMode="auto">
          <a:xfrm>
            <a:off x="2447392" y="3341895"/>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ja-JP" altLang="en-US" sz="1350">
              <a:latin typeface="Meiryo UI" panose="020B0604030504040204" pitchFamily="50" charset="-128"/>
              <a:ea typeface="Meiryo UI" panose="020B0604030504040204" pitchFamily="50" charset="-128"/>
            </a:endParaRPr>
          </a:p>
        </p:txBody>
      </p:sp>
      <p:sp>
        <p:nvSpPr>
          <p:cNvPr id="9" name="Rectangle 1">
            <a:extLst>
              <a:ext uri="{FF2B5EF4-FFF2-40B4-BE49-F238E27FC236}">
                <a16:creationId xmlns:a16="http://schemas.microsoft.com/office/drawing/2014/main" id="{7349FCF9-AF09-824D-7D78-EEC95C345EED}"/>
              </a:ext>
            </a:extLst>
          </p:cNvPr>
          <p:cNvSpPr>
            <a:spLocks noChangeArrowheads="1"/>
          </p:cNvSpPr>
          <p:nvPr/>
        </p:nvSpPr>
        <p:spPr bwMode="auto">
          <a:xfrm>
            <a:off x="466035" y="4819183"/>
            <a:ext cx="8512461" cy="923330"/>
          </a:xfrm>
          <a:prstGeom prst="rect">
            <a:avLst/>
          </a:prstGeom>
          <a:noFill/>
          <a:ln w="9525">
            <a:solidFill>
              <a:schemeClr val="bg1">
                <a:lumMod val="50000"/>
              </a:schemeClr>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just" defTabSz="914400" rtl="0" eaLnBrk="0" fontAlgn="base" latinLnBrk="0" hangingPunct="0">
              <a:lnSpc>
                <a:spcPct val="100000"/>
              </a:lnSpc>
              <a:spcBef>
                <a:spcPct val="0"/>
              </a:spcBef>
              <a:buClrTx/>
              <a:buSzTx/>
              <a:tabLst/>
            </a:pPr>
            <a:r>
              <a:rPr lang="en-US" altLang="ja-JP" sz="900" dirty="0">
                <a:latin typeface="Meiryo UI" panose="020B0604030504040204" pitchFamily="50" charset="-128"/>
                <a:ea typeface="Meiryo UI" panose="020B0604030504040204" pitchFamily="50" charset="-128"/>
                <a:cs typeface="Times New Roman" panose="02020603050405020304" pitchFamily="18" charset="0"/>
              </a:rPr>
              <a:t>【Reference】</a:t>
            </a:r>
          </a:p>
          <a:p>
            <a:pPr marR="0" lvl="0" algn="just" defTabSz="914400" rtl="0" eaLnBrk="0" fontAlgn="base" latinLnBrk="0" hangingPunct="0">
              <a:lnSpc>
                <a:spcPct val="100000"/>
              </a:lnSpc>
              <a:spcBef>
                <a:spcPct val="0"/>
              </a:spcBef>
              <a:buClrTx/>
              <a:buSzTx/>
              <a:tabLst/>
            </a:pPr>
            <a:r>
              <a:rPr lang="ja-JP" altLang="en-US" sz="9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900" dirty="0">
                <a:latin typeface="Meiryo UI" panose="020B0604030504040204" pitchFamily="50" charset="-128"/>
                <a:ea typeface="Meiryo UI" panose="020B0604030504040204" pitchFamily="50" charset="-128"/>
                <a:cs typeface="Times New Roman" panose="02020603050405020304" pitchFamily="18" charset="0"/>
              </a:rPr>
              <a:t>Quality of teaching staff is the factor that caregivers consider important (according to the survey results). According to International Schools Database, placement of “native teaching staff” is also very important as well as specialty and experience of teaching staff. “Native teaching staff” here means being a native speaker of the curriculum provided at school. For example, if a British curriculum is provided in Osaka, native English speakers are preferred. </a:t>
            </a:r>
          </a:p>
          <a:p>
            <a:pPr marR="0" lvl="0" algn="r" defTabSz="914400" rtl="0" eaLnBrk="0" fontAlgn="base" latinLnBrk="0" hangingPunct="0">
              <a:lnSpc>
                <a:spcPct val="100000"/>
              </a:lnSpc>
              <a:spcBef>
                <a:spcPct val="0"/>
              </a:spcBef>
              <a:buClrTx/>
              <a:buSzTx/>
              <a:tabLst/>
            </a:pPr>
            <a:r>
              <a:rPr lang="en-US" altLang="ja-JP" sz="900" dirty="0">
                <a:latin typeface="Meiryo UI" panose="020B0604030504040204" pitchFamily="50" charset="-128"/>
                <a:ea typeface="Meiryo UI" panose="020B0604030504040204" pitchFamily="50" charset="-128"/>
                <a:cs typeface="Times New Roman" panose="02020603050405020304" pitchFamily="18" charset="0"/>
              </a:rPr>
              <a:t>URL: </a:t>
            </a:r>
            <a:r>
              <a:rPr lang="en-US" altLang="ja-JP" sz="900" dirty="0">
                <a:latin typeface="Meiryo UI" panose="020B0604030504040204" pitchFamily="50" charset="-128"/>
                <a:ea typeface="Meiryo UI" panose="020B0604030504040204" pitchFamily="50" charset="-128"/>
                <a:cs typeface="Times New Roman" panose="02020603050405020304" pitchFamily="18" charset="0"/>
                <a:hlinkClick r:id="rId3">
                  <a:extLst>
                    <a:ext uri="{A12FA001-AC4F-418D-AE19-62706E023703}">
                      <ahyp:hlinkClr xmlns:ahyp="http://schemas.microsoft.com/office/drawing/2018/hyperlinkcolor" val="tx"/>
                    </a:ext>
                  </a:extLst>
                </a:hlinkClick>
              </a:rPr>
              <a:t>https://www.international-schools-database.com/articles/most-important-features-of-international-schools</a:t>
            </a:r>
            <a:r>
              <a:rPr lang="en-US" altLang="ja-JP" sz="9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en-US" sz="9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コンテンツ プレースホルダー 2">
            <a:extLst>
              <a:ext uri="{FF2B5EF4-FFF2-40B4-BE49-F238E27FC236}">
                <a16:creationId xmlns:a16="http://schemas.microsoft.com/office/drawing/2014/main" id="{51E42063-E249-D2CC-8C3F-A5183E1C6449}"/>
              </a:ext>
            </a:extLst>
          </p:cNvPr>
          <p:cNvSpPr>
            <a:spLocks/>
          </p:cNvSpPr>
          <p:nvPr/>
        </p:nvSpPr>
        <p:spPr>
          <a:xfrm>
            <a:off x="249993" y="436282"/>
            <a:ext cx="8644013" cy="6421718"/>
          </a:xfrm>
          <a:prstGeom prst="rect">
            <a:avLst/>
          </a:prstGeom>
        </p:spPr>
        <p:txBody>
          <a:bodyPr lIns="91440" tIns="45720" rIns="91440" bIns="45720" anchor="t">
            <a:noAutofit/>
          </a:bodyPr>
          <a:lstStyle/>
          <a:p>
            <a:pPr defTabSz="306324"/>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Based on the survey results, we reached the following conclusion for the needs relating to international schools for highly skilled international professionals:</a:t>
            </a:r>
          </a:p>
          <a:p>
            <a:pPr defTabSz="306324"/>
            <a:endParaRPr lang="ja-JP" altLang="en-US" sz="1000" dirty="0">
              <a:latin typeface="Meiryo UI" panose="020B0604030504040204" pitchFamily="50" charset="-128"/>
              <a:ea typeface="Meiryo UI" panose="020B0604030504040204" pitchFamily="50" charset="-128"/>
              <a:cs typeface="Times New Roman" panose="02020603050405020304" pitchFamily="18" charset="0"/>
            </a:endParaRPr>
          </a:p>
          <a:p>
            <a:pPr defTabSz="306324"/>
            <a:r>
              <a:rPr lang="en-US" altLang="ja-JP" sz="1100" b="1" dirty="0">
                <a:latin typeface="Meiryo UI" panose="020B0604030504040204" pitchFamily="50" charset="-128"/>
                <a:ea typeface="Meiryo UI" panose="020B0604030504040204" pitchFamily="50" charset="-128"/>
                <a:cs typeface="Times New Roman" panose="02020603050405020304" pitchFamily="18" charset="0"/>
              </a:rPr>
              <a:t>1. Demands for international schools in case of getting transferred </a:t>
            </a:r>
            <a:endParaRPr lang="ja-JP" altLang="en-US" sz="1100" b="1"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As seen in the survey, many households of highly skilled international professionals send their children to international schools. Even among those who currently send children to local schools, more than half of them are considering changing to an international school.  </a:t>
            </a: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As for preference for the type of schools they want their children to attend in case of working overseas, more than half want them to attend an international school. </a:t>
            </a:r>
          </a:p>
          <a:p>
            <a:pPr marL="171450" indent="-171450" defTabSz="306324">
              <a:lnSpc>
                <a:spcPts val="1200"/>
              </a:lnSpc>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For the reasons mentioned above, we consider international schools will be in high demand if more highly skilled international professionals come to live in the Kansai area. </a:t>
            </a: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endParaRPr lang="ja-JP" altLang="en-US" sz="1000" dirty="0">
              <a:latin typeface="Meiryo UI" panose="020B0604030504040204" pitchFamily="50" charset="-128"/>
              <a:ea typeface="Meiryo UI" panose="020B0604030504040204" pitchFamily="50" charset="-128"/>
              <a:cs typeface="Times New Roman" panose="02020603050405020304" pitchFamily="18" charset="0"/>
            </a:endParaRPr>
          </a:p>
          <a:p>
            <a:pPr defTabSz="306324"/>
            <a:r>
              <a:rPr lang="en-US" altLang="ja-JP" sz="1100" b="1" dirty="0">
                <a:latin typeface="Meiryo UI" panose="020B0604030504040204" pitchFamily="50" charset="-128"/>
                <a:ea typeface="Meiryo UI" panose="020B0604030504040204" pitchFamily="50" charset="-128"/>
                <a:cs typeface="Times New Roman" panose="02020603050405020304" pitchFamily="18" charset="0"/>
              </a:rPr>
              <a:t>2. Preferences in selecting international schools</a:t>
            </a:r>
          </a:p>
          <a:p>
            <a:pPr defTabSz="306324">
              <a:lnSpc>
                <a:spcPts val="1200"/>
              </a:lnSpc>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（１）</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Type of commute and location</a:t>
            </a: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r>
              <a:rPr lang="en-US" altLang="ja-JP" sz="1050" dirty="0">
                <a:latin typeface="Meiryo UI"/>
                <a:ea typeface="Meiryo UI"/>
                <a:cs typeface="Times New Roman"/>
              </a:rPr>
              <a:t>More households prefer commuting schools. A certain number of households prefer boarding schools. </a:t>
            </a:r>
            <a:endParaRPr lang="ja-JP" altLang="en-US" sz="1050" dirty="0">
              <a:latin typeface="Meiryo UI"/>
              <a:ea typeface="Meiryo UI"/>
              <a:cs typeface="Times New Roman"/>
            </a:endParaRPr>
          </a:p>
          <a:p>
            <a:pPr marL="171450" indent="-171450" defTabSz="306324">
              <a:lnSpc>
                <a:spcPts val="1200"/>
              </a:lnSpc>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For the length of commute, less than 1 hour is preferred. </a:t>
            </a:r>
          </a:p>
          <a:p>
            <a:pPr marL="171450" indent="-171450" defTabSz="306324">
              <a:lnSpc>
                <a:spcPts val="1200"/>
              </a:lnSpc>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Locations with good transportation access and safe environment are preferred. </a:t>
            </a: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lnSpc>
                <a:spcPts val="1200"/>
              </a:lnSpc>
            </a:pP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lnSpc>
                <a:spcPts val="1200"/>
              </a:lnSpc>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（２）</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Cost</a:t>
            </a: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As for tuition, 30,000 USD or lower is preferred per year. </a:t>
            </a:r>
          </a:p>
          <a:p>
            <a:pPr marL="171450" indent="-171450" defTabSz="306324">
              <a:lnSpc>
                <a:spcPts val="1200"/>
              </a:lnSpc>
              <a:buFont typeface="Wingdings" panose="05000000000000000000" pitchFamily="2" charset="2"/>
              <a:buChar char="l"/>
            </a:pP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lnSpc>
                <a:spcPts val="1200"/>
              </a:lnSpc>
            </a:pP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（３）</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Contents</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of</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services</a:t>
            </a: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High quality curriculum and international certifications are necessary. At the same time, there is a demand for Japan’s own educational contents such as discipline, politeness, good manners, consideration to others, respect for traditional cultures, as often seen in Japanese people’s behavior, and multicultural education including interaction with local communities, etc. </a:t>
            </a:r>
          </a:p>
          <a:p>
            <a:pPr marL="171450" indent="-171450" defTabSz="306324">
              <a:lnSpc>
                <a:spcPts val="1000"/>
              </a:lnSpc>
              <a:buFont typeface="Wingdings" panose="05000000000000000000" pitchFamily="2" charset="2"/>
              <a:buChar char="l"/>
            </a:pPr>
            <a:endParaRPr lang="ja-JP" altLang="en-US"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Quality of teaching staff and the number of students entering universities are also considered important. Disseminating information on these factors is also important. </a:t>
            </a:r>
          </a:p>
          <a:p>
            <a:pPr marL="171450" indent="-171450" defTabSz="306324">
              <a:lnSpc>
                <a:spcPts val="1200"/>
              </a:lnSpc>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lnSpc>
                <a:spcPts val="1200"/>
              </a:lnSpc>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defTabSz="306324">
              <a:lnSpc>
                <a:spcPts val="500"/>
              </a:lnSpc>
            </a:pPr>
            <a:endParaRPr lang="en-US" altLang="ja-JP" sz="300" dirty="0">
              <a:latin typeface="Meiryo UI" panose="020B0604030504040204" pitchFamily="50" charset="-128"/>
              <a:ea typeface="Meiryo UI" panose="020B0604030504040204" pitchFamily="50" charset="-128"/>
              <a:cs typeface="Times New Roman" panose="02020603050405020304" pitchFamily="18" charset="0"/>
            </a:endParaRPr>
          </a:p>
          <a:p>
            <a:pPr defTabSz="306324">
              <a:lnSpc>
                <a:spcPts val="1200"/>
              </a:lnSpc>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As for the language mainly used in class, most respondents prefer “English”. However, we also need to consider “introduction of foreign language education other than English”. What we found out in their remarks is they seem to prefer promotion of multilingual education so they can meet the needs of students with various backgrounds. Schools are also expected to introduce Japanese and other languages of students with different cultural background in addition to English.</a:t>
            </a:r>
          </a:p>
          <a:p>
            <a:pPr defTabSz="306324">
              <a:lnSpc>
                <a:spcPts val="1000"/>
              </a:lnSpc>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306324">
              <a:lnSpc>
                <a:spcPts val="1200"/>
              </a:lnSpc>
              <a:spcAft>
                <a:spcPts val="600"/>
              </a:spcAft>
              <a:buFont typeface="Wingdings" panose="05000000000000000000" pitchFamily="2" charset="2"/>
              <a:buChar char="l"/>
            </a:pP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“Prestigious universities in Europe/U.S.” are strongly preferred for higher education. It is important to make sure that there is a course of advancing to a higher education at universities in Europe/U.S.. </a:t>
            </a:r>
            <a:endParaRPr lang="en-US" altLang="ja-JP" sz="1050" u="wavy" kern="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64441874"/>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2269</Words>
  <Application>Microsoft Office PowerPoint</Application>
  <PresentationFormat>画面に合わせる (4:3)</PresentationFormat>
  <Paragraphs>305</Paragraphs>
  <Slides>8</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Aptos</vt:lpstr>
      <vt:lpstr>Aptos Display</vt:lpstr>
      <vt:lpstr>Meiryo UI</vt:lpstr>
      <vt:lpstr>游ゴシック</vt:lpstr>
      <vt:lpstr>游明朝</vt:lpstr>
      <vt:lpstr>Arial</vt:lpstr>
      <vt:lpstr>Wingdings</vt:lpstr>
      <vt:lpstr>Office Theme</vt:lpstr>
      <vt:lpstr>Needs Survey relating to International Schools for  Highly Skilled International Professionals  Outline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2024-06-28T05:13:42Z</dcterms:created>
  <dcterms:modified xsi:type="dcterms:W3CDTF">2024-08-20T09:30:33Z</dcterms:modified>
</cp:coreProperties>
</file>