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59" r:id="rId3"/>
    <p:sldId id="261" r:id="rId4"/>
  </p:sldIdLst>
  <p:sldSz cx="13681075" cy="10080625"/>
  <p:notesSz cx="6807200" cy="9939338"/>
  <p:defaultTextStyle>
    <a:defPPr>
      <a:defRPr lang="ja-JP"/>
    </a:defPPr>
    <a:lvl1pPr marL="0" algn="l" defTabSz="1357793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1pPr>
    <a:lvl2pPr marL="678896" algn="l" defTabSz="1357793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2pPr>
    <a:lvl3pPr marL="1357793" algn="l" defTabSz="1357793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3pPr>
    <a:lvl4pPr marL="2036689" algn="l" defTabSz="1357793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4pPr>
    <a:lvl5pPr marL="2715585" algn="l" defTabSz="1357793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5pPr>
    <a:lvl6pPr marL="3394481" algn="l" defTabSz="1357793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6pPr>
    <a:lvl7pPr marL="4073378" algn="l" defTabSz="1357793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7pPr>
    <a:lvl8pPr marL="4752274" algn="l" defTabSz="1357793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8pPr>
    <a:lvl9pPr marL="5431170" algn="l" defTabSz="1357793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660"/>
  </p:normalViewPr>
  <p:slideViewPr>
    <p:cSldViewPr>
      <p:cViewPr varScale="1">
        <p:scale>
          <a:sx n="70" d="100"/>
          <a:sy n="70" d="100"/>
        </p:scale>
        <p:origin x="-126" y="-114"/>
      </p:cViewPr>
      <p:guideLst>
        <p:guide orient="horz" pos="3175"/>
        <p:guide pos="43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8"/>
            <a:ext cx="2949787" cy="496967"/>
          </a:xfrm>
          <a:prstGeom prst="rect">
            <a:avLst/>
          </a:prstGeom>
        </p:spPr>
        <p:txBody>
          <a:bodyPr vert="horz" lIns="91366" tIns="45682" rIns="91366" bIns="45682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2" y="8"/>
            <a:ext cx="2949787" cy="496967"/>
          </a:xfrm>
          <a:prstGeom prst="rect">
            <a:avLst/>
          </a:prstGeom>
        </p:spPr>
        <p:txBody>
          <a:bodyPr vert="horz" lIns="91366" tIns="45682" rIns="91366" bIns="45682" rtlCol="0"/>
          <a:lstStyle>
            <a:lvl1pPr algn="r">
              <a:defRPr sz="1100"/>
            </a:lvl1pPr>
          </a:lstStyle>
          <a:p>
            <a:fld id="{6400B863-1318-401D-B53C-A6DBAFCBE8B1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46125"/>
            <a:ext cx="50577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6" tIns="45682" rIns="91366" bIns="456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5" y="4721191"/>
            <a:ext cx="5445759" cy="4472702"/>
          </a:xfrm>
          <a:prstGeom prst="rect">
            <a:avLst/>
          </a:prstGeom>
        </p:spPr>
        <p:txBody>
          <a:bodyPr vert="horz" lIns="91366" tIns="45682" rIns="91366" bIns="456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52"/>
            <a:ext cx="2949787" cy="496967"/>
          </a:xfrm>
          <a:prstGeom prst="rect">
            <a:avLst/>
          </a:prstGeom>
        </p:spPr>
        <p:txBody>
          <a:bodyPr vert="horz" lIns="91366" tIns="45682" rIns="91366" bIns="45682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2" y="9440652"/>
            <a:ext cx="2949787" cy="496967"/>
          </a:xfrm>
          <a:prstGeom prst="rect">
            <a:avLst/>
          </a:prstGeom>
        </p:spPr>
        <p:txBody>
          <a:bodyPr vert="horz" lIns="91366" tIns="45682" rIns="91366" bIns="45682" rtlCol="0" anchor="b"/>
          <a:lstStyle>
            <a:lvl1pPr algn="r">
              <a:defRPr sz="1100"/>
            </a:lvl1pPr>
          </a:lstStyle>
          <a:p>
            <a:fld id="{33F336D5-0507-42EB-828C-7D0DE2ED3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89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5779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678896" algn="l" defTabSz="135779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1357793" algn="l" defTabSz="135779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2036689" algn="l" defTabSz="135779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2715585" algn="l" defTabSz="135779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3394481" algn="l" defTabSz="135779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4073378" algn="l" defTabSz="135779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4752274" algn="l" defTabSz="135779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5431170" algn="l" defTabSz="135779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76300" y="746125"/>
            <a:ext cx="50546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AFBCF-7D44-42A9-8CA8-7A16C51E78B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7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4713" y="746125"/>
            <a:ext cx="50577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12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181"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defTabSz="877181"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defTabSz="877181"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defTabSz="877181"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defTabSz="877181"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3167687" indent="-772492" defTabSz="877181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3624518" indent="-772492" defTabSz="877181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4081352" indent="-772492" defTabSz="877181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4538183" indent="-772492" defTabSz="877181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fld id="{93541FC8-35AC-40A2-9A33-AEABC8EE6BC5}" type="slidenum">
              <a:rPr lang="ja-JP" altLang="en-US" sz="700"/>
              <a:pPr/>
              <a:t>2</a:t>
            </a:fld>
            <a:endParaRPr lang="ja-JP" altLang="en-US" sz="7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4713" y="746125"/>
            <a:ext cx="50577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12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181"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defTabSz="877181"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defTabSz="877181"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defTabSz="877181"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defTabSz="877181"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3167687" indent="-772492" defTabSz="877181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3624518" indent="-772492" defTabSz="877181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4081352" indent="-772492" defTabSz="877181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4538183" indent="-772492" defTabSz="877181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fld id="{93541FC8-35AC-40A2-9A33-AEABC8EE6BC5}" type="slidenum">
              <a:rPr lang="ja-JP" altLang="en-US" sz="700"/>
              <a:pPr/>
              <a:t>3</a:t>
            </a:fld>
            <a:endParaRPr lang="ja-JP" altLang="en-US" sz="7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26081" y="3131528"/>
            <a:ext cx="11628914" cy="216080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52161" y="5712354"/>
            <a:ext cx="9576753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8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6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3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1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DDE3-D0E5-44EA-AD85-D6C6D8E8E15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9DC-F8C7-4E3E-9450-FC9CBBCBF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30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DDE3-D0E5-44EA-AD85-D6C6D8E8E15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9DC-F8C7-4E3E-9450-FC9CBBCBF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7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918779" y="403693"/>
            <a:ext cx="3078242" cy="86012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4054" y="403693"/>
            <a:ext cx="9006708" cy="86012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DDE3-D0E5-44EA-AD85-D6C6D8E8E15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9DC-F8C7-4E3E-9450-FC9CBBCBF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82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DDE3-D0E5-44EA-AD85-D6C6D8E8E15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9DC-F8C7-4E3E-9450-FC9CBBCBF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87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0711" y="6477736"/>
            <a:ext cx="11628914" cy="2002124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80711" y="4272600"/>
            <a:ext cx="11628914" cy="2205136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889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77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66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55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44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33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22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1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DDE3-D0E5-44EA-AD85-D6C6D8E8E15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9DC-F8C7-4E3E-9450-FC9CBBCBF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50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4054" y="2352146"/>
            <a:ext cx="6042475" cy="665274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954546" y="2352146"/>
            <a:ext cx="6042475" cy="665274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DDE3-D0E5-44EA-AD85-D6C6D8E8E15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9DC-F8C7-4E3E-9450-FC9CBBCBF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18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4054" y="2256474"/>
            <a:ext cx="6044851" cy="94039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8896" indent="0">
              <a:buNone/>
              <a:defRPr sz="3000" b="1"/>
            </a:lvl2pPr>
            <a:lvl3pPr marL="1357793" indent="0">
              <a:buNone/>
              <a:defRPr sz="2700" b="1"/>
            </a:lvl3pPr>
            <a:lvl4pPr marL="2036689" indent="0">
              <a:buNone/>
              <a:defRPr sz="2400" b="1"/>
            </a:lvl4pPr>
            <a:lvl5pPr marL="2715585" indent="0">
              <a:buNone/>
              <a:defRPr sz="2400" b="1"/>
            </a:lvl5pPr>
            <a:lvl6pPr marL="3394481" indent="0">
              <a:buNone/>
              <a:defRPr sz="2400" b="1"/>
            </a:lvl6pPr>
            <a:lvl7pPr marL="4073378" indent="0">
              <a:buNone/>
              <a:defRPr sz="2400" b="1"/>
            </a:lvl7pPr>
            <a:lvl8pPr marL="4752274" indent="0">
              <a:buNone/>
              <a:defRPr sz="2400" b="1"/>
            </a:lvl8pPr>
            <a:lvl9pPr marL="5431170" indent="0">
              <a:buNone/>
              <a:defRPr sz="24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4054" y="3196865"/>
            <a:ext cx="6044851" cy="580802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949797" y="2256474"/>
            <a:ext cx="6047225" cy="94039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8896" indent="0">
              <a:buNone/>
              <a:defRPr sz="3000" b="1"/>
            </a:lvl2pPr>
            <a:lvl3pPr marL="1357793" indent="0">
              <a:buNone/>
              <a:defRPr sz="2700" b="1"/>
            </a:lvl3pPr>
            <a:lvl4pPr marL="2036689" indent="0">
              <a:buNone/>
              <a:defRPr sz="2400" b="1"/>
            </a:lvl4pPr>
            <a:lvl5pPr marL="2715585" indent="0">
              <a:buNone/>
              <a:defRPr sz="2400" b="1"/>
            </a:lvl5pPr>
            <a:lvl6pPr marL="3394481" indent="0">
              <a:buNone/>
              <a:defRPr sz="2400" b="1"/>
            </a:lvl6pPr>
            <a:lvl7pPr marL="4073378" indent="0">
              <a:buNone/>
              <a:defRPr sz="2400" b="1"/>
            </a:lvl7pPr>
            <a:lvl8pPr marL="4752274" indent="0">
              <a:buNone/>
              <a:defRPr sz="2400" b="1"/>
            </a:lvl8pPr>
            <a:lvl9pPr marL="5431170" indent="0">
              <a:buNone/>
              <a:defRPr sz="24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949797" y="3196865"/>
            <a:ext cx="6047225" cy="580802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DDE3-D0E5-44EA-AD85-D6C6D8E8E15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9DC-F8C7-4E3E-9450-FC9CBBCBF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30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DDE3-D0E5-44EA-AD85-D6C6D8E8E15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9DC-F8C7-4E3E-9450-FC9CBBCBF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2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DDE3-D0E5-44EA-AD85-D6C6D8E8E15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9DC-F8C7-4E3E-9450-FC9CBBCBF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04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055" y="401358"/>
            <a:ext cx="4500979" cy="170810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8920" y="401359"/>
            <a:ext cx="7648101" cy="8603534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055" y="2109465"/>
            <a:ext cx="4500979" cy="6895428"/>
          </a:xfrm>
        </p:spPr>
        <p:txBody>
          <a:bodyPr/>
          <a:lstStyle>
            <a:lvl1pPr marL="0" indent="0">
              <a:buNone/>
              <a:defRPr sz="2100"/>
            </a:lvl1pPr>
            <a:lvl2pPr marL="678896" indent="0">
              <a:buNone/>
              <a:defRPr sz="1800"/>
            </a:lvl2pPr>
            <a:lvl3pPr marL="1357793" indent="0">
              <a:buNone/>
              <a:defRPr sz="1500"/>
            </a:lvl3pPr>
            <a:lvl4pPr marL="2036689" indent="0">
              <a:buNone/>
              <a:defRPr sz="1300"/>
            </a:lvl4pPr>
            <a:lvl5pPr marL="2715585" indent="0">
              <a:buNone/>
              <a:defRPr sz="1300"/>
            </a:lvl5pPr>
            <a:lvl6pPr marL="3394481" indent="0">
              <a:buNone/>
              <a:defRPr sz="1300"/>
            </a:lvl6pPr>
            <a:lvl7pPr marL="4073378" indent="0">
              <a:buNone/>
              <a:defRPr sz="1300"/>
            </a:lvl7pPr>
            <a:lvl8pPr marL="4752274" indent="0">
              <a:buNone/>
              <a:defRPr sz="1300"/>
            </a:lvl8pPr>
            <a:lvl9pPr marL="543117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DDE3-D0E5-44EA-AD85-D6C6D8E8E15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9DC-F8C7-4E3E-9450-FC9CBBCBF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80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81586" y="7056438"/>
            <a:ext cx="8208645" cy="83305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681586" y="900723"/>
            <a:ext cx="8208645" cy="6048375"/>
          </a:xfrm>
        </p:spPr>
        <p:txBody>
          <a:bodyPr/>
          <a:lstStyle>
            <a:lvl1pPr marL="0" indent="0">
              <a:buNone/>
              <a:defRPr sz="4800"/>
            </a:lvl1pPr>
            <a:lvl2pPr marL="678896" indent="0">
              <a:buNone/>
              <a:defRPr sz="4200"/>
            </a:lvl2pPr>
            <a:lvl3pPr marL="1357793" indent="0">
              <a:buNone/>
              <a:defRPr sz="3600"/>
            </a:lvl3pPr>
            <a:lvl4pPr marL="2036689" indent="0">
              <a:buNone/>
              <a:defRPr sz="3000"/>
            </a:lvl4pPr>
            <a:lvl5pPr marL="2715585" indent="0">
              <a:buNone/>
              <a:defRPr sz="3000"/>
            </a:lvl5pPr>
            <a:lvl6pPr marL="3394481" indent="0">
              <a:buNone/>
              <a:defRPr sz="3000"/>
            </a:lvl6pPr>
            <a:lvl7pPr marL="4073378" indent="0">
              <a:buNone/>
              <a:defRPr sz="3000"/>
            </a:lvl7pPr>
            <a:lvl8pPr marL="4752274" indent="0">
              <a:buNone/>
              <a:defRPr sz="3000"/>
            </a:lvl8pPr>
            <a:lvl9pPr marL="5431170" indent="0">
              <a:buNone/>
              <a:defRPr sz="3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681586" y="7889490"/>
            <a:ext cx="8208645" cy="1183073"/>
          </a:xfrm>
        </p:spPr>
        <p:txBody>
          <a:bodyPr/>
          <a:lstStyle>
            <a:lvl1pPr marL="0" indent="0">
              <a:buNone/>
              <a:defRPr sz="2100"/>
            </a:lvl1pPr>
            <a:lvl2pPr marL="678896" indent="0">
              <a:buNone/>
              <a:defRPr sz="1800"/>
            </a:lvl2pPr>
            <a:lvl3pPr marL="1357793" indent="0">
              <a:buNone/>
              <a:defRPr sz="1500"/>
            </a:lvl3pPr>
            <a:lvl4pPr marL="2036689" indent="0">
              <a:buNone/>
              <a:defRPr sz="1300"/>
            </a:lvl4pPr>
            <a:lvl5pPr marL="2715585" indent="0">
              <a:buNone/>
              <a:defRPr sz="1300"/>
            </a:lvl5pPr>
            <a:lvl6pPr marL="3394481" indent="0">
              <a:buNone/>
              <a:defRPr sz="1300"/>
            </a:lvl6pPr>
            <a:lvl7pPr marL="4073378" indent="0">
              <a:buNone/>
              <a:defRPr sz="1300"/>
            </a:lvl7pPr>
            <a:lvl8pPr marL="4752274" indent="0">
              <a:buNone/>
              <a:defRPr sz="1300"/>
            </a:lvl8pPr>
            <a:lvl9pPr marL="543117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DDE3-D0E5-44EA-AD85-D6C6D8E8E15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F9DC-F8C7-4E3E-9450-FC9CBBCBF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69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4054" y="403693"/>
            <a:ext cx="12312968" cy="1680104"/>
          </a:xfrm>
          <a:prstGeom prst="rect">
            <a:avLst/>
          </a:prstGeom>
        </p:spPr>
        <p:txBody>
          <a:bodyPr vert="horz" lIns="135779" tIns="67890" rIns="135779" bIns="6789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4054" y="2352146"/>
            <a:ext cx="12312968" cy="6652747"/>
          </a:xfrm>
          <a:prstGeom prst="rect">
            <a:avLst/>
          </a:prstGeom>
        </p:spPr>
        <p:txBody>
          <a:bodyPr vert="horz" lIns="135779" tIns="67890" rIns="135779" bIns="6789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4054" y="9343247"/>
            <a:ext cx="3192251" cy="536700"/>
          </a:xfrm>
          <a:prstGeom prst="rect">
            <a:avLst/>
          </a:prstGeom>
        </p:spPr>
        <p:txBody>
          <a:bodyPr vert="horz" lIns="135779" tIns="67890" rIns="135779" bIns="6789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7DDE3-D0E5-44EA-AD85-D6C6D8E8E15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74368" y="9343247"/>
            <a:ext cx="4332340" cy="536700"/>
          </a:xfrm>
          <a:prstGeom prst="rect">
            <a:avLst/>
          </a:prstGeom>
        </p:spPr>
        <p:txBody>
          <a:bodyPr vert="horz" lIns="135779" tIns="67890" rIns="135779" bIns="6789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804770" y="9343247"/>
            <a:ext cx="3192251" cy="536700"/>
          </a:xfrm>
          <a:prstGeom prst="rect">
            <a:avLst/>
          </a:prstGeom>
        </p:spPr>
        <p:txBody>
          <a:bodyPr vert="horz" lIns="135779" tIns="67890" rIns="135779" bIns="6789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BF9DC-F8C7-4E3E-9450-FC9CBBCBF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45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7793" rtl="0" eaLnBrk="1" latinLnBrk="0" hangingPunct="1">
        <a:spcBef>
          <a:spcPct val="0"/>
        </a:spcBef>
        <a:buNone/>
        <a:defRPr kumimoji="1"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172" indent="-509172" algn="l" defTabSz="135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206" indent="-424310" algn="l" defTabSz="135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7241" indent="-339448" algn="l" defTabSz="135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6137" indent="-339448" algn="l" defTabSz="135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5033" indent="-339448" algn="l" defTabSz="135779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3930" indent="-339448" algn="l" defTabSz="135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2826" indent="-339448" algn="l" defTabSz="135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1722" indent="-339448" algn="l" defTabSz="135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0618" indent="-339448" algn="l" defTabSz="135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57793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8896" algn="l" defTabSz="1357793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7793" algn="l" defTabSz="1357793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6689" algn="l" defTabSz="1357793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5585" algn="l" defTabSz="1357793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481" algn="l" defTabSz="1357793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3378" algn="l" defTabSz="1357793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2274" algn="l" defTabSz="1357793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1170" algn="l" defTabSz="1357793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microsoft.com/office/2007/relationships/hdphoto" Target="../media/hdphoto1.wdp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268582" y="1021773"/>
            <a:ext cx="13251647" cy="888741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135779" tIns="67890" rIns="135779" bIns="678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施設名</a:t>
            </a:r>
            <a:r>
              <a:rPr lang="en-US" altLang="zh-TW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やわらぎ幼稚園</a:t>
            </a:r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zh-TW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所在地</a:t>
            </a:r>
            <a:r>
              <a:rPr lang="en-US" altLang="zh-TW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太子町山田３０３－１</a:t>
            </a:r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園児数</a:t>
            </a:r>
            <a:r>
              <a:rPr lang="en-US" altLang="ja-JP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】142</a:t>
            </a:r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endParaRPr lang="en-US" altLang="zh-TW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　　　　　　</a:t>
            </a:r>
            <a:r>
              <a:rPr lang="ja-JP" altLang="en-US" sz="1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　　　　　　　　　　</a:t>
            </a:r>
            <a:endParaRPr lang="en-US" altLang="ja-JP" sz="19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2100" dirty="0"/>
              <a:t> </a:t>
            </a:r>
            <a:endParaRPr lang="ja-JP" altLang="ja-JP" sz="2100" dirty="0"/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zh-TW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zh-TW" altLang="en-US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4056" y="2394187"/>
            <a:ext cx="4848164" cy="7131253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135779" tIns="67890" rIns="135779" bIns="678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 kern="100" dirty="0">
              <a:latin typeface="Century"/>
              <a:ea typeface="ＭＳ 明朝"/>
              <a:cs typeface="Times New Roman"/>
            </a:endParaRPr>
          </a:p>
        </p:txBody>
      </p:sp>
      <p:sp>
        <p:nvSpPr>
          <p:cNvPr id="20" name="二等辺三角形 19"/>
          <p:cNvSpPr/>
          <p:nvPr/>
        </p:nvSpPr>
        <p:spPr>
          <a:xfrm rot="5400000">
            <a:off x="8561932" y="2562925"/>
            <a:ext cx="1799364" cy="295407"/>
          </a:xfrm>
          <a:prstGeom prst="triangl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135779" tIns="67890" rIns="135779" bIns="678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722853" y="1045223"/>
            <a:ext cx="1226424" cy="476030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ot="0" spcFirstLastPara="0" vert="horz" wrap="square" lIns="135779" tIns="67890" rIns="135779" bIns="678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施工前</a:t>
            </a:r>
            <a:endParaRPr lang="ja-JP" altLang="en-US" sz="1600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1056826" y="1045223"/>
            <a:ext cx="1168381" cy="476030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ot="0" spcFirstLastPara="0" vert="horz" wrap="square" lIns="135779" tIns="67890" rIns="135779" bIns="678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施工後</a:t>
            </a:r>
            <a:endParaRPr lang="ja-JP" altLang="en-US" sz="1600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694349" y="4088098"/>
            <a:ext cx="1226424" cy="476030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ot="0" spcFirstLastPara="0" vert="horz" wrap="square" lIns="135779" tIns="67890" rIns="135779" bIns="678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施工前</a:t>
            </a:r>
            <a:endParaRPr lang="ja-JP" altLang="en-US" sz="1600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1081692" y="4134671"/>
            <a:ext cx="1102993" cy="476030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ot="0" spcFirstLastPara="0" vert="horz" wrap="square" lIns="135779" tIns="67890" rIns="135779" bIns="678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施工後</a:t>
            </a:r>
            <a:endParaRPr lang="ja-JP" altLang="en-US" sz="1600" kern="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二等辺三角形 30"/>
          <p:cNvSpPr/>
          <p:nvPr/>
        </p:nvSpPr>
        <p:spPr>
          <a:xfrm rot="5400000">
            <a:off x="8550423" y="5512915"/>
            <a:ext cx="1799364" cy="295407"/>
          </a:xfrm>
          <a:prstGeom prst="triangl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135779" tIns="67890" rIns="135779" bIns="678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05703" y="1068894"/>
            <a:ext cx="1616055" cy="367938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5779" tIns="67890" rIns="135779" bIns="67890" rtlCol="0">
            <a:spAutoFit/>
          </a:bodyPr>
          <a:lstStyle/>
          <a:p>
            <a:pPr algn="ctr"/>
            <a:r>
              <a:rPr lang="en-US" altLang="ja-JP" sz="15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5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階保育室</a:t>
            </a:r>
            <a:r>
              <a:rPr lang="en-US" altLang="ja-JP" sz="15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5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</a:t>
            </a:r>
            <a:r>
              <a:rPr lang="en-US" altLang="ja-JP" sz="15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15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675013" y="6401420"/>
            <a:ext cx="1148509" cy="541330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ot="0" spcFirstLastPara="0" vert="horz" wrap="square" lIns="135779" tIns="67890" rIns="135779" bIns="678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500" kern="100" dirty="0">
                <a:latin typeface="+mn-ea"/>
                <a:cs typeface="Times New Roman"/>
              </a:rPr>
              <a:t>↑ 一階</a:t>
            </a:r>
            <a:r>
              <a:rPr lang="ja-JP" altLang="en-US" sz="1500" kern="100" dirty="0">
                <a:latin typeface="Century"/>
                <a:ea typeface="ＭＳ 明朝"/>
                <a:cs typeface="Times New Roman"/>
              </a:rPr>
              <a:t>　</a:t>
            </a:r>
            <a:r>
              <a:rPr lang="ja-JP" altLang="en-US" sz="1600" kern="100" dirty="0">
                <a:latin typeface="Century"/>
                <a:ea typeface="ＭＳ 明朝"/>
                <a:cs typeface="Times New Roman"/>
              </a:rPr>
              <a:t>      </a:t>
            </a:r>
            <a:endParaRPr lang="en-US" altLang="ja-JP" sz="1600" kern="100" dirty="0">
              <a:latin typeface="Century"/>
              <a:ea typeface="ＭＳ 明朝"/>
              <a:cs typeface="Times New Roman"/>
            </a:endParaRPr>
          </a:p>
        </p:txBody>
      </p:sp>
      <p:pic>
        <p:nvPicPr>
          <p:cNvPr id="88" name="図 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/>
          <a:stretch/>
        </p:blipFill>
        <p:spPr>
          <a:xfrm>
            <a:off x="9909777" y="1441580"/>
            <a:ext cx="3354727" cy="2538094"/>
          </a:xfrm>
          <a:prstGeom prst="rect">
            <a:avLst/>
          </a:prstGeom>
        </p:spPr>
      </p:pic>
      <p:pic>
        <p:nvPicPr>
          <p:cNvPr id="103" name="図 1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87" y="1441579"/>
            <a:ext cx="3354727" cy="253809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672761" y="4001015"/>
            <a:ext cx="4360054" cy="2463937"/>
            <a:chOff x="461329" y="4087741"/>
            <a:chExt cx="2914123" cy="1676253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47" t="22311" r="23000" b="25248"/>
            <a:stretch/>
          </p:blipFill>
          <p:spPr bwMode="auto">
            <a:xfrm>
              <a:off x="461329" y="4087741"/>
              <a:ext cx="2914123" cy="16762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78" name="直線コネクタ 77"/>
            <p:cNvCxnSpPr/>
            <p:nvPr/>
          </p:nvCxnSpPr>
          <p:spPr>
            <a:xfrm>
              <a:off x="924053" y="4841168"/>
              <a:ext cx="0" cy="534268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925723" y="5375436"/>
              <a:ext cx="765957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>
              <a:off x="1691680" y="4850023"/>
              <a:ext cx="0" cy="543123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>
              <a:off x="924053" y="4841168"/>
              <a:ext cx="767627" cy="8855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1992666" y="4356416"/>
              <a:ext cx="0" cy="588418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>
              <a:off x="1992665" y="4352942"/>
              <a:ext cx="1083985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1978952" y="4944834"/>
              <a:ext cx="1111411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3090363" y="4356416"/>
              <a:ext cx="0" cy="588418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テキスト ボックス 48"/>
            <p:cNvSpPr txBox="1"/>
            <p:nvPr/>
          </p:nvSpPr>
          <p:spPr>
            <a:xfrm>
              <a:off x="2317941" y="4453149"/>
              <a:ext cx="433431" cy="1570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保育室</a:t>
              </a: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1074712" y="4959451"/>
              <a:ext cx="467977" cy="1570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/>
                <a:t>遊戯室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675013" y="6905036"/>
            <a:ext cx="4357802" cy="2237731"/>
            <a:chOff x="2621912" y="5015396"/>
            <a:chExt cx="2858294" cy="13925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1" t="25334" r="20802" b="26223"/>
            <a:stretch/>
          </p:blipFill>
          <p:spPr bwMode="auto">
            <a:xfrm>
              <a:off x="2621912" y="5015396"/>
              <a:ext cx="2858294" cy="13925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6" name="直線コネクタ 95"/>
            <p:cNvCxnSpPr/>
            <p:nvPr/>
          </p:nvCxnSpPr>
          <p:spPr>
            <a:xfrm>
              <a:off x="4060183" y="5159412"/>
              <a:ext cx="1056820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5117003" y="5159412"/>
              <a:ext cx="0" cy="540785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4079594" y="5700197"/>
              <a:ext cx="1056820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4073741" y="5169886"/>
              <a:ext cx="2832" cy="530311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3635896" y="5126012"/>
              <a:ext cx="0" cy="969504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3090363" y="5126012"/>
              <a:ext cx="0" cy="969504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090363" y="6095516"/>
              <a:ext cx="545533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flipH="1">
              <a:off x="3076651" y="5126012"/>
              <a:ext cx="559245" cy="0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3116475" y="5444203"/>
              <a:ext cx="479595" cy="1436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00" dirty="0"/>
                <a:t>保育室</a:t>
              </a: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4389779" y="5283819"/>
              <a:ext cx="436449" cy="1436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保育室</a:t>
              </a: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3" y="7810219"/>
            <a:ext cx="2509300" cy="1897321"/>
          </a:xfrm>
          <a:prstGeom prst="rect">
            <a:avLst/>
          </a:prstGeom>
        </p:spPr>
      </p:pic>
      <p:sp>
        <p:nvSpPr>
          <p:cNvPr id="52" name="テキスト ボックス 2"/>
          <p:cNvSpPr txBox="1">
            <a:spLocks noChangeArrowheads="1"/>
          </p:cNvSpPr>
          <p:nvPr/>
        </p:nvSpPr>
        <p:spPr bwMode="auto">
          <a:xfrm>
            <a:off x="569027" y="2449640"/>
            <a:ext cx="4763193" cy="14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5779" tIns="67890" rIns="135779" bIns="67890" anchor="t" anchorCtr="0">
            <a:noAutofit/>
          </a:bodyPr>
          <a:lstStyle/>
          <a:p>
            <a:pPr>
              <a:lnSpc>
                <a:spcPts val="1782"/>
              </a:lnSpc>
            </a:pPr>
            <a:r>
              <a:rPr lang="ja-JP" altLang="en-US" sz="1400" kern="100" dirty="0">
                <a:latin typeface="+mn-ea"/>
                <a:cs typeface="Times New Roman"/>
              </a:rPr>
              <a:t>木</a:t>
            </a:r>
            <a:r>
              <a:rPr lang="en-US" altLang="ja-JP" sz="1400" kern="100" dirty="0">
                <a:latin typeface="+mn-ea"/>
                <a:cs typeface="Times New Roman"/>
              </a:rPr>
              <a:t>  </a:t>
            </a:r>
            <a:r>
              <a:rPr lang="ja-JP" altLang="en-US" sz="1400" kern="100" dirty="0">
                <a:latin typeface="+mn-ea"/>
                <a:cs typeface="Times New Roman"/>
              </a:rPr>
              <a:t>質</a:t>
            </a:r>
            <a:r>
              <a:rPr lang="en-US" altLang="ja-JP" sz="1400" kern="100" dirty="0">
                <a:latin typeface="+mn-ea"/>
                <a:cs typeface="Times New Roman"/>
              </a:rPr>
              <a:t>  </a:t>
            </a:r>
            <a:r>
              <a:rPr lang="ja-JP" altLang="en-US" sz="1400" kern="100" dirty="0">
                <a:latin typeface="+mn-ea"/>
                <a:cs typeface="Times New Roman"/>
              </a:rPr>
              <a:t>化</a:t>
            </a:r>
            <a:r>
              <a:rPr lang="en-US" altLang="ja-JP" sz="1400" kern="100" dirty="0">
                <a:latin typeface="+mn-ea"/>
                <a:cs typeface="Times New Roman"/>
              </a:rPr>
              <a:t>  </a:t>
            </a:r>
            <a:r>
              <a:rPr lang="ja-JP" altLang="en-US" sz="1400" kern="100" dirty="0">
                <a:latin typeface="+mn-ea"/>
                <a:cs typeface="Times New Roman"/>
              </a:rPr>
              <a:t>内</a:t>
            </a:r>
            <a:r>
              <a:rPr lang="en-US" altLang="ja-JP" sz="1400" kern="100" dirty="0">
                <a:latin typeface="+mn-ea"/>
                <a:cs typeface="Times New Roman"/>
              </a:rPr>
              <a:t>  </a:t>
            </a:r>
            <a:r>
              <a:rPr lang="ja-JP" altLang="en-US" sz="1400" kern="100" dirty="0">
                <a:latin typeface="+mn-ea"/>
                <a:cs typeface="Times New Roman"/>
              </a:rPr>
              <a:t>容</a:t>
            </a:r>
            <a:r>
              <a:rPr lang="en-US" altLang="ja-JP" sz="1400" kern="100" dirty="0">
                <a:latin typeface="+mn-ea"/>
                <a:cs typeface="Times New Roman"/>
              </a:rPr>
              <a:t>	</a:t>
            </a:r>
            <a:r>
              <a:rPr lang="ja-JP" altLang="en-US" sz="1400" kern="100" dirty="0">
                <a:latin typeface="+mn-ea"/>
                <a:cs typeface="Times New Roman"/>
              </a:rPr>
              <a:t>：保育室</a:t>
            </a:r>
            <a:r>
              <a:rPr lang="en-US" sz="1400" kern="100" dirty="0">
                <a:latin typeface="+mn-ea"/>
                <a:cs typeface="Times New Roman"/>
              </a:rPr>
              <a:t>4</a:t>
            </a:r>
            <a:r>
              <a:rPr lang="ja-JP" altLang="en-US" sz="1400" kern="100" dirty="0">
                <a:latin typeface="+mn-ea"/>
                <a:cs typeface="Times New Roman"/>
              </a:rPr>
              <a:t>室</a:t>
            </a:r>
            <a:r>
              <a:rPr lang="en-US" sz="1400" kern="100" dirty="0">
                <a:latin typeface="+mn-ea"/>
                <a:cs typeface="Times New Roman"/>
              </a:rPr>
              <a:t>(</a:t>
            </a:r>
            <a:r>
              <a:rPr lang="ja-JP" altLang="en-US" sz="1400" kern="100" dirty="0">
                <a:latin typeface="+mn-ea"/>
                <a:cs typeface="Times New Roman"/>
              </a:rPr>
              <a:t>床）</a:t>
            </a:r>
          </a:p>
          <a:p>
            <a:pPr>
              <a:lnSpc>
                <a:spcPts val="1782"/>
              </a:lnSpc>
            </a:pPr>
            <a:r>
              <a:rPr lang="ja-JP" altLang="en-US" sz="1400" kern="100" dirty="0">
                <a:latin typeface="+mn-ea"/>
                <a:cs typeface="Times New Roman"/>
              </a:rPr>
              <a:t>木</a:t>
            </a:r>
            <a:r>
              <a:rPr lang="en-US" altLang="ja-JP" sz="1400" kern="100" dirty="0">
                <a:latin typeface="+mn-ea"/>
                <a:cs typeface="Times New Roman"/>
              </a:rPr>
              <a:t> </a:t>
            </a:r>
            <a:r>
              <a:rPr lang="ja-JP" altLang="en-US" sz="1400" kern="100" dirty="0">
                <a:latin typeface="+mn-ea"/>
                <a:cs typeface="Times New Roman"/>
              </a:rPr>
              <a:t>質</a:t>
            </a:r>
            <a:r>
              <a:rPr lang="en-US" altLang="ja-JP" sz="1400" kern="100" dirty="0">
                <a:latin typeface="+mn-ea"/>
                <a:cs typeface="Times New Roman"/>
              </a:rPr>
              <a:t> </a:t>
            </a:r>
            <a:r>
              <a:rPr lang="ja-JP" altLang="en-US" sz="1400" kern="100" dirty="0">
                <a:latin typeface="+mn-ea"/>
                <a:cs typeface="Times New Roman"/>
              </a:rPr>
              <a:t>化</a:t>
            </a:r>
            <a:r>
              <a:rPr lang="en-US" altLang="ja-JP" sz="1400" kern="100" dirty="0">
                <a:latin typeface="+mn-ea"/>
                <a:cs typeface="Times New Roman"/>
              </a:rPr>
              <a:t> </a:t>
            </a:r>
            <a:r>
              <a:rPr lang="ja-JP" altLang="en-US" sz="1400" kern="100" dirty="0">
                <a:latin typeface="+mn-ea"/>
                <a:cs typeface="Times New Roman"/>
              </a:rPr>
              <a:t>床</a:t>
            </a:r>
            <a:r>
              <a:rPr lang="en-US" altLang="ja-JP" sz="1400" kern="100" dirty="0">
                <a:latin typeface="+mn-ea"/>
                <a:cs typeface="Times New Roman"/>
              </a:rPr>
              <a:t> </a:t>
            </a:r>
            <a:r>
              <a:rPr lang="ja-JP" altLang="en-US" sz="1400" kern="100" dirty="0">
                <a:latin typeface="+mn-ea"/>
                <a:cs typeface="Times New Roman"/>
              </a:rPr>
              <a:t>面</a:t>
            </a:r>
            <a:r>
              <a:rPr lang="en-US" altLang="ja-JP" sz="1400" kern="100" dirty="0">
                <a:latin typeface="+mn-ea"/>
                <a:cs typeface="Times New Roman"/>
              </a:rPr>
              <a:t> </a:t>
            </a:r>
            <a:r>
              <a:rPr lang="ja-JP" altLang="en-US" sz="1400" kern="100" dirty="0">
                <a:latin typeface="+mn-ea"/>
                <a:cs typeface="Times New Roman"/>
              </a:rPr>
              <a:t>積</a:t>
            </a:r>
            <a:r>
              <a:rPr lang="en-US" altLang="ja-JP" sz="1400" kern="100" dirty="0">
                <a:latin typeface="+mn-ea"/>
                <a:cs typeface="Times New Roman"/>
              </a:rPr>
              <a:t>	</a:t>
            </a:r>
            <a:r>
              <a:rPr lang="ja-JP" altLang="en-US" sz="1400" kern="100" dirty="0">
                <a:latin typeface="+mn-ea"/>
                <a:cs typeface="Times New Roman"/>
              </a:rPr>
              <a:t>：合計</a:t>
            </a:r>
            <a:r>
              <a:rPr lang="en-US" altLang="ja-JP" sz="1400" dirty="0">
                <a:latin typeface="+mn-ea"/>
              </a:rPr>
              <a:t>401.4m</a:t>
            </a:r>
            <a:r>
              <a:rPr lang="en-US" altLang="ja-JP" sz="1400" baseline="30000" dirty="0">
                <a:latin typeface="+mn-ea"/>
              </a:rPr>
              <a:t>2</a:t>
            </a:r>
            <a:endParaRPr lang="ja-JP" altLang="ja-JP" sz="1400" dirty="0">
              <a:latin typeface="+mn-ea"/>
            </a:endParaRPr>
          </a:p>
          <a:p>
            <a:pPr>
              <a:lnSpc>
                <a:spcPts val="1782"/>
              </a:lnSpc>
            </a:pPr>
            <a:r>
              <a:rPr lang="ja-JP" altLang="en-US" sz="1400" kern="100" dirty="0">
                <a:latin typeface="+mn-ea"/>
                <a:cs typeface="Times New Roman"/>
              </a:rPr>
              <a:t>おおさか材使用量：</a:t>
            </a:r>
            <a:r>
              <a:rPr lang="en-US" altLang="ja-JP" sz="1400" kern="100" dirty="0">
                <a:latin typeface="+mn-ea"/>
                <a:cs typeface="Times New Roman"/>
              </a:rPr>
              <a:t> </a:t>
            </a:r>
            <a:r>
              <a:rPr lang="en-US" altLang="ja-JP" sz="1400" dirty="0">
                <a:latin typeface="+mn-ea"/>
              </a:rPr>
              <a:t>4.7m</a:t>
            </a:r>
            <a:r>
              <a:rPr lang="en-US" altLang="ja-JP" sz="1400" baseline="30000" dirty="0">
                <a:latin typeface="+mn-ea"/>
              </a:rPr>
              <a:t>3</a:t>
            </a:r>
            <a:r>
              <a:rPr lang="ja-JP" altLang="en-US" sz="1400" baseline="30000" dirty="0">
                <a:latin typeface="+mn-ea"/>
              </a:rPr>
              <a:t>　　</a:t>
            </a:r>
            <a:r>
              <a:rPr lang="en-US" altLang="ja-JP" sz="1400" dirty="0">
                <a:latin typeface="+mn-ea"/>
              </a:rPr>
              <a:t>(</a:t>
            </a:r>
            <a:r>
              <a:rPr lang="ja-JP" altLang="en-US" sz="1400" dirty="0">
                <a:latin typeface="+mn-ea"/>
              </a:rPr>
              <a:t>千早赤阪村産ヒノキ</a:t>
            </a:r>
            <a:r>
              <a:rPr lang="en-US" altLang="ja-JP" sz="1400" dirty="0">
                <a:latin typeface="+mn-ea"/>
              </a:rPr>
              <a:t>)</a:t>
            </a:r>
          </a:p>
          <a:p>
            <a:pPr>
              <a:lnSpc>
                <a:spcPts val="1782"/>
              </a:lnSpc>
            </a:pPr>
            <a:r>
              <a:rPr lang="ja-JP" altLang="en-US" sz="1400" dirty="0">
                <a:latin typeface="+mn-ea"/>
              </a:rPr>
              <a:t>補助対象事業費</a:t>
            </a:r>
            <a:r>
              <a:rPr lang="en-US" altLang="ja-JP" sz="1400" dirty="0">
                <a:latin typeface="+mn-ea"/>
              </a:rPr>
              <a:t>	</a:t>
            </a:r>
            <a:r>
              <a:rPr lang="ja-JP" altLang="en-US" sz="1400" dirty="0">
                <a:latin typeface="+mn-ea"/>
              </a:rPr>
              <a:t>：</a:t>
            </a:r>
            <a:r>
              <a:rPr lang="en-US" altLang="ja-JP" sz="1400" dirty="0">
                <a:latin typeface="+mn-ea"/>
              </a:rPr>
              <a:t>5,058</a:t>
            </a:r>
            <a:r>
              <a:rPr lang="ja-JP" altLang="en-US" sz="1400" dirty="0">
                <a:latin typeface="+mn-ea"/>
              </a:rPr>
              <a:t>千円</a:t>
            </a:r>
            <a:endParaRPr lang="ja-JP" altLang="ja-JP" sz="1400" dirty="0">
              <a:latin typeface="+mn-ea"/>
            </a:endParaRPr>
          </a:p>
          <a:p>
            <a:pPr>
              <a:lnSpc>
                <a:spcPts val="1782"/>
              </a:lnSpc>
            </a:pPr>
            <a:r>
              <a:rPr lang="ja-JP" altLang="en-US" sz="1400" kern="100" dirty="0">
                <a:latin typeface="+mn-ea"/>
                <a:cs typeface="Times New Roman"/>
              </a:rPr>
              <a:t>補　助　金　額</a:t>
            </a:r>
            <a:r>
              <a:rPr lang="en-US" altLang="ja-JP" sz="1400" kern="100" dirty="0">
                <a:latin typeface="+mn-ea"/>
                <a:cs typeface="Times New Roman"/>
              </a:rPr>
              <a:t>	</a:t>
            </a:r>
            <a:r>
              <a:rPr lang="ja-JP" altLang="en-US" sz="1400" kern="100" dirty="0">
                <a:latin typeface="+mn-ea"/>
                <a:cs typeface="Times New Roman"/>
              </a:rPr>
              <a:t>：</a:t>
            </a:r>
            <a:r>
              <a:rPr lang="en-US" altLang="ja-JP" sz="1400" kern="100" dirty="0">
                <a:latin typeface="+mn-ea"/>
                <a:cs typeface="Times New Roman"/>
              </a:rPr>
              <a:t>2,500</a:t>
            </a:r>
            <a:r>
              <a:rPr lang="ja-JP" altLang="en-US" sz="1400" kern="100" dirty="0">
                <a:latin typeface="+mn-ea"/>
                <a:cs typeface="Times New Roman"/>
              </a:rPr>
              <a:t>千円</a:t>
            </a:r>
            <a:endParaRPr lang="en-US" altLang="ja-JP" sz="1400" kern="100" dirty="0">
              <a:latin typeface="+mn-ea"/>
              <a:cs typeface="Times New Roman"/>
            </a:endParaRPr>
          </a:p>
          <a:p>
            <a:pPr>
              <a:lnSpc>
                <a:spcPts val="1782"/>
              </a:lnSpc>
            </a:pPr>
            <a:r>
              <a:rPr lang="ja-JP" altLang="en-US" sz="1400" kern="100" dirty="0">
                <a:latin typeface="+mn-ea"/>
                <a:cs typeface="Times New Roman"/>
              </a:rPr>
              <a:t>事　業　期　間</a:t>
            </a:r>
            <a:r>
              <a:rPr lang="en-US" altLang="ja-JP" sz="1400" kern="100" dirty="0">
                <a:latin typeface="+mn-ea"/>
                <a:cs typeface="Times New Roman"/>
              </a:rPr>
              <a:t>	</a:t>
            </a:r>
            <a:r>
              <a:rPr lang="ja-JP" altLang="en-US" sz="1400" kern="100" dirty="0">
                <a:latin typeface="+mn-ea"/>
                <a:cs typeface="Times New Roman"/>
              </a:rPr>
              <a:t>：</a:t>
            </a:r>
            <a:r>
              <a:rPr lang="en-US" altLang="ja-JP" sz="1400" kern="100" dirty="0">
                <a:latin typeface="+mn-ea"/>
                <a:cs typeface="Times New Roman"/>
              </a:rPr>
              <a:t>H28.8.4</a:t>
            </a:r>
            <a:r>
              <a:rPr lang="ja-JP" altLang="en-US" sz="1400" kern="100" dirty="0">
                <a:latin typeface="+mn-ea"/>
                <a:cs typeface="Times New Roman"/>
              </a:rPr>
              <a:t>～</a:t>
            </a:r>
            <a:r>
              <a:rPr lang="en-US" altLang="ja-JP" sz="1400" kern="100" dirty="0">
                <a:latin typeface="+mn-ea"/>
                <a:cs typeface="Times New Roman"/>
              </a:rPr>
              <a:t>H28.10.11</a:t>
            </a:r>
            <a:endParaRPr lang="ja-JP" altLang="en-US" sz="1400" kern="100" dirty="0">
              <a:latin typeface="+mn-ea"/>
              <a:cs typeface="Times New Roman"/>
            </a:endParaRPr>
          </a:p>
        </p:txBody>
      </p:sp>
      <p:pic>
        <p:nvPicPr>
          <p:cNvPr id="55" name="図 5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911" y="4441264"/>
            <a:ext cx="3355004" cy="2548858"/>
          </a:xfrm>
          <a:prstGeom prst="rect">
            <a:avLst/>
          </a:prstGeom>
        </p:spPr>
      </p:pic>
      <p:pic>
        <p:nvPicPr>
          <p:cNvPr id="56" name="図 5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748" y="4490450"/>
            <a:ext cx="3356756" cy="2495841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5413556" y="7155365"/>
            <a:ext cx="1554205" cy="38454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135779" tIns="67890" rIns="135779" bIns="67890" rtlCol="0">
            <a:spAutoFit/>
          </a:bodyPr>
          <a:lstStyle/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利用状況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432852" y="7510965"/>
            <a:ext cx="7831651" cy="321772"/>
          </a:xfrm>
          <a:prstGeom prst="rect">
            <a:avLst/>
          </a:prstGeom>
          <a:noFill/>
        </p:spPr>
        <p:txBody>
          <a:bodyPr wrap="square" lIns="135779" tIns="67890" rIns="135779" bIns="67890" rtlCol="0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木の床で積木遊び　　　　　　　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お昼寝の時間　　　　　　　　　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森や木に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関するお話の時間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1200" dirty="0"/>
              <a:t>　　　　　　　　　　　　　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198879" y="4097365"/>
            <a:ext cx="1752404" cy="3679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35779" tIns="67890" rIns="135779" bIns="67890" rtlCol="0">
            <a:spAutoFit/>
          </a:bodyPr>
          <a:lstStyle/>
          <a:p>
            <a:pPr algn="ctr"/>
            <a:r>
              <a:rPr lang="en-US" altLang="ja-JP" sz="15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5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階保育室</a:t>
            </a:r>
            <a:r>
              <a:rPr lang="en-US" altLang="ja-JP" sz="15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5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</a:t>
            </a:r>
            <a:r>
              <a:rPr lang="en-US" altLang="ja-JP" sz="15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15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692503" y="9054115"/>
            <a:ext cx="1148509" cy="541330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ot="0" spcFirstLastPara="0" vert="horz" wrap="square" lIns="135779" tIns="67890" rIns="135779" bIns="678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500" kern="100" dirty="0">
                <a:latin typeface="+mn-ea"/>
                <a:cs typeface="Times New Roman"/>
              </a:rPr>
              <a:t>↑ 二階</a:t>
            </a:r>
            <a:r>
              <a:rPr lang="ja-JP" altLang="en-US" sz="1500" kern="100" dirty="0">
                <a:latin typeface="Century"/>
                <a:ea typeface="ＭＳ 明朝"/>
                <a:cs typeface="Times New Roman"/>
              </a:rPr>
              <a:t>　</a:t>
            </a:r>
            <a:r>
              <a:rPr lang="ja-JP" altLang="en-US" sz="1600" kern="100" dirty="0">
                <a:latin typeface="Century"/>
                <a:ea typeface="ＭＳ 明朝"/>
                <a:cs typeface="Times New Roman"/>
              </a:rPr>
              <a:t>      </a:t>
            </a:r>
            <a:endParaRPr lang="en-US" altLang="ja-JP" sz="1600" kern="100" dirty="0">
              <a:latin typeface="Century"/>
              <a:ea typeface="ＭＳ 明朝"/>
              <a:cs typeface="Times New Roman"/>
            </a:endParaRPr>
          </a:p>
        </p:txBody>
      </p:sp>
      <p:pic>
        <p:nvPicPr>
          <p:cNvPr id="66" name="Picture 2" descr="V:\緑地整備課\★★★写真保存\H29\09子育て・木育\171020やわらぎ木育写真\木育写真\P5190746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59" y="7810219"/>
            <a:ext cx="2507418" cy="189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V:\緑地整備課\★★★写真保存\H29\09子育て・木育\171020やわらぎ木育写真\木育写真\P52302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203" y="7831668"/>
            <a:ext cx="2509300" cy="187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テキスト ボックス 53"/>
          <p:cNvSpPr txBox="1"/>
          <p:nvPr/>
        </p:nvSpPr>
        <p:spPr>
          <a:xfrm>
            <a:off x="6697633" y="9672664"/>
            <a:ext cx="1324214" cy="321772"/>
          </a:xfrm>
          <a:prstGeom prst="rect">
            <a:avLst/>
          </a:prstGeom>
          <a:noFill/>
        </p:spPr>
        <p:txBody>
          <a:bodyPr wrap="square" lIns="135779" tIns="67890" rIns="135779" bIns="67890" rtlCol="0">
            <a:spAutoFit/>
          </a:bodyPr>
          <a:lstStyle/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H29.5.19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撮影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82562" y="440225"/>
            <a:ext cx="13239946" cy="508896"/>
          </a:xfrm>
          <a:prstGeom prst="rect">
            <a:avLst/>
          </a:prstGeom>
          <a:gradFill>
            <a:gsLst>
              <a:gs pos="100000">
                <a:srgbClr val="83B583"/>
              </a:gs>
              <a:gs pos="0">
                <a:srgbClr val="006600"/>
              </a:gs>
              <a:gs pos="0">
                <a:srgbClr val="88B888"/>
              </a:gs>
              <a:gs pos="50000">
                <a:schemeClr val="bg1"/>
              </a:gs>
              <a:gs pos="100000">
                <a:srgbClr val="338533"/>
              </a:gs>
              <a:gs pos="100000">
                <a:srgbClr val="006600"/>
              </a:gs>
            </a:gsLst>
            <a:lin ang="5400000" scaled="0"/>
          </a:gradFill>
        </p:spPr>
        <p:txBody>
          <a:bodyPr wrap="square" lIns="77252" tIns="38627" rIns="77252" bIns="38627">
            <a:spAutoFit/>
          </a:bodyPr>
          <a:lstStyle/>
          <a:p>
            <a:pPr>
              <a:defRPr/>
            </a:pPr>
            <a:r>
              <a:rPr lang="ja-JP" altLang="en-US" sz="1800" dirty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28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</a:t>
            </a:r>
            <a:r>
              <a:rPr lang="ja-JP" altLang="en-US" sz="28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森林環境整備事業 </a:t>
            </a:r>
            <a:r>
              <a:rPr lang="ja-JP" altLang="en-US" sz="24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～子育て施設木のぬくもり推進事業～ </a:t>
            </a:r>
            <a:r>
              <a:rPr lang="ja-JP" altLang="en-US" sz="18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8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大阪府</a:t>
            </a:r>
            <a:r>
              <a:rPr lang="ja-JP" altLang="en-US" sz="18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南河内農と緑の総合事務所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784753" y="157410"/>
            <a:ext cx="4862291" cy="28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H29.11.13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第５回森林環境整備事業評価審議会　現地視察資料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7713522" y="3932332"/>
            <a:ext cx="1487281" cy="321772"/>
          </a:xfrm>
          <a:prstGeom prst="rect">
            <a:avLst/>
          </a:prstGeom>
          <a:noFill/>
        </p:spPr>
        <p:txBody>
          <a:bodyPr wrap="square" lIns="135779" tIns="67890" rIns="135779" bIns="67890" rtlCol="0">
            <a:spAutoFit/>
          </a:bodyPr>
          <a:lstStyle/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H28.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 2 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撮影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9275419" y="9672664"/>
            <a:ext cx="1564881" cy="321772"/>
          </a:xfrm>
          <a:prstGeom prst="rect">
            <a:avLst/>
          </a:prstGeom>
          <a:noFill/>
        </p:spPr>
        <p:txBody>
          <a:bodyPr wrap="square" lIns="135779" tIns="67890" rIns="135779" bIns="67890" rtlCol="0">
            <a:spAutoFit/>
          </a:bodyPr>
          <a:lstStyle/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H28.10.15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撮影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2009853" y="9664178"/>
            <a:ext cx="1324214" cy="321772"/>
          </a:xfrm>
          <a:prstGeom prst="rect">
            <a:avLst/>
          </a:prstGeom>
          <a:noFill/>
        </p:spPr>
        <p:txBody>
          <a:bodyPr wrap="square" lIns="135779" tIns="67890" rIns="135779" bIns="67890" rtlCol="0">
            <a:spAutoFit/>
          </a:bodyPr>
          <a:lstStyle/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H29.5.23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撮影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1850898" y="6963092"/>
            <a:ext cx="1698479" cy="321772"/>
          </a:xfrm>
          <a:prstGeom prst="rect">
            <a:avLst/>
          </a:prstGeom>
          <a:noFill/>
        </p:spPr>
        <p:txBody>
          <a:bodyPr wrap="square" lIns="135779" tIns="67890" rIns="135779" bIns="67890" rtlCol="0">
            <a:spAutoFit/>
          </a:bodyPr>
          <a:lstStyle/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H28.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 30 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撮影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7730082" y="6957264"/>
            <a:ext cx="1295403" cy="321772"/>
          </a:xfrm>
          <a:prstGeom prst="rect">
            <a:avLst/>
          </a:prstGeom>
          <a:noFill/>
        </p:spPr>
        <p:txBody>
          <a:bodyPr wrap="square" lIns="135779" tIns="67890" rIns="135779" bIns="67890" rtlCol="0">
            <a:spAutoFit/>
          </a:bodyPr>
          <a:lstStyle/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H28. 6.2 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撮影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1881098" y="3959271"/>
            <a:ext cx="1496512" cy="321772"/>
          </a:xfrm>
          <a:prstGeom prst="rect">
            <a:avLst/>
          </a:prstGeom>
          <a:noFill/>
        </p:spPr>
        <p:txBody>
          <a:bodyPr wrap="square" lIns="135779" tIns="67890" rIns="135779" bIns="67890" rtlCol="0">
            <a:spAutoFit/>
          </a:bodyPr>
          <a:lstStyle/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H28.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. 30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撮影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0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2" t="17982" r="35384" b="9541"/>
          <a:stretch>
            <a:fillRect/>
          </a:stretch>
        </p:blipFill>
        <p:spPr bwMode="auto">
          <a:xfrm>
            <a:off x="287810" y="2829327"/>
            <a:ext cx="5745644" cy="673856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51" name="Rectangle 30"/>
          <p:cNvSpPr>
            <a:spLocks noChangeArrowheads="1"/>
          </p:cNvSpPr>
          <p:nvPr/>
        </p:nvSpPr>
        <p:spPr bwMode="auto">
          <a:xfrm>
            <a:off x="1655764" y="3403688"/>
            <a:ext cx="184718" cy="50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>
            <a:spAutoFit/>
          </a:bodyPr>
          <a:lstStyle/>
          <a:p>
            <a:endParaRPr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287810" y="1107011"/>
            <a:ext cx="5804497" cy="1557037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/>
          <a:lstStyle/>
          <a:p>
            <a:pPr>
              <a:defRPr/>
            </a:pP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事業概要</a:t>
            </a:r>
            <a:r>
              <a:rPr lang="en-US" altLang="ja-JP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 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・事業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実地場所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： 南河内郡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千早赤阪村水分地内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　 　　　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・事業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対象区域　　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： 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山腹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崩壊危険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地区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7.00ha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　　　　　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主要道路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： 国道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309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号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　 　　　　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倒木対策面積　  ：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0.18ha</a:t>
            </a: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　　　　　　　（内容） ・竹林伐採 、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植栽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ｻｸﾗ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ﾓﾐｼﾞ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)60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本＜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H28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＞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　　　　　　　　　　　           ・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下刈＜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H29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＞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 ・事業費　　　　　　 ：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3,500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千円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endParaRPr lang="ja-JP" altLang="en-US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4268" y="422749"/>
            <a:ext cx="13158504" cy="508896"/>
          </a:xfrm>
          <a:prstGeom prst="rect">
            <a:avLst/>
          </a:prstGeom>
          <a:gradFill>
            <a:gsLst>
              <a:gs pos="100000">
                <a:srgbClr val="83B583"/>
              </a:gs>
              <a:gs pos="0">
                <a:srgbClr val="006600"/>
              </a:gs>
              <a:gs pos="0">
                <a:srgbClr val="88B888"/>
              </a:gs>
              <a:gs pos="50000">
                <a:schemeClr val="bg1"/>
              </a:gs>
              <a:gs pos="100000">
                <a:srgbClr val="338533"/>
              </a:gs>
              <a:gs pos="100000">
                <a:srgbClr val="006600"/>
              </a:gs>
            </a:gsLst>
            <a:lin ang="5400000" scaled="0"/>
          </a:gradFill>
        </p:spPr>
        <p:txBody>
          <a:bodyPr wrap="square" lIns="77252" tIns="38627" rIns="77252" bIns="38627">
            <a:spAutoFit/>
          </a:bodyPr>
          <a:lstStyle/>
          <a:p>
            <a:pPr>
              <a:defRPr/>
            </a:pPr>
            <a:r>
              <a:rPr lang="ja-JP" altLang="en-US" sz="1800" dirty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28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</a:t>
            </a:r>
            <a:r>
              <a:rPr lang="ja-JP" altLang="en-US" sz="28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森林環境整備事業 </a:t>
            </a:r>
            <a:r>
              <a:rPr lang="ja-JP" altLang="en-US" sz="24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ja-JP" altLang="en-US" sz="24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主要</a:t>
            </a:r>
            <a:r>
              <a:rPr lang="ja-JP" altLang="en-US" sz="24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道路沿いの倒木対策～　</a:t>
            </a:r>
            <a:r>
              <a:rPr lang="en-US" altLang="ja-JP" sz="18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18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国道</a:t>
            </a:r>
            <a:r>
              <a:rPr lang="en-US" altLang="ja-JP" sz="18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309</a:t>
            </a:r>
            <a:r>
              <a:rPr lang="ja-JP" altLang="en-US" sz="18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号</a:t>
            </a:r>
            <a:r>
              <a:rPr lang="en-US" altLang="ja-JP" sz="18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r>
              <a:rPr lang="ja-JP" altLang="en-US" sz="18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　　　　大阪府</a:t>
            </a:r>
            <a:r>
              <a:rPr lang="ja-JP" altLang="en-US" sz="18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南河内農と緑の総合事務所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39909" y="5342024"/>
            <a:ext cx="1193330" cy="352550"/>
          </a:xfrm>
          <a:prstGeom prst="rect">
            <a:avLst/>
          </a:prstGeom>
          <a:noFill/>
        </p:spPr>
        <p:txBody>
          <a:bodyPr wrap="square" lIns="135779" tIns="67890" rIns="135779" bIns="67890" rtlCol="0">
            <a:spAutoFit/>
          </a:bodyPr>
          <a:lstStyle/>
          <a:p>
            <a:r>
              <a:rPr lang="ja-JP" altLang="en-US" sz="1400" b="1" dirty="0" smtClean="0">
                <a:latin typeface="+mn-ea"/>
              </a:rPr>
              <a:t>国道</a:t>
            </a:r>
            <a:r>
              <a:rPr lang="en-US" altLang="ja-JP" sz="1400" b="1" dirty="0" smtClean="0">
                <a:latin typeface="+mn-ea"/>
              </a:rPr>
              <a:t>309</a:t>
            </a:r>
            <a:r>
              <a:rPr lang="ja-JP" altLang="en-US" sz="1400" b="1" dirty="0" smtClean="0">
                <a:latin typeface="+mn-ea"/>
              </a:rPr>
              <a:t>号</a:t>
            </a:r>
            <a:endParaRPr lang="ja-JP" altLang="en-US" sz="1400" b="1" dirty="0">
              <a:latin typeface="+mn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875676" y="4524683"/>
            <a:ext cx="2632190" cy="352550"/>
            <a:chOff x="6646254" y="4611767"/>
            <a:chExt cx="2632190" cy="352550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6646254" y="4611767"/>
              <a:ext cx="1939265" cy="352550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ctr"/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施業</a:t>
              </a:r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前</a:t>
              </a:r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7339179" y="4628169"/>
              <a:ext cx="1939265" cy="321772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r"/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H29. 2.10 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撮影</a:t>
              </a:r>
              <a:endPara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10479582" y="4517778"/>
            <a:ext cx="2621069" cy="352550"/>
            <a:chOff x="11026320" y="5419348"/>
            <a:chExt cx="2621069" cy="352550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11026320" y="5419348"/>
              <a:ext cx="1939265" cy="352550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ctr"/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伐採</a:t>
              </a:r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後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1708124" y="5442655"/>
              <a:ext cx="1939265" cy="321772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r"/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H29. 3. 6 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撮影</a:t>
              </a:r>
              <a:endPara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055" name="テキスト ボックス 2054"/>
          <p:cNvSpPr txBox="1"/>
          <p:nvPr/>
        </p:nvSpPr>
        <p:spPr>
          <a:xfrm>
            <a:off x="3449636" y="6770395"/>
            <a:ext cx="1542917" cy="3581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kumimoji="1" lang="ja-JP" altLang="en-US" sz="13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倒木対策工箇所</a:t>
            </a:r>
            <a:endParaRPr kumimoji="1" lang="ja-JP" altLang="en-US" sz="13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057" name="直線矢印コネクタ 2056"/>
          <p:cNvCxnSpPr/>
          <p:nvPr/>
        </p:nvCxnSpPr>
        <p:spPr>
          <a:xfrm flipH="1" flipV="1">
            <a:off x="3750957" y="5947716"/>
            <a:ext cx="165039" cy="8226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正方形/長方形 89"/>
          <p:cNvSpPr/>
          <p:nvPr/>
        </p:nvSpPr>
        <p:spPr>
          <a:xfrm>
            <a:off x="6211497" y="1085255"/>
            <a:ext cx="7191275" cy="417927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/>
          <a:lstStyle/>
          <a:p>
            <a:pPr>
              <a:defRPr/>
            </a:pP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●竹林伐採前後の状況比較写真（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H28: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１年目）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8712745" y="113868"/>
            <a:ext cx="4774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H29.11.13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第５回森林環境整備事業評価審議会　現地視察資料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3" name="フリーフォーム 102"/>
          <p:cNvSpPr/>
          <p:nvPr/>
        </p:nvSpPr>
        <p:spPr>
          <a:xfrm>
            <a:off x="3449636" y="5694574"/>
            <a:ext cx="600430" cy="259298"/>
          </a:xfrm>
          <a:custGeom>
            <a:avLst/>
            <a:gdLst>
              <a:gd name="connsiteX0" fmla="*/ 3681 w 667199"/>
              <a:gd name="connsiteY0" fmla="*/ 25876 h 330676"/>
              <a:gd name="connsiteX1" fmla="*/ 16381 w 667199"/>
              <a:gd name="connsiteY1" fmla="*/ 140176 h 330676"/>
              <a:gd name="connsiteX2" fmla="*/ 54481 w 667199"/>
              <a:gd name="connsiteY2" fmla="*/ 152876 h 330676"/>
              <a:gd name="connsiteX3" fmla="*/ 117981 w 667199"/>
              <a:gd name="connsiteY3" fmla="*/ 165576 h 330676"/>
              <a:gd name="connsiteX4" fmla="*/ 473581 w 667199"/>
              <a:gd name="connsiteY4" fmla="*/ 178276 h 330676"/>
              <a:gd name="connsiteX5" fmla="*/ 524381 w 667199"/>
              <a:gd name="connsiteY5" fmla="*/ 254476 h 330676"/>
              <a:gd name="connsiteX6" fmla="*/ 537081 w 667199"/>
              <a:gd name="connsiteY6" fmla="*/ 292576 h 330676"/>
              <a:gd name="connsiteX7" fmla="*/ 613281 w 667199"/>
              <a:gd name="connsiteY7" fmla="*/ 317976 h 330676"/>
              <a:gd name="connsiteX8" fmla="*/ 651381 w 667199"/>
              <a:gd name="connsiteY8" fmla="*/ 330676 h 330676"/>
              <a:gd name="connsiteX9" fmla="*/ 651381 w 667199"/>
              <a:gd name="connsiteY9" fmla="*/ 178276 h 330676"/>
              <a:gd name="connsiteX10" fmla="*/ 638681 w 667199"/>
              <a:gd name="connsiteY10" fmla="*/ 140176 h 330676"/>
              <a:gd name="connsiteX11" fmla="*/ 600581 w 667199"/>
              <a:gd name="connsiteY11" fmla="*/ 127476 h 330676"/>
              <a:gd name="connsiteX12" fmla="*/ 562481 w 667199"/>
              <a:gd name="connsiteY12" fmla="*/ 102076 h 330676"/>
              <a:gd name="connsiteX13" fmla="*/ 435481 w 667199"/>
              <a:gd name="connsiteY13" fmla="*/ 63976 h 330676"/>
              <a:gd name="connsiteX14" fmla="*/ 232281 w 667199"/>
              <a:gd name="connsiteY14" fmla="*/ 51276 h 330676"/>
              <a:gd name="connsiteX15" fmla="*/ 156081 w 667199"/>
              <a:gd name="connsiteY15" fmla="*/ 25876 h 330676"/>
              <a:gd name="connsiteX16" fmla="*/ 67181 w 667199"/>
              <a:gd name="connsiteY16" fmla="*/ 476 h 330676"/>
              <a:gd name="connsiteX17" fmla="*/ 3681 w 667199"/>
              <a:gd name="connsiteY17" fmla="*/ 25876 h 330676"/>
              <a:gd name="connsiteX0" fmla="*/ 3681 w 667199"/>
              <a:gd name="connsiteY0" fmla="*/ 25876 h 330676"/>
              <a:gd name="connsiteX1" fmla="*/ 16381 w 667199"/>
              <a:gd name="connsiteY1" fmla="*/ 140176 h 330676"/>
              <a:gd name="connsiteX2" fmla="*/ 54481 w 667199"/>
              <a:gd name="connsiteY2" fmla="*/ 152876 h 330676"/>
              <a:gd name="connsiteX3" fmla="*/ 244272 w 667199"/>
              <a:gd name="connsiteY3" fmla="*/ 237116 h 330676"/>
              <a:gd name="connsiteX4" fmla="*/ 473581 w 667199"/>
              <a:gd name="connsiteY4" fmla="*/ 178276 h 330676"/>
              <a:gd name="connsiteX5" fmla="*/ 524381 w 667199"/>
              <a:gd name="connsiteY5" fmla="*/ 254476 h 330676"/>
              <a:gd name="connsiteX6" fmla="*/ 537081 w 667199"/>
              <a:gd name="connsiteY6" fmla="*/ 292576 h 330676"/>
              <a:gd name="connsiteX7" fmla="*/ 613281 w 667199"/>
              <a:gd name="connsiteY7" fmla="*/ 317976 h 330676"/>
              <a:gd name="connsiteX8" fmla="*/ 651381 w 667199"/>
              <a:gd name="connsiteY8" fmla="*/ 330676 h 330676"/>
              <a:gd name="connsiteX9" fmla="*/ 651381 w 667199"/>
              <a:gd name="connsiteY9" fmla="*/ 178276 h 330676"/>
              <a:gd name="connsiteX10" fmla="*/ 638681 w 667199"/>
              <a:gd name="connsiteY10" fmla="*/ 140176 h 330676"/>
              <a:gd name="connsiteX11" fmla="*/ 600581 w 667199"/>
              <a:gd name="connsiteY11" fmla="*/ 127476 h 330676"/>
              <a:gd name="connsiteX12" fmla="*/ 562481 w 667199"/>
              <a:gd name="connsiteY12" fmla="*/ 102076 h 330676"/>
              <a:gd name="connsiteX13" fmla="*/ 435481 w 667199"/>
              <a:gd name="connsiteY13" fmla="*/ 63976 h 330676"/>
              <a:gd name="connsiteX14" fmla="*/ 232281 w 667199"/>
              <a:gd name="connsiteY14" fmla="*/ 51276 h 330676"/>
              <a:gd name="connsiteX15" fmla="*/ 156081 w 667199"/>
              <a:gd name="connsiteY15" fmla="*/ 25876 h 330676"/>
              <a:gd name="connsiteX16" fmla="*/ 67181 w 667199"/>
              <a:gd name="connsiteY16" fmla="*/ 476 h 330676"/>
              <a:gd name="connsiteX17" fmla="*/ 3681 w 667199"/>
              <a:gd name="connsiteY17" fmla="*/ 25876 h 330676"/>
              <a:gd name="connsiteX0" fmla="*/ 3681 w 667199"/>
              <a:gd name="connsiteY0" fmla="*/ 25876 h 330676"/>
              <a:gd name="connsiteX1" fmla="*/ 16381 w 667199"/>
              <a:gd name="connsiteY1" fmla="*/ 140176 h 330676"/>
              <a:gd name="connsiteX2" fmla="*/ 54481 w 667199"/>
              <a:gd name="connsiteY2" fmla="*/ 152876 h 330676"/>
              <a:gd name="connsiteX3" fmla="*/ 244272 w 667199"/>
              <a:gd name="connsiteY3" fmla="*/ 237116 h 330676"/>
              <a:gd name="connsiteX4" fmla="*/ 473581 w 667199"/>
              <a:gd name="connsiteY4" fmla="*/ 256970 h 330676"/>
              <a:gd name="connsiteX5" fmla="*/ 524381 w 667199"/>
              <a:gd name="connsiteY5" fmla="*/ 254476 h 330676"/>
              <a:gd name="connsiteX6" fmla="*/ 537081 w 667199"/>
              <a:gd name="connsiteY6" fmla="*/ 292576 h 330676"/>
              <a:gd name="connsiteX7" fmla="*/ 613281 w 667199"/>
              <a:gd name="connsiteY7" fmla="*/ 317976 h 330676"/>
              <a:gd name="connsiteX8" fmla="*/ 651381 w 667199"/>
              <a:gd name="connsiteY8" fmla="*/ 330676 h 330676"/>
              <a:gd name="connsiteX9" fmla="*/ 651381 w 667199"/>
              <a:gd name="connsiteY9" fmla="*/ 178276 h 330676"/>
              <a:gd name="connsiteX10" fmla="*/ 638681 w 667199"/>
              <a:gd name="connsiteY10" fmla="*/ 140176 h 330676"/>
              <a:gd name="connsiteX11" fmla="*/ 600581 w 667199"/>
              <a:gd name="connsiteY11" fmla="*/ 127476 h 330676"/>
              <a:gd name="connsiteX12" fmla="*/ 562481 w 667199"/>
              <a:gd name="connsiteY12" fmla="*/ 102076 h 330676"/>
              <a:gd name="connsiteX13" fmla="*/ 435481 w 667199"/>
              <a:gd name="connsiteY13" fmla="*/ 63976 h 330676"/>
              <a:gd name="connsiteX14" fmla="*/ 232281 w 667199"/>
              <a:gd name="connsiteY14" fmla="*/ 51276 h 330676"/>
              <a:gd name="connsiteX15" fmla="*/ 156081 w 667199"/>
              <a:gd name="connsiteY15" fmla="*/ 25876 h 330676"/>
              <a:gd name="connsiteX16" fmla="*/ 67181 w 667199"/>
              <a:gd name="connsiteY16" fmla="*/ 476 h 330676"/>
              <a:gd name="connsiteX17" fmla="*/ 3681 w 667199"/>
              <a:gd name="connsiteY17" fmla="*/ 25876 h 330676"/>
              <a:gd name="connsiteX0" fmla="*/ 3681 w 667199"/>
              <a:gd name="connsiteY0" fmla="*/ 70031 h 374831"/>
              <a:gd name="connsiteX1" fmla="*/ 16381 w 667199"/>
              <a:gd name="connsiteY1" fmla="*/ 184331 h 374831"/>
              <a:gd name="connsiteX2" fmla="*/ 54481 w 667199"/>
              <a:gd name="connsiteY2" fmla="*/ 197031 h 374831"/>
              <a:gd name="connsiteX3" fmla="*/ 244272 w 667199"/>
              <a:gd name="connsiteY3" fmla="*/ 281271 h 374831"/>
              <a:gd name="connsiteX4" fmla="*/ 473581 w 667199"/>
              <a:gd name="connsiteY4" fmla="*/ 301125 h 374831"/>
              <a:gd name="connsiteX5" fmla="*/ 524381 w 667199"/>
              <a:gd name="connsiteY5" fmla="*/ 298631 h 374831"/>
              <a:gd name="connsiteX6" fmla="*/ 537081 w 667199"/>
              <a:gd name="connsiteY6" fmla="*/ 336731 h 374831"/>
              <a:gd name="connsiteX7" fmla="*/ 613281 w 667199"/>
              <a:gd name="connsiteY7" fmla="*/ 362131 h 374831"/>
              <a:gd name="connsiteX8" fmla="*/ 651381 w 667199"/>
              <a:gd name="connsiteY8" fmla="*/ 374831 h 374831"/>
              <a:gd name="connsiteX9" fmla="*/ 651381 w 667199"/>
              <a:gd name="connsiteY9" fmla="*/ 222431 h 374831"/>
              <a:gd name="connsiteX10" fmla="*/ 638681 w 667199"/>
              <a:gd name="connsiteY10" fmla="*/ 184331 h 374831"/>
              <a:gd name="connsiteX11" fmla="*/ 600581 w 667199"/>
              <a:gd name="connsiteY11" fmla="*/ 171631 h 374831"/>
              <a:gd name="connsiteX12" fmla="*/ 562481 w 667199"/>
              <a:gd name="connsiteY12" fmla="*/ 146231 h 374831"/>
              <a:gd name="connsiteX13" fmla="*/ 435481 w 667199"/>
              <a:gd name="connsiteY13" fmla="*/ 108131 h 374831"/>
              <a:gd name="connsiteX14" fmla="*/ 232281 w 667199"/>
              <a:gd name="connsiteY14" fmla="*/ 95431 h 374831"/>
              <a:gd name="connsiteX15" fmla="*/ 194207 w 667199"/>
              <a:gd name="connsiteY15" fmla="*/ 875 h 374831"/>
              <a:gd name="connsiteX16" fmla="*/ 67181 w 667199"/>
              <a:gd name="connsiteY16" fmla="*/ 44631 h 374831"/>
              <a:gd name="connsiteX17" fmla="*/ 3681 w 667199"/>
              <a:gd name="connsiteY17" fmla="*/ 70031 h 374831"/>
              <a:gd name="connsiteX0" fmla="*/ 3681 w 667199"/>
              <a:gd name="connsiteY0" fmla="*/ 70031 h 374831"/>
              <a:gd name="connsiteX1" fmla="*/ 16381 w 667199"/>
              <a:gd name="connsiteY1" fmla="*/ 184331 h 374831"/>
              <a:gd name="connsiteX2" fmla="*/ 54481 w 667199"/>
              <a:gd name="connsiteY2" fmla="*/ 197031 h 374831"/>
              <a:gd name="connsiteX3" fmla="*/ 244272 w 667199"/>
              <a:gd name="connsiteY3" fmla="*/ 281271 h 374831"/>
              <a:gd name="connsiteX4" fmla="*/ 473581 w 667199"/>
              <a:gd name="connsiteY4" fmla="*/ 301125 h 374831"/>
              <a:gd name="connsiteX5" fmla="*/ 524381 w 667199"/>
              <a:gd name="connsiteY5" fmla="*/ 298631 h 374831"/>
              <a:gd name="connsiteX6" fmla="*/ 537081 w 667199"/>
              <a:gd name="connsiteY6" fmla="*/ 336731 h 374831"/>
              <a:gd name="connsiteX7" fmla="*/ 613281 w 667199"/>
              <a:gd name="connsiteY7" fmla="*/ 362131 h 374831"/>
              <a:gd name="connsiteX8" fmla="*/ 651381 w 667199"/>
              <a:gd name="connsiteY8" fmla="*/ 374831 h 374831"/>
              <a:gd name="connsiteX9" fmla="*/ 651381 w 667199"/>
              <a:gd name="connsiteY9" fmla="*/ 222431 h 374831"/>
              <a:gd name="connsiteX10" fmla="*/ 638681 w 667199"/>
              <a:gd name="connsiteY10" fmla="*/ 184331 h 374831"/>
              <a:gd name="connsiteX11" fmla="*/ 600581 w 667199"/>
              <a:gd name="connsiteY11" fmla="*/ 171631 h 374831"/>
              <a:gd name="connsiteX12" fmla="*/ 562481 w 667199"/>
              <a:gd name="connsiteY12" fmla="*/ 146231 h 374831"/>
              <a:gd name="connsiteX13" fmla="*/ 435481 w 667199"/>
              <a:gd name="connsiteY13" fmla="*/ 108131 h 374831"/>
              <a:gd name="connsiteX14" fmla="*/ 315680 w 667199"/>
              <a:gd name="connsiteY14" fmla="*/ 9583 h 374831"/>
              <a:gd name="connsiteX15" fmla="*/ 194207 w 667199"/>
              <a:gd name="connsiteY15" fmla="*/ 875 h 374831"/>
              <a:gd name="connsiteX16" fmla="*/ 67181 w 667199"/>
              <a:gd name="connsiteY16" fmla="*/ 44631 h 374831"/>
              <a:gd name="connsiteX17" fmla="*/ 3681 w 667199"/>
              <a:gd name="connsiteY17" fmla="*/ 70031 h 374831"/>
              <a:gd name="connsiteX0" fmla="*/ 3681 w 667199"/>
              <a:gd name="connsiteY0" fmla="*/ 70031 h 374831"/>
              <a:gd name="connsiteX1" fmla="*/ 16381 w 667199"/>
              <a:gd name="connsiteY1" fmla="*/ 184331 h 374831"/>
              <a:gd name="connsiteX2" fmla="*/ 54481 w 667199"/>
              <a:gd name="connsiteY2" fmla="*/ 197031 h 374831"/>
              <a:gd name="connsiteX3" fmla="*/ 244272 w 667199"/>
              <a:gd name="connsiteY3" fmla="*/ 281271 h 374831"/>
              <a:gd name="connsiteX4" fmla="*/ 473581 w 667199"/>
              <a:gd name="connsiteY4" fmla="*/ 301125 h 374831"/>
              <a:gd name="connsiteX5" fmla="*/ 524381 w 667199"/>
              <a:gd name="connsiteY5" fmla="*/ 298631 h 374831"/>
              <a:gd name="connsiteX6" fmla="*/ 537081 w 667199"/>
              <a:gd name="connsiteY6" fmla="*/ 336731 h 374831"/>
              <a:gd name="connsiteX7" fmla="*/ 613281 w 667199"/>
              <a:gd name="connsiteY7" fmla="*/ 362131 h 374831"/>
              <a:gd name="connsiteX8" fmla="*/ 651381 w 667199"/>
              <a:gd name="connsiteY8" fmla="*/ 374831 h 374831"/>
              <a:gd name="connsiteX9" fmla="*/ 651381 w 667199"/>
              <a:gd name="connsiteY9" fmla="*/ 222431 h 374831"/>
              <a:gd name="connsiteX10" fmla="*/ 638681 w 667199"/>
              <a:gd name="connsiteY10" fmla="*/ 184331 h 374831"/>
              <a:gd name="connsiteX11" fmla="*/ 600581 w 667199"/>
              <a:gd name="connsiteY11" fmla="*/ 171631 h 374831"/>
              <a:gd name="connsiteX12" fmla="*/ 562481 w 667199"/>
              <a:gd name="connsiteY12" fmla="*/ 146231 h 374831"/>
              <a:gd name="connsiteX13" fmla="*/ 485522 w 667199"/>
              <a:gd name="connsiteY13" fmla="*/ 50898 h 374831"/>
              <a:gd name="connsiteX14" fmla="*/ 315680 w 667199"/>
              <a:gd name="connsiteY14" fmla="*/ 9583 h 374831"/>
              <a:gd name="connsiteX15" fmla="*/ 194207 w 667199"/>
              <a:gd name="connsiteY15" fmla="*/ 875 h 374831"/>
              <a:gd name="connsiteX16" fmla="*/ 67181 w 667199"/>
              <a:gd name="connsiteY16" fmla="*/ 44631 h 374831"/>
              <a:gd name="connsiteX17" fmla="*/ 3681 w 667199"/>
              <a:gd name="connsiteY17" fmla="*/ 70031 h 374831"/>
              <a:gd name="connsiteX0" fmla="*/ 3681 w 667199"/>
              <a:gd name="connsiteY0" fmla="*/ 70031 h 374831"/>
              <a:gd name="connsiteX1" fmla="*/ 16381 w 667199"/>
              <a:gd name="connsiteY1" fmla="*/ 184331 h 374831"/>
              <a:gd name="connsiteX2" fmla="*/ 54481 w 667199"/>
              <a:gd name="connsiteY2" fmla="*/ 197031 h 374831"/>
              <a:gd name="connsiteX3" fmla="*/ 244272 w 667199"/>
              <a:gd name="connsiteY3" fmla="*/ 281271 h 374831"/>
              <a:gd name="connsiteX4" fmla="*/ 473581 w 667199"/>
              <a:gd name="connsiteY4" fmla="*/ 301125 h 374831"/>
              <a:gd name="connsiteX5" fmla="*/ 524381 w 667199"/>
              <a:gd name="connsiteY5" fmla="*/ 298631 h 374831"/>
              <a:gd name="connsiteX6" fmla="*/ 537081 w 667199"/>
              <a:gd name="connsiteY6" fmla="*/ 336731 h 374831"/>
              <a:gd name="connsiteX7" fmla="*/ 613281 w 667199"/>
              <a:gd name="connsiteY7" fmla="*/ 362131 h 374831"/>
              <a:gd name="connsiteX8" fmla="*/ 651381 w 667199"/>
              <a:gd name="connsiteY8" fmla="*/ 374831 h 374831"/>
              <a:gd name="connsiteX9" fmla="*/ 651381 w 667199"/>
              <a:gd name="connsiteY9" fmla="*/ 222431 h 374831"/>
              <a:gd name="connsiteX10" fmla="*/ 638681 w 667199"/>
              <a:gd name="connsiteY10" fmla="*/ 184331 h 374831"/>
              <a:gd name="connsiteX11" fmla="*/ 600581 w 667199"/>
              <a:gd name="connsiteY11" fmla="*/ 171631 h 374831"/>
              <a:gd name="connsiteX12" fmla="*/ 574396 w 667199"/>
              <a:gd name="connsiteY12" fmla="*/ 55612 h 374831"/>
              <a:gd name="connsiteX13" fmla="*/ 485522 w 667199"/>
              <a:gd name="connsiteY13" fmla="*/ 50898 h 374831"/>
              <a:gd name="connsiteX14" fmla="*/ 315680 w 667199"/>
              <a:gd name="connsiteY14" fmla="*/ 9583 h 374831"/>
              <a:gd name="connsiteX15" fmla="*/ 194207 w 667199"/>
              <a:gd name="connsiteY15" fmla="*/ 875 h 374831"/>
              <a:gd name="connsiteX16" fmla="*/ 67181 w 667199"/>
              <a:gd name="connsiteY16" fmla="*/ 44631 h 374831"/>
              <a:gd name="connsiteX17" fmla="*/ 3681 w 667199"/>
              <a:gd name="connsiteY17" fmla="*/ 70031 h 374831"/>
              <a:gd name="connsiteX0" fmla="*/ 3681 w 664414"/>
              <a:gd name="connsiteY0" fmla="*/ 70031 h 374831"/>
              <a:gd name="connsiteX1" fmla="*/ 16381 w 664414"/>
              <a:gd name="connsiteY1" fmla="*/ 184331 h 374831"/>
              <a:gd name="connsiteX2" fmla="*/ 54481 w 664414"/>
              <a:gd name="connsiteY2" fmla="*/ 197031 h 374831"/>
              <a:gd name="connsiteX3" fmla="*/ 244272 w 664414"/>
              <a:gd name="connsiteY3" fmla="*/ 281271 h 374831"/>
              <a:gd name="connsiteX4" fmla="*/ 473581 w 664414"/>
              <a:gd name="connsiteY4" fmla="*/ 301125 h 374831"/>
              <a:gd name="connsiteX5" fmla="*/ 524381 w 664414"/>
              <a:gd name="connsiteY5" fmla="*/ 298631 h 374831"/>
              <a:gd name="connsiteX6" fmla="*/ 537081 w 664414"/>
              <a:gd name="connsiteY6" fmla="*/ 336731 h 374831"/>
              <a:gd name="connsiteX7" fmla="*/ 613281 w 664414"/>
              <a:gd name="connsiteY7" fmla="*/ 362131 h 374831"/>
              <a:gd name="connsiteX8" fmla="*/ 651381 w 664414"/>
              <a:gd name="connsiteY8" fmla="*/ 374831 h 374831"/>
              <a:gd name="connsiteX9" fmla="*/ 651381 w 664414"/>
              <a:gd name="connsiteY9" fmla="*/ 222431 h 374831"/>
              <a:gd name="connsiteX10" fmla="*/ 588641 w 664414"/>
              <a:gd name="connsiteY10" fmla="*/ 229639 h 374831"/>
              <a:gd name="connsiteX11" fmla="*/ 600581 w 664414"/>
              <a:gd name="connsiteY11" fmla="*/ 171631 h 374831"/>
              <a:gd name="connsiteX12" fmla="*/ 574396 w 664414"/>
              <a:gd name="connsiteY12" fmla="*/ 55612 h 374831"/>
              <a:gd name="connsiteX13" fmla="*/ 485522 w 664414"/>
              <a:gd name="connsiteY13" fmla="*/ 50898 h 374831"/>
              <a:gd name="connsiteX14" fmla="*/ 315680 w 664414"/>
              <a:gd name="connsiteY14" fmla="*/ 9583 h 374831"/>
              <a:gd name="connsiteX15" fmla="*/ 194207 w 664414"/>
              <a:gd name="connsiteY15" fmla="*/ 875 h 374831"/>
              <a:gd name="connsiteX16" fmla="*/ 67181 w 664414"/>
              <a:gd name="connsiteY16" fmla="*/ 44631 h 374831"/>
              <a:gd name="connsiteX17" fmla="*/ 3681 w 664414"/>
              <a:gd name="connsiteY17" fmla="*/ 70031 h 374831"/>
              <a:gd name="connsiteX0" fmla="*/ 3681 w 656190"/>
              <a:gd name="connsiteY0" fmla="*/ 70031 h 374831"/>
              <a:gd name="connsiteX1" fmla="*/ 16381 w 656190"/>
              <a:gd name="connsiteY1" fmla="*/ 184331 h 374831"/>
              <a:gd name="connsiteX2" fmla="*/ 54481 w 656190"/>
              <a:gd name="connsiteY2" fmla="*/ 197031 h 374831"/>
              <a:gd name="connsiteX3" fmla="*/ 244272 w 656190"/>
              <a:gd name="connsiteY3" fmla="*/ 281271 h 374831"/>
              <a:gd name="connsiteX4" fmla="*/ 473581 w 656190"/>
              <a:gd name="connsiteY4" fmla="*/ 301125 h 374831"/>
              <a:gd name="connsiteX5" fmla="*/ 524381 w 656190"/>
              <a:gd name="connsiteY5" fmla="*/ 298631 h 374831"/>
              <a:gd name="connsiteX6" fmla="*/ 537081 w 656190"/>
              <a:gd name="connsiteY6" fmla="*/ 336731 h 374831"/>
              <a:gd name="connsiteX7" fmla="*/ 613281 w 656190"/>
              <a:gd name="connsiteY7" fmla="*/ 362131 h 374831"/>
              <a:gd name="connsiteX8" fmla="*/ 651381 w 656190"/>
              <a:gd name="connsiteY8" fmla="*/ 374831 h 374831"/>
              <a:gd name="connsiteX9" fmla="*/ 596575 w 656190"/>
              <a:gd name="connsiteY9" fmla="*/ 291588 h 374831"/>
              <a:gd name="connsiteX10" fmla="*/ 588641 w 656190"/>
              <a:gd name="connsiteY10" fmla="*/ 229639 h 374831"/>
              <a:gd name="connsiteX11" fmla="*/ 600581 w 656190"/>
              <a:gd name="connsiteY11" fmla="*/ 171631 h 374831"/>
              <a:gd name="connsiteX12" fmla="*/ 574396 w 656190"/>
              <a:gd name="connsiteY12" fmla="*/ 55612 h 374831"/>
              <a:gd name="connsiteX13" fmla="*/ 485522 w 656190"/>
              <a:gd name="connsiteY13" fmla="*/ 50898 h 374831"/>
              <a:gd name="connsiteX14" fmla="*/ 315680 w 656190"/>
              <a:gd name="connsiteY14" fmla="*/ 9583 h 374831"/>
              <a:gd name="connsiteX15" fmla="*/ 194207 w 656190"/>
              <a:gd name="connsiteY15" fmla="*/ 875 h 374831"/>
              <a:gd name="connsiteX16" fmla="*/ 67181 w 656190"/>
              <a:gd name="connsiteY16" fmla="*/ 44631 h 374831"/>
              <a:gd name="connsiteX17" fmla="*/ 3681 w 656190"/>
              <a:gd name="connsiteY17" fmla="*/ 70031 h 374831"/>
              <a:gd name="connsiteX0" fmla="*/ 3681 w 656190"/>
              <a:gd name="connsiteY0" fmla="*/ 70031 h 374831"/>
              <a:gd name="connsiteX1" fmla="*/ 16381 w 656190"/>
              <a:gd name="connsiteY1" fmla="*/ 184331 h 374831"/>
              <a:gd name="connsiteX2" fmla="*/ 54481 w 656190"/>
              <a:gd name="connsiteY2" fmla="*/ 197031 h 374831"/>
              <a:gd name="connsiteX3" fmla="*/ 244272 w 656190"/>
              <a:gd name="connsiteY3" fmla="*/ 281271 h 374831"/>
              <a:gd name="connsiteX4" fmla="*/ 473581 w 656190"/>
              <a:gd name="connsiteY4" fmla="*/ 301125 h 374831"/>
              <a:gd name="connsiteX5" fmla="*/ 488638 w 656190"/>
              <a:gd name="connsiteY5" fmla="*/ 320093 h 374831"/>
              <a:gd name="connsiteX6" fmla="*/ 537081 w 656190"/>
              <a:gd name="connsiteY6" fmla="*/ 336731 h 374831"/>
              <a:gd name="connsiteX7" fmla="*/ 613281 w 656190"/>
              <a:gd name="connsiteY7" fmla="*/ 362131 h 374831"/>
              <a:gd name="connsiteX8" fmla="*/ 651381 w 656190"/>
              <a:gd name="connsiteY8" fmla="*/ 374831 h 374831"/>
              <a:gd name="connsiteX9" fmla="*/ 596575 w 656190"/>
              <a:gd name="connsiteY9" fmla="*/ 291588 h 374831"/>
              <a:gd name="connsiteX10" fmla="*/ 588641 w 656190"/>
              <a:gd name="connsiteY10" fmla="*/ 229639 h 374831"/>
              <a:gd name="connsiteX11" fmla="*/ 600581 w 656190"/>
              <a:gd name="connsiteY11" fmla="*/ 171631 h 374831"/>
              <a:gd name="connsiteX12" fmla="*/ 574396 w 656190"/>
              <a:gd name="connsiteY12" fmla="*/ 55612 h 374831"/>
              <a:gd name="connsiteX13" fmla="*/ 485522 w 656190"/>
              <a:gd name="connsiteY13" fmla="*/ 50898 h 374831"/>
              <a:gd name="connsiteX14" fmla="*/ 315680 w 656190"/>
              <a:gd name="connsiteY14" fmla="*/ 9583 h 374831"/>
              <a:gd name="connsiteX15" fmla="*/ 194207 w 656190"/>
              <a:gd name="connsiteY15" fmla="*/ 875 h 374831"/>
              <a:gd name="connsiteX16" fmla="*/ 67181 w 656190"/>
              <a:gd name="connsiteY16" fmla="*/ 44631 h 374831"/>
              <a:gd name="connsiteX17" fmla="*/ 3681 w 656190"/>
              <a:gd name="connsiteY17" fmla="*/ 70031 h 374831"/>
              <a:gd name="connsiteX0" fmla="*/ 3681 w 656190"/>
              <a:gd name="connsiteY0" fmla="*/ 70031 h 374831"/>
              <a:gd name="connsiteX1" fmla="*/ 16381 w 656190"/>
              <a:gd name="connsiteY1" fmla="*/ 184331 h 374831"/>
              <a:gd name="connsiteX2" fmla="*/ 54481 w 656190"/>
              <a:gd name="connsiteY2" fmla="*/ 197031 h 374831"/>
              <a:gd name="connsiteX3" fmla="*/ 244272 w 656190"/>
              <a:gd name="connsiteY3" fmla="*/ 281271 h 374831"/>
              <a:gd name="connsiteX4" fmla="*/ 449752 w 656190"/>
              <a:gd name="connsiteY4" fmla="*/ 255816 h 374831"/>
              <a:gd name="connsiteX5" fmla="*/ 488638 w 656190"/>
              <a:gd name="connsiteY5" fmla="*/ 320093 h 374831"/>
              <a:gd name="connsiteX6" fmla="*/ 537081 w 656190"/>
              <a:gd name="connsiteY6" fmla="*/ 336731 h 374831"/>
              <a:gd name="connsiteX7" fmla="*/ 613281 w 656190"/>
              <a:gd name="connsiteY7" fmla="*/ 362131 h 374831"/>
              <a:gd name="connsiteX8" fmla="*/ 651381 w 656190"/>
              <a:gd name="connsiteY8" fmla="*/ 374831 h 374831"/>
              <a:gd name="connsiteX9" fmla="*/ 596575 w 656190"/>
              <a:gd name="connsiteY9" fmla="*/ 291588 h 374831"/>
              <a:gd name="connsiteX10" fmla="*/ 588641 w 656190"/>
              <a:gd name="connsiteY10" fmla="*/ 229639 h 374831"/>
              <a:gd name="connsiteX11" fmla="*/ 600581 w 656190"/>
              <a:gd name="connsiteY11" fmla="*/ 171631 h 374831"/>
              <a:gd name="connsiteX12" fmla="*/ 574396 w 656190"/>
              <a:gd name="connsiteY12" fmla="*/ 55612 h 374831"/>
              <a:gd name="connsiteX13" fmla="*/ 485522 w 656190"/>
              <a:gd name="connsiteY13" fmla="*/ 50898 h 374831"/>
              <a:gd name="connsiteX14" fmla="*/ 315680 w 656190"/>
              <a:gd name="connsiteY14" fmla="*/ 9583 h 374831"/>
              <a:gd name="connsiteX15" fmla="*/ 194207 w 656190"/>
              <a:gd name="connsiteY15" fmla="*/ 875 h 374831"/>
              <a:gd name="connsiteX16" fmla="*/ 67181 w 656190"/>
              <a:gd name="connsiteY16" fmla="*/ 44631 h 374831"/>
              <a:gd name="connsiteX17" fmla="*/ 3681 w 656190"/>
              <a:gd name="connsiteY17" fmla="*/ 70031 h 374831"/>
              <a:gd name="connsiteX0" fmla="*/ 3681 w 656190"/>
              <a:gd name="connsiteY0" fmla="*/ 70031 h 374831"/>
              <a:gd name="connsiteX1" fmla="*/ 16381 w 656190"/>
              <a:gd name="connsiteY1" fmla="*/ 184331 h 374831"/>
              <a:gd name="connsiteX2" fmla="*/ 54481 w 656190"/>
              <a:gd name="connsiteY2" fmla="*/ 197031 h 374831"/>
              <a:gd name="connsiteX3" fmla="*/ 246655 w 656190"/>
              <a:gd name="connsiteY3" fmla="*/ 219269 h 374831"/>
              <a:gd name="connsiteX4" fmla="*/ 449752 w 656190"/>
              <a:gd name="connsiteY4" fmla="*/ 255816 h 374831"/>
              <a:gd name="connsiteX5" fmla="*/ 488638 w 656190"/>
              <a:gd name="connsiteY5" fmla="*/ 320093 h 374831"/>
              <a:gd name="connsiteX6" fmla="*/ 537081 w 656190"/>
              <a:gd name="connsiteY6" fmla="*/ 336731 h 374831"/>
              <a:gd name="connsiteX7" fmla="*/ 613281 w 656190"/>
              <a:gd name="connsiteY7" fmla="*/ 362131 h 374831"/>
              <a:gd name="connsiteX8" fmla="*/ 651381 w 656190"/>
              <a:gd name="connsiteY8" fmla="*/ 374831 h 374831"/>
              <a:gd name="connsiteX9" fmla="*/ 596575 w 656190"/>
              <a:gd name="connsiteY9" fmla="*/ 291588 h 374831"/>
              <a:gd name="connsiteX10" fmla="*/ 588641 w 656190"/>
              <a:gd name="connsiteY10" fmla="*/ 229639 h 374831"/>
              <a:gd name="connsiteX11" fmla="*/ 600581 w 656190"/>
              <a:gd name="connsiteY11" fmla="*/ 171631 h 374831"/>
              <a:gd name="connsiteX12" fmla="*/ 574396 w 656190"/>
              <a:gd name="connsiteY12" fmla="*/ 55612 h 374831"/>
              <a:gd name="connsiteX13" fmla="*/ 485522 w 656190"/>
              <a:gd name="connsiteY13" fmla="*/ 50898 h 374831"/>
              <a:gd name="connsiteX14" fmla="*/ 315680 w 656190"/>
              <a:gd name="connsiteY14" fmla="*/ 9583 h 374831"/>
              <a:gd name="connsiteX15" fmla="*/ 194207 w 656190"/>
              <a:gd name="connsiteY15" fmla="*/ 875 h 374831"/>
              <a:gd name="connsiteX16" fmla="*/ 67181 w 656190"/>
              <a:gd name="connsiteY16" fmla="*/ 44631 h 374831"/>
              <a:gd name="connsiteX17" fmla="*/ 3681 w 656190"/>
              <a:gd name="connsiteY17" fmla="*/ 70031 h 374831"/>
              <a:gd name="connsiteX0" fmla="*/ 3681 w 656190"/>
              <a:gd name="connsiteY0" fmla="*/ 70031 h 374831"/>
              <a:gd name="connsiteX1" fmla="*/ 16381 w 656190"/>
              <a:gd name="connsiteY1" fmla="*/ 184331 h 374831"/>
              <a:gd name="connsiteX2" fmla="*/ 54481 w 656190"/>
              <a:gd name="connsiteY2" fmla="*/ 197031 h 374831"/>
              <a:gd name="connsiteX3" fmla="*/ 246655 w 656190"/>
              <a:gd name="connsiteY3" fmla="*/ 219269 h 374831"/>
              <a:gd name="connsiteX4" fmla="*/ 449752 w 656190"/>
              <a:gd name="connsiteY4" fmla="*/ 255816 h 374831"/>
              <a:gd name="connsiteX5" fmla="*/ 488638 w 656190"/>
              <a:gd name="connsiteY5" fmla="*/ 320093 h 374831"/>
              <a:gd name="connsiteX6" fmla="*/ 513109 w 656190"/>
              <a:gd name="connsiteY6" fmla="*/ 292195 h 374831"/>
              <a:gd name="connsiteX7" fmla="*/ 537081 w 656190"/>
              <a:gd name="connsiteY7" fmla="*/ 336731 h 374831"/>
              <a:gd name="connsiteX8" fmla="*/ 613281 w 656190"/>
              <a:gd name="connsiteY8" fmla="*/ 362131 h 374831"/>
              <a:gd name="connsiteX9" fmla="*/ 651381 w 656190"/>
              <a:gd name="connsiteY9" fmla="*/ 374831 h 374831"/>
              <a:gd name="connsiteX10" fmla="*/ 596575 w 656190"/>
              <a:gd name="connsiteY10" fmla="*/ 291588 h 374831"/>
              <a:gd name="connsiteX11" fmla="*/ 588641 w 656190"/>
              <a:gd name="connsiteY11" fmla="*/ 229639 h 374831"/>
              <a:gd name="connsiteX12" fmla="*/ 600581 w 656190"/>
              <a:gd name="connsiteY12" fmla="*/ 171631 h 374831"/>
              <a:gd name="connsiteX13" fmla="*/ 574396 w 656190"/>
              <a:gd name="connsiteY13" fmla="*/ 55612 h 374831"/>
              <a:gd name="connsiteX14" fmla="*/ 485522 w 656190"/>
              <a:gd name="connsiteY14" fmla="*/ 50898 h 374831"/>
              <a:gd name="connsiteX15" fmla="*/ 315680 w 656190"/>
              <a:gd name="connsiteY15" fmla="*/ 9583 h 374831"/>
              <a:gd name="connsiteX16" fmla="*/ 194207 w 656190"/>
              <a:gd name="connsiteY16" fmla="*/ 875 h 374831"/>
              <a:gd name="connsiteX17" fmla="*/ 67181 w 656190"/>
              <a:gd name="connsiteY17" fmla="*/ 44631 h 374831"/>
              <a:gd name="connsiteX18" fmla="*/ 3681 w 656190"/>
              <a:gd name="connsiteY18" fmla="*/ 70031 h 374831"/>
              <a:gd name="connsiteX0" fmla="*/ 3681 w 656190"/>
              <a:gd name="connsiteY0" fmla="*/ 70031 h 374831"/>
              <a:gd name="connsiteX1" fmla="*/ 16381 w 656190"/>
              <a:gd name="connsiteY1" fmla="*/ 184331 h 374831"/>
              <a:gd name="connsiteX2" fmla="*/ 54481 w 656190"/>
              <a:gd name="connsiteY2" fmla="*/ 197031 h 374831"/>
              <a:gd name="connsiteX3" fmla="*/ 246655 w 656190"/>
              <a:gd name="connsiteY3" fmla="*/ 219269 h 374831"/>
              <a:gd name="connsiteX4" fmla="*/ 449752 w 656190"/>
              <a:gd name="connsiteY4" fmla="*/ 255816 h 374831"/>
              <a:gd name="connsiteX5" fmla="*/ 488638 w 656190"/>
              <a:gd name="connsiteY5" fmla="*/ 284323 h 374831"/>
              <a:gd name="connsiteX6" fmla="*/ 513109 w 656190"/>
              <a:gd name="connsiteY6" fmla="*/ 292195 h 374831"/>
              <a:gd name="connsiteX7" fmla="*/ 537081 w 656190"/>
              <a:gd name="connsiteY7" fmla="*/ 336731 h 374831"/>
              <a:gd name="connsiteX8" fmla="*/ 613281 w 656190"/>
              <a:gd name="connsiteY8" fmla="*/ 362131 h 374831"/>
              <a:gd name="connsiteX9" fmla="*/ 651381 w 656190"/>
              <a:gd name="connsiteY9" fmla="*/ 374831 h 374831"/>
              <a:gd name="connsiteX10" fmla="*/ 596575 w 656190"/>
              <a:gd name="connsiteY10" fmla="*/ 291588 h 374831"/>
              <a:gd name="connsiteX11" fmla="*/ 588641 w 656190"/>
              <a:gd name="connsiteY11" fmla="*/ 229639 h 374831"/>
              <a:gd name="connsiteX12" fmla="*/ 600581 w 656190"/>
              <a:gd name="connsiteY12" fmla="*/ 171631 h 374831"/>
              <a:gd name="connsiteX13" fmla="*/ 574396 w 656190"/>
              <a:gd name="connsiteY13" fmla="*/ 55612 h 374831"/>
              <a:gd name="connsiteX14" fmla="*/ 485522 w 656190"/>
              <a:gd name="connsiteY14" fmla="*/ 50898 h 374831"/>
              <a:gd name="connsiteX15" fmla="*/ 315680 w 656190"/>
              <a:gd name="connsiteY15" fmla="*/ 9583 h 374831"/>
              <a:gd name="connsiteX16" fmla="*/ 194207 w 656190"/>
              <a:gd name="connsiteY16" fmla="*/ 875 h 374831"/>
              <a:gd name="connsiteX17" fmla="*/ 67181 w 656190"/>
              <a:gd name="connsiteY17" fmla="*/ 44631 h 374831"/>
              <a:gd name="connsiteX18" fmla="*/ 3681 w 656190"/>
              <a:gd name="connsiteY18" fmla="*/ 70031 h 374831"/>
              <a:gd name="connsiteX0" fmla="*/ 3681 w 656190"/>
              <a:gd name="connsiteY0" fmla="*/ 70031 h 374831"/>
              <a:gd name="connsiteX1" fmla="*/ 16381 w 656190"/>
              <a:gd name="connsiteY1" fmla="*/ 184331 h 374831"/>
              <a:gd name="connsiteX2" fmla="*/ 54481 w 656190"/>
              <a:gd name="connsiteY2" fmla="*/ 197031 h 374831"/>
              <a:gd name="connsiteX3" fmla="*/ 156107 w 656190"/>
              <a:gd name="connsiteY3" fmla="*/ 207345 h 374831"/>
              <a:gd name="connsiteX4" fmla="*/ 449752 w 656190"/>
              <a:gd name="connsiteY4" fmla="*/ 255816 h 374831"/>
              <a:gd name="connsiteX5" fmla="*/ 488638 w 656190"/>
              <a:gd name="connsiteY5" fmla="*/ 284323 h 374831"/>
              <a:gd name="connsiteX6" fmla="*/ 513109 w 656190"/>
              <a:gd name="connsiteY6" fmla="*/ 292195 h 374831"/>
              <a:gd name="connsiteX7" fmla="*/ 537081 w 656190"/>
              <a:gd name="connsiteY7" fmla="*/ 336731 h 374831"/>
              <a:gd name="connsiteX8" fmla="*/ 613281 w 656190"/>
              <a:gd name="connsiteY8" fmla="*/ 362131 h 374831"/>
              <a:gd name="connsiteX9" fmla="*/ 651381 w 656190"/>
              <a:gd name="connsiteY9" fmla="*/ 374831 h 374831"/>
              <a:gd name="connsiteX10" fmla="*/ 596575 w 656190"/>
              <a:gd name="connsiteY10" fmla="*/ 291588 h 374831"/>
              <a:gd name="connsiteX11" fmla="*/ 588641 w 656190"/>
              <a:gd name="connsiteY11" fmla="*/ 229639 h 374831"/>
              <a:gd name="connsiteX12" fmla="*/ 600581 w 656190"/>
              <a:gd name="connsiteY12" fmla="*/ 171631 h 374831"/>
              <a:gd name="connsiteX13" fmla="*/ 574396 w 656190"/>
              <a:gd name="connsiteY13" fmla="*/ 55612 h 374831"/>
              <a:gd name="connsiteX14" fmla="*/ 485522 w 656190"/>
              <a:gd name="connsiteY14" fmla="*/ 50898 h 374831"/>
              <a:gd name="connsiteX15" fmla="*/ 315680 w 656190"/>
              <a:gd name="connsiteY15" fmla="*/ 9583 h 374831"/>
              <a:gd name="connsiteX16" fmla="*/ 194207 w 656190"/>
              <a:gd name="connsiteY16" fmla="*/ 875 h 374831"/>
              <a:gd name="connsiteX17" fmla="*/ 67181 w 656190"/>
              <a:gd name="connsiteY17" fmla="*/ 44631 h 374831"/>
              <a:gd name="connsiteX18" fmla="*/ 3681 w 656190"/>
              <a:gd name="connsiteY18" fmla="*/ 70031 h 374831"/>
              <a:gd name="connsiteX0" fmla="*/ 3681 w 656190"/>
              <a:gd name="connsiteY0" fmla="*/ 70031 h 374831"/>
              <a:gd name="connsiteX1" fmla="*/ 16381 w 656190"/>
              <a:gd name="connsiteY1" fmla="*/ 184331 h 374831"/>
              <a:gd name="connsiteX2" fmla="*/ 54481 w 656190"/>
              <a:gd name="connsiteY2" fmla="*/ 197031 h 374831"/>
              <a:gd name="connsiteX3" fmla="*/ 156107 w 656190"/>
              <a:gd name="connsiteY3" fmla="*/ 207345 h 374831"/>
              <a:gd name="connsiteX4" fmla="*/ 325844 w 656190"/>
              <a:gd name="connsiteY4" fmla="*/ 222430 h 374831"/>
              <a:gd name="connsiteX5" fmla="*/ 488638 w 656190"/>
              <a:gd name="connsiteY5" fmla="*/ 284323 h 374831"/>
              <a:gd name="connsiteX6" fmla="*/ 513109 w 656190"/>
              <a:gd name="connsiteY6" fmla="*/ 292195 h 374831"/>
              <a:gd name="connsiteX7" fmla="*/ 537081 w 656190"/>
              <a:gd name="connsiteY7" fmla="*/ 336731 h 374831"/>
              <a:gd name="connsiteX8" fmla="*/ 613281 w 656190"/>
              <a:gd name="connsiteY8" fmla="*/ 362131 h 374831"/>
              <a:gd name="connsiteX9" fmla="*/ 651381 w 656190"/>
              <a:gd name="connsiteY9" fmla="*/ 374831 h 374831"/>
              <a:gd name="connsiteX10" fmla="*/ 596575 w 656190"/>
              <a:gd name="connsiteY10" fmla="*/ 291588 h 374831"/>
              <a:gd name="connsiteX11" fmla="*/ 588641 w 656190"/>
              <a:gd name="connsiteY11" fmla="*/ 229639 h 374831"/>
              <a:gd name="connsiteX12" fmla="*/ 600581 w 656190"/>
              <a:gd name="connsiteY12" fmla="*/ 171631 h 374831"/>
              <a:gd name="connsiteX13" fmla="*/ 574396 w 656190"/>
              <a:gd name="connsiteY13" fmla="*/ 55612 h 374831"/>
              <a:gd name="connsiteX14" fmla="*/ 485522 w 656190"/>
              <a:gd name="connsiteY14" fmla="*/ 50898 h 374831"/>
              <a:gd name="connsiteX15" fmla="*/ 315680 w 656190"/>
              <a:gd name="connsiteY15" fmla="*/ 9583 h 374831"/>
              <a:gd name="connsiteX16" fmla="*/ 194207 w 656190"/>
              <a:gd name="connsiteY16" fmla="*/ 875 h 374831"/>
              <a:gd name="connsiteX17" fmla="*/ 67181 w 656190"/>
              <a:gd name="connsiteY17" fmla="*/ 44631 h 374831"/>
              <a:gd name="connsiteX18" fmla="*/ 3681 w 656190"/>
              <a:gd name="connsiteY18" fmla="*/ 70031 h 374831"/>
              <a:gd name="connsiteX0" fmla="*/ 3681 w 656190"/>
              <a:gd name="connsiteY0" fmla="*/ 70031 h 374831"/>
              <a:gd name="connsiteX1" fmla="*/ 16381 w 656190"/>
              <a:gd name="connsiteY1" fmla="*/ 184331 h 374831"/>
              <a:gd name="connsiteX2" fmla="*/ 54481 w 656190"/>
              <a:gd name="connsiteY2" fmla="*/ 197031 h 374831"/>
              <a:gd name="connsiteX3" fmla="*/ 156107 w 656190"/>
              <a:gd name="connsiteY3" fmla="*/ 207345 h 374831"/>
              <a:gd name="connsiteX4" fmla="*/ 325844 w 656190"/>
              <a:gd name="connsiteY4" fmla="*/ 222430 h 374831"/>
              <a:gd name="connsiteX5" fmla="*/ 424301 w 656190"/>
              <a:gd name="connsiteY5" fmla="*/ 246168 h 374831"/>
              <a:gd name="connsiteX6" fmla="*/ 513109 w 656190"/>
              <a:gd name="connsiteY6" fmla="*/ 292195 h 374831"/>
              <a:gd name="connsiteX7" fmla="*/ 537081 w 656190"/>
              <a:gd name="connsiteY7" fmla="*/ 336731 h 374831"/>
              <a:gd name="connsiteX8" fmla="*/ 613281 w 656190"/>
              <a:gd name="connsiteY8" fmla="*/ 362131 h 374831"/>
              <a:gd name="connsiteX9" fmla="*/ 651381 w 656190"/>
              <a:gd name="connsiteY9" fmla="*/ 374831 h 374831"/>
              <a:gd name="connsiteX10" fmla="*/ 596575 w 656190"/>
              <a:gd name="connsiteY10" fmla="*/ 291588 h 374831"/>
              <a:gd name="connsiteX11" fmla="*/ 588641 w 656190"/>
              <a:gd name="connsiteY11" fmla="*/ 229639 h 374831"/>
              <a:gd name="connsiteX12" fmla="*/ 600581 w 656190"/>
              <a:gd name="connsiteY12" fmla="*/ 171631 h 374831"/>
              <a:gd name="connsiteX13" fmla="*/ 574396 w 656190"/>
              <a:gd name="connsiteY13" fmla="*/ 55612 h 374831"/>
              <a:gd name="connsiteX14" fmla="*/ 485522 w 656190"/>
              <a:gd name="connsiteY14" fmla="*/ 50898 h 374831"/>
              <a:gd name="connsiteX15" fmla="*/ 315680 w 656190"/>
              <a:gd name="connsiteY15" fmla="*/ 9583 h 374831"/>
              <a:gd name="connsiteX16" fmla="*/ 194207 w 656190"/>
              <a:gd name="connsiteY16" fmla="*/ 875 h 374831"/>
              <a:gd name="connsiteX17" fmla="*/ 67181 w 656190"/>
              <a:gd name="connsiteY17" fmla="*/ 44631 h 374831"/>
              <a:gd name="connsiteX18" fmla="*/ 3681 w 656190"/>
              <a:gd name="connsiteY18" fmla="*/ 70031 h 374831"/>
              <a:gd name="connsiteX0" fmla="*/ 3681 w 655985"/>
              <a:gd name="connsiteY0" fmla="*/ 70031 h 374831"/>
              <a:gd name="connsiteX1" fmla="*/ 16381 w 655985"/>
              <a:gd name="connsiteY1" fmla="*/ 184331 h 374831"/>
              <a:gd name="connsiteX2" fmla="*/ 54481 w 655985"/>
              <a:gd name="connsiteY2" fmla="*/ 197031 h 374831"/>
              <a:gd name="connsiteX3" fmla="*/ 156107 w 655985"/>
              <a:gd name="connsiteY3" fmla="*/ 207345 h 374831"/>
              <a:gd name="connsiteX4" fmla="*/ 325844 w 655985"/>
              <a:gd name="connsiteY4" fmla="*/ 222430 h 374831"/>
              <a:gd name="connsiteX5" fmla="*/ 424301 w 655985"/>
              <a:gd name="connsiteY5" fmla="*/ 246168 h 374831"/>
              <a:gd name="connsiteX6" fmla="*/ 513109 w 655985"/>
              <a:gd name="connsiteY6" fmla="*/ 292195 h 374831"/>
              <a:gd name="connsiteX7" fmla="*/ 537081 w 655985"/>
              <a:gd name="connsiteY7" fmla="*/ 336731 h 374831"/>
              <a:gd name="connsiteX8" fmla="*/ 613281 w 655985"/>
              <a:gd name="connsiteY8" fmla="*/ 362131 h 374831"/>
              <a:gd name="connsiteX9" fmla="*/ 651381 w 655985"/>
              <a:gd name="connsiteY9" fmla="*/ 374831 h 374831"/>
              <a:gd name="connsiteX10" fmla="*/ 596575 w 655985"/>
              <a:gd name="connsiteY10" fmla="*/ 291588 h 374831"/>
              <a:gd name="connsiteX11" fmla="*/ 612469 w 655985"/>
              <a:gd name="connsiteY11" fmla="*/ 222485 h 374831"/>
              <a:gd name="connsiteX12" fmla="*/ 600581 w 655985"/>
              <a:gd name="connsiteY12" fmla="*/ 171631 h 374831"/>
              <a:gd name="connsiteX13" fmla="*/ 574396 w 655985"/>
              <a:gd name="connsiteY13" fmla="*/ 55612 h 374831"/>
              <a:gd name="connsiteX14" fmla="*/ 485522 w 655985"/>
              <a:gd name="connsiteY14" fmla="*/ 50898 h 374831"/>
              <a:gd name="connsiteX15" fmla="*/ 315680 w 655985"/>
              <a:gd name="connsiteY15" fmla="*/ 9583 h 374831"/>
              <a:gd name="connsiteX16" fmla="*/ 194207 w 655985"/>
              <a:gd name="connsiteY16" fmla="*/ 875 h 374831"/>
              <a:gd name="connsiteX17" fmla="*/ 67181 w 655985"/>
              <a:gd name="connsiteY17" fmla="*/ 44631 h 374831"/>
              <a:gd name="connsiteX18" fmla="*/ 3681 w 655985"/>
              <a:gd name="connsiteY18" fmla="*/ 70031 h 374831"/>
              <a:gd name="connsiteX0" fmla="*/ 3681 w 657059"/>
              <a:gd name="connsiteY0" fmla="*/ 70031 h 374831"/>
              <a:gd name="connsiteX1" fmla="*/ 16381 w 657059"/>
              <a:gd name="connsiteY1" fmla="*/ 184331 h 374831"/>
              <a:gd name="connsiteX2" fmla="*/ 54481 w 657059"/>
              <a:gd name="connsiteY2" fmla="*/ 197031 h 374831"/>
              <a:gd name="connsiteX3" fmla="*/ 156107 w 657059"/>
              <a:gd name="connsiteY3" fmla="*/ 207345 h 374831"/>
              <a:gd name="connsiteX4" fmla="*/ 325844 w 657059"/>
              <a:gd name="connsiteY4" fmla="*/ 222430 h 374831"/>
              <a:gd name="connsiteX5" fmla="*/ 424301 w 657059"/>
              <a:gd name="connsiteY5" fmla="*/ 246168 h 374831"/>
              <a:gd name="connsiteX6" fmla="*/ 513109 w 657059"/>
              <a:gd name="connsiteY6" fmla="*/ 292195 h 374831"/>
              <a:gd name="connsiteX7" fmla="*/ 537081 w 657059"/>
              <a:gd name="connsiteY7" fmla="*/ 336731 h 374831"/>
              <a:gd name="connsiteX8" fmla="*/ 613281 w 657059"/>
              <a:gd name="connsiteY8" fmla="*/ 362131 h 374831"/>
              <a:gd name="connsiteX9" fmla="*/ 651381 w 657059"/>
              <a:gd name="connsiteY9" fmla="*/ 374831 h 374831"/>
              <a:gd name="connsiteX10" fmla="*/ 613254 w 657059"/>
              <a:gd name="connsiteY10" fmla="*/ 277279 h 374831"/>
              <a:gd name="connsiteX11" fmla="*/ 612469 w 657059"/>
              <a:gd name="connsiteY11" fmla="*/ 222485 h 374831"/>
              <a:gd name="connsiteX12" fmla="*/ 600581 w 657059"/>
              <a:gd name="connsiteY12" fmla="*/ 171631 h 374831"/>
              <a:gd name="connsiteX13" fmla="*/ 574396 w 657059"/>
              <a:gd name="connsiteY13" fmla="*/ 55612 h 374831"/>
              <a:gd name="connsiteX14" fmla="*/ 485522 w 657059"/>
              <a:gd name="connsiteY14" fmla="*/ 50898 h 374831"/>
              <a:gd name="connsiteX15" fmla="*/ 315680 w 657059"/>
              <a:gd name="connsiteY15" fmla="*/ 9583 h 374831"/>
              <a:gd name="connsiteX16" fmla="*/ 194207 w 657059"/>
              <a:gd name="connsiteY16" fmla="*/ 875 h 374831"/>
              <a:gd name="connsiteX17" fmla="*/ 67181 w 657059"/>
              <a:gd name="connsiteY17" fmla="*/ 44631 h 374831"/>
              <a:gd name="connsiteX18" fmla="*/ 3681 w 657059"/>
              <a:gd name="connsiteY18" fmla="*/ 70031 h 374831"/>
              <a:gd name="connsiteX0" fmla="*/ 3681 w 657059"/>
              <a:gd name="connsiteY0" fmla="*/ 70031 h 374831"/>
              <a:gd name="connsiteX1" fmla="*/ 16381 w 657059"/>
              <a:gd name="connsiteY1" fmla="*/ 184331 h 374831"/>
              <a:gd name="connsiteX2" fmla="*/ 54481 w 657059"/>
              <a:gd name="connsiteY2" fmla="*/ 197031 h 374831"/>
              <a:gd name="connsiteX3" fmla="*/ 156107 w 657059"/>
              <a:gd name="connsiteY3" fmla="*/ 207345 h 374831"/>
              <a:gd name="connsiteX4" fmla="*/ 325844 w 657059"/>
              <a:gd name="connsiteY4" fmla="*/ 222430 h 374831"/>
              <a:gd name="connsiteX5" fmla="*/ 424301 w 657059"/>
              <a:gd name="connsiteY5" fmla="*/ 246168 h 374831"/>
              <a:gd name="connsiteX6" fmla="*/ 510727 w 657059"/>
              <a:gd name="connsiteY6" fmla="*/ 258809 h 374831"/>
              <a:gd name="connsiteX7" fmla="*/ 537081 w 657059"/>
              <a:gd name="connsiteY7" fmla="*/ 336731 h 374831"/>
              <a:gd name="connsiteX8" fmla="*/ 613281 w 657059"/>
              <a:gd name="connsiteY8" fmla="*/ 362131 h 374831"/>
              <a:gd name="connsiteX9" fmla="*/ 651381 w 657059"/>
              <a:gd name="connsiteY9" fmla="*/ 374831 h 374831"/>
              <a:gd name="connsiteX10" fmla="*/ 613254 w 657059"/>
              <a:gd name="connsiteY10" fmla="*/ 277279 h 374831"/>
              <a:gd name="connsiteX11" fmla="*/ 612469 w 657059"/>
              <a:gd name="connsiteY11" fmla="*/ 222485 h 374831"/>
              <a:gd name="connsiteX12" fmla="*/ 600581 w 657059"/>
              <a:gd name="connsiteY12" fmla="*/ 171631 h 374831"/>
              <a:gd name="connsiteX13" fmla="*/ 574396 w 657059"/>
              <a:gd name="connsiteY13" fmla="*/ 55612 h 374831"/>
              <a:gd name="connsiteX14" fmla="*/ 485522 w 657059"/>
              <a:gd name="connsiteY14" fmla="*/ 50898 h 374831"/>
              <a:gd name="connsiteX15" fmla="*/ 315680 w 657059"/>
              <a:gd name="connsiteY15" fmla="*/ 9583 h 374831"/>
              <a:gd name="connsiteX16" fmla="*/ 194207 w 657059"/>
              <a:gd name="connsiteY16" fmla="*/ 875 h 374831"/>
              <a:gd name="connsiteX17" fmla="*/ 67181 w 657059"/>
              <a:gd name="connsiteY17" fmla="*/ 44631 h 374831"/>
              <a:gd name="connsiteX18" fmla="*/ 3681 w 657059"/>
              <a:gd name="connsiteY18" fmla="*/ 70031 h 374831"/>
              <a:gd name="connsiteX0" fmla="*/ 3681 w 653653"/>
              <a:gd name="connsiteY0" fmla="*/ 70031 h 376855"/>
              <a:gd name="connsiteX1" fmla="*/ 16381 w 653653"/>
              <a:gd name="connsiteY1" fmla="*/ 184331 h 376855"/>
              <a:gd name="connsiteX2" fmla="*/ 54481 w 653653"/>
              <a:gd name="connsiteY2" fmla="*/ 197031 h 376855"/>
              <a:gd name="connsiteX3" fmla="*/ 156107 w 653653"/>
              <a:gd name="connsiteY3" fmla="*/ 207345 h 376855"/>
              <a:gd name="connsiteX4" fmla="*/ 325844 w 653653"/>
              <a:gd name="connsiteY4" fmla="*/ 222430 h 376855"/>
              <a:gd name="connsiteX5" fmla="*/ 424301 w 653653"/>
              <a:gd name="connsiteY5" fmla="*/ 246168 h 376855"/>
              <a:gd name="connsiteX6" fmla="*/ 510727 w 653653"/>
              <a:gd name="connsiteY6" fmla="*/ 258809 h 376855"/>
              <a:gd name="connsiteX7" fmla="*/ 537081 w 653653"/>
              <a:gd name="connsiteY7" fmla="*/ 336731 h 376855"/>
              <a:gd name="connsiteX8" fmla="*/ 651381 w 653653"/>
              <a:gd name="connsiteY8" fmla="*/ 374831 h 376855"/>
              <a:gd name="connsiteX9" fmla="*/ 613254 w 653653"/>
              <a:gd name="connsiteY9" fmla="*/ 277279 h 376855"/>
              <a:gd name="connsiteX10" fmla="*/ 612469 w 653653"/>
              <a:gd name="connsiteY10" fmla="*/ 222485 h 376855"/>
              <a:gd name="connsiteX11" fmla="*/ 600581 w 653653"/>
              <a:gd name="connsiteY11" fmla="*/ 171631 h 376855"/>
              <a:gd name="connsiteX12" fmla="*/ 574396 w 653653"/>
              <a:gd name="connsiteY12" fmla="*/ 55612 h 376855"/>
              <a:gd name="connsiteX13" fmla="*/ 485522 w 653653"/>
              <a:gd name="connsiteY13" fmla="*/ 50898 h 376855"/>
              <a:gd name="connsiteX14" fmla="*/ 315680 w 653653"/>
              <a:gd name="connsiteY14" fmla="*/ 9583 h 376855"/>
              <a:gd name="connsiteX15" fmla="*/ 194207 w 653653"/>
              <a:gd name="connsiteY15" fmla="*/ 875 h 376855"/>
              <a:gd name="connsiteX16" fmla="*/ 67181 w 653653"/>
              <a:gd name="connsiteY16" fmla="*/ 44631 h 376855"/>
              <a:gd name="connsiteX17" fmla="*/ 3681 w 653653"/>
              <a:gd name="connsiteY17" fmla="*/ 70031 h 376855"/>
              <a:gd name="connsiteX0" fmla="*/ 3681 w 619111"/>
              <a:gd name="connsiteY0" fmla="*/ 70031 h 336886"/>
              <a:gd name="connsiteX1" fmla="*/ 16381 w 619111"/>
              <a:gd name="connsiteY1" fmla="*/ 184331 h 336886"/>
              <a:gd name="connsiteX2" fmla="*/ 54481 w 619111"/>
              <a:gd name="connsiteY2" fmla="*/ 197031 h 336886"/>
              <a:gd name="connsiteX3" fmla="*/ 156107 w 619111"/>
              <a:gd name="connsiteY3" fmla="*/ 207345 h 336886"/>
              <a:gd name="connsiteX4" fmla="*/ 325844 w 619111"/>
              <a:gd name="connsiteY4" fmla="*/ 222430 h 336886"/>
              <a:gd name="connsiteX5" fmla="*/ 424301 w 619111"/>
              <a:gd name="connsiteY5" fmla="*/ 246168 h 336886"/>
              <a:gd name="connsiteX6" fmla="*/ 510727 w 619111"/>
              <a:gd name="connsiteY6" fmla="*/ 258809 h 336886"/>
              <a:gd name="connsiteX7" fmla="*/ 537081 w 619111"/>
              <a:gd name="connsiteY7" fmla="*/ 336731 h 336886"/>
              <a:gd name="connsiteX8" fmla="*/ 613254 w 619111"/>
              <a:gd name="connsiteY8" fmla="*/ 277279 h 336886"/>
              <a:gd name="connsiteX9" fmla="*/ 612469 w 619111"/>
              <a:gd name="connsiteY9" fmla="*/ 222485 h 336886"/>
              <a:gd name="connsiteX10" fmla="*/ 600581 w 619111"/>
              <a:gd name="connsiteY10" fmla="*/ 171631 h 336886"/>
              <a:gd name="connsiteX11" fmla="*/ 574396 w 619111"/>
              <a:gd name="connsiteY11" fmla="*/ 55612 h 336886"/>
              <a:gd name="connsiteX12" fmla="*/ 485522 w 619111"/>
              <a:gd name="connsiteY12" fmla="*/ 50898 h 336886"/>
              <a:gd name="connsiteX13" fmla="*/ 315680 w 619111"/>
              <a:gd name="connsiteY13" fmla="*/ 9583 h 336886"/>
              <a:gd name="connsiteX14" fmla="*/ 194207 w 619111"/>
              <a:gd name="connsiteY14" fmla="*/ 875 h 336886"/>
              <a:gd name="connsiteX15" fmla="*/ 67181 w 619111"/>
              <a:gd name="connsiteY15" fmla="*/ 44631 h 336886"/>
              <a:gd name="connsiteX16" fmla="*/ 3681 w 619111"/>
              <a:gd name="connsiteY16" fmla="*/ 70031 h 336886"/>
              <a:gd name="connsiteX0" fmla="*/ 3681 w 621061"/>
              <a:gd name="connsiteY0" fmla="*/ 70031 h 278440"/>
              <a:gd name="connsiteX1" fmla="*/ 16381 w 621061"/>
              <a:gd name="connsiteY1" fmla="*/ 184331 h 278440"/>
              <a:gd name="connsiteX2" fmla="*/ 54481 w 621061"/>
              <a:gd name="connsiteY2" fmla="*/ 197031 h 278440"/>
              <a:gd name="connsiteX3" fmla="*/ 156107 w 621061"/>
              <a:gd name="connsiteY3" fmla="*/ 207345 h 278440"/>
              <a:gd name="connsiteX4" fmla="*/ 325844 w 621061"/>
              <a:gd name="connsiteY4" fmla="*/ 222430 h 278440"/>
              <a:gd name="connsiteX5" fmla="*/ 424301 w 621061"/>
              <a:gd name="connsiteY5" fmla="*/ 246168 h 278440"/>
              <a:gd name="connsiteX6" fmla="*/ 510727 w 621061"/>
              <a:gd name="connsiteY6" fmla="*/ 258809 h 278440"/>
              <a:gd name="connsiteX7" fmla="*/ 613254 w 621061"/>
              <a:gd name="connsiteY7" fmla="*/ 277279 h 278440"/>
              <a:gd name="connsiteX8" fmla="*/ 612469 w 621061"/>
              <a:gd name="connsiteY8" fmla="*/ 222485 h 278440"/>
              <a:gd name="connsiteX9" fmla="*/ 600581 w 621061"/>
              <a:gd name="connsiteY9" fmla="*/ 171631 h 278440"/>
              <a:gd name="connsiteX10" fmla="*/ 574396 w 621061"/>
              <a:gd name="connsiteY10" fmla="*/ 55612 h 278440"/>
              <a:gd name="connsiteX11" fmla="*/ 485522 w 621061"/>
              <a:gd name="connsiteY11" fmla="*/ 50898 h 278440"/>
              <a:gd name="connsiteX12" fmla="*/ 315680 w 621061"/>
              <a:gd name="connsiteY12" fmla="*/ 9583 h 278440"/>
              <a:gd name="connsiteX13" fmla="*/ 194207 w 621061"/>
              <a:gd name="connsiteY13" fmla="*/ 875 h 278440"/>
              <a:gd name="connsiteX14" fmla="*/ 67181 w 621061"/>
              <a:gd name="connsiteY14" fmla="*/ 44631 h 278440"/>
              <a:gd name="connsiteX15" fmla="*/ 3681 w 621061"/>
              <a:gd name="connsiteY15" fmla="*/ 70031 h 278440"/>
              <a:gd name="connsiteX0" fmla="*/ 3681 w 617825"/>
              <a:gd name="connsiteY0" fmla="*/ 70031 h 259672"/>
              <a:gd name="connsiteX1" fmla="*/ 16381 w 617825"/>
              <a:gd name="connsiteY1" fmla="*/ 184331 h 259672"/>
              <a:gd name="connsiteX2" fmla="*/ 54481 w 617825"/>
              <a:gd name="connsiteY2" fmla="*/ 197031 h 259672"/>
              <a:gd name="connsiteX3" fmla="*/ 156107 w 617825"/>
              <a:gd name="connsiteY3" fmla="*/ 207345 h 259672"/>
              <a:gd name="connsiteX4" fmla="*/ 325844 w 617825"/>
              <a:gd name="connsiteY4" fmla="*/ 222430 h 259672"/>
              <a:gd name="connsiteX5" fmla="*/ 424301 w 617825"/>
              <a:gd name="connsiteY5" fmla="*/ 246168 h 259672"/>
              <a:gd name="connsiteX6" fmla="*/ 510727 w 617825"/>
              <a:gd name="connsiteY6" fmla="*/ 258809 h 259672"/>
              <a:gd name="connsiteX7" fmla="*/ 612469 w 617825"/>
              <a:gd name="connsiteY7" fmla="*/ 222485 h 259672"/>
              <a:gd name="connsiteX8" fmla="*/ 600581 w 617825"/>
              <a:gd name="connsiteY8" fmla="*/ 171631 h 259672"/>
              <a:gd name="connsiteX9" fmla="*/ 574396 w 617825"/>
              <a:gd name="connsiteY9" fmla="*/ 55612 h 259672"/>
              <a:gd name="connsiteX10" fmla="*/ 485522 w 617825"/>
              <a:gd name="connsiteY10" fmla="*/ 50898 h 259672"/>
              <a:gd name="connsiteX11" fmla="*/ 315680 w 617825"/>
              <a:gd name="connsiteY11" fmla="*/ 9583 h 259672"/>
              <a:gd name="connsiteX12" fmla="*/ 194207 w 617825"/>
              <a:gd name="connsiteY12" fmla="*/ 875 h 259672"/>
              <a:gd name="connsiteX13" fmla="*/ 67181 w 617825"/>
              <a:gd name="connsiteY13" fmla="*/ 44631 h 259672"/>
              <a:gd name="connsiteX14" fmla="*/ 3681 w 617825"/>
              <a:gd name="connsiteY14" fmla="*/ 70031 h 259672"/>
              <a:gd name="connsiteX0" fmla="*/ 3681 w 600852"/>
              <a:gd name="connsiteY0" fmla="*/ 70031 h 259672"/>
              <a:gd name="connsiteX1" fmla="*/ 16381 w 600852"/>
              <a:gd name="connsiteY1" fmla="*/ 184331 h 259672"/>
              <a:gd name="connsiteX2" fmla="*/ 54481 w 600852"/>
              <a:gd name="connsiteY2" fmla="*/ 197031 h 259672"/>
              <a:gd name="connsiteX3" fmla="*/ 156107 w 600852"/>
              <a:gd name="connsiteY3" fmla="*/ 207345 h 259672"/>
              <a:gd name="connsiteX4" fmla="*/ 325844 w 600852"/>
              <a:gd name="connsiteY4" fmla="*/ 222430 h 259672"/>
              <a:gd name="connsiteX5" fmla="*/ 424301 w 600852"/>
              <a:gd name="connsiteY5" fmla="*/ 246168 h 259672"/>
              <a:gd name="connsiteX6" fmla="*/ 510727 w 600852"/>
              <a:gd name="connsiteY6" fmla="*/ 258809 h 259672"/>
              <a:gd name="connsiteX7" fmla="*/ 562430 w 600852"/>
              <a:gd name="connsiteY7" fmla="*/ 224870 h 259672"/>
              <a:gd name="connsiteX8" fmla="*/ 600581 w 600852"/>
              <a:gd name="connsiteY8" fmla="*/ 171631 h 259672"/>
              <a:gd name="connsiteX9" fmla="*/ 574396 w 600852"/>
              <a:gd name="connsiteY9" fmla="*/ 55612 h 259672"/>
              <a:gd name="connsiteX10" fmla="*/ 485522 w 600852"/>
              <a:gd name="connsiteY10" fmla="*/ 50898 h 259672"/>
              <a:gd name="connsiteX11" fmla="*/ 315680 w 600852"/>
              <a:gd name="connsiteY11" fmla="*/ 9583 h 259672"/>
              <a:gd name="connsiteX12" fmla="*/ 194207 w 600852"/>
              <a:gd name="connsiteY12" fmla="*/ 875 h 259672"/>
              <a:gd name="connsiteX13" fmla="*/ 67181 w 600852"/>
              <a:gd name="connsiteY13" fmla="*/ 44631 h 259672"/>
              <a:gd name="connsiteX14" fmla="*/ 3681 w 600852"/>
              <a:gd name="connsiteY14" fmla="*/ 70031 h 259672"/>
              <a:gd name="connsiteX0" fmla="*/ 3681 w 600835"/>
              <a:gd name="connsiteY0" fmla="*/ 70031 h 259672"/>
              <a:gd name="connsiteX1" fmla="*/ 16381 w 600835"/>
              <a:gd name="connsiteY1" fmla="*/ 184331 h 259672"/>
              <a:gd name="connsiteX2" fmla="*/ 54481 w 600835"/>
              <a:gd name="connsiteY2" fmla="*/ 197031 h 259672"/>
              <a:gd name="connsiteX3" fmla="*/ 156107 w 600835"/>
              <a:gd name="connsiteY3" fmla="*/ 207345 h 259672"/>
              <a:gd name="connsiteX4" fmla="*/ 325844 w 600835"/>
              <a:gd name="connsiteY4" fmla="*/ 222430 h 259672"/>
              <a:gd name="connsiteX5" fmla="*/ 424301 w 600835"/>
              <a:gd name="connsiteY5" fmla="*/ 246168 h 259672"/>
              <a:gd name="connsiteX6" fmla="*/ 510727 w 600835"/>
              <a:gd name="connsiteY6" fmla="*/ 258809 h 259672"/>
              <a:gd name="connsiteX7" fmla="*/ 562430 w 600835"/>
              <a:gd name="connsiteY7" fmla="*/ 224870 h 259672"/>
              <a:gd name="connsiteX8" fmla="*/ 600581 w 600835"/>
              <a:gd name="connsiteY8" fmla="*/ 171631 h 259672"/>
              <a:gd name="connsiteX9" fmla="*/ 574396 w 600835"/>
              <a:gd name="connsiteY9" fmla="*/ 55612 h 259672"/>
              <a:gd name="connsiteX10" fmla="*/ 490287 w 600835"/>
              <a:gd name="connsiteY10" fmla="*/ 19897 h 259672"/>
              <a:gd name="connsiteX11" fmla="*/ 315680 w 600835"/>
              <a:gd name="connsiteY11" fmla="*/ 9583 h 259672"/>
              <a:gd name="connsiteX12" fmla="*/ 194207 w 600835"/>
              <a:gd name="connsiteY12" fmla="*/ 875 h 259672"/>
              <a:gd name="connsiteX13" fmla="*/ 67181 w 600835"/>
              <a:gd name="connsiteY13" fmla="*/ 44631 h 259672"/>
              <a:gd name="connsiteX14" fmla="*/ 3681 w 600835"/>
              <a:gd name="connsiteY14" fmla="*/ 70031 h 259672"/>
              <a:gd name="connsiteX0" fmla="*/ 3681 w 600835"/>
              <a:gd name="connsiteY0" fmla="*/ 70031 h 259672"/>
              <a:gd name="connsiteX1" fmla="*/ 16381 w 600835"/>
              <a:gd name="connsiteY1" fmla="*/ 184331 h 259672"/>
              <a:gd name="connsiteX2" fmla="*/ 54481 w 600835"/>
              <a:gd name="connsiteY2" fmla="*/ 197031 h 259672"/>
              <a:gd name="connsiteX3" fmla="*/ 156107 w 600835"/>
              <a:gd name="connsiteY3" fmla="*/ 207345 h 259672"/>
              <a:gd name="connsiteX4" fmla="*/ 325844 w 600835"/>
              <a:gd name="connsiteY4" fmla="*/ 222430 h 259672"/>
              <a:gd name="connsiteX5" fmla="*/ 424301 w 600835"/>
              <a:gd name="connsiteY5" fmla="*/ 246168 h 259672"/>
              <a:gd name="connsiteX6" fmla="*/ 510727 w 600835"/>
              <a:gd name="connsiteY6" fmla="*/ 258809 h 259672"/>
              <a:gd name="connsiteX7" fmla="*/ 562430 w 600835"/>
              <a:gd name="connsiteY7" fmla="*/ 224870 h 259672"/>
              <a:gd name="connsiteX8" fmla="*/ 600581 w 600835"/>
              <a:gd name="connsiteY8" fmla="*/ 171631 h 259672"/>
              <a:gd name="connsiteX9" fmla="*/ 574396 w 600835"/>
              <a:gd name="connsiteY9" fmla="*/ 31765 h 259672"/>
              <a:gd name="connsiteX10" fmla="*/ 490287 w 600835"/>
              <a:gd name="connsiteY10" fmla="*/ 19897 h 259672"/>
              <a:gd name="connsiteX11" fmla="*/ 315680 w 600835"/>
              <a:gd name="connsiteY11" fmla="*/ 9583 h 259672"/>
              <a:gd name="connsiteX12" fmla="*/ 194207 w 600835"/>
              <a:gd name="connsiteY12" fmla="*/ 875 h 259672"/>
              <a:gd name="connsiteX13" fmla="*/ 67181 w 600835"/>
              <a:gd name="connsiteY13" fmla="*/ 44631 h 259672"/>
              <a:gd name="connsiteX14" fmla="*/ 3681 w 600835"/>
              <a:gd name="connsiteY14" fmla="*/ 70031 h 25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0835" h="259672">
                <a:moveTo>
                  <a:pt x="3681" y="70031"/>
                </a:moveTo>
                <a:cubicBezTo>
                  <a:pt x="-4786" y="93314"/>
                  <a:pt x="2144" y="148738"/>
                  <a:pt x="16381" y="184331"/>
                </a:cubicBezTo>
                <a:cubicBezTo>
                  <a:pt x="21353" y="196760"/>
                  <a:pt x="31193" y="193195"/>
                  <a:pt x="54481" y="197031"/>
                </a:cubicBezTo>
                <a:cubicBezTo>
                  <a:pt x="77769" y="200867"/>
                  <a:pt x="110880" y="203112"/>
                  <a:pt x="156107" y="207345"/>
                </a:cubicBezTo>
                <a:cubicBezTo>
                  <a:pt x="201334" y="211578"/>
                  <a:pt x="207311" y="218197"/>
                  <a:pt x="325844" y="222430"/>
                </a:cubicBezTo>
                <a:cubicBezTo>
                  <a:pt x="342777" y="247830"/>
                  <a:pt x="393487" y="240105"/>
                  <a:pt x="424301" y="246168"/>
                </a:cubicBezTo>
                <a:cubicBezTo>
                  <a:pt x="455115" y="252231"/>
                  <a:pt x="479366" y="262756"/>
                  <a:pt x="510727" y="258809"/>
                </a:cubicBezTo>
                <a:cubicBezTo>
                  <a:pt x="542088" y="254862"/>
                  <a:pt x="547454" y="239400"/>
                  <a:pt x="562430" y="224870"/>
                </a:cubicBezTo>
                <a:cubicBezTo>
                  <a:pt x="577406" y="210340"/>
                  <a:pt x="598587" y="203815"/>
                  <a:pt x="600581" y="171631"/>
                </a:cubicBezTo>
                <a:cubicBezTo>
                  <a:pt x="602575" y="139447"/>
                  <a:pt x="592778" y="57054"/>
                  <a:pt x="574396" y="31765"/>
                </a:cubicBezTo>
                <a:cubicBezTo>
                  <a:pt x="556014" y="6476"/>
                  <a:pt x="533406" y="23594"/>
                  <a:pt x="490287" y="19897"/>
                </a:cubicBezTo>
                <a:cubicBezTo>
                  <a:pt x="447168" y="16200"/>
                  <a:pt x="383413" y="13816"/>
                  <a:pt x="315680" y="9583"/>
                </a:cubicBezTo>
                <a:lnTo>
                  <a:pt x="194207" y="875"/>
                </a:lnTo>
                <a:cubicBezTo>
                  <a:pt x="168902" y="-7560"/>
                  <a:pt x="92696" y="47820"/>
                  <a:pt x="67181" y="44631"/>
                </a:cubicBezTo>
                <a:cubicBezTo>
                  <a:pt x="50378" y="42531"/>
                  <a:pt x="12148" y="46748"/>
                  <a:pt x="3681" y="70031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04" name="Picture 11" descr="http://msp.c.yimg.jp/yjimage?q=YLwFAFwXyLFwWLmGH8Qym.9la69P1278pp2xotPPyaKp6y0CY_9boXObWly3B97Zgq1eX3eGDCHA4EVYMXEiENsrLzm1gZVM_Hp7S9L3_vWyvh1avw0ND2zDxrCDhlzXWcARSCbgHzba5pxfN2wu&amp;sig=13ats7psl&amp;x=220&amp;y=2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8" y="2833802"/>
            <a:ext cx="7921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G_41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30" y="1906147"/>
            <a:ext cx="3414822" cy="25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_42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239" y="1885536"/>
            <a:ext cx="3442336" cy="257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正方形/長方形 106"/>
          <p:cNvSpPr/>
          <p:nvPr/>
        </p:nvSpPr>
        <p:spPr>
          <a:xfrm>
            <a:off x="6211497" y="5359160"/>
            <a:ext cx="7191275" cy="417927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/>
          <a:lstStyle/>
          <a:p>
            <a:pPr>
              <a:defRPr/>
            </a:pPr>
            <a:endParaRPr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●竹林伐採前後の状況比較写真（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H29: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２年目）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8" name="Picture 4" descr="P71008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66" y="6177134"/>
            <a:ext cx="3387107" cy="254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G_01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918" y="6198611"/>
            <a:ext cx="3408657" cy="255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8" name="グループ化 107"/>
          <p:cNvGrpSpPr/>
          <p:nvPr/>
        </p:nvGrpSpPr>
        <p:grpSpPr>
          <a:xfrm>
            <a:off x="6925380" y="8771148"/>
            <a:ext cx="2632190" cy="352550"/>
            <a:chOff x="7349140" y="5438452"/>
            <a:chExt cx="2632190" cy="352550"/>
          </a:xfrm>
        </p:grpSpPr>
        <p:sp>
          <p:nvSpPr>
            <p:cNvPr id="109" name="テキスト ボックス 108"/>
            <p:cNvSpPr txBox="1"/>
            <p:nvPr/>
          </p:nvSpPr>
          <p:spPr>
            <a:xfrm>
              <a:off x="7349140" y="5438452"/>
              <a:ext cx="1939265" cy="352550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ctr"/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施業</a:t>
              </a:r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前</a:t>
              </a:r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8042065" y="5454854"/>
              <a:ext cx="1939265" cy="321772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r"/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H29. 7.10 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撮影</a:t>
              </a:r>
              <a:endPara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11" name="グループ化 110"/>
          <p:cNvGrpSpPr/>
          <p:nvPr/>
        </p:nvGrpSpPr>
        <p:grpSpPr>
          <a:xfrm>
            <a:off x="10526015" y="8787550"/>
            <a:ext cx="2621069" cy="352550"/>
            <a:chOff x="11026320" y="5419348"/>
            <a:chExt cx="2621069" cy="352550"/>
          </a:xfrm>
        </p:grpSpPr>
        <p:sp>
          <p:nvSpPr>
            <p:cNvPr id="112" name="テキスト ボックス 111"/>
            <p:cNvSpPr txBox="1"/>
            <p:nvPr/>
          </p:nvSpPr>
          <p:spPr>
            <a:xfrm>
              <a:off x="11026320" y="5419348"/>
              <a:ext cx="1939265" cy="352550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ctr"/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伐採</a:t>
              </a:r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後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11708124" y="5442655"/>
              <a:ext cx="1939265" cy="321772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r"/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H29. 8.18 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撮影</a:t>
              </a:r>
              <a:endPara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63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0"/>
          <p:cNvSpPr>
            <a:spLocks noChangeArrowheads="1"/>
          </p:cNvSpPr>
          <p:nvPr/>
        </p:nvSpPr>
        <p:spPr bwMode="auto">
          <a:xfrm>
            <a:off x="1655764" y="3403688"/>
            <a:ext cx="184718" cy="50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>
            <a:spAutoFit/>
          </a:bodyPr>
          <a:lstStyle/>
          <a:p>
            <a:endParaRPr lang="ja-JP" altLang="en-US"/>
          </a:p>
        </p:txBody>
      </p:sp>
      <p:sp>
        <p:nvSpPr>
          <p:cNvPr id="2052" name="Rectangle 51"/>
          <p:cNvSpPr>
            <a:spLocks noChangeArrowheads="1"/>
          </p:cNvSpPr>
          <p:nvPr/>
        </p:nvSpPr>
        <p:spPr bwMode="auto">
          <a:xfrm>
            <a:off x="4556127" y="5373775"/>
            <a:ext cx="184718" cy="50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 anchor="ctr">
            <a:spAutoFit/>
          </a:bodyPr>
          <a:lstStyle/>
          <a:p>
            <a:endParaRPr lang="ja-JP" altLang="ja-JP"/>
          </a:p>
        </p:txBody>
      </p:sp>
      <p:sp>
        <p:nvSpPr>
          <p:cNvPr id="64" name="正方形/長方形 63"/>
          <p:cNvSpPr/>
          <p:nvPr/>
        </p:nvSpPr>
        <p:spPr>
          <a:xfrm>
            <a:off x="287810" y="816907"/>
            <a:ext cx="5804497" cy="1330331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/>
          <a:lstStyle/>
          <a:p>
            <a:pPr>
              <a:defRPr/>
            </a:pPr>
            <a:r>
              <a: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</a:t>
            </a:r>
            <a:r>
              <a:rPr lang="ja-JP" altLang="en-US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概要</a:t>
            </a:r>
            <a:r>
              <a: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・事業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実地場所</a:t>
            </a: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 南河内郡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千早赤阪村水分地内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・事業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対象区域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 崩壊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土砂流出危険地区（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24.75ha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　　　　　　　　　　　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・保全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対象　　　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： 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人家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戸 および 国道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309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号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・治山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ダム設置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箇所 ： 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箇所（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H28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箇所　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H29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箇所予定）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・森林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整備面積　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： 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６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.0ha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H28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5.0ha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H29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1.0ha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予定）</a:t>
            </a:r>
            <a:endParaRPr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・流木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対策工　　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： 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400m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H28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300m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H29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100m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予定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・事業費　　　　　 ： 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H28:40,000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千円　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H29:34,000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千円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予定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en-US" altLang="ja-JP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defRPr/>
            </a:pPr>
            <a:endParaRPr lang="en-US" altLang="ja-JP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defRPr/>
            </a:pPr>
            <a:endParaRPr lang="en-US" altLang="ja-JP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defRPr/>
            </a:pPr>
            <a:endParaRPr lang="ja-JP" altLang="en-US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7810" y="210244"/>
            <a:ext cx="13095930" cy="508896"/>
          </a:xfrm>
          <a:prstGeom prst="rect">
            <a:avLst/>
          </a:prstGeom>
          <a:gradFill>
            <a:gsLst>
              <a:gs pos="100000">
                <a:srgbClr val="83B583"/>
              </a:gs>
              <a:gs pos="0">
                <a:srgbClr val="006600"/>
              </a:gs>
              <a:gs pos="0">
                <a:srgbClr val="88B888"/>
              </a:gs>
              <a:gs pos="50000">
                <a:schemeClr val="bg1"/>
              </a:gs>
              <a:gs pos="100000">
                <a:srgbClr val="338533"/>
              </a:gs>
              <a:gs pos="100000">
                <a:srgbClr val="006600"/>
              </a:gs>
            </a:gsLst>
            <a:lin ang="5400000" scaled="0"/>
          </a:gradFill>
        </p:spPr>
        <p:txBody>
          <a:bodyPr wrap="square" lIns="77252" tIns="38627" rIns="77252" bIns="38627">
            <a:spAutoFit/>
          </a:bodyPr>
          <a:lstStyle/>
          <a:p>
            <a:pPr>
              <a:defRPr/>
            </a:pPr>
            <a:r>
              <a:rPr lang="ja-JP" altLang="en-US" sz="1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8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8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■森林環境整備事業 </a:t>
            </a:r>
            <a:r>
              <a:rPr lang="ja-JP" altLang="en-US" sz="24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～危険渓流の流木対策</a:t>
            </a:r>
            <a:r>
              <a:rPr lang="ja-JP" altLang="en-US" sz="28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　</a:t>
            </a:r>
            <a:r>
              <a:rPr lang="en-US" altLang="ja-JP" sz="18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18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水分中代地区</a:t>
            </a:r>
            <a:r>
              <a:rPr lang="en-US" altLang="ja-JP" sz="18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r>
              <a:rPr lang="ja-JP" altLang="en-US" sz="18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lang="ja-JP" altLang="en-US" sz="18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  大阪府</a:t>
            </a:r>
            <a:r>
              <a:rPr lang="ja-JP" altLang="en-US" sz="18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南河内農と緑の総合事務所</a:t>
            </a:r>
            <a:endParaRPr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5" name="Picture 4" descr="\\10.251.144.23\移行用\緑地整備課\001　工事関係\01治山事業\２９\H28 工事完成写真\H28 池ノ谷\DSCN2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562" y="1028965"/>
            <a:ext cx="3208643" cy="223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\\10.251.144.23\移行用\緑地整備課\001　工事関係\01治山事業\２７\H28 予算要求\治山\10 写真　水分中代\PA0706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" r="-850"/>
          <a:stretch/>
        </p:blipFill>
        <p:spPr bwMode="auto">
          <a:xfrm>
            <a:off x="6332101" y="1028963"/>
            <a:ext cx="3447460" cy="223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グループ化 38"/>
          <p:cNvGrpSpPr>
            <a:grpSpLocks/>
          </p:cNvGrpSpPr>
          <p:nvPr/>
        </p:nvGrpSpPr>
        <p:grpSpPr bwMode="auto">
          <a:xfrm>
            <a:off x="6416997" y="1223889"/>
            <a:ext cx="3207294" cy="321940"/>
            <a:chOff x="7672190" y="2520032"/>
            <a:chExt cx="5145011" cy="432048"/>
          </a:xfrm>
        </p:grpSpPr>
        <p:cxnSp>
          <p:nvCxnSpPr>
            <p:cNvPr id="34" name="直線コネクタ 33"/>
            <p:cNvCxnSpPr/>
            <p:nvPr/>
          </p:nvCxnSpPr>
          <p:spPr>
            <a:xfrm>
              <a:off x="9793058" y="2952080"/>
              <a:ext cx="107313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10866192" y="2591510"/>
              <a:ext cx="209547" cy="3605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H="1" flipV="1">
              <a:off x="9577161" y="2591510"/>
              <a:ext cx="215897" cy="3605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11075739" y="2520032"/>
              <a:ext cx="877875" cy="714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H="1" flipV="1">
              <a:off x="8629439" y="2548623"/>
              <a:ext cx="947723" cy="42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11953614" y="2520032"/>
              <a:ext cx="863587" cy="285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H="1">
              <a:off x="7672190" y="2548623"/>
              <a:ext cx="95724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グループ化 22"/>
          <p:cNvGrpSpPr/>
          <p:nvPr/>
        </p:nvGrpSpPr>
        <p:grpSpPr>
          <a:xfrm>
            <a:off x="7167024" y="3209167"/>
            <a:ext cx="2651964" cy="352550"/>
            <a:chOff x="7349140" y="5438452"/>
            <a:chExt cx="2651964" cy="352550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7349140" y="5438452"/>
              <a:ext cx="1939265" cy="352550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ctr"/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着工前</a:t>
              </a:r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8061839" y="5439234"/>
              <a:ext cx="1939265" cy="321772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r"/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H27.10.</a:t>
              </a:r>
              <a: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撮影</a:t>
              </a:r>
              <a:endPara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10498748" y="3204499"/>
            <a:ext cx="2966525" cy="352550"/>
            <a:chOff x="10680864" y="5439024"/>
            <a:chExt cx="2966525" cy="352550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10680864" y="5439024"/>
              <a:ext cx="1939265" cy="352550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ctr"/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竣工後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1708124" y="5442655"/>
              <a:ext cx="1939265" cy="321772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r"/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H29.8.15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撮影</a:t>
              </a:r>
              <a:endPara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287811" y="9072076"/>
            <a:ext cx="5904654" cy="839380"/>
            <a:chOff x="-172812" y="9129570"/>
            <a:chExt cx="5904654" cy="839380"/>
          </a:xfrm>
        </p:grpSpPr>
        <p:grpSp>
          <p:nvGrpSpPr>
            <p:cNvPr id="62" name="グループ化 26"/>
            <p:cNvGrpSpPr>
              <a:grpSpLocks/>
            </p:cNvGrpSpPr>
            <p:nvPr/>
          </p:nvGrpSpPr>
          <p:grpSpPr bwMode="auto">
            <a:xfrm>
              <a:off x="-172812" y="9129570"/>
              <a:ext cx="5904654" cy="839380"/>
              <a:chOff x="42493" y="8625335"/>
              <a:chExt cx="5903998" cy="837139"/>
            </a:xfrm>
          </p:grpSpPr>
          <p:sp>
            <p:nvSpPr>
              <p:cNvPr id="63" name="正方形/長方形 62"/>
              <p:cNvSpPr/>
              <p:nvPr/>
            </p:nvSpPr>
            <p:spPr bwMode="auto">
              <a:xfrm>
                <a:off x="4305198" y="8625335"/>
                <a:ext cx="1641293" cy="828781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altLang="ja-JP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defRPr/>
                </a:pPr>
                <a:r>
                  <a:rPr lang="ja-JP" altLang="en-US" sz="12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流木</a:t>
                </a:r>
                <a:r>
                  <a:rPr lang="ja-JP" altLang="en-US" sz="12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対策</a:t>
                </a:r>
                <a:r>
                  <a:rPr lang="en-US" altLang="ja-JP" sz="12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(H28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）</a:t>
                </a:r>
                <a:endParaRPr lang="en-US" altLang="ja-JP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defRPr/>
                </a:pPr>
                <a:r>
                  <a:rPr lang="ja-JP" altLang="en-US" sz="12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流木</a:t>
                </a:r>
                <a:r>
                  <a:rPr lang="ja-JP" altLang="en-US" sz="12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対策</a:t>
                </a:r>
                <a:r>
                  <a:rPr lang="en-US" altLang="ja-JP" sz="12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(H29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）</a:t>
                </a:r>
                <a:endParaRPr lang="en-US" altLang="ja-JP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defRPr/>
                </a:pPr>
                <a:r>
                  <a:rPr lang="ja-JP" altLang="en-US" sz="12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　　　　　</a:t>
                </a:r>
                <a:endParaRPr lang="en-US" altLang="ja-JP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cxnSp>
            <p:nvCxnSpPr>
              <p:cNvPr id="65" name="直線コネクタ 64"/>
              <p:cNvCxnSpPr/>
              <p:nvPr/>
            </p:nvCxnSpPr>
            <p:spPr>
              <a:xfrm>
                <a:off x="3959634" y="8962937"/>
                <a:ext cx="360323" cy="0"/>
              </a:xfrm>
              <a:prstGeom prst="line">
                <a:avLst/>
              </a:prstGeom>
              <a:ln w="44450" cmpd="dbl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グループ化 25"/>
              <p:cNvGrpSpPr>
                <a:grpSpLocks/>
              </p:cNvGrpSpPr>
              <p:nvPr/>
            </p:nvGrpSpPr>
            <p:grpSpPr bwMode="auto">
              <a:xfrm>
                <a:off x="42493" y="8631668"/>
                <a:ext cx="5803851" cy="830806"/>
                <a:chOff x="42493" y="8613665"/>
                <a:chExt cx="5803851" cy="830806"/>
              </a:xfrm>
            </p:grpSpPr>
            <p:sp>
              <p:nvSpPr>
                <p:cNvPr id="67" name="正方形/長方形 66"/>
                <p:cNvSpPr/>
                <p:nvPr/>
              </p:nvSpPr>
              <p:spPr bwMode="auto">
                <a:xfrm>
                  <a:off x="2706492" y="8615690"/>
                  <a:ext cx="1636530" cy="82878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r>
                    <a:rPr lang="ja-JP" altLang="en-US" sz="12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治山ダム（</a:t>
                  </a:r>
                  <a:r>
                    <a:rPr lang="en-US" altLang="ja-JP" sz="12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H28</a:t>
                  </a:r>
                  <a:r>
                    <a:rPr lang="ja-JP" altLang="en-US" sz="12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）</a:t>
                  </a:r>
                  <a:endParaRPr lang="en-US" altLang="ja-JP" sz="12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defRPr/>
                  </a:pPr>
                  <a:r>
                    <a:rPr lang="ja-JP" altLang="en-US" sz="12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治山ダム（</a:t>
                  </a:r>
                  <a:r>
                    <a:rPr lang="en-US" altLang="ja-JP" sz="12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H29</a:t>
                  </a:r>
                  <a:r>
                    <a:rPr lang="ja-JP" altLang="en-US" sz="12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）</a:t>
                  </a:r>
                  <a:endParaRPr lang="en-US" altLang="ja-JP" sz="12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defRPr/>
                  </a:pPr>
                  <a:r>
                    <a:rPr lang="ja-JP" altLang="en-US" sz="12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森林</a:t>
                  </a: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整備 </a:t>
                  </a:r>
                  <a:r>
                    <a:rPr lang="en-US" altLang="ja-JP" sz="1200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(H28</a:t>
                  </a:r>
                  <a:r>
                    <a:rPr lang="ja-JP" altLang="en-US" sz="12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）</a:t>
                  </a:r>
                  <a:endParaRPr lang="en-US" altLang="ja-JP" sz="12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defRPr/>
                  </a:pPr>
                  <a:r>
                    <a:rPr lang="ja-JP" altLang="en-US" sz="12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森林</a:t>
                  </a:r>
                  <a:r>
                    <a:rPr lang="ja-JP" altLang="en-US" sz="1200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整備 </a:t>
                  </a:r>
                  <a:r>
                    <a:rPr lang="en-US" altLang="ja-JP" sz="1200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(H29</a:t>
                  </a:r>
                  <a:r>
                    <a:rPr lang="ja-JP" altLang="en-US" sz="1200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）</a:t>
                  </a:r>
                  <a:endParaRPr lang="en-US" altLang="ja-JP" sz="12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grpSp>
              <p:nvGrpSpPr>
                <p:cNvPr id="68" name="グループ化 24"/>
                <p:cNvGrpSpPr>
                  <a:grpSpLocks/>
                </p:cNvGrpSpPr>
                <p:nvPr/>
              </p:nvGrpSpPr>
              <p:grpSpPr bwMode="auto">
                <a:xfrm>
                  <a:off x="42493" y="8613665"/>
                  <a:ext cx="5803851" cy="828781"/>
                  <a:chOff x="42493" y="8613665"/>
                  <a:chExt cx="5803851" cy="828781"/>
                </a:xfrm>
              </p:grpSpPr>
              <p:grpSp>
                <p:nvGrpSpPr>
                  <p:cNvPr id="69" name="グループ化 21"/>
                  <p:cNvGrpSpPr>
                    <a:grpSpLocks/>
                  </p:cNvGrpSpPr>
                  <p:nvPr/>
                </p:nvGrpSpPr>
                <p:grpSpPr bwMode="auto">
                  <a:xfrm>
                    <a:off x="42493" y="8613665"/>
                    <a:ext cx="5803851" cy="828781"/>
                    <a:chOff x="42493" y="8638017"/>
                    <a:chExt cx="5803851" cy="828781"/>
                  </a:xfrm>
                </p:grpSpPr>
                <p:sp>
                  <p:nvSpPr>
                    <p:cNvPr id="75" name="正方形/長方形 74"/>
                    <p:cNvSpPr/>
                    <p:nvPr/>
                  </p:nvSpPr>
                  <p:spPr bwMode="auto">
                    <a:xfrm>
                      <a:off x="42493" y="8638017"/>
                      <a:ext cx="5803851" cy="82878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凡例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】</a:t>
                      </a:r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</a:t>
                      </a:r>
                      <a:endParaRPr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>
                        <a:defRPr/>
                      </a:pPr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山地災害危険地区</a:t>
                      </a:r>
                      <a:endParaRPr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>
                        <a:defRPr/>
                      </a:pPr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保全対象　　</a:t>
                      </a:r>
                      <a:endParaRPr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>
                        <a:defRPr/>
                      </a:pPr>
                      <a:r>
                        <a:rPr lang="ja-JP" altLang="en-US" sz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写真撮影位置</a:t>
                      </a:r>
                      <a:endParaRPr lang="en-US" altLang="ja-JP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p:txBody>
                </p:sp>
                <p:sp>
                  <p:nvSpPr>
                    <p:cNvPr id="76" name="二等辺三角形 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75508" y="8713910"/>
                      <a:ext cx="414292" cy="109246"/>
                    </a:xfrm>
                    <a:prstGeom prst="triangle">
                      <a:avLst/>
                    </a:prstGeom>
                    <a:solidFill>
                      <a:srgbClr val="00B050"/>
                    </a:solidFill>
                    <a:ln w="1905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ja-JP" altLang="en-US"/>
                    </a:p>
                  </p:txBody>
                </p:sp>
                <p:sp>
                  <p:nvSpPr>
                    <p:cNvPr id="77" name="二等辺三角形 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75508" y="8900736"/>
                      <a:ext cx="414292" cy="110829"/>
                    </a:xfrm>
                    <a:prstGeom prst="triangle">
                      <a:avLst/>
                    </a:prstGeom>
                    <a:solidFill>
                      <a:srgbClr val="FF0000"/>
                    </a:solidFill>
                    <a:ln w="1905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ja-JP" altLang="en-US"/>
                    </a:p>
                  </p:txBody>
                </p:sp>
                <p:sp>
                  <p:nvSpPr>
                    <p:cNvPr id="78" name="正方形/長方形 77"/>
                    <p:cNvSpPr/>
                    <p:nvPr/>
                  </p:nvSpPr>
                  <p:spPr bwMode="auto">
                    <a:xfrm>
                      <a:off x="2240587" y="9301303"/>
                      <a:ext cx="477785" cy="107662"/>
                    </a:xfrm>
                    <a:prstGeom prst="rect">
                      <a:avLst/>
                    </a:prstGeom>
                    <a:solidFill>
                      <a:srgbClr val="FF0000">
                        <a:alpha val="50000"/>
                      </a:srgbClr>
                    </a:solidFill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ja-JP" altLang="en-US"/>
                    </a:p>
                  </p:txBody>
                </p:sp>
              </p:grpSp>
              <p:sp>
                <p:nvSpPr>
                  <p:cNvPr id="70" name="円/楕円 69"/>
                  <p:cNvSpPr/>
                  <p:nvPr/>
                </p:nvSpPr>
                <p:spPr>
                  <a:xfrm>
                    <a:off x="159953" y="8886354"/>
                    <a:ext cx="409530" cy="104496"/>
                  </a:xfrm>
                  <a:prstGeom prst="ellipse">
                    <a:avLst/>
                  </a:prstGeom>
                  <a:noFill/>
                  <a:ln>
                    <a:solidFill>
                      <a:schemeClr val="tx2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dirty="0"/>
                  </a:p>
                </p:txBody>
              </p:sp>
              <p:sp>
                <p:nvSpPr>
                  <p:cNvPr id="71" name="正方形/長方形 70"/>
                  <p:cNvSpPr/>
                  <p:nvPr/>
                </p:nvSpPr>
                <p:spPr bwMode="auto">
                  <a:xfrm>
                    <a:off x="132969" y="9084262"/>
                    <a:ext cx="477784" cy="107662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grpSp>
                <p:nvGrpSpPr>
                  <p:cNvPr id="72" name="グループ化 11"/>
                  <p:cNvGrpSpPr>
                    <a:grpSpLocks/>
                  </p:cNvGrpSpPr>
                  <p:nvPr/>
                </p:nvGrpSpPr>
                <p:grpSpPr bwMode="auto">
                  <a:xfrm>
                    <a:off x="127190" y="9163795"/>
                    <a:ext cx="442913" cy="276260"/>
                    <a:chOff x="127190" y="9535489"/>
                    <a:chExt cx="442913" cy="276260"/>
                  </a:xfrm>
                </p:grpSpPr>
                <p:sp>
                  <p:nvSpPr>
                    <p:cNvPr id="73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7190" y="9535489"/>
                      <a:ext cx="442913" cy="2762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buChar char="•"/>
                        <a:defRPr kumimoji="1" sz="4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buChar char="–"/>
                        <a:defRPr kumimoji="1" sz="4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buChar char="•"/>
                        <a:defRPr kumimoji="1" sz="36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buChar char="–"/>
                        <a:defRPr kumimoji="1" sz="3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buChar char="»"/>
                        <a:defRPr kumimoji="1" sz="3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defTabSz="1355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kumimoji="1" sz="3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defTabSz="1355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kumimoji="1" sz="3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defTabSz="1355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kumimoji="1" sz="3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defTabSz="1355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kumimoji="1" sz="3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ja-JP" altLang="en-US" sz="1200" b="1" dirty="0" smtClean="0">
                          <a:latin typeface="Meiryo UI" pitchFamily="50" charset="-128"/>
                          <a:ea typeface="Meiryo UI" pitchFamily="50" charset="-128"/>
                        </a:rPr>
                        <a:t>●</a:t>
                      </a:r>
                      <a:endParaRPr lang="ja-JP" altLang="en-US" sz="1200" b="1" dirty="0">
                        <a:latin typeface="Meiryo UI" pitchFamily="50" charset="-128"/>
                        <a:ea typeface="Meiryo UI" pitchFamily="50" charset="-128"/>
                      </a:endParaRPr>
                    </a:p>
                  </p:txBody>
                </p:sp>
                <p:cxnSp>
                  <p:nvCxnSpPr>
                    <p:cNvPr id="74" name="直線矢印コネクタ 73"/>
                    <p:cNvCxnSpPr/>
                    <p:nvPr/>
                  </p:nvCxnSpPr>
                  <p:spPr>
                    <a:xfrm>
                      <a:off x="330491" y="9672701"/>
                      <a:ext cx="179368" cy="1583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cxnSp>
          <p:nvCxnSpPr>
            <p:cNvPr id="79" name="直線コネクタ 78"/>
            <p:cNvCxnSpPr/>
            <p:nvPr/>
          </p:nvCxnSpPr>
          <p:spPr bwMode="auto">
            <a:xfrm>
              <a:off x="3744193" y="9639299"/>
              <a:ext cx="360363" cy="0"/>
            </a:xfrm>
            <a:prstGeom prst="line">
              <a:avLst/>
            </a:prstGeom>
            <a:ln w="57150" cmpd="dbl"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正方形/長方形 79"/>
            <p:cNvSpPr/>
            <p:nvPr/>
          </p:nvSpPr>
          <p:spPr bwMode="auto">
            <a:xfrm>
              <a:off x="2028924" y="9591204"/>
              <a:ext cx="477838" cy="107950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4057873" y="5870812"/>
            <a:ext cx="368300" cy="359728"/>
            <a:chOff x="4152741" y="4068777"/>
            <a:chExt cx="368300" cy="359728"/>
          </a:xfrm>
        </p:grpSpPr>
        <p:cxnSp>
          <p:nvCxnSpPr>
            <p:cNvPr id="82" name="直線矢印コネクタ 81"/>
            <p:cNvCxnSpPr/>
            <p:nvPr/>
          </p:nvCxnSpPr>
          <p:spPr>
            <a:xfrm flipH="1">
              <a:off x="4306093" y="4195142"/>
              <a:ext cx="14288" cy="23336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 Box 12"/>
            <p:cNvSpPr txBox="1">
              <a:spLocks noChangeArrowheads="1"/>
            </p:cNvSpPr>
            <p:nvPr/>
          </p:nvSpPr>
          <p:spPr bwMode="auto">
            <a:xfrm>
              <a:off x="4152741" y="4068777"/>
              <a:ext cx="3683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4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41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36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3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3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defTabSz="1355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3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defTabSz="1355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3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defTabSz="1355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3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defTabSz="1355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3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200" b="1" dirty="0" smtClean="0">
                  <a:latin typeface="Meiryo UI" pitchFamily="50" charset="-128"/>
                  <a:ea typeface="Meiryo UI" pitchFamily="50" charset="-128"/>
                </a:rPr>
                <a:t>●</a:t>
              </a:r>
              <a:endParaRPr lang="ja-JP" altLang="en-US" sz="1200" b="1" dirty="0">
                <a:latin typeface="Meiryo UI" pitchFamily="50" charset="-128"/>
                <a:ea typeface="Meiryo UI" pitchFamily="50" charset="-128"/>
              </a:endParaRPr>
            </a:p>
          </p:txBody>
        </p:sp>
      </p:grpSp>
      <p:cxnSp>
        <p:nvCxnSpPr>
          <p:cNvPr id="2054" name="直線矢印コネクタ 2053"/>
          <p:cNvCxnSpPr/>
          <p:nvPr/>
        </p:nvCxnSpPr>
        <p:spPr>
          <a:xfrm flipV="1">
            <a:off x="3234235" y="6840512"/>
            <a:ext cx="784745" cy="5176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テキスト ボックス 2054"/>
          <p:cNvSpPr txBox="1"/>
          <p:nvPr/>
        </p:nvSpPr>
        <p:spPr>
          <a:xfrm>
            <a:off x="2016001" y="7272527"/>
            <a:ext cx="15429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流木対策</a:t>
            </a:r>
            <a:r>
              <a:rPr kumimoji="1" lang="en-US" altLang="ja-JP" sz="1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300m</a:t>
            </a:r>
            <a:endParaRPr kumimoji="1" lang="ja-JP" altLang="en-US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87811" y="2319065"/>
            <a:ext cx="5904092" cy="6681687"/>
            <a:chOff x="287811" y="1997856"/>
            <a:chExt cx="5904092" cy="668168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09"/>
            <a:stretch/>
          </p:blipFill>
          <p:spPr bwMode="auto">
            <a:xfrm>
              <a:off x="287811" y="1997856"/>
              <a:ext cx="5804496" cy="668168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5114533" y="3893065"/>
              <a:ext cx="1077370" cy="352550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r>
                <a:rPr lang="ja-JP" altLang="en-US" sz="1400" b="1" dirty="0"/>
                <a:t>国道</a:t>
              </a:r>
              <a:r>
                <a:rPr lang="en-US" altLang="ja-JP" sz="1400" b="1" dirty="0" smtClean="0"/>
                <a:t>309</a:t>
              </a:r>
              <a:r>
                <a:rPr lang="ja-JP" altLang="en-US" sz="1400" b="1" dirty="0" smtClean="0"/>
                <a:t>号</a:t>
              </a:r>
              <a:endParaRPr lang="ja-JP" altLang="en-US" sz="1400" b="1" dirty="0"/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2063587" y="4625259"/>
              <a:ext cx="2058263" cy="2217392"/>
              <a:chOff x="2189986" y="3418036"/>
              <a:chExt cx="2058263" cy="2217392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2192416" y="3418036"/>
                <a:ext cx="2055833" cy="628210"/>
                <a:chOff x="2206143" y="4231911"/>
                <a:chExt cx="2055833" cy="628210"/>
              </a:xfrm>
            </p:grpSpPr>
            <p:sp>
              <p:nvSpPr>
                <p:cNvPr id="30" name="正方形/長方形 29"/>
                <p:cNvSpPr/>
                <p:nvPr/>
              </p:nvSpPr>
              <p:spPr>
                <a:xfrm>
                  <a:off x="2206143" y="4231911"/>
                  <a:ext cx="1185105" cy="628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4" tIns="45717" rIns="91434" bIns="45717"/>
                <a:lstStyle/>
                <a:p>
                  <a:pPr>
                    <a:defRPr/>
                  </a:pPr>
                  <a:r>
                    <a:rPr lang="en-US" altLang="ja-JP" sz="1300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No.1</a:t>
                  </a:r>
                  <a:r>
                    <a:rPr lang="ja-JP" altLang="en-US" sz="1300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谷止工</a:t>
                  </a:r>
                  <a:endParaRPr lang="en-US" altLang="ja-JP" sz="13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  <a:p>
                  <a:pPr>
                    <a:defRPr/>
                  </a:pPr>
                  <a:r>
                    <a:rPr lang="ja-JP" altLang="en-US" sz="1300" dirty="0" smtClean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　</a:t>
                  </a:r>
                  <a:r>
                    <a:rPr lang="en-US" altLang="ja-JP" sz="1300" dirty="0" smtClean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L=24.0m </a:t>
                  </a:r>
                  <a:endParaRPr lang="en-US" altLang="ja-JP" sz="13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  <a:p>
                  <a:pPr>
                    <a:defRPr/>
                  </a:pPr>
                  <a:r>
                    <a:rPr lang="ja-JP" altLang="en-US" sz="1300" dirty="0" smtClean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　</a:t>
                  </a:r>
                  <a:r>
                    <a:rPr lang="en-US" altLang="ja-JP" sz="1300" dirty="0" smtClean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H=5.0m</a:t>
                  </a:r>
                  <a:endParaRPr lang="ja-JP" altLang="en-US" sz="13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19" name="直線矢印コネクタ 18"/>
                <p:cNvCxnSpPr/>
                <p:nvPr/>
              </p:nvCxnSpPr>
              <p:spPr>
                <a:xfrm>
                  <a:off x="3391248" y="4546016"/>
                  <a:ext cx="870728" cy="8753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グループ化 4"/>
              <p:cNvGrpSpPr/>
              <p:nvPr/>
            </p:nvGrpSpPr>
            <p:grpSpPr>
              <a:xfrm>
                <a:off x="2189986" y="4212629"/>
                <a:ext cx="1986255" cy="628210"/>
                <a:chOff x="2203713" y="5026504"/>
                <a:chExt cx="1986255" cy="628210"/>
              </a:xfrm>
            </p:grpSpPr>
            <p:sp>
              <p:nvSpPr>
                <p:cNvPr id="31" name="正方形/長方形 30"/>
                <p:cNvSpPr/>
                <p:nvPr/>
              </p:nvSpPr>
              <p:spPr>
                <a:xfrm>
                  <a:off x="2203713" y="5026504"/>
                  <a:ext cx="1185105" cy="628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4" tIns="45717" rIns="91434" bIns="45717"/>
                <a:lstStyle/>
                <a:p>
                  <a:pPr>
                    <a:defRPr/>
                  </a:pPr>
                  <a:r>
                    <a:rPr lang="en-US" altLang="ja-JP" sz="1300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No.2</a:t>
                  </a:r>
                  <a:r>
                    <a:rPr lang="ja-JP" altLang="en-US" sz="1300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谷止工</a:t>
                  </a:r>
                  <a:endParaRPr lang="en-US" altLang="ja-JP" sz="13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  <a:p>
                  <a:pPr>
                    <a:defRPr/>
                  </a:pPr>
                  <a:r>
                    <a:rPr lang="ja-JP" altLang="en-US" sz="1300" dirty="0" smtClean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　</a:t>
                  </a:r>
                  <a:r>
                    <a:rPr lang="en-US" altLang="ja-JP" sz="1300" dirty="0" smtClean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L=22.5m </a:t>
                  </a:r>
                  <a:endParaRPr lang="en-US" altLang="ja-JP" sz="13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  <a:p>
                  <a:pPr>
                    <a:defRPr/>
                  </a:pPr>
                  <a:r>
                    <a:rPr lang="ja-JP" altLang="en-US" sz="1300" dirty="0" smtClean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　</a:t>
                  </a:r>
                  <a:r>
                    <a:rPr lang="en-US" altLang="ja-JP" sz="1300" dirty="0" smtClean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H=6.0m</a:t>
                  </a:r>
                  <a:endParaRPr lang="ja-JP" altLang="en-US" sz="13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26" name="直線矢印コネクタ 25"/>
                <p:cNvCxnSpPr>
                  <a:stCxn id="31" idx="3"/>
                </p:cNvCxnSpPr>
                <p:nvPr/>
              </p:nvCxnSpPr>
              <p:spPr>
                <a:xfrm flipV="1">
                  <a:off x="3388818" y="5324416"/>
                  <a:ext cx="801150" cy="1619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グループ化 10"/>
              <p:cNvGrpSpPr/>
              <p:nvPr/>
            </p:nvGrpSpPr>
            <p:grpSpPr>
              <a:xfrm>
                <a:off x="2192415" y="5007218"/>
                <a:ext cx="1969851" cy="628210"/>
                <a:chOff x="2206142" y="5821093"/>
                <a:chExt cx="1969851" cy="628210"/>
              </a:xfrm>
            </p:grpSpPr>
            <p:sp>
              <p:nvSpPr>
                <p:cNvPr id="32" name="正方形/長方形 31"/>
                <p:cNvSpPr/>
                <p:nvPr/>
              </p:nvSpPr>
              <p:spPr>
                <a:xfrm>
                  <a:off x="2206142" y="5821093"/>
                  <a:ext cx="1185105" cy="628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4" tIns="45717" rIns="91434" bIns="45717"/>
                <a:lstStyle/>
                <a:p>
                  <a:pPr>
                    <a:defRPr/>
                  </a:pPr>
                  <a:r>
                    <a:rPr lang="en-US" altLang="ja-JP" sz="1300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No.3</a:t>
                  </a:r>
                  <a:r>
                    <a:rPr lang="ja-JP" altLang="en-US" sz="1300" dirty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谷止工</a:t>
                  </a:r>
                  <a:endParaRPr lang="en-US" altLang="ja-JP" sz="13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  <a:p>
                  <a:pPr>
                    <a:defRPr/>
                  </a:pPr>
                  <a:r>
                    <a:rPr lang="ja-JP" altLang="en-US" sz="1300" dirty="0" smtClean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　</a:t>
                  </a:r>
                  <a:r>
                    <a:rPr lang="en-US" altLang="ja-JP" sz="1300" dirty="0" smtClean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L=19.5m </a:t>
                  </a:r>
                  <a:endParaRPr lang="en-US" altLang="ja-JP" sz="13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  <a:p>
                  <a:pPr>
                    <a:defRPr/>
                  </a:pPr>
                  <a:r>
                    <a:rPr lang="ja-JP" altLang="en-US" sz="1300" dirty="0" smtClean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　</a:t>
                  </a:r>
                  <a:r>
                    <a:rPr lang="en-US" altLang="ja-JP" sz="1300" dirty="0" smtClean="0">
                      <a:solidFill>
                        <a:schemeClr val="tx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H=6.0m</a:t>
                  </a:r>
                  <a:endParaRPr lang="ja-JP" altLang="en-US" sz="13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cxnSp>
              <p:nvCxnSpPr>
                <p:cNvPr id="2048" name="直線矢印コネクタ 2047"/>
                <p:cNvCxnSpPr>
                  <a:stCxn id="32" idx="3"/>
                </p:cNvCxnSpPr>
                <p:nvPr/>
              </p:nvCxnSpPr>
              <p:spPr>
                <a:xfrm flipV="1">
                  <a:off x="3391247" y="5926195"/>
                  <a:ext cx="784746" cy="20900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1" name="テキスト ボックス 90"/>
            <p:cNvSpPr txBox="1"/>
            <p:nvPr/>
          </p:nvSpPr>
          <p:spPr>
            <a:xfrm>
              <a:off x="4608289" y="6129672"/>
              <a:ext cx="154291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流木対策</a:t>
              </a:r>
              <a:r>
                <a:rPr lang="en-US" altLang="ja-JP" sz="13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en-US" altLang="ja-JP" sz="13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00m</a:t>
              </a:r>
              <a:endParaRPr kumimoji="1"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2057" name="直線矢印コネクタ 2056"/>
            <p:cNvCxnSpPr/>
            <p:nvPr/>
          </p:nvCxnSpPr>
          <p:spPr>
            <a:xfrm flipH="1" flipV="1">
              <a:off x="4608289" y="5328344"/>
              <a:ext cx="165039" cy="8226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9" name="直線矢印コネクタ 2058"/>
            <p:cNvCxnSpPr/>
            <p:nvPr/>
          </p:nvCxnSpPr>
          <p:spPr>
            <a:xfrm flipH="1" flipV="1">
              <a:off x="4545807" y="5695438"/>
              <a:ext cx="227521" cy="4555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正方形/長方形 97"/>
            <p:cNvSpPr/>
            <p:nvPr/>
          </p:nvSpPr>
          <p:spPr>
            <a:xfrm>
              <a:off x="4176241" y="6587000"/>
              <a:ext cx="791157" cy="39752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/>
            <a:lstStyle/>
            <a:p>
              <a:pPr algn="ctr">
                <a:defRPr/>
              </a:pPr>
              <a:r>
                <a:rPr lang="ja-JP" altLang="en-US" sz="1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森林整備</a:t>
              </a:r>
              <a:endParaRPr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defRPr/>
              </a:pPr>
              <a:r>
                <a:rPr lang="en-US" altLang="ja-JP" sz="1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5.0ha</a:t>
              </a:r>
              <a:endPara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129633" y="7412996"/>
              <a:ext cx="791157" cy="39752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/>
            <a:lstStyle/>
            <a:p>
              <a:pPr algn="ctr">
                <a:defRPr/>
              </a:pPr>
              <a:r>
                <a:rPr lang="ja-JP" altLang="en-US" sz="1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森林整備</a:t>
              </a:r>
              <a:endParaRPr lang="en-US" altLang="ja-JP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defRPr/>
              </a:pPr>
              <a:r>
                <a:rPr lang="en-US" altLang="ja-JP" sz="1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1.0ha</a:t>
              </a:r>
              <a:endPara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87" name="正方形/長方形 86"/>
          <p:cNvSpPr/>
          <p:nvPr/>
        </p:nvSpPr>
        <p:spPr>
          <a:xfrm>
            <a:off x="6192465" y="6583618"/>
            <a:ext cx="7191275" cy="331933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/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en-US" altLang="ja-JP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H29.10.21~22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台風</a:t>
            </a:r>
            <a: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号通過前後の比較写真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（谷止工が流下した土石を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せき止め、下流の家屋や道路への被害を未然に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防止）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294000" y="7060389"/>
            <a:ext cx="7156797" cy="2948475"/>
            <a:chOff x="6426333" y="6998968"/>
            <a:chExt cx="7156797" cy="2948475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7236329" y="9582394"/>
              <a:ext cx="1939265" cy="352550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ctr"/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竣工後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8064673" y="9571407"/>
              <a:ext cx="1939265" cy="321772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r"/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H29.5.9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撮影</a:t>
              </a:r>
              <a:endPara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81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9"/>
            <a:stretch/>
          </p:blipFill>
          <p:spPr bwMode="auto">
            <a:xfrm>
              <a:off x="10035833" y="6998968"/>
              <a:ext cx="3437948" cy="259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6333" y="6998968"/>
              <a:ext cx="3447461" cy="2585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テキスト ボックス 87"/>
            <p:cNvSpPr txBox="1"/>
            <p:nvPr/>
          </p:nvSpPr>
          <p:spPr>
            <a:xfrm>
              <a:off x="11643865" y="9572994"/>
              <a:ext cx="1939265" cy="321772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r"/>
              <a: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H29.10.23</a:t>
              </a: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撮影</a:t>
              </a:r>
              <a:endPara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10798349" y="9594893"/>
              <a:ext cx="1939265" cy="352550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ctr"/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満砂状況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90" name="正方形/長方形 89"/>
          <p:cNvSpPr/>
          <p:nvPr/>
        </p:nvSpPr>
        <p:spPr>
          <a:xfrm>
            <a:off x="6183231" y="760721"/>
            <a:ext cx="7191275" cy="2695416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/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●治山ダム設置前後の比較写真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2295" y="3833656"/>
            <a:ext cx="3271010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" t="1" r="29024" b="30029"/>
          <a:stretch/>
        </p:blipFill>
        <p:spPr bwMode="auto">
          <a:xfrm>
            <a:off x="6459289" y="3833654"/>
            <a:ext cx="3260887" cy="244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" name="グループ化 93"/>
          <p:cNvGrpSpPr/>
          <p:nvPr/>
        </p:nvGrpSpPr>
        <p:grpSpPr>
          <a:xfrm>
            <a:off x="7128569" y="6231351"/>
            <a:ext cx="2686953" cy="356531"/>
            <a:chOff x="7314151" y="5434471"/>
            <a:chExt cx="2686953" cy="356531"/>
          </a:xfrm>
        </p:grpSpPr>
        <p:sp>
          <p:nvSpPr>
            <p:cNvPr id="95" name="テキスト ボックス 94"/>
            <p:cNvSpPr txBox="1"/>
            <p:nvPr/>
          </p:nvSpPr>
          <p:spPr>
            <a:xfrm>
              <a:off x="7314151" y="5438452"/>
              <a:ext cx="1939265" cy="352550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ctr"/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施業前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8061839" y="5434471"/>
              <a:ext cx="1939265" cy="321772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r"/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H28.10.28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撮影</a:t>
              </a:r>
              <a:endPara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7" name="グループ化 96"/>
          <p:cNvGrpSpPr/>
          <p:nvPr/>
        </p:nvGrpSpPr>
        <p:grpSpPr>
          <a:xfrm>
            <a:off x="10634982" y="6242232"/>
            <a:ext cx="2737925" cy="356856"/>
            <a:chOff x="10680864" y="5429955"/>
            <a:chExt cx="2737925" cy="356856"/>
          </a:xfrm>
        </p:grpSpPr>
        <p:sp>
          <p:nvSpPr>
            <p:cNvPr id="99" name="テキスト ボックス 98"/>
            <p:cNvSpPr txBox="1"/>
            <p:nvPr/>
          </p:nvSpPr>
          <p:spPr>
            <a:xfrm>
              <a:off x="10680864" y="5434261"/>
              <a:ext cx="1939265" cy="352550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ctr"/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伐採後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11479524" y="5429955"/>
              <a:ext cx="1939265" cy="321772"/>
            </a:xfrm>
            <a:prstGeom prst="rect">
              <a:avLst/>
            </a:prstGeom>
            <a:noFill/>
          </p:spPr>
          <p:txBody>
            <a:bodyPr wrap="square" lIns="135779" tIns="67890" rIns="135779" bIns="67890" rtlCol="0">
              <a:spAutoFit/>
            </a:bodyPr>
            <a:lstStyle/>
            <a:p>
              <a:pPr algn="r"/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H29.2.24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撮影</a:t>
              </a:r>
              <a:endPara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02" name="正方形/長方形 101"/>
          <p:cNvSpPr/>
          <p:nvPr/>
        </p:nvSpPr>
        <p:spPr>
          <a:xfrm>
            <a:off x="6179765" y="3517202"/>
            <a:ext cx="7191275" cy="2993894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/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●森林整備前後の比較写真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8698793" y="4397"/>
            <a:ext cx="4855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H29.11.13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第５回森林環境整備事業評価審議会　 現地視察資料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15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298</Words>
  <Application>Microsoft Office PowerPoint</Application>
  <PresentationFormat>ユーザー設定</PresentationFormat>
  <Paragraphs>162</Paragraphs>
  <Slides>3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</dc:creator>
  <cp:lastModifiedBy>大阪府</cp:lastModifiedBy>
  <cp:revision>59</cp:revision>
  <cp:lastPrinted>2017-11-10T09:22:04Z</cp:lastPrinted>
  <dcterms:created xsi:type="dcterms:W3CDTF">2017-10-30T06:16:56Z</dcterms:created>
  <dcterms:modified xsi:type="dcterms:W3CDTF">2017-11-10T09:25:25Z</dcterms:modified>
</cp:coreProperties>
</file>